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341" r:id="rId2"/>
    <p:sldId id="318" r:id="rId3"/>
    <p:sldId id="362" r:id="rId4"/>
    <p:sldId id="363" r:id="rId5"/>
    <p:sldId id="364" r:id="rId6"/>
    <p:sldId id="365" r:id="rId7"/>
    <p:sldId id="369" r:id="rId8"/>
    <p:sldId id="350" r:id="rId9"/>
    <p:sldId id="366" r:id="rId10"/>
    <p:sldId id="367" r:id="rId11"/>
    <p:sldId id="355" r:id="rId12"/>
    <p:sldId id="360" r:id="rId13"/>
    <p:sldId id="356" r:id="rId14"/>
    <p:sldId id="357" r:id="rId15"/>
    <p:sldId id="368" r:id="rId16"/>
    <p:sldId id="370" r:id="rId17"/>
    <p:sldId id="351" r:id="rId18"/>
    <p:sldId id="352" r:id="rId19"/>
    <p:sldId id="354" r:id="rId20"/>
    <p:sldId id="358" r:id="rId21"/>
    <p:sldId id="359" r:id="rId22"/>
    <p:sldId id="325" r:id="rId23"/>
    <p:sldId id="326" r:id="rId24"/>
    <p:sldId id="267" r:id="rId25"/>
    <p:sldId id="295" r:id="rId26"/>
    <p:sldId id="296" r:id="rId27"/>
    <p:sldId id="297" r:id="rId28"/>
    <p:sldId id="298" r:id="rId29"/>
    <p:sldId id="299" r:id="rId30"/>
    <p:sldId id="334" r:id="rId31"/>
    <p:sldId id="335" r:id="rId32"/>
    <p:sldId id="336" r:id="rId33"/>
    <p:sldId id="337" r:id="rId34"/>
    <p:sldId id="338" r:id="rId35"/>
    <p:sldId id="302" r:id="rId36"/>
    <p:sldId id="339" r:id="rId37"/>
    <p:sldId id="340" r:id="rId38"/>
    <p:sldId id="307" r:id="rId39"/>
    <p:sldId id="346" r:id="rId40"/>
    <p:sldId id="272" r:id="rId41"/>
    <p:sldId id="294" r:id="rId42"/>
    <p:sldId id="312" r:id="rId43"/>
    <p:sldId id="266" r:id="rId44"/>
    <p:sldId id="300" r:id="rId45"/>
    <p:sldId id="268" r:id="rId46"/>
    <p:sldId id="301" r:id="rId47"/>
    <p:sldId id="303" r:id="rId48"/>
    <p:sldId id="313" r:id="rId49"/>
    <p:sldId id="315" r:id="rId50"/>
    <p:sldId id="317" r:id="rId51"/>
    <p:sldId id="327" r:id="rId52"/>
    <p:sldId id="328" r:id="rId53"/>
    <p:sldId id="329" r:id="rId54"/>
    <p:sldId id="330" r:id="rId55"/>
    <p:sldId id="331" r:id="rId56"/>
    <p:sldId id="332" r:id="rId57"/>
    <p:sldId id="333"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74" autoAdjust="0"/>
    <p:restoredTop sz="94249" autoAdjust="0"/>
  </p:normalViewPr>
  <p:slideViewPr>
    <p:cSldViewPr snapToGrid="0">
      <p:cViewPr varScale="1">
        <p:scale>
          <a:sx n="68" d="100"/>
          <a:sy n="68" d="100"/>
        </p:scale>
        <p:origin x="7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E6B3A4-9DFA-47BA-99A9-2BA45C637BAC}" type="datetimeFigureOut">
              <a:rPr lang="en-GB" smtClean="0"/>
              <a:t>16/05/2022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192796-A4EC-4A03-A5F3-A41979F379FE}" type="slidenum">
              <a:rPr lang="en-GB" smtClean="0"/>
              <a:t>‹#›</a:t>
            </a:fld>
            <a:endParaRPr lang="en-GB"/>
          </a:p>
        </p:txBody>
      </p:sp>
    </p:spTree>
    <p:extLst>
      <p:ext uri="{BB962C8B-B14F-4D97-AF65-F5344CB8AC3E}">
        <p14:creationId xmlns:p14="http://schemas.microsoft.com/office/powerpoint/2010/main" val="409002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623D8C-BCC6-453A-B078-455701A55423}" type="slidenum">
              <a:rPr lang="en-US" smtClean="0"/>
              <a:pPr/>
              <a:t>1</a:t>
            </a:fld>
            <a:endParaRPr lang="en-US"/>
          </a:p>
        </p:txBody>
      </p:sp>
    </p:spTree>
    <p:extLst>
      <p:ext uri="{BB962C8B-B14F-4D97-AF65-F5344CB8AC3E}">
        <p14:creationId xmlns:p14="http://schemas.microsoft.com/office/powerpoint/2010/main" val="3418564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D192796-A4EC-4A03-A5F3-A41979F379FE}" type="slidenum">
              <a:rPr lang="en-GB" smtClean="0"/>
              <a:t>36</a:t>
            </a:fld>
            <a:endParaRPr lang="en-GB"/>
          </a:p>
        </p:txBody>
      </p:sp>
    </p:spTree>
    <p:extLst>
      <p:ext uri="{BB962C8B-B14F-4D97-AF65-F5344CB8AC3E}">
        <p14:creationId xmlns:p14="http://schemas.microsoft.com/office/powerpoint/2010/main" val="1568158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623D8C-BCC6-453A-B078-455701A55423}" type="slidenum">
              <a:rPr lang="en-US" smtClean="0"/>
              <a:pPr/>
              <a:t>39</a:t>
            </a:fld>
            <a:endParaRPr lang="en-US"/>
          </a:p>
        </p:txBody>
      </p:sp>
    </p:spTree>
    <p:extLst>
      <p:ext uri="{BB962C8B-B14F-4D97-AF65-F5344CB8AC3E}">
        <p14:creationId xmlns:p14="http://schemas.microsoft.com/office/powerpoint/2010/main" val="1299733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192796-A4EC-4A03-A5F3-A41979F379FE}" type="slidenum">
              <a:rPr lang="en-GB" smtClean="0"/>
              <a:t>45</a:t>
            </a:fld>
            <a:endParaRPr lang="en-GB"/>
          </a:p>
        </p:txBody>
      </p:sp>
    </p:spTree>
    <p:extLst>
      <p:ext uri="{BB962C8B-B14F-4D97-AF65-F5344CB8AC3E}">
        <p14:creationId xmlns:p14="http://schemas.microsoft.com/office/powerpoint/2010/main" val="1659894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192796-A4EC-4A03-A5F3-A41979F379FE}" type="slidenum">
              <a:rPr lang="en-GB" smtClean="0"/>
              <a:t>47</a:t>
            </a:fld>
            <a:endParaRPr lang="en-GB"/>
          </a:p>
        </p:txBody>
      </p:sp>
    </p:spTree>
    <p:extLst>
      <p:ext uri="{BB962C8B-B14F-4D97-AF65-F5344CB8AC3E}">
        <p14:creationId xmlns:p14="http://schemas.microsoft.com/office/powerpoint/2010/main" val="2348813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D192796-A4EC-4A03-A5F3-A41979F379FE}" type="slidenum">
              <a:rPr lang="en-GB" smtClean="0"/>
              <a:t>50</a:t>
            </a:fld>
            <a:endParaRPr lang="en-GB"/>
          </a:p>
        </p:txBody>
      </p:sp>
    </p:spTree>
    <p:extLst>
      <p:ext uri="{BB962C8B-B14F-4D97-AF65-F5344CB8AC3E}">
        <p14:creationId xmlns:p14="http://schemas.microsoft.com/office/powerpoint/2010/main" val="1428140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9280D-BCD1-4564-A9FA-E3DB2CA89F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F39D566-4462-4AE2-BE77-EC98C04E9F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2949AD-4025-4C42-9D94-5C03DD0BC479}"/>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82D4CE6F-1C9C-467C-9566-A9E63CA9A4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3C5E74-025A-4901-B909-6052EBCEC258}"/>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2138249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0AD59-8C95-49D9-AF31-BE98AC6E9F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C1460F-B3AD-45D5-AC23-F4D056D8D5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2F2FB2-0F1E-46F9-B717-CC7E3AE0142D}"/>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4CDCE428-D215-4A61-891C-FFC3A90479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9094D3-733E-43AF-9954-35CB4B6E4321}"/>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88480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77FCE-56FF-47A6-98E8-45FB30BB7A7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658A65-95BD-450A-B8BC-0966E32C59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AF657E-3F70-44E5-A903-40CA34710FDA}"/>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48B5CB7C-B681-4D30-85C2-C864AF38C4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8B810F-5768-4637-AE93-82E7D5630A41}"/>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1655656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F4B5E-64B1-4516-9AB9-7AD023BD7D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DFB82E-AF12-498D-8EB6-B3FE33CF0B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295D49A-D855-45DC-9255-E815DB42A2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7F09BC-328C-4B22-A960-D827C534CD40}"/>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6" name="Footer Placeholder 5">
            <a:extLst>
              <a:ext uri="{FF2B5EF4-FFF2-40B4-BE49-F238E27FC236}">
                <a16:creationId xmlns:a16="http://schemas.microsoft.com/office/drawing/2014/main" id="{4B80CB36-72ED-4886-ACDC-29B3CDD0B5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52FC52-BF5C-449F-82E1-1BB3B902CB1E}"/>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3246916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1029E-1CEF-42B7-8BCB-DBB599D8FB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AAC4F0-F792-4F23-98D5-743446B552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88B310-2A21-4142-8FB2-D4BC4BF01F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480448-7481-49B2-BE57-E7C5037DA4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F13B3-817F-4361-8AE9-3EB40030CC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DCE6011-041A-4F0F-A084-460A1AA77C9B}"/>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8" name="Footer Placeholder 7">
            <a:extLst>
              <a:ext uri="{FF2B5EF4-FFF2-40B4-BE49-F238E27FC236}">
                <a16:creationId xmlns:a16="http://schemas.microsoft.com/office/drawing/2014/main" id="{15C92AE1-9B58-4B6B-BFDC-8639682051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F7EEC1D-8FFD-4BFF-AF24-A4721A47861B}"/>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593505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7CE80-0F0E-41EA-ABA3-9E786D6956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7DA47C7-F347-4280-AFCF-AFBF283A4DD8}"/>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4" name="Footer Placeholder 3">
            <a:extLst>
              <a:ext uri="{FF2B5EF4-FFF2-40B4-BE49-F238E27FC236}">
                <a16:creationId xmlns:a16="http://schemas.microsoft.com/office/drawing/2014/main" id="{DBA203D6-B7FC-45E5-8268-00ED08B883C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4BB5C58-A879-4FA3-8019-B9DC2434DB32}"/>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577866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E00D04-54CB-4BC5-BD3B-D803E960840C}"/>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3" name="Footer Placeholder 2">
            <a:extLst>
              <a:ext uri="{FF2B5EF4-FFF2-40B4-BE49-F238E27FC236}">
                <a16:creationId xmlns:a16="http://schemas.microsoft.com/office/drawing/2014/main" id="{2E2469CD-E219-44DC-815A-6DD3DEF44BA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A41B82C-751B-4CB5-AAF6-639F296ABED7}"/>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1145471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605BF-2B44-49DA-ABE4-BAEDB003C7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059835F-E4D5-4722-AB55-3EAF6FA204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3A7BBE5-60FB-4F26-9E19-B4838E021A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F7F861-5C76-43CF-8052-8B7811F1632F}"/>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6" name="Footer Placeholder 5">
            <a:extLst>
              <a:ext uri="{FF2B5EF4-FFF2-40B4-BE49-F238E27FC236}">
                <a16:creationId xmlns:a16="http://schemas.microsoft.com/office/drawing/2014/main" id="{DDB6EB06-2772-4B02-BB97-ADBB47D836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AAA2F8-FF47-4618-955C-854F07B1B532}"/>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3377958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6FB60-34B5-466A-AE46-E8BCB434F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DF8E396-871A-4153-9592-6B74C5FAB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B6CB9DC-7BAC-4427-9D77-C18ED8A1FE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64FFB0-43A3-4041-8AC6-79A55DA8E6D1}"/>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6" name="Footer Placeholder 5">
            <a:extLst>
              <a:ext uri="{FF2B5EF4-FFF2-40B4-BE49-F238E27FC236}">
                <a16:creationId xmlns:a16="http://schemas.microsoft.com/office/drawing/2014/main" id="{D5D4FE89-FF26-41F3-AD74-80E94FBD97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08ACB-1BED-49B7-B0A7-2B04C75E4F5C}"/>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1023591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DB48C-3233-4006-8EFC-E9F89D886C9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9D7DC43-CD00-48FA-90B6-AF98183A88D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C62BA3-C973-4D44-9490-34BDD2944088}"/>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72211D0D-9CF4-412F-8A99-85255E5C66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7D0727-26B7-4FBE-B6D9-B3EA57B8232E}"/>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22502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629930-39A8-4C59-9FA0-4C1B5B6754E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966D359-6C27-49CE-B002-4AA2AC203A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426502-F71B-44A3-BECC-00910C2BCBA0}"/>
              </a:ext>
            </a:extLst>
          </p:cNvPr>
          <p:cNvSpPr>
            <a:spLocks noGrp="1"/>
          </p:cNvSpPr>
          <p:nvPr>
            <p:ph type="dt" sz="half" idx="10"/>
          </p:nvPr>
        </p:nvSpPr>
        <p:spPr/>
        <p:txBody>
          <a:body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B903BE79-1DA7-4F22-BC40-E767FC0A77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6DBE82-8BFA-4630-B999-771A353CF360}"/>
              </a:ext>
            </a:extLst>
          </p:cNvPr>
          <p:cNvSpPr>
            <a:spLocks noGrp="1"/>
          </p:cNvSpPr>
          <p:nvPr>
            <p:ph type="sldNum" sz="quarter" idx="12"/>
          </p:nvPr>
        </p:nvSpPr>
        <p:spPr/>
        <p:txBody>
          <a:bodyPr/>
          <a:lstStyle/>
          <a:p>
            <a:fld id="{20B62C99-5ADE-46F8-BB14-50D3FA8AB98F}" type="slidenum">
              <a:rPr lang="en-US" smtClean="0"/>
              <a:pPr/>
              <a:t>‹#›</a:t>
            </a:fld>
            <a:endParaRPr lang="en-US"/>
          </a:p>
        </p:txBody>
      </p:sp>
    </p:spTree>
    <p:extLst>
      <p:ext uri="{BB962C8B-B14F-4D97-AF65-F5344CB8AC3E}">
        <p14:creationId xmlns:p14="http://schemas.microsoft.com/office/powerpoint/2010/main" val="563664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09600" y="6356355"/>
            <a:ext cx="2844801" cy="365125"/>
          </a:xfrm>
          <a:prstGeom prst="rect">
            <a:avLst/>
          </a:prstGeom>
        </p:spPr>
        <p:txBody>
          <a:bodyPr lIns="91426" tIns="45713" rIns="91426" bIns="45713"/>
          <a:lstStyle/>
          <a:p>
            <a:fld id="{D15044BE-B3F3-4258-B55D-9238C2EBFDF1}" type="datetimeFigureOut">
              <a:rPr lang="en-US" smtClean="0"/>
              <a:pPr/>
              <a:t>16/05/2022</a:t>
            </a:fld>
            <a:endParaRPr lang="en-US"/>
          </a:p>
        </p:txBody>
      </p:sp>
      <p:sp>
        <p:nvSpPr>
          <p:cNvPr id="5" name="Footer Placeholder 4"/>
          <p:cNvSpPr>
            <a:spLocks noGrp="1"/>
          </p:cNvSpPr>
          <p:nvPr>
            <p:ph type="ftr" sz="quarter" idx="11"/>
          </p:nvPr>
        </p:nvSpPr>
        <p:spPr>
          <a:xfrm>
            <a:off x="4165604" y="6356355"/>
            <a:ext cx="3860800" cy="365125"/>
          </a:xfrm>
          <a:prstGeom prst="rect">
            <a:avLst/>
          </a:prstGeom>
        </p:spPr>
        <p:txBody>
          <a:bodyPr lIns="91426" tIns="45713" rIns="91426" bIns="45713"/>
          <a:lstStyle/>
          <a:p>
            <a:endParaRPr lang="en-US"/>
          </a:p>
        </p:txBody>
      </p:sp>
      <p:sp>
        <p:nvSpPr>
          <p:cNvPr id="6" name="Slide Number Placeholder 5"/>
          <p:cNvSpPr>
            <a:spLocks noGrp="1"/>
          </p:cNvSpPr>
          <p:nvPr>
            <p:ph type="sldNum" sz="quarter" idx="12"/>
          </p:nvPr>
        </p:nvSpPr>
        <p:spPr>
          <a:xfrm>
            <a:off x="8737602" y="6356355"/>
            <a:ext cx="2844801" cy="365125"/>
          </a:xfrm>
          <a:prstGeom prst="rect">
            <a:avLst/>
          </a:prstGeom>
        </p:spPr>
        <p:txBody>
          <a:bodyPr lIns="91426" tIns="45713" rIns="91426" bIns="45713"/>
          <a:lstStyle/>
          <a:p>
            <a:fld id="{E56A0A80-8336-46B1-B89F-89FB7E7362A5}" type="slidenum">
              <a:rPr lang="en-US" smtClean="0"/>
              <a:pPr/>
              <a:t>‹#›</a:t>
            </a:fld>
            <a:endParaRPr lang="en-US"/>
          </a:p>
        </p:txBody>
      </p:sp>
    </p:spTree>
    <p:extLst>
      <p:ext uri="{BB962C8B-B14F-4D97-AF65-F5344CB8AC3E}">
        <p14:creationId xmlns:p14="http://schemas.microsoft.com/office/powerpoint/2010/main" val="3608595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6D84FB-D786-42EB-AE2B-09B39D3F05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19DC90-BFC9-4765-9683-409C896921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7CEBB7-9D9C-4F91-8461-3A8AA572B1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4AA89-F01F-4D4C-924C-D754C6F4BFEE}" type="datetimeFigureOut">
              <a:rPr lang="en-US" smtClean="0"/>
              <a:pPr/>
              <a:t>16/05/2022</a:t>
            </a:fld>
            <a:endParaRPr lang="en-US"/>
          </a:p>
        </p:txBody>
      </p:sp>
      <p:sp>
        <p:nvSpPr>
          <p:cNvPr id="5" name="Footer Placeholder 4">
            <a:extLst>
              <a:ext uri="{FF2B5EF4-FFF2-40B4-BE49-F238E27FC236}">
                <a16:creationId xmlns:a16="http://schemas.microsoft.com/office/drawing/2014/main" id="{0C70F88F-5C95-4B9E-BB4E-2F61F68E36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621226-6C30-46C3-B2FF-7A7C2C915C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B62C99-5ADE-46F8-BB14-50D3FA8AB98F}" type="slidenum">
              <a:rPr lang="en-US" smtClean="0"/>
              <a:pPr/>
              <a:t>‹#›</a:t>
            </a:fld>
            <a:endParaRPr lang="en-US"/>
          </a:p>
        </p:txBody>
      </p:sp>
    </p:spTree>
    <p:extLst>
      <p:ext uri="{BB962C8B-B14F-4D97-AF65-F5344CB8AC3E}">
        <p14:creationId xmlns:p14="http://schemas.microsoft.com/office/powerpoint/2010/main" val="2273285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6.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70.png"/><Relationship Id="rId1" Type="http://schemas.openxmlformats.org/officeDocument/2006/relationships/slideLayout" Target="../slideLayouts/slideLayout2.xml"/><Relationship Id="rId4" Type="http://schemas.openxmlformats.org/officeDocument/2006/relationships/image" Target="../media/image990.png"/></Relationships>
</file>

<file path=ppt/slides/_rels/slide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109.png"/><Relationship Id="rId7" Type="http://schemas.openxmlformats.org/officeDocument/2006/relationships/image" Target="../media/image117.png"/><Relationship Id="rId2" Type="http://schemas.openxmlformats.org/officeDocument/2006/relationships/image" Target="../media/image108.png"/><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1.png"/><Relationship Id="rId4" Type="http://schemas.openxmlformats.org/officeDocument/2006/relationships/image" Target="../media/image105.png"/></Relationships>
</file>

<file path=ppt/slides/_rels/slide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231.png"/><Relationship Id="rId4" Type="http://schemas.openxmlformats.org/officeDocument/2006/relationships/image" Target="../media/image221.png"/><Relationship Id="rId9"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24.emf"/><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8" Type="http://schemas.openxmlformats.org/officeDocument/2006/relationships/image" Target="../media/image282.png"/><Relationship Id="rId3" Type="http://schemas.openxmlformats.org/officeDocument/2006/relationships/image" Target="../media/image211.png"/><Relationship Id="rId7" Type="http://schemas.openxmlformats.org/officeDocument/2006/relationships/image" Target="../media/image24.emf"/><Relationship Id="rId2" Type="http://schemas.openxmlformats.org/officeDocument/2006/relationships/image" Target="../media/image350.png"/><Relationship Id="rId1" Type="http://schemas.openxmlformats.org/officeDocument/2006/relationships/slideLayout" Target="../slideLayouts/slideLayout2.xml"/><Relationship Id="rId6" Type="http://schemas.openxmlformats.org/officeDocument/2006/relationships/image" Target="../media/image241.png"/><Relationship Id="rId11" Type="http://schemas.openxmlformats.org/officeDocument/2006/relationships/image" Target="../media/image41.png"/><Relationship Id="rId5" Type="http://schemas.openxmlformats.org/officeDocument/2006/relationships/image" Target="../media/image231.png"/><Relationship Id="rId10" Type="http://schemas.openxmlformats.org/officeDocument/2006/relationships/image" Target="../media/image402.png"/><Relationship Id="rId4" Type="http://schemas.openxmlformats.org/officeDocument/2006/relationships/image" Target="../media/image221.png"/><Relationship Id="rId9" Type="http://schemas.openxmlformats.org/officeDocument/2006/relationships/image" Target="../media/image390.png"/></Relationships>
</file>

<file path=ppt/slides/_rels/slide23.xml.rels><?xml version="1.0" encoding="UTF-8" standalone="yes"?>
<Relationships xmlns="http://schemas.openxmlformats.org/package/2006/relationships"><Relationship Id="rId8" Type="http://schemas.openxmlformats.org/officeDocument/2006/relationships/image" Target="../media/image281.png"/><Relationship Id="rId13" Type="http://schemas.openxmlformats.org/officeDocument/2006/relationships/image" Target="../media/image331.png"/><Relationship Id="rId3" Type="http://schemas.openxmlformats.org/officeDocument/2006/relationships/image" Target="../media/image43.png"/><Relationship Id="rId7" Type="http://schemas.openxmlformats.org/officeDocument/2006/relationships/image" Target="../media/image25.emf"/><Relationship Id="rId12" Type="http://schemas.openxmlformats.org/officeDocument/2006/relationships/image" Target="../media/image321.png"/><Relationship Id="rId2" Type="http://schemas.openxmlformats.org/officeDocument/2006/relationships/image" Target="../media/image421.png"/><Relationship Id="rId16" Type="http://schemas.openxmlformats.org/officeDocument/2006/relationships/image" Target="../media/image371.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311.png"/><Relationship Id="rId5" Type="http://schemas.openxmlformats.org/officeDocument/2006/relationships/image" Target="../media/image45.png"/><Relationship Id="rId15" Type="http://schemas.openxmlformats.org/officeDocument/2006/relationships/image" Target="../media/image362.png"/><Relationship Id="rId10" Type="http://schemas.openxmlformats.org/officeDocument/2006/relationships/image" Target="../media/image300.png"/><Relationship Id="rId4" Type="http://schemas.openxmlformats.org/officeDocument/2006/relationships/image" Target="../media/image44.png"/><Relationship Id="rId9" Type="http://schemas.openxmlformats.org/officeDocument/2006/relationships/image" Target="../media/image291.png"/><Relationship Id="rId14" Type="http://schemas.openxmlformats.org/officeDocument/2006/relationships/image" Target="../media/image342.png"/></Relationships>
</file>

<file path=ppt/slides/_rels/slide24.xml.rels><?xml version="1.0" encoding="UTF-8" standalone="yes"?>
<Relationships xmlns="http://schemas.openxmlformats.org/package/2006/relationships"><Relationship Id="rId8" Type="http://schemas.openxmlformats.org/officeDocument/2006/relationships/image" Target="../media/image320.png"/><Relationship Id="rId3" Type="http://schemas.openxmlformats.org/officeDocument/2006/relationships/image" Target="../media/image57.png"/><Relationship Id="rId7" Type="http://schemas.openxmlformats.org/officeDocument/2006/relationships/image" Target="../media/image310.png"/><Relationship Id="rId2" Type="http://schemas.openxmlformats.org/officeDocument/2006/relationships/image" Target="../media/image151.png"/><Relationship Id="rId1" Type="http://schemas.openxmlformats.org/officeDocument/2006/relationships/slideLayout" Target="../slideLayouts/slideLayout2.xml"/><Relationship Id="rId10" Type="http://schemas.openxmlformats.org/officeDocument/2006/relationships/image" Target="../media/image26.emf"/><Relationship Id="rId4" Type="http://schemas.openxmlformats.org/officeDocument/2006/relationships/image" Target="../media/image330.png"/><Relationship Id="rId9" Type="http://schemas.openxmlformats.org/officeDocument/2006/relationships/image" Target="../media/image341.png"/></Relationships>
</file>

<file path=ppt/slides/_rels/slide25.xml.rels><?xml version="1.0" encoding="UTF-8" standalone="yes"?>
<Relationships xmlns="http://schemas.openxmlformats.org/package/2006/relationships"><Relationship Id="rId8" Type="http://schemas.openxmlformats.org/officeDocument/2006/relationships/image" Target="../media/image27.emf"/><Relationship Id="rId3" Type="http://schemas.openxmlformats.org/officeDocument/2006/relationships/image" Target="../media/image361.png"/><Relationship Id="rId7" Type="http://schemas.openxmlformats.org/officeDocument/2006/relationships/image" Target="../media/image430.png"/><Relationship Id="rId2" Type="http://schemas.openxmlformats.org/officeDocument/2006/relationships/image" Target="../media/image340.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380.png"/><Relationship Id="rId4" Type="http://schemas.openxmlformats.org/officeDocument/2006/relationships/image" Target="../media/image370.png"/></Relationships>
</file>

<file path=ppt/slides/_rels/slide26.xml.rels><?xml version="1.0" encoding="UTF-8" standalone="yes"?>
<Relationships xmlns="http://schemas.openxmlformats.org/package/2006/relationships"><Relationship Id="rId8" Type="http://schemas.openxmlformats.org/officeDocument/2006/relationships/image" Target="../media/image412.png"/><Relationship Id="rId3" Type="http://schemas.openxmlformats.org/officeDocument/2006/relationships/image" Target="../media/image61.png"/><Relationship Id="rId7" Type="http://schemas.openxmlformats.org/officeDocument/2006/relationships/image" Target="../media/image500.png"/><Relationship Id="rId2" Type="http://schemas.openxmlformats.org/officeDocument/2006/relationships/image" Target="../media/image401.png"/><Relationship Id="rId1" Type="http://schemas.openxmlformats.org/officeDocument/2006/relationships/slideLayout" Target="../slideLayouts/slideLayout2.xml"/><Relationship Id="rId6" Type="http://schemas.openxmlformats.org/officeDocument/2006/relationships/image" Target="../media/image490.png"/><Relationship Id="rId5" Type="http://schemas.openxmlformats.org/officeDocument/2006/relationships/image" Target="../media/image480.png"/><Relationship Id="rId4" Type="http://schemas.openxmlformats.org/officeDocument/2006/relationships/image" Target="../media/image470.png"/><Relationship Id="rId9" Type="http://schemas.openxmlformats.org/officeDocument/2006/relationships/image" Target="../media/image35.png"/></Relationships>
</file>

<file path=ppt/slides/_rels/slide27.xml.rels><?xml version="1.0" encoding="UTF-8" standalone="yes"?>
<Relationships xmlns="http://schemas.openxmlformats.org/package/2006/relationships"><Relationship Id="rId8" Type="http://schemas.openxmlformats.org/officeDocument/2006/relationships/image" Target="../media/image36.emf"/><Relationship Id="rId3" Type="http://schemas.openxmlformats.org/officeDocument/2006/relationships/image" Target="../media/image63.png"/><Relationship Id="rId7" Type="http://schemas.openxmlformats.org/officeDocument/2006/relationships/image" Target="../media/image510.png"/><Relationship Id="rId2" Type="http://schemas.openxmlformats.org/officeDocument/2006/relationships/image" Target="../media/image360.png"/><Relationship Id="rId1" Type="http://schemas.openxmlformats.org/officeDocument/2006/relationships/slideLayout" Target="../slideLayouts/slideLayout2.xml"/><Relationship Id="rId6" Type="http://schemas.openxmlformats.org/officeDocument/2006/relationships/image" Target="../media/image450.png"/><Relationship Id="rId5" Type="http://schemas.openxmlformats.org/officeDocument/2006/relationships/image" Target="../media/image420.png"/><Relationship Id="rId4" Type="http://schemas.openxmlformats.org/officeDocument/2006/relationships/image" Target="../media/image400.png"/></Relationships>
</file>

<file path=ppt/slides/_rels/slide28.xml.rels><?xml version="1.0" encoding="UTF-8" standalone="yes"?>
<Relationships xmlns="http://schemas.openxmlformats.org/package/2006/relationships"><Relationship Id="rId8" Type="http://schemas.openxmlformats.org/officeDocument/2006/relationships/image" Target="../media/image37.emf"/><Relationship Id="rId3" Type="http://schemas.openxmlformats.org/officeDocument/2006/relationships/image" Target="../media/image66.png"/><Relationship Id="rId7" Type="http://schemas.openxmlformats.org/officeDocument/2006/relationships/image" Target="../media/image590.png"/><Relationship Id="rId2" Type="http://schemas.openxmlformats.org/officeDocument/2006/relationships/image" Target="../media/image440.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30.png"/><Relationship Id="rId4" Type="http://schemas.openxmlformats.org/officeDocument/2006/relationships/image" Target="../media/image610.png"/></Relationships>
</file>

<file path=ppt/slides/_rels/slide29.xml.rels><?xml version="1.0" encoding="UTF-8" standalone="yes"?>
<Relationships xmlns="http://schemas.openxmlformats.org/package/2006/relationships"><Relationship Id="rId8" Type="http://schemas.openxmlformats.org/officeDocument/2006/relationships/image" Target="../media/image38.emf"/><Relationship Id="rId3" Type="http://schemas.openxmlformats.org/officeDocument/2006/relationships/image" Target="../media/image68.png"/><Relationship Id="rId7" Type="http://schemas.openxmlformats.org/officeDocument/2006/relationships/image" Target="../media/image64.png"/><Relationship Id="rId2" Type="http://schemas.openxmlformats.org/officeDocument/2006/relationships/image" Target="../media/image660.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630.png"/><Relationship Id="rId4" Type="http://schemas.openxmlformats.org/officeDocument/2006/relationships/image" Target="../media/image582.png"/></Relationships>
</file>

<file path=ppt/slides/_rels/slide30.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image" Target="../media/image84.png"/><Relationship Id="rId1" Type="http://schemas.openxmlformats.org/officeDocument/2006/relationships/slideLayout" Target="../slideLayouts/slideLayout2.xml"/><Relationship Id="rId4" Type="http://schemas.openxmlformats.org/officeDocument/2006/relationships/image" Target="../media/image156.png"/></Relationships>
</file>

<file path=ppt/slides/_rels/slide31.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2.xml"/><Relationship Id="rId4" Type="http://schemas.openxmlformats.org/officeDocument/2006/relationships/image" Target="../media/image159.png"/></Relationships>
</file>

<file path=ppt/slides/_rels/slide3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62.png"/><Relationship Id="rId7" Type="http://schemas.openxmlformats.org/officeDocument/2006/relationships/image" Target="../media/image53.png"/><Relationship Id="rId2" Type="http://schemas.openxmlformats.org/officeDocument/2006/relationships/image" Target="../media/image161.png"/><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164.png"/><Relationship Id="rId4" Type="http://schemas.openxmlformats.org/officeDocument/2006/relationships/image" Target="../media/image51.png"/><Relationship Id="rId9"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169.png"/><Relationship Id="rId1" Type="http://schemas.openxmlformats.org/officeDocument/2006/relationships/slideLayout" Target="../slideLayouts/slideLayout2.xml"/><Relationship Id="rId4" Type="http://schemas.openxmlformats.org/officeDocument/2006/relationships/image" Target="../media/image172.png"/></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7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75.png"/><Relationship Id="rId1" Type="http://schemas.openxmlformats.org/officeDocument/2006/relationships/slideLayout" Target="../slideLayouts/slideLayout2.xml"/><Relationship Id="rId4" Type="http://schemas.openxmlformats.org/officeDocument/2006/relationships/image" Target="../media/image177.png"/></Relationships>
</file>

<file path=ppt/slides/_rels/slide36.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81.png"/><Relationship Id="rId4" Type="http://schemas.openxmlformats.org/officeDocument/2006/relationships/image" Target="../media/image179.png"/></Relationships>
</file>

<file path=ppt/slides/_rels/slide37.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image" Target="../media/image182.png"/><Relationship Id="rId1" Type="http://schemas.openxmlformats.org/officeDocument/2006/relationships/slideLayout" Target="../slideLayouts/slideLayout2.xml"/><Relationship Id="rId4" Type="http://schemas.openxmlformats.org/officeDocument/2006/relationships/image" Target="../media/image181.png"/></Relationships>
</file>

<file path=ppt/slides/_rels/slide3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4.png"/><Relationship Id="rId1" Type="http://schemas.openxmlformats.org/officeDocument/2006/relationships/slideLayout" Target="../slideLayouts/slideLayout2.xml"/><Relationship Id="rId4" Type="http://schemas.openxmlformats.org/officeDocument/2006/relationships/image" Target="../media/image185.png"/></Relationships>
</file>

<file path=ppt/slides/_rels/slide3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_rels/slide40.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40.wmf"/><Relationship Id="rId7" Type="http://schemas.openxmlformats.org/officeDocument/2006/relationships/image" Target="../media/image1410.png"/><Relationship Id="rId2" Type="http://schemas.openxmlformats.org/officeDocument/2006/relationships/image" Target="../media/image39.wmf"/><Relationship Id="rId1" Type="http://schemas.openxmlformats.org/officeDocument/2006/relationships/slideLayout" Target="../slideLayouts/slideLayout2.xml"/><Relationship Id="rId6" Type="http://schemas.openxmlformats.org/officeDocument/2006/relationships/image" Target="../media/image43.wmf"/><Relationship Id="rId11" Type="http://schemas.openxmlformats.org/officeDocument/2006/relationships/image" Target="../media/image44.emf"/><Relationship Id="rId5" Type="http://schemas.openxmlformats.org/officeDocument/2006/relationships/image" Target="../media/image42.wmf"/><Relationship Id="rId10" Type="http://schemas.openxmlformats.org/officeDocument/2006/relationships/image" Target="../media/image621.png"/><Relationship Id="rId4" Type="http://schemas.openxmlformats.org/officeDocument/2006/relationships/image" Target="../media/image41.wmf"/><Relationship Id="rId9" Type="http://schemas.openxmlformats.org/officeDocument/2006/relationships/image" Target="../media/image160.png"/></Relationships>
</file>

<file path=ppt/slides/_rels/slide41.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54.png"/><Relationship Id="rId1" Type="http://schemas.openxmlformats.org/officeDocument/2006/relationships/slideLayout" Target="../slideLayouts/slideLayout2.xml"/><Relationship Id="rId6" Type="http://schemas.openxmlformats.org/officeDocument/2006/relationships/image" Target="../media/image280.png"/><Relationship Id="rId5" Type="http://schemas.openxmlformats.org/officeDocument/2006/relationships/image" Target="../media/image270.png"/><Relationship Id="rId4" Type="http://schemas.openxmlformats.org/officeDocument/2006/relationships/image" Target="../media/image290.png"/></Relationships>
</file>

<file path=ppt/slides/_rels/slide42.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40.wmf"/><Relationship Id="rId7" Type="http://schemas.openxmlformats.org/officeDocument/2006/relationships/image" Target="../media/image69.png"/><Relationship Id="rId12" Type="http://schemas.openxmlformats.org/officeDocument/2006/relationships/image" Target="../media/image47.png"/><Relationship Id="rId2" Type="http://schemas.openxmlformats.org/officeDocument/2006/relationships/image" Target="../media/image39.wmf"/><Relationship Id="rId1" Type="http://schemas.openxmlformats.org/officeDocument/2006/relationships/slideLayout" Target="../slideLayouts/slideLayout2.xml"/><Relationship Id="rId6" Type="http://schemas.openxmlformats.org/officeDocument/2006/relationships/image" Target="../media/image43.wmf"/><Relationship Id="rId11" Type="http://schemas.openxmlformats.org/officeDocument/2006/relationships/image" Target="../media/image83.png"/><Relationship Id="rId5" Type="http://schemas.openxmlformats.org/officeDocument/2006/relationships/image" Target="../media/image42.wmf"/><Relationship Id="rId10" Type="http://schemas.openxmlformats.org/officeDocument/2006/relationships/image" Target="../media/image82.png"/><Relationship Id="rId4" Type="http://schemas.openxmlformats.org/officeDocument/2006/relationships/image" Target="../media/image41.wmf"/><Relationship Id="rId9" Type="http://schemas.openxmlformats.org/officeDocument/2006/relationships/image" Target="../media/image81.png"/></Relationships>
</file>

<file path=ppt/slides/_rels/slide43.xml.rels><?xml version="1.0" encoding="UTF-8" standalone="yes"?>
<Relationships xmlns="http://schemas.openxmlformats.org/package/2006/relationships"><Relationship Id="rId3" Type="http://schemas.openxmlformats.org/officeDocument/2006/relationships/image" Target="../media/image200.png"/><Relationship Id="rId7" Type="http://schemas.openxmlformats.org/officeDocument/2006/relationships/image" Target="../media/image260.png"/><Relationship Id="rId2" Type="http://schemas.openxmlformats.org/officeDocument/2006/relationships/image" Target="../media/image220.pn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240.png"/><Relationship Id="rId4" Type="http://schemas.openxmlformats.org/officeDocument/2006/relationships/image" Target="../media/image230.png"/></Relationships>
</file>

<file path=ppt/slides/_rels/slide4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74.png"/><Relationship Id="rId7" Type="http://schemas.openxmlformats.org/officeDocument/2006/relationships/image" Target="../media/image711.png"/><Relationship Id="rId2" Type="http://schemas.openxmlformats.org/officeDocument/2006/relationships/image" Target="../media/image723.png"/><Relationship Id="rId1" Type="http://schemas.openxmlformats.org/officeDocument/2006/relationships/slideLayout" Target="../slideLayouts/slideLayout2.xml"/><Relationship Id="rId6" Type="http://schemas.openxmlformats.org/officeDocument/2006/relationships/image" Target="../media/image700.png"/><Relationship Id="rId5" Type="http://schemas.openxmlformats.org/officeDocument/2006/relationships/image" Target="../media/image701.png"/><Relationship Id="rId4" Type="http://schemas.openxmlformats.org/officeDocument/2006/relationships/image" Target="../media/image690.png"/></Relationships>
</file>

<file path=ppt/slides/_rels/slide45.xml.rels><?xml version="1.0" encoding="UTF-8" standalone="yes"?>
<Relationships xmlns="http://schemas.openxmlformats.org/package/2006/relationships"><Relationship Id="rId8" Type="http://schemas.openxmlformats.org/officeDocument/2006/relationships/image" Target="../media/image730.png"/><Relationship Id="rId3" Type="http://schemas.openxmlformats.org/officeDocument/2006/relationships/image" Target="../media/image76.png"/><Relationship Id="rId7" Type="http://schemas.openxmlformats.org/officeDocument/2006/relationships/image" Target="../media/image7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40.png"/><Relationship Id="rId5" Type="http://schemas.openxmlformats.org/officeDocument/2006/relationships/image" Target="../media/image720.png"/><Relationship Id="rId10" Type="http://schemas.openxmlformats.org/officeDocument/2006/relationships/image" Target="../media/image49.emf"/><Relationship Id="rId4" Type="http://schemas.openxmlformats.org/officeDocument/2006/relationships/image" Target="../media/image620.png"/><Relationship Id="rId9" Type="http://schemas.openxmlformats.org/officeDocument/2006/relationships/image" Target="../media/image653.png"/></Relationships>
</file>

<file path=ppt/slides/_rels/slide46.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760.png"/><Relationship Id="rId7" Type="http://schemas.openxmlformats.org/officeDocument/2006/relationships/image" Target="../media/image80.png"/><Relationship Id="rId2" Type="http://schemas.openxmlformats.org/officeDocument/2006/relationships/image" Target="../media/image78.png"/><Relationship Id="rId1" Type="http://schemas.openxmlformats.org/officeDocument/2006/relationships/slideLayout" Target="../slideLayouts/slideLayout2.xml"/><Relationship Id="rId6" Type="http://schemas.openxmlformats.org/officeDocument/2006/relationships/image" Target="../media/image780.png"/><Relationship Id="rId5" Type="http://schemas.openxmlformats.org/officeDocument/2006/relationships/image" Target="../media/image91.png"/><Relationship Id="rId4" Type="http://schemas.openxmlformats.org/officeDocument/2006/relationships/image" Target="../media/image77.png"/><Relationship Id="rId9" Type="http://schemas.openxmlformats.org/officeDocument/2006/relationships/image" Target="../media/image50.emf"/></Relationships>
</file>

<file path=ppt/slides/_rels/slide47.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86.png"/><Relationship Id="rId7" Type="http://schemas.openxmlformats.org/officeDocument/2006/relationships/image" Target="../media/image9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87.png"/><Relationship Id="rId4" Type="http://schemas.openxmlformats.org/officeDocument/2006/relationships/image" Target="../media/image722.png"/><Relationship Id="rId9" Type="http://schemas.openxmlformats.org/officeDocument/2006/relationships/image" Target="../media/image51.emf"/></Relationships>
</file>

<file path=ppt/slides/_rels/slide48.xml.rels><?xml version="1.0" encoding="UTF-8" standalone="yes"?>
<Relationships xmlns="http://schemas.openxmlformats.org/package/2006/relationships"><Relationship Id="rId8" Type="http://schemas.openxmlformats.org/officeDocument/2006/relationships/image" Target="../media/image52.emf"/><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01.png"/></Relationships>
</file>

<file path=ppt/slides/_rels/slide49.xml.rels><?xml version="1.0" encoding="UTF-8" standalone="yes"?>
<Relationships xmlns="http://schemas.openxmlformats.org/package/2006/relationships"><Relationship Id="rId3" Type="http://schemas.openxmlformats.org/officeDocument/2006/relationships/image" Target="../media/image133.png"/><Relationship Id="rId7" Type="http://schemas.openxmlformats.org/officeDocument/2006/relationships/image" Target="../media/image721.png"/><Relationship Id="rId2" Type="http://schemas.openxmlformats.org/officeDocument/2006/relationships/image" Target="../media/image97.png"/><Relationship Id="rId1" Type="http://schemas.openxmlformats.org/officeDocument/2006/relationships/slideLayout" Target="../slideLayouts/slideLayout2.xml"/><Relationship Id="rId6" Type="http://schemas.openxmlformats.org/officeDocument/2006/relationships/image" Target="../media/image18.emf"/><Relationship Id="rId5" Type="http://schemas.openxmlformats.org/officeDocument/2006/relationships/image" Target="../media/image135.png"/><Relationship Id="rId4" Type="http://schemas.openxmlformats.org/officeDocument/2006/relationships/image" Target="../media/image134.png"/></Relationships>
</file>

<file path=ppt/slides/_rels/slide50.xml.rels><?xml version="1.0" encoding="UTF-8" standalone="yes"?>
<Relationships xmlns="http://schemas.openxmlformats.org/package/2006/relationships"><Relationship Id="rId8" Type="http://schemas.openxmlformats.org/officeDocument/2006/relationships/image" Target="../media/image900.png"/><Relationship Id="rId3" Type="http://schemas.openxmlformats.org/officeDocument/2006/relationships/image" Target="../media/image99.png"/><Relationship Id="rId7" Type="http://schemas.openxmlformats.org/officeDocument/2006/relationships/image" Target="../media/image15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9.png"/><Relationship Id="rId5" Type="http://schemas.openxmlformats.org/officeDocument/2006/relationships/image" Target="../media/image148.png"/><Relationship Id="rId4" Type="http://schemas.openxmlformats.org/officeDocument/2006/relationships/image" Target="../media/image147.png"/><Relationship Id="rId9" Type="http://schemas.openxmlformats.org/officeDocument/2006/relationships/image" Target="../media/image53.emf"/></Relationships>
</file>

<file path=ppt/slides/_rels/slide51.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70.png"/><Relationship Id="rId1" Type="http://schemas.openxmlformats.org/officeDocument/2006/relationships/slideLayout" Target="../slideLayouts/slideLayout2.xml"/><Relationship Id="rId4" Type="http://schemas.openxmlformats.org/officeDocument/2006/relationships/image" Target="../media/image990.png"/></Relationships>
</file>

<file path=ppt/slides/_rels/slide52.xml.rels><?xml version="1.0" encoding="UTF-8" standalone="yes"?>
<Relationships xmlns="http://schemas.openxmlformats.org/package/2006/relationships"><Relationship Id="rId3" Type="http://schemas.openxmlformats.org/officeDocument/2006/relationships/image" Target="../media/image1010.png"/><Relationship Id="rId7" Type="http://schemas.openxmlformats.org/officeDocument/2006/relationships/image" Target="../media/image107.png"/><Relationship Id="rId2"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106.png"/><Relationship Id="rId5" Type="http://schemas.openxmlformats.org/officeDocument/2006/relationships/image" Target="../media/image104.png"/><Relationship Id="rId4" Type="http://schemas.openxmlformats.org/officeDocument/2006/relationships/image" Target="../media/image102.png"/></Relationships>
</file>

<file path=ppt/slides/_rels/slide53.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109.png"/><Relationship Id="rId7" Type="http://schemas.openxmlformats.org/officeDocument/2006/relationships/image" Target="../media/image117.png"/><Relationship Id="rId2" Type="http://schemas.openxmlformats.org/officeDocument/2006/relationships/image" Target="../media/image108.png"/><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1.png"/><Relationship Id="rId4" Type="http://schemas.openxmlformats.org/officeDocument/2006/relationships/image" Target="../media/image105.png"/></Relationships>
</file>

<file path=ppt/slides/_rels/slide54.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19.png"/><Relationship Id="rId1" Type="http://schemas.openxmlformats.org/officeDocument/2006/relationships/slideLayout" Target="../slideLayouts/slideLayout2.xml"/><Relationship Id="rId5" Type="http://schemas.openxmlformats.org/officeDocument/2006/relationships/image" Target="../media/image123.png"/><Relationship Id="rId4" Type="http://schemas.openxmlformats.org/officeDocument/2006/relationships/image" Target="../media/image122.png"/></Relationships>
</file>

<file path=ppt/slides/_rels/slide55.xml.rels><?xml version="1.0" encoding="UTF-8" standalone="yes"?>
<Relationships xmlns="http://schemas.openxmlformats.org/package/2006/relationships"><Relationship Id="rId3" Type="http://schemas.openxmlformats.org/officeDocument/2006/relationships/image" Target="../media/image125.png"/><Relationship Id="rId7" Type="http://schemas.openxmlformats.org/officeDocument/2006/relationships/image" Target="../media/image129.png"/><Relationship Id="rId2" Type="http://schemas.openxmlformats.org/officeDocument/2006/relationships/image" Target="../media/image124.png"/><Relationship Id="rId1" Type="http://schemas.openxmlformats.org/officeDocument/2006/relationships/slideLayout" Target="../slideLayouts/slideLayout2.xml"/><Relationship Id="rId6" Type="http://schemas.openxmlformats.org/officeDocument/2006/relationships/image" Target="../media/image128.png"/><Relationship Id="rId5" Type="http://schemas.openxmlformats.org/officeDocument/2006/relationships/image" Target="../media/image112.png"/><Relationship Id="rId4" Type="http://schemas.openxmlformats.org/officeDocument/2006/relationships/image" Target="../media/image126.png"/></Relationships>
</file>

<file path=ppt/slides/_rels/slide56.xml.rels><?xml version="1.0" encoding="UTF-8" standalone="yes"?>
<Relationships xmlns="http://schemas.openxmlformats.org/package/2006/relationships"><Relationship Id="rId3" Type="http://schemas.openxmlformats.org/officeDocument/2006/relationships/image" Target="../media/image131.png"/><Relationship Id="rId7" Type="http://schemas.openxmlformats.org/officeDocument/2006/relationships/image" Target="../media/image139.png"/><Relationship Id="rId2" Type="http://schemas.openxmlformats.org/officeDocument/2006/relationships/image" Target="../media/image130.png"/><Relationship Id="rId1" Type="http://schemas.openxmlformats.org/officeDocument/2006/relationships/slideLayout" Target="../slideLayouts/slideLayout2.xml"/><Relationship Id="rId6" Type="http://schemas.openxmlformats.org/officeDocument/2006/relationships/image" Target="../media/image138.png"/><Relationship Id="rId5" Type="http://schemas.openxmlformats.org/officeDocument/2006/relationships/image" Target="../media/image137.png"/><Relationship Id="rId4" Type="http://schemas.openxmlformats.org/officeDocument/2006/relationships/image" Target="../media/image113.png"/></Relationships>
</file>

<file path=ppt/slides/_rels/slide57.xml.rels><?xml version="1.0" encoding="UTF-8" standalone="yes"?>
<Relationships xmlns="http://schemas.openxmlformats.org/package/2006/relationships"><Relationship Id="rId8" Type="http://schemas.openxmlformats.org/officeDocument/2006/relationships/image" Target="../media/image146.png"/><Relationship Id="rId3" Type="http://schemas.openxmlformats.org/officeDocument/2006/relationships/image" Target="../media/image114.png"/><Relationship Id="rId7" Type="http://schemas.openxmlformats.org/officeDocument/2006/relationships/image" Target="../media/image145.png"/><Relationship Id="rId2" Type="http://schemas.openxmlformats.org/officeDocument/2006/relationships/image" Target="../media/image140.png"/><Relationship Id="rId1" Type="http://schemas.openxmlformats.org/officeDocument/2006/relationships/slideLayout" Target="../slideLayouts/slideLayout2.xml"/><Relationship Id="rId6" Type="http://schemas.openxmlformats.org/officeDocument/2006/relationships/image" Target="../media/image144.png"/><Relationship Id="rId5" Type="http://schemas.openxmlformats.org/officeDocument/2006/relationships/image" Target="../media/image143.png"/><Relationship Id="rId4" Type="http://schemas.openxmlformats.org/officeDocument/2006/relationships/image" Target="../media/image142.png"/><Relationship Id="rId9" Type="http://schemas.openxmlformats.org/officeDocument/2006/relationships/image" Target="../media/image1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5292487" y="954165"/>
            <a:ext cx="1690485" cy="4154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lIns="45699" tIns="22850" rIns="45699" bIns="22850" rtlCol="0">
            <a:spAutoFit/>
          </a:bodyPr>
          <a:lstStyle/>
          <a:p>
            <a:pPr algn="ctr"/>
            <a:r>
              <a:rPr lang="en-US" sz="2400" b="1" dirty="0">
                <a:solidFill>
                  <a:srgbClr val="135F82"/>
                </a:solidFill>
                <a:latin typeface="Times New Roman" pitchFamily="18" charset="0"/>
                <a:ea typeface="Tahoma" pitchFamily="34" charset="0"/>
                <a:cs typeface="Times New Roman" pitchFamily="18" charset="0"/>
              </a:rPr>
              <a:t>HÌNH HỌC</a:t>
            </a:r>
          </a:p>
        </p:txBody>
      </p:sp>
      <p:sp>
        <p:nvSpPr>
          <p:cNvPr id="22" name="TextBox 21"/>
          <p:cNvSpPr txBox="1"/>
          <p:nvPr/>
        </p:nvSpPr>
        <p:spPr>
          <a:xfrm>
            <a:off x="-9484" y="1448058"/>
            <a:ext cx="12198659" cy="915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lIns="45699" tIns="22850" rIns="45699" bIns="22850" rtlCol="0">
            <a:spAutoFit/>
          </a:bodyPr>
          <a:lstStyle/>
          <a:p>
            <a:pPr algn="ctr">
              <a:spcBef>
                <a:spcPts val="300"/>
              </a:spcBef>
            </a:pPr>
            <a:r>
              <a:rPr lang="en-US" sz="2699" b="1" dirty="0" err="1">
                <a:solidFill>
                  <a:srgbClr val="776249"/>
                </a:solidFill>
                <a:latin typeface="Times New Roman" pitchFamily="18" charset="0"/>
                <a:ea typeface="Tahoma" pitchFamily="34" charset="0"/>
                <a:cs typeface="Times New Roman" pitchFamily="18" charset="0"/>
              </a:rPr>
              <a:t>Chương</a:t>
            </a:r>
            <a:r>
              <a:rPr lang="en-US" sz="2699" b="1" dirty="0">
                <a:solidFill>
                  <a:srgbClr val="776249"/>
                </a:solidFill>
                <a:latin typeface="Times New Roman" pitchFamily="18" charset="0"/>
                <a:ea typeface="Tahoma" pitchFamily="34" charset="0"/>
                <a:cs typeface="Times New Roman" pitchFamily="18" charset="0"/>
              </a:rPr>
              <a:t> 3: VECTƠ TRONG KHÔNG GIAN. </a:t>
            </a:r>
          </a:p>
          <a:p>
            <a:pPr algn="ctr">
              <a:spcBef>
                <a:spcPts val="300"/>
              </a:spcBef>
            </a:pPr>
            <a:r>
              <a:rPr lang="en-US" sz="2699" b="1" dirty="0">
                <a:solidFill>
                  <a:srgbClr val="776249"/>
                </a:solidFill>
                <a:latin typeface="Times New Roman" pitchFamily="18" charset="0"/>
                <a:ea typeface="Tahoma" pitchFamily="34" charset="0"/>
                <a:cs typeface="Times New Roman" pitchFamily="18" charset="0"/>
              </a:rPr>
              <a:t>QUAN HỆ VUÔNG GÓC TRONG KHÔNG GIAN</a:t>
            </a:r>
          </a:p>
        </p:txBody>
      </p:sp>
      <p:grpSp>
        <p:nvGrpSpPr>
          <p:cNvPr id="10" name="Group 9"/>
          <p:cNvGrpSpPr/>
          <p:nvPr/>
        </p:nvGrpSpPr>
        <p:grpSpPr>
          <a:xfrm>
            <a:off x="1237277" y="2593236"/>
            <a:ext cx="9221393" cy="2891033"/>
            <a:chOff x="2490074" y="4469240"/>
            <a:chExt cx="18445189" cy="5782818"/>
          </a:xfrm>
        </p:grpSpPr>
        <p:sp>
          <p:nvSpPr>
            <p:cNvPr id="17" name="Rectangle 16"/>
            <p:cNvSpPr/>
            <p:nvPr/>
          </p:nvSpPr>
          <p:spPr>
            <a:xfrm>
              <a:off x="5747658" y="4469240"/>
              <a:ext cx="13632086" cy="833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45699" tIns="22850" rIns="45699" bIns="22850" rtlCol="0" anchor="ctr"/>
            <a:lstStyle/>
            <a:p>
              <a:pPr algn="ctr"/>
              <a:endParaRPr lang="en-US" sz="900">
                <a:latin typeface="Times New Roman" pitchFamily="18" charset="0"/>
                <a:cs typeface="Times New Roman" pitchFamily="18" charset="0"/>
              </a:endParaRPr>
            </a:p>
          </p:txBody>
        </p:sp>
        <p:sp>
          <p:nvSpPr>
            <p:cNvPr id="23" name="TextBox 22"/>
            <p:cNvSpPr txBox="1"/>
            <p:nvPr/>
          </p:nvSpPr>
          <p:spPr>
            <a:xfrm>
              <a:off x="2490074" y="7293211"/>
              <a:ext cx="18445189" cy="2958847"/>
            </a:xfrm>
            <a:prstGeom prst="rect">
              <a:avLst/>
            </a:prstGeom>
            <a:solidFill>
              <a:schemeClr val="bg1"/>
            </a:solidFill>
          </p:spPr>
          <p:txBody>
            <a:bodyPr wrap="none" lIns="45699" tIns="22850" rIns="45699" bIns="22850" rtlCol="0">
              <a:spAutoFit/>
            </a:bodyPr>
            <a:lstStyle/>
            <a:p>
              <a:pPr algn="ctr">
                <a:lnSpc>
                  <a:spcPts val="2999"/>
                </a:lnSpc>
                <a:spcBef>
                  <a:spcPts val="900"/>
                </a:spcBef>
              </a:pPr>
              <a:r>
                <a:rPr lang="en-US" sz="4800" b="1" err="1">
                  <a:solidFill>
                    <a:srgbClr val="135F82"/>
                  </a:solidFill>
                  <a:latin typeface="Times New Roman" pitchFamily="18" charset="0"/>
                  <a:ea typeface="AvantGarde-Demi" pitchFamily="18" charset="0"/>
                  <a:cs typeface="Times New Roman" pitchFamily="18" charset="0"/>
                </a:rPr>
                <a:t>Bài</a:t>
              </a:r>
              <a:r>
                <a:rPr lang="en-US" sz="4800" b="1">
                  <a:solidFill>
                    <a:srgbClr val="135F82"/>
                  </a:solidFill>
                  <a:latin typeface="Times New Roman" pitchFamily="18" charset="0"/>
                  <a:ea typeface="AvantGarde-Demi" pitchFamily="18" charset="0"/>
                  <a:cs typeface="Times New Roman" pitchFamily="18" charset="0"/>
                </a:rPr>
                <a:t> 4</a:t>
              </a:r>
            </a:p>
            <a:p>
              <a:pPr algn="ctr">
                <a:lnSpc>
                  <a:spcPts val="2999"/>
                </a:lnSpc>
                <a:spcBef>
                  <a:spcPts val="900"/>
                </a:spcBef>
              </a:pPr>
              <a:endParaRPr lang="en-US" sz="4800" b="1" dirty="0">
                <a:solidFill>
                  <a:srgbClr val="135F82"/>
                </a:solidFill>
                <a:latin typeface="Times New Roman" pitchFamily="18" charset="0"/>
                <a:ea typeface="AvantGarde-Demi" pitchFamily="18" charset="0"/>
                <a:cs typeface="Times New Roman" pitchFamily="18" charset="0"/>
              </a:endParaRPr>
            </a:p>
            <a:p>
              <a:pPr algn="ctr">
                <a:lnSpc>
                  <a:spcPts val="2999"/>
                </a:lnSpc>
                <a:spcBef>
                  <a:spcPts val="900"/>
                </a:spcBef>
              </a:pPr>
              <a:r>
                <a:rPr lang="en-US" sz="4800" b="1">
                  <a:solidFill>
                    <a:srgbClr val="135F82"/>
                  </a:solidFill>
                  <a:latin typeface="Times New Roman" pitchFamily="18" charset="0"/>
                  <a:ea typeface="AvantGarde-Demi" pitchFamily="18" charset="0"/>
                  <a:cs typeface="Times New Roman" pitchFamily="18" charset="0"/>
                </a:rPr>
                <a:t>HAI MẶT PHẲNG VUÔNG GÓC</a:t>
              </a:r>
              <a:endParaRPr lang="en-US" sz="4800" b="1" dirty="0">
                <a:solidFill>
                  <a:srgbClr val="135F82"/>
                </a:solidFill>
                <a:latin typeface="Times New Roman" pitchFamily="18" charset="0"/>
                <a:ea typeface="AvantGarde-Demi" pitchFamily="18" charset="0"/>
                <a:cs typeface="Times New Roman" pitchFamily="18" charset="0"/>
              </a:endParaRPr>
            </a:p>
          </p:txBody>
        </p:sp>
      </p:grpSp>
      <p:grpSp>
        <p:nvGrpSpPr>
          <p:cNvPr id="9" name="Group 8"/>
          <p:cNvGrpSpPr/>
          <p:nvPr/>
        </p:nvGrpSpPr>
        <p:grpSpPr>
          <a:xfrm>
            <a:off x="5353760" y="75347"/>
            <a:ext cx="1119042" cy="853402"/>
            <a:chOff x="11186391" y="149817"/>
            <a:chExt cx="2238375" cy="1707027"/>
          </a:xfrm>
        </p:grpSpPr>
        <p:pic>
          <p:nvPicPr>
            <p:cNvPr id="20" name="Picture 5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27236" y="149817"/>
              <a:ext cx="1495424" cy="1495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86391" y="1620306"/>
              <a:ext cx="2238375" cy="23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35" name="Picture 34"/>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367" y="87681"/>
            <a:ext cx="1577312" cy="1598686"/>
          </a:xfrm>
          <a:prstGeom prst="rect">
            <a:avLst/>
          </a:prstGeom>
          <a:noFill/>
        </p:spPr>
      </p:pic>
      <p:pic>
        <p:nvPicPr>
          <p:cNvPr id="65" name="Picture 64">
            <a:extLst>
              <a:ext uri="{FF2B5EF4-FFF2-40B4-BE49-F238E27FC236}">
                <a16:creationId xmlns:a16="http://schemas.microsoft.com/office/drawing/2014/main" id="{F68801A0-013B-4A8F-A968-3BE4C586FA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83405" y="82603"/>
            <a:ext cx="1692292" cy="1692292"/>
          </a:xfrm>
          <a:prstGeom prst="rect">
            <a:avLst/>
          </a:prstGeom>
        </p:spPr>
      </p:pic>
    </p:spTree>
    <p:extLst>
      <p:ext uri="{BB962C8B-B14F-4D97-AF65-F5344CB8AC3E}">
        <p14:creationId xmlns:p14="http://schemas.microsoft.com/office/powerpoint/2010/main" val="221842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836D91E4-D3A2-41EB-ADA5-3AE3409DD8D2}"/>
              </a:ext>
            </a:extLst>
          </p:cNvPr>
          <p:cNvSpPr txBox="1"/>
          <p:nvPr/>
        </p:nvSpPr>
        <p:spPr>
          <a:xfrm>
            <a:off x="2774269" y="65756"/>
            <a:ext cx="8575828" cy="433817"/>
          </a:xfrm>
          <a:prstGeom prst="rect">
            <a:avLst/>
          </a:prstGeom>
          <a:solidFill>
            <a:schemeClr val="accent4">
              <a:lumMod val="20000"/>
              <a:lumOff val="80000"/>
            </a:schemeClr>
          </a:solidFill>
        </p:spPr>
        <p:txBody>
          <a:bodyPr wrap="square" lIns="45699" tIns="22850" rIns="45699" bIns="22850" rtlCol="0">
            <a:spAutoFit/>
          </a:bodyPr>
          <a:lstStyle/>
          <a:p>
            <a:pPr algn="ctr">
              <a:lnSpc>
                <a:spcPts val="2999"/>
              </a:lnSpc>
              <a:spcBef>
                <a:spcPts val="900"/>
              </a:spcBef>
            </a:pPr>
            <a:r>
              <a:rPr lang="en-US" sz="2800" b="1" err="1">
                <a:solidFill>
                  <a:srgbClr val="135F82"/>
                </a:solidFill>
                <a:latin typeface="Times New Roman" pitchFamily="18" charset="0"/>
                <a:ea typeface="AvantGarde-Demi" pitchFamily="18" charset="0"/>
                <a:cs typeface="Times New Roman" pitchFamily="18" charset="0"/>
              </a:rPr>
              <a:t>Bài</a:t>
            </a:r>
            <a:r>
              <a:rPr lang="en-US" sz="2800" b="1">
                <a:solidFill>
                  <a:srgbClr val="135F82"/>
                </a:solidFill>
                <a:latin typeface="Times New Roman" pitchFamily="18" charset="0"/>
                <a:ea typeface="AvantGarde-Demi" pitchFamily="18" charset="0"/>
                <a:cs typeface="Times New Roman" pitchFamily="18" charset="0"/>
              </a:rPr>
              <a:t> 4.HAI MẶT PHẲNG VUÔNG GÓC</a:t>
            </a:r>
            <a:endParaRPr lang="en-US" sz="2800" b="1" dirty="0">
              <a:solidFill>
                <a:srgbClr val="135F82"/>
              </a:solidFill>
              <a:latin typeface="Times New Roman" pitchFamily="18" charset="0"/>
              <a:ea typeface="AvantGarde-Demi" pitchFamily="18" charset="0"/>
              <a:cs typeface="Times New Roman" pitchFamily="18" charset="0"/>
            </a:endParaRPr>
          </a:p>
        </p:txBody>
      </p:sp>
      <p:sp>
        <p:nvSpPr>
          <p:cNvPr id="33" name="TextBox 32">
            <a:extLst>
              <a:ext uri="{FF2B5EF4-FFF2-40B4-BE49-F238E27FC236}">
                <a16:creationId xmlns:a16="http://schemas.microsoft.com/office/drawing/2014/main" id="{770D2C41-579B-4672-9526-46CABF091713}"/>
              </a:ext>
            </a:extLst>
          </p:cNvPr>
          <p:cNvSpPr txBox="1"/>
          <p:nvPr/>
        </p:nvSpPr>
        <p:spPr>
          <a:xfrm>
            <a:off x="151227" y="764904"/>
            <a:ext cx="8106508" cy="523220"/>
          </a:xfrm>
          <a:prstGeom prst="rect">
            <a:avLst/>
          </a:prstGeom>
          <a:noFill/>
        </p:spPr>
        <p:txBody>
          <a:bodyPr wrap="square">
            <a:spAutoFit/>
          </a:bodyPr>
          <a:lstStyle/>
          <a:p>
            <a:r>
              <a:rPr lang="en-US" sz="2800" b="1">
                <a:latin typeface="Times New Roman" panose="02020603050405020304" pitchFamily="18" charset="0"/>
                <a:ea typeface="Calibri" panose="020F0502020204030204" pitchFamily="34" charset="0"/>
              </a:rPr>
              <a:t>I.</a:t>
            </a:r>
            <a:r>
              <a:rPr lang="en-US" sz="2800" b="1">
                <a:effectLst/>
                <a:latin typeface="Times New Roman" panose="02020603050405020304" pitchFamily="18" charset="0"/>
                <a:ea typeface="Calibri" panose="020F0502020204030204" pitchFamily="34" charset="0"/>
              </a:rPr>
              <a:t>GÓC GIỮA  HAI MẶT PHẲNG</a:t>
            </a:r>
            <a:endParaRPr lang="en-US" sz="2800"/>
          </a:p>
        </p:txBody>
      </p:sp>
      <p:sp>
        <p:nvSpPr>
          <p:cNvPr id="35" name="TextBox 34">
            <a:extLst>
              <a:ext uri="{FF2B5EF4-FFF2-40B4-BE49-F238E27FC236}">
                <a16:creationId xmlns:a16="http://schemas.microsoft.com/office/drawing/2014/main" id="{08C5EF87-8706-4E83-997A-EAF85E23D3A9}"/>
              </a:ext>
            </a:extLst>
          </p:cNvPr>
          <p:cNvSpPr txBox="1"/>
          <p:nvPr/>
        </p:nvSpPr>
        <p:spPr>
          <a:xfrm>
            <a:off x="151227" y="1509354"/>
            <a:ext cx="11862582" cy="1051955"/>
          </a:xfrm>
          <a:prstGeom prst="rect">
            <a:avLst/>
          </a:prstGeom>
          <a:noFill/>
        </p:spPr>
        <p:txBody>
          <a:bodyPr wrap="square">
            <a:spAutoFit/>
          </a:bodyPr>
          <a:lstStyle/>
          <a:p>
            <a:pPr>
              <a:lnSpc>
                <a:spcPct val="115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Định nghĩa:</a:t>
            </a:r>
            <a:r>
              <a:rPr lang="en-US" sz="2800">
                <a:effectLst/>
                <a:latin typeface="Times New Roman" panose="02020603050405020304" pitchFamily="18" charset="0"/>
                <a:ea typeface="Calibri" panose="020F0502020204030204" pitchFamily="34" charset="0"/>
                <a:cs typeface="Times New Roman" panose="02020603050405020304" pitchFamily="18" charset="0"/>
              </a:rPr>
              <a:t> Góc giữa hai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là góc giữa hai đường thẳng  lần lượt vuông góc  với hai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đó.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8" name="Picture 37">
            <a:extLst>
              <a:ext uri="{FF2B5EF4-FFF2-40B4-BE49-F238E27FC236}">
                <a16:creationId xmlns:a16="http://schemas.microsoft.com/office/drawing/2014/main" id="{C9B68FF9-6ABA-4BB7-8427-93B7382A86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8072" y="2297905"/>
            <a:ext cx="5739325" cy="4600570"/>
          </a:xfrm>
          <a:prstGeom prst="rect">
            <a:avLst/>
          </a:prstGeom>
          <a:noFill/>
          <a:ln>
            <a:noFill/>
          </a:ln>
        </p:spPr>
      </p:pic>
    </p:spTree>
    <p:extLst>
      <p:ext uri="{BB962C8B-B14F-4D97-AF65-F5344CB8AC3E}">
        <p14:creationId xmlns:p14="http://schemas.microsoft.com/office/powerpoint/2010/main" val="1177973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836D91E4-D3A2-41EB-ADA5-3AE3409DD8D2}"/>
              </a:ext>
            </a:extLst>
          </p:cNvPr>
          <p:cNvSpPr txBox="1"/>
          <p:nvPr/>
        </p:nvSpPr>
        <p:spPr>
          <a:xfrm>
            <a:off x="2774269" y="65756"/>
            <a:ext cx="8575828" cy="433817"/>
          </a:xfrm>
          <a:prstGeom prst="rect">
            <a:avLst/>
          </a:prstGeom>
          <a:solidFill>
            <a:schemeClr val="accent4">
              <a:lumMod val="20000"/>
              <a:lumOff val="80000"/>
            </a:schemeClr>
          </a:solidFill>
        </p:spPr>
        <p:txBody>
          <a:bodyPr wrap="square" lIns="45699" tIns="22850" rIns="45699" bIns="22850" rtlCol="0">
            <a:spAutoFit/>
          </a:bodyPr>
          <a:lstStyle/>
          <a:p>
            <a:pPr algn="ctr">
              <a:lnSpc>
                <a:spcPts val="2999"/>
              </a:lnSpc>
              <a:spcBef>
                <a:spcPts val="900"/>
              </a:spcBef>
            </a:pPr>
            <a:r>
              <a:rPr lang="en-US" sz="2800" b="1" err="1">
                <a:solidFill>
                  <a:srgbClr val="135F82"/>
                </a:solidFill>
                <a:latin typeface="Times New Roman" pitchFamily="18" charset="0"/>
                <a:ea typeface="AvantGarde-Demi" pitchFamily="18" charset="0"/>
                <a:cs typeface="Times New Roman" pitchFamily="18" charset="0"/>
              </a:rPr>
              <a:t>Bài</a:t>
            </a:r>
            <a:r>
              <a:rPr lang="en-US" sz="2800" b="1">
                <a:solidFill>
                  <a:srgbClr val="135F82"/>
                </a:solidFill>
                <a:latin typeface="Times New Roman" pitchFamily="18" charset="0"/>
                <a:ea typeface="AvantGarde-Demi" pitchFamily="18" charset="0"/>
                <a:cs typeface="Times New Roman" pitchFamily="18" charset="0"/>
              </a:rPr>
              <a:t> 4.HAI MẶT PHẲNG VUÔNG GÓC</a:t>
            </a:r>
            <a:endParaRPr lang="en-US" sz="2800" b="1" dirty="0">
              <a:solidFill>
                <a:srgbClr val="135F82"/>
              </a:solidFill>
              <a:latin typeface="Times New Roman" pitchFamily="18" charset="0"/>
              <a:ea typeface="AvantGarde-Demi" pitchFamily="18" charset="0"/>
              <a:cs typeface="Times New Roman" pitchFamily="18" charset="0"/>
            </a:endParaRPr>
          </a:p>
        </p:txBody>
      </p:sp>
      <p:sp>
        <p:nvSpPr>
          <p:cNvPr id="7" name="TextBox 6">
            <a:extLst>
              <a:ext uri="{FF2B5EF4-FFF2-40B4-BE49-F238E27FC236}">
                <a16:creationId xmlns:a16="http://schemas.microsoft.com/office/drawing/2014/main" id="{6F97A083-D691-4913-A4F4-616FF9299936}"/>
              </a:ext>
            </a:extLst>
          </p:cNvPr>
          <p:cNvSpPr txBox="1"/>
          <p:nvPr/>
        </p:nvSpPr>
        <p:spPr>
          <a:xfrm>
            <a:off x="277836" y="845668"/>
            <a:ext cx="6098344" cy="556434"/>
          </a:xfrm>
          <a:prstGeom prst="rect">
            <a:avLst/>
          </a:prstGeom>
          <a:noFill/>
        </p:spPr>
        <p:txBody>
          <a:bodyPr wrap="square">
            <a:spAutoFit/>
          </a:bodyPr>
          <a:lstStyle/>
          <a:p>
            <a:pPr algn="just">
              <a:lnSpc>
                <a:spcPct val="115000"/>
              </a:lnSpc>
              <a:spcAft>
                <a:spcPts val="1000"/>
              </a:spcAft>
              <a:tabLst>
                <a:tab pos="1208405" algn="l"/>
                <a:tab pos="3108960" algn="ctr"/>
              </a:tabLst>
            </a:pPr>
            <a:r>
              <a:rPr lang="en-US" sz="2800" b="1">
                <a:latin typeface="Times New Roman" panose="02020603050405020304" pitchFamily="18" charset="0"/>
                <a:ea typeface="Calibri" panose="020F0502020204030204" pitchFamily="34" charset="0"/>
                <a:cs typeface="Times New Roman" panose="02020603050405020304" pitchFamily="18" charset="0"/>
              </a:rPr>
              <a:t>II</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 HAI MẶT PHẲNG VUÔNG GÓC</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36744AC-47C2-4633-AB16-7CE3E3294152}"/>
              </a:ext>
            </a:extLst>
          </p:cNvPr>
          <p:cNvSpPr txBox="1"/>
          <p:nvPr/>
        </p:nvSpPr>
        <p:spPr>
          <a:xfrm>
            <a:off x="432580" y="1582447"/>
            <a:ext cx="11637499" cy="954107"/>
          </a:xfrm>
          <a:prstGeom prst="rect">
            <a:avLst/>
          </a:prstGeom>
          <a:noFill/>
        </p:spPr>
        <p:txBody>
          <a:bodyPr wrap="square">
            <a:spAutoFit/>
          </a:bodyPr>
          <a:lstStyle/>
          <a:p>
            <a:r>
              <a:rPr lang="en-US" sz="2800" b="1">
                <a:effectLst/>
                <a:latin typeface="Times New Roman" panose="02020603050405020304" pitchFamily="18" charset="0"/>
                <a:ea typeface="Calibri" panose="020F0502020204030204" pitchFamily="34" charset="0"/>
              </a:rPr>
              <a:t>1. Định nghĩa:</a:t>
            </a:r>
            <a:r>
              <a:rPr lang="en-US" sz="2800">
                <a:effectLst/>
                <a:latin typeface="Times New Roman" panose="02020603050405020304" pitchFamily="18" charset="0"/>
                <a:ea typeface="Calibri" panose="020F0502020204030204" pitchFamily="34" charset="0"/>
              </a:rPr>
              <a:t> Hai </a:t>
            </a:r>
            <a:r>
              <a:rPr lang="en-US" sz="2800">
                <a:solidFill>
                  <a:srgbClr val="000000"/>
                </a:solidFill>
                <a:effectLst/>
                <a:latin typeface="Times New Roman" panose="02020603050405020304" pitchFamily="18" charset="0"/>
                <a:ea typeface="Calibri" panose="020F0502020204030204" pitchFamily="34" charset="0"/>
              </a:rPr>
              <a:t>mặt phẳng gọi là vuông góc với nhau nếu góc giữa hai mặt phẳng đó là góc vuông</a:t>
            </a:r>
            <a:endParaRPr lang="en-US" sz="2800"/>
          </a:p>
        </p:txBody>
      </p:sp>
      <p:sp>
        <p:nvSpPr>
          <p:cNvPr id="11" name="TextBox 10">
            <a:extLst>
              <a:ext uri="{FF2B5EF4-FFF2-40B4-BE49-F238E27FC236}">
                <a16:creationId xmlns:a16="http://schemas.microsoft.com/office/drawing/2014/main" id="{C5134CF5-6B0E-4A8D-8A0A-5D40480573B9}"/>
              </a:ext>
            </a:extLst>
          </p:cNvPr>
          <p:cNvSpPr txBox="1"/>
          <p:nvPr/>
        </p:nvSpPr>
        <p:spPr>
          <a:xfrm>
            <a:off x="4582550" y="2013334"/>
            <a:ext cx="6098344" cy="523220"/>
          </a:xfrm>
          <a:prstGeom prst="rect">
            <a:avLst/>
          </a:prstGeom>
          <a:noFill/>
        </p:spPr>
        <p:txBody>
          <a:bodyPr wrap="square">
            <a:spAutoFit/>
          </a:bodyPr>
          <a:lstStyle/>
          <a:p>
            <a:r>
              <a:rPr lang="en-US" sz="2800">
                <a:solidFill>
                  <a:srgbClr val="000000"/>
                </a:solidFill>
                <a:effectLst/>
                <a:latin typeface="Times New Roman" panose="02020603050405020304" pitchFamily="18" charset="0"/>
                <a:ea typeface="Calibri" panose="020F0502020204030204" pitchFamily="34" charset="0"/>
              </a:rPr>
              <a:t>Kí hiệu: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a:solidFill>
                  <a:srgbClr val="000000"/>
                </a:solidFill>
                <a:effectLst/>
                <a:latin typeface="Times New Roman" panose="02020603050405020304" pitchFamily="18" charset="0"/>
                <a:ea typeface="Calibri" panose="020F0502020204030204" pitchFamily="34" charset="0"/>
              </a:rPr>
              <a:t>)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a:solidFill>
                  <a:srgbClr val="000000"/>
                </a:solidFill>
                <a:effectLst/>
                <a:latin typeface="Times New Roman" panose="02020603050405020304" pitchFamily="18" charset="0"/>
                <a:ea typeface="Calibri" panose="020F0502020204030204" pitchFamily="34" charset="0"/>
              </a:rPr>
              <a:t>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a:solidFill>
                  <a:srgbClr val="000000"/>
                </a:solidFill>
                <a:effectLst/>
                <a:latin typeface="Times New Roman" panose="02020603050405020304" pitchFamily="18" charset="0"/>
                <a:ea typeface="Calibri" panose="020F0502020204030204" pitchFamily="34" charset="0"/>
              </a:rPr>
              <a:t>).</a:t>
            </a:r>
            <a:endParaRPr lang="en-US" sz="2800"/>
          </a:p>
        </p:txBody>
      </p:sp>
      <p:sp>
        <p:nvSpPr>
          <p:cNvPr id="13" name="TextBox 12">
            <a:extLst>
              <a:ext uri="{FF2B5EF4-FFF2-40B4-BE49-F238E27FC236}">
                <a16:creationId xmlns:a16="http://schemas.microsoft.com/office/drawing/2014/main" id="{FBAB9CDB-BF77-4A10-8DBE-6BEFD2642C92}"/>
              </a:ext>
            </a:extLst>
          </p:cNvPr>
          <p:cNvSpPr txBox="1"/>
          <p:nvPr/>
        </p:nvSpPr>
        <p:spPr>
          <a:xfrm>
            <a:off x="432580" y="2716899"/>
            <a:ext cx="11440552" cy="1675715"/>
          </a:xfrm>
          <a:prstGeom prst="rect">
            <a:avLst/>
          </a:prstGeom>
          <a:noFill/>
        </p:spPr>
        <p:txBody>
          <a:bodyPr wrap="square">
            <a:spAutoFit/>
          </a:bodyPr>
          <a:lstStyle/>
          <a:p>
            <a:pPr>
              <a:lnSpc>
                <a:spcPct val="115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2. Các định lí</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Định lí 1:</a:t>
            </a:r>
            <a:r>
              <a:rPr lang="en-US" sz="2800">
                <a:effectLst/>
                <a:latin typeface="Times New Roman" panose="02020603050405020304" pitchFamily="18" charset="0"/>
                <a:ea typeface="Calibri" panose="020F0502020204030204" pitchFamily="34" charset="0"/>
                <a:cs typeface="Times New Roman" panose="02020603050405020304" pitchFamily="18" charset="0"/>
              </a:rPr>
              <a:t> Điều kiện cần và đủ để hai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vuông góc với nhau là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này chứa một đường thẳng vuông góc với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kia.</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a:extLst>
              <a:ext uri="{FF2B5EF4-FFF2-40B4-BE49-F238E27FC236}">
                <a16:creationId xmlns:a16="http://schemas.microsoft.com/office/drawing/2014/main" id="{E1ACD483-609A-4025-9112-850FC1A71897}"/>
              </a:ext>
            </a:extLst>
          </p:cNvPr>
          <p:cNvSpPr>
            <a:spLocks noChangeArrowheads="1"/>
          </p:cNvSpPr>
          <p:nvPr/>
        </p:nvSpPr>
        <p:spPr bwMode="auto">
          <a:xfrm>
            <a:off x="4276579" y="441846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a:extLst>
              <a:ext uri="{FF2B5EF4-FFF2-40B4-BE49-F238E27FC236}">
                <a16:creationId xmlns:a16="http://schemas.microsoft.com/office/drawing/2014/main" id="{A9CB6486-A1E1-4725-8456-FB3338E6897C}"/>
              </a:ext>
            </a:extLst>
          </p:cNvPr>
          <p:cNvGraphicFramePr>
            <a:graphicFrameLocks noChangeAspect="1"/>
          </p:cNvGraphicFramePr>
          <p:nvPr>
            <p:extLst>
              <p:ext uri="{D42A27DB-BD31-4B8C-83A1-F6EECF244321}">
                <p14:modId xmlns:p14="http://schemas.microsoft.com/office/powerpoint/2010/main" val="257667901"/>
              </p:ext>
            </p:extLst>
          </p:nvPr>
        </p:nvGraphicFramePr>
        <p:xfrm>
          <a:off x="4276579" y="4418468"/>
          <a:ext cx="4178104" cy="1345966"/>
        </p:xfrm>
        <a:graphic>
          <a:graphicData uri="http://schemas.openxmlformats.org/presentationml/2006/ole">
            <mc:AlternateContent xmlns:mc="http://schemas.openxmlformats.org/markup-compatibility/2006">
              <mc:Choice xmlns:v="urn:schemas-microsoft-com:vml" Requires="v">
                <p:oleObj spid="_x0000_s2056" r:id="rId3" imgW="1422400" imgH="457200" progId="Equation.DSMT4">
                  <p:embed/>
                </p:oleObj>
              </mc:Choice>
              <mc:Fallback>
                <p:oleObj r:id="rId3" imgW="1422400" imgH="4572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6579" y="4418468"/>
                        <a:ext cx="4178104" cy="1345966"/>
                      </a:xfrm>
                      <a:prstGeom prst="rect">
                        <a:avLst/>
                      </a:prstGeom>
                      <a:noFill/>
                    </p:spPr>
                  </p:pic>
                </p:oleObj>
              </mc:Fallback>
            </mc:AlternateContent>
          </a:graphicData>
        </a:graphic>
      </p:graphicFrame>
      <p:sp>
        <p:nvSpPr>
          <p:cNvPr id="17" name="TextBox 16">
            <a:extLst>
              <a:ext uri="{FF2B5EF4-FFF2-40B4-BE49-F238E27FC236}">
                <a16:creationId xmlns:a16="http://schemas.microsoft.com/office/drawing/2014/main" id="{F2EB2850-96E5-4F79-BD55-3098C4E04CB6}"/>
              </a:ext>
            </a:extLst>
          </p:cNvPr>
          <p:cNvSpPr txBox="1"/>
          <p:nvPr/>
        </p:nvSpPr>
        <p:spPr>
          <a:xfrm>
            <a:off x="251460" y="5764434"/>
            <a:ext cx="11802792" cy="954107"/>
          </a:xfrm>
          <a:prstGeom prst="rect">
            <a:avLst/>
          </a:prstGeom>
          <a:noFill/>
        </p:spPr>
        <p:txBody>
          <a:bodyPr wrap="square">
            <a:spAutoFit/>
          </a:bodyPr>
          <a:lstStyle/>
          <a:p>
            <a:r>
              <a:rPr lang="en-US" sz="2800" b="1">
                <a:solidFill>
                  <a:srgbClr val="000000"/>
                </a:solidFill>
                <a:effectLst/>
                <a:latin typeface="Times New Roman" panose="02020603050405020304" pitchFamily="18" charset="0"/>
                <a:ea typeface="Calibri" panose="020F0502020204030204" pitchFamily="34" charset="0"/>
              </a:rPr>
              <a:t>Định lí 2:</a:t>
            </a:r>
            <a:r>
              <a:rPr lang="en-US" sz="2800">
                <a:solidFill>
                  <a:srgbClr val="000000"/>
                </a:solidFill>
                <a:effectLst/>
                <a:latin typeface="Times New Roman" panose="02020603050405020304" pitchFamily="18" charset="0"/>
                <a:ea typeface="Calibri" panose="020F0502020204030204" pitchFamily="34" charset="0"/>
              </a:rPr>
              <a:t> Nếu hai mặt phẳng cắt nhau và cùng vuông góc với một mặt phẳng thì giao tuyến của chúng vuông góc  với mặt phẳng đó.</a:t>
            </a:r>
            <a:endParaRPr lang="en-US" sz="2800"/>
          </a:p>
        </p:txBody>
      </p:sp>
    </p:spTree>
    <p:extLst>
      <p:ext uri="{BB962C8B-B14F-4D97-AF65-F5344CB8AC3E}">
        <p14:creationId xmlns:p14="http://schemas.microsoft.com/office/powerpoint/2010/main" val="915867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836D91E4-D3A2-41EB-ADA5-3AE3409DD8D2}"/>
              </a:ext>
            </a:extLst>
          </p:cNvPr>
          <p:cNvSpPr txBox="1"/>
          <p:nvPr/>
        </p:nvSpPr>
        <p:spPr>
          <a:xfrm>
            <a:off x="2774269" y="65756"/>
            <a:ext cx="8575828" cy="433817"/>
          </a:xfrm>
          <a:prstGeom prst="rect">
            <a:avLst/>
          </a:prstGeom>
          <a:solidFill>
            <a:schemeClr val="accent4">
              <a:lumMod val="20000"/>
              <a:lumOff val="80000"/>
            </a:schemeClr>
          </a:solidFill>
        </p:spPr>
        <p:txBody>
          <a:bodyPr wrap="square" lIns="45699" tIns="22850" rIns="45699" bIns="22850" rtlCol="0">
            <a:spAutoFit/>
          </a:bodyPr>
          <a:lstStyle/>
          <a:p>
            <a:pPr algn="ctr">
              <a:lnSpc>
                <a:spcPts val="2999"/>
              </a:lnSpc>
              <a:spcBef>
                <a:spcPts val="900"/>
              </a:spcBef>
            </a:pPr>
            <a:r>
              <a:rPr lang="en-US" sz="2800" b="1" err="1">
                <a:solidFill>
                  <a:srgbClr val="135F82"/>
                </a:solidFill>
                <a:latin typeface="Times New Roman" pitchFamily="18" charset="0"/>
                <a:ea typeface="AvantGarde-Demi" pitchFamily="18" charset="0"/>
                <a:cs typeface="Times New Roman" pitchFamily="18" charset="0"/>
              </a:rPr>
              <a:t>Bài</a:t>
            </a:r>
            <a:r>
              <a:rPr lang="en-US" sz="2800" b="1">
                <a:solidFill>
                  <a:srgbClr val="135F82"/>
                </a:solidFill>
                <a:latin typeface="Times New Roman" pitchFamily="18" charset="0"/>
                <a:ea typeface="AvantGarde-Demi" pitchFamily="18" charset="0"/>
                <a:cs typeface="Times New Roman" pitchFamily="18" charset="0"/>
              </a:rPr>
              <a:t> 4.HAI MẶT PHẲNG VUÔNG GÓC</a:t>
            </a:r>
            <a:endParaRPr lang="en-US" sz="2800" b="1" dirty="0">
              <a:solidFill>
                <a:srgbClr val="135F82"/>
              </a:solidFill>
              <a:latin typeface="Times New Roman" pitchFamily="18" charset="0"/>
              <a:ea typeface="AvantGarde-Demi" pitchFamily="18" charset="0"/>
              <a:cs typeface="Times New Roman" pitchFamily="18" charset="0"/>
            </a:endParaRPr>
          </a:p>
        </p:txBody>
      </p:sp>
      <p:sp>
        <p:nvSpPr>
          <p:cNvPr id="7" name="TextBox 6">
            <a:extLst>
              <a:ext uri="{FF2B5EF4-FFF2-40B4-BE49-F238E27FC236}">
                <a16:creationId xmlns:a16="http://schemas.microsoft.com/office/drawing/2014/main" id="{6F97A083-D691-4913-A4F4-616FF9299936}"/>
              </a:ext>
            </a:extLst>
          </p:cNvPr>
          <p:cNvSpPr txBox="1"/>
          <p:nvPr/>
        </p:nvSpPr>
        <p:spPr>
          <a:xfrm>
            <a:off x="277836" y="845668"/>
            <a:ext cx="6098344" cy="556434"/>
          </a:xfrm>
          <a:prstGeom prst="rect">
            <a:avLst/>
          </a:prstGeom>
          <a:noFill/>
        </p:spPr>
        <p:txBody>
          <a:bodyPr wrap="square">
            <a:spAutoFit/>
          </a:bodyPr>
          <a:lstStyle/>
          <a:p>
            <a:pPr algn="just">
              <a:lnSpc>
                <a:spcPct val="115000"/>
              </a:lnSpc>
              <a:spcAft>
                <a:spcPts val="1000"/>
              </a:spcAft>
              <a:tabLst>
                <a:tab pos="1208405" algn="l"/>
                <a:tab pos="3108960" algn="ctr"/>
              </a:tabLst>
            </a:pPr>
            <a:r>
              <a:rPr lang="en-US" sz="2800" b="1">
                <a:latin typeface="Times New Roman" panose="02020603050405020304" pitchFamily="18" charset="0"/>
                <a:ea typeface="Calibri" panose="020F0502020204030204" pitchFamily="34" charset="0"/>
                <a:cs typeface="Times New Roman" panose="02020603050405020304" pitchFamily="18" charset="0"/>
              </a:rPr>
              <a:t>II</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 HAI MẶT PHẲNG VUÔNG GÓC</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FBAB9CDB-BF77-4A10-8DBE-6BEFD2642C92}"/>
              </a:ext>
            </a:extLst>
          </p:cNvPr>
          <p:cNvSpPr txBox="1"/>
          <p:nvPr/>
        </p:nvSpPr>
        <p:spPr>
          <a:xfrm>
            <a:off x="277836" y="1686040"/>
            <a:ext cx="11440552" cy="1675715"/>
          </a:xfrm>
          <a:prstGeom prst="rect">
            <a:avLst/>
          </a:prstGeom>
          <a:noFill/>
        </p:spPr>
        <p:txBody>
          <a:bodyPr wrap="square">
            <a:spAutoFit/>
          </a:bodyPr>
          <a:lstStyle/>
          <a:p>
            <a:pPr>
              <a:lnSpc>
                <a:spcPct val="115000"/>
              </a:lnSpc>
              <a:spcAft>
                <a:spcPts val="1000"/>
              </a:spcAft>
            </a:pP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PHƯƠNG PHÁP CHỨNG MINH HAI MẶT PHẲNG VUÔNG GÓC</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latin typeface="Times New Roman" panose="02020603050405020304" pitchFamily="18" charset="0"/>
                <a:ea typeface="Calibri" panose="020F0502020204030204" pitchFamily="34" charset="0"/>
                <a:cs typeface="Times New Roman" panose="02020603050405020304" pitchFamily="18" charset="0"/>
              </a:rPr>
              <a:t>Đ</a:t>
            </a:r>
            <a:r>
              <a:rPr lang="en-US" sz="2800">
                <a:effectLst/>
                <a:latin typeface="Times New Roman" panose="02020603050405020304" pitchFamily="18" charset="0"/>
                <a:ea typeface="Calibri" panose="020F0502020204030204" pitchFamily="34" charset="0"/>
                <a:cs typeface="Times New Roman" panose="02020603050405020304" pitchFamily="18" charset="0"/>
              </a:rPr>
              <a:t>ể chứng minh  hai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vuông góc với nhau  ta chứng minh có 1 đường thẳng chứa trong mặt này  vuông góc với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kia.</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a:extLst>
              <a:ext uri="{FF2B5EF4-FFF2-40B4-BE49-F238E27FC236}">
                <a16:creationId xmlns:a16="http://schemas.microsoft.com/office/drawing/2014/main" id="{E1ACD483-609A-4025-9112-850FC1A71897}"/>
              </a:ext>
            </a:extLst>
          </p:cNvPr>
          <p:cNvSpPr>
            <a:spLocks noChangeArrowheads="1"/>
          </p:cNvSpPr>
          <p:nvPr/>
        </p:nvSpPr>
        <p:spPr bwMode="auto">
          <a:xfrm>
            <a:off x="4276579" y="441846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a:extLst>
              <a:ext uri="{FF2B5EF4-FFF2-40B4-BE49-F238E27FC236}">
                <a16:creationId xmlns:a16="http://schemas.microsoft.com/office/drawing/2014/main" id="{A9CB6486-A1E1-4725-8456-FB3338E6897C}"/>
              </a:ext>
            </a:extLst>
          </p:cNvPr>
          <p:cNvGraphicFramePr>
            <a:graphicFrameLocks noChangeAspect="1"/>
          </p:cNvGraphicFramePr>
          <p:nvPr/>
        </p:nvGraphicFramePr>
        <p:xfrm>
          <a:off x="4276579" y="4418468"/>
          <a:ext cx="4178104" cy="1345966"/>
        </p:xfrm>
        <a:graphic>
          <a:graphicData uri="http://schemas.openxmlformats.org/presentationml/2006/ole">
            <mc:AlternateContent xmlns:mc="http://schemas.openxmlformats.org/markup-compatibility/2006">
              <mc:Choice xmlns:v="urn:schemas-microsoft-com:vml" Requires="v">
                <p:oleObj spid="_x0000_s3080" r:id="rId3" imgW="1422400" imgH="457200" progId="Equation.DSMT4">
                  <p:embed/>
                </p:oleObj>
              </mc:Choice>
              <mc:Fallback>
                <p:oleObj r:id="rId3" imgW="1422400" imgH="457200" progId="Equation.DSMT4">
                  <p:embed/>
                  <p:pic>
                    <p:nvPicPr>
                      <p:cNvPr id="8" name="Object 7">
                        <a:extLst>
                          <a:ext uri="{FF2B5EF4-FFF2-40B4-BE49-F238E27FC236}">
                            <a16:creationId xmlns:a16="http://schemas.microsoft.com/office/drawing/2014/main" id="{A9CB6486-A1E1-4725-8456-FB3338E689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6579" y="4418468"/>
                        <a:ext cx="4178104" cy="1345966"/>
                      </a:xfrm>
                      <a:prstGeom prst="rect">
                        <a:avLst/>
                      </a:prstGeom>
                      <a:noFill/>
                    </p:spPr>
                  </p:pic>
                </p:oleObj>
              </mc:Fallback>
            </mc:AlternateContent>
          </a:graphicData>
        </a:graphic>
      </p:graphicFrame>
    </p:spTree>
    <p:extLst>
      <p:ext uri="{BB962C8B-B14F-4D97-AF65-F5344CB8AC3E}">
        <p14:creationId xmlns:p14="http://schemas.microsoft.com/office/powerpoint/2010/main" val="1373408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836D91E4-D3A2-41EB-ADA5-3AE3409DD8D2}"/>
              </a:ext>
            </a:extLst>
          </p:cNvPr>
          <p:cNvSpPr txBox="1"/>
          <p:nvPr/>
        </p:nvSpPr>
        <p:spPr>
          <a:xfrm>
            <a:off x="2774269" y="65756"/>
            <a:ext cx="8575828" cy="433817"/>
          </a:xfrm>
          <a:prstGeom prst="rect">
            <a:avLst/>
          </a:prstGeom>
          <a:solidFill>
            <a:schemeClr val="accent4">
              <a:lumMod val="20000"/>
              <a:lumOff val="80000"/>
            </a:schemeClr>
          </a:solidFill>
        </p:spPr>
        <p:txBody>
          <a:bodyPr wrap="square" lIns="45699" tIns="22850" rIns="45699" bIns="22850" rtlCol="0">
            <a:spAutoFit/>
          </a:bodyPr>
          <a:lstStyle/>
          <a:p>
            <a:pPr algn="ctr">
              <a:lnSpc>
                <a:spcPts val="2999"/>
              </a:lnSpc>
              <a:spcBef>
                <a:spcPts val="900"/>
              </a:spcBef>
            </a:pPr>
            <a:r>
              <a:rPr lang="en-US" sz="2800" b="1" err="1">
                <a:solidFill>
                  <a:srgbClr val="135F82"/>
                </a:solidFill>
                <a:latin typeface="Times New Roman" pitchFamily="18" charset="0"/>
                <a:ea typeface="AvantGarde-Demi" pitchFamily="18" charset="0"/>
                <a:cs typeface="Times New Roman" pitchFamily="18" charset="0"/>
              </a:rPr>
              <a:t>Bài</a:t>
            </a:r>
            <a:r>
              <a:rPr lang="en-US" sz="2800" b="1">
                <a:solidFill>
                  <a:srgbClr val="135F82"/>
                </a:solidFill>
                <a:latin typeface="Times New Roman" pitchFamily="18" charset="0"/>
                <a:ea typeface="AvantGarde-Demi" pitchFamily="18" charset="0"/>
                <a:cs typeface="Times New Roman" pitchFamily="18" charset="0"/>
              </a:rPr>
              <a:t> 4.HAI MẶT PHẲNG VUÔNG GÓC</a:t>
            </a:r>
            <a:endParaRPr lang="en-US" sz="2800" b="1" dirty="0">
              <a:solidFill>
                <a:srgbClr val="135F82"/>
              </a:solidFill>
              <a:latin typeface="Times New Roman" pitchFamily="18" charset="0"/>
              <a:ea typeface="AvantGarde-Demi" pitchFamily="18" charset="0"/>
              <a:cs typeface="Times New Roman" pitchFamily="18" charset="0"/>
            </a:endParaRPr>
          </a:p>
        </p:txBody>
      </p:sp>
      <p:sp>
        <p:nvSpPr>
          <p:cNvPr id="13" name="TextBox 12">
            <a:extLst>
              <a:ext uri="{FF2B5EF4-FFF2-40B4-BE49-F238E27FC236}">
                <a16:creationId xmlns:a16="http://schemas.microsoft.com/office/drawing/2014/main" id="{FBAB9CDB-BF77-4A10-8DBE-6BEFD2642C92}"/>
              </a:ext>
            </a:extLst>
          </p:cNvPr>
          <p:cNvSpPr txBox="1"/>
          <p:nvPr/>
        </p:nvSpPr>
        <p:spPr>
          <a:xfrm>
            <a:off x="-90455" y="630963"/>
            <a:ext cx="11440552" cy="1675715"/>
          </a:xfrm>
          <a:prstGeom prst="rect">
            <a:avLst/>
          </a:prstGeom>
          <a:noFill/>
        </p:spPr>
        <p:txBody>
          <a:bodyPr wrap="square">
            <a:spAutoFit/>
          </a:bodyPr>
          <a:lstStyle/>
          <a:p>
            <a:pPr>
              <a:lnSpc>
                <a:spcPct val="115000"/>
              </a:lnSpc>
              <a:spcAft>
                <a:spcPts val="1000"/>
              </a:spcAft>
            </a:pP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PHƯƠNG PHÁP CHỨNG MINH HAI MẶT PHẲNG VUÔNG GÓC</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latin typeface="Times New Roman" panose="02020603050405020304" pitchFamily="18" charset="0"/>
                <a:ea typeface="Calibri" panose="020F0502020204030204" pitchFamily="34" charset="0"/>
                <a:cs typeface="Times New Roman" panose="02020603050405020304" pitchFamily="18" charset="0"/>
              </a:rPr>
              <a:t>Đ</a:t>
            </a:r>
            <a:r>
              <a:rPr lang="en-US" sz="2800">
                <a:effectLst/>
                <a:latin typeface="Times New Roman" panose="02020603050405020304" pitchFamily="18" charset="0"/>
                <a:ea typeface="Calibri" panose="020F0502020204030204" pitchFamily="34" charset="0"/>
                <a:cs typeface="Times New Roman" panose="02020603050405020304" pitchFamily="18" charset="0"/>
              </a:rPr>
              <a:t>ể chứng minh  hai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vuông góc với nhau  ta chứng minh có 1 đường thẳng chứa trong mặt này  vuông góc với </a:t>
            </a:r>
            <a:r>
              <a:rPr lang="en-US" sz="2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800">
                <a:effectLst/>
                <a:latin typeface="Times New Roman" panose="02020603050405020304" pitchFamily="18" charset="0"/>
                <a:ea typeface="Calibri" panose="020F0502020204030204" pitchFamily="34" charset="0"/>
                <a:cs typeface="Times New Roman" panose="02020603050405020304" pitchFamily="18" charset="0"/>
              </a:rPr>
              <a:t> kia.</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C33B0279-A9B4-429E-945D-0F1500F87CD9}"/>
              </a:ext>
            </a:extLst>
          </p:cNvPr>
          <p:cNvSpPr txBox="1"/>
          <p:nvPr/>
        </p:nvSpPr>
        <p:spPr>
          <a:xfrm>
            <a:off x="133642" y="2201161"/>
            <a:ext cx="11655083" cy="1232197"/>
          </a:xfrm>
          <a:prstGeom prst="rect">
            <a:avLst/>
          </a:prstGeom>
          <a:noFill/>
        </p:spPr>
        <p:txBody>
          <a:bodyPr wrap="square">
            <a:spAutoFit/>
          </a:bodyPr>
          <a:lstStyle/>
          <a:p>
            <a:pPr algn="just">
              <a:lnSpc>
                <a:spcPct val="120000"/>
              </a:lnSpc>
              <a:spcAft>
                <a:spcPts val="1000"/>
              </a:spcAft>
            </a:pPr>
            <a:r>
              <a:rPr lang="en-US" sz="3200" b="1">
                <a:effectLst/>
                <a:latin typeface="Times New Roman" panose="02020603050405020304" pitchFamily="18" charset="0"/>
                <a:ea typeface="Calibri" panose="020F0502020204030204" pitchFamily="34" charset="0"/>
                <a:cs typeface="Times New Roman" panose="02020603050405020304" pitchFamily="18" charset="0"/>
              </a:rPr>
              <a:t>Bài tập 1: </a:t>
            </a:r>
            <a:r>
              <a:rPr lang="en-US" sz="3200">
                <a:effectLst/>
                <a:latin typeface="Times New Roman" panose="02020603050405020304" pitchFamily="18" charset="0"/>
                <a:ea typeface="Calibri" panose="020F0502020204030204" pitchFamily="34" charset="0"/>
                <a:cs typeface="Times New Roman" panose="02020603050405020304" pitchFamily="18" charset="0"/>
              </a:rPr>
              <a:t>Cho S.ABC có các tam giác SAB, SAC vuông tại A; tam giác ABC vuông tại B. Chứng minh:</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12F2493C-2BBE-4605-8D98-FC879BAA8B25}"/>
              </a:ext>
            </a:extLst>
          </p:cNvPr>
          <p:cNvPicPr>
            <a:picLocks noChangeAspect="1"/>
          </p:cNvPicPr>
          <p:nvPr/>
        </p:nvPicPr>
        <p:blipFill>
          <a:blip r:embed="rId2"/>
          <a:stretch>
            <a:fillRect/>
          </a:stretch>
        </p:blipFill>
        <p:spPr>
          <a:xfrm>
            <a:off x="345829" y="3607316"/>
            <a:ext cx="3172268" cy="2400635"/>
          </a:xfrm>
          <a:prstGeom prst="rect">
            <a:avLst/>
          </a:prstGeom>
        </p:spPr>
      </p:pic>
      <p:pic>
        <p:nvPicPr>
          <p:cNvPr id="17" name="Picture 16">
            <a:extLst>
              <a:ext uri="{FF2B5EF4-FFF2-40B4-BE49-F238E27FC236}">
                <a16:creationId xmlns:a16="http://schemas.microsoft.com/office/drawing/2014/main" id="{DD3CDCFD-47C4-4135-A74A-A53A94F998B9}"/>
              </a:ext>
            </a:extLst>
          </p:cNvPr>
          <p:cNvPicPr>
            <a:picLocks noChangeAspect="1"/>
          </p:cNvPicPr>
          <p:nvPr/>
        </p:nvPicPr>
        <p:blipFill>
          <a:blip r:embed="rId3" cstate="print">
            <a:lum contrast="2000"/>
            <a:extLst>
              <a:ext uri="{28A0092B-C50C-407E-A947-70E740481C1C}">
                <a14:useLocalDpi xmlns:a14="http://schemas.microsoft.com/office/drawing/2010/main" val="0"/>
              </a:ext>
            </a:extLst>
          </a:blip>
          <a:srcRect/>
          <a:stretch>
            <a:fillRect/>
          </a:stretch>
        </p:blipFill>
        <p:spPr bwMode="auto">
          <a:xfrm>
            <a:off x="6732820" y="2686124"/>
            <a:ext cx="3882169" cy="4106120"/>
          </a:xfrm>
          <a:prstGeom prst="rect">
            <a:avLst/>
          </a:prstGeom>
          <a:noFill/>
          <a:ln>
            <a:noFill/>
          </a:ln>
        </p:spPr>
      </p:pic>
    </p:spTree>
    <p:extLst>
      <p:ext uri="{BB962C8B-B14F-4D97-AF65-F5344CB8AC3E}">
        <p14:creationId xmlns:p14="http://schemas.microsoft.com/office/powerpoint/2010/main" val="137034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7687BD-D1A6-2626-101A-230FCE516A09}"/>
              </a:ext>
            </a:extLst>
          </p:cNvPr>
          <p:cNvPicPr>
            <a:picLocks noChangeAspect="1"/>
          </p:cNvPicPr>
          <p:nvPr/>
        </p:nvPicPr>
        <p:blipFill>
          <a:blip r:embed="rId2"/>
          <a:stretch>
            <a:fillRect/>
          </a:stretch>
        </p:blipFill>
        <p:spPr>
          <a:xfrm>
            <a:off x="0" y="0"/>
            <a:ext cx="11943471" cy="3699803"/>
          </a:xfrm>
          <a:prstGeom prst="rect">
            <a:avLst/>
          </a:prstGeom>
        </p:spPr>
      </p:pic>
      <p:pic>
        <p:nvPicPr>
          <p:cNvPr id="10" name="Picture 9">
            <a:extLst>
              <a:ext uri="{FF2B5EF4-FFF2-40B4-BE49-F238E27FC236}">
                <a16:creationId xmlns:a16="http://schemas.microsoft.com/office/drawing/2014/main" id="{E5E48559-5EC7-CCAA-F32B-4068EB057DF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3342" y="1746132"/>
            <a:ext cx="5275384" cy="4865684"/>
          </a:xfrm>
          <a:prstGeom prst="rect">
            <a:avLst/>
          </a:prstGeom>
          <a:noFill/>
          <a:ln>
            <a:noFill/>
          </a:ln>
        </p:spPr>
      </p:pic>
    </p:spTree>
    <p:extLst>
      <p:ext uri="{BB962C8B-B14F-4D97-AF65-F5344CB8AC3E}">
        <p14:creationId xmlns:p14="http://schemas.microsoft.com/office/powerpoint/2010/main" val="323663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dirty="0"/>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6150" y="6274279"/>
                <a:ext cx="2813135" cy="940543"/>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mc:AlternateContent xmlns:mc="http://schemas.openxmlformats.org/markup-compatibility/2006" xmlns:a14="http://schemas.microsoft.com/office/drawing/2010/main">
        <mc:Choice Requires="a14">
          <p:sp>
            <p:nvSpPr>
              <p:cNvPr id="94" name="Rectangle 93"/>
              <p:cNvSpPr/>
              <p:nvPr/>
            </p:nvSpPr>
            <p:spPr>
              <a:xfrm>
                <a:off x="224529" y="2591117"/>
                <a:ext cx="7927891" cy="1146205"/>
              </a:xfrm>
              <a:prstGeom prst="rect">
                <a:avLst/>
              </a:prstGeom>
              <a:noFill/>
            </p:spPr>
            <p:txBody>
              <a:bodyPr wrap="square" lIns="91433" tIns="45717" rIns="91433" bIns="45717" rtlCol="0">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a) Tam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libri" panose="020F0502020204030204" pitchFamily="34" charset="0"/>
                        <a:cs typeface="Times New Roman" panose="02020603050405020304" pitchFamily="18" charset="0"/>
                      </a:rPr>
                      <m:t>𝑆𝐴𝐶</m:t>
                    </m:r>
                    <m:r>
                      <a:rPr lang="en-US" sz="3200" i="1">
                        <a:latin typeface="Cambria Math"/>
                        <a:ea typeface="Calibri" panose="020F0502020204030204" pitchFamily="34" charset="0"/>
                        <a:cs typeface="Times New Roman" panose="02020603050405020304" pitchFamily="18" charset="0"/>
                      </a:rPr>
                      <m:t> </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có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đường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mbria Math" panose="020405030504060302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ea typeface="Cambria Math" panose="02040503050406030204" pitchFamily="18" charset="0"/>
                        <a:cs typeface="Times New Roman" panose="02020603050405020304" pitchFamily="18" charset="0"/>
                      </a:rPr>
                      <m:t>∕∕</m:t>
                    </m:r>
                    <m:r>
                      <a:rPr lang="en-US" sz="3200" i="1">
                        <a:latin typeface="Cambria Math"/>
                        <a:ea typeface="Times New Roman" panose="02020603050405020304" pitchFamily="18" charset="0"/>
                        <a:cs typeface="Times New Roman" panose="02020603050405020304" pitchFamily="18" charset="0"/>
                      </a:rPr>
                      <m:t>𝑆𝐴</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24529" y="2591117"/>
                <a:ext cx="7927891" cy="1146205"/>
              </a:xfrm>
              <a:prstGeom prst="rect">
                <a:avLst/>
              </a:prstGeom>
              <a:blipFill>
                <a:blip r:embed="rId2"/>
                <a:stretch>
                  <a:fillRect l="-2000" t="-7447" b="-13298"/>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80751" y="-50346"/>
                <a:ext cx="11830497" cy="2034660"/>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tập 3</a:t>
                </a:r>
                <a:r>
                  <a:rPr lang="nl-NL" sz="2800" b="1">
                    <a:latin typeface="Times New Roman" panose="02020603050405020304" pitchFamily="18" charset="0"/>
                    <a:ea typeface="Calibri" panose="020F0502020204030204" pitchFamily="34" charset="0"/>
                    <a:cs typeface="Times New Roman" panose="02020603050405020304" pitchFamily="18" charset="0"/>
                  </a:rPr>
                  <a:t>: Cho </a:t>
                </a:r>
                <a:r>
                  <a:rPr lang="nl-NL" sz="2800" b="1" dirty="0">
                    <a:latin typeface="Times New Roman" panose="02020603050405020304" pitchFamily="18" charset="0"/>
                    <a:ea typeface="Calibri" panose="020F0502020204030204" pitchFamily="34" charset="0"/>
                    <a:cs typeface="Times New Roman" panose="02020603050405020304" pitchFamily="18" charset="0"/>
                  </a:rPr>
                  <a:t>hình chóp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𝑺</m:t>
                    </m:r>
                    <m:r>
                      <a:rPr lang="en-US" sz="2800" b="1" i="1">
                        <a:latin typeface="Cambria Math"/>
                        <a:ea typeface="Calibri" panose="020F0502020204030204" pitchFamily="34" charset="0"/>
                        <a:cs typeface="Times New Roman" panose="02020603050405020304" pitchFamily="18" charset="0"/>
                      </a:rPr>
                      <m:t>.</m:t>
                    </m:r>
                    <m:r>
                      <a:rPr lang="en-US" sz="2800" b="1" i="1">
                        <a:latin typeface="Cambria Math"/>
                        <a:ea typeface="Calibri" panose="020F0502020204030204" pitchFamily="34" charset="0"/>
                        <a:cs typeface="Times New Roman" panose="02020603050405020304" pitchFamily="18" charset="0"/>
                      </a:rPr>
                      <m:t>𝑨𝑩𝑪𝑫</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𝑨𝑩𝑪𝑫</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là hình vuông tâm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𝐎</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a:t>
                </a:r>
              </a:p>
              <a:p>
                <a:pPr marL="628635" indent="-628635">
                  <a:lnSpc>
                    <a:spcPct val="115000"/>
                  </a:lnSpc>
                  <a:tabLst>
                    <a:tab pos="285744" algn="l"/>
                    <a:tab pos="467983" algn="l"/>
                    <a:tab pos="540372" algn="l"/>
                    <a:tab pos="648318" algn="l"/>
                    <a:tab pos="1260443" algn="l"/>
                    <a:tab pos="3780696" algn="l"/>
                  </a:tabLst>
                </a:pP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𝑺𝑨</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b="1"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b="1" i="1">
                            <a:latin typeface="Cambria Math" panose="02040503050406030204" pitchFamily="18" charset="0"/>
                            <a:cs typeface="Times New Roman" panose="02020603050405020304" pitchFamily="18" charset="0"/>
                          </a:rPr>
                        </m:ctrlPr>
                      </m:dPr>
                      <m:e>
                        <m:r>
                          <a:rPr lang="en-US" sz="2800" b="1" i="1">
                            <a:latin typeface="Cambria Math"/>
                            <a:ea typeface="Calibri" panose="020F0502020204030204" pitchFamily="34" charset="0"/>
                            <a:cs typeface="Times New Roman" panose="02020603050405020304" pitchFamily="18" charset="0"/>
                          </a:rPr>
                          <m:t>𝑨𝑩𝑪𝑫</m:t>
                        </m:r>
                      </m:e>
                    </m:d>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a:t>
                </a:r>
              </a:p>
              <a:p>
                <a:pPr marL="514350" indent="-514350">
                  <a:lnSpc>
                    <a:spcPct val="115000"/>
                  </a:lnSpc>
                  <a:buAutoNum type="alphaLcParenR"/>
                  <a:tabLst>
                    <a:tab pos="285744" algn="l"/>
                    <a:tab pos="467983" algn="l"/>
                    <a:tab pos="540372" algn="l"/>
                    <a:tab pos="648318" algn="l"/>
                    <a:tab pos="1260443" algn="l"/>
                    <a:tab pos="3780696" algn="l"/>
                  </a:tabLst>
                </a:pPr>
                <a:r>
                  <a:rPr lang="nl-NL" sz="2800" b="1">
                    <a:latin typeface="Times New Roman" panose="02020603050405020304" pitchFamily="18" charset="0"/>
                    <a:ea typeface="Calibri" panose="020F0502020204030204" pitchFamily="34" charset="0"/>
                    <a:cs typeface="Times New Roman" panose="02020603050405020304" pitchFamily="18" charset="0"/>
                  </a:rPr>
                  <a:t>Gọi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𝑴</m:t>
                    </m:r>
                    <m:r>
                      <a:rPr lang="en-US" sz="2800" b="1" i="1">
                        <a:latin typeface="Cambria Math"/>
                        <a:ea typeface="Calibri" panose="020F0502020204030204" pitchFamily="34" charset="0"/>
                        <a:cs typeface="Times New Roman" panose="02020603050405020304" pitchFamily="18" charset="0"/>
                      </a:rPr>
                      <m:t> </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𝑺𝑪</m:t>
                    </m:r>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r>
                      <a:rPr lang="en-US" sz="2800" b="1" i="1">
                        <a:latin typeface="Cambria Math"/>
                        <a:ea typeface="Calibri" panose="020F0502020204030204" pitchFamily="34" charset="0"/>
                        <a:cs typeface="Times New Roman" panose="02020603050405020304" pitchFamily="18" charset="0"/>
                      </a:rPr>
                      <m:t>𝑶𝑴</m:t>
                    </m:r>
                    <m:r>
                      <a:rPr lang="nl-NL" sz="2800" b="1"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b="1"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b="1" i="1">
                            <a:latin typeface="Cambria Math"/>
                            <a:ea typeface="Cambria Math" panose="02040503050406030204" pitchFamily="18" charset="0"/>
                            <a:cs typeface="Times New Roman" panose="02020603050405020304" pitchFamily="18" charset="0"/>
                          </a:rPr>
                          <m:t>𝑨𝑩𝑪𝑫</m:t>
                        </m:r>
                      </m:e>
                    </m:d>
                  </m:oMath>
                </a14:m>
                <a:r>
                  <a:rPr lang="nl-NL" sz="2800" b="1" dirty="0">
                    <a:latin typeface="Times New Roman" panose="02020603050405020304" pitchFamily="18" charset="0"/>
                    <a:ea typeface="Calibri" panose="020F0502020204030204" pitchFamily="34" charset="0"/>
                    <a:cs typeface="Times New Roman" panose="02020603050405020304" pitchFamily="18" charset="0"/>
                  </a:rPr>
                  <a:t>.</a:t>
                </a:r>
              </a:p>
              <a:p>
                <a:pPr marL="514350" indent="-514350">
                  <a:lnSpc>
                    <a:spcPct val="115000"/>
                  </a:lnSpc>
                  <a:buAutoNum type="alphaLcParenR"/>
                  <a:tabLst>
                    <a:tab pos="285744" algn="l"/>
                    <a:tab pos="467983" algn="l"/>
                    <a:tab pos="540372" algn="l"/>
                    <a:tab pos="648318" algn="l"/>
                    <a:tab pos="1260443" algn="l"/>
                    <a:tab pos="3780696" algn="l"/>
                  </a:tabLst>
                </a:pPr>
                <a:r>
                  <a:rPr lang="nl-NL" sz="2800" b="1">
                    <a:latin typeface="Times New Roman" panose="02020603050405020304" pitchFamily="18" charset="0"/>
                    <a:ea typeface="Calibri" panose="020F0502020204030204" pitchFamily="34" charset="0"/>
                    <a:cs typeface="Times New Roman" panose="02020603050405020304" pitchFamily="18" charset="0"/>
                  </a:rPr>
                  <a:t>CMR mặt phẳng (SAC) vuông góc mặt phẳng (ABCD)</a:t>
                </a:r>
                <a:endParaRPr lang="nl-NL" sz="2800" b="1"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80751" y="-50346"/>
                <a:ext cx="11830497" cy="2034660"/>
              </a:xfrm>
              <a:prstGeom prst="rect">
                <a:avLst/>
              </a:prstGeom>
              <a:blipFill>
                <a:blip r:embed="rId3"/>
                <a:stretch>
                  <a:fillRect l="-1082" t="-2096" b="-7485"/>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7720488" y="2163840"/>
            <a:ext cx="4194979" cy="4594709"/>
            <a:chOff x="7720489" y="2163840"/>
            <a:chExt cx="4194979" cy="4594707"/>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98146B4F-2648-4510-B1CB-BD58F38017C7}"/>
                </a:ext>
              </a:extLst>
            </p:cNvPr>
            <p:cNvGrpSpPr/>
            <p:nvPr/>
          </p:nvGrpSpPr>
          <p:grpSpPr>
            <a:xfrm>
              <a:off x="7720489" y="2546412"/>
              <a:ext cx="4194979" cy="4212135"/>
              <a:chOff x="7720489" y="2546412"/>
              <a:chExt cx="4194979" cy="4212135"/>
            </a:xfrm>
          </p:grpSpPr>
          <p:grpSp>
            <p:nvGrpSpPr>
              <p:cNvPr id="17" name="Group 16">
                <a:extLst>
                  <a:ext uri="{FF2B5EF4-FFF2-40B4-BE49-F238E27FC236}">
                    <a16:creationId xmlns:a16="http://schemas.microsoft.com/office/drawing/2014/main" id="{3F383BEE-68C8-4361-87A2-706B8EE9C1AF}"/>
                  </a:ext>
                </a:extLst>
              </p:cNvPr>
              <p:cNvGrpSpPr/>
              <p:nvPr/>
            </p:nvGrpSpPr>
            <p:grpSpPr>
              <a:xfrm>
                <a:off x="7720489" y="2546412"/>
                <a:ext cx="4194979" cy="4212135"/>
                <a:chOff x="7720489" y="2546412"/>
                <a:chExt cx="4194979" cy="4212135"/>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7720489" y="2546412"/>
                  <a:ext cx="4194979" cy="4212135"/>
                  <a:chOff x="4572001" y="1888199"/>
                  <a:chExt cx="3217098" cy="2367372"/>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51" name="Line 11">
                    <a:extLst>
                      <a:ext uri="{FF2B5EF4-FFF2-40B4-BE49-F238E27FC236}">
                        <a16:creationId xmlns:a16="http://schemas.microsoft.com/office/drawing/2014/main" id="{A0A36028-BC22-4BF7-8174-40F7C81493F0}"/>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52" name="Line 12">
                    <a:extLst>
                      <a:ext uri="{FF2B5EF4-FFF2-40B4-BE49-F238E27FC236}">
                        <a16:creationId xmlns:a16="http://schemas.microsoft.com/office/drawing/2014/main" id="{12981FEA-4770-4ECB-9B04-6AACF2390401}"/>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3">
                    <a:extLst>
                      <a:ext uri="{FF2B5EF4-FFF2-40B4-BE49-F238E27FC236}">
                        <a16:creationId xmlns:a16="http://schemas.microsoft.com/office/drawing/2014/main" id="{F368364A-8653-454B-92A8-5E479BC8F57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0" name="Line 22">
                  <a:extLst>
                    <a:ext uri="{FF2B5EF4-FFF2-40B4-BE49-F238E27FC236}">
                      <a16:creationId xmlns:a16="http://schemas.microsoft.com/office/drawing/2014/main" id="{8065F993-AE37-419C-A828-5865683E1D96}"/>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4" name="Rectangle 18">
                <a:extLst>
                  <a:ext uri="{FF2B5EF4-FFF2-40B4-BE49-F238E27FC236}">
                    <a16:creationId xmlns:a16="http://schemas.microsoft.com/office/drawing/2014/main" id="{D995A457-667F-43AB-A7D1-2A16412F90FA}"/>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sp>
        <p:nvSpPr>
          <p:cNvPr id="85" name="Line 16">
            <a:extLst>
              <a:ext uri="{FF2B5EF4-FFF2-40B4-BE49-F238E27FC236}">
                <a16:creationId xmlns:a16="http://schemas.microsoft.com/office/drawing/2014/main" id="{2F7B4A42-0F84-4C31-9CDE-10D5FBFE7FF6}"/>
              </a:ext>
            </a:extLst>
          </p:cNvPr>
          <p:cNvSpPr>
            <a:spLocks noChangeShapeType="1"/>
          </p:cNvSpPr>
          <p:nvPr/>
        </p:nvSpPr>
        <p:spPr bwMode="auto">
          <a:xfrm>
            <a:off x="9840867" y="4358379"/>
            <a:ext cx="0" cy="1353772"/>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grpSp>
        <p:nvGrpSpPr>
          <p:cNvPr id="16" name="Group 15">
            <a:extLst>
              <a:ext uri="{FF2B5EF4-FFF2-40B4-BE49-F238E27FC236}">
                <a16:creationId xmlns:a16="http://schemas.microsoft.com/office/drawing/2014/main" id="{6A31722D-B819-4150-93E2-A961FB5CE358}"/>
              </a:ext>
            </a:extLst>
          </p:cNvPr>
          <p:cNvGrpSpPr/>
          <p:nvPr/>
        </p:nvGrpSpPr>
        <p:grpSpPr>
          <a:xfrm>
            <a:off x="9781879" y="4025361"/>
            <a:ext cx="334099" cy="419291"/>
            <a:chOff x="9828658" y="4139536"/>
            <a:chExt cx="334097" cy="419290"/>
          </a:xfrm>
        </p:grpSpPr>
        <p:sp>
          <p:nvSpPr>
            <p:cNvPr id="15" name="Oval 14">
              <a:extLst>
                <a:ext uri="{FF2B5EF4-FFF2-40B4-BE49-F238E27FC236}">
                  <a16:creationId xmlns:a16="http://schemas.microsoft.com/office/drawing/2014/main" id="{B5C7FFD4-EAF9-4C50-A9B9-500603A9077E}"/>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9" name="Rectangle 18">
              <a:extLst>
                <a:ext uri="{FF2B5EF4-FFF2-40B4-BE49-F238E27FC236}">
                  <a16:creationId xmlns:a16="http://schemas.microsoft.com/office/drawing/2014/main" id="{C9541BA1-32F1-4240-8041-739E5DCA8518}"/>
                </a:ext>
              </a:extLst>
            </p:cNvPr>
            <p:cNvSpPr>
              <a:spLocks noChangeArrowheads="1"/>
            </p:cNvSpPr>
            <p:nvPr/>
          </p:nvSpPr>
          <p:spPr bwMode="auto">
            <a:xfrm>
              <a:off x="9923908" y="4139536"/>
              <a:ext cx="238847"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mc:AlternateContent xmlns:mc="http://schemas.openxmlformats.org/markup-compatibility/2006" xmlns:a14="http://schemas.microsoft.com/office/drawing/2010/main">
        <mc:Choice Requires="a14">
          <p:sp>
            <p:nvSpPr>
              <p:cNvPr id="3" name="Rectangle 2"/>
              <p:cNvSpPr/>
              <p:nvPr/>
            </p:nvSpPr>
            <p:spPr>
              <a:xfrm>
                <a:off x="424118" y="3856509"/>
                <a:ext cx="8243539" cy="1146211"/>
              </a:xfrm>
              <a:prstGeom prst="rect">
                <a:avLst/>
              </a:prstGeom>
            </p:spPr>
            <p:txBody>
              <a:bodyPr wrap="none">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Theo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𝑆𝐴</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3200" i="1">
                        <a:latin typeface="Cambria Math"/>
                      </a:rPr>
                      <m:t>⇒</m:t>
                    </m:r>
                  </m:oMath>
                </a14:m>
                <a:r>
                  <a:rPr lang="nl-NL"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endParaRPr lang="nl-NL" sz="3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nl-NL" sz="3200" dirty="0">
                    <a:latin typeface="Times New Roman" panose="02020603050405020304" pitchFamily="18" charset="0"/>
                    <a:ea typeface="Calibri" panose="020F0502020204030204" pitchFamily="34" charset="0"/>
                    <a:cs typeface="Times New Roman" panose="02020603050405020304" pitchFamily="18" charset="0"/>
                  </a:rPr>
                  <a:t>(theo tính chất 1a)</a:t>
                </a:r>
                <a:r>
                  <a:rPr lang="en-US" sz="3200" dirty="0">
                    <a:latin typeface="Times New Roman" panose="02020603050405020304" pitchFamily="18" charset="0"/>
                    <a:ea typeface="Calibri" panose="020F0502020204030204" pitchFamily="34" charset="0"/>
                    <a:cs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424118" y="3856509"/>
                <a:ext cx="8243539" cy="1146211"/>
              </a:xfrm>
              <a:prstGeom prst="rect">
                <a:avLst/>
              </a:prstGeom>
              <a:blipFill>
                <a:blip r:embed="rId4"/>
                <a:stretch>
                  <a:fillRect l="-1923" t="-7447" b="-13298"/>
                </a:stretch>
              </a:blipFill>
            </p:spPr>
            <p:txBody>
              <a:bodyPr/>
              <a:lstStyle/>
              <a:p>
                <a:r>
                  <a:rPr lang="en-US">
                    <a:noFill/>
                  </a:rPr>
                  <a:t> </a:t>
                </a:r>
              </a:p>
            </p:txBody>
          </p:sp>
        </mc:Fallback>
      </mc:AlternateContent>
    </p:spTree>
    <p:extLst>
      <p:ext uri="{BB962C8B-B14F-4D97-AF65-F5344CB8AC3E}">
        <p14:creationId xmlns:p14="http://schemas.microsoft.com/office/powerpoint/2010/main" val="418108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5"/>
                                        </p:tgtEl>
                                        <p:attrNameLst>
                                          <p:attrName>style.visibility</p:attrName>
                                        </p:attrNameLst>
                                      </p:cBhvr>
                                      <p:to>
                                        <p:strVal val="visible"/>
                                      </p:to>
                                    </p:set>
                                    <p:animEffect transition="in" filter="barn(inVertical)">
                                      <p:cBhvr>
                                        <p:cTn id="21" dur="500"/>
                                        <p:tgtEl>
                                          <p:spTgt spid="8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wipe(left)">
                                      <p:cBhvr>
                                        <p:cTn id="26" dur="500"/>
                                        <p:tgtEl>
                                          <p:spTgt spid="9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P spid="85"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B21A95A-57F8-63F9-2C31-77CC5F28198C}"/>
              </a:ext>
            </a:extLst>
          </p:cNvPr>
          <p:cNvSpPr txBox="1"/>
          <p:nvPr/>
        </p:nvSpPr>
        <p:spPr>
          <a:xfrm>
            <a:off x="137160" y="102584"/>
            <a:ext cx="11848514" cy="1189108"/>
          </a:xfrm>
          <a:prstGeom prst="rect">
            <a:avLst/>
          </a:prstGeom>
          <a:noFill/>
        </p:spPr>
        <p:txBody>
          <a:bodyPr wrap="square">
            <a:spAutoFit/>
          </a:bodyPr>
          <a:lstStyle/>
          <a:p>
            <a:pPr marL="474980" indent="-474980">
              <a:lnSpc>
                <a:spcPct val="115000"/>
              </a:lnSpc>
              <a:spcAft>
                <a:spcPts val="1000"/>
              </a:spcAft>
            </a:pPr>
            <a:r>
              <a:rPr lang="en-US" sz="32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III</a:t>
            </a:r>
            <a:r>
              <a:rPr lang="en-US" sz="32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HÌNH LĂNG TRỤ ĐỨNG, HÌNH HỘP CHỮ NHẬT, HÌNH LẬP PHƯƠNG</a:t>
            </a:r>
            <a:endParaRPr lang="en-US" sz="32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8DF7099-217F-F37B-E862-A9CB92009C54}"/>
              </a:ext>
            </a:extLst>
          </p:cNvPr>
          <p:cNvSpPr txBox="1"/>
          <p:nvPr/>
        </p:nvSpPr>
        <p:spPr>
          <a:xfrm>
            <a:off x="116573" y="1358514"/>
            <a:ext cx="8459372" cy="3976281"/>
          </a:xfrm>
          <a:prstGeom prst="rect">
            <a:avLst/>
          </a:prstGeom>
          <a:noFill/>
        </p:spPr>
        <p:txBody>
          <a:bodyPr wrap="square">
            <a:spAutoFit/>
          </a:bodyPr>
          <a:lstStyle/>
          <a:p>
            <a:pPr>
              <a:lnSpc>
                <a:spcPct val="115000"/>
              </a:lnSpc>
              <a:spcAft>
                <a:spcPts val="1000"/>
              </a:spcAf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1. Định nghĩa:</a:t>
            </a:r>
            <a:r>
              <a:rPr lang="en-US" sz="2400">
                <a:effectLst/>
                <a:latin typeface="Times New Roman" panose="02020603050405020304" pitchFamily="18" charset="0"/>
                <a:ea typeface="Calibri" panose="020F0502020204030204" pitchFamily="34" charset="0"/>
                <a:cs typeface="Times New Roman" panose="02020603050405020304" pitchFamily="18" charset="0"/>
              </a:rPr>
              <a:t> Hình lăng trụ đứng </a:t>
            </a:r>
            <a:r>
              <a:rPr lang="en-US" sz="24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là hình lăng trụ có  các cạnh bên vuông góc với các mặt đáy.</a:t>
            </a:r>
            <a:r>
              <a:rPr lang="en-US" sz="2400">
                <a:effectLst/>
                <a:latin typeface="Times New Roman" panose="02020603050405020304" pitchFamily="18" charset="0"/>
                <a:ea typeface="Calibri" panose="020F0502020204030204" pitchFamily="34" charset="0"/>
                <a:cs typeface="Times New Roman" panose="02020603050405020304" pitchFamily="18" charset="0"/>
              </a:rPr>
              <a:t> Độ dài cạnh bên được gọi là chiều cao của hình lăng trụ đứng.</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 Hình lăng trụ đứng có đáy là đa giác đều gọi là hình lăng trụ đều.</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 Hình lăng trụ đứng có đáy là hình bình hành gọi là hình hộp.</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 Hình lăng trụ đứng có đáy là hình chữ nhật gọi là hình hộp chữ nhật.</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 Hình lăng trụ đứng có đáy là hình vuông gọi là hình lập phương.</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5B2081C7-A2DE-06FD-BC0F-A9177C9BAA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52499" y="1503712"/>
            <a:ext cx="3639501" cy="5225360"/>
          </a:xfrm>
          <a:prstGeom prst="rect">
            <a:avLst/>
          </a:prstGeom>
          <a:noFill/>
          <a:ln>
            <a:noFill/>
          </a:ln>
        </p:spPr>
      </p:pic>
      <p:sp>
        <p:nvSpPr>
          <p:cNvPr id="10" name="TextBox 9">
            <a:extLst>
              <a:ext uri="{FF2B5EF4-FFF2-40B4-BE49-F238E27FC236}">
                <a16:creationId xmlns:a16="http://schemas.microsoft.com/office/drawing/2014/main" id="{042B79F0-94D6-AF4E-D11E-EA6D361EBC04}"/>
              </a:ext>
            </a:extLst>
          </p:cNvPr>
          <p:cNvSpPr txBox="1"/>
          <p:nvPr/>
        </p:nvSpPr>
        <p:spPr>
          <a:xfrm>
            <a:off x="137159" y="5499486"/>
            <a:ext cx="8247185" cy="914930"/>
          </a:xfrm>
          <a:prstGeom prst="rect">
            <a:avLst/>
          </a:prstGeom>
          <a:noFill/>
        </p:spPr>
        <p:txBody>
          <a:bodyPr wrap="square">
            <a:spAutoFit/>
          </a:bodyPr>
          <a:lstStyle/>
          <a:p>
            <a:pPr algn="just">
              <a:lnSpc>
                <a:spcPct val="115000"/>
              </a:lnSpc>
              <a:spcAft>
                <a:spcPts val="1000"/>
              </a:spcAft>
              <a:tabLst>
                <a:tab pos="1208405" algn="l"/>
                <a:tab pos="3108960" algn="ctr"/>
              </a:tabLs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2. Nhận xét: </a:t>
            </a:r>
            <a:r>
              <a:rPr lang="en-US" sz="2400">
                <a:effectLst/>
                <a:latin typeface="Times New Roman" panose="02020603050405020304" pitchFamily="18" charset="0"/>
                <a:ea typeface="Calibri" panose="020F0502020204030204" pitchFamily="34" charset="0"/>
                <a:cs typeface="Times New Roman" panose="02020603050405020304" pitchFamily="18" charset="0"/>
              </a:rPr>
              <a:t>Các mặt bên của hình lăng trụ đứng luôn vuông góc với </a:t>
            </a:r>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mặt phẳng</a:t>
            </a:r>
            <a:r>
              <a:rPr lang="en-US" sz="2400">
                <a:effectLst/>
                <a:latin typeface="Times New Roman" panose="02020603050405020304" pitchFamily="18" charset="0"/>
                <a:ea typeface="Calibri" panose="020F0502020204030204" pitchFamily="34" charset="0"/>
                <a:cs typeface="Times New Roman" panose="02020603050405020304" pitchFamily="18" charset="0"/>
              </a:rPr>
              <a:t> đáy và là những hình chữ nhật.</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953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09CB00F-81CD-4BBD-EE55-AEAB9A31CC1B}"/>
              </a:ext>
            </a:extLst>
          </p:cNvPr>
          <p:cNvSpPr txBox="1"/>
          <p:nvPr/>
        </p:nvSpPr>
        <p:spPr>
          <a:xfrm>
            <a:off x="193431" y="163384"/>
            <a:ext cx="11735972" cy="556434"/>
          </a:xfrm>
          <a:prstGeom prst="rect">
            <a:avLst/>
          </a:prstGeom>
          <a:noFill/>
        </p:spPr>
        <p:txBody>
          <a:bodyPr wrap="square">
            <a:spAutoFit/>
          </a:bodyPr>
          <a:lstStyle/>
          <a:p>
            <a:pPr marL="474980" indent="-474980">
              <a:lnSpc>
                <a:spcPct val="115000"/>
              </a:lnSpc>
              <a:spcAft>
                <a:spcPts val="1000"/>
              </a:spcAft>
            </a:pPr>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IV</a:t>
            </a: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HÌNH CHÓP ĐỀU VÀ HÌNH CHÓP CỤT ĐỀU</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ADCCAA6-0290-FFA5-3F55-BEB3EADBF97C}"/>
              </a:ext>
            </a:extLst>
          </p:cNvPr>
          <p:cNvSpPr txBox="1"/>
          <p:nvPr/>
        </p:nvSpPr>
        <p:spPr>
          <a:xfrm>
            <a:off x="334108" y="1173749"/>
            <a:ext cx="6098344" cy="5099216"/>
          </a:xfrm>
          <a:prstGeom prst="rect">
            <a:avLst/>
          </a:prstGeom>
          <a:noFill/>
        </p:spPr>
        <p:txBody>
          <a:bodyPr wrap="square">
            <a:spAutoFit/>
          </a:bodyPr>
          <a:lstStyle/>
          <a:p>
            <a:pPr>
              <a:lnSpc>
                <a:spcPct val="115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1. Hình chóp đều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30000"/>
              </a:lnSpc>
              <a:spcAft>
                <a:spcPts val="1000"/>
              </a:spcAft>
            </a:pPr>
            <a:r>
              <a:rPr lang="en-US" sz="2800">
                <a:effectLst/>
                <a:latin typeface="Times New Roman" panose="02020603050405020304" pitchFamily="18" charset="0"/>
                <a:ea typeface="Calibri" panose="020F0502020204030204" pitchFamily="34" charset="0"/>
                <a:cs typeface="Times New Roman" panose="02020603050405020304" pitchFamily="18" charset="0"/>
              </a:rPr>
              <a:t>Hình chóp có đáy là một đa giác đều và chân đường cao trùng với tâm của đa giác đáy được gọi là hình chóp đều.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effectLst/>
                <a:latin typeface="Times New Roman" panose="02020603050405020304" pitchFamily="18" charset="0"/>
                <a:ea typeface="Calibri" panose="020F0502020204030204" pitchFamily="34" charset="0"/>
                <a:cs typeface="Times New Roman" panose="02020603050405020304" pitchFamily="18" charset="0"/>
              </a:rPr>
              <a:t>+ Hình chóp đều có các mặt bên là những </a:t>
            </a:r>
            <a:r>
              <a:rPr lang="en-US" sz="28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tam giác cân bằng nhau</a:t>
            </a:r>
            <a:r>
              <a:rPr lang="en-US" sz="2800">
                <a:effectLst/>
                <a:latin typeface="Times New Roman" panose="02020603050405020304" pitchFamily="18" charset="0"/>
                <a:ea typeface="Calibri" panose="020F0502020204030204" pitchFamily="34" charset="0"/>
                <a:cs typeface="Times New Roman" panose="02020603050405020304" pitchFamily="18" charset="0"/>
              </a:rPr>
              <a:t>, các mặt bên tạo với mặt đáy các góc bằng nhau.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effectLst/>
                <a:latin typeface="Times New Roman" panose="02020603050405020304" pitchFamily="18" charset="0"/>
                <a:ea typeface="Calibri" panose="020F0502020204030204" pitchFamily="34" charset="0"/>
                <a:cs typeface="Times New Roman" panose="02020603050405020304" pitchFamily="18" charset="0"/>
              </a:rPr>
              <a:t>+ Các mặt bên đều tạo với mặt </a:t>
            </a:r>
            <a:r>
              <a:rPr lang="en-US" sz="2800">
                <a:latin typeface="Times New Roman" panose="02020603050405020304" pitchFamily="18" charset="0"/>
                <a:ea typeface="Calibri" panose="020F0502020204030204" pitchFamily="34" charset="0"/>
                <a:cs typeface="Times New Roman" panose="02020603050405020304" pitchFamily="18" charset="0"/>
              </a:rPr>
              <a:t>đáy </a:t>
            </a:r>
            <a:r>
              <a:rPr lang="en-US" sz="2800">
                <a:effectLst/>
                <a:latin typeface="Times New Roman" panose="02020603050405020304" pitchFamily="18" charset="0"/>
                <a:ea typeface="Calibri" panose="020F0502020204030204" pitchFamily="34" charset="0"/>
                <a:cs typeface="Times New Roman" panose="02020603050405020304" pitchFamily="18" charset="0"/>
              </a:rPr>
              <a:t>các góc bằng nhau.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DF4D37D7-0B1B-C4B8-14D9-EB12401A3A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80274" y="1532927"/>
            <a:ext cx="4871956" cy="4262962"/>
          </a:xfrm>
          <a:prstGeom prst="rect">
            <a:avLst/>
          </a:prstGeom>
          <a:noFill/>
          <a:ln>
            <a:noFill/>
          </a:ln>
        </p:spPr>
      </p:pic>
    </p:spTree>
    <p:extLst>
      <p:ext uri="{BB962C8B-B14F-4D97-AF65-F5344CB8AC3E}">
        <p14:creationId xmlns:p14="http://schemas.microsoft.com/office/powerpoint/2010/main" val="1104436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09CB00F-81CD-4BBD-EE55-AEAB9A31CC1B}"/>
              </a:ext>
            </a:extLst>
          </p:cNvPr>
          <p:cNvSpPr txBox="1"/>
          <p:nvPr/>
        </p:nvSpPr>
        <p:spPr>
          <a:xfrm>
            <a:off x="193431" y="163384"/>
            <a:ext cx="11735972" cy="556434"/>
          </a:xfrm>
          <a:prstGeom prst="rect">
            <a:avLst/>
          </a:prstGeom>
          <a:noFill/>
        </p:spPr>
        <p:txBody>
          <a:bodyPr wrap="square">
            <a:spAutoFit/>
          </a:bodyPr>
          <a:lstStyle/>
          <a:p>
            <a:pPr marL="474980" indent="-474980">
              <a:lnSpc>
                <a:spcPct val="115000"/>
              </a:lnSpc>
              <a:spcAft>
                <a:spcPts val="1000"/>
              </a:spcAft>
            </a:pPr>
            <a:r>
              <a:rPr 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IV</a:t>
            </a: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HÌNH CHÓP ĐỀU VÀ HÌNH CHÓP CỤT ĐỀU</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2DE7CDF-3DAA-C8C9-ADCF-CBE6948CF50A}"/>
              </a:ext>
            </a:extLst>
          </p:cNvPr>
          <p:cNvSpPr txBox="1"/>
          <p:nvPr/>
        </p:nvSpPr>
        <p:spPr>
          <a:xfrm>
            <a:off x="262597" y="719818"/>
            <a:ext cx="6098344" cy="2666756"/>
          </a:xfrm>
          <a:prstGeom prst="rect">
            <a:avLst/>
          </a:prstGeom>
          <a:noFill/>
        </p:spPr>
        <p:txBody>
          <a:bodyPr wrap="square">
            <a:spAutoFit/>
          </a:bodyPr>
          <a:lstStyle/>
          <a:p>
            <a:pPr>
              <a:lnSpc>
                <a:spcPct val="115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2. Hình chóp cụt đều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208405" algn="l"/>
                <a:tab pos="3108960" algn="ctr"/>
              </a:tabLst>
            </a:pPr>
            <a:r>
              <a:rPr lang="en-US" sz="2800">
                <a:effectLst/>
                <a:latin typeface="Times New Roman" panose="02020603050405020304" pitchFamily="18" charset="0"/>
                <a:ea typeface="Calibri" panose="020F0502020204030204" pitchFamily="34" charset="0"/>
                <a:cs typeface="Times New Roman" panose="02020603050405020304" pitchFamily="18" charset="0"/>
              </a:rPr>
              <a:t>Phần của hình chóp đều nằm giữa đáy và một thiết diện song song với đáy cắt các cạnh bên của hình chóp đều được gọi là hình chóp cụt đều.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12B060E1-62C2-6455-50F9-A98CF98E5C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08613" y="1225945"/>
            <a:ext cx="5116551" cy="4626215"/>
          </a:xfrm>
          <a:prstGeom prst="rect">
            <a:avLst/>
          </a:prstGeom>
          <a:noFill/>
          <a:ln>
            <a:noFill/>
          </a:ln>
        </p:spPr>
      </p:pic>
      <p:pic>
        <p:nvPicPr>
          <p:cNvPr id="8" name="Picture 7">
            <a:extLst>
              <a:ext uri="{FF2B5EF4-FFF2-40B4-BE49-F238E27FC236}">
                <a16:creationId xmlns:a16="http://schemas.microsoft.com/office/drawing/2014/main" id="{BABC685B-855C-083F-44CE-FCE212F45CD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0670" y="3943008"/>
            <a:ext cx="3100600" cy="2713025"/>
          </a:xfrm>
          <a:prstGeom prst="rect">
            <a:avLst/>
          </a:prstGeom>
          <a:noFill/>
          <a:ln>
            <a:noFill/>
          </a:ln>
        </p:spPr>
      </p:pic>
    </p:spTree>
    <p:extLst>
      <p:ext uri="{BB962C8B-B14F-4D97-AF65-F5344CB8AC3E}">
        <p14:creationId xmlns:p14="http://schemas.microsoft.com/office/powerpoint/2010/main" val="229315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396A6-7C7E-4B12-A113-180D22DC95D8}"/>
              </a:ext>
            </a:extLst>
          </p:cNvPr>
          <p:cNvSpPr txBox="1"/>
          <p:nvPr/>
        </p:nvSpPr>
        <p:spPr>
          <a:xfrm>
            <a:off x="1997613" y="2771335"/>
            <a:ext cx="9326880" cy="830997"/>
          </a:xfrm>
          <a:prstGeom prst="rect">
            <a:avLst/>
          </a:prstGeom>
          <a:noFill/>
        </p:spPr>
        <p:txBody>
          <a:bodyPr wrap="square" rtlCol="0">
            <a:spAutoFit/>
          </a:bodyPr>
          <a:lstStyle/>
          <a:p>
            <a:r>
              <a:rPr lang="en-US" sz="4800" b="1">
                <a:solidFill>
                  <a:srgbClr val="FF0000"/>
                </a:solidFill>
                <a:latin typeface="Times New Roman" panose="02020603050405020304" pitchFamily="18" charset="0"/>
                <a:cs typeface="Times New Roman" panose="02020603050405020304" pitchFamily="18" charset="0"/>
              </a:rPr>
              <a:t>BÀI TẬP GIÁO TRÌNH TOÁN 4 </a:t>
            </a:r>
          </a:p>
        </p:txBody>
      </p:sp>
    </p:spTree>
    <p:extLst>
      <p:ext uri="{BB962C8B-B14F-4D97-AF65-F5344CB8AC3E}">
        <p14:creationId xmlns:p14="http://schemas.microsoft.com/office/powerpoint/2010/main" val="2243614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396A6-7C7E-4B12-A113-180D22DC95D8}"/>
              </a:ext>
            </a:extLst>
          </p:cNvPr>
          <p:cNvSpPr txBox="1"/>
          <p:nvPr/>
        </p:nvSpPr>
        <p:spPr>
          <a:xfrm>
            <a:off x="147924" y="112541"/>
            <a:ext cx="12044075" cy="646331"/>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BÀI 3:TRANG 62-HAI MẶT PHẲNG VUÔNG GÓC</a:t>
            </a:r>
          </a:p>
        </p:txBody>
      </p:sp>
      <p:sp>
        <p:nvSpPr>
          <p:cNvPr id="8" name="TextBox 7">
            <a:extLst>
              <a:ext uri="{FF2B5EF4-FFF2-40B4-BE49-F238E27FC236}">
                <a16:creationId xmlns:a16="http://schemas.microsoft.com/office/drawing/2014/main" id="{81D7521E-0E86-BADA-C756-8CD137C33C0F}"/>
              </a:ext>
            </a:extLst>
          </p:cNvPr>
          <p:cNvSpPr txBox="1"/>
          <p:nvPr/>
        </p:nvSpPr>
        <p:spPr>
          <a:xfrm>
            <a:off x="300112" y="758872"/>
            <a:ext cx="6241366" cy="2794996"/>
          </a:xfrm>
          <a:prstGeom prst="rect">
            <a:avLst/>
          </a:prstGeom>
          <a:noFill/>
        </p:spPr>
        <p:txBody>
          <a:bodyPr wrap="square">
            <a:spAutoFit/>
          </a:bodyPr>
          <a:lstStyle/>
          <a:p>
            <a:pPr>
              <a:lnSpc>
                <a:spcPct val="115000"/>
              </a:lnSpc>
              <a:spcAft>
                <a:spcPts val="1000"/>
              </a:spcAft>
              <a:tabLst>
                <a:tab pos="1208405" algn="l"/>
                <a:tab pos="3108960" algn="ctr"/>
              </a:tabLs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3/</a:t>
            </a:r>
            <a:r>
              <a:rPr lang="en-US" sz="2800">
                <a:effectLst/>
                <a:latin typeface="Times New Roman" panose="02020603050405020304" pitchFamily="18" charset="0"/>
                <a:ea typeface="Calibri" panose="020F0502020204030204" pitchFamily="34" charset="0"/>
                <a:cs typeface="Times New Roman" panose="02020603050405020304" pitchFamily="18" charset="0"/>
              </a:rPr>
              <a:t> Cho hình chóp S.ABCD có đáy ABCD là một hình thoi cạnh a và có </a:t>
            </a:r>
          </a:p>
          <a:p>
            <a:pPr>
              <a:lnSpc>
                <a:spcPct val="115000"/>
              </a:lnSpc>
              <a:spcAft>
                <a:spcPts val="1000"/>
              </a:spcAft>
              <a:tabLst>
                <a:tab pos="1208405" algn="l"/>
                <a:tab pos="3108960" algn="ctr"/>
              </a:tabLst>
            </a:pPr>
            <a:r>
              <a:rPr lang="en-US" sz="2800">
                <a:effectLst/>
                <a:latin typeface="Times New Roman" panose="02020603050405020304" pitchFamily="18" charset="0"/>
                <a:ea typeface="Calibri" panose="020F0502020204030204" pitchFamily="34" charset="0"/>
                <a:cs typeface="Times New Roman" panose="02020603050405020304" pitchFamily="18" charset="0"/>
              </a:rPr>
              <a:t>SA = SB =SC= a. Chứng minh rằng:</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1000"/>
              </a:spcAft>
              <a:tabLst>
                <a:tab pos="1208405" algn="l"/>
                <a:tab pos="3108960" algn="ctr"/>
              </a:tabLst>
            </a:pPr>
            <a:r>
              <a:rPr lang="en-US" sz="2800">
                <a:effectLst/>
                <a:latin typeface="Times New Roman" panose="02020603050405020304" pitchFamily="18" charset="0"/>
                <a:ea typeface="Calibri" panose="020F0502020204030204" pitchFamily="34" charset="0"/>
                <a:cs typeface="Times New Roman" panose="02020603050405020304" pitchFamily="18" charset="0"/>
              </a:rPr>
              <a:t>Mặt phẳng (ABCD) vuông góc với mặt phẳng (SBD);</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F24BB070-B937-A8AD-2F05-B8415F953E61}"/>
              </a:ext>
            </a:extLst>
          </p:cNvPr>
          <p:cNvPicPr>
            <a:picLocks noChangeAspect="1"/>
          </p:cNvPicPr>
          <p:nvPr/>
        </p:nvPicPr>
        <p:blipFill>
          <a:blip r:embed="rId2"/>
          <a:stretch>
            <a:fillRect/>
          </a:stretch>
        </p:blipFill>
        <p:spPr>
          <a:xfrm>
            <a:off x="6353973" y="758873"/>
            <a:ext cx="5408747" cy="5896128"/>
          </a:xfrm>
          <a:prstGeom prst="rect">
            <a:avLst/>
          </a:prstGeom>
        </p:spPr>
      </p:pic>
    </p:spTree>
    <p:extLst>
      <p:ext uri="{BB962C8B-B14F-4D97-AF65-F5344CB8AC3E}">
        <p14:creationId xmlns:p14="http://schemas.microsoft.com/office/powerpoint/2010/main" val="51473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396A6-7C7E-4B12-A113-180D22DC95D8}"/>
              </a:ext>
            </a:extLst>
          </p:cNvPr>
          <p:cNvSpPr txBox="1"/>
          <p:nvPr/>
        </p:nvSpPr>
        <p:spPr>
          <a:xfrm>
            <a:off x="196949" y="112541"/>
            <a:ext cx="9326880" cy="830997"/>
          </a:xfrm>
          <a:prstGeom prst="rect">
            <a:avLst/>
          </a:prstGeom>
          <a:noFill/>
        </p:spPr>
        <p:txBody>
          <a:bodyPr wrap="square" rtlCol="0">
            <a:spAutoFit/>
          </a:bodyPr>
          <a:lstStyle/>
          <a:p>
            <a:r>
              <a:rPr lang="en-US" sz="4800" b="1">
                <a:solidFill>
                  <a:srgbClr val="FF0000"/>
                </a:solidFill>
                <a:latin typeface="Times New Roman" panose="02020603050405020304" pitchFamily="18" charset="0"/>
                <a:cs typeface="Times New Roman" panose="02020603050405020304" pitchFamily="18" charset="0"/>
              </a:rPr>
              <a:t>BÀI 5:TRANG 58</a:t>
            </a:r>
          </a:p>
        </p:txBody>
      </p:sp>
      <p:pic>
        <p:nvPicPr>
          <p:cNvPr id="4" name="Picture 3">
            <a:extLst>
              <a:ext uri="{FF2B5EF4-FFF2-40B4-BE49-F238E27FC236}">
                <a16:creationId xmlns:a16="http://schemas.microsoft.com/office/drawing/2014/main" id="{BE8B508B-9033-4DB6-BAC0-9D115B5506E4}"/>
              </a:ext>
            </a:extLst>
          </p:cNvPr>
          <p:cNvPicPr>
            <a:picLocks noChangeAspect="1"/>
          </p:cNvPicPr>
          <p:nvPr/>
        </p:nvPicPr>
        <p:blipFill>
          <a:blip r:embed="rId2"/>
          <a:stretch>
            <a:fillRect/>
          </a:stretch>
        </p:blipFill>
        <p:spPr>
          <a:xfrm>
            <a:off x="112544" y="943538"/>
            <a:ext cx="11953529" cy="3741004"/>
          </a:xfrm>
          <a:prstGeom prst="rect">
            <a:avLst/>
          </a:prstGeom>
        </p:spPr>
      </p:pic>
      <p:pic>
        <p:nvPicPr>
          <p:cNvPr id="8" name="Picture 7">
            <a:extLst>
              <a:ext uri="{FF2B5EF4-FFF2-40B4-BE49-F238E27FC236}">
                <a16:creationId xmlns:a16="http://schemas.microsoft.com/office/drawing/2014/main" id="{56E80944-E594-4D91-81F1-1C7F965DD20B}"/>
              </a:ext>
            </a:extLst>
          </p:cNvPr>
          <p:cNvPicPr>
            <a:picLocks noChangeAspect="1"/>
          </p:cNvPicPr>
          <p:nvPr/>
        </p:nvPicPr>
        <p:blipFill>
          <a:blip r:embed="rId3"/>
          <a:stretch>
            <a:fillRect/>
          </a:stretch>
        </p:blipFill>
        <p:spPr>
          <a:xfrm>
            <a:off x="4674508" y="2125834"/>
            <a:ext cx="7096578" cy="4732166"/>
          </a:xfrm>
          <a:prstGeom prst="rect">
            <a:avLst/>
          </a:prstGeom>
        </p:spPr>
      </p:pic>
    </p:spTree>
    <p:extLst>
      <p:ext uri="{BB962C8B-B14F-4D97-AF65-F5344CB8AC3E}">
        <p14:creationId xmlns:p14="http://schemas.microsoft.com/office/powerpoint/2010/main" val="1704166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396A6-7C7E-4B12-A113-180D22DC95D8}"/>
              </a:ext>
            </a:extLst>
          </p:cNvPr>
          <p:cNvSpPr txBox="1"/>
          <p:nvPr/>
        </p:nvSpPr>
        <p:spPr>
          <a:xfrm>
            <a:off x="196949" y="112541"/>
            <a:ext cx="9326880" cy="830997"/>
          </a:xfrm>
          <a:prstGeom prst="rect">
            <a:avLst/>
          </a:prstGeom>
          <a:noFill/>
        </p:spPr>
        <p:txBody>
          <a:bodyPr wrap="square" rtlCol="0">
            <a:spAutoFit/>
          </a:bodyPr>
          <a:lstStyle/>
          <a:p>
            <a:r>
              <a:rPr lang="en-US" sz="4800" b="1">
                <a:solidFill>
                  <a:srgbClr val="FF0000"/>
                </a:solidFill>
                <a:latin typeface="Times New Roman" panose="02020603050405020304" pitchFamily="18" charset="0"/>
                <a:cs typeface="Times New Roman" panose="02020603050405020304" pitchFamily="18" charset="0"/>
              </a:rPr>
              <a:t>BÀI 6:TRANG 58</a:t>
            </a:r>
          </a:p>
        </p:txBody>
      </p:sp>
      <p:pic>
        <p:nvPicPr>
          <p:cNvPr id="5" name="Picture 4">
            <a:extLst>
              <a:ext uri="{FF2B5EF4-FFF2-40B4-BE49-F238E27FC236}">
                <a16:creationId xmlns:a16="http://schemas.microsoft.com/office/drawing/2014/main" id="{31EC7182-14AA-477F-8AB3-D1E6D1747E99}"/>
              </a:ext>
            </a:extLst>
          </p:cNvPr>
          <p:cNvPicPr>
            <a:picLocks noChangeAspect="1"/>
          </p:cNvPicPr>
          <p:nvPr/>
        </p:nvPicPr>
        <p:blipFill>
          <a:blip r:embed="rId2"/>
          <a:stretch>
            <a:fillRect/>
          </a:stretch>
        </p:blipFill>
        <p:spPr>
          <a:xfrm>
            <a:off x="-1" y="943538"/>
            <a:ext cx="12175955" cy="4289644"/>
          </a:xfrm>
          <a:prstGeom prst="rect">
            <a:avLst/>
          </a:prstGeom>
        </p:spPr>
      </p:pic>
      <p:pic>
        <p:nvPicPr>
          <p:cNvPr id="7" name="Picture 6">
            <a:extLst>
              <a:ext uri="{FF2B5EF4-FFF2-40B4-BE49-F238E27FC236}">
                <a16:creationId xmlns:a16="http://schemas.microsoft.com/office/drawing/2014/main" id="{08FB1EEF-3991-46E5-A591-92952FE8E85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4529" y="2222695"/>
            <a:ext cx="5831425" cy="4635305"/>
          </a:xfrm>
          <a:prstGeom prst="rect">
            <a:avLst/>
          </a:prstGeom>
          <a:noFill/>
          <a:ln>
            <a:noFill/>
          </a:ln>
        </p:spPr>
      </p:pic>
      <p:pic>
        <p:nvPicPr>
          <p:cNvPr id="9" name="Picture 8">
            <a:extLst>
              <a:ext uri="{FF2B5EF4-FFF2-40B4-BE49-F238E27FC236}">
                <a16:creationId xmlns:a16="http://schemas.microsoft.com/office/drawing/2014/main" id="{812EF8AE-B098-4A31-9041-49D6A9D844CD}"/>
              </a:ext>
            </a:extLst>
          </p:cNvPr>
          <p:cNvPicPr>
            <a:picLocks noChangeAspect="1"/>
          </p:cNvPicPr>
          <p:nvPr/>
        </p:nvPicPr>
        <p:blipFill>
          <a:blip r:embed="rId4"/>
          <a:stretch>
            <a:fillRect/>
          </a:stretch>
        </p:blipFill>
        <p:spPr>
          <a:xfrm>
            <a:off x="6234332" y="2162907"/>
            <a:ext cx="5831425" cy="4600575"/>
          </a:xfrm>
          <a:prstGeom prst="rect">
            <a:avLst/>
          </a:prstGeom>
        </p:spPr>
      </p:pic>
    </p:spTree>
    <p:extLst>
      <p:ext uri="{BB962C8B-B14F-4D97-AF65-F5344CB8AC3E}">
        <p14:creationId xmlns:p14="http://schemas.microsoft.com/office/powerpoint/2010/main" val="240889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396A6-7C7E-4B12-A113-180D22DC95D8}"/>
              </a:ext>
            </a:extLst>
          </p:cNvPr>
          <p:cNvSpPr txBox="1"/>
          <p:nvPr/>
        </p:nvSpPr>
        <p:spPr>
          <a:xfrm>
            <a:off x="147924" y="112541"/>
            <a:ext cx="12044075" cy="646331"/>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BÀI 4:TRANG 62-HAI MẶT PHẲNG VUÔNG GÓC</a:t>
            </a:r>
          </a:p>
        </p:txBody>
      </p:sp>
      <p:sp>
        <p:nvSpPr>
          <p:cNvPr id="6" name="TextBox 5">
            <a:extLst>
              <a:ext uri="{FF2B5EF4-FFF2-40B4-BE49-F238E27FC236}">
                <a16:creationId xmlns:a16="http://schemas.microsoft.com/office/drawing/2014/main" id="{8BC3468E-9A1D-0F6B-42D6-A511DA8E5C59}"/>
              </a:ext>
            </a:extLst>
          </p:cNvPr>
          <p:cNvSpPr txBox="1"/>
          <p:nvPr/>
        </p:nvSpPr>
        <p:spPr>
          <a:xfrm>
            <a:off x="234527" y="836344"/>
            <a:ext cx="6119446" cy="1077218"/>
          </a:xfrm>
          <a:prstGeom prst="rect">
            <a:avLst/>
          </a:prstGeom>
          <a:noFill/>
        </p:spPr>
        <p:txBody>
          <a:bodyPr wrap="square">
            <a:spAutoFit/>
          </a:bodyPr>
          <a:lstStyle/>
          <a:p>
            <a:r>
              <a:rPr lang="en-US" sz="3200" b="1">
                <a:effectLst/>
                <a:latin typeface="Times New Roman" panose="02020603050405020304" pitchFamily="18" charset="0"/>
                <a:ea typeface="Calibri" panose="020F0502020204030204" pitchFamily="34" charset="0"/>
              </a:rPr>
              <a:t>4/</a:t>
            </a:r>
            <a:r>
              <a:rPr lang="en-US" sz="3200">
                <a:effectLst/>
                <a:latin typeface="Times New Roman" panose="02020603050405020304" pitchFamily="18" charset="0"/>
                <a:ea typeface="Calibri" panose="020F0502020204030204" pitchFamily="34" charset="0"/>
              </a:rPr>
              <a:t> Cho hình chóp tam giác đều S.ABC có SH là đường cao</a:t>
            </a:r>
            <a:endParaRPr lang="en-US" sz="3200"/>
          </a:p>
        </p:txBody>
      </p:sp>
      <p:pic>
        <p:nvPicPr>
          <p:cNvPr id="13" name="Picture 12">
            <a:extLst>
              <a:ext uri="{FF2B5EF4-FFF2-40B4-BE49-F238E27FC236}">
                <a16:creationId xmlns:a16="http://schemas.microsoft.com/office/drawing/2014/main" id="{F78C65A9-E2C5-5CBF-3249-D7D8EE821AC9}"/>
              </a:ext>
            </a:extLst>
          </p:cNvPr>
          <p:cNvPicPr>
            <a:picLocks noChangeAspect="1"/>
          </p:cNvPicPr>
          <p:nvPr/>
        </p:nvPicPr>
        <p:blipFill>
          <a:blip r:embed="rId2"/>
          <a:stretch>
            <a:fillRect/>
          </a:stretch>
        </p:blipFill>
        <p:spPr>
          <a:xfrm>
            <a:off x="0" y="1867922"/>
            <a:ext cx="7148631" cy="804940"/>
          </a:xfrm>
          <a:prstGeom prst="rect">
            <a:avLst/>
          </a:prstGeom>
        </p:spPr>
      </p:pic>
    </p:spTree>
    <p:extLst>
      <p:ext uri="{BB962C8B-B14F-4D97-AF65-F5344CB8AC3E}">
        <p14:creationId xmlns:p14="http://schemas.microsoft.com/office/powerpoint/2010/main" val="17646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67241" y="1974577"/>
            <a:ext cx="12031272" cy="4833923"/>
            <a:chOff x="184495" y="3628693"/>
            <a:chExt cx="11926984" cy="4654159"/>
          </a:xfrm>
        </p:grpSpPr>
        <p:sp>
          <p:nvSpPr>
            <p:cNvPr id="5" name="Rounded Rectangle 4"/>
            <p:cNvSpPr/>
            <p:nvPr/>
          </p:nvSpPr>
          <p:spPr>
            <a:xfrm>
              <a:off x="184495" y="3712621"/>
              <a:ext cx="11926984" cy="4570231"/>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28693"/>
              <a:ext cx="2342698" cy="533273"/>
              <a:chOff x="1275608" y="6225662"/>
              <a:chExt cx="4592537" cy="968929"/>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0330" y="6225662"/>
                <a:ext cx="2788750" cy="968929"/>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2"/>
            <a:ext cx="12031271" cy="1974575"/>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13:</a:t>
              </a:r>
            </a:p>
          </p:txBody>
        </p:sp>
      </p:grpSp>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4" name="Rectangle 3">
            <a:extLst>
              <a:ext uri="{FF2B5EF4-FFF2-40B4-BE49-F238E27FC236}">
                <a16:creationId xmlns:a16="http://schemas.microsoft.com/office/drawing/2014/main" id="{A2EDC8AC-CCBF-481B-ADAB-DA89422CB16C}"/>
              </a:ext>
            </a:extLst>
          </p:cNvPr>
          <p:cNvSpPr/>
          <p:nvPr/>
        </p:nvSpPr>
        <p:spPr>
          <a:xfrm>
            <a:off x="138178" y="142509"/>
            <a:ext cx="11830497" cy="587853"/>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p>
        </p:txBody>
      </p:sp>
      <p:grpSp>
        <p:nvGrpSpPr>
          <p:cNvPr id="39" name="Group 38">
            <a:extLst>
              <a:ext uri="{FF2B5EF4-FFF2-40B4-BE49-F238E27FC236}">
                <a16:creationId xmlns:a16="http://schemas.microsoft.com/office/drawing/2014/main" id="{D099F6D1-A245-40D1-BF4B-FD033067B624}"/>
              </a:ext>
            </a:extLst>
          </p:cNvPr>
          <p:cNvGrpSpPr/>
          <p:nvPr/>
        </p:nvGrpSpPr>
        <p:grpSpPr>
          <a:xfrm>
            <a:off x="7720488" y="2381561"/>
            <a:ext cx="4194979" cy="4398828"/>
            <a:chOff x="7720489" y="2163840"/>
            <a:chExt cx="4194979" cy="4398827"/>
          </a:xfrm>
        </p:grpSpPr>
        <p:sp>
          <p:nvSpPr>
            <p:cNvPr id="40" name="Rectangle 18">
              <a:extLst>
                <a:ext uri="{FF2B5EF4-FFF2-40B4-BE49-F238E27FC236}">
                  <a16:creationId xmlns:a16="http://schemas.microsoft.com/office/drawing/2014/main" id="{5F52CD4B-5BF6-4D94-8950-C9A1E0B867CC}"/>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41" name="Group 40">
              <a:extLst>
                <a:ext uri="{FF2B5EF4-FFF2-40B4-BE49-F238E27FC236}">
                  <a16:creationId xmlns:a16="http://schemas.microsoft.com/office/drawing/2014/main" id="{F9F8345B-0891-4814-9997-FB9DD3F625FC}"/>
                </a:ext>
              </a:extLst>
            </p:cNvPr>
            <p:cNvGrpSpPr/>
            <p:nvPr/>
          </p:nvGrpSpPr>
          <p:grpSpPr>
            <a:xfrm>
              <a:off x="7720489" y="2546412"/>
              <a:ext cx="4194979" cy="4016255"/>
              <a:chOff x="7720489" y="2546412"/>
              <a:chExt cx="4194979" cy="4016255"/>
            </a:xfrm>
          </p:grpSpPr>
          <p:grpSp>
            <p:nvGrpSpPr>
              <p:cNvPr id="42" name="Group 41">
                <a:extLst>
                  <a:ext uri="{FF2B5EF4-FFF2-40B4-BE49-F238E27FC236}">
                    <a16:creationId xmlns:a16="http://schemas.microsoft.com/office/drawing/2014/main" id="{82981DC5-54A4-44A3-B0B4-9A26FE2263D1}"/>
                  </a:ext>
                </a:extLst>
              </p:cNvPr>
              <p:cNvGrpSpPr/>
              <p:nvPr/>
            </p:nvGrpSpPr>
            <p:grpSpPr>
              <a:xfrm>
                <a:off x="7720489" y="2546412"/>
                <a:ext cx="4194979" cy="4016255"/>
                <a:chOff x="7720489" y="2546412"/>
                <a:chExt cx="4194979" cy="4016255"/>
              </a:xfrm>
            </p:grpSpPr>
            <p:grpSp>
              <p:nvGrpSpPr>
                <p:cNvPr id="44" name="Group 43">
                  <a:extLst>
                    <a:ext uri="{FF2B5EF4-FFF2-40B4-BE49-F238E27FC236}">
                      <a16:creationId xmlns:a16="http://schemas.microsoft.com/office/drawing/2014/main" id="{77483FDA-C3B3-4822-B0FF-0812A525C819}"/>
                    </a:ext>
                  </a:extLst>
                </p:cNvPr>
                <p:cNvGrpSpPr/>
                <p:nvPr/>
              </p:nvGrpSpPr>
              <p:grpSpPr>
                <a:xfrm>
                  <a:off x="7720489" y="2546412"/>
                  <a:ext cx="4194979" cy="4016255"/>
                  <a:chOff x="4572001" y="1888199"/>
                  <a:chExt cx="3217098" cy="2257279"/>
                </a:xfrm>
              </p:grpSpPr>
              <p:sp>
                <p:nvSpPr>
                  <p:cNvPr id="47" name="Line 9">
                    <a:extLst>
                      <a:ext uri="{FF2B5EF4-FFF2-40B4-BE49-F238E27FC236}">
                        <a16:creationId xmlns:a16="http://schemas.microsoft.com/office/drawing/2014/main" id="{16B71E40-7724-452F-B31D-9D8CF2D9987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48" name="Line 11">
                    <a:extLst>
                      <a:ext uri="{FF2B5EF4-FFF2-40B4-BE49-F238E27FC236}">
                        <a16:creationId xmlns:a16="http://schemas.microsoft.com/office/drawing/2014/main" id="{F62088C0-D2FC-43AC-97F9-F02D67C7A913}"/>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49" name="Line 12">
                    <a:extLst>
                      <a:ext uri="{FF2B5EF4-FFF2-40B4-BE49-F238E27FC236}">
                        <a16:creationId xmlns:a16="http://schemas.microsoft.com/office/drawing/2014/main" id="{56EE9EBC-88AF-4570-A4F0-EC84CC803E98}"/>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0" name="Line 13">
                    <a:extLst>
                      <a:ext uri="{FF2B5EF4-FFF2-40B4-BE49-F238E27FC236}">
                        <a16:creationId xmlns:a16="http://schemas.microsoft.com/office/drawing/2014/main" id="{EB399FFB-E9A4-4710-9186-6FDBDD40BA1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1" name="Line 14">
                    <a:extLst>
                      <a:ext uri="{FF2B5EF4-FFF2-40B4-BE49-F238E27FC236}">
                        <a16:creationId xmlns:a16="http://schemas.microsoft.com/office/drawing/2014/main" id="{2E923AED-6BBD-4CA3-8D6E-C4C1278E40C9}"/>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2" name="Line 15">
                    <a:extLst>
                      <a:ext uri="{FF2B5EF4-FFF2-40B4-BE49-F238E27FC236}">
                        <a16:creationId xmlns:a16="http://schemas.microsoft.com/office/drawing/2014/main" id="{A7B9B21E-135F-48A1-83FC-35D3EAD4E10E}"/>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6">
                    <a:extLst>
                      <a:ext uri="{FF2B5EF4-FFF2-40B4-BE49-F238E27FC236}">
                        <a16:creationId xmlns:a16="http://schemas.microsoft.com/office/drawing/2014/main" id="{3B712F66-7BE3-41B0-AB8C-21BE56442D89}"/>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Rectangle 18">
                    <a:extLst>
                      <a:ext uri="{FF2B5EF4-FFF2-40B4-BE49-F238E27FC236}">
                        <a16:creationId xmlns:a16="http://schemas.microsoft.com/office/drawing/2014/main" id="{B154F8B3-519B-48AC-ACC9-77C24F20ED08}"/>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55" name="Rectangle 19">
                    <a:extLst>
                      <a:ext uri="{FF2B5EF4-FFF2-40B4-BE49-F238E27FC236}">
                        <a16:creationId xmlns:a16="http://schemas.microsoft.com/office/drawing/2014/main" id="{444E1DD9-E146-4EC9-B2A4-EF8C8C5A01A2}"/>
                      </a:ext>
                    </a:extLst>
                  </p:cNvPr>
                  <p:cNvSpPr>
                    <a:spLocks noChangeArrowheads="1"/>
                  </p:cNvSpPr>
                  <p:nvPr/>
                </p:nvSpPr>
                <p:spPr bwMode="auto">
                  <a:xfrm>
                    <a:off x="7079316" y="3937900"/>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56" name="Rectangle 20">
                    <a:extLst>
                      <a:ext uri="{FF2B5EF4-FFF2-40B4-BE49-F238E27FC236}">
                        <a16:creationId xmlns:a16="http://schemas.microsoft.com/office/drawing/2014/main" id="{C5ACB435-D58C-4838-B3CA-E5EFD2C5F2BD}"/>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57" name="Rectangle 21">
                    <a:extLst>
                      <a:ext uri="{FF2B5EF4-FFF2-40B4-BE49-F238E27FC236}">
                        <a16:creationId xmlns:a16="http://schemas.microsoft.com/office/drawing/2014/main" id="{D1535AF6-3BD5-43ED-8B1E-A7F5AB7A2D8F}"/>
                      </a:ext>
                    </a:extLst>
                  </p:cNvPr>
                  <p:cNvSpPr>
                    <a:spLocks noChangeArrowheads="1"/>
                  </p:cNvSpPr>
                  <p:nvPr/>
                </p:nvSpPr>
                <p:spPr bwMode="auto">
                  <a:xfrm>
                    <a:off x="5396063" y="3337601"/>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58" name="Line 22">
                    <a:extLst>
                      <a:ext uri="{FF2B5EF4-FFF2-40B4-BE49-F238E27FC236}">
                        <a16:creationId xmlns:a16="http://schemas.microsoft.com/office/drawing/2014/main" id="{9AC7B568-DB32-4991-A21E-5D8FDD78C5AD}"/>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5" name="Line 22">
                  <a:extLst>
                    <a:ext uri="{FF2B5EF4-FFF2-40B4-BE49-F238E27FC236}">
                      <a16:creationId xmlns:a16="http://schemas.microsoft.com/office/drawing/2014/main" id="{AD784A3F-FC21-4383-8A0E-CDC8D06CD23B}"/>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46" name="Line 22">
                  <a:extLst>
                    <a:ext uri="{FF2B5EF4-FFF2-40B4-BE49-F238E27FC236}">
                      <a16:creationId xmlns:a16="http://schemas.microsoft.com/office/drawing/2014/main" id="{33730D64-B87D-4FC7-81A2-550A9A7D1ABF}"/>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3" name="Rectangle 18">
                <a:extLst>
                  <a:ext uri="{FF2B5EF4-FFF2-40B4-BE49-F238E27FC236}">
                    <a16:creationId xmlns:a16="http://schemas.microsoft.com/office/drawing/2014/main" id="{5381C876-FBA8-434B-A58C-0DA6EDD20F7A}"/>
                  </a:ext>
                </a:extLst>
              </p:cNvPr>
              <p:cNvSpPr>
                <a:spLocks noChangeArrowheads="1"/>
              </p:cNvSpPr>
              <p:nvPr/>
            </p:nvSpPr>
            <p:spPr bwMode="auto">
              <a:xfrm>
                <a:off x="9779422" y="5371072"/>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grpSp>
        <p:nvGrpSpPr>
          <p:cNvPr id="3" name="Group 2">
            <a:extLst>
              <a:ext uri="{FF2B5EF4-FFF2-40B4-BE49-F238E27FC236}">
                <a16:creationId xmlns:a16="http://schemas.microsoft.com/office/drawing/2014/main" id="{E2800144-7BC4-4806-B5E8-A3759E9E0309}"/>
              </a:ext>
            </a:extLst>
          </p:cNvPr>
          <p:cNvGrpSpPr/>
          <p:nvPr/>
        </p:nvGrpSpPr>
        <p:grpSpPr>
          <a:xfrm>
            <a:off x="8075234" y="4221306"/>
            <a:ext cx="2051599" cy="1075132"/>
            <a:chOff x="8064351" y="4025360"/>
            <a:chExt cx="2051600" cy="1075132"/>
          </a:xfrm>
        </p:grpSpPr>
        <p:sp>
          <p:nvSpPr>
            <p:cNvPr id="61" name="Line 16">
              <a:extLst>
                <a:ext uri="{FF2B5EF4-FFF2-40B4-BE49-F238E27FC236}">
                  <a16:creationId xmlns:a16="http://schemas.microsoft.com/office/drawing/2014/main" id="{A5A9E522-8B42-4069-93D3-E52A2496B52C}"/>
                </a:ext>
              </a:extLst>
            </p:cNvPr>
            <p:cNvSpPr>
              <a:spLocks noChangeShapeType="1"/>
            </p:cNvSpPr>
            <p:nvPr/>
          </p:nvSpPr>
          <p:spPr bwMode="auto">
            <a:xfrm flipV="1">
              <a:off x="8383539" y="4400144"/>
              <a:ext cx="1428171" cy="297922"/>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4" name="Line 16">
              <a:extLst>
                <a:ext uri="{FF2B5EF4-FFF2-40B4-BE49-F238E27FC236}">
                  <a16:creationId xmlns:a16="http://schemas.microsoft.com/office/drawing/2014/main" id="{6018DA01-A9EE-477F-A6F4-810904EB36BA}"/>
                </a:ext>
              </a:extLst>
            </p:cNvPr>
            <p:cNvSpPr>
              <a:spLocks noChangeShapeType="1"/>
            </p:cNvSpPr>
            <p:nvPr/>
          </p:nvSpPr>
          <p:spPr bwMode="auto">
            <a:xfrm flipH="1">
              <a:off x="8897294" y="4401353"/>
              <a:ext cx="956293" cy="670207"/>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65" name="Line 16">
              <a:extLst>
                <a:ext uri="{FF2B5EF4-FFF2-40B4-BE49-F238E27FC236}">
                  <a16:creationId xmlns:a16="http://schemas.microsoft.com/office/drawing/2014/main" id="{0041FDFC-012C-4E6B-A863-C3BC57DC40C7}"/>
                </a:ext>
              </a:extLst>
            </p:cNvPr>
            <p:cNvSpPr>
              <a:spLocks noChangeShapeType="1"/>
            </p:cNvSpPr>
            <p:nvPr/>
          </p:nvSpPr>
          <p:spPr bwMode="auto">
            <a:xfrm>
              <a:off x="8402590" y="4747499"/>
              <a:ext cx="461303" cy="352993"/>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9" name="Rectangle 18">
              <a:extLst>
                <a:ext uri="{FF2B5EF4-FFF2-40B4-BE49-F238E27FC236}">
                  <a16:creationId xmlns:a16="http://schemas.microsoft.com/office/drawing/2014/main" id="{3173848C-FF95-4240-932E-E87EA6930E0F}"/>
                </a:ext>
              </a:extLst>
            </p:cNvPr>
            <p:cNvSpPr>
              <a:spLocks noChangeArrowheads="1"/>
            </p:cNvSpPr>
            <p:nvPr/>
          </p:nvSpPr>
          <p:spPr bwMode="auto">
            <a:xfrm>
              <a:off x="8064351" y="4554535"/>
              <a:ext cx="22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H</a:t>
              </a:r>
              <a:endParaRPr lang="en-US" sz="2100" dirty="0">
                <a:latin typeface="Times New Roman" panose="02020603050405020304" pitchFamily="18" charset="0"/>
                <a:cs typeface="Times New Roman" panose="02020603050405020304" pitchFamily="18" charset="0"/>
              </a:endParaRPr>
            </a:p>
          </p:txBody>
        </p:sp>
        <p:grpSp>
          <p:nvGrpSpPr>
            <p:cNvPr id="70" name="Group 69">
              <a:extLst>
                <a:ext uri="{FF2B5EF4-FFF2-40B4-BE49-F238E27FC236}">
                  <a16:creationId xmlns:a16="http://schemas.microsoft.com/office/drawing/2014/main" id="{2B0E5D9E-216C-4A8E-8DE6-35852AB4E2DB}"/>
                </a:ext>
              </a:extLst>
            </p:cNvPr>
            <p:cNvGrpSpPr/>
            <p:nvPr/>
          </p:nvGrpSpPr>
          <p:grpSpPr>
            <a:xfrm>
              <a:off x="9781852" y="4025360"/>
              <a:ext cx="334099" cy="419290"/>
              <a:chOff x="9828658" y="4139536"/>
              <a:chExt cx="334099" cy="419290"/>
            </a:xfrm>
          </p:grpSpPr>
          <p:sp>
            <p:nvSpPr>
              <p:cNvPr id="71" name="Oval 70">
                <a:extLst>
                  <a:ext uri="{FF2B5EF4-FFF2-40B4-BE49-F238E27FC236}">
                    <a16:creationId xmlns:a16="http://schemas.microsoft.com/office/drawing/2014/main" id="{72F4DFC2-4EF3-4154-99A9-35EB98463BF7}"/>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2" name="Rectangle 18">
                <a:extLst>
                  <a:ext uri="{FF2B5EF4-FFF2-40B4-BE49-F238E27FC236}">
                    <a16:creationId xmlns:a16="http://schemas.microsoft.com/office/drawing/2014/main" id="{C09A53E3-3D51-48FD-8F58-EFF71FC0F981}"/>
                  </a:ext>
                </a:extLst>
              </p:cNvPr>
              <p:cNvSpPr>
                <a:spLocks noChangeArrowheads="1"/>
              </p:cNvSpPr>
              <p:nvPr/>
            </p:nvSpPr>
            <p:spPr bwMode="auto">
              <a:xfrm>
                <a:off x="9923909" y="4139536"/>
                <a:ext cx="23884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p:grpSp>
      <p:grpSp>
        <p:nvGrpSpPr>
          <p:cNvPr id="11" name="Group 10">
            <a:extLst>
              <a:ext uri="{FF2B5EF4-FFF2-40B4-BE49-F238E27FC236}">
                <a16:creationId xmlns:a16="http://schemas.microsoft.com/office/drawing/2014/main" id="{67B1CD45-6666-43AB-9AE8-53778A61E161}"/>
              </a:ext>
            </a:extLst>
          </p:cNvPr>
          <p:cNvGrpSpPr/>
          <p:nvPr/>
        </p:nvGrpSpPr>
        <p:grpSpPr>
          <a:xfrm>
            <a:off x="8069215" y="5315279"/>
            <a:ext cx="3512288" cy="1243583"/>
            <a:chOff x="8069214" y="5097564"/>
            <a:chExt cx="3512288" cy="1243583"/>
          </a:xfrm>
        </p:grpSpPr>
        <p:sp>
          <p:nvSpPr>
            <p:cNvPr id="62" name="Line 16">
              <a:extLst>
                <a:ext uri="{FF2B5EF4-FFF2-40B4-BE49-F238E27FC236}">
                  <a16:creationId xmlns:a16="http://schemas.microsoft.com/office/drawing/2014/main" id="{88718A16-1480-408A-9408-F119A2F21E20}"/>
                </a:ext>
              </a:extLst>
            </p:cNvPr>
            <p:cNvSpPr>
              <a:spLocks noChangeShapeType="1"/>
            </p:cNvSpPr>
            <p:nvPr/>
          </p:nvSpPr>
          <p:spPr bwMode="auto">
            <a:xfrm flipV="1">
              <a:off x="10566028" y="5097564"/>
              <a:ext cx="1015474" cy="710337"/>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7" name="Rectangle 18">
              <a:extLst>
                <a:ext uri="{FF2B5EF4-FFF2-40B4-BE49-F238E27FC236}">
                  <a16:creationId xmlns:a16="http://schemas.microsoft.com/office/drawing/2014/main" id="{8280BB2C-DB6B-4BAC-ACDB-605FEC41520A}"/>
                </a:ext>
              </a:extLst>
            </p:cNvPr>
            <p:cNvSpPr>
              <a:spLocks noChangeArrowheads="1"/>
            </p:cNvSpPr>
            <p:nvPr/>
          </p:nvSpPr>
          <p:spPr bwMode="auto">
            <a:xfrm>
              <a:off x="10677366" y="5720606"/>
              <a:ext cx="22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K</a:t>
              </a:r>
              <a:endParaRPr lang="en-US" sz="2100" dirty="0">
                <a:latin typeface="Times New Roman" panose="02020603050405020304" pitchFamily="18" charset="0"/>
                <a:cs typeface="Times New Roman" panose="02020603050405020304" pitchFamily="18" charset="0"/>
              </a:endParaRPr>
            </a:p>
          </p:txBody>
        </p:sp>
        <p:sp>
          <p:nvSpPr>
            <p:cNvPr id="74" name="Line 16">
              <a:extLst>
                <a:ext uri="{FF2B5EF4-FFF2-40B4-BE49-F238E27FC236}">
                  <a16:creationId xmlns:a16="http://schemas.microsoft.com/office/drawing/2014/main" id="{5F7D9062-FE93-4717-A4DF-8E054A2BF297}"/>
                </a:ext>
              </a:extLst>
            </p:cNvPr>
            <p:cNvSpPr>
              <a:spLocks noChangeShapeType="1"/>
            </p:cNvSpPr>
            <p:nvPr/>
          </p:nvSpPr>
          <p:spPr bwMode="auto">
            <a:xfrm flipV="1">
              <a:off x="8069214" y="5824009"/>
              <a:ext cx="2479044" cy="517138"/>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grpSp>
      <p:grpSp>
        <p:nvGrpSpPr>
          <p:cNvPr id="75" name="Group 74">
            <a:extLst>
              <a:ext uri="{FF2B5EF4-FFF2-40B4-BE49-F238E27FC236}">
                <a16:creationId xmlns:a16="http://schemas.microsoft.com/office/drawing/2014/main" id="{AAD2287C-F8E8-4F93-9A55-A560FC5051F0}"/>
              </a:ext>
            </a:extLst>
          </p:cNvPr>
          <p:cNvGrpSpPr/>
          <p:nvPr/>
        </p:nvGrpSpPr>
        <p:grpSpPr>
          <a:xfrm rot="20834523">
            <a:off x="10401009" y="6065602"/>
            <a:ext cx="199457" cy="170351"/>
            <a:chOff x="10560574" y="3395683"/>
            <a:chExt cx="70027" cy="54636"/>
          </a:xfrm>
        </p:grpSpPr>
        <p:cxnSp>
          <p:nvCxnSpPr>
            <p:cNvPr id="76" name="Straight Connector 75">
              <a:extLst>
                <a:ext uri="{FF2B5EF4-FFF2-40B4-BE49-F238E27FC236}">
                  <a16:creationId xmlns:a16="http://schemas.microsoft.com/office/drawing/2014/main" id="{0DB7C9D7-3815-4579-9B92-AEF95F5C1F3E}"/>
                </a:ext>
              </a:extLst>
            </p:cNvPr>
            <p:cNvCxnSpPr>
              <a:cxnSpLocks/>
            </p:cNvCxnSpPr>
            <p:nvPr/>
          </p:nvCxnSpPr>
          <p:spPr>
            <a:xfrm>
              <a:off x="10560574" y="3395683"/>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77" name="Straight Connector 76">
              <a:extLst>
                <a:ext uri="{FF2B5EF4-FFF2-40B4-BE49-F238E27FC236}">
                  <a16:creationId xmlns:a16="http://schemas.microsoft.com/office/drawing/2014/main" id="{1E17B437-FA4B-4AEA-B427-1ABFAA1A2C40}"/>
                </a:ext>
              </a:extLst>
            </p:cNvPr>
            <p:cNvCxnSpPr>
              <a:cxnSpLocks/>
            </p:cNvCxnSpPr>
            <p:nvPr/>
          </p:nvCxnSpPr>
          <p:spPr>
            <a:xfrm rot="765477" flipV="1">
              <a:off x="10580926" y="3434619"/>
              <a:ext cx="49675" cy="157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476AE2-BFBD-4494-B5F0-5A698CD9A1B2}"/>
              </a:ext>
            </a:extLst>
          </p:cNvPr>
          <p:cNvGrpSpPr/>
          <p:nvPr/>
        </p:nvGrpSpPr>
        <p:grpSpPr>
          <a:xfrm rot="19364744">
            <a:off x="8390199" y="5062239"/>
            <a:ext cx="144085" cy="179741"/>
            <a:chOff x="10564428" y="3381448"/>
            <a:chExt cx="50586" cy="57649"/>
          </a:xfrm>
        </p:grpSpPr>
        <p:cxnSp>
          <p:nvCxnSpPr>
            <p:cNvPr id="79" name="Straight Connector 78">
              <a:extLst>
                <a:ext uri="{FF2B5EF4-FFF2-40B4-BE49-F238E27FC236}">
                  <a16:creationId xmlns:a16="http://schemas.microsoft.com/office/drawing/2014/main" id="{B76D6A50-7452-4154-8753-A1233D4E60DD}"/>
                </a:ext>
              </a:extLst>
            </p:cNvPr>
            <p:cNvCxnSpPr>
              <a:cxnSpLocks/>
            </p:cNvCxnSpPr>
            <p:nvPr/>
          </p:nvCxnSpPr>
          <p:spPr>
            <a:xfrm>
              <a:off x="10564428" y="3381448"/>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80" name="Straight Connector 79">
              <a:extLst>
                <a:ext uri="{FF2B5EF4-FFF2-40B4-BE49-F238E27FC236}">
                  <a16:creationId xmlns:a16="http://schemas.microsoft.com/office/drawing/2014/main" id="{A572149F-AC86-4479-AE5D-4D4C100D7B70}"/>
                </a:ext>
              </a:extLst>
            </p:cNvPr>
            <p:cNvCxnSpPr>
              <a:cxnSpLocks/>
            </p:cNvCxnSpPr>
            <p:nvPr/>
          </p:nvCxnSpPr>
          <p:spPr>
            <a:xfrm rot="2235256" flipV="1">
              <a:off x="10602464" y="3388965"/>
              <a:ext cx="12550" cy="50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81" name="Rectangle 80">
                <a:extLst>
                  <a:ext uri="{FF2B5EF4-FFF2-40B4-BE49-F238E27FC236}">
                    <a16:creationId xmlns:a16="http://schemas.microsoft.com/office/drawing/2014/main" id="{9C75B129-DC41-4FCF-848C-73DA51056B86}"/>
                  </a:ext>
                </a:extLst>
              </p:cNvPr>
              <p:cNvSpPr/>
              <p:nvPr/>
            </p:nvSpPr>
            <p:spPr>
              <a:xfrm>
                <a:off x="147628" y="3911554"/>
                <a:ext cx="7983987"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Tam giác </a:t>
                </a:r>
                <a14:m>
                  <m:oMath xmlns:m="http://schemas.openxmlformats.org/officeDocument/2006/math">
                    <m:r>
                      <a:rPr lang="en-US" sz="2800" i="1">
                        <a:latin typeface="Cambria Math"/>
                        <a:cs typeface="Times New Roman" panose="02020603050405020304" pitchFamily="18" charset="0"/>
                      </a:rPr>
                      <m:t>𝑆𝐴𝐶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vuông cân tại </a:t>
                </a:r>
                <a14:m>
                  <m:oMath xmlns:m="http://schemas.openxmlformats.org/officeDocument/2006/math">
                    <m:r>
                      <a:rPr lang="en-US" sz="2800" i="1">
                        <a:latin typeface="Cambria Math"/>
                        <a:cs typeface="Times New Roman" panose="02020603050405020304" pitchFamily="18" charset="0"/>
                      </a:rPr>
                      <m:t>𝐴</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có </a:t>
                </a:r>
                <a14:m>
                  <m:oMath xmlns:m="http://schemas.openxmlformats.org/officeDocument/2006/math">
                    <m:r>
                      <a:rPr lang="en-US" sz="2800" i="1">
                        <a:latin typeface="Cambria Math"/>
                        <a:cs typeface="Times New Roman" panose="02020603050405020304" pitchFamily="18" charset="0"/>
                      </a:rPr>
                      <m:t>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a:t>
                </a:r>
                <a14:m>
                  <m:oMath xmlns:m="http://schemas.openxmlformats.org/officeDocument/2006/math">
                    <m:r>
                      <a:rPr lang="en-US" sz="2800" i="1">
                        <a:latin typeface="Cambria Math"/>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nên </a:t>
                </a:r>
                <a14:m>
                  <m:oMath xmlns:m="http://schemas.openxmlformats.org/officeDocument/2006/math">
                    <m:r>
                      <a:rPr lang="en-US" sz="2800" i="1">
                        <a:latin typeface="Cambria Math"/>
                        <a:cs typeface="Times New Roman" panose="02020603050405020304" pitchFamily="18" charset="0"/>
                      </a:rPr>
                      <m:t>𝐴𝑀</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Từ đó có </a:t>
                </a:r>
                <a14:m>
                  <m:oMath xmlns:m="http://schemas.openxmlformats.org/officeDocument/2006/math">
                    <m:r>
                      <a:rPr lang="en-US" sz="2800" i="1">
                        <a:latin typeface="Cambria Math"/>
                      </a:rPr>
                      <m:t>𝑆𝐶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(1).</a:t>
                </a:r>
              </a:p>
            </p:txBody>
          </p:sp>
        </mc:Choice>
        <mc:Fallback xmlns="">
          <p:sp>
            <p:nvSpPr>
              <p:cNvPr id="81" name="Rectangle 80">
                <a:extLst>
                  <a:ext uri="{FF2B5EF4-FFF2-40B4-BE49-F238E27FC236}">
                    <a16:creationId xmlns:a16="http://schemas.microsoft.com/office/drawing/2014/main" id="{9C75B129-DC41-4FCF-848C-73DA51056B86}"/>
                  </a:ext>
                </a:extLst>
              </p:cNvPr>
              <p:cNvSpPr>
                <a:spLocks noRot="1" noChangeAspect="1" noMove="1" noResize="1" noEditPoints="1" noAdjustHandles="1" noChangeArrowheads="1" noChangeShapeType="1" noTextEdit="1"/>
              </p:cNvSpPr>
              <p:nvPr/>
            </p:nvSpPr>
            <p:spPr>
              <a:xfrm>
                <a:off x="147628" y="3911554"/>
                <a:ext cx="7983987" cy="1014374"/>
              </a:xfrm>
              <a:prstGeom prst="rect">
                <a:avLst/>
              </a:prstGeom>
              <a:blipFill>
                <a:blip r:embed="rId2"/>
                <a:stretch>
                  <a:fillRect l="-1527" t="-6627"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2" name="Rectangle 91">
                <a:extLst>
                  <a:ext uri="{FF2B5EF4-FFF2-40B4-BE49-F238E27FC236}">
                    <a16:creationId xmlns:a16="http://schemas.microsoft.com/office/drawing/2014/main" id="{FC178FED-85E5-4238-BDA0-C72A7CC75E0C}"/>
                  </a:ext>
                </a:extLst>
              </p:cNvPr>
              <p:cNvSpPr/>
              <p:nvPr/>
            </p:nvSpPr>
            <p:spPr>
              <a:xfrm>
                <a:off x="134376" y="5815978"/>
                <a:ext cx="7983987"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Từ (1), (2) và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phân biệt với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𝐵𝐾𝐷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nên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(theo tính chất 2b). </a:t>
                </a:r>
              </a:p>
            </p:txBody>
          </p:sp>
        </mc:Choice>
        <mc:Fallback xmlns="">
          <p:sp>
            <p:nvSpPr>
              <p:cNvPr id="92" name="Rectangle 91">
                <a:extLst>
                  <a:ext uri="{FF2B5EF4-FFF2-40B4-BE49-F238E27FC236}">
                    <a16:creationId xmlns:a16="http://schemas.microsoft.com/office/drawing/2014/main" id="{FC178FED-85E5-4238-BDA0-C72A7CC75E0C}"/>
                  </a:ext>
                </a:extLst>
              </p:cNvPr>
              <p:cNvSpPr>
                <a:spLocks noRot="1" noChangeAspect="1" noMove="1" noResize="1" noEditPoints="1" noAdjustHandles="1" noChangeArrowheads="1" noChangeShapeType="1" noTextEdit="1"/>
              </p:cNvSpPr>
              <p:nvPr/>
            </p:nvSpPr>
            <p:spPr>
              <a:xfrm>
                <a:off x="134376" y="5815978"/>
                <a:ext cx="7983987" cy="1014374"/>
              </a:xfrm>
              <a:prstGeom prst="rect">
                <a:avLst/>
              </a:prstGeom>
              <a:blipFill>
                <a:blip r:embed="rId3"/>
                <a:stretch>
                  <a:fillRect l="-1527" t="-6024"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8" name="Rectangle 67">
                <a:extLst>
                  <a:ext uri="{FF2B5EF4-FFF2-40B4-BE49-F238E27FC236}">
                    <a16:creationId xmlns:a16="http://schemas.microsoft.com/office/drawing/2014/main" id="{A2EDC8AC-CCBF-481B-ADAB-DA89422CB16C}"/>
                  </a:ext>
                </a:extLst>
              </p:cNvPr>
              <p:cNvSpPr/>
              <p:nvPr/>
            </p:nvSpPr>
            <p:spPr>
              <a:xfrm>
                <a:off x="197177" y="195975"/>
                <a:ext cx="11830497" cy="1578894"/>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vuông tâm </a:t>
                </a:r>
                <a14:m>
                  <m:oMath xmlns:m="http://schemas.openxmlformats.org/officeDocument/2006/math">
                    <m:r>
                      <m:rPr>
                        <m:sty m:val="p"/>
                      </m:rPr>
                      <a:rPr lang="en-US" sz="2800">
                        <a:latin typeface="Cambria Math"/>
                        <a:ea typeface="Calibri" panose="020F0502020204030204" pitchFamily="34" charset="0"/>
                        <a:cs typeface="Times New Roman" panose="02020603050405020304" pitchFamily="18" charset="0"/>
                      </a:rPr>
                      <m:t>O</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285744" indent="-58737">
                  <a:lnSpc>
                    <a:spcPct val="115000"/>
                  </a:lnSpc>
                  <a:tabLst>
                    <a:tab pos="173034" algn="l"/>
                    <a:tab pos="285744" algn="l"/>
                    <a:tab pos="466714" algn="l"/>
                    <a:tab pos="647684" algn="l"/>
                    <a:tab pos="1260443" algn="l"/>
                    <a:tab pos="3779744"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cs typeface="Times New Roman" panose="02020603050405020304" pitchFamily="18" charset="0"/>
                      </a:rPr>
                      <m:t>𝐻</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là hình chiếu của </a:t>
                </a:r>
                <a14:m>
                  <m:oMath xmlns:m="http://schemas.openxmlformats.org/officeDocument/2006/math">
                    <m:r>
                      <a:rPr lang="en-US" sz="2800" i="1">
                        <a:latin typeface="Cambria Math"/>
                        <a:cs typeface="Times New Roman" panose="02020603050405020304" pitchFamily="18" charset="0"/>
                      </a:rPr>
                      <m:t>𝐴</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lên </a:t>
                </a:r>
                <a14:m>
                  <m:oMath xmlns:m="http://schemas.openxmlformats.org/officeDocument/2006/math">
                    <m:r>
                      <a:rPr lang="en-US" sz="2800" i="1">
                        <a:latin typeface="Cambria Math"/>
                        <a:cs typeface="Times New Roman" panose="02020603050405020304" pitchFamily="18" charset="0"/>
                      </a:rPr>
                      <m:t>𝑆𝐵</m:t>
                    </m:r>
                    <m:r>
                      <a:rPr lang="en-US" sz="2800" i="1">
                        <a:latin typeface="Cambria Math"/>
                        <a:cs typeface="Times New Roman" panose="02020603050405020304" pitchFamily="18" charset="0"/>
                      </a:rPr>
                      <m:t>, </m:t>
                    </m:r>
                    <m:r>
                      <a:rPr lang="en-US" sz="2800" i="1">
                        <a:latin typeface="Cambria Math"/>
                        <a:cs typeface="Times New Roman" panose="02020603050405020304" pitchFamily="18" charset="0"/>
                      </a:rPr>
                      <m:t>𝐾</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là hình chiếu của </a:t>
                </a:r>
                <a14:m>
                  <m:oMath xmlns:m="http://schemas.openxmlformats.org/officeDocument/2006/math">
                    <m:r>
                      <a:rPr lang="en-US" sz="2800" i="1">
                        <a:latin typeface="Cambria Math"/>
                        <a:cs typeface="Times New Roman" panose="02020603050405020304" pitchFamily="18" charset="0"/>
                      </a:rPr>
                      <m:t>𝐵</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lên </a:t>
                </a:r>
                <a14:m>
                  <m:oMath xmlns:m="http://schemas.openxmlformats.org/officeDocument/2006/math">
                    <m:r>
                      <a:rPr lang="en-US" sz="2800" i="1">
                        <a:latin typeface="Cambria Math"/>
                        <a:cs typeface="Times New Roman" panose="02020603050405020304" pitchFamily="18" charset="0"/>
                      </a:rPr>
                      <m:t>𝑆𝐶</m:t>
                    </m:r>
                    <m:r>
                      <a:rPr lang="en-US" sz="2800" i="1">
                        <a:latin typeface="Cambria Math"/>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r>
                      <a:rPr lang="en-US" sz="28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i="1">
                            <a:latin typeface="Cambria Math"/>
                            <a:ea typeface="Cambria Math" panose="02040503050406030204" pitchFamily="18" charset="0"/>
                            <a:cs typeface="Times New Roman" panose="02020603050405020304" pitchFamily="18" charset="0"/>
                          </a:rPr>
                          <m:t>𝐵𝐾𝐷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68" name="Rectangle 67">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97177" y="195975"/>
                <a:ext cx="11830497" cy="1578894"/>
              </a:xfrm>
              <a:prstGeom prst="rect">
                <a:avLst/>
              </a:prstGeom>
              <a:blipFill>
                <a:blip r:embed="rId4"/>
                <a:stretch>
                  <a:fillRect t="-2317" b="-73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3" name="Rectangle 72"/>
              <p:cNvSpPr/>
              <p:nvPr/>
            </p:nvSpPr>
            <p:spPr>
              <a:xfrm>
                <a:off x="101975" y="2658642"/>
                <a:ext cx="4602094" cy="810991"/>
              </a:xfrm>
              <a:prstGeom prst="rect">
                <a:avLst/>
              </a:prstGeom>
            </p:spPr>
            <p:txBody>
              <a:bodyPr wrap="none">
                <a:spAutoFit/>
              </a:bodyPr>
              <a:lstStyle/>
              <a:p>
                <a:r>
                  <a:rPr lang="en-US" sz="2800" dirty="0">
                    <a:latin typeface="Times New Roman" pitchFamily="18" charset="0"/>
                    <a:cs typeface="Times New Roman" pitchFamily="18" charset="0"/>
                  </a:rPr>
                  <a:t>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𝐵𝐶</m:t>
                            </m:r>
                            <m:r>
                              <a:rPr lang="en-US" sz="2800" i="1">
                                <a:latin typeface="Cambria Math"/>
                              </a:rPr>
                              <m:t>⊥</m:t>
                            </m:r>
                            <m:r>
                              <a:rPr lang="en-US" sz="2800" i="1">
                                <a:latin typeface="Cambria Math"/>
                              </a:rPr>
                              <m:t>𝐴𝐵</m:t>
                            </m:r>
                          </m:e>
                          <m:e>
                            <m:r>
                              <a:rPr lang="en-US" sz="2800" i="1">
                                <a:latin typeface="Cambria Math"/>
                              </a:rPr>
                              <m:t>𝐵𝐶</m:t>
                            </m:r>
                            <m:r>
                              <a:rPr lang="en-US" sz="2800" i="1">
                                <a:latin typeface="Cambria Math"/>
                              </a:rPr>
                              <m:t>⊥</m:t>
                            </m:r>
                            <m:r>
                              <a:rPr lang="en-US" sz="2800" i="1">
                                <a:latin typeface="Cambria Math"/>
                              </a:rPr>
                              <m:t>𝑆𝐴</m:t>
                            </m:r>
                          </m:e>
                        </m:eqArr>
                        <m:r>
                          <a:rPr lang="en-US" sz="2800" i="1">
                            <a:latin typeface="Cambria Math"/>
                          </a:rPr>
                          <m:t>⇒</m:t>
                        </m:r>
                      </m:e>
                    </m:d>
                  </m:oMath>
                </a14:m>
                <a:r>
                  <a:rPr lang="en-US" sz="2800" dirty="0"/>
                  <a:t> </a:t>
                </a:r>
                <a14:m>
                  <m:oMath xmlns:m="http://schemas.openxmlformats.org/officeDocument/2006/math">
                    <m:r>
                      <a:rPr lang="en-US" sz="2800" i="1">
                        <a:latin typeface="Cambria Math"/>
                      </a:rPr>
                      <m:t>𝐵𝐶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𝑆𝐴𝐵</m:t>
                        </m:r>
                      </m:e>
                    </m:d>
                  </m:oMath>
                </a14:m>
                <a:endParaRPr lang="en-US" sz="2800" dirty="0"/>
              </a:p>
            </p:txBody>
          </p:sp>
        </mc:Choice>
        <mc:Fallback xmlns="">
          <p:sp>
            <p:nvSpPr>
              <p:cNvPr id="73" name="Rectangle 72"/>
              <p:cNvSpPr>
                <a:spLocks noRot="1" noChangeAspect="1" noMove="1" noResize="1" noEditPoints="1" noAdjustHandles="1" noChangeArrowheads="1" noChangeShapeType="1" noTextEdit="1"/>
              </p:cNvSpPr>
              <p:nvPr/>
            </p:nvSpPr>
            <p:spPr>
              <a:xfrm>
                <a:off x="101975" y="2658642"/>
                <a:ext cx="4602094" cy="810991"/>
              </a:xfrm>
              <a:prstGeom prst="rect">
                <a:avLst/>
              </a:prstGeom>
              <a:blipFill>
                <a:blip r:embed="rId5"/>
                <a:stretch>
                  <a:fillRect l="-2781" b="-22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3" name="Rectangle 82"/>
              <p:cNvSpPr/>
              <p:nvPr/>
            </p:nvSpPr>
            <p:spPr>
              <a:xfrm>
                <a:off x="4482819" y="2816564"/>
                <a:ext cx="2089226"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800" i="1">
                          <a:latin typeface="Cambria Math"/>
                        </a:rPr>
                        <m:t>⇒</m:t>
                      </m:r>
                      <m:r>
                        <a:rPr lang="en-US" sz="2800" i="1">
                          <a:latin typeface="Cambria Math"/>
                        </a:rPr>
                        <m:t>𝐵𝐶</m:t>
                      </m:r>
                      <m:r>
                        <a:rPr lang="en-US" sz="2800" i="1">
                          <a:latin typeface="Cambria Math"/>
                        </a:rPr>
                        <m:t>⊥</m:t>
                      </m:r>
                      <m:r>
                        <a:rPr lang="en-US" sz="2800" i="1">
                          <a:latin typeface="Cambria Math"/>
                        </a:rPr>
                        <m:t>𝐴𝐻</m:t>
                      </m:r>
                    </m:oMath>
                  </m:oMathPara>
                </a14:m>
                <a:endParaRPr lang="en-US" sz="2800" dirty="0">
                  <a:latin typeface="Times New Roman" pitchFamily="18" charset="0"/>
                  <a:cs typeface="Times New Roman" pitchFamily="18" charset="0"/>
                </a:endParaRPr>
              </a:p>
            </p:txBody>
          </p:sp>
        </mc:Choice>
        <mc:Fallback xmlns="">
          <p:sp>
            <p:nvSpPr>
              <p:cNvPr id="83" name="Rectangle 82"/>
              <p:cNvSpPr>
                <a:spLocks noRot="1" noChangeAspect="1" noMove="1" noResize="1" noEditPoints="1" noAdjustHandles="1" noChangeArrowheads="1" noChangeShapeType="1" noTextEdit="1"/>
              </p:cNvSpPr>
              <p:nvPr/>
            </p:nvSpPr>
            <p:spPr>
              <a:xfrm>
                <a:off x="4482819" y="2816564"/>
                <a:ext cx="2089226" cy="523220"/>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4" name="Rectangle 83"/>
              <p:cNvSpPr/>
              <p:nvPr/>
            </p:nvSpPr>
            <p:spPr>
              <a:xfrm>
                <a:off x="161611" y="4814989"/>
                <a:ext cx="6696000" cy="1053494"/>
              </a:xfrm>
              <a:prstGeom prst="rect">
                <a:avLst/>
              </a:prstGeom>
            </p:spPr>
            <p:txBody>
              <a:bodyPr wrap="none">
                <a:spAutoFit/>
              </a:bodyPr>
              <a:lstStyle/>
              <a:p>
                <a:r>
                  <a:rPr lang="en-US" sz="2800" dirty="0">
                    <a:latin typeface="Times New Roman" pitchFamily="18" charset="0"/>
                    <a:cs typeface="Times New Roman" pitchFamily="18" charset="0"/>
                  </a:rPr>
                  <a:t>Mặt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𝑆𝐶</m:t>
                            </m:r>
                            <m:r>
                              <a:rPr lang="en-US" sz="2800" i="1">
                                <a:latin typeface="Cambria Math"/>
                              </a:rPr>
                              <m:t>⊥</m:t>
                            </m:r>
                            <m:r>
                              <a:rPr lang="en-US" sz="2800" i="1">
                                <a:latin typeface="Cambria Math"/>
                              </a:rPr>
                              <m:t>𝐵𝐾</m:t>
                            </m:r>
                          </m:e>
                          <m:e>
                            <m:r>
                              <a:rPr lang="en-US" sz="2800" i="1">
                                <a:latin typeface="Cambria Math"/>
                              </a:rPr>
                              <m:t>𝑆𝐶</m:t>
                            </m:r>
                            <m:r>
                              <a:rPr lang="en-US" sz="2800" i="1">
                                <a:latin typeface="Cambria Math"/>
                              </a:rPr>
                              <m:t>⊥</m:t>
                            </m:r>
                            <m:r>
                              <a:rPr lang="en-US" sz="2800" i="1">
                                <a:latin typeface="Cambria Math"/>
                              </a:rPr>
                              <m:t>𝐵𝐷</m:t>
                            </m:r>
                          </m:e>
                        </m:eqArr>
                      </m:e>
                    </m:d>
                    <m:r>
                      <a:rPr lang="en-US" sz="2800" i="1">
                        <a:latin typeface="Cambria Math"/>
                      </a:rPr>
                      <m:t>⇒</m:t>
                    </m:r>
                    <m:r>
                      <a:rPr lang="en-US" sz="2800" i="1">
                        <a:latin typeface="Cambria Math"/>
                      </a:rPr>
                      <m:t>𝑆𝐶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𝐵𝐾𝐷</m:t>
                        </m:r>
                      </m:e>
                    </m:d>
                  </m:oMath>
                </a14:m>
                <a:r>
                  <a:rPr lang="en-US" sz="2800" dirty="0"/>
                  <a:t> </a:t>
                </a:r>
                <a:r>
                  <a:rPr lang="en-US" sz="2800" dirty="0">
                    <a:latin typeface="Times New Roman" pitchFamily="18" charset="0"/>
                    <a:cs typeface="Times New Roman" pitchFamily="18" charset="0"/>
                  </a:rPr>
                  <a:t>(2).</a:t>
                </a:r>
              </a:p>
            </p:txBody>
          </p:sp>
        </mc:Choice>
        <mc:Fallback xmlns="">
          <p:sp>
            <p:nvSpPr>
              <p:cNvPr id="84" name="Rectangle 83"/>
              <p:cNvSpPr>
                <a:spLocks noRot="1" noChangeAspect="1" noMove="1" noResize="1" noEditPoints="1" noAdjustHandles="1" noChangeArrowheads="1" noChangeShapeType="1" noTextEdit="1"/>
              </p:cNvSpPr>
              <p:nvPr/>
            </p:nvSpPr>
            <p:spPr>
              <a:xfrm>
                <a:off x="161611" y="4814989"/>
                <a:ext cx="6696000" cy="1053494"/>
              </a:xfrm>
              <a:prstGeom prst="rect">
                <a:avLst/>
              </a:prstGeom>
              <a:blipFill>
                <a:blip r:embed="rId7"/>
                <a:stretch>
                  <a:fillRect l="-1913" r="-82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5" name="Rectangle 84"/>
              <p:cNvSpPr/>
              <p:nvPr/>
            </p:nvSpPr>
            <p:spPr>
              <a:xfrm>
                <a:off x="148359" y="3420633"/>
                <a:ext cx="7632539" cy="954107"/>
              </a:xfrm>
              <a:prstGeom prst="rect">
                <a:avLst/>
              </a:prstGeom>
            </p:spPr>
            <p:txBody>
              <a:bodyPr wrap="none">
                <a:spAutoFit/>
              </a:bodyPr>
              <a:lstStyle/>
              <a:p>
                <a:r>
                  <a:rPr lang="en-US" sz="2800" dirty="0">
                    <a:latin typeface="Times New Roman" pitchFamily="18" charset="0"/>
                    <a:cs typeface="Times New Roman" pitchFamily="18" charset="0"/>
                  </a:rPr>
                  <a:t>Lại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14:m>
                  <m:oMath xmlns:m="http://schemas.openxmlformats.org/officeDocument/2006/math">
                    <m:r>
                      <a:rPr lang="en-US" sz="2800" i="1">
                        <a:latin typeface="Cambria Math"/>
                      </a:rPr>
                      <m:t>𝐴𝐻</m:t>
                    </m:r>
                    <m:r>
                      <a:rPr lang="en-US" sz="2800" i="1">
                        <a:latin typeface="Cambria Math"/>
                      </a:rPr>
                      <m:t>⊥</m:t>
                    </m:r>
                    <m:r>
                      <a:rPr lang="en-US" sz="2800" i="1">
                        <a:latin typeface="Cambria Math"/>
                      </a:rPr>
                      <m:t>𝑆𝐵</m:t>
                    </m:r>
                  </m:oMath>
                </a14:m>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14:m>
                  <m:oMath xmlns:m="http://schemas.openxmlformats.org/officeDocument/2006/math">
                    <m:r>
                      <a:rPr lang="en-US" sz="2800" i="1">
                        <a:latin typeface="Cambria Math"/>
                      </a:rPr>
                      <m:t>𝐴𝐻</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𝑆𝐵𝐶</m:t>
                        </m:r>
                      </m:e>
                    </m:d>
                    <m:r>
                      <a:rPr lang="en-US" sz="2800" i="1">
                        <a:latin typeface="Cambria Math"/>
                      </a:rPr>
                      <m:t>⇒</m:t>
                    </m:r>
                    <m:r>
                      <a:rPr lang="en-US" sz="2800" i="1">
                        <a:latin typeface="Cambria Math"/>
                      </a:rPr>
                      <m:t>𝐴𝐻</m:t>
                    </m:r>
                    <m:r>
                      <a:rPr lang="en-US" sz="2800" i="1">
                        <a:latin typeface="Cambria Math"/>
                      </a:rPr>
                      <m:t>⊥</m:t>
                    </m:r>
                    <m:r>
                      <a:rPr lang="en-US" sz="2800" i="1">
                        <a:latin typeface="Cambria Math"/>
                      </a:rPr>
                      <m:t>𝑆𝐶</m:t>
                    </m:r>
                  </m:oMath>
                </a14:m>
                <a:r>
                  <a:rPr lang="en-US" sz="2800" dirty="0">
                    <a:latin typeface="Times New Roman" pitchFamily="18" charset="0"/>
                    <a:cs typeface="Times New Roman" pitchFamily="18" charset="0"/>
                  </a:rPr>
                  <a:t>.</a:t>
                </a:r>
              </a:p>
              <a:p>
                <a:endParaRPr lang="en-US" sz="2800" dirty="0">
                  <a:latin typeface="Times New Roman" pitchFamily="18" charset="0"/>
                  <a:cs typeface="Times New Roman" pitchFamily="18" charset="0"/>
                </a:endParaRPr>
              </a:p>
            </p:txBody>
          </p:sp>
        </mc:Choice>
        <mc:Fallback xmlns="">
          <p:sp>
            <p:nvSpPr>
              <p:cNvPr id="85" name="Rectangle 84"/>
              <p:cNvSpPr>
                <a:spLocks noRot="1" noChangeAspect="1" noMove="1" noResize="1" noEditPoints="1" noAdjustHandles="1" noChangeArrowheads="1" noChangeShapeType="1" noTextEdit="1"/>
              </p:cNvSpPr>
              <p:nvPr/>
            </p:nvSpPr>
            <p:spPr>
              <a:xfrm>
                <a:off x="148359" y="3420633"/>
                <a:ext cx="7632539" cy="954107"/>
              </a:xfrm>
              <a:prstGeom prst="rect">
                <a:avLst/>
              </a:prstGeom>
              <a:blipFill>
                <a:blip r:embed="rId8"/>
                <a:stretch>
                  <a:fillRect l="-1597" t="-6369" r="-719"/>
                </a:stretch>
              </a:blipFill>
            </p:spPr>
            <p:txBody>
              <a:bodyPr/>
              <a:lstStyle/>
              <a:p>
                <a:r>
                  <a:rPr lang="en-US">
                    <a:noFill/>
                  </a:rPr>
                  <a:t> </a:t>
                </a:r>
              </a:p>
            </p:txBody>
          </p:sp>
        </mc:Fallback>
      </mc:AlternateContent>
    </p:spTree>
    <p:extLst>
      <p:ext uri="{BB962C8B-B14F-4D97-AF65-F5344CB8AC3E}">
        <p14:creationId xmlns:p14="http://schemas.microsoft.com/office/powerpoint/2010/main" val="2867648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0"/>
                                          </p:stCondLst>
                                        </p:cTn>
                                        <p:tgtEl>
                                          <p:spTgt spid="7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left)">
                                      <p:cBhvr>
                                        <p:cTn id="25" dur="500"/>
                                        <p:tgtEl>
                                          <p:spTgt spid="7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83"/>
                                        </p:tgtEl>
                                        <p:attrNameLst>
                                          <p:attrName>style.visibility</p:attrName>
                                        </p:attrNameLst>
                                      </p:cBhvr>
                                      <p:to>
                                        <p:strVal val="visible"/>
                                      </p:to>
                                    </p:set>
                                    <p:animEffect transition="in" filter="wipe(left)">
                                      <p:cBhvr>
                                        <p:cTn id="30" dur="500"/>
                                        <p:tgtEl>
                                          <p:spTgt spid="8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left)">
                                      <p:cBhvr>
                                        <p:cTn id="35" dur="5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81"/>
                                        </p:tgtEl>
                                        <p:attrNameLst>
                                          <p:attrName>style.visibility</p:attrName>
                                        </p:attrNameLst>
                                      </p:cBhvr>
                                      <p:to>
                                        <p:strVal val="visible"/>
                                      </p:to>
                                    </p:set>
                                    <p:animEffect transition="in" filter="wipe(left)">
                                      <p:cBhvr>
                                        <p:cTn id="40" dur="500"/>
                                        <p:tgtEl>
                                          <p:spTgt spid="8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75"/>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500"/>
                                        <p:tgtEl>
                                          <p:spTgt spid="8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92"/>
                                        </p:tgtEl>
                                        <p:attrNameLst>
                                          <p:attrName>style.visibility</p:attrName>
                                        </p:attrNameLst>
                                      </p:cBhvr>
                                      <p:to>
                                        <p:strVal val="visible"/>
                                      </p:to>
                                    </p:set>
                                    <p:animEffect transition="in" filter="wipe(left)">
                                      <p:cBhvr>
                                        <p:cTn id="5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92" grpId="0"/>
      <p:bldP spid="68" grpId="0"/>
      <p:bldP spid="73" grpId="0"/>
      <p:bldP spid="83" grpId="0"/>
      <p:bldP spid="84" grpId="0"/>
      <p:bldP spid="8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02299F-92AD-4742-B5E3-F163852449DC}"/>
              </a:ext>
            </a:extLst>
          </p:cNvPr>
          <p:cNvPicPr>
            <a:picLocks noChangeAspect="1"/>
          </p:cNvPicPr>
          <p:nvPr/>
        </p:nvPicPr>
        <p:blipFill>
          <a:blip r:embed="rId2" cstate="print">
            <a:lum contrast="2000"/>
            <a:extLst>
              <a:ext uri="{28A0092B-C50C-407E-A947-70E740481C1C}">
                <a14:useLocalDpi xmlns:a14="http://schemas.microsoft.com/office/drawing/2010/main" val="0"/>
              </a:ext>
            </a:extLst>
          </a:blip>
          <a:srcRect/>
          <a:stretch>
            <a:fillRect/>
          </a:stretch>
        </p:blipFill>
        <p:spPr bwMode="auto">
          <a:xfrm>
            <a:off x="5674993" y="1695158"/>
            <a:ext cx="6232809" cy="5162842"/>
          </a:xfrm>
          <a:prstGeom prst="rect">
            <a:avLst/>
          </a:prstGeom>
          <a:noFill/>
          <a:ln>
            <a:noFill/>
          </a:ln>
        </p:spPr>
      </p:pic>
      <p:sp>
        <p:nvSpPr>
          <p:cNvPr id="4" name="TextBox 3">
            <a:extLst>
              <a:ext uri="{FF2B5EF4-FFF2-40B4-BE49-F238E27FC236}">
                <a16:creationId xmlns:a16="http://schemas.microsoft.com/office/drawing/2014/main" id="{99731D53-D676-4CAE-A141-4E4FF90D50BE}"/>
              </a:ext>
            </a:extLst>
          </p:cNvPr>
          <p:cNvSpPr txBox="1"/>
          <p:nvPr/>
        </p:nvSpPr>
        <p:spPr>
          <a:xfrm>
            <a:off x="235633" y="134035"/>
            <a:ext cx="11792244" cy="1938992"/>
          </a:xfrm>
          <a:prstGeom prst="rect">
            <a:avLst/>
          </a:prstGeom>
          <a:noFill/>
        </p:spPr>
        <p:txBody>
          <a:bodyPr wrap="square">
            <a:spAutoFit/>
          </a:bodyPr>
          <a:lstStyle/>
          <a:p>
            <a:r>
              <a:rPr lang="en-US" sz="4000" b="1" u="sng">
                <a:effectLst/>
                <a:latin typeface="Times New Roman" panose="02020603050405020304" pitchFamily="18" charset="0"/>
                <a:ea typeface="Calibri" panose="020F0502020204030204" pitchFamily="34" charset="0"/>
              </a:rPr>
              <a:t>Ví dụ:</a:t>
            </a:r>
            <a:r>
              <a:rPr lang="en-US" sz="4000" b="1">
                <a:effectLst/>
                <a:latin typeface="Times New Roman" panose="02020603050405020304" pitchFamily="18" charset="0"/>
                <a:ea typeface="Calibri" panose="020F0502020204030204" pitchFamily="34" charset="0"/>
              </a:rPr>
              <a:t> Cho hình chóp S.ABC có SA vuông góc với (ABC); tam giác ABC vuông tại B. chứng minh rằng BC vuông góc với mặt phẳng (SAB).</a:t>
            </a:r>
            <a:endParaRPr lang="en-US" sz="4000" b="1"/>
          </a:p>
        </p:txBody>
      </p:sp>
    </p:spTree>
    <p:extLst>
      <p:ext uri="{BB962C8B-B14F-4D97-AF65-F5344CB8AC3E}">
        <p14:creationId xmlns:p14="http://schemas.microsoft.com/office/powerpoint/2010/main" val="878132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4F7082A-EC6B-4AE9-A444-4B4A102F1F49}"/>
              </a:ext>
            </a:extLst>
          </p:cNvPr>
          <p:cNvPicPr>
            <a:picLocks noChangeAspect="1"/>
          </p:cNvPicPr>
          <p:nvPr/>
        </p:nvPicPr>
        <p:blipFill>
          <a:blip r:embed="rId2"/>
          <a:stretch>
            <a:fillRect/>
          </a:stretch>
        </p:blipFill>
        <p:spPr>
          <a:xfrm>
            <a:off x="351330" y="195078"/>
            <a:ext cx="11704682" cy="2567084"/>
          </a:xfrm>
          <a:prstGeom prst="rect">
            <a:avLst/>
          </a:prstGeom>
        </p:spPr>
      </p:pic>
      <p:pic>
        <p:nvPicPr>
          <p:cNvPr id="6" name="Picture 5">
            <a:extLst>
              <a:ext uri="{FF2B5EF4-FFF2-40B4-BE49-F238E27FC236}">
                <a16:creationId xmlns:a16="http://schemas.microsoft.com/office/drawing/2014/main" id="{59992313-0168-4A44-B853-C0992B5644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2272" y="2957240"/>
            <a:ext cx="5871456" cy="3900760"/>
          </a:xfrm>
          <a:prstGeom prst="rect">
            <a:avLst/>
          </a:prstGeom>
          <a:noFill/>
          <a:ln>
            <a:noFill/>
          </a:ln>
        </p:spPr>
      </p:pic>
    </p:spTree>
    <p:extLst>
      <p:ext uri="{BB962C8B-B14F-4D97-AF65-F5344CB8AC3E}">
        <p14:creationId xmlns:p14="http://schemas.microsoft.com/office/powerpoint/2010/main" val="43448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21B481-3AFD-4173-A0E0-C1426F3DAD80}"/>
              </a:ext>
            </a:extLst>
          </p:cNvPr>
          <p:cNvPicPr>
            <a:picLocks noChangeAspect="1"/>
          </p:cNvPicPr>
          <p:nvPr/>
        </p:nvPicPr>
        <p:blipFill>
          <a:blip r:embed="rId2"/>
          <a:stretch>
            <a:fillRect/>
          </a:stretch>
        </p:blipFill>
        <p:spPr>
          <a:xfrm>
            <a:off x="185622" y="192754"/>
            <a:ext cx="12004686" cy="2255024"/>
          </a:xfrm>
          <a:prstGeom prst="rect">
            <a:avLst/>
          </a:prstGeom>
        </p:spPr>
      </p:pic>
      <p:pic>
        <p:nvPicPr>
          <p:cNvPr id="7" name="Picture 6">
            <a:extLst>
              <a:ext uri="{FF2B5EF4-FFF2-40B4-BE49-F238E27FC236}">
                <a16:creationId xmlns:a16="http://schemas.microsoft.com/office/drawing/2014/main" id="{F04400D9-DC97-422A-A8D8-7EF76FFAD18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3021" y="2447778"/>
            <a:ext cx="5929606" cy="4390781"/>
          </a:xfrm>
          <a:prstGeom prst="rect">
            <a:avLst/>
          </a:prstGeom>
          <a:noFill/>
          <a:ln>
            <a:noFill/>
          </a:ln>
        </p:spPr>
      </p:pic>
    </p:spTree>
    <p:extLst>
      <p:ext uri="{BB962C8B-B14F-4D97-AF65-F5344CB8AC3E}">
        <p14:creationId xmlns:p14="http://schemas.microsoft.com/office/powerpoint/2010/main" val="750892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70836" y="2295730"/>
            <a:ext cx="2313942" cy="599132"/>
            <a:chOff x="1331979" y="6302728"/>
            <a:chExt cx="4536164" cy="891377"/>
          </a:xfrm>
        </p:grpSpPr>
        <p:sp>
          <p:nvSpPr>
            <p:cNvPr id="7" name="Freeform 20"/>
            <p:cNvSpPr>
              <a:spLocks/>
            </p:cNvSpPr>
            <p:nvPr/>
          </p:nvSpPr>
          <p:spPr bwMode="auto">
            <a:xfrm rot="16200000" flipV="1">
              <a:off x="3417884" y="4701169"/>
              <a:ext cx="828631" cy="4071887"/>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713717" y="6357630"/>
              <a:ext cx="2813135" cy="824037"/>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331979" y="6302728"/>
              <a:ext cx="113461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595767" y="6454990"/>
              <a:ext cx="798220"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nvGrpSpPr>
          <p:cNvPr id="20" name="Group 19"/>
          <p:cNvGrpSpPr/>
          <p:nvPr/>
        </p:nvGrpSpPr>
        <p:grpSpPr>
          <a:xfrm>
            <a:off x="233494" y="731214"/>
            <a:ext cx="11940823" cy="1069421"/>
            <a:chOff x="480509" y="1814723"/>
            <a:chExt cx="23501767" cy="3167717"/>
          </a:xfrm>
        </p:grpSpPr>
        <p:grpSp>
          <p:nvGrpSpPr>
            <p:cNvPr id="21" name="Group 20"/>
            <p:cNvGrpSpPr/>
            <p:nvPr/>
          </p:nvGrpSpPr>
          <p:grpSpPr>
            <a:xfrm>
              <a:off x="480509" y="1814723"/>
              <a:ext cx="22985532" cy="3167717"/>
              <a:chOff x="480509" y="1592884"/>
              <a:chExt cx="22985532" cy="3167717"/>
            </a:xfrm>
          </p:grpSpPr>
          <p:sp>
            <p:nvSpPr>
              <p:cNvPr id="25" name="Rounded Rectangle 24"/>
              <p:cNvSpPr/>
              <p:nvPr/>
            </p:nvSpPr>
            <p:spPr bwMode="auto">
              <a:xfrm>
                <a:off x="480509" y="1592884"/>
                <a:ext cx="22985532" cy="31677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dirty="0"/>
              </a:p>
            </p:txBody>
          </p:sp>
          <p:grpSp>
            <p:nvGrpSpPr>
              <p:cNvPr id="26" name="Group 25"/>
              <p:cNvGrpSpPr/>
              <p:nvPr/>
            </p:nvGrpSpPr>
            <p:grpSpPr>
              <a:xfrm>
                <a:off x="480509" y="1632986"/>
                <a:ext cx="3435164" cy="1549442"/>
                <a:chOff x="480509" y="1632986"/>
                <a:chExt cx="3435164" cy="1549442"/>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a:solidFill>
                      <a:prstClr val="white"/>
                    </a:solidFill>
                  </a:endParaRPr>
                </a:p>
              </p:txBody>
            </p:sp>
            <p:sp>
              <p:nvSpPr>
                <p:cNvPr id="28" name="Pentagon 27"/>
                <p:cNvSpPr/>
                <p:nvPr/>
              </p:nvSpPr>
              <p:spPr bwMode="auto">
                <a:xfrm>
                  <a:off x="480509" y="1647218"/>
                  <a:ext cx="3271603" cy="1477973"/>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44">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44">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44">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844">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844">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844">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844">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a:solidFill>
                      <a:schemeClr val="tx1"/>
                    </a:solidFill>
                  </a:endParaRPr>
                </a:p>
              </p:txBody>
            </p:sp>
            <p:sp>
              <p:nvSpPr>
                <p:cNvPr id="31" name="TextBox 13"/>
                <p:cNvSpPr txBox="1">
                  <a:spLocks noChangeArrowheads="1"/>
                </p:cNvSpPr>
                <p:nvPr/>
              </p:nvSpPr>
              <p:spPr bwMode="auto">
                <a:xfrm>
                  <a:off x="1040177" y="1632986"/>
                  <a:ext cx="2875496" cy="154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Câu</a:t>
                  </a:r>
                  <a:r>
                    <a:rPr lang="en-US" sz="2799" dirty="0">
                      <a:solidFill>
                        <a:schemeClr val="bg1"/>
                      </a:solidFill>
                      <a:latin typeface="Tahoma" pitchFamily="34" charset="0"/>
                      <a:cs typeface="Tahoma" pitchFamily="34" charset="0"/>
                    </a:rPr>
                    <a:t> 1:</a:t>
                  </a:r>
                </a:p>
              </p:txBody>
            </p:sp>
          </p:grpSp>
        </p:grpSp>
        <p:sp>
          <p:nvSpPr>
            <p:cNvPr id="23" name="Rectangle 22"/>
            <p:cNvSpPr/>
            <p:nvPr/>
          </p:nvSpPr>
          <p:spPr>
            <a:xfrm>
              <a:off x="2264253" y="3051853"/>
              <a:ext cx="21718023" cy="1589900"/>
            </a:xfrm>
            <a:prstGeom prst="rect">
              <a:avLst/>
            </a:prstGeom>
            <a:noFill/>
          </p:spPr>
          <p:txBody>
            <a:bodyPr wrap="square" rtlCol="0">
              <a:spAutoFit/>
            </a:bodyPr>
            <a:lstStyle/>
            <a:p>
              <a:pPr>
                <a:lnSpc>
                  <a:spcPct val="107000"/>
                </a:lnSpc>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p>
          </p:txBody>
        </p:sp>
      </p:grpSp>
      <p:sp>
        <p:nvSpPr>
          <p:cNvPr id="63" name="Action Button: Forward or Next 62">
            <a:hlinkClick r:id="" action="ppaction://hlinkshowjump?jump=nextslide" highlightClick="1"/>
          </p:cNvPr>
          <p:cNvSpPr/>
          <p:nvPr/>
        </p:nvSpPr>
        <p:spPr>
          <a:xfrm>
            <a:off x="11436292" y="5522188"/>
            <a:ext cx="436728" cy="39702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4" name="Rectangle 3">
            <a:extLst>
              <a:ext uri="{FF2B5EF4-FFF2-40B4-BE49-F238E27FC236}">
                <a16:creationId xmlns:a16="http://schemas.microsoft.com/office/drawing/2014/main" id="{A2EDC8AC-CCBF-481B-ADAB-DA89422CB16C}"/>
              </a:ext>
            </a:extLst>
          </p:cNvPr>
          <p:cNvSpPr/>
          <p:nvPr/>
        </p:nvSpPr>
        <p:spPr>
          <a:xfrm>
            <a:off x="2" y="548995"/>
            <a:ext cx="11908087" cy="587853"/>
          </a:xfrm>
          <a:prstGeom prst="rect">
            <a:avLst/>
          </a:prstGeom>
        </p:spPr>
        <p:txBody>
          <a:bodyPr wrap="square">
            <a:spAutoFit/>
          </a:bodyPr>
          <a:lstStyle/>
          <a:p>
            <a:pPr marL="1373648" indent="-1013833" algn="just">
              <a:lnSpc>
                <a:spcPct val="115000"/>
              </a:lnSpc>
              <a:tabLst>
                <a:tab pos="3780177" algn="l"/>
              </a:tabLst>
            </a:pPr>
            <a:r>
              <a:rPr lang="nl-NL" sz="2800" dirty="0">
                <a:latin typeface="+mj-lt"/>
                <a:ea typeface="Calibri" panose="020F0502020204030204" pitchFamily="34"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7" name="Rectangle 16"/>
              <p:cNvSpPr/>
              <p:nvPr/>
            </p:nvSpPr>
            <p:spPr>
              <a:xfrm>
                <a:off x="2004325" y="790754"/>
                <a:ext cx="9768195" cy="757130"/>
              </a:xfrm>
              <a:prstGeom prst="rect">
                <a:avLst/>
              </a:prstGeom>
            </p:spPr>
            <p:txBody>
              <a:bodyPr wrap="square">
                <a:spAutoFit/>
              </a:bodyPr>
              <a:lstStyle/>
              <a:p>
                <a:pPr>
                  <a:lnSpc>
                    <a:spcPct val="90000"/>
                  </a:lnSpc>
                  <a:spcBef>
                    <a:spcPts val="1000"/>
                  </a:spcBef>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Cho hình chóp </a:t>
                </a:r>
                <a14:m>
                  <m:oMath xmlns:m="http://schemas.openxmlformats.org/officeDocument/2006/math">
                    <m:r>
                      <a:rPr lang="en-US" sz="2400" i="1">
                        <a:solidFill>
                          <a:prstClr val="black"/>
                        </a:solidFill>
                        <a:latin typeface="Cambria Math"/>
                      </a:rPr>
                      <m:t>𝑆</m:t>
                    </m:r>
                    <m:r>
                      <a:rPr lang="en-US" sz="2400" i="1">
                        <a:solidFill>
                          <a:prstClr val="black"/>
                        </a:solidFill>
                        <a:latin typeface="Cambria Math"/>
                      </a:rPr>
                      <m:t>.</m:t>
                    </m:r>
                    <m:r>
                      <a:rPr lang="en-US" sz="2400" i="1">
                        <a:solidFill>
                          <a:prstClr val="black"/>
                        </a:solidFill>
                        <a:latin typeface="Cambria Math"/>
                      </a:rPr>
                      <m:t>𝐴𝐵𝐶𝐷</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có đáy là hình vuông , cạnh bên </a:t>
                </a:r>
                <a14:m>
                  <m:oMath xmlns:m="http://schemas.openxmlformats.org/officeDocument/2006/math">
                    <m:r>
                      <a:rPr lang="en-US" sz="2400" i="1">
                        <a:solidFill>
                          <a:prstClr val="black"/>
                        </a:solidFill>
                        <a:latin typeface="Cambria Math"/>
                      </a:rPr>
                      <m:t>𝑆𝐴</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vuông góc với đáy </a:t>
                </a:r>
                <a14:m>
                  <m:oMath xmlns:m="http://schemas.openxmlformats.org/officeDocument/2006/math">
                    <m:r>
                      <a:rPr lang="en-US" sz="2400" i="1">
                        <a:solidFill>
                          <a:prstClr val="black"/>
                        </a:solidFill>
                        <a:latin typeface="Cambria Math"/>
                      </a:rPr>
                      <m:t>(</m:t>
                    </m:r>
                    <m:r>
                      <a:rPr lang="en-US" sz="2400" i="1">
                        <a:solidFill>
                          <a:prstClr val="black"/>
                        </a:solidFill>
                        <a:latin typeface="Cambria Math"/>
                      </a:rPr>
                      <m:t>𝐴𝐵𝐶𝐷</m:t>
                    </m:r>
                    <m:r>
                      <a:rPr lang="en-US" sz="2400" i="1">
                        <a:solidFill>
                          <a:prstClr val="black"/>
                        </a:solidFill>
                        <a:latin typeface="Cambria Math"/>
                      </a:rPr>
                      <m:t>)</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a:t>
                </a:r>
                <a:r>
                  <a:rPr lang="vi-VN" sz="240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400">
                    <a:solidFill>
                      <a:prstClr val="black"/>
                    </a:solidFill>
                    <a:latin typeface="Tahoma" panose="020B0604030504040204" pitchFamily="34" charset="0"/>
                    <a:ea typeface="Tahoma" panose="020B0604030504040204" pitchFamily="34" charset="0"/>
                    <a:cs typeface="Tahoma" panose="020B0604030504040204" pitchFamily="34" charset="0"/>
                  </a:rPr>
                  <a:t>Chứng minh rằng</a:t>
                </a:r>
                <a:endParaRPr lang="vi-VN" sz="24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004325" y="790754"/>
                <a:ext cx="9768195" cy="757130"/>
              </a:xfrm>
              <a:prstGeom prst="rect">
                <a:avLst/>
              </a:prstGeom>
              <a:blipFill>
                <a:blip r:embed="rId2"/>
                <a:stretch>
                  <a:fillRect l="-999" t="-12097" r="-811" b="-16935"/>
                </a:stretch>
              </a:blipFill>
            </p:spPr>
            <p:txBody>
              <a:bodyPr/>
              <a:lstStyle/>
              <a:p>
                <a:r>
                  <a:rPr lang="en-US">
                    <a:noFill/>
                  </a:rPr>
                  <a:t> </a:t>
                </a:r>
              </a:p>
            </p:txBody>
          </p:sp>
        </mc:Fallback>
      </mc:AlternateContent>
      <p:grpSp>
        <p:nvGrpSpPr>
          <p:cNvPr id="39" name="Group 38"/>
          <p:cNvGrpSpPr/>
          <p:nvPr/>
        </p:nvGrpSpPr>
        <p:grpSpPr>
          <a:xfrm>
            <a:off x="3137028" y="1901821"/>
            <a:ext cx="2767855" cy="617190"/>
            <a:chOff x="3210102" y="2891772"/>
            <a:chExt cx="2767854" cy="617191"/>
          </a:xfrm>
        </p:grpSpPr>
        <p:grpSp>
          <p:nvGrpSpPr>
            <p:cNvPr id="13" name="Group 12"/>
            <p:cNvGrpSpPr/>
            <p:nvPr/>
          </p:nvGrpSpPr>
          <p:grpSpPr>
            <a:xfrm>
              <a:off x="3210102" y="2891772"/>
              <a:ext cx="2767854" cy="617191"/>
              <a:chOff x="4665474" y="1018403"/>
              <a:chExt cx="1309438" cy="617269"/>
            </a:xfrm>
          </p:grpSpPr>
          <p:sp>
            <p:nvSpPr>
              <p:cNvPr id="65" name="Rectangle 64"/>
              <p:cNvSpPr/>
              <p:nvPr/>
            </p:nvSpPr>
            <p:spPr>
              <a:xfrm>
                <a:off x="4986351" y="1018403"/>
                <a:ext cx="988561" cy="617269"/>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665474" y="1090813"/>
                <a:ext cx="426993" cy="47597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a:latin typeface="Tahoma" pitchFamily="34" charset="0"/>
                    <a:ea typeface="Tahoma" pitchFamily="34" charset="0"/>
                    <a:cs typeface="Tahoma" pitchFamily="34" charset="0"/>
                  </a:rPr>
                  <a:t>A</a:t>
                </a:r>
                <a:endParaRPr lang="en-US" sz="3199" dirty="0"/>
              </a:p>
            </p:txBody>
          </p:sp>
        </p:grpSp>
        <mc:AlternateContent xmlns:mc="http://schemas.openxmlformats.org/markup-compatibility/2006" xmlns:a14="http://schemas.microsoft.com/office/drawing/2010/main">
          <mc:Choice Requires="a14">
            <p:sp>
              <p:nvSpPr>
                <p:cNvPr id="22" name="Rectangle 21"/>
                <p:cNvSpPr/>
                <p:nvPr/>
              </p:nvSpPr>
              <p:spPr>
                <a:xfrm>
                  <a:off x="4108924" y="2988585"/>
                  <a:ext cx="1666929" cy="420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vi-VN" sz="2133" i="1" smtClean="0">
                            <a:solidFill>
                              <a:schemeClr val="bg1"/>
                            </a:solidFill>
                            <a:latin typeface="Cambria Math"/>
                          </a:rPr>
                          <m:t>𝐵𝐶</m:t>
                        </m:r>
                        <m:r>
                          <a:rPr lang="vi-VN" sz="2133" i="1" smtClean="0">
                            <a:solidFill>
                              <a:schemeClr val="bg1"/>
                            </a:solidFill>
                            <a:latin typeface="Cambria Math"/>
                          </a:rPr>
                          <m:t>⊥</m:t>
                        </m:r>
                        <m:d>
                          <m:dPr>
                            <m:ctrlPr>
                              <a:rPr lang="vi-VN" sz="2133" i="1">
                                <a:solidFill>
                                  <a:schemeClr val="bg1"/>
                                </a:solidFill>
                                <a:latin typeface="Cambria Math" panose="02040503050406030204" pitchFamily="18" charset="0"/>
                              </a:rPr>
                            </m:ctrlPr>
                          </m:dPr>
                          <m:e>
                            <m:r>
                              <a:rPr lang="vi-VN" sz="2133" i="1">
                                <a:solidFill>
                                  <a:schemeClr val="bg1"/>
                                </a:solidFill>
                                <a:latin typeface="Cambria Math"/>
                              </a:rPr>
                              <m:t>𝑆𝐴𝐵</m:t>
                            </m:r>
                          </m:e>
                        </m:d>
                      </m:oMath>
                    </m:oMathPara>
                  </a14:m>
                  <a:endParaRPr lang="en-US" sz="2133" dirty="0">
                    <a:solidFill>
                      <a:schemeClr val="bg1"/>
                    </a:solidFill>
                  </a:endParaRPr>
                </a:p>
              </p:txBody>
            </p:sp>
          </mc:Choice>
          <mc:Fallback xmlns="">
            <p:sp>
              <p:nvSpPr>
                <p:cNvPr id="22" name="Rectangle 21"/>
                <p:cNvSpPr>
                  <a:spLocks noRot="1" noChangeAspect="1" noMove="1" noResize="1" noEditPoints="1" noAdjustHandles="1" noChangeArrowheads="1" noChangeShapeType="1" noTextEdit="1"/>
                </p:cNvSpPr>
                <p:nvPr/>
              </p:nvSpPr>
              <p:spPr>
                <a:xfrm>
                  <a:off x="4108924" y="2988585"/>
                  <a:ext cx="1666929" cy="420565"/>
                </a:xfrm>
                <a:prstGeom prst="rect">
                  <a:avLst/>
                </a:prstGeom>
                <a:blipFill>
                  <a:blip r:embed="rId4"/>
                  <a:stretch>
                    <a:fillRect/>
                  </a:stretch>
                </a:blipFill>
                <a:ln>
                  <a:noFill/>
                </a:ln>
              </p:spPr>
              <p:txBody>
                <a:bodyPr/>
                <a:lstStyle/>
                <a:p>
                  <a:r>
                    <a:rPr lang="en-US">
                      <a:noFill/>
                    </a:rPr>
                    <a:t> </a:t>
                  </a:r>
                </a:p>
              </p:txBody>
            </p:sp>
          </mc:Fallback>
        </mc:AlternateContent>
      </p:grpSp>
      <p:grpSp>
        <p:nvGrpSpPr>
          <p:cNvPr id="40" name="Group 39"/>
          <p:cNvGrpSpPr/>
          <p:nvPr/>
        </p:nvGrpSpPr>
        <p:grpSpPr>
          <a:xfrm>
            <a:off x="6078427" y="1913335"/>
            <a:ext cx="2838743" cy="617186"/>
            <a:chOff x="6374826" y="2891777"/>
            <a:chExt cx="2648402" cy="617187"/>
          </a:xfrm>
        </p:grpSpPr>
        <p:grpSp>
          <p:nvGrpSpPr>
            <p:cNvPr id="14" name="Group 13"/>
            <p:cNvGrpSpPr/>
            <p:nvPr/>
          </p:nvGrpSpPr>
          <p:grpSpPr>
            <a:xfrm>
              <a:off x="6374826" y="2891777"/>
              <a:ext cx="2648402" cy="617187"/>
              <a:chOff x="7537566" y="1193854"/>
              <a:chExt cx="2308544" cy="617268"/>
            </a:xfrm>
          </p:grpSpPr>
          <p:sp>
            <p:nvSpPr>
              <p:cNvPr id="72" name="Rectangle 71"/>
              <p:cNvSpPr/>
              <p:nvPr/>
            </p:nvSpPr>
            <p:spPr>
              <a:xfrm>
                <a:off x="7951737" y="1193854"/>
                <a:ext cx="1782894"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537566" y="1220163"/>
                <a:ext cx="590216" cy="5305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a:latin typeface="Tahoma" pitchFamily="34" charset="0"/>
                    <a:ea typeface="Tahoma" pitchFamily="34" charset="0"/>
                    <a:cs typeface="Tahoma" pitchFamily="34" charset="0"/>
                  </a:rPr>
                  <a:t>B</a:t>
                </a:r>
                <a:endParaRPr lang="en-US" sz="3199" dirty="0"/>
              </a:p>
            </p:txBody>
          </p:sp>
          <p:sp>
            <p:nvSpPr>
              <p:cNvPr id="74" name="TextBox 73"/>
              <p:cNvSpPr txBox="1"/>
              <p:nvPr/>
            </p:nvSpPr>
            <p:spPr>
              <a:xfrm>
                <a:off x="7875957" y="1215728"/>
                <a:ext cx="1970153" cy="4463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000" dirty="0"/>
              </a:p>
            </p:txBody>
          </p:sp>
        </p:grpSp>
        <mc:AlternateContent xmlns:mc="http://schemas.openxmlformats.org/markup-compatibility/2006" xmlns:a14="http://schemas.microsoft.com/office/drawing/2010/main">
          <mc:Choice Requires="a14">
            <p:sp>
              <p:nvSpPr>
                <p:cNvPr id="24" name="Rectangle 23"/>
                <p:cNvSpPr/>
                <p:nvPr/>
              </p:nvSpPr>
              <p:spPr>
                <a:xfrm>
                  <a:off x="7130508" y="2963154"/>
                  <a:ext cx="1569338" cy="420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vi-VN" sz="2133" i="1" smtClean="0">
                            <a:solidFill>
                              <a:schemeClr val="bg1"/>
                            </a:solidFill>
                            <a:latin typeface="Cambria Math"/>
                          </a:rPr>
                          <m:t>𝐴</m:t>
                        </m:r>
                        <m:r>
                          <a:rPr lang="vi-VN" sz="2133" i="1">
                            <a:solidFill>
                              <a:schemeClr val="bg1"/>
                            </a:solidFill>
                            <a:latin typeface="Cambria Math" panose="02040503050406030204" pitchFamily="18" charset="0"/>
                          </a:rPr>
                          <m:t>𝐵</m:t>
                        </m:r>
                        <m:r>
                          <a:rPr lang="vi-VN" sz="2133" i="1">
                            <a:solidFill>
                              <a:schemeClr val="bg1"/>
                            </a:solidFill>
                            <a:latin typeface="Cambria Math"/>
                          </a:rPr>
                          <m:t>⊥</m:t>
                        </m:r>
                        <m:d>
                          <m:dPr>
                            <m:ctrlPr>
                              <a:rPr lang="vi-VN" sz="2133" i="1">
                                <a:solidFill>
                                  <a:schemeClr val="bg1"/>
                                </a:solidFill>
                                <a:latin typeface="Cambria Math" panose="02040503050406030204" pitchFamily="18" charset="0"/>
                              </a:rPr>
                            </m:ctrlPr>
                          </m:dPr>
                          <m:e>
                            <m:r>
                              <a:rPr lang="vi-VN" sz="2133" i="1">
                                <a:solidFill>
                                  <a:schemeClr val="bg1"/>
                                </a:solidFill>
                                <a:latin typeface="Cambria Math"/>
                              </a:rPr>
                              <m:t>𝑆</m:t>
                            </m:r>
                            <m:r>
                              <a:rPr lang="vi-VN" sz="2133" i="1">
                                <a:solidFill>
                                  <a:schemeClr val="bg1"/>
                                </a:solidFill>
                                <a:latin typeface="Cambria Math" panose="02040503050406030204" pitchFamily="18" charset="0"/>
                              </a:rPr>
                              <m:t>𝐴𝐷</m:t>
                            </m:r>
                          </m:e>
                        </m:d>
                      </m:oMath>
                    </m:oMathPara>
                  </a14:m>
                  <a:endParaRPr lang="en-US" sz="2133" dirty="0">
                    <a:solidFill>
                      <a:schemeClr val="bg1"/>
                    </a:solidFill>
                  </a:endParaRPr>
                </a:p>
              </p:txBody>
            </p:sp>
          </mc:Choice>
          <mc:Fallback xmlns="">
            <p:sp>
              <p:nvSpPr>
                <p:cNvPr id="24" name="Rectangle 23"/>
                <p:cNvSpPr>
                  <a:spLocks noRot="1" noChangeAspect="1" noMove="1" noResize="1" noEditPoints="1" noAdjustHandles="1" noChangeArrowheads="1" noChangeShapeType="1" noTextEdit="1"/>
                </p:cNvSpPr>
                <p:nvPr/>
              </p:nvSpPr>
              <p:spPr>
                <a:xfrm>
                  <a:off x="7130508" y="2963154"/>
                  <a:ext cx="1569338" cy="420565"/>
                </a:xfrm>
                <a:prstGeom prst="rect">
                  <a:avLst/>
                </a:prstGeom>
                <a:blipFill>
                  <a:blip r:embed="rId5"/>
                  <a:stretch>
                    <a:fillRect/>
                  </a:stretch>
                </a:blipFill>
                <a:ln>
                  <a:noFill/>
                </a:ln>
              </p:spPr>
              <p:txBody>
                <a:bodyPr/>
                <a:lstStyle/>
                <a:p>
                  <a:r>
                    <a:rPr lang="en-US">
                      <a:noFill/>
                    </a:rPr>
                    <a:t> </a:t>
                  </a:r>
                </a:p>
              </p:txBody>
            </p:sp>
          </mc:Fallback>
        </mc:AlternateContent>
      </p:grpSp>
      <p:pic>
        <p:nvPicPr>
          <p:cNvPr id="68" name="Picture 6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864310" y="2277991"/>
            <a:ext cx="3310007" cy="2779375"/>
          </a:xfrm>
          <a:prstGeom prst="rect">
            <a:avLst/>
          </a:prstGeom>
          <a:noFill/>
          <a:ln>
            <a:noFill/>
          </a:ln>
        </p:spPr>
      </p:pic>
      <mc:AlternateContent xmlns:mc="http://schemas.openxmlformats.org/markup-compatibility/2006" xmlns:a14="http://schemas.microsoft.com/office/drawing/2010/main">
        <mc:Choice Requires="a14">
          <p:sp>
            <p:nvSpPr>
              <p:cNvPr id="2" name="Rectangle 1"/>
              <p:cNvSpPr/>
              <p:nvPr/>
            </p:nvSpPr>
            <p:spPr>
              <a:xfrm>
                <a:off x="170836" y="2991423"/>
                <a:ext cx="8031487" cy="830997"/>
              </a:xfrm>
              <a:prstGeom prst="rect">
                <a:avLst/>
              </a:prstGeom>
            </p:spPr>
            <p:txBody>
              <a:bodyPr wrap="square">
                <a:spAutoFit/>
              </a:bodyPr>
              <a:lstStyle/>
              <a:p>
                <a:r>
                  <a:rPr lang="fr-FR" sz="2400">
                    <a:latin typeface="Tahoma" panose="020B0604030504040204" pitchFamily="34" charset="0"/>
                    <a:ea typeface="Tahoma" panose="020B0604030504040204" pitchFamily="34" charset="0"/>
                    <a:cs typeface="Tahoma" panose="020B0604030504040204" pitchFamily="34" charset="0"/>
                  </a:rPr>
                  <a:t>a)Ta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t>  :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𝐴𝐵𝐶𝐷</m:t>
                    </m:r>
                    <m:r>
                      <a:rPr lang="en-US" sz="2400" b="0" i="1" smtClean="0">
                        <a:latin typeface="Cambria Math" panose="02040503050406030204" pitchFamily="18" charset="0"/>
                      </a:rPr>
                      <m:t>)⇒</m:t>
                    </m:r>
                  </m:oMath>
                </a14:m>
                <a:r>
                  <a:rPr lang="fr-FR" sz="2400" dirty="0">
                    <a:latin typeface="Times New Roman" pitchFamily="18" charset="0"/>
                    <a:cs typeface="Times New Roman" pitchFamily="18" charset="0"/>
                  </a:rPr>
                  <a:t>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𝐵𝐶</m:t>
                    </m:r>
                    <m:r>
                      <a:rPr lang="fr-FR" sz="2400" i="1">
                        <a:latin typeface="Cambria Math"/>
                      </a:rPr>
                      <m:t> ;</m:t>
                    </m:r>
                    <m:r>
                      <a:rPr lang="fr-FR" sz="2400" i="1">
                        <a:latin typeface="Cambria Math"/>
                      </a:rPr>
                      <m:t>𝑆𝐴</m:t>
                    </m:r>
                    <m:r>
                      <a:rPr lang="fr-FR" sz="2400" i="1">
                        <a:latin typeface="Cambria Math"/>
                      </a:rPr>
                      <m:t>⊥</m:t>
                    </m:r>
                    <m:r>
                      <a:rPr lang="fr-FR" sz="2400" i="1">
                        <a:latin typeface="Cambria Math"/>
                      </a:rPr>
                      <m:t>𝐴𝐵</m:t>
                    </m:r>
                  </m:oMath>
                </a14:m>
                <a:r>
                  <a:rPr lang="fr-FR" sz="2400" dirty="0">
                    <a:latin typeface="Times New Roman" pitchFamily="18" charset="0"/>
                    <a:cs typeface="Times New Roman" pitchFamily="18" charset="0"/>
                  </a:rPr>
                  <a:t> .</a:t>
                </a:r>
                <a:endParaRPr lang="vi-VN" sz="2400" dirty="0">
                  <a:latin typeface="Times New Roman" pitchFamily="18" charset="0"/>
                  <a:cs typeface="Times New Roman" pitchFamily="18" charset="0"/>
                </a:endParaRPr>
              </a:p>
              <a:p>
                <a:r>
                  <a:rPr lang="fr-FR" sz="2400">
                    <a:latin typeface="Times New Roman" pitchFamily="18" charset="0"/>
                    <a:cs typeface="Times New Roman" pitchFamily="18" charset="0"/>
                  </a:rPr>
                  <a:t> </a:t>
                </a:r>
                <a:endParaRPr lang="vi-VN" sz="2400" dirty="0">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170836" y="2991423"/>
                <a:ext cx="8031487" cy="830997"/>
              </a:xfrm>
              <a:prstGeom prst="rect">
                <a:avLst/>
              </a:prstGeom>
              <a:blipFill>
                <a:blip r:embed="rId7"/>
                <a:stretch>
                  <a:fillRect l="-1138" t="-808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D099D078-6EDC-4651-BC15-660BE736BCDF}"/>
                  </a:ext>
                </a:extLst>
              </p:cNvPr>
              <p:cNvSpPr/>
              <p:nvPr/>
            </p:nvSpPr>
            <p:spPr>
              <a:xfrm>
                <a:off x="0" y="3352667"/>
                <a:ext cx="9298744" cy="1459887"/>
              </a:xfrm>
              <a:prstGeom prst="rect">
                <a:avLst/>
              </a:prstGeom>
            </p:spPr>
            <p:txBody>
              <a:bodyPr wrap="square">
                <a:spAutoFit/>
              </a:bodyPr>
              <a:lstStyle/>
              <a:p>
                <a:r>
                  <a:rPr lang="fr-FR" sz="2400">
                    <a:latin typeface="Tahoma" panose="020B0604030504040204" pitchFamily="34" charset="0"/>
                    <a:ea typeface="Tahoma" panose="020B0604030504040204" pitchFamily="34" charset="0"/>
                    <a:cs typeface="Tahoma" panose="020B0604030504040204" pitchFamily="34" charset="0"/>
                  </a:rPr>
                  <a:t>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latin typeface="Times New Roman" pitchFamily="18" charset="0"/>
                    <a:cs typeface="Times New Roman" pitchFamily="18" charset="0"/>
                  </a:rPr>
                  <a:t> : </a:t>
                </a:r>
                <a14:m>
                  <m:oMath xmlns:m="http://schemas.openxmlformats.org/officeDocument/2006/math">
                    <m:d>
                      <m:dPr>
                        <m:begChr m:val="{"/>
                        <m:endChr m:val=""/>
                        <m:ctrlPr>
                          <a:rPr lang="vi-VN" sz="2400" i="1">
                            <a:latin typeface="Cambria Math" panose="02040503050406030204" pitchFamily="18" charset="0"/>
                          </a:rPr>
                        </m:ctrlPr>
                      </m:dPr>
                      <m:e>
                        <m:eqArr>
                          <m:eqArrPr>
                            <m:ctrlPr>
                              <a:rPr lang="vi-VN" sz="2400" i="1">
                                <a:latin typeface="Cambria Math" panose="02040503050406030204" pitchFamily="18" charset="0"/>
                              </a:rPr>
                            </m:ctrlPr>
                          </m:eqArrPr>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𝐴𝐵</m:t>
                            </m:r>
                            <m:r>
                              <a:rPr lang="en-US" sz="2400" b="0" i="1" smtClean="0">
                                <a:latin typeface="Cambria Math" panose="02040503050406030204" pitchFamily="18" charset="0"/>
                              </a:rPr>
                              <m:t>(</m:t>
                            </m:r>
                            <m:r>
                              <a:rPr lang="en-US" sz="2400" b="0" i="1" smtClean="0">
                                <a:latin typeface="Cambria Math" panose="02040503050406030204" pitchFamily="18" charset="0"/>
                              </a:rPr>
                              <m:t>𝑑𝑜</m:t>
                            </m:r>
                            <m:r>
                              <a:rPr lang="en-US" sz="2400" b="0" i="1" smtClean="0">
                                <a:latin typeface="Cambria Math" panose="02040503050406030204" pitchFamily="18" charset="0"/>
                              </a:rPr>
                              <m:t> </m:t>
                            </m:r>
                            <m:r>
                              <a:rPr lang="en-US" sz="2400" b="0" i="1" smtClean="0">
                                <a:latin typeface="Cambria Math" panose="02040503050406030204" pitchFamily="18" charset="0"/>
                              </a:rPr>
                              <m:t>𝐴𝐵𝐶𝐷</m:t>
                            </m:r>
                            <m:r>
                              <a:rPr lang="en-US" sz="2400" b="0" i="1" smtClean="0">
                                <a:latin typeface="Cambria Math" panose="02040503050406030204" pitchFamily="18" charset="0"/>
                              </a:rPr>
                              <m:t> </m:t>
                            </m:r>
                            <m:r>
                              <a:rPr lang="en-US" sz="2400" b="0" i="1" smtClean="0">
                                <a:latin typeface="Cambria Math" panose="02040503050406030204" pitchFamily="18" charset="0"/>
                              </a:rPr>
                              <m:t>h</m:t>
                            </m:r>
                            <m:r>
                              <a:rPr lang="en-US" sz="2400" b="0" i="1" smtClean="0">
                                <a:latin typeface="Cambria Math" panose="02040503050406030204" pitchFamily="18" charset="0"/>
                              </a:rPr>
                              <m:t> </m:t>
                            </m:r>
                            <m:r>
                              <a:rPr lang="en-US" sz="2400" b="0" i="1" smtClean="0">
                                <a:latin typeface="Cambria Math" panose="02040503050406030204" pitchFamily="18" charset="0"/>
                              </a:rPr>
                              <m:t>𝑣𝑢</m:t>
                            </m:r>
                            <m:r>
                              <a:rPr lang="en-US" sz="2400" b="0" i="1" smtClean="0">
                                <a:latin typeface="Cambria Math" panose="02040503050406030204" pitchFamily="18" charset="0"/>
                              </a:rPr>
                              <m:t>ô</m:t>
                            </m:r>
                            <m:r>
                              <a:rPr lang="en-US" sz="2400" b="0" i="1" smtClean="0">
                                <a:latin typeface="Cambria Math" panose="02040503050406030204" pitchFamily="18" charset="0"/>
                              </a:rPr>
                              <m:t>𝑛𝑔</m:t>
                            </m:r>
                            <m:r>
                              <a:rPr lang="en-US" sz="2400" b="0" i="1" smtClean="0">
                                <a:latin typeface="Cambria Math" panose="02040503050406030204" pitchFamily="18" charset="0"/>
                              </a:rPr>
                              <m:t>)</m:t>
                            </m:r>
                          </m:e>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𝑆𝐴</m:t>
                            </m:r>
                            <m:r>
                              <a:rPr lang="en-US" sz="2400" b="0" i="1" smtClean="0">
                                <a:latin typeface="Cambria Math" panose="02040503050406030204" pitchFamily="18" charset="0"/>
                              </a:rPr>
                              <m:t> ( </m:t>
                            </m:r>
                            <m:r>
                              <a:rPr lang="en-US" sz="2400" b="0" i="1" smtClean="0">
                                <a:latin typeface="Cambria Math" panose="02040503050406030204" pitchFamily="18" charset="0"/>
                              </a:rPr>
                              <m:t>𝑑𝑜</m:t>
                            </m:r>
                            <m:r>
                              <a:rPr lang="en-US" sz="2400" b="0" i="1" smtClean="0">
                                <a:latin typeface="Cambria Math" panose="02040503050406030204" pitchFamily="18" charset="0"/>
                              </a:rPr>
                              <m:t> </m:t>
                            </m:r>
                            <m:r>
                              <a:rPr lang="en-US" sz="2400" b="0" i="1" smtClean="0">
                                <a:latin typeface="Cambria Math" panose="02040503050406030204" pitchFamily="18" charset="0"/>
                              </a:rPr>
                              <m:t>𝑆𝐴</m:t>
                            </m:r>
                            <m:r>
                              <a:rPr lang="en-US" sz="2400" b="0" i="1" smtClean="0">
                                <a:latin typeface="Cambria Math" panose="02040503050406030204" pitchFamily="18" charset="0"/>
                              </a:rPr>
                              <m:t> </m:t>
                            </m:r>
                            <m:r>
                              <a:rPr lang="en-US" sz="2400" b="0" i="1" smtClean="0">
                                <a:latin typeface="Cambria Math" panose="02040503050406030204" pitchFamily="18" charset="0"/>
                              </a:rPr>
                              <m:t>𝑣𝑢</m:t>
                            </m:r>
                            <m:r>
                              <a:rPr lang="en-US" sz="2400" b="0" i="1" smtClean="0">
                                <a:latin typeface="Cambria Math" panose="02040503050406030204" pitchFamily="18" charset="0"/>
                              </a:rPr>
                              <m:t>ô</m:t>
                            </m:r>
                            <m:r>
                              <a:rPr lang="en-US" sz="2400" b="0" i="1" smtClean="0">
                                <a:latin typeface="Cambria Math" panose="02040503050406030204" pitchFamily="18" charset="0"/>
                              </a:rPr>
                              <m:t>𝑛𝑔</m:t>
                            </m:r>
                            <m:r>
                              <a:rPr lang="en-US" sz="2400" b="0" i="1" smtClean="0">
                                <a:latin typeface="Cambria Math" panose="02040503050406030204" pitchFamily="18" charset="0"/>
                              </a:rPr>
                              <m:t> </m:t>
                            </m:r>
                            <m:r>
                              <a:rPr lang="en-US" sz="2400" b="0" i="1" smtClean="0">
                                <a:latin typeface="Cambria Math" panose="02040503050406030204" pitchFamily="18" charset="0"/>
                              </a:rPr>
                              <m:t>𝑔</m:t>
                            </m:r>
                            <m:r>
                              <a:rPr lang="en-US" sz="2400" b="0" i="1" smtClean="0">
                                <a:latin typeface="Cambria Math" panose="02040503050406030204" pitchFamily="18" charset="0"/>
                              </a:rPr>
                              <m:t>ó</m:t>
                            </m:r>
                            <m:r>
                              <a:rPr lang="en-US" sz="2400" b="0" i="1" smtClean="0">
                                <a:latin typeface="Cambria Math" panose="02040503050406030204" pitchFamily="18" charset="0"/>
                              </a:rPr>
                              <m:t>𝑐</m:t>
                            </m:r>
                            <m:r>
                              <a:rPr lang="en-US" sz="2400" b="0" i="1" smtClean="0">
                                <a:latin typeface="Cambria Math" panose="02040503050406030204" pitchFamily="18" charset="0"/>
                              </a:rPr>
                              <m:t> (</m:t>
                            </m:r>
                            <m:r>
                              <a:rPr lang="en-US" sz="2400" b="0" i="1" smtClean="0">
                                <a:latin typeface="Cambria Math" panose="02040503050406030204" pitchFamily="18" charset="0"/>
                              </a:rPr>
                              <m:t>𝐴𝐵𝐶𝐷</m:t>
                            </m:r>
                            <m:r>
                              <a:rPr lang="en-US" sz="2400" b="0" i="1" smtClean="0">
                                <a:latin typeface="Cambria Math" panose="02040503050406030204" pitchFamily="18" charset="0"/>
                              </a:rPr>
                              <m:t>)</m:t>
                            </m:r>
                          </m:e>
                          <m:e>
                            <m:r>
                              <a:rPr lang="en-US" sz="2400" b="0" i="1" smtClean="0">
                                <a:latin typeface="Cambria Math" panose="02040503050406030204" pitchFamily="18" charset="0"/>
                              </a:rPr>
                              <m:t>𝑚</m:t>
                            </m:r>
                            <m:r>
                              <a:rPr lang="en-US" sz="2400" b="0" i="1" smtClean="0">
                                <a:latin typeface="Cambria Math" panose="02040503050406030204" pitchFamily="18" charset="0"/>
                              </a:rPr>
                              <m:t>à </m:t>
                            </m:r>
                            <m:r>
                              <a:rPr lang="en-US" sz="2400" b="0" i="1" smtClean="0">
                                <a:latin typeface="Cambria Math" panose="02040503050406030204" pitchFamily="18" charset="0"/>
                              </a:rPr>
                              <m:t>𝐴𝐵</m:t>
                            </m:r>
                            <m:r>
                              <a:rPr lang="en-US" sz="2400" b="0" i="1" smtClean="0">
                                <a:latin typeface="Cambria Math" panose="02040503050406030204" pitchFamily="18" charset="0"/>
                              </a:rPr>
                              <m:t> </m:t>
                            </m:r>
                            <m:r>
                              <a:rPr lang="en-US" sz="2400" b="0" i="1" smtClean="0">
                                <a:latin typeface="Cambria Math" panose="02040503050406030204" pitchFamily="18" charset="0"/>
                              </a:rPr>
                              <m:t>𝑐</m:t>
                            </m:r>
                            <m:r>
                              <a:rPr lang="en-US" sz="2400" b="0" i="1" smtClean="0">
                                <a:latin typeface="Cambria Math" panose="02040503050406030204" pitchFamily="18" charset="0"/>
                              </a:rPr>
                              <m:t>ắ</m:t>
                            </m:r>
                            <m:r>
                              <a:rPr lang="en-US" sz="2400" b="0" i="1" smtClean="0">
                                <a:latin typeface="Cambria Math" panose="02040503050406030204" pitchFamily="18" charset="0"/>
                              </a:rPr>
                              <m:t>𝑡</m:t>
                            </m:r>
                            <m:r>
                              <a:rPr lang="en-US" sz="2400" b="0" i="1" smtClean="0">
                                <a:latin typeface="Cambria Math" panose="02040503050406030204" pitchFamily="18" charset="0"/>
                              </a:rPr>
                              <m:t> </m:t>
                            </m:r>
                            <m:r>
                              <a:rPr lang="en-US" sz="2400" b="0" i="1" smtClean="0">
                                <a:latin typeface="Cambria Math" panose="02040503050406030204" pitchFamily="18" charset="0"/>
                              </a:rPr>
                              <m:t>𝑆𝐴</m:t>
                            </m:r>
                            <m:r>
                              <a:rPr lang="en-US" sz="2400" b="0" i="1" smtClean="0">
                                <a:latin typeface="Cambria Math" panose="02040503050406030204" pitchFamily="18" charset="0"/>
                              </a:rPr>
                              <m:t> </m:t>
                            </m:r>
                            <m:r>
                              <a:rPr lang="en-US" sz="2400" b="0" i="1" smtClean="0">
                                <a:latin typeface="Cambria Math" panose="02040503050406030204" pitchFamily="18" charset="0"/>
                              </a:rPr>
                              <m:t>𝑣</m:t>
                            </m:r>
                            <m:r>
                              <a:rPr lang="en-US" sz="2400" b="0" i="1" smtClean="0">
                                <a:latin typeface="Cambria Math" panose="02040503050406030204" pitchFamily="18" charset="0"/>
                              </a:rPr>
                              <m:t>à </m:t>
                            </m:r>
                            <m:r>
                              <a:rPr lang="en-US" sz="2400" b="0" i="1" smtClean="0">
                                <a:latin typeface="Cambria Math" panose="02040503050406030204" pitchFamily="18" charset="0"/>
                              </a:rPr>
                              <m:t>𝑐</m:t>
                            </m:r>
                            <m:r>
                              <a:rPr lang="en-US" sz="2400" b="0" i="1" smtClean="0">
                                <a:latin typeface="Cambria Math" panose="02040503050406030204" pitchFamily="18" charset="0"/>
                              </a:rPr>
                              <m:t>ù</m:t>
                            </m:r>
                            <m:r>
                              <a:rPr lang="en-US" sz="2400" b="0" i="1" smtClean="0">
                                <a:latin typeface="Cambria Math" panose="02040503050406030204" pitchFamily="18" charset="0"/>
                              </a:rPr>
                              <m:t>𝑛𝑔</m:t>
                            </m:r>
                            <m:r>
                              <a:rPr lang="en-US" sz="2400" b="0" i="1" smtClean="0">
                                <a:latin typeface="Cambria Math" panose="02040503050406030204" pitchFamily="18" charset="0"/>
                              </a:rPr>
                              <m:t> </m:t>
                            </m:r>
                            <m:r>
                              <a:rPr lang="en-US" sz="2400" b="0" i="1" smtClean="0">
                                <a:latin typeface="Cambria Math" panose="02040503050406030204" pitchFamily="18" charset="0"/>
                              </a:rPr>
                              <m:t>𝑐h</m:t>
                            </m:r>
                            <m:r>
                              <a:rPr lang="en-US" sz="2400" b="0" i="1" smtClean="0">
                                <a:latin typeface="Cambria Math" panose="02040503050406030204" pitchFamily="18" charset="0"/>
                              </a:rPr>
                              <m:t>ứ</m:t>
                            </m:r>
                            <m:r>
                              <a:rPr lang="en-US" sz="2400" b="0" i="1" smtClean="0">
                                <a:latin typeface="Cambria Math" panose="02040503050406030204" pitchFamily="18" charset="0"/>
                              </a:rPr>
                              <m:t>𝑎</m:t>
                            </m:r>
                            <m:r>
                              <a:rPr lang="en-US" sz="2400" b="0" i="1" smtClean="0">
                                <a:latin typeface="Cambria Math" panose="02040503050406030204" pitchFamily="18" charset="0"/>
                              </a:rPr>
                              <m:t> </m:t>
                            </m:r>
                            <m:r>
                              <a:rPr lang="en-US" sz="2400" b="0" i="1" smtClean="0">
                                <a:latin typeface="Cambria Math" panose="02040503050406030204" pitchFamily="18" charset="0"/>
                              </a:rPr>
                              <m:t>𝑡𝑟𝑜𝑛𝑔</m:t>
                            </m:r>
                            <m:r>
                              <a:rPr lang="en-US" sz="2400" b="0" i="1" smtClean="0">
                                <a:latin typeface="Cambria Math" panose="02040503050406030204" pitchFamily="18" charset="0"/>
                              </a:rPr>
                              <m:t> </m:t>
                            </m:r>
                            <m:r>
                              <a:rPr lang="en-US" sz="2400" b="0" i="1" smtClean="0">
                                <a:latin typeface="Cambria Math" panose="02040503050406030204" pitchFamily="18" charset="0"/>
                              </a:rPr>
                              <m:t>𝑚𝑝</m:t>
                            </m:r>
                            <m:r>
                              <a:rPr lang="en-US" sz="2400" b="0" i="1" smtClean="0">
                                <a:latin typeface="Cambria Math" panose="02040503050406030204" pitchFamily="18" charset="0"/>
                              </a:rPr>
                              <m:t>(</m:t>
                            </m:r>
                            <m:r>
                              <a:rPr lang="en-US" sz="2400" b="0" i="1" smtClean="0">
                                <a:latin typeface="Cambria Math" panose="02040503050406030204" pitchFamily="18" charset="0"/>
                              </a:rPr>
                              <m:t>𝑆𝐴𝐵</m:t>
                            </m:r>
                            <m:r>
                              <a:rPr lang="en-US" sz="2400" b="0" i="1" smtClean="0">
                                <a:latin typeface="Cambria Math" panose="02040503050406030204" pitchFamily="18" charset="0"/>
                              </a:rPr>
                              <m:t>)</m:t>
                            </m:r>
                          </m:e>
                        </m:eqArr>
                      </m:e>
                    </m:d>
                    <m:r>
                      <a:rPr lang="fr-FR" sz="2400" i="1">
                        <a:latin typeface="Cambria Math"/>
                      </a:rPr>
                      <m:t>⇒</m:t>
                    </m:r>
                    <m:r>
                      <a:rPr lang="fr-FR" sz="2400" i="1">
                        <a:latin typeface="Cambria Math"/>
                      </a:rPr>
                      <m:t>𝐵𝐶</m:t>
                    </m:r>
                    <m:r>
                      <a:rPr lang="fr-FR" sz="2400" i="1">
                        <a:latin typeface="Cambria Math"/>
                      </a:rPr>
                      <m:t>⊥(</m:t>
                    </m:r>
                    <m:r>
                      <a:rPr lang="fr-FR" sz="2400" i="1">
                        <a:latin typeface="Cambria Math"/>
                      </a:rPr>
                      <m:t>𝑆𝐴𝐵</m:t>
                    </m:r>
                    <m:r>
                      <a:rPr lang="fr-FR" sz="2400" i="1">
                        <a:latin typeface="Cambria Math"/>
                      </a:rPr>
                      <m:t>)</m:t>
                    </m:r>
                  </m:oMath>
                </a14:m>
                <a:endParaRPr lang="vi-VN" sz="2400" dirty="0">
                  <a:latin typeface="Times New Roman" pitchFamily="18" charset="0"/>
                  <a:cs typeface="Times New Roman" pitchFamily="18" charset="0"/>
                </a:endParaRPr>
              </a:p>
            </p:txBody>
          </p:sp>
        </mc:Choice>
        <mc:Fallback xmlns="">
          <p:sp>
            <p:nvSpPr>
              <p:cNvPr id="11" name="Rectangle 10">
                <a:extLst>
                  <a:ext uri="{FF2B5EF4-FFF2-40B4-BE49-F238E27FC236}">
                    <a16:creationId xmlns:a16="http://schemas.microsoft.com/office/drawing/2014/main" id="{D099D078-6EDC-4651-BC15-660BE736BCDF}"/>
                  </a:ext>
                </a:extLst>
              </p:cNvPr>
              <p:cNvSpPr>
                <a:spLocks noRot="1" noChangeAspect="1" noMove="1" noResize="1" noEditPoints="1" noAdjustHandles="1" noChangeArrowheads="1" noChangeShapeType="1" noTextEdit="1"/>
              </p:cNvSpPr>
              <p:nvPr/>
            </p:nvSpPr>
            <p:spPr>
              <a:xfrm>
                <a:off x="0" y="3352667"/>
                <a:ext cx="9298744" cy="1459887"/>
              </a:xfrm>
              <a:prstGeom prst="rect">
                <a:avLst/>
              </a:prstGeom>
              <a:blipFill>
                <a:blip r:embed="rId8"/>
                <a:stretch>
                  <a:fillRect l="-98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Rectangle 41">
                <a:extLst>
                  <a:ext uri="{FF2B5EF4-FFF2-40B4-BE49-F238E27FC236}">
                    <a16:creationId xmlns:a16="http://schemas.microsoft.com/office/drawing/2014/main" id="{A922F0EE-3F19-4A37-A26A-9FF9A1D86355}"/>
                  </a:ext>
                </a:extLst>
              </p:cNvPr>
              <p:cNvSpPr/>
              <p:nvPr/>
            </p:nvSpPr>
            <p:spPr>
              <a:xfrm>
                <a:off x="170836" y="5289910"/>
                <a:ext cx="10984802" cy="1459887"/>
              </a:xfrm>
              <a:prstGeom prst="rect">
                <a:avLst/>
              </a:prstGeom>
              <a:solidFill>
                <a:schemeClr val="accent2">
                  <a:lumMod val="20000"/>
                  <a:lumOff val="80000"/>
                </a:schemeClr>
              </a:solidFill>
            </p:spPr>
            <p:txBody>
              <a:bodyPr wrap="none">
                <a:spAutoFit/>
              </a:bodyPr>
              <a:lstStyle/>
              <a:p>
                <a:r>
                  <a:rPr lang="en-US" sz="2400">
                    <a:latin typeface="Tahoma" panose="020B0604030504040204" pitchFamily="34" charset="0"/>
                    <a:ea typeface="Tahoma" panose="020B0604030504040204" pitchFamily="34" charset="0"/>
                    <a:cs typeface="Tahoma" panose="020B0604030504040204" pitchFamily="34" charset="0"/>
                  </a:rPr>
                  <a:t>b)</a:t>
                </a:r>
                <a:r>
                  <a:rPr lang="vi-VN" sz="2400">
                    <a:latin typeface="Tahoma" panose="020B0604030504040204" pitchFamily="34" charset="0"/>
                    <a:ea typeface="Tahoma" panose="020B0604030504040204" pitchFamily="34" charset="0"/>
                    <a:cs typeface="Tahoma" panose="020B0604030504040204" pitchFamily="34" charset="0"/>
                  </a:rPr>
                  <a:t>Tương tự t</a:t>
                </a:r>
                <a:r>
                  <a:rPr lang="fr-FR" sz="2400">
                    <a:latin typeface="Tahoma" panose="020B0604030504040204" pitchFamily="34" charset="0"/>
                    <a:ea typeface="Tahoma" panose="020B0604030504040204" pitchFamily="34" charset="0"/>
                    <a:cs typeface="Tahoma" panose="020B0604030504040204" pitchFamily="34" charset="0"/>
                  </a:rPr>
                  <a: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latin typeface="Tahoma" panose="020B0604030504040204" pitchFamily="34" charset="0"/>
                    <a:ea typeface="Tahoma" panose="020B0604030504040204" pitchFamily="34" charset="0"/>
                    <a:cs typeface="Tahoma" panose="020B0604030504040204" pitchFamily="34" charset="0"/>
                  </a:rPr>
                  <a:t> </a:t>
                </a:r>
                <a:r>
                  <a:rPr lang="fr-FR" sz="2400" dirty="0">
                    <a:latin typeface="Times New Roman" pitchFamily="18" charset="0"/>
                    <a:cs typeface="Times New Roman" pitchFamily="18" charset="0"/>
                  </a:rPr>
                  <a:t>: </a:t>
                </a:r>
                <a14:m>
                  <m:oMath xmlns:m="http://schemas.openxmlformats.org/officeDocument/2006/math">
                    <m:d>
                      <m:dPr>
                        <m:begChr m:val="{"/>
                        <m:endChr m:val=""/>
                        <m:ctrlPr>
                          <a:rPr lang="vi-VN" sz="2400" i="1">
                            <a:latin typeface="Cambria Math" panose="02040503050406030204" pitchFamily="18" charset="0"/>
                          </a:rPr>
                        </m:ctrlPr>
                      </m:dPr>
                      <m:e>
                        <m:eqArr>
                          <m:eqArrPr>
                            <m:ctrlPr>
                              <a:rPr lang="vi-VN" sz="2400" i="1">
                                <a:latin typeface="Cambria Math" panose="02040503050406030204" pitchFamily="18" charset="0"/>
                              </a:rPr>
                            </m:ctrlPr>
                          </m:eqArrPr>
                          <m:e>
                            <m:r>
                              <a:rPr lang="fr-FR" sz="2400" i="1">
                                <a:latin typeface="Cambria Math"/>
                              </a:rPr>
                              <m:t>&amp;</m:t>
                            </m:r>
                            <m:r>
                              <a:rPr lang="vi-VN" sz="2400" i="1">
                                <a:latin typeface="Cambria Math" panose="02040503050406030204" pitchFamily="18" charset="0"/>
                              </a:rPr>
                              <m:t>𝐴</m:t>
                            </m:r>
                            <m:r>
                              <a:rPr lang="fr-FR" sz="2400" i="1">
                                <a:latin typeface="Cambria Math"/>
                              </a:rPr>
                              <m:t>𝐵</m:t>
                            </m:r>
                            <m:r>
                              <a:rPr lang="fr-FR" sz="2400" i="1">
                                <a:latin typeface="Cambria Math"/>
                              </a:rPr>
                              <m:t>⊥</m:t>
                            </m:r>
                            <m:r>
                              <a:rPr lang="vi-VN" sz="2400" i="1">
                                <a:latin typeface="Cambria Math" panose="02040503050406030204" pitchFamily="18" charset="0"/>
                              </a:rPr>
                              <m:t>𝐴𝐷</m:t>
                            </m:r>
                            <m:r>
                              <a:rPr lang="en-US" sz="2400" b="0" i="1" smtClean="0">
                                <a:latin typeface="Cambria Math" panose="02040503050406030204" pitchFamily="18" charset="0"/>
                              </a:rPr>
                              <m:t>(</m:t>
                            </m:r>
                            <m:r>
                              <a:rPr lang="en-US" sz="2400" b="0" i="1" smtClean="0">
                                <a:latin typeface="Cambria Math" panose="02040503050406030204" pitchFamily="18" charset="0"/>
                              </a:rPr>
                              <m:t>𝑑𝑜</m:t>
                            </m:r>
                            <m:r>
                              <a:rPr lang="en-US" sz="2400" b="0" i="1" smtClean="0">
                                <a:latin typeface="Cambria Math" panose="02040503050406030204" pitchFamily="18" charset="0"/>
                              </a:rPr>
                              <m:t> </m:t>
                            </m:r>
                            <m:r>
                              <a:rPr lang="en-US" sz="2400" b="0" i="1" smtClean="0">
                                <a:latin typeface="Cambria Math" panose="02040503050406030204" pitchFamily="18" charset="0"/>
                              </a:rPr>
                              <m:t>𝐴𝐵𝐶𝐷</m:t>
                            </m:r>
                            <m:r>
                              <a:rPr lang="en-US" sz="2400" b="0" i="1" smtClean="0">
                                <a:latin typeface="Cambria Math" panose="02040503050406030204" pitchFamily="18" charset="0"/>
                              </a:rPr>
                              <m:t> </m:t>
                            </m:r>
                            <m:r>
                              <a:rPr lang="en-US" sz="2400" b="0" i="1" smtClean="0">
                                <a:latin typeface="Cambria Math" panose="02040503050406030204" pitchFamily="18" charset="0"/>
                              </a:rPr>
                              <m:t>𝑙</m:t>
                            </m:r>
                            <m:r>
                              <a:rPr lang="en-US" sz="2400" b="0" i="1" smtClean="0">
                                <a:latin typeface="Cambria Math" panose="02040503050406030204" pitchFamily="18" charset="0"/>
                              </a:rPr>
                              <m:t>à </m:t>
                            </m:r>
                            <m:r>
                              <a:rPr lang="en-US" sz="2400" b="0" i="1" smtClean="0">
                                <a:latin typeface="Cambria Math" panose="02040503050406030204" pitchFamily="18" charset="0"/>
                              </a:rPr>
                              <m:t>h</m:t>
                            </m:r>
                            <m:r>
                              <a:rPr lang="en-US" sz="2400" b="0" i="1" smtClean="0">
                                <a:latin typeface="Cambria Math" panose="02040503050406030204" pitchFamily="18" charset="0"/>
                              </a:rPr>
                              <m:t> </m:t>
                            </m:r>
                            <m:r>
                              <a:rPr lang="en-US" sz="2400" b="0" i="1" smtClean="0">
                                <a:latin typeface="Cambria Math" panose="02040503050406030204" pitchFamily="18" charset="0"/>
                              </a:rPr>
                              <m:t>𝑣𝑢</m:t>
                            </m:r>
                            <m:r>
                              <a:rPr lang="en-US" sz="2400" b="0" i="1" smtClean="0">
                                <a:latin typeface="Cambria Math" panose="02040503050406030204" pitchFamily="18" charset="0"/>
                              </a:rPr>
                              <m:t>ô</m:t>
                            </m:r>
                            <m:r>
                              <a:rPr lang="en-US" sz="2400" b="0" i="1" smtClean="0">
                                <a:latin typeface="Cambria Math" panose="02040503050406030204" pitchFamily="18" charset="0"/>
                              </a:rPr>
                              <m:t>𝑛𝑔</m:t>
                            </m:r>
                            <m:r>
                              <a:rPr lang="en-US" sz="2400" b="0" i="1" smtClean="0">
                                <a:latin typeface="Cambria Math" panose="02040503050406030204" pitchFamily="18" charset="0"/>
                              </a:rPr>
                              <m:t>)</m:t>
                            </m:r>
                          </m:e>
                          <m:e>
                            <m:r>
                              <a:rPr lang="fr-FR" sz="2400" i="1">
                                <a:latin typeface="Cambria Math"/>
                              </a:rPr>
                              <m:t>&amp;</m:t>
                            </m:r>
                            <m:r>
                              <a:rPr lang="vi-VN" sz="2400" i="1">
                                <a:latin typeface="Cambria Math" panose="02040503050406030204" pitchFamily="18" charset="0"/>
                              </a:rPr>
                              <m:t>𝐴</m:t>
                            </m:r>
                            <m:r>
                              <a:rPr lang="fr-FR" sz="2400" i="1">
                                <a:latin typeface="Cambria Math"/>
                              </a:rPr>
                              <m:t>𝐵</m:t>
                            </m:r>
                            <m:r>
                              <a:rPr lang="fr-FR" sz="2400" i="1">
                                <a:latin typeface="Cambria Math"/>
                              </a:rPr>
                              <m:t>⊥</m:t>
                            </m:r>
                            <m:r>
                              <a:rPr lang="fr-FR" sz="2400" i="1">
                                <a:latin typeface="Cambria Math"/>
                              </a:rPr>
                              <m:t>𝑆𝐴</m:t>
                            </m:r>
                            <m:r>
                              <a:rPr lang="en-US" sz="2400" b="0" i="1" smtClean="0">
                                <a:latin typeface="Cambria Math" panose="02040503050406030204" pitchFamily="18" charset="0"/>
                              </a:rPr>
                              <m:t>(</m:t>
                            </m:r>
                            <m:r>
                              <a:rPr lang="en-US" sz="2400" b="0" i="1" smtClean="0">
                                <a:latin typeface="Cambria Math" panose="02040503050406030204" pitchFamily="18" charset="0"/>
                              </a:rPr>
                              <m:t>𝑑𝑜</m:t>
                            </m:r>
                            <m:r>
                              <a:rPr lang="en-US" sz="2400" b="0" i="1" smtClean="0">
                                <a:latin typeface="Cambria Math" panose="02040503050406030204" pitchFamily="18" charset="0"/>
                              </a:rPr>
                              <m:t> </m:t>
                            </m:r>
                            <m:r>
                              <a:rPr lang="en-US" sz="2400" b="0" i="1" smtClean="0">
                                <a:latin typeface="Cambria Math" panose="02040503050406030204" pitchFamily="18" charset="0"/>
                              </a:rPr>
                              <m:t>𝑆𝐴</m:t>
                            </m:r>
                            <m:r>
                              <a:rPr lang="en-US" sz="2400" b="0" i="1" smtClean="0">
                                <a:latin typeface="Cambria Math" panose="02040503050406030204" pitchFamily="18" charset="0"/>
                              </a:rPr>
                              <m:t> </m:t>
                            </m:r>
                            <m:r>
                              <a:rPr lang="en-US" sz="2400" b="0" i="1" smtClean="0">
                                <a:latin typeface="Cambria Math" panose="02040503050406030204" pitchFamily="18" charset="0"/>
                              </a:rPr>
                              <m:t>𝑣𝑢</m:t>
                            </m:r>
                            <m:r>
                              <a:rPr lang="en-US" sz="2400" b="0" i="1" smtClean="0">
                                <a:latin typeface="Cambria Math" panose="02040503050406030204" pitchFamily="18" charset="0"/>
                              </a:rPr>
                              <m:t>ô</m:t>
                            </m:r>
                            <m:r>
                              <a:rPr lang="en-US" sz="2400" b="0" i="1" smtClean="0">
                                <a:latin typeface="Cambria Math" panose="02040503050406030204" pitchFamily="18" charset="0"/>
                              </a:rPr>
                              <m:t>𝑛𝑔</m:t>
                            </m:r>
                            <m:r>
                              <a:rPr lang="en-US" sz="2400" b="0" i="1" smtClean="0">
                                <a:latin typeface="Cambria Math" panose="02040503050406030204" pitchFamily="18" charset="0"/>
                              </a:rPr>
                              <m:t> </m:t>
                            </m:r>
                            <m:r>
                              <a:rPr lang="en-US" sz="2400" b="0" i="1" smtClean="0">
                                <a:latin typeface="Cambria Math" panose="02040503050406030204" pitchFamily="18" charset="0"/>
                              </a:rPr>
                              <m:t>𝑔</m:t>
                            </m:r>
                            <m:r>
                              <a:rPr lang="en-US" sz="2400" b="0" i="1" smtClean="0">
                                <a:latin typeface="Cambria Math" panose="02040503050406030204" pitchFamily="18" charset="0"/>
                              </a:rPr>
                              <m:t>ó</m:t>
                            </m:r>
                            <m:r>
                              <a:rPr lang="en-US" sz="2400" b="0" i="1" smtClean="0">
                                <a:latin typeface="Cambria Math" panose="02040503050406030204" pitchFamily="18" charset="0"/>
                              </a:rPr>
                              <m:t>𝑐</m:t>
                            </m:r>
                            <m:r>
                              <a:rPr lang="en-US" sz="2400" b="0" i="1" smtClean="0">
                                <a:latin typeface="Cambria Math" panose="02040503050406030204" pitchFamily="18" charset="0"/>
                              </a:rPr>
                              <m:t>(</m:t>
                            </m:r>
                            <m:r>
                              <a:rPr lang="en-US" sz="2400" b="0" i="1" smtClean="0">
                                <a:latin typeface="Cambria Math" panose="02040503050406030204" pitchFamily="18" charset="0"/>
                              </a:rPr>
                              <m:t>𝐴𝐵𝐶𝐷</m:t>
                            </m:r>
                            <m:r>
                              <a:rPr lang="en-US" sz="2400" b="0" i="1" smtClean="0">
                                <a:latin typeface="Cambria Math" panose="02040503050406030204" pitchFamily="18" charset="0"/>
                              </a:rPr>
                              <m:t>)</m:t>
                            </m:r>
                          </m:e>
                          <m:e>
                            <m:r>
                              <a:rPr lang="en-US" sz="2400" b="0" i="1" smtClean="0">
                                <a:latin typeface="Cambria Math" panose="02040503050406030204" pitchFamily="18" charset="0"/>
                              </a:rPr>
                              <m:t>𝑚</m:t>
                            </m:r>
                            <m:r>
                              <a:rPr lang="en-US" sz="2400" b="0" i="1" smtClean="0">
                                <a:latin typeface="Cambria Math" panose="02040503050406030204" pitchFamily="18" charset="0"/>
                              </a:rPr>
                              <m:t>à </m:t>
                            </m:r>
                            <m:r>
                              <a:rPr lang="en-US" sz="2400" b="0" i="1" smtClean="0">
                                <a:latin typeface="Cambria Math" panose="02040503050406030204" pitchFamily="18" charset="0"/>
                              </a:rPr>
                              <m:t>𝐴𝐷</m:t>
                            </m:r>
                            <m:r>
                              <a:rPr lang="en-US" sz="2400" b="0" i="1" smtClean="0">
                                <a:latin typeface="Cambria Math" panose="02040503050406030204" pitchFamily="18" charset="0"/>
                              </a:rPr>
                              <m:t> </m:t>
                            </m:r>
                            <m:r>
                              <a:rPr lang="en-US" sz="2400" b="0" i="1" smtClean="0">
                                <a:latin typeface="Cambria Math" panose="02040503050406030204" pitchFamily="18" charset="0"/>
                              </a:rPr>
                              <m:t>𝑐</m:t>
                            </m:r>
                            <m:r>
                              <a:rPr lang="en-US" sz="2400" b="0" i="1" smtClean="0">
                                <a:latin typeface="Cambria Math" panose="02040503050406030204" pitchFamily="18" charset="0"/>
                              </a:rPr>
                              <m:t>ắ</m:t>
                            </m:r>
                            <m:r>
                              <a:rPr lang="en-US" sz="2400" b="0" i="1" smtClean="0">
                                <a:latin typeface="Cambria Math" panose="02040503050406030204" pitchFamily="18" charset="0"/>
                              </a:rPr>
                              <m:t>𝑡</m:t>
                            </m:r>
                            <m:r>
                              <a:rPr lang="en-US" sz="2400" b="0" i="1" smtClean="0">
                                <a:latin typeface="Cambria Math" panose="02040503050406030204" pitchFamily="18" charset="0"/>
                              </a:rPr>
                              <m:t> </m:t>
                            </m:r>
                            <m:r>
                              <a:rPr lang="en-US" sz="2400" b="0" i="1" smtClean="0">
                                <a:latin typeface="Cambria Math" panose="02040503050406030204" pitchFamily="18" charset="0"/>
                              </a:rPr>
                              <m:t>𝑆𝐴</m:t>
                            </m:r>
                            <m:r>
                              <a:rPr lang="en-US" sz="2400" b="0" i="1" smtClean="0">
                                <a:latin typeface="Cambria Math" panose="02040503050406030204" pitchFamily="18" charset="0"/>
                              </a:rPr>
                              <m:t> </m:t>
                            </m:r>
                            <m:r>
                              <a:rPr lang="en-US" sz="2400" b="0" i="1" smtClean="0">
                                <a:latin typeface="Cambria Math" panose="02040503050406030204" pitchFamily="18" charset="0"/>
                              </a:rPr>
                              <m:t>𝑣</m:t>
                            </m:r>
                            <m:r>
                              <a:rPr lang="en-US" sz="2400" b="0" i="1" smtClean="0">
                                <a:latin typeface="Cambria Math" panose="02040503050406030204" pitchFamily="18" charset="0"/>
                              </a:rPr>
                              <m:t>à </m:t>
                            </m:r>
                            <m:r>
                              <a:rPr lang="en-US" sz="2400" b="0" i="1" smtClean="0">
                                <a:latin typeface="Cambria Math" panose="02040503050406030204" pitchFamily="18" charset="0"/>
                              </a:rPr>
                              <m:t>𝑐</m:t>
                            </m:r>
                            <m:r>
                              <a:rPr lang="en-US" sz="2400" b="0" i="1" smtClean="0">
                                <a:latin typeface="Cambria Math" panose="02040503050406030204" pitchFamily="18" charset="0"/>
                              </a:rPr>
                              <m:t>ù</m:t>
                            </m:r>
                            <m:r>
                              <a:rPr lang="en-US" sz="2400" b="0" i="1" smtClean="0">
                                <a:latin typeface="Cambria Math" panose="02040503050406030204" pitchFamily="18" charset="0"/>
                              </a:rPr>
                              <m:t>𝑛𝑔</m:t>
                            </m:r>
                            <m:r>
                              <a:rPr lang="en-US" sz="2400" b="0" i="1" smtClean="0">
                                <a:latin typeface="Cambria Math" panose="02040503050406030204" pitchFamily="18" charset="0"/>
                              </a:rPr>
                              <m:t> </m:t>
                            </m:r>
                            <m:r>
                              <a:rPr lang="en-US" sz="2400" b="0" i="1" smtClean="0">
                                <a:latin typeface="Cambria Math" panose="02040503050406030204" pitchFamily="18" charset="0"/>
                              </a:rPr>
                              <m:t>𝑐h</m:t>
                            </m:r>
                            <m:r>
                              <a:rPr lang="en-US" sz="2400" b="0" i="1" smtClean="0">
                                <a:latin typeface="Cambria Math" panose="02040503050406030204" pitchFamily="18" charset="0"/>
                              </a:rPr>
                              <m:t>ứ</m:t>
                            </m:r>
                            <m:r>
                              <a:rPr lang="en-US" sz="2400" b="0" i="1" smtClean="0">
                                <a:latin typeface="Cambria Math" panose="02040503050406030204" pitchFamily="18" charset="0"/>
                              </a:rPr>
                              <m:t>𝑎</m:t>
                            </m:r>
                            <m:r>
                              <a:rPr lang="en-US" sz="2400" b="0" i="1" smtClean="0">
                                <a:latin typeface="Cambria Math" panose="02040503050406030204" pitchFamily="18" charset="0"/>
                              </a:rPr>
                              <m:t> </m:t>
                            </m:r>
                            <m:r>
                              <a:rPr lang="en-US" sz="2400" b="0" i="1" smtClean="0">
                                <a:latin typeface="Cambria Math" panose="02040503050406030204" pitchFamily="18" charset="0"/>
                              </a:rPr>
                              <m:t>𝑡𝑟𝑜𝑛𝑔</m:t>
                            </m:r>
                            <m:r>
                              <a:rPr lang="en-US" sz="2400" b="0" i="1" smtClean="0">
                                <a:latin typeface="Cambria Math" panose="02040503050406030204" pitchFamily="18" charset="0"/>
                              </a:rPr>
                              <m:t> </m:t>
                            </m:r>
                            <m:r>
                              <a:rPr lang="en-US" sz="2400" b="0" i="1" smtClean="0">
                                <a:latin typeface="Cambria Math" panose="02040503050406030204" pitchFamily="18" charset="0"/>
                              </a:rPr>
                              <m:t>𝑚𝑝</m:t>
                            </m:r>
                            <m:r>
                              <a:rPr lang="en-US" sz="2400" b="0" i="1" smtClean="0">
                                <a:latin typeface="Cambria Math" panose="02040503050406030204" pitchFamily="18" charset="0"/>
                              </a:rPr>
                              <m:t> (</m:t>
                            </m:r>
                            <m:r>
                              <a:rPr lang="en-US" sz="2400" b="0" i="1" smtClean="0">
                                <a:latin typeface="Cambria Math" panose="02040503050406030204" pitchFamily="18" charset="0"/>
                              </a:rPr>
                              <m:t>𝑆𝐴𝐷</m:t>
                            </m:r>
                            <m:r>
                              <a:rPr lang="en-US" sz="2400" b="0" i="1" smtClean="0">
                                <a:latin typeface="Cambria Math" panose="02040503050406030204" pitchFamily="18" charset="0"/>
                              </a:rPr>
                              <m:t>)</m:t>
                            </m:r>
                          </m:e>
                        </m:eqArr>
                      </m:e>
                    </m:d>
                    <m:r>
                      <a:rPr lang="fr-FR" sz="2400" i="1">
                        <a:latin typeface="Cambria Math"/>
                      </a:rPr>
                      <m:t>⇒</m:t>
                    </m:r>
                    <m:r>
                      <a:rPr lang="vi-VN" sz="2400" i="1">
                        <a:latin typeface="Cambria Math" panose="02040503050406030204" pitchFamily="18" charset="0"/>
                      </a:rPr>
                      <m:t>𝐴</m:t>
                    </m:r>
                    <m:r>
                      <a:rPr lang="fr-FR" sz="2400" i="1">
                        <a:latin typeface="Cambria Math"/>
                      </a:rPr>
                      <m:t>𝐵</m:t>
                    </m:r>
                    <m:r>
                      <a:rPr lang="fr-FR" sz="2400" i="1">
                        <a:latin typeface="Cambria Math"/>
                      </a:rPr>
                      <m:t>⊥(</m:t>
                    </m:r>
                    <m:r>
                      <a:rPr lang="fr-FR" sz="2400" i="1">
                        <a:latin typeface="Cambria Math"/>
                      </a:rPr>
                      <m:t>𝑆𝐴𝐷</m:t>
                    </m:r>
                    <m:r>
                      <a:rPr lang="fr-FR" sz="2400" i="1">
                        <a:latin typeface="Cambria Math"/>
                      </a:rPr>
                      <m:t>)</m:t>
                    </m:r>
                  </m:oMath>
                </a14:m>
                <a:endParaRPr lang="vi-VN" sz="2400" dirty="0">
                  <a:latin typeface="Times New Roman" pitchFamily="18" charset="0"/>
                  <a:cs typeface="Times New Roman" pitchFamily="18" charset="0"/>
                </a:endParaRPr>
              </a:p>
            </p:txBody>
          </p:sp>
        </mc:Choice>
        <mc:Fallback xmlns="">
          <p:sp>
            <p:nvSpPr>
              <p:cNvPr id="42" name="Rectangle 41">
                <a:extLst>
                  <a:ext uri="{FF2B5EF4-FFF2-40B4-BE49-F238E27FC236}">
                    <a16:creationId xmlns:a16="http://schemas.microsoft.com/office/drawing/2014/main" id="{A922F0EE-3F19-4A37-A26A-9FF9A1D86355}"/>
                  </a:ext>
                </a:extLst>
              </p:cNvPr>
              <p:cNvSpPr>
                <a:spLocks noRot="1" noChangeAspect="1" noMove="1" noResize="1" noEditPoints="1" noAdjustHandles="1" noChangeArrowheads="1" noChangeShapeType="1" noTextEdit="1"/>
              </p:cNvSpPr>
              <p:nvPr/>
            </p:nvSpPr>
            <p:spPr>
              <a:xfrm>
                <a:off x="170836" y="5289910"/>
                <a:ext cx="10984802" cy="1459887"/>
              </a:xfrm>
              <a:prstGeom prst="rect">
                <a:avLst/>
              </a:prstGeom>
              <a:blipFill>
                <a:blip r:embed="rId9"/>
                <a:stretch>
                  <a:fillRect l="-832"/>
                </a:stretch>
              </a:blipFill>
            </p:spPr>
            <p:txBody>
              <a:bodyPr/>
              <a:lstStyle/>
              <a:p>
                <a:r>
                  <a:rPr lang="en-US">
                    <a:noFill/>
                  </a:rPr>
                  <a:t> </a:t>
                </a:r>
              </a:p>
            </p:txBody>
          </p:sp>
        </mc:Fallback>
      </mc:AlternateContent>
      <p:grpSp>
        <p:nvGrpSpPr>
          <p:cNvPr id="90" name="Group 5">
            <a:extLst>
              <a:ext uri="{FF2B5EF4-FFF2-40B4-BE49-F238E27FC236}">
                <a16:creationId xmlns:a16="http://schemas.microsoft.com/office/drawing/2014/main" id="{007E462F-12EC-4000-A3FA-B36EF24C69EE}"/>
              </a:ext>
            </a:extLst>
          </p:cNvPr>
          <p:cNvGrpSpPr/>
          <p:nvPr/>
        </p:nvGrpSpPr>
        <p:grpSpPr>
          <a:xfrm>
            <a:off x="233493" y="25200"/>
            <a:ext cx="9826217" cy="913199"/>
            <a:chOff x="1268091" y="3326756"/>
            <a:chExt cx="11103001" cy="1940279"/>
          </a:xfrm>
        </p:grpSpPr>
        <p:sp>
          <p:nvSpPr>
            <p:cNvPr id="91" name="Rounded Rectangle 8">
              <a:extLst>
                <a:ext uri="{FF2B5EF4-FFF2-40B4-BE49-F238E27FC236}">
                  <a16:creationId xmlns:a16="http://schemas.microsoft.com/office/drawing/2014/main" id="{5D9E6855-F371-4841-8BF4-F79E7B217913}"/>
                </a:ext>
              </a:extLst>
            </p:cNvPr>
            <p:cNvSpPr/>
            <p:nvPr/>
          </p:nvSpPr>
          <p:spPr>
            <a:xfrm>
              <a:off x="1557471" y="3662995"/>
              <a:ext cx="10639167" cy="578294"/>
            </a:xfrm>
            <a:prstGeom prst="roundRect">
              <a:avLst>
                <a:gd name="adj" fmla="val 10214"/>
              </a:avLst>
            </a:prstGeom>
            <a:solidFill>
              <a:schemeClr val="accent5">
                <a:lumMod val="20000"/>
                <a:lumOff val="80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2300">
                <a:latin typeface="+mj-lt"/>
                <a:ea typeface="Tahoma" pitchFamily="34" charset="0"/>
                <a:cs typeface="Tahoma" pitchFamily="34" charset="0"/>
              </a:endParaRPr>
            </a:p>
          </p:txBody>
        </p:sp>
        <p:grpSp>
          <p:nvGrpSpPr>
            <p:cNvPr id="92" name="Group 65">
              <a:extLst>
                <a:ext uri="{FF2B5EF4-FFF2-40B4-BE49-F238E27FC236}">
                  <a16:creationId xmlns:a16="http://schemas.microsoft.com/office/drawing/2014/main" id="{1818219A-174C-4372-83DB-B10E1F172321}"/>
                </a:ext>
              </a:extLst>
            </p:cNvPr>
            <p:cNvGrpSpPr/>
            <p:nvPr/>
          </p:nvGrpSpPr>
          <p:grpSpPr>
            <a:xfrm>
              <a:off x="1268091" y="3326756"/>
              <a:ext cx="11103001" cy="1940279"/>
              <a:chOff x="166396" y="8712046"/>
              <a:chExt cx="11103001" cy="1940279"/>
            </a:xfrm>
          </p:grpSpPr>
          <p:sp>
            <p:nvSpPr>
              <p:cNvPr id="93" name="Freeform 20">
                <a:extLst>
                  <a:ext uri="{FF2B5EF4-FFF2-40B4-BE49-F238E27FC236}">
                    <a16:creationId xmlns:a16="http://schemas.microsoft.com/office/drawing/2014/main" id="{A9444E07-DEAB-45EE-8102-8E638E985D83}"/>
                  </a:ext>
                </a:extLst>
              </p:cNvPr>
              <p:cNvSpPr>
                <a:spLocks/>
              </p:cNvSpPr>
              <p:nvPr/>
            </p:nvSpPr>
            <p:spPr bwMode="auto">
              <a:xfrm>
                <a:off x="384519" y="8755078"/>
                <a:ext cx="10884878" cy="1127460"/>
              </a:xfrm>
              <a:prstGeom prst="roundRect">
                <a:avLst/>
              </a:prstGeom>
              <a:solidFill>
                <a:srgbClr val="0072B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nvGrpSpPr>
              <p:cNvPr id="94" name="Group 93">
                <a:extLst>
                  <a:ext uri="{FF2B5EF4-FFF2-40B4-BE49-F238E27FC236}">
                    <a16:creationId xmlns:a16="http://schemas.microsoft.com/office/drawing/2014/main" id="{7EC4F81F-CDB7-44DC-AF8E-EE8492DA1061}"/>
                  </a:ext>
                </a:extLst>
              </p:cNvPr>
              <p:cNvGrpSpPr/>
              <p:nvPr/>
            </p:nvGrpSpPr>
            <p:grpSpPr>
              <a:xfrm>
                <a:off x="166396" y="8780577"/>
                <a:ext cx="702538" cy="572229"/>
                <a:chOff x="-145995" y="8633545"/>
                <a:chExt cx="787401" cy="641352"/>
              </a:xfrm>
            </p:grpSpPr>
            <p:sp>
              <p:nvSpPr>
                <p:cNvPr id="96" name="Freeform 45">
                  <a:extLst>
                    <a:ext uri="{FF2B5EF4-FFF2-40B4-BE49-F238E27FC236}">
                      <a16:creationId xmlns:a16="http://schemas.microsoft.com/office/drawing/2014/main" id="{BE473440-20FC-4387-8A17-9D5B72BD3DD1}"/>
                    </a:ext>
                  </a:extLst>
                </p:cNvPr>
                <p:cNvSpPr>
                  <a:spLocks/>
                </p:cNvSpPr>
                <p:nvPr/>
              </p:nvSpPr>
              <p:spPr bwMode="auto">
                <a:xfrm>
                  <a:off x="255643" y="9062171"/>
                  <a:ext cx="363538" cy="88900"/>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7" name="Freeform 46">
                  <a:extLst>
                    <a:ext uri="{FF2B5EF4-FFF2-40B4-BE49-F238E27FC236}">
                      <a16:creationId xmlns:a16="http://schemas.microsoft.com/office/drawing/2014/main" id="{6194DEE2-CE1F-44EA-8F4A-D474C78EACCC}"/>
                    </a:ext>
                  </a:extLst>
                </p:cNvPr>
                <p:cNvSpPr>
                  <a:spLocks noEditPoints="1"/>
                </p:cNvSpPr>
                <p:nvPr/>
              </p:nvSpPr>
              <p:spPr bwMode="auto">
                <a:xfrm>
                  <a:off x="233418" y="9039946"/>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0"/>
                        <a:pt x="5" y="36"/>
                        <a:pt x="12" y="36"/>
                      </a:cubicBezTo>
                      <a:cubicBezTo>
                        <a:pt x="97" y="36"/>
                        <a:pt x="97" y="36"/>
                        <a:pt x="97" y="36"/>
                      </a:cubicBezTo>
                      <a:cubicBezTo>
                        <a:pt x="104" y="36"/>
                        <a:pt x="109" y="30"/>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8" name="Freeform 47">
                  <a:extLst>
                    <a:ext uri="{FF2B5EF4-FFF2-40B4-BE49-F238E27FC236}">
                      <a16:creationId xmlns:a16="http://schemas.microsoft.com/office/drawing/2014/main" id="{1407BC1F-8657-47E1-A075-2F8D7D812FD3}"/>
                    </a:ext>
                  </a:extLst>
                </p:cNvPr>
                <p:cNvSpPr>
                  <a:spLocks/>
                </p:cNvSpPr>
                <p:nvPr/>
              </p:nvSpPr>
              <p:spPr bwMode="auto">
                <a:xfrm>
                  <a:off x="255643" y="9136784"/>
                  <a:ext cx="363538" cy="90488"/>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9" name="Freeform 48">
                  <a:extLst>
                    <a:ext uri="{FF2B5EF4-FFF2-40B4-BE49-F238E27FC236}">
                      <a16:creationId xmlns:a16="http://schemas.microsoft.com/office/drawing/2014/main" id="{10DA8CC5-738B-4A58-9892-6EDE151E7F3D}"/>
                    </a:ext>
                  </a:extLst>
                </p:cNvPr>
                <p:cNvSpPr>
                  <a:spLocks noEditPoints="1"/>
                </p:cNvSpPr>
                <p:nvPr/>
              </p:nvSpPr>
              <p:spPr bwMode="auto">
                <a:xfrm>
                  <a:off x="233418" y="9114559"/>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1"/>
                        <a:pt x="5" y="36"/>
                        <a:pt x="12" y="36"/>
                      </a:cubicBezTo>
                      <a:cubicBezTo>
                        <a:pt x="97" y="36"/>
                        <a:pt x="97" y="36"/>
                        <a:pt x="97" y="36"/>
                      </a:cubicBezTo>
                      <a:cubicBezTo>
                        <a:pt x="104" y="36"/>
                        <a:pt x="109" y="31"/>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0" name="Freeform 49">
                  <a:extLst>
                    <a:ext uri="{FF2B5EF4-FFF2-40B4-BE49-F238E27FC236}">
                      <a16:creationId xmlns:a16="http://schemas.microsoft.com/office/drawing/2014/main" id="{1AA964F8-E5AF-473E-B773-48928CFAB6DA}"/>
                    </a:ext>
                  </a:extLst>
                </p:cNvPr>
                <p:cNvSpPr>
                  <a:spLocks/>
                </p:cNvSpPr>
                <p:nvPr/>
              </p:nvSpPr>
              <p:spPr bwMode="auto">
                <a:xfrm>
                  <a:off x="217543" y="8657358"/>
                  <a:ext cx="263525" cy="254000"/>
                </a:xfrm>
                <a:custGeom>
                  <a:avLst/>
                  <a:gdLst>
                    <a:gd name="T0" fmla="*/ 50 w 70"/>
                    <a:gd name="T1" fmla="*/ 68 h 68"/>
                    <a:gd name="T2" fmla="*/ 45 w 70"/>
                    <a:gd name="T3" fmla="*/ 67 h 68"/>
                    <a:gd name="T4" fmla="*/ 2 w 70"/>
                    <a:gd name="T5" fmla="*/ 23 h 68"/>
                    <a:gd name="T6" fmla="*/ 2 w 70"/>
                    <a:gd name="T7" fmla="*/ 15 h 68"/>
                    <a:gd name="T8" fmla="*/ 14 w 70"/>
                    <a:gd name="T9" fmla="*/ 3 h 68"/>
                    <a:gd name="T10" fmla="*/ 22 w 70"/>
                    <a:gd name="T11" fmla="*/ 0 h 68"/>
                    <a:gd name="T12" fmla="*/ 31 w 70"/>
                    <a:gd name="T13" fmla="*/ 3 h 68"/>
                    <a:gd name="T14" fmla="*/ 65 w 70"/>
                    <a:gd name="T15" fmla="*/ 38 h 68"/>
                    <a:gd name="T16" fmla="*/ 65 w 70"/>
                    <a:gd name="T17" fmla="*/ 55 h 68"/>
                    <a:gd name="T18" fmla="*/ 54 w 70"/>
                    <a:gd name="T19" fmla="*/ 67 h 68"/>
                    <a:gd name="T20" fmla="*/ 50 w 70"/>
                    <a:gd name="T2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8">
                      <a:moveTo>
                        <a:pt x="50" y="68"/>
                      </a:moveTo>
                      <a:cubicBezTo>
                        <a:pt x="48" y="68"/>
                        <a:pt x="47" y="68"/>
                        <a:pt x="45" y="67"/>
                      </a:cubicBezTo>
                      <a:cubicBezTo>
                        <a:pt x="2" y="23"/>
                        <a:pt x="2" y="23"/>
                        <a:pt x="2" y="23"/>
                      </a:cubicBezTo>
                      <a:cubicBezTo>
                        <a:pt x="0" y="21"/>
                        <a:pt x="0" y="17"/>
                        <a:pt x="2" y="15"/>
                      </a:cubicBezTo>
                      <a:cubicBezTo>
                        <a:pt x="14" y="3"/>
                        <a:pt x="14" y="3"/>
                        <a:pt x="14" y="3"/>
                      </a:cubicBezTo>
                      <a:cubicBezTo>
                        <a:pt x="16" y="1"/>
                        <a:pt x="19" y="0"/>
                        <a:pt x="22" y="0"/>
                      </a:cubicBezTo>
                      <a:cubicBezTo>
                        <a:pt x="26" y="0"/>
                        <a:pt x="29" y="1"/>
                        <a:pt x="31" y="3"/>
                      </a:cubicBezTo>
                      <a:cubicBezTo>
                        <a:pt x="65" y="38"/>
                        <a:pt x="65" y="38"/>
                        <a:pt x="65" y="38"/>
                      </a:cubicBezTo>
                      <a:cubicBezTo>
                        <a:pt x="70" y="42"/>
                        <a:pt x="70" y="50"/>
                        <a:pt x="65" y="55"/>
                      </a:cubicBezTo>
                      <a:cubicBezTo>
                        <a:pt x="54" y="67"/>
                        <a:pt x="54" y="67"/>
                        <a:pt x="54" y="67"/>
                      </a:cubicBezTo>
                      <a:cubicBezTo>
                        <a:pt x="53" y="68"/>
                        <a:pt x="51" y="68"/>
                        <a:pt x="50"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1" name="Freeform 50">
                  <a:extLst>
                    <a:ext uri="{FF2B5EF4-FFF2-40B4-BE49-F238E27FC236}">
                      <a16:creationId xmlns:a16="http://schemas.microsoft.com/office/drawing/2014/main" id="{625D1E84-C0BC-4FEB-8294-293397561D64}"/>
                    </a:ext>
                  </a:extLst>
                </p:cNvPr>
                <p:cNvSpPr>
                  <a:spLocks noEditPoints="1"/>
                </p:cNvSpPr>
                <p:nvPr/>
              </p:nvSpPr>
              <p:spPr bwMode="auto">
                <a:xfrm>
                  <a:off x="192143" y="8633545"/>
                  <a:ext cx="314325" cy="300038"/>
                </a:xfrm>
                <a:custGeom>
                  <a:avLst/>
                  <a:gdLst>
                    <a:gd name="T0" fmla="*/ 29 w 84"/>
                    <a:gd name="T1" fmla="*/ 12 h 80"/>
                    <a:gd name="T2" fmla="*/ 34 w 84"/>
                    <a:gd name="T3" fmla="*/ 13 h 80"/>
                    <a:gd name="T4" fmla="*/ 68 w 84"/>
                    <a:gd name="T5" fmla="*/ 48 h 80"/>
                    <a:gd name="T6" fmla="*/ 68 w 84"/>
                    <a:gd name="T7" fmla="*/ 57 h 80"/>
                    <a:gd name="T8" fmla="*/ 57 w 84"/>
                    <a:gd name="T9" fmla="*/ 68 h 80"/>
                    <a:gd name="T10" fmla="*/ 13 w 84"/>
                    <a:gd name="T11" fmla="*/ 25 h 80"/>
                    <a:gd name="T12" fmla="*/ 25 w 84"/>
                    <a:gd name="T13" fmla="*/ 13 h 80"/>
                    <a:gd name="T14" fmla="*/ 29 w 84"/>
                    <a:gd name="T15" fmla="*/ 12 h 80"/>
                    <a:gd name="T16" fmla="*/ 29 w 84"/>
                    <a:gd name="T17" fmla="*/ 0 h 80"/>
                    <a:gd name="T18" fmla="*/ 16 w 84"/>
                    <a:gd name="T19" fmla="*/ 5 h 80"/>
                    <a:gd name="T20" fmla="*/ 5 w 84"/>
                    <a:gd name="T21" fmla="*/ 16 h 80"/>
                    <a:gd name="T22" fmla="*/ 5 w 84"/>
                    <a:gd name="T23" fmla="*/ 33 h 80"/>
                    <a:gd name="T24" fmla="*/ 48 w 84"/>
                    <a:gd name="T25" fmla="*/ 77 h 80"/>
                    <a:gd name="T26" fmla="*/ 57 w 84"/>
                    <a:gd name="T27" fmla="*/ 80 h 80"/>
                    <a:gd name="T28" fmla="*/ 57 w 84"/>
                    <a:gd name="T29" fmla="*/ 80 h 80"/>
                    <a:gd name="T30" fmla="*/ 65 w 84"/>
                    <a:gd name="T31" fmla="*/ 77 h 80"/>
                    <a:gd name="T32" fmla="*/ 77 w 84"/>
                    <a:gd name="T33" fmla="*/ 65 h 80"/>
                    <a:gd name="T34" fmla="*/ 77 w 84"/>
                    <a:gd name="T35" fmla="*/ 39 h 80"/>
                    <a:gd name="T36" fmla="*/ 42 w 84"/>
                    <a:gd name="T37" fmla="*/ 5 h 80"/>
                    <a:gd name="T38" fmla="*/ 29 w 84"/>
                    <a:gd name="T3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0">
                      <a:moveTo>
                        <a:pt x="29" y="12"/>
                      </a:moveTo>
                      <a:cubicBezTo>
                        <a:pt x="31" y="12"/>
                        <a:pt x="33" y="12"/>
                        <a:pt x="34" y="13"/>
                      </a:cubicBezTo>
                      <a:cubicBezTo>
                        <a:pt x="34" y="13"/>
                        <a:pt x="34" y="13"/>
                        <a:pt x="68" y="48"/>
                      </a:cubicBezTo>
                      <a:cubicBezTo>
                        <a:pt x="71" y="50"/>
                        <a:pt x="71" y="54"/>
                        <a:pt x="68" y="57"/>
                      </a:cubicBezTo>
                      <a:cubicBezTo>
                        <a:pt x="68" y="57"/>
                        <a:pt x="68" y="57"/>
                        <a:pt x="57" y="68"/>
                      </a:cubicBezTo>
                      <a:cubicBezTo>
                        <a:pt x="57" y="68"/>
                        <a:pt x="57" y="68"/>
                        <a:pt x="13" y="25"/>
                      </a:cubicBezTo>
                      <a:cubicBezTo>
                        <a:pt x="13" y="25"/>
                        <a:pt x="13" y="25"/>
                        <a:pt x="25" y="13"/>
                      </a:cubicBezTo>
                      <a:cubicBezTo>
                        <a:pt x="26" y="12"/>
                        <a:pt x="28" y="12"/>
                        <a:pt x="29" y="12"/>
                      </a:cubicBezTo>
                      <a:moveTo>
                        <a:pt x="29" y="0"/>
                      </a:moveTo>
                      <a:cubicBezTo>
                        <a:pt x="24" y="0"/>
                        <a:pt x="20" y="2"/>
                        <a:pt x="16" y="5"/>
                      </a:cubicBezTo>
                      <a:cubicBezTo>
                        <a:pt x="5" y="16"/>
                        <a:pt x="5" y="16"/>
                        <a:pt x="5" y="16"/>
                      </a:cubicBezTo>
                      <a:cubicBezTo>
                        <a:pt x="0" y="21"/>
                        <a:pt x="0" y="29"/>
                        <a:pt x="5" y="33"/>
                      </a:cubicBezTo>
                      <a:cubicBezTo>
                        <a:pt x="48" y="77"/>
                        <a:pt x="48" y="77"/>
                        <a:pt x="48" y="77"/>
                      </a:cubicBezTo>
                      <a:cubicBezTo>
                        <a:pt x="50" y="79"/>
                        <a:pt x="53" y="80"/>
                        <a:pt x="57" y="80"/>
                      </a:cubicBezTo>
                      <a:cubicBezTo>
                        <a:pt x="57" y="80"/>
                        <a:pt x="57" y="80"/>
                        <a:pt x="57" y="80"/>
                      </a:cubicBezTo>
                      <a:cubicBezTo>
                        <a:pt x="60" y="80"/>
                        <a:pt x="63" y="79"/>
                        <a:pt x="65" y="77"/>
                      </a:cubicBezTo>
                      <a:cubicBezTo>
                        <a:pt x="77" y="65"/>
                        <a:pt x="77" y="65"/>
                        <a:pt x="77" y="65"/>
                      </a:cubicBezTo>
                      <a:cubicBezTo>
                        <a:pt x="84" y="58"/>
                        <a:pt x="84" y="47"/>
                        <a:pt x="77" y="39"/>
                      </a:cubicBezTo>
                      <a:cubicBezTo>
                        <a:pt x="42" y="5"/>
                        <a:pt x="42" y="5"/>
                        <a:pt x="42" y="5"/>
                      </a:cubicBezTo>
                      <a:cubicBezTo>
                        <a:pt x="39" y="2"/>
                        <a:pt x="34" y="0"/>
                        <a:pt x="29"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2" name="Freeform 51">
                  <a:extLst>
                    <a:ext uri="{FF2B5EF4-FFF2-40B4-BE49-F238E27FC236}">
                      <a16:creationId xmlns:a16="http://schemas.microsoft.com/office/drawing/2014/main" id="{6ECE9A41-034F-4C5C-8CD6-882BEAFFC945}"/>
                    </a:ext>
                  </a:extLst>
                </p:cNvPr>
                <p:cNvSpPr>
                  <a:spLocks noEditPoints="1"/>
                </p:cNvSpPr>
                <p:nvPr/>
              </p:nvSpPr>
              <p:spPr bwMode="auto">
                <a:xfrm>
                  <a:off x="-123770" y="8724033"/>
                  <a:ext cx="742950" cy="528639"/>
                </a:xfrm>
                <a:custGeom>
                  <a:avLst/>
                  <a:gdLst>
                    <a:gd name="T0" fmla="*/ 12 w 198"/>
                    <a:gd name="T1" fmla="*/ 141 h 141"/>
                    <a:gd name="T2" fmla="*/ 8 w 198"/>
                    <a:gd name="T3" fmla="*/ 140 h 141"/>
                    <a:gd name="T4" fmla="*/ 3 w 198"/>
                    <a:gd name="T5" fmla="*/ 134 h 141"/>
                    <a:gd name="T6" fmla="*/ 1 w 198"/>
                    <a:gd name="T7" fmla="*/ 128 h 141"/>
                    <a:gd name="T8" fmla="*/ 14 w 198"/>
                    <a:gd name="T9" fmla="*/ 77 h 141"/>
                    <a:gd name="T10" fmla="*/ 15 w 198"/>
                    <a:gd name="T11" fmla="*/ 75 h 141"/>
                    <a:gd name="T12" fmla="*/ 88 w 198"/>
                    <a:gd name="T13" fmla="*/ 1 h 141"/>
                    <a:gd name="T14" fmla="*/ 92 w 198"/>
                    <a:gd name="T15" fmla="*/ 0 h 141"/>
                    <a:gd name="T16" fmla="*/ 92 w 198"/>
                    <a:gd name="T17" fmla="*/ 0 h 141"/>
                    <a:gd name="T18" fmla="*/ 97 w 198"/>
                    <a:gd name="T19" fmla="*/ 1 h 141"/>
                    <a:gd name="T20" fmla="*/ 103 w 198"/>
                    <a:gd name="T21" fmla="*/ 8 h 141"/>
                    <a:gd name="T22" fmla="*/ 105 w 198"/>
                    <a:gd name="T23" fmla="*/ 12 h 141"/>
                    <a:gd name="T24" fmla="*/ 109 w 198"/>
                    <a:gd name="T25" fmla="*/ 13 h 141"/>
                    <a:gd name="T26" fmla="*/ 116 w 198"/>
                    <a:gd name="T27" fmla="*/ 21 h 141"/>
                    <a:gd name="T28" fmla="*/ 117 w 198"/>
                    <a:gd name="T29" fmla="*/ 24 h 141"/>
                    <a:gd name="T30" fmla="*/ 121 w 198"/>
                    <a:gd name="T31" fmla="*/ 26 h 141"/>
                    <a:gd name="T32" fmla="*/ 128 w 198"/>
                    <a:gd name="T33" fmla="*/ 33 h 141"/>
                    <a:gd name="T34" fmla="*/ 130 w 198"/>
                    <a:gd name="T35" fmla="*/ 37 h 141"/>
                    <a:gd name="T36" fmla="*/ 133 w 198"/>
                    <a:gd name="T37" fmla="*/ 38 h 141"/>
                    <a:gd name="T38" fmla="*/ 140 w 198"/>
                    <a:gd name="T39" fmla="*/ 45 h 141"/>
                    <a:gd name="T40" fmla="*/ 142 w 198"/>
                    <a:gd name="T41" fmla="*/ 49 h 141"/>
                    <a:gd name="T42" fmla="*/ 140 w 198"/>
                    <a:gd name="T43" fmla="*/ 53 h 141"/>
                    <a:gd name="T44" fmla="*/ 124 w 198"/>
                    <a:gd name="T45" fmla="*/ 70 h 141"/>
                    <a:gd name="T46" fmla="*/ 192 w 198"/>
                    <a:gd name="T47" fmla="*/ 70 h 141"/>
                    <a:gd name="T48" fmla="*/ 198 w 198"/>
                    <a:gd name="T49" fmla="*/ 76 h 141"/>
                    <a:gd name="T50" fmla="*/ 198 w 198"/>
                    <a:gd name="T51" fmla="*/ 87 h 141"/>
                    <a:gd name="T52" fmla="*/ 192 w 198"/>
                    <a:gd name="T53" fmla="*/ 93 h 141"/>
                    <a:gd name="T54" fmla="*/ 107 w 198"/>
                    <a:gd name="T55" fmla="*/ 93 h 141"/>
                    <a:gd name="T56" fmla="*/ 103 w 198"/>
                    <a:gd name="T57" fmla="*/ 91 h 141"/>
                    <a:gd name="T58" fmla="*/ 67 w 198"/>
                    <a:gd name="T59" fmla="*/ 127 h 141"/>
                    <a:gd name="T60" fmla="*/ 64 w 198"/>
                    <a:gd name="T61" fmla="*/ 128 h 141"/>
                    <a:gd name="T62" fmla="*/ 14 w 198"/>
                    <a:gd name="T63" fmla="*/ 141 h 141"/>
                    <a:gd name="T64" fmla="*/ 12 w 198"/>
                    <a:gd name="T65" fmla="*/ 141 h 141"/>
                    <a:gd name="T66" fmla="*/ 23 w 198"/>
                    <a:gd name="T67" fmla="*/ 119 h 141"/>
                    <a:gd name="T68" fmla="*/ 45 w 198"/>
                    <a:gd name="T69" fmla="*/ 113 h 141"/>
                    <a:gd name="T70" fmla="*/ 29 w 198"/>
                    <a:gd name="T71" fmla="*/ 97 h 141"/>
                    <a:gd name="T72" fmla="*/ 23 w 198"/>
                    <a:gd name="T73" fmla="*/ 11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 h="141">
                      <a:moveTo>
                        <a:pt x="12" y="141"/>
                      </a:moveTo>
                      <a:cubicBezTo>
                        <a:pt x="11" y="141"/>
                        <a:pt x="9" y="141"/>
                        <a:pt x="8" y="140"/>
                      </a:cubicBezTo>
                      <a:cubicBezTo>
                        <a:pt x="3" y="134"/>
                        <a:pt x="3" y="134"/>
                        <a:pt x="3" y="134"/>
                      </a:cubicBezTo>
                      <a:cubicBezTo>
                        <a:pt x="1" y="133"/>
                        <a:pt x="0" y="131"/>
                        <a:pt x="1" y="128"/>
                      </a:cubicBezTo>
                      <a:cubicBezTo>
                        <a:pt x="14" y="77"/>
                        <a:pt x="14" y="77"/>
                        <a:pt x="14" y="77"/>
                      </a:cubicBezTo>
                      <a:cubicBezTo>
                        <a:pt x="14" y="76"/>
                        <a:pt x="15" y="75"/>
                        <a:pt x="15" y="75"/>
                      </a:cubicBezTo>
                      <a:cubicBezTo>
                        <a:pt x="88" y="1"/>
                        <a:pt x="88" y="1"/>
                        <a:pt x="88" y="1"/>
                      </a:cubicBezTo>
                      <a:cubicBezTo>
                        <a:pt x="89" y="0"/>
                        <a:pt x="91" y="0"/>
                        <a:pt x="92" y="0"/>
                      </a:cubicBezTo>
                      <a:cubicBezTo>
                        <a:pt x="92" y="0"/>
                        <a:pt x="92" y="0"/>
                        <a:pt x="92" y="0"/>
                      </a:cubicBezTo>
                      <a:cubicBezTo>
                        <a:pt x="94" y="0"/>
                        <a:pt x="96" y="0"/>
                        <a:pt x="97" y="1"/>
                      </a:cubicBezTo>
                      <a:cubicBezTo>
                        <a:pt x="103" y="8"/>
                        <a:pt x="103" y="8"/>
                        <a:pt x="103" y="8"/>
                      </a:cubicBezTo>
                      <a:cubicBezTo>
                        <a:pt x="104" y="9"/>
                        <a:pt x="105" y="10"/>
                        <a:pt x="105" y="12"/>
                      </a:cubicBezTo>
                      <a:cubicBezTo>
                        <a:pt x="106" y="12"/>
                        <a:pt x="108" y="12"/>
                        <a:pt x="109" y="13"/>
                      </a:cubicBezTo>
                      <a:cubicBezTo>
                        <a:pt x="116" y="21"/>
                        <a:pt x="116" y="21"/>
                        <a:pt x="116" y="21"/>
                      </a:cubicBezTo>
                      <a:cubicBezTo>
                        <a:pt x="117" y="22"/>
                        <a:pt x="117" y="23"/>
                        <a:pt x="117" y="24"/>
                      </a:cubicBezTo>
                      <a:cubicBezTo>
                        <a:pt x="119" y="24"/>
                        <a:pt x="120" y="25"/>
                        <a:pt x="121" y="26"/>
                      </a:cubicBezTo>
                      <a:cubicBezTo>
                        <a:pt x="128" y="33"/>
                        <a:pt x="128" y="33"/>
                        <a:pt x="128" y="33"/>
                      </a:cubicBezTo>
                      <a:cubicBezTo>
                        <a:pt x="129" y="34"/>
                        <a:pt x="130" y="35"/>
                        <a:pt x="130" y="37"/>
                      </a:cubicBezTo>
                      <a:cubicBezTo>
                        <a:pt x="131" y="37"/>
                        <a:pt x="132" y="37"/>
                        <a:pt x="133" y="38"/>
                      </a:cubicBezTo>
                      <a:cubicBezTo>
                        <a:pt x="140" y="45"/>
                        <a:pt x="140" y="45"/>
                        <a:pt x="140" y="45"/>
                      </a:cubicBezTo>
                      <a:cubicBezTo>
                        <a:pt x="141" y="46"/>
                        <a:pt x="142" y="47"/>
                        <a:pt x="142" y="49"/>
                      </a:cubicBezTo>
                      <a:cubicBezTo>
                        <a:pt x="142" y="51"/>
                        <a:pt x="141" y="52"/>
                        <a:pt x="140" y="53"/>
                      </a:cubicBezTo>
                      <a:cubicBezTo>
                        <a:pt x="124" y="70"/>
                        <a:pt x="124" y="70"/>
                        <a:pt x="124" y="70"/>
                      </a:cubicBezTo>
                      <a:cubicBezTo>
                        <a:pt x="192" y="70"/>
                        <a:pt x="192" y="70"/>
                        <a:pt x="192" y="70"/>
                      </a:cubicBezTo>
                      <a:cubicBezTo>
                        <a:pt x="196" y="70"/>
                        <a:pt x="198" y="72"/>
                        <a:pt x="198" y="76"/>
                      </a:cubicBezTo>
                      <a:cubicBezTo>
                        <a:pt x="198" y="87"/>
                        <a:pt x="198" y="87"/>
                        <a:pt x="198" y="87"/>
                      </a:cubicBezTo>
                      <a:cubicBezTo>
                        <a:pt x="198" y="91"/>
                        <a:pt x="196" y="93"/>
                        <a:pt x="192" y="93"/>
                      </a:cubicBezTo>
                      <a:cubicBezTo>
                        <a:pt x="107" y="93"/>
                        <a:pt x="107" y="93"/>
                        <a:pt x="107" y="93"/>
                      </a:cubicBezTo>
                      <a:cubicBezTo>
                        <a:pt x="105" y="93"/>
                        <a:pt x="104" y="92"/>
                        <a:pt x="103" y="91"/>
                      </a:cubicBezTo>
                      <a:cubicBezTo>
                        <a:pt x="67" y="127"/>
                        <a:pt x="67" y="127"/>
                        <a:pt x="67" y="127"/>
                      </a:cubicBezTo>
                      <a:cubicBezTo>
                        <a:pt x="66" y="127"/>
                        <a:pt x="65" y="128"/>
                        <a:pt x="64" y="128"/>
                      </a:cubicBezTo>
                      <a:cubicBezTo>
                        <a:pt x="14" y="141"/>
                        <a:pt x="14" y="141"/>
                        <a:pt x="14" y="141"/>
                      </a:cubicBezTo>
                      <a:cubicBezTo>
                        <a:pt x="13" y="141"/>
                        <a:pt x="13" y="141"/>
                        <a:pt x="12" y="141"/>
                      </a:cubicBezTo>
                      <a:close/>
                      <a:moveTo>
                        <a:pt x="23" y="119"/>
                      </a:moveTo>
                      <a:cubicBezTo>
                        <a:pt x="45" y="113"/>
                        <a:pt x="45" y="113"/>
                        <a:pt x="45" y="113"/>
                      </a:cubicBezTo>
                      <a:cubicBezTo>
                        <a:pt x="29" y="97"/>
                        <a:pt x="29" y="97"/>
                        <a:pt x="29" y="97"/>
                      </a:cubicBezTo>
                      <a:lnTo>
                        <a:pt x="23"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3" name="Freeform 52">
                  <a:extLst>
                    <a:ext uri="{FF2B5EF4-FFF2-40B4-BE49-F238E27FC236}">
                      <a16:creationId xmlns:a16="http://schemas.microsoft.com/office/drawing/2014/main" id="{61551617-E888-4769-84AF-093CBEF53182}"/>
                    </a:ext>
                  </a:extLst>
                </p:cNvPr>
                <p:cNvSpPr>
                  <a:spLocks noEditPoints="1"/>
                </p:cNvSpPr>
                <p:nvPr/>
              </p:nvSpPr>
              <p:spPr bwMode="auto">
                <a:xfrm>
                  <a:off x="-145995" y="8701808"/>
                  <a:ext cx="787400" cy="573089"/>
                </a:xfrm>
                <a:custGeom>
                  <a:avLst/>
                  <a:gdLst>
                    <a:gd name="T0" fmla="*/ 98 w 210"/>
                    <a:gd name="T1" fmla="*/ 12 h 153"/>
                    <a:gd name="T2" fmla="*/ 105 w 210"/>
                    <a:gd name="T3" fmla="*/ 18 h 153"/>
                    <a:gd name="T4" fmla="*/ 37 w 210"/>
                    <a:gd name="T5" fmla="*/ 86 h 153"/>
                    <a:gd name="T6" fmla="*/ 43 w 210"/>
                    <a:gd name="T7" fmla="*/ 92 h 153"/>
                    <a:gd name="T8" fmla="*/ 110 w 210"/>
                    <a:gd name="T9" fmla="*/ 24 h 153"/>
                    <a:gd name="T10" fmla="*/ 118 w 210"/>
                    <a:gd name="T11" fmla="*/ 31 h 153"/>
                    <a:gd name="T12" fmla="*/ 50 w 210"/>
                    <a:gd name="T13" fmla="*/ 99 h 153"/>
                    <a:gd name="T14" fmla="*/ 55 w 210"/>
                    <a:gd name="T15" fmla="*/ 104 h 153"/>
                    <a:gd name="T16" fmla="*/ 123 w 210"/>
                    <a:gd name="T17" fmla="*/ 36 h 153"/>
                    <a:gd name="T18" fmla="*/ 130 w 210"/>
                    <a:gd name="T19" fmla="*/ 43 h 153"/>
                    <a:gd name="T20" fmla="*/ 62 w 210"/>
                    <a:gd name="T21" fmla="*/ 111 h 153"/>
                    <a:gd name="T22" fmla="*/ 68 w 210"/>
                    <a:gd name="T23" fmla="*/ 116 h 153"/>
                    <a:gd name="T24" fmla="*/ 135 w 210"/>
                    <a:gd name="T25" fmla="*/ 49 h 153"/>
                    <a:gd name="T26" fmla="*/ 142 w 210"/>
                    <a:gd name="T27" fmla="*/ 55 h 153"/>
                    <a:gd name="T28" fmla="*/ 115 w 210"/>
                    <a:gd name="T29" fmla="*/ 82 h 153"/>
                    <a:gd name="T30" fmla="*/ 198 w 210"/>
                    <a:gd name="T31" fmla="*/ 82 h 153"/>
                    <a:gd name="T32" fmla="*/ 198 w 210"/>
                    <a:gd name="T33" fmla="*/ 93 h 153"/>
                    <a:gd name="T34" fmla="*/ 113 w 210"/>
                    <a:gd name="T35" fmla="*/ 93 h 153"/>
                    <a:gd name="T36" fmla="*/ 113 w 210"/>
                    <a:gd name="T37" fmla="*/ 84 h 153"/>
                    <a:gd name="T38" fmla="*/ 69 w 210"/>
                    <a:gd name="T39" fmla="*/ 128 h 153"/>
                    <a:gd name="T40" fmla="*/ 18 w 210"/>
                    <a:gd name="T41" fmla="*/ 141 h 153"/>
                    <a:gd name="T42" fmla="*/ 13 w 210"/>
                    <a:gd name="T43" fmla="*/ 136 h 153"/>
                    <a:gd name="T44" fmla="*/ 26 w 210"/>
                    <a:gd name="T45" fmla="*/ 85 h 153"/>
                    <a:gd name="T46" fmla="*/ 98 w 210"/>
                    <a:gd name="T47" fmla="*/ 12 h 153"/>
                    <a:gd name="T48" fmla="*/ 21 w 210"/>
                    <a:gd name="T49" fmla="*/ 133 h 153"/>
                    <a:gd name="T50" fmla="*/ 62 w 210"/>
                    <a:gd name="T51" fmla="*/ 122 h 153"/>
                    <a:gd name="T52" fmla="*/ 32 w 210"/>
                    <a:gd name="T53" fmla="*/ 91 h 153"/>
                    <a:gd name="T54" fmla="*/ 21 w 210"/>
                    <a:gd name="T55" fmla="*/ 133 h 153"/>
                    <a:gd name="T56" fmla="*/ 98 w 210"/>
                    <a:gd name="T57" fmla="*/ 0 h 153"/>
                    <a:gd name="T58" fmla="*/ 98 w 210"/>
                    <a:gd name="T59" fmla="*/ 0 h 153"/>
                    <a:gd name="T60" fmla="*/ 90 w 210"/>
                    <a:gd name="T61" fmla="*/ 3 h 153"/>
                    <a:gd name="T62" fmla="*/ 17 w 210"/>
                    <a:gd name="T63" fmla="*/ 76 h 153"/>
                    <a:gd name="T64" fmla="*/ 14 w 210"/>
                    <a:gd name="T65" fmla="*/ 82 h 153"/>
                    <a:gd name="T66" fmla="*/ 1 w 210"/>
                    <a:gd name="T67" fmla="*/ 133 h 153"/>
                    <a:gd name="T68" fmla="*/ 4 w 210"/>
                    <a:gd name="T69" fmla="*/ 145 h 153"/>
                    <a:gd name="T70" fmla="*/ 10 w 210"/>
                    <a:gd name="T71" fmla="*/ 150 h 153"/>
                    <a:gd name="T72" fmla="*/ 18 w 210"/>
                    <a:gd name="T73" fmla="*/ 153 h 153"/>
                    <a:gd name="T74" fmla="*/ 21 w 210"/>
                    <a:gd name="T75" fmla="*/ 153 h 153"/>
                    <a:gd name="T76" fmla="*/ 72 w 210"/>
                    <a:gd name="T77" fmla="*/ 140 h 153"/>
                    <a:gd name="T78" fmla="*/ 77 w 210"/>
                    <a:gd name="T79" fmla="*/ 137 h 153"/>
                    <a:gd name="T80" fmla="*/ 109 w 210"/>
                    <a:gd name="T81" fmla="*/ 105 h 153"/>
                    <a:gd name="T82" fmla="*/ 113 w 210"/>
                    <a:gd name="T83" fmla="*/ 105 h 153"/>
                    <a:gd name="T84" fmla="*/ 198 w 210"/>
                    <a:gd name="T85" fmla="*/ 105 h 153"/>
                    <a:gd name="T86" fmla="*/ 210 w 210"/>
                    <a:gd name="T87" fmla="*/ 93 h 153"/>
                    <a:gd name="T88" fmla="*/ 210 w 210"/>
                    <a:gd name="T89" fmla="*/ 82 h 153"/>
                    <a:gd name="T90" fmla="*/ 198 w 210"/>
                    <a:gd name="T91" fmla="*/ 70 h 153"/>
                    <a:gd name="T92" fmla="*/ 144 w 210"/>
                    <a:gd name="T93" fmla="*/ 70 h 153"/>
                    <a:gd name="T94" fmla="*/ 150 w 210"/>
                    <a:gd name="T95" fmla="*/ 64 h 153"/>
                    <a:gd name="T96" fmla="*/ 154 w 210"/>
                    <a:gd name="T97" fmla="*/ 55 h 153"/>
                    <a:gd name="T98" fmla="*/ 150 w 210"/>
                    <a:gd name="T99" fmla="*/ 47 h 153"/>
                    <a:gd name="T100" fmla="*/ 144 w 210"/>
                    <a:gd name="T101" fmla="*/ 40 h 153"/>
                    <a:gd name="T102" fmla="*/ 140 w 210"/>
                    <a:gd name="T103" fmla="*/ 38 h 153"/>
                    <a:gd name="T104" fmla="*/ 138 w 210"/>
                    <a:gd name="T105" fmla="*/ 35 h 153"/>
                    <a:gd name="T106" fmla="*/ 131 w 210"/>
                    <a:gd name="T107" fmla="*/ 28 h 153"/>
                    <a:gd name="T108" fmla="*/ 128 w 210"/>
                    <a:gd name="T109" fmla="*/ 25 h 153"/>
                    <a:gd name="T110" fmla="*/ 126 w 210"/>
                    <a:gd name="T111" fmla="*/ 22 h 153"/>
                    <a:gd name="T112" fmla="*/ 119 w 210"/>
                    <a:gd name="T113" fmla="*/ 15 h 153"/>
                    <a:gd name="T114" fmla="*/ 116 w 210"/>
                    <a:gd name="T115" fmla="*/ 13 h 153"/>
                    <a:gd name="T116" fmla="*/ 113 w 210"/>
                    <a:gd name="T117" fmla="*/ 10 h 153"/>
                    <a:gd name="T118" fmla="*/ 107 w 210"/>
                    <a:gd name="T119" fmla="*/ 3 h 153"/>
                    <a:gd name="T120" fmla="*/ 98 w 210"/>
                    <a:gd name="T12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 h="153">
                      <a:moveTo>
                        <a:pt x="98" y="12"/>
                      </a:moveTo>
                      <a:cubicBezTo>
                        <a:pt x="105" y="18"/>
                        <a:pt x="105" y="18"/>
                        <a:pt x="105" y="18"/>
                      </a:cubicBezTo>
                      <a:cubicBezTo>
                        <a:pt x="37" y="86"/>
                        <a:pt x="37" y="86"/>
                        <a:pt x="37" y="86"/>
                      </a:cubicBezTo>
                      <a:cubicBezTo>
                        <a:pt x="43" y="92"/>
                        <a:pt x="43" y="92"/>
                        <a:pt x="43" y="92"/>
                      </a:cubicBezTo>
                      <a:cubicBezTo>
                        <a:pt x="110" y="24"/>
                        <a:pt x="110" y="24"/>
                        <a:pt x="110" y="24"/>
                      </a:cubicBezTo>
                      <a:cubicBezTo>
                        <a:pt x="118" y="31"/>
                        <a:pt x="118" y="31"/>
                        <a:pt x="118" y="31"/>
                      </a:cubicBezTo>
                      <a:cubicBezTo>
                        <a:pt x="50" y="99"/>
                        <a:pt x="50" y="99"/>
                        <a:pt x="50" y="99"/>
                      </a:cubicBezTo>
                      <a:cubicBezTo>
                        <a:pt x="55" y="104"/>
                        <a:pt x="55" y="104"/>
                        <a:pt x="55" y="104"/>
                      </a:cubicBezTo>
                      <a:cubicBezTo>
                        <a:pt x="123" y="36"/>
                        <a:pt x="123" y="36"/>
                        <a:pt x="123" y="36"/>
                      </a:cubicBezTo>
                      <a:cubicBezTo>
                        <a:pt x="130" y="43"/>
                        <a:pt x="130" y="43"/>
                        <a:pt x="130" y="43"/>
                      </a:cubicBezTo>
                      <a:cubicBezTo>
                        <a:pt x="62" y="111"/>
                        <a:pt x="62" y="111"/>
                        <a:pt x="62" y="111"/>
                      </a:cubicBezTo>
                      <a:cubicBezTo>
                        <a:pt x="68" y="116"/>
                        <a:pt x="68" y="116"/>
                        <a:pt x="68" y="116"/>
                      </a:cubicBezTo>
                      <a:cubicBezTo>
                        <a:pt x="135" y="49"/>
                        <a:pt x="135" y="49"/>
                        <a:pt x="135" y="49"/>
                      </a:cubicBezTo>
                      <a:cubicBezTo>
                        <a:pt x="142" y="55"/>
                        <a:pt x="142" y="55"/>
                        <a:pt x="142" y="55"/>
                      </a:cubicBezTo>
                      <a:cubicBezTo>
                        <a:pt x="115" y="82"/>
                        <a:pt x="115" y="82"/>
                        <a:pt x="115" y="82"/>
                      </a:cubicBezTo>
                      <a:cubicBezTo>
                        <a:pt x="198" y="82"/>
                        <a:pt x="198" y="82"/>
                        <a:pt x="198" y="82"/>
                      </a:cubicBezTo>
                      <a:cubicBezTo>
                        <a:pt x="198" y="93"/>
                        <a:pt x="198" y="93"/>
                        <a:pt x="198" y="93"/>
                      </a:cubicBezTo>
                      <a:cubicBezTo>
                        <a:pt x="113" y="93"/>
                        <a:pt x="113" y="93"/>
                        <a:pt x="113" y="93"/>
                      </a:cubicBezTo>
                      <a:cubicBezTo>
                        <a:pt x="113" y="84"/>
                        <a:pt x="113" y="84"/>
                        <a:pt x="113" y="84"/>
                      </a:cubicBezTo>
                      <a:cubicBezTo>
                        <a:pt x="69" y="128"/>
                        <a:pt x="69" y="128"/>
                        <a:pt x="69" y="128"/>
                      </a:cubicBezTo>
                      <a:cubicBezTo>
                        <a:pt x="18" y="141"/>
                        <a:pt x="18" y="141"/>
                        <a:pt x="18" y="141"/>
                      </a:cubicBezTo>
                      <a:cubicBezTo>
                        <a:pt x="13" y="136"/>
                        <a:pt x="13" y="136"/>
                        <a:pt x="13" y="136"/>
                      </a:cubicBezTo>
                      <a:cubicBezTo>
                        <a:pt x="26" y="85"/>
                        <a:pt x="26" y="85"/>
                        <a:pt x="26" y="85"/>
                      </a:cubicBezTo>
                      <a:cubicBezTo>
                        <a:pt x="98" y="12"/>
                        <a:pt x="98" y="12"/>
                        <a:pt x="98" y="12"/>
                      </a:cubicBezTo>
                      <a:moveTo>
                        <a:pt x="21" y="133"/>
                      </a:moveTo>
                      <a:cubicBezTo>
                        <a:pt x="62" y="122"/>
                        <a:pt x="62" y="122"/>
                        <a:pt x="62" y="122"/>
                      </a:cubicBezTo>
                      <a:cubicBezTo>
                        <a:pt x="32" y="91"/>
                        <a:pt x="32" y="91"/>
                        <a:pt x="32" y="91"/>
                      </a:cubicBezTo>
                      <a:cubicBezTo>
                        <a:pt x="21" y="133"/>
                        <a:pt x="21" y="133"/>
                        <a:pt x="21" y="133"/>
                      </a:cubicBezTo>
                      <a:moveTo>
                        <a:pt x="98" y="0"/>
                      </a:moveTo>
                      <a:cubicBezTo>
                        <a:pt x="98" y="0"/>
                        <a:pt x="98" y="0"/>
                        <a:pt x="98" y="0"/>
                      </a:cubicBezTo>
                      <a:cubicBezTo>
                        <a:pt x="95" y="0"/>
                        <a:pt x="92" y="1"/>
                        <a:pt x="90" y="3"/>
                      </a:cubicBezTo>
                      <a:cubicBezTo>
                        <a:pt x="17" y="76"/>
                        <a:pt x="17" y="76"/>
                        <a:pt x="17" y="76"/>
                      </a:cubicBezTo>
                      <a:cubicBezTo>
                        <a:pt x="16" y="78"/>
                        <a:pt x="15" y="80"/>
                        <a:pt x="14" y="82"/>
                      </a:cubicBezTo>
                      <a:cubicBezTo>
                        <a:pt x="1" y="133"/>
                        <a:pt x="1" y="133"/>
                        <a:pt x="1" y="133"/>
                      </a:cubicBezTo>
                      <a:cubicBezTo>
                        <a:pt x="0" y="137"/>
                        <a:pt x="1" y="142"/>
                        <a:pt x="4" y="145"/>
                      </a:cubicBezTo>
                      <a:cubicBezTo>
                        <a:pt x="10" y="150"/>
                        <a:pt x="10" y="150"/>
                        <a:pt x="10" y="150"/>
                      </a:cubicBezTo>
                      <a:cubicBezTo>
                        <a:pt x="12" y="152"/>
                        <a:pt x="15" y="153"/>
                        <a:pt x="18" y="153"/>
                      </a:cubicBezTo>
                      <a:cubicBezTo>
                        <a:pt x="19" y="153"/>
                        <a:pt x="20" y="153"/>
                        <a:pt x="21" y="153"/>
                      </a:cubicBezTo>
                      <a:cubicBezTo>
                        <a:pt x="72" y="140"/>
                        <a:pt x="72" y="140"/>
                        <a:pt x="72" y="140"/>
                      </a:cubicBezTo>
                      <a:cubicBezTo>
                        <a:pt x="74" y="140"/>
                        <a:pt x="76" y="138"/>
                        <a:pt x="77" y="137"/>
                      </a:cubicBezTo>
                      <a:cubicBezTo>
                        <a:pt x="109" y="105"/>
                        <a:pt x="109" y="105"/>
                        <a:pt x="109" y="105"/>
                      </a:cubicBezTo>
                      <a:cubicBezTo>
                        <a:pt x="111" y="105"/>
                        <a:pt x="112" y="105"/>
                        <a:pt x="113" y="105"/>
                      </a:cubicBezTo>
                      <a:cubicBezTo>
                        <a:pt x="198" y="105"/>
                        <a:pt x="198" y="105"/>
                        <a:pt x="198" y="105"/>
                      </a:cubicBezTo>
                      <a:cubicBezTo>
                        <a:pt x="205" y="105"/>
                        <a:pt x="210" y="100"/>
                        <a:pt x="210" y="93"/>
                      </a:cubicBezTo>
                      <a:cubicBezTo>
                        <a:pt x="210" y="82"/>
                        <a:pt x="210" y="82"/>
                        <a:pt x="210" y="82"/>
                      </a:cubicBezTo>
                      <a:cubicBezTo>
                        <a:pt x="210" y="75"/>
                        <a:pt x="205" y="70"/>
                        <a:pt x="198" y="70"/>
                      </a:cubicBezTo>
                      <a:cubicBezTo>
                        <a:pt x="144" y="70"/>
                        <a:pt x="144" y="70"/>
                        <a:pt x="144" y="70"/>
                      </a:cubicBezTo>
                      <a:cubicBezTo>
                        <a:pt x="150" y="64"/>
                        <a:pt x="150" y="64"/>
                        <a:pt x="150" y="64"/>
                      </a:cubicBezTo>
                      <a:cubicBezTo>
                        <a:pt x="153" y="61"/>
                        <a:pt x="154" y="58"/>
                        <a:pt x="154" y="55"/>
                      </a:cubicBezTo>
                      <a:cubicBezTo>
                        <a:pt x="154" y="52"/>
                        <a:pt x="152" y="49"/>
                        <a:pt x="150" y="47"/>
                      </a:cubicBezTo>
                      <a:cubicBezTo>
                        <a:pt x="144" y="40"/>
                        <a:pt x="144" y="40"/>
                        <a:pt x="144" y="40"/>
                      </a:cubicBezTo>
                      <a:cubicBezTo>
                        <a:pt x="143" y="39"/>
                        <a:pt x="142" y="39"/>
                        <a:pt x="140" y="38"/>
                      </a:cubicBezTo>
                      <a:cubicBezTo>
                        <a:pt x="140" y="37"/>
                        <a:pt x="139" y="36"/>
                        <a:pt x="138" y="35"/>
                      </a:cubicBezTo>
                      <a:cubicBezTo>
                        <a:pt x="131" y="28"/>
                        <a:pt x="131" y="28"/>
                        <a:pt x="131" y="28"/>
                      </a:cubicBezTo>
                      <a:cubicBezTo>
                        <a:pt x="131" y="27"/>
                        <a:pt x="129" y="26"/>
                        <a:pt x="128" y="25"/>
                      </a:cubicBezTo>
                      <a:cubicBezTo>
                        <a:pt x="128" y="24"/>
                        <a:pt x="127" y="23"/>
                        <a:pt x="126" y="22"/>
                      </a:cubicBezTo>
                      <a:cubicBezTo>
                        <a:pt x="119" y="15"/>
                        <a:pt x="119" y="15"/>
                        <a:pt x="119" y="15"/>
                      </a:cubicBezTo>
                      <a:cubicBezTo>
                        <a:pt x="118" y="14"/>
                        <a:pt x="117" y="13"/>
                        <a:pt x="116" y="13"/>
                      </a:cubicBezTo>
                      <a:cubicBezTo>
                        <a:pt x="115" y="12"/>
                        <a:pt x="114" y="10"/>
                        <a:pt x="113" y="10"/>
                      </a:cubicBezTo>
                      <a:cubicBezTo>
                        <a:pt x="107" y="3"/>
                        <a:pt x="107" y="3"/>
                        <a:pt x="107" y="3"/>
                      </a:cubicBezTo>
                      <a:cubicBezTo>
                        <a:pt x="105" y="1"/>
                        <a:pt x="102" y="0"/>
                        <a:pt x="98"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4" name="Rectangle 53">
                  <a:extLst>
                    <a:ext uri="{FF2B5EF4-FFF2-40B4-BE49-F238E27FC236}">
                      <a16:creationId xmlns:a16="http://schemas.microsoft.com/office/drawing/2014/main" id="{FEBDE6C7-4677-4D48-AD39-D9B02FDE9846}"/>
                    </a:ext>
                  </a:extLst>
                </p:cNvPr>
                <p:cNvSpPr>
                  <a:spLocks noChangeArrowheads="1"/>
                </p:cNvSpPr>
                <p:nvPr/>
              </p:nvSpPr>
              <p:spPr bwMode="auto">
                <a:xfrm>
                  <a:off x="277868" y="9084396"/>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5" name="Rectangle 54">
                  <a:extLst>
                    <a:ext uri="{FF2B5EF4-FFF2-40B4-BE49-F238E27FC236}">
                      <a16:creationId xmlns:a16="http://schemas.microsoft.com/office/drawing/2014/main" id="{529BD406-2A9C-448B-81EE-B84C6F0C61C5}"/>
                    </a:ext>
                  </a:extLst>
                </p:cNvPr>
                <p:cNvSpPr>
                  <a:spLocks noChangeArrowheads="1"/>
                </p:cNvSpPr>
                <p:nvPr/>
              </p:nvSpPr>
              <p:spPr bwMode="auto">
                <a:xfrm>
                  <a:off x="277868" y="9159009"/>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6" name="Freeform 55">
                  <a:extLst>
                    <a:ext uri="{FF2B5EF4-FFF2-40B4-BE49-F238E27FC236}">
                      <a16:creationId xmlns:a16="http://schemas.microsoft.com/office/drawing/2014/main" id="{6EF0134D-BE58-4D9F-8B9F-B7FBD22CBC92}"/>
                    </a:ext>
                  </a:extLst>
                </p:cNvPr>
                <p:cNvSpPr>
                  <a:spLocks/>
                </p:cNvSpPr>
                <p:nvPr/>
              </p:nvSpPr>
              <p:spPr bwMode="auto">
                <a:xfrm>
                  <a:off x="239768" y="8674820"/>
                  <a:ext cx="217488" cy="214313"/>
                </a:xfrm>
                <a:custGeom>
                  <a:avLst/>
                  <a:gdLst>
                    <a:gd name="T0" fmla="*/ 55 w 58"/>
                    <a:gd name="T1" fmla="*/ 46 h 57"/>
                    <a:gd name="T2" fmla="*/ 55 w 58"/>
                    <a:gd name="T3" fmla="*/ 37 h 57"/>
                    <a:gd name="T4" fmla="*/ 21 w 58"/>
                    <a:gd name="T5" fmla="*/ 2 h 57"/>
                    <a:gd name="T6" fmla="*/ 12 w 58"/>
                    <a:gd name="T7" fmla="*/ 2 h 57"/>
                    <a:gd name="T8" fmla="*/ 0 w 58"/>
                    <a:gd name="T9" fmla="*/ 14 h 57"/>
                    <a:gd name="T10" fmla="*/ 44 w 58"/>
                    <a:gd name="T11" fmla="*/ 57 h 57"/>
                    <a:gd name="T12" fmla="*/ 55 w 58"/>
                    <a:gd name="T13" fmla="*/ 46 h 57"/>
                  </a:gdLst>
                  <a:ahLst/>
                  <a:cxnLst>
                    <a:cxn ang="0">
                      <a:pos x="T0" y="T1"/>
                    </a:cxn>
                    <a:cxn ang="0">
                      <a:pos x="T2" y="T3"/>
                    </a:cxn>
                    <a:cxn ang="0">
                      <a:pos x="T4" y="T5"/>
                    </a:cxn>
                    <a:cxn ang="0">
                      <a:pos x="T6" y="T7"/>
                    </a:cxn>
                    <a:cxn ang="0">
                      <a:pos x="T8" y="T9"/>
                    </a:cxn>
                    <a:cxn ang="0">
                      <a:pos x="T10" y="T11"/>
                    </a:cxn>
                    <a:cxn ang="0">
                      <a:pos x="T12" y="T13"/>
                    </a:cxn>
                  </a:cxnLst>
                  <a:rect l="0" t="0" r="r" b="b"/>
                  <a:pathLst>
                    <a:path w="58" h="57">
                      <a:moveTo>
                        <a:pt x="55" y="46"/>
                      </a:moveTo>
                      <a:cubicBezTo>
                        <a:pt x="58" y="43"/>
                        <a:pt x="58" y="39"/>
                        <a:pt x="55" y="37"/>
                      </a:cubicBezTo>
                      <a:cubicBezTo>
                        <a:pt x="21" y="2"/>
                        <a:pt x="21" y="2"/>
                        <a:pt x="21" y="2"/>
                      </a:cubicBezTo>
                      <a:cubicBezTo>
                        <a:pt x="18" y="0"/>
                        <a:pt x="14" y="0"/>
                        <a:pt x="12" y="2"/>
                      </a:cubicBezTo>
                      <a:cubicBezTo>
                        <a:pt x="0" y="14"/>
                        <a:pt x="0" y="14"/>
                        <a:pt x="0" y="14"/>
                      </a:cubicBezTo>
                      <a:cubicBezTo>
                        <a:pt x="44" y="57"/>
                        <a:pt x="44" y="57"/>
                        <a:pt x="44" y="57"/>
                      </a:cubicBezTo>
                      <a:cubicBezTo>
                        <a:pt x="55" y="46"/>
                        <a:pt x="55" y="46"/>
                        <a:pt x="55"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7" name="Freeform 56">
                  <a:extLst>
                    <a:ext uri="{FF2B5EF4-FFF2-40B4-BE49-F238E27FC236}">
                      <a16:creationId xmlns:a16="http://schemas.microsoft.com/office/drawing/2014/main" id="{85925C4C-86E3-483B-89F9-FDD3F9EB282C}"/>
                    </a:ext>
                  </a:extLst>
                </p:cNvPr>
                <p:cNvSpPr>
                  <a:spLocks noEditPoints="1"/>
                </p:cNvSpPr>
                <p:nvPr/>
              </p:nvSpPr>
              <p:spPr bwMode="auto">
                <a:xfrm>
                  <a:off x="-96782" y="8746258"/>
                  <a:ext cx="693738" cy="484189"/>
                </a:xfrm>
                <a:custGeom>
                  <a:avLst/>
                  <a:gdLst>
                    <a:gd name="T0" fmla="*/ 241 w 437"/>
                    <a:gd name="T1" fmla="*/ 166 h 305"/>
                    <a:gd name="T2" fmla="*/ 305 w 437"/>
                    <a:gd name="T3" fmla="*/ 102 h 305"/>
                    <a:gd name="T4" fmla="*/ 288 w 437"/>
                    <a:gd name="T5" fmla="*/ 88 h 305"/>
                    <a:gd name="T6" fmla="*/ 130 w 437"/>
                    <a:gd name="T7" fmla="*/ 246 h 305"/>
                    <a:gd name="T8" fmla="*/ 116 w 437"/>
                    <a:gd name="T9" fmla="*/ 234 h 305"/>
                    <a:gd name="T10" fmla="*/ 276 w 437"/>
                    <a:gd name="T11" fmla="*/ 74 h 305"/>
                    <a:gd name="T12" fmla="*/ 260 w 437"/>
                    <a:gd name="T13" fmla="*/ 57 h 305"/>
                    <a:gd name="T14" fmla="*/ 99 w 437"/>
                    <a:gd name="T15" fmla="*/ 218 h 305"/>
                    <a:gd name="T16" fmla="*/ 87 w 437"/>
                    <a:gd name="T17" fmla="*/ 206 h 305"/>
                    <a:gd name="T18" fmla="*/ 248 w 437"/>
                    <a:gd name="T19" fmla="*/ 45 h 305"/>
                    <a:gd name="T20" fmla="*/ 229 w 437"/>
                    <a:gd name="T21" fmla="*/ 29 h 305"/>
                    <a:gd name="T22" fmla="*/ 71 w 437"/>
                    <a:gd name="T23" fmla="*/ 189 h 305"/>
                    <a:gd name="T24" fmla="*/ 56 w 437"/>
                    <a:gd name="T25" fmla="*/ 175 h 305"/>
                    <a:gd name="T26" fmla="*/ 217 w 437"/>
                    <a:gd name="T27" fmla="*/ 14 h 305"/>
                    <a:gd name="T28" fmla="*/ 201 w 437"/>
                    <a:gd name="T29" fmla="*/ 0 h 305"/>
                    <a:gd name="T30" fmla="*/ 30 w 437"/>
                    <a:gd name="T31" fmla="*/ 173 h 305"/>
                    <a:gd name="T32" fmla="*/ 0 w 437"/>
                    <a:gd name="T33" fmla="*/ 293 h 305"/>
                    <a:gd name="T34" fmla="*/ 12 w 437"/>
                    <a:gd name="T35" fmla="*/ 305 h 305"/>
                    <a:gd name="T36" fmla="*/ 132 w 437"/>
                    <a:gd name="T37" fmla="*/ 274 h 305"/>
                    <a:gd name="T38" fmla="*/ 236 w 437"/>
                    <a:gd name="T39" fmla="*/ 170 h 305"/>
                    <a:gd name="T40" fmla="*/ 236 w 437"/>
                    <a:gd name="T41" fmla="*/ 192 h 305"/>
                    <a:gd name="T42" fmla="*/ 437 w 437"/>
                    <a:gd name="T43" fmla="*/ 192 h 305"/>
                    <a:gd name="T44" fmla="*/ 437 w 437"/>
                    <a:gd name="T45" fmla="*/ 166 h 305"/>
                    <a:gd name="T46" fmla="*/ 241 w 437"/>
                    <a:gd name="T47" fmla="*/ 166 h 305"/>
                    <a:gd name="T48" fmla="*/ 19 w 437"/>
                    <a:gd name="T49" fmla="*/ 286 h 305"/>
                    <a:gd name="T50" fmla="*/ 45 w 437"/>
                    <a:gd name="T51" fmla="*/ 187 h 305"/>
                    <a:gd name="T52" fmla="*/ 116 w 437"/>
                    <a:gd name="T53" fmla="*/ 260 h 305"/>
                    <a:gd name="T54" fmla="*/ 19 w 437"/>
                    <a:gd name="T55" fmla="*/ 28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37" h="305">
                      <a:moveTo>
                        <a:pt x="241" y="166"/>
                      </a:moveTo>
                      <a:lnTo>
                        <a:pt x="305" y="102"/>
                      </a:lnTo>
                      <a:lnTo>
                        <a:pt x="288" y="88"/>
                      </a:lnTo>
                      <a:lnTo>
                        <a:pt x="130" y="246"/>
                      </a:lnTo>
                      <a:lnTo>
                        <a:pt x="116" y="234"/>
                      </a:lnTo>
                      <a:lnTo>
                        <a:pt x="276" y="74"/>
                      </a:lnTo>
                      <a:lnTo>
                        <a:pt x="260" y="57"/>
                      </a:lnTo>
                      <a:lnTo>
                        <a:pt x="99" y="218"/>
                      </a:lnTo>
                      <a:lnTo>
                        <a:pt x="87" y="206"/>
                      </a:lnTo>
                      <a:lnTo>
                        <a:pt x="248" y="45"/>
                      </a:lnTo>
                      <a:lnTo>
                        <a:pt x="229" y="29"/>
                      </a:lnTo>
                      <a:lnTo>
                        <a:pt x="71" y="189"/>
                      </a:lnTo>
                      <a:lnTo>
                        <a:pt x="56" y="175"/>
                      </a:lnTo>
                      <a:lnTo>
                        <a:pt x="217" y="14"/>
                      </a:lnTo>
                      <a:lnTo>
                        <a:pt x="201" y="0"/>
                      </a:lnTo>
                      <a:lnTo>
                        <a:pt x="30" y="173"/>
                      </a:lnTo>
                      <a:lnTo>
                        <a:pt x="0" y="293"/>
                      </a:lnTo>
                      <a:lnTo>
                        <a:pt x="12" y="305"/>
                      </a:lnTo>
                      <a:lnTo>
                        <a:pt x="132" y="274"/>
                      </a:lnTo>
                      <a:lnTo>
                        <a:pt x="236" y="170"/>
                      </a:lnTo>
                      <a:lnTo>
                        <a:pt x="236" y="192"/>
                      </a:lnTo>
                      <a:lnTo>
                        <a:pt x="437" y="192"/>
                      </a:lnTo>
                      <a:lnTo>
                        <a:pt x="437" y="166"/>
                      </a:lnTo>
                      <a:lnTo>
                        <a:pt x="241" y="166"/>
                      </a:lnTo>
                      <a:close/>
                      <a:moveTo>
                        <a:pt x="19" y="286"/>
                      </a:moveTo>
                      <a:lnTo>
                        <a:pt x="45" y="187"/>
                      </a:lnTo>
                      <a:lnTo>
                        <a:pt x="116" y="260"/>
                      </a:lnTo>
                      <a:lnTo>
                        <a:pt x="19" y="2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sp>
            <p:nvSpPr>
              <p:cNvPr id="95" name="TextBox 94">
                <a:extLst>
                  <a:ext uri="{FF2B5EF4-FFF2-40B4-BE49-F238E27FC236}">
                    <a16:creationId xmlns:a16="http://schemas.microsoft.com/office/drawing/2014/main" id="{DA535A33-A570-4EAB-805A-66FECB5156DA}"/>
                  </a:ext>
                </a:extLst>
              </p:cNvPr>
              <p:cNvSpPr txBox="1"/>
              <p:nvPr/>
            </p:nvSpPr>
            <p:spPr>
              <a:xfrm>
                <a:off x="932114" y="8712046"/>
                <a:ext cx="10337283" cy="1940279"/>
              </a:xfrm>
              <a:prstGeom prst="rect">
                <a:avLst/>
              </a:prstGeom>
              <a:noFill/>
            </p:spPr>
            <p:txBody>
              <a:bodyPr wrap="square" rtlCol="0">
                <a:spAutoFit/>
              </a:bodyPr>
              <a:lstStyle/>
              <a:p>
                <a:r>
                  <a:rPr lang="en-US" sz="2667" b="1" dirty="0">
                    <a:solidFill>
                      <a:schemeClr val="bg1"/>
                    </a:solidFill>
                    <a:latin typeface="+mj-lt"/>
                    <a:ea typeface="Tahoma" pitchFamily="34" charset="0"/>
                    <a:cs typeface="Tahoma" pitchFamily="34" charset="0"/>
                  </a:rPr>
                  <a:t>DẠNG 2: CM Đ</a:t>
                </a:r>
                <a:r>
                  <a:rPr lang="vi-VN" sz="2667" b="1" dirty="0">
                    <a:solidFill>
                      <a:schemeClr val="bg1"/>
                    </a:solidFill>
                    <a:latin typeface="+mj-lt"/>
                    <a:ea typeface="Tahoma" pitchFamily="34" charset="0"/>
                    <a:cs typeface="Tahoma" pitchFamily="34" charset="0"/>
                  </a:rPr>
                  <a:t>Ư</a:t>
                </a:r>
                <a:r>
                  <a:rPr lang="en-US" sz="2667" b="1" dirty="0">
                    <a:solidFill>
                      <a:schemeClr val="bg1"/>
                    </a:solidFill>
                    <a:latin typeface="+mj-lt"/>
                    <a:ea typeface="Tahoma" pitchFamily="34" charset="0"/>
                    <a:cs typeface="Tahoma" pitchFamily="34" charset="0"/>
                  </a:rPr>
                  <a:t>ỜNG THẲNG VUÔNG  GÓC VỚI MẶT PHẲNG</a:t>
                </a:r>
              </a:p>
            </p:txBody>
          </p:sp>
        </p:grpSp>
      </p:grpSp>
    </p:spTree>
    <p:extLst>
      <p:ext uri="{BB962C8B-B14F-4D97-AF65-F5344CB8AC3E}">
        <p14:creationId xmlns:p14="http://schemas.microsoft.com/office/powerpoint/2010/main" val="45228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down)">
                                      <p:cBhvr>
                                        <p:cTn id="23" dur="500"/>
                                        <p:tgtEl>
                                          <p:spTgt spid="4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500"/>
                                        <p:tgtEl>
                                          <p:spTgt spid="6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arn(inVertic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down)">
                                      <p:cBhvr>
                                        <p:cTn id="4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2" grpId="0"/>
      <p:bldP spid="11" grpId="0"/>
      <p:bldP spid="4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77157" y="1901759"/>
            <a:ext cx="2313942" cy="599132"/>
            <a:chOff x="1331979" y="6302728"/>
            <a:chExt cx="4536164" cy="891377"/>
          </a:xfrm>
        </p:grpSpPr>
        <p:sp>
          <p:nvSpPr>
            <p:cNvPr id="7" name="Freeform 20"/>
            <p:cNvSpPr>
              <a:spLocks/>
            </p:cNvSpPr>
            <p:nvPr/>
          </p:nvSpPr>
          <p:spPr bwMode="auto">
            <a:xfrm rot="16200000" flipV="1">
              <a:off x="3417884" y="4701169"/>
              <a:ext cx="828631" cy="4071887"/>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713717" y="6357630"/>
              <a:ext cx="2813135" cy="824037"/>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331979" y="6302728"/>
              <a:ext cx="113461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595767" y="6454990"/>
              <a:ext cx="798220"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nvGrpSpPr>
          <p:cNvPr id="20" name="Group 19"/>
          <p:cNvGrpSpPr/>
          <p:nvPr/>
        </p:nvGrpSpPr>
        <p:grpSpPr>
          <a:xfrm>
            <a:off x="233494" y="731214"/>
            <a:ext cx="11940823" cy="1069421"/>
            <a:chOff x="480509" y="1814723"/>
            <a:chExt cx="23501767" cy="3167717"/>
          </a:xfrm>
        </p:grpSpPr>
        <p:grpSp>
          <p:nvGrpSpPr>
            <p:cNvPr id="21" name="Group 20"/>
            <p:cNvGrpSpPr/>
            <p:nvPr/>
          </p:nvGrpSpPr>
          <p:grpSpPr>
            <a:xfrm>
              <a:off x="480509" y="1814723"/>
              <a:ext cx="22985532" cy="3167717"/>
              <a:chOff x="480509" y="1592884"/>
              <a:chExt cx="22985532" cy="3167717"/>
            </a:xfrm>
          </p:grpSpPr>
          <p:sp>
            <p:nvSpPr>
              <p:cNvPr id="25" name="Rounded Rectangle 24"/>
              <p:cNvSpPr/>
              <p:nvPr/>
            </p:nvSpPr>
            <p:spPr bwMode="auto">
              <a:xfrm>
                <a:off x="480509" y="1592884"/>
                <a:ext cx="22985532" cy="31677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dirty="0"/>
              </a:p>
            </p:txBody>
          </p:sp>
          <p:grpSp>
            <p:nvGrpSpPr>
              <p:cNvPr id="26" name="Group 25"/>
              <p:cNvGrpSpPr/>
              <p:nvPr/>
            </p:nvGrpSpPr>
            <p:grpSpPr>
              <a:xfrm>
                <a:off x="480509" y="1632986"/>
                <a:ext cx="3435164" cy="1549442"/>
                <a:chOff x="480509" y="1632986"/>
                <a:chExt cx="3435164" cy="1549442"/>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a:solidFill>
                      <a:prstClr val="white"/>
                    </a:solidFill>
                  </a:endParaRPr>
                </a:p>
              </p:txBody>
            </p:sp>
            <p:sp>
              <p:nvSpPr>
                <p:cNvPr id="28" name="Pentagon 27"/>
                <p:cNvSpPr/>
                <p:nvPr/>
              </p:nvSpPr>
              <p:spPr bwMode="auto">
                <a:xfrm>
                  <a:off x="480509" y="1647218"/>
                  <a:ext cx="3271603" cy="1477973"/>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44">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44">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44">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844">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844">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844">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844">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a:solidFill>
                      <a:schemeClr val="tx1"/>
                    </a:solidFill>
                  </a:endParaRPr>
                </a:p>
              </p:txBody>
            </p:sp>
            <p:sp>
              <p:nvSpPr>
                <p:cNvPr id="31" name="TextBox 13"/>
                <p:cNvSpPr txBox="1">
                  <a:spLocks noChangeArrowheads="1"/>
                </p:cNvSpPr>
                <p:nvPr/>
              </p:nvSpPr>
              <p:spPr bwMode="auto">
                <a:xfrm>
                  <a:off x="1040177" y="1632986"/>
                  <a:ext cx="2875496" cy="154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err="1">
                      <a:solidFill>
                        <a:schemeClr val="bg1"/>
                      </a:solidFill>
                      <a:latin typeface="Tahoma" pitchFamily="34" charset="0"/>
                      <a:cs typeface="Tahoma" pitchFamily="34" charset="0"/>
                    </a:rPr>
                    <a:t>Câu</a:t>
                  </a:r>
                  <a:r>
                    <a:rPr lang="en-US" sz="2799">
                      <a:solidFill>
                        <a:schemeClr val="bg1"/>
                      </a:solidFill>
                      <a:latin typeface="Tahoma" pitchFamily="34" charset="0"/>
                      <a:cs typeface="Tahoma" pitchFamily="34" charset="0"/>
                    </a:rPr>
                    <a:t> 2:</a:t>
                  </a:r>
                  <a:endParaRPr lang="en-US" sz="2799" dirty="0">
                    <a:solidFill>
                      <a:schemeClr val="bg1"/>
                    </a:solidFill>
                    <a:latin typeface="Tahoma" pitchFamily="34" charset="0"/>
                    <a:cs typeface="Tahoma" pitchFamily="34" charset="0"/>
                  </a:endParaRPr>
                </a:p>
              </p:txBody>
            </p:sp>
          </p:grpSp>
        </p:grpSp>
        <p:sp>
          <p:nvSpPr>
            <p:cNvPr id="23" name="Rectangle 22"/>
            <p:cNvSpPr/>
            <p:nvPr/>
          </p:nvSpPr>
          <p:spPr>
            <a:xfrm>
              <a:off x="2264253" y="3051853"/>
              <a:ext cx="21718023" cy="1589900"/>
            </a:xfrm>
            <a:prstGeom prst="rect">
              <a:avLst/>
            </a:prstGeom>
            <a:noFill/>
          </p:spPr>
          <p:txBody>
            <a:bodyPr wrap="square" rtlCol="0">
              <a:spAutoFit/>
            </a:bodyPr>
            <a:lstStyle/>
            <a:p>
              <a:pPr>
                <a:lnSpc>
                  <a:spcPct val="107000"/>
                </a:lnSpc>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p>
          </p:txBody>
        </p:sp>
      </p:grpSp>
      <p:sp>
        <p:nvSpPr>
          <p:cNvPr id="63" name="Action Button: Forward or Next 62">
            <a:hlinkClick r:id="" action="ppaction://hlinkshowjump?jump=nextslide" highlightClick="1"/>
          </p:cNvPr>
          <p:cNvSpPr/>
          <p:nvPr/>
        </p:nvSpPr>
        <p:spPr>
          <a:xfrm>
            <a:off x="11436292" y="5522188"/>
            <a:ext cx="436728" cy="39702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4" name="Rectangle 3">
            <a:extLst>
              <a:ext uri="{FF2B5EF4-FFF2-40B4-BE49-F238E27FC236}">
                <a16:creationId xmlns:a16="http://schemas.microsoft.com/office/drawing/2014/main" id="{A2EDC8AC-CCBF-481B-ADAB-DA89422CB16C}"/>
              </a:ext>
            </a:extLst>
          </p:cNvPr>
          <p:cNvSpPr/>
          <p:nvPr/>
        </p:nvSpPr>
        <p:spPr>
          <a:xfrm>
            <a:off x="2" y="548995"/>
            <a:ext cx="11908087" cy="587853"/>
          </a:xfrm>
          <a:prstGeom prst="rect">
            <a:avLst/>
          </a:prstGeom>
        </p:spPr>
        <p:txBody>
          <a:bodyPr wrap="square">
            <a:spAutoFit/>
          </a:bodyPr>
          <a:lstStyle/>
          <a:p>
            <a:pPr marL="1373648" indent="-1013833" algn="just">
              <a:lnSpc>
                <a:spcPct val="115000"/>
              </a:lnSpc>
              <a:tabLst>
                <a:tab pos="3780177" algn="l"/>
              </a:tabLst>
            </a:pPr>
            <a:r>
              <a:rPr lang="nl-NL" sz="2800" dirty="0">
                <a:latin typeface="+mj-lt"/>
                <a:ea typeface="Calibri" panose="020F0502020204030204" pitchFamily="34"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7" name="Rectangle 16"/>
              <p:cNvSpPr/>
              <p:nvPr/>
            </p:nvSpPr>
            <p:spPr>
              <a:xfrm>
                <a:off x="2004325" y="790754"/>
                <a:ext cx="9768195" cy="757130"/>
              </a:xfrm>
              <a:prstGeom prst="rect">
                <a:avLst/>
              </a:prstGeom>
            </p:spPr>
            <p:txBody>
              <a:bodyPr wrap="square">
                <a:spAutoFit/>
              </a:bodyPr>
              <a:lstStyle/>
              <a:p>
                <a:pPr>
                  <a:lnSpc>
                    <a:spcPct val="90000"/>
                  </a:lnSpc>
                  <a:spcBef>
                    <a:spcPts val="1000"/>
                  </a:spcBef>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Cho hình chóp </a:t>
                </a:r>
                <a14:m>
                  <m:oMath xmlns:m="http://schemas.openxmlformats.org/officeDocument/2006/math">
                    <m:r>
                      <a:rPr lang="en-US" sz="2400" i="1">
                        <a:solidFill>
                          <a:prstClr val="black"/>
                        </a:solidFill>
                        <a:latin typeface="Cambria Math"/>
                      </a:rPr>
                      <m:t>𝑆</m:t>
                    </m:r>
                    <m:r>
                      <a:rPr lang="en-US" sz="2400" i="1">
                        <a:solidFill>
                          <a:prstClr val="black"/>
                        </a:solidFill>
                        <a:latin typeface="Cambria Math"/>
                      </a:rPr>
                      <m:t>.</m:t>
                    </m:r>
                    <m:r>
                      <a:rPr lang="en-US" sz="2400" i="1">
                        <a:solidFill>
                          <a:prstClr val="black"/>
                        </a:solidFill>
                        <a:latin typeface="Cambria Math"/>
                      </a:rPr>
                      <m:t>𝐴𝐵𝐶𝐷</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có đáy là hình vuông , cạnh bên </a:t>
                </a:r>
                <a14:m>
                  <m:oMath xmlns:m="http://schemas.openxmlformats.org/officeDocument/2006/math">
                    <m:r>
                      <a:rPr lang="en-US" sz="2400" i="1">
                        <a:solidFill>
                          <a:prstClr val="black"/>
                        </a:solidFill>
                        <a:latin typeface="Cambria Math"/>
                      </a:rPr>
                      <m:t>𝑆𝐴</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vuông góc với đáy </a:t>
                </a:r>
                <a14:m>
                  <m:oMath xmlns:m="http://schemas.openxmlformats.org/officeDocument/2006/math">
                    <m:r>
                      <a:rPr lang="en-US" sz="2400" i="1">
                        <a:solidFill>
                          <a:prstClr val="black"/>
                        </a:solidFill>
                        <a:latin typeface="Cambria Math"/>
                      </a:rPr>
                      <m:t>(</m:t>
                    </m:r>
                    <m:r>
                      <a:rPr lang="en-US" sz="2400" i="1">
                        <a:solidFill>
                          <a:prstClr val="black"/>
                        </a:solidFill>
                        <a:latin typeface="Cambria Math"/>
                      </a:rPr>
                      <m:t>𝐴𝐵𝐶𝐷</m:t>
                    </m:r>
                    <m:r>
                      <a:rPr lang="en-US" sz="2400" i="1">
                        <a:solidFill>
                          <a:prstClr val="black"/>
                        </a:solidFill>
                        <a:latin typeface="Cambria Math"/>
                      </a:rPr>
                      <m:t>)</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a:t>
                </a:r>
                <a:r>
                  <a:rPr lang="vi-VN" sz="240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400">
                    <a:solidFill>
                      <a:prstClr val="black"/>
                    </a:solidFill>
                    <a:latin typeface="Tahoma" panose="020B0604030504040204" pitchFamily="34" charset="0"/>
                    <a:ea typeface="Tahoma" panose="020B0604030504040204" pitchFamily="34" charset="0"/>
                    <a:cs typeface="Tahoma" panose="020B0604030504040204" pitchFamily="34" charset="0"/>
                  </a:rPr>
                  <a:t>Chứng minh rằng</a:t>
                </a:r>
                <a:endParaRPr lang="vi-VN" sz="24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004325" y="790754"/>
                <a:ext cx="9768195" cy="757130"/>
              </a:xfrm>
              <a:prstGeom prst="rect">
                <a:avLst/>
              </a:prstGeom>
              <a:blipFill>
                <a:blip r:embed="rId2"/>
                <a:stretch>
                  <a:fillRect l="-999" t="-12097" r="-811" b="-169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973847" y="1919512"/>
                <a:ext cx="1959536"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en-US" sz="2133" i="1" smtClean="0">
                          <a:solidFill>
                            <a:schemeClr val="bg1"/>
                          </a:solidFill>
                          <a:latin typeface="Cambria Math"/>
                        </a:rPr>
                        <m:t>𝐶𝐷</m:t>
                      </m:r>
                      <m:r>
                        <a:rPr lang="en-US" sz="2133" i="1" smtClean="0">
                          <a:solidFill>
                            <a:schemeClr val="bg1"/>
                          </a:solidFill>
                          <a:latin typeface="Cambria Math"/>
                        </a:rPr>
                        <m:t>⊥(</m:t>
                      </m:r>
                      <m:r>
                        <a:rPr lang="en-US" sz="2133" i="1" smtClean="0">
                          <a:solidFill>
                            <a:schemeClr val="bg1"/>
                          </a:solidFill>
                          <a:latin typeface="Cambria Math"/>
                        </a:rPr>
                        <m:t>𝑆𝐵𝐶</m:t>
                      </m:r>
                      <m:r>
                        <a:rPr lang="en-US" sz="2133" i="1" smtClean="0">
                          <a:solidFill>
                            <a:schemeClr val="bg1"/>
                          </a:solidFill>
                          <a:latin typeface="Cambria Math"/>
                        </a:rPr>
                        <m:t>)</m:t>
                      </m:r>
                      <m:r>
                        <m:rPr>
                          <m:nor/>
                        </m:rPr>
                        <a:rPr lang="en-US" sz="2133">
                          <a:solidFill>
                            <a:schemeClr val="bg1"/>
                          </a:solidFill>
                          <a:latin typeface="Cambria Math"/>
                        </a:rPr>
                        <m:t>.</m:t>
                      </m:r>
                    </m:oMath>
                  </m:oMathPara>
                </a14:m>
                <a:endParaRPr lang="en-US" sz="2133" dirty="0">
                  <a:solidFill>
                    <a:schemeClr val="bg1"/>
                  </a:solidFill>
                </a:endParaRPr>
              </a:p>
            </p:txBody>
          </p:sp>
        </mc:Choice>
        <mc:Fallback xmlns="">
          <p:sp>
            <p:nvSpPr>
              <p:cNvPr id="18" name="Rectangle 17"/>
              <p:cNvSpPr>
                <a:spLocks noRot="1" noChangeAspect="1" noMove="1" noResize="1" noEditPoints="1" noAdjustHandles="1" noChangeArrowheads="1" noChangeShapeType="1" noTextEdit="1"/>
              </p:cNvSpPr>
              <p:nvPr/>
            </p:nvSpPr>
            <p:spPr>
              <a:xfrm>
                <a:off x="973847" y="1919512"/>
                <a:ext cx="1959536" cy="420564"/>
              </a:xfrm>
              <a:prstGeom prst="rect">
                <a:avLst/>
              </a:prstGeom>
              <a:blipFill>
                <a:blip r:embed="rId3"/>
                <a:stretch>
                  <a:fillRect b="-15942"/>
                </a:stretch>
              </a:blipFill>
              <a:ln>
                <a:noFill/>
              </a:ln>
            </p:spPr>
            <p:txBody>
              <a:bodyPr/>
              <a:lstStyle/>
              <a:p>
                <a:r>
                  <a:rPr lang="en-US">
                    <a:noFill/>
                  </a:rPr>
                  <a:t> </a:t>
                </a:r>
              </a:p>
            </p:txBody>
          </p:sp>
        </mc:Fallback>
      </mc:AlternateContent>
      <p:grpSp>
        <p:nvGrpSpPr>
          <p:cNvPr id="43" name="Group 42"/>
          <p:cNvGrpSpPr/>
          <p:nvPr/>
        </p:nvGrpSpPr>
        <p:grpSpPr>
          <a:xfrm>
            <a:off x="7081614" y="1181871"/>
            <a:ext cx="2192372" cy="617188"/>
            <a:chOff x="9721473" y="2966398"/>
            <a:chExt cx="2192370" cy="617188"/>
          </a:xfrm>
        </p:grpSpPr>
        <p:sp>
          <p:nvSpPr>
            <p:cNvPr id="75" name="Rectangle 74"/>
            <p:cNvSpPr/>
            <p:nvPr/>
          </p:nvSpPr>
          <p:spPr>
            <a:xfrm>
              <a:off x="9721473" y="2966398"/>
              <a:ext cx="2192370" cy="61718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dirty="0">
                <a:latin typeface="Tahoma" pitchFamily="34" charset="0"/>
                <a:ea typeface="Tahoma" pitchFamily="34" charset="0"/>
                <a:cs typeface="Tahoma" pitchFamily="34" charset="0"/>
              </a:endParaRPr>
            </a:p>
          </p:txBody>
        </p:sp>
        <mc:AlternateContent xmlns:mc="http://schemas.openxmlformats.org/markup-compatibility/2006" xmlns:a14="http://schemas.microsoft.com/office/drawing/2010/main">
          <mc:Choice Requires="a14">
            <p:sp>
              <p:nvSpPr>
                <p:cNvPr id="41" name="Rectangle 40"/>
                <p:cNvSpPr/>
                <p:nvPr/>
              </p:nvSpPr>
              <p:spPr>
                <a:xfrm>
                  <a:off x="9960258" y="3048823"/>
                  <a:ext cx="1753043"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en-US" sz="2133" i="1" smtClean="0">
                            <a:solidFill>
                              <a:schemeClr val="bg1"/>
                            </a:solidFill>
                            <a:latin typeface="Cambria Math"/>
                          </a:rPr>
                          <m:t>𝐵𝐷</m:t>
                        </m:r>
                        <m:r>
                          <a:rPr lang="en-US" sz="2133" i="1" smtClean="0">
                            <a:solidFill>
                              <a:schemeClr val="bg1"/>
                            </a:solidFill>
                            <a:latin typeface="Cambria Math"/>
                          </a:rPr>
                          <m:t>⊥(</m:t>
                        </m:r>
                        <m:r>
                          <a:rPr lang="en-US" sz="2133" i="1" smtClean="0">
                            <a:solidFill>
                              <a:schemeClr val="bg1"/>
                            </a:solidFill>
                            <a:latin typeface="Cambria Math"/>
                          </a:rPr>
                          <m:t>𝑆𝐴𝐶</m:t>
                        </m:r>
                        <m:r>
                          <a:rPr lang="en-US" sz="2133" i="1" smtClean="0">
                            <a:solidFill>
                              <a:schemeClr val="bg1"/>
                            </a:solidFill>
                            <a:latin typeface="Cambria Math"/>
                          </a:rPr>
                          <m:t>)</m:t>
                        </m:r>
                        <m:r>
                          <m:rPr>
                            <m:nor/>
                          </m:rPr>
                          <a:rPr lang="en-US" sz="2133" dirty="0">
                            <a:solidFill>
                              <a:schemeClr val="bg1"/>
                            </a:solidFill>
                            <a:latin typeface="Times New Roman" pitchFamily="18" charset="0"/>
                            <a:cs typeface="Times New Roman" pitchFamily="18" charset="0"/>
                          </a:rPr>
                          <m:t>.</m:t>
                        </m:r>
                      </m:oMath>
                    </m:oMathPara>
                  </a14:m>
                  <a:endParaRPr lang="vi-VN" sz="2133" dirty="0">
                    <a:solidFill>
                      <a:schemeClr val="bg1"/>
                    </a:solidFill>
                    <a:latin typeface="Times New Roman" pitchFamily="18" charset="0"/>
                    <a:cs typeface="Times New Roman" pitchFamily="18" charset="0"/>
                  </a:endParaRPr>
                </a:p>
              </p:txBody>
            </p:sp>
          </mc:Choice>
          <mc:Fallback xmlns="">
            <p:sp>
              <p:nvSpPr>
                <p:cNvPr id="41" name="Rectangle 40"/>
                <p:cNvSpPr>
                  <a:spLocks noRot="1" noChangeAspect="1" noMove="1" noResize="1" noEditPoints="1" noAdjustHandles="1" noChangeArrowheads="1" noChangeShapeType="1" noTextEdit="1"/>
                </p:cNvSpPr>
                <p:nvPr/>
              </p:nvSpPr>
              <p:spPr>
                <a:xfrm>
                  <a:off x="9960258" y="3048823"/>
                  <a:ext cx="1753043" cy="420564"/>
                </a:xfrm>
                <a:prstGeom prst="rect">
                  <a:avLst/>
                </a:prstGeom>
                <a:blipFill>
                  <a:blip r:embed="rId4"/>
                  <a:stretch>
                    <a:fillRect b="-18841"/>
                  </a:stretch>
                </a:blipFill>
                <a:ln>
                  <a:noFill/>
                </a:ln>
              </p:spPr>
              <p:txBody>
                <a:bodyPr/>
                <a:lstStyle/>
                <a:p>
                  <a:r>
                    <a:rPr lang="en-US">
                      <a:noFill/>
                    </a:rPr>
                    <a:t> </a:t>
                  </a:r>
                </a:p>
              </p:txBody>
            </p:sp>
          </mc:Fallback>
        </mc:AlternateContent>
      </p:grpSp>
      <p:pic>
        <p:nvPicPr>
          <p:cNvPr id="68" name="Picture 67"/>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60263" y="2597685"/>
            <a:ext cx="2873852" cy="2745481"/>
          </a:xfrm>
          <a:prstGeom prst="rect">
            <a:avLst/>
          </a:prstGeom>
          <a:noFill/>
          <a:ln>
            <a:noFill/>
          </a:ln>
        </p:spPr>
      </p:pic>
      <mc:AlternateContent xmlns:mc="http://schemas.openxmlformats.org/markup-compatibility/2006" xmlns:a14="http://schemas.microsoft.com/office/drawing/2010/main">
        <mc:Choice Requires="a14">
          <p:sp>
            <p:nvSpPr>
              <p:cNvPr id="2" name="Rectangle 1"/>
              <p:cNvSpPr/>
              <p:nvPr/>
            </p:nvSpPr>
            <p:spPr>
              <a:xfrm>
                <a:off x="257885" y="2583053"/>
                <a:ext cx="8031487" cy="461665"/>
              </a:xfrm>
              <a:prstGeom prst="rect">
                <a:avLst/>
              </a:prstGeom>
            </p:spPr>
            <p:txBody>
              <a:bodyPr wrap="square">
                <a:spAutoFit/>
              </a:bodyPr>
              <a:lstStyle/>
              <a:p>
                <a:r>
                  <a:rPr lang="fr-FR" sz="2400" dirty="0">
                    <a:latin typeface="Tahoma" panose="020B0604030504040204" pitchFamily="34" charset="0"/>
                    <a:ea typeface="Tahoma" panose="020B0604030504040204" pitchFamily="34" charset="0"/>
                    <a:cs typeface="Tahoma" panose="020B0604030504040204" pitchFamily="34" charset="0"/>
                  </a:rPr>
                  <a:t>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t>  :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𝐴𝐵𝐶𝐷</m:t>
                    </m:r>
                    <m:r>
                      <a:rPr lang="en-US" sz="2400" b="0" i="1" smtClean="0">
                        <a:latin typeface="Cambria Math" panose="02040503050406030204" pitchFamily="18" charset="0"/>
                      </a:rPr>
                      <m:t>)⇒</m:t>
                    </m:r>
                  </m:oMath>
                </a14:m>
                <a:r>
                  <a:rPr lang="fr-FR" sz="2400" dirty="0">
                    <a:latin typeface="Times New Roman" pitchFamily="18" charset="0"/>
                    <a:cs typeface="Times New Roman" pitchFamily="18" charset="0"/>
                  </a:rPr>
                  <a:t>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𝐵𝐷</m:t>
                    </m:r>
                    <m:r>
                      <a:rPr lang="fr-FR" sz="2400" i="1">
                        <a:latin typeface="Cambria Math"/>
                      </a:rPr>
                      <m:t> ;</m:t>
                    </m:r>
                  </m:oMath>
                </a14:m>
                <a:r>
                  <a:rPr lang="fr-FR" sz="2400">
                    <a:latin typeface="Times New Roman" pitchFamily="18" charset="0"/>
                    <a:cs typeface="Times New Roman" pitchFamily="18" charset="0"/>
                  </a:rPr>
                  <a:t> </a:t>
                </a:r>
                <a:endParaRPr lang="vi-VN" sz="2400" dirty="0">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257885" y="2583053"/>
                <a:ext cx="8031487" cy="461665"/>
              </a:xfrm>
              <a:prstGeom prst="rect">
                <a:avLst/>
              </a:prstGeom>
              <a:blipFill>
                <a:blip r:embed="rId6"/>
                <a:stretch>
                  <a:fillRect l="-1138" t="-14667" b="-30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AE52CF11-B265-4618-A0D2-75FCED1F3784}"/>
                  </a:ext>
                </a:extLst>
              </p:cNvPr>
              <p:cNvSpPr/>
              <p:nvPr/>
            </p:nvSpPr>
            <p:spPr>
              <a:xfrm>
                <a:off x="257885" y="3174532"/>
                <a:ext cx="8343951" cy="2549609"/>
              </a:xfrm>
              <a:prstGeom prst="rect">
                <a:avLst/>
              </a:prstGeom>
            </p:spPr>
            <p:txBody>
              <a:bodyPr wrap="none">
                <a:spAutoFit/>
              </a:bodyPr>
              <a:lstStyle/>
              <a:p>
                <a:r>
                  <a:rPr lang="fr-FR" sz="2800" dirty="0">
                    <a:latin typeface="Tahoma" panose="020B0604030504040204" pitchFamily="34" charset="0"/>
                    <a:ea typeface="Tahoma" panose="020B0604030504040204" pitchFamily="34" charset="0"/>
                    <a:cs typeface="Tahoma" panose="020B0604030504040204" pitchFamily="34" charset="0"/>
                  </a:rPr>
                  <a:t>Ta </a:t>
                </a:r>
                <a:r>
                  <a:rPr lang="fr-FR" sz="2800" dirty="0" err="1">
                    <a:latin typeface="Tahoma" panose="020B0604030504040204" pitchFamily="34" charset="0"/>
                    <a:ea typeface="Tahoma" panose="020B0604030504040204" pitchFamily="34" charset="0"/>
                    <a:cs typeface="Tahoma" panose="020B0604030504040204" pitchFamily="34" charset="0"/>
                  </a:rPr>
                  <a:t>có</a:t>
                </a:r>
                <a:r>
                  <a:rPr lang="fr-FR" sz="2800" dirty="0">
                    <a:latin typeface="Times New Roman" pitchFamily="18" charset="0"/>
                    <a:cs typeface="Times New Roman" pitchFamily="18" charset="0"/>
                  </a:rPr>
                  <a:t>: </a:t>
                </a:r>
                <a14:m>
                  <m:oMath xmlns:m="http://schemas.openxmlformats.org/officeDocument/2006/math">
                    <m:d>
                      <m:dPr>
                        <m:begChr m:val="{"/>
                        <m:endChr m:val=""/>
                        <m:ctrlPr>
                          <a:rPr lang="vi-VN" sz="2800" i="1">
                            <a:latin typeface="Cambria Math" panose="02040503050406030204" pitchFamily="18" charset="0"/>
                          </a:rPr>
                        </m:ctrlPr>
                      </m:dPr>
                      <m:e>
                        <m:eqArr>
                          <m:eqArrPr>
                            <m:ctrlPr>
                              <a:rPr lang="vi-VN" sz="2800" i="1">
                                <a:latin typeface="Cambria Math" panose="02040503050406030204" pitchFamily="18" charset="0"/>
                              </a:rPr>
                            </m:ctrlPr>
                          </m:eqArrPr>
                          <m:e>
                            <m:r>
                              <a:rPr lang="vi-VN" sz="2800" i="1">
                                <a:latin typeface="Cambria Math"/>
                              </a:rPr>
                              <m:t>&amp;</m:t>
                            </m:r>
                            <m:r>
                              <a:rPr lang="vi-VN" sz="2800" i="1">
                                <a:latin typeface="Cambria Math"/>
                              </a:rPr>
                              <m:t>𝐵𝐷</m:t>
                            </m:r>
                            <m:r>
                              <a:rPr lang="vi-VN" sz="2800" i="1">
                                <a:latin typeface="Cambria Math"/>
                              </a:rPr>
                              <m:t>⊥</m:t>
                            </m:r>
                            <m:r>
                              <a:rPr lang="vi-VN" sz="2800" i="1">
                                <a:latin typeface="Cambria Math"/>
                              </a:rPr>
                              <m:t>𝐴𝐶</m:t>
                            </m:r>
                            <m:r>
                              <a:rPr lang="en-US" sz="2800" b="0" i="1" smtClean="0">
                                <a:latin typeface="Cambria Math" panose="02040503050406030204" pitchFamily="18" charset="0"/>
                              </a:rPr>
                              <m:t>( </m:t>
                            </m:r>
                            <m:r>
                              <a:rPr lang="en-US" sz="2800" b="0" i="1" smtClean="0">
                                <a:latin typeface="Cambria Math" panose="02040503050406030204" pitchFamily="18" charset="0"/>
                              </a:rPr>
                              <m:t>𝑑𝑜</m:t>
                            </m:r>
                            <m:r>
                              <a:rPr lang="en-US" sz="2800" b="0" i="1" smtClean="0">
                                <a:latin typeface="Cambria Math" panose="02040503050406030204" pitchFamily="18" charset="0"/>
                              </a:rPr>
                              <m:t> </m:t>
                            </m:r>
                            <m:r>
                              <a:rPr lang="en-US" sz="2800" b="0" i="1" smtClean="0">
                                <a:latin typeface="Cambria Math" panose="02040503050406030204" pitchFamily="18" charset="0"/>
                              </a:rPr>
                              <m:t>𝐴𝐵𝐶𝐷</m:t>
                            </m:r>
                            <m:r>
                              <a:rPr lang="en-US" sz="2800" b="0" i="1" smtClean="0">
                                <a:latin typeface="Cambria Math" panose="02040503050406030204" pitchFamily="18" charset="0"/>
                              </a:rPr>
                              <m:t> </m:t>
                            </m:r>
                            <m:r>
                              <a:rPr lang="en-US" sz="2800" b="0" i="1" smtClean="0">
                                <a:latin typeface="Cambria Math" panose="02040503050406030204" pitchFamily="18" charset="0"/>
                              </a:rPr>
                              <m:t>𝑙</m:t>
                            </m:r>
                            <m:r>
                              <a:rPr lang="en-US" sz="2800" b="0" i="1" smtClean="0">
                                <a:latin typeface="Cambria Math" panose="02040503050406030204" pitchFamily="18" charset="0"/>
                              </a:rPr>
                              <m:t>à </m:t>
                            </m:r>
                            <m:r>
                              <a:rPr lang="en-US" sz="2800" b="0" i="1" smtClean="0">
                                <a:latin typeface="Cambria Math" panose="02040503050406030204" pitchFamily="18" charset="0"/>
                              </a:rPr>
                              <m:t>h</m:t>
                            </m:r>
                            <m:r>
                              <a:rPr lang="en-US" sz="2800" b="0" i="1" smtClean="0">
                                <a:latin typeface="Cambria Math" panose="02040503050406030204" pitchFamily="18" charset="0"/>
                              </a:rPr>
                              <m:t>ì</m:t>
                            </m:r>
                            <m:r>
                              <a:rPr lang="en-US" sz="2800" b="0" i="1" smtClean="0">
                                <a:latin typeface="Cambria Math" panose="02040503050406030204" pitchFamily="18" charset="0"/>
                              </a:rPr>
                              <m:t>𝑛h</m:t>
                            </m:r>
                            <m:r>
                              <a:rPr lang="en-US" sz="2800" b="0" i="1" smtClean="0">
                                <a:latin typeface="Cambria Math" panose="02040503050406030204" pitchFamily="18" charset="0"/>
                              </a:rPr>
                              <m:t> </m:t>
                            </m:r>
                            <m:r>
                              <a:rPr lang="en-US" sz="2800" b="0" i="1" smtClean="0">
                                <a:latin typeface="Cambria Math" panose="02040503050406030204" pitchFamily="18" charset="0"/>
                              </a:rPr>
                              <m:t>𝑣𝑢</m:t>
                            </m:r>
                            <m:r>
                              <a:rPr lang="en-US" sz="2800" b="0" i="1" smtClean="0">
                                <a:latin typeface="Cambria Math" panose="02040503050406030204" pitchFamily="18" charset="0"/>
                              </a:rPr>
                              <m:t>ô</m:t>
                            </m:r>
                            <m:r>
                              <a:rPr lang="en-US" sz="2800" b="0" i="1" smtClean="0">
                                <a:latin typeface="Cambria Math" panose="02040503050406030204" pitchFamily="18" charset="0"/>
                              </a:rPr>
                              <m:t>𝑛𝑔</m:t>
                            </m:r>
                            <m:r>
                              <a:rPr lang="en-US" sz="2800" b="0" i="1" smtClean="0">
                                <a:latin typeface="Cambria Math" panose="02040503050406030204" pitchFamily="18" charset="0"/>
                              </a:rPr>
                              <m:t>)</m:t>
                            </m:r>
                          </m:e>
                          <m:e>
                            <m:r>
                              <a:rPr lang="vi-VN" sz="2800" i="1">
                                <a:latin typeface="Cambria Math"/>
                              </a:rPr>
                              <m:t>&amp;</m:t>
                            </m:r>
                            <m:r>
                              <a:rPr lang="vi-VN" sz="2800" i="1">
                                <a:latin typeface="Cambria Math"/>
                              </a:rPr>
                              <m:t>𝐵𝐷</m:t>
                            </m:r>
                            <m:r>
                              <a:rPr lang="vi-VN" sz="2800" i="1">
                                <a:latin typeface="Cambria Math"/>
                              </a:rPr>
                              <m:t>⊥</m:t>
                            </m:r>
                            <m:r>
                              <a:rPr lang="vi-VN" sz="2800" i="1">
                                <a:latin typeface="Cambria Math"/>
                              </a:rPr>
                              <m:t>𝑆𝐴</m:t>
                            </m:r>
                            <m:r>
                              <a:rPr lang="en-US" sz="2800" b="0" i="1" smtClean="0">
                                <a:latin typeface="Cambria Math" panose="02040503050406030204" pitchFamily="18" charset="0"/>
                              </a:rPr>
                              <m:t>( </m:t>
                            </m:r>
                            <m:r>
                              <a:rPr lang="en-US" sz="2800" b="0" i="1" smtClean="0">
                                <a:latin typeface="Cambria Math" panose="02040503050406030204" pitchFamily="18" charset="0"/>
                              </a:rPr>
                              <m:t>𝐷𝑜</m:t>
                            </m:r>
                            <m:r>
                              <a:rPr lang="en-US" sz="2800" b="0" i="1" smtClean="0">
                                <a:latin typeface="Cambria Math" panose="02040503050406030204" pitchFamily="18" charset="0"/>
                              </a:rPr>
                              <m:t> </m:t>
                            </m:r>
                            <m:r>
                              <a:rPr lang="en-US" sz="2800" b="0" i="1" smtClean="0">
                                <a:latin typeface="Cambria Math" panose="02040503050406030204" pitchFamily="18" charset="0"/>
                              </a:rPr>
                              <m:t>𝑆𝐴</m:t>
                            </m:r>
                            <m:r>
                              <a:rPr lang="en-US" sz="2800" b="0" i="1" smtClean="0">
                                <a:latin typeface="Cambria Math" panose="02040503050406030204" pitchFamily="18" charset="0"/>
                              </a:rPr>
                              <m:t> </m:t>
                            </m:r>
                            <m:r>
                              <a:rPr lang="en-US" sz="2800" b="0" i="1" smtClean="0">
                                <a:latin typeface="Cambria Math" panose="02040503050406030204" pitchFamily="18" charset="0"/>
                              </a:rPr>
                              <m:t>𝑣𝑢</m:t>
                            </m:r>
                            <m:r>
                              <a:rPr lang="en-US" sz="2800" b="0" i="1" smtClean="0">
                                <a:latin typeface="Cambria Math" panose="02040503050406030204" pitchFamily="18" charset="0"/>
                              </a:rPr>
                              <m:t>ô</m:t>
                            </m:r>
                            <m:r>
                              <a:rPr lang="en-US" sz="2800" b="0" i="1" smtClean="0">
                                <a:latin typeface="Cambria Math" panose="02040503050406030204" pitchFamily="18" charset="0"/>
                              </a:rPr>
                              <m:t>𝑛𝑔</m:t>
                            </m:r>
                            <m:r>
                              <a:rPr lang="en-US" sz="2800" b="0" i="1" smtClean="0">
                                <a:latin typeface="Cambria Math" panose="02040503050406030204" pitchFamily="18" charset="0"/>
                              </a:rPr>
                              <m:t> </m:t>
                            </m:r>
                            <m:r>
                              <a:rPr lang="en-US" sz="2800" b="0" i="1" smtClean="0">
                                <a:latin typeface="Cambria Math" panose="02040503050406030204" pitchFamily="18" charset="0"/>
                              </a:rPr>
                              <m:t>𝑔</m:t>
                            </m:r>
                            <m:r>
                              <a:rPr lang="en-US" sz="2800" b="0" i="1" smtClean="0">
                                <a:latin typeface="Cambria Math" panose="02040503050406030204" pitchFamily="18" charset="0"/>
                              </a:rPr>
                              <m:t>ó</m:t>
                            </m:r>
                            <m:r>
                              <a:rPr lang="en-US" sz="2800" b="0" i="1" smtClean="0">
                                <a:latin typeface="Cambria Math" panose="02040503050406030204" pitchFamily="18" charset="0"/>
                              </a:rPr>
                              <m:t>𝑐</m:t>
                            </m:r>
                            <m:r>
                              <a:rPr lang="en-US" sz="2800" b="0" i="1" smtClean="0">
                                <a:latin typeface="Cambria Math" panose="02040503050406030204" pitchFamily="18" charset="0"/>
                              </a:rPr>
                              <m:t> </m:t>
                            </m:r>
                            <m:r>
                              <a:rPr lang="en-US" sz="2800" b="0" i="1" smtClean="0">
                                <a:latin typeface="Cambria Math" panose="02040503050406030204" pitchFamily="18" charset="0"/>
                              </a:rPr>
                              <m:t>𝑣</m:t>
                            </m:r>
                            <m:r>
                              <a:rPr lang="en-US" sz="2800" b="0" i="1" smtClean="0">
                                <a:latin typeface="Cambria Math" panose="02040503050406030204" pitchFamily="18" charset="0"/>
                              </a:rPr>
                              <m:t>ớ</m:t>
                            </m:r>
                            <m:r>
                              <a:rPr lang="en-US" sz="2800" b="0" i="1" smtClean="0">
                                <a:latin typeface="Cambria Math" panose="02040503050406030204" pitchFamily="18" charset="0"/>
                              </a:rPr>
                              <m:t>𝑖</m:t>
                            </m:r>
                            <m:r>
                              <a:rPr lang="en-US" sz="2800" b="0" i="1" smtClean="0">
                                <a:latin typeface="Cambria Math" panose="02040503050406030204" pitchFamily="18" charset="0"/>
                              </a:rPr>
                              <m:t> </m:t>
                            </m:r>
                            <m:r>
                              <a:rPr lang="en-US" sz="2800" b="0" i="1" smtClean="0">
                                <a:latin typeface="Cambria Math" panose="02040503050406030204" pitchFamily="18" charset="0"/>
                              </a:rPr>
                              <m:t>𝑚𝑝</m:t>
                            </m:r>
                            <m:r>
                              <a:rPr lang="en-US" sz="2800" b="0" i="1" smtClean="0">
                                <a:latin typeface="Cambria Math" panose="02040503050406030204" pitchFamily="18" charset="0"/>
                              </a:rPr>
                              <m:t> (</m:t>
                            </m:r>
                            <m:r>
                              <a:rPr lang="en-US" sz="2800" b="0" i="1" smtClean="0">
                                <a:latin typeface="Cambria Math" panose="02040503050406030204" pitchFamily="18" charset="0"/>
                              </a:rPr>
                              <m:t>𝐴𝐵𝐶𝐷</m:t>
                            </m:r>
                            <m:r>
                              <a:rPr lang="en-US" sz="2800" b="0" i="1" smtClean="0">
                                <a:latin typeface="Cambria Math" panose="02040503050406030204" pitchFamily="18" charset="0"/>
                              </a:rPr>
                              <m:t>)</m:t>
                            </m:r>
                          </m:e>
                          <m:e>
                            <m:r>
                              <a:rPr lang="en-US" sz="2800" b="0" i="1" smtClean="0">
                                <a:latin typeface="Cambria Math" panose="02040503050406030204" pitchFamily="18" charset="0"/>
                              </a:rPr>
                              <m:t>𝑚</m:t>
                            </m:r>
                            <m:r>
                              <a:rPr lang="en-US" sz="2800" b="0" i="1" smtClean="0">
                                <a:latin typeface="Cambria Math" panose="02040503050406030204" pitchFamily="18" charset="0"/>
                              </a:rPr>
                              <m:t>à </m:t>
                            </m:r>
                            <m:r>
                              <a:rPr lang="en-US" sz="2800" b="0" i="1" smtClean="0">
                                <a:latin typeface="Cambria Math" panose="02040503050406030204" pitchFamily="18" charset="0"/>
                              </a:rPr>
                              <m:t>𝐴𝐶</m:t>
                            </m:r>
                            <m:r>
                              <a:rPr lang="en-US" sz="2800" b="0" i="1" smtClean="0">
                                <a:latin typeface="Cambria Math" panose="02040503050406030204" pitchFamily="18" charset="0"/>
                              </a:rPr>
                              <m:t> </m:t>
                            </m:r>
                            <m:r>
                              <a:rPr lang="en-US" sz="2800" b="0" i="1" smtClean="0">
                                <a:latin typeface="Cambria Math" panose="02040503050406030204" pitchFamily="18" charset="0"/>
                              </a:rPr>
                              <m:t>𝑐</m:t>
                            </m:r>
                            <m:r>
                              <a:rPr lang="en-US" sz="2800" b="0" i="1" smtClean="0">
                                <a:latin typeface="Cambria Math" panose="02040503050406030204" pitchFamily="18" charset="0"/>
                              </a:rPr>
                              <m:t>ắ</m:t>
                            </m:r>
                            <m:r>
                              <a:rPr lang="en-US" sz="2800" b="0" i="1" smtClean="0">
                                <a:latin typeface="Cambria Math" panose="02040503050406030204" pitchFamily="18" charset="0"/>
                              </a:rPr>
                              <m:t>𝑡</m:t>
                            </m:r>
                            <m:r>
                              <a:rPr lang="en-US" sz="2800" b="0" i="1" smtClean="0">
                                <a:latin typeface="Cambria Math" panose="02040503050406030204" pitchFamily="18" charset="0"/>
                              </a:rPr>
                              <m:t> </m:t>
                            </m:r>
                            <m:r>
                              <a:rPr lang="en-US" sz="2800" b="0" i="1" smtClean="0">
                                <a:latin typeface="Cambria Math" panose="02040503050406030204" pitchFamily="18" charset="0"/>
                              </a:rPr>
                              <m:t>𝑆𝐴</m:t>
                            </m:r>
                            <m:r>
                              <a:rPr lang="en-US" sz="2800" b="0" i="1" smtClean="0">
                                <a:latin typeface="Cambria Math" panose="02040503050406030204" pitchFamily="18" charset="0"/>
                              </a:rPr>
                              <m:t> </m:t>
                            </m:r>
                            <m:r>
                              <a:rPr lang="en-US" sz="2800" b="0" i="1" smtClean="0">
                                <a:latin typeface="Cambria Math" panose="02040503050406030204" pitchFamily="18" charset="0"/>
                              </a:rPr>
                              <m:t>𝑣</m:t>
                            </m:r>
                            <m:r>
                              <a:rPr lang="en-US" sz="2800" b="0" i="1" smtClean="0">
                                <a:latin typeface="Cambria Math" panose="02040503050406030204" pitchFamily="18" charset="0"/>
                              </a:rPr>
                              <m:t>à </m:t>
                            </m:r>
                            <m:r>
                              <a:rPr lang="en-US" sz="2800" b="0" i="1" smtClean="0">
                                <a:latin typeface="Cambria Math" panose="02040503050406030204" pitchFamily="18" charset="0"/>
                              </a:rPr>
                              <m:t>𝑐</m:t>
                            </m:r>
                            <m:r>
                              <a:rPr lang="en-US" sz="2800" b="0" i="1" smtClean="0">
                                <a:latin typeface="Cambria Math" panose="02040503050406030204" pitchFamily="18" charset="0"/>
                              </a:rPr>
                              <m:t>ù</m:t>
                            </m:r>
                            <m:r>
                              <a:rPr lang="en-US" sz="2800" b="0" i="1" smtClean="0">
                                <a:latin typeface="Cambria Math" panose="02040503050406030204" pitchFamily="18" charset="0"/>
                              </a:rPr>
                              <m:t>𝑛𝑔</m:t>
                            </m:r>
                            <m:r>
                              <a:rPr lang="en-US" sz="2800" b="0" i="1" smtClean="0">
                                <a:latin typeface="Cambria Math" panose="02040503050406030204" pitchFamily="18" charset="0"/>
                              </a:rPr>
                              <m:t> </m:t>
                            </m:r>
                            <m:r>
                              <a:rPr lang="en-US" sz="2800" b="0" i="1" smtClean="0">
                                <a:latin typeface="Cambria Math" panose="02040503050406030204" pitchFamily="18" charset="0"/>
                              </a:rPr>
                              <m:t>𝑐h</m:t>
                            </m:r>
                            <m:r>
                              <a:rPr lang="en-US" sz="2800" b="0" i="1" smtClean="0">
                                <a:latin typeface="Cambria Math" panose="02040503050406030204" pitchFamily="18" charset="0"/>
                              </a:rPr>
                              <m:t>ứ</m:t>
                            </m:r>
                            <m:r>
                              <a:rPr lang="en-US" sz="2800" b="0" i="1" smtClean="0">
                                <a:latin typeface="Cambria Math" panose="02040503050406030204" pitchFamily="18" charset="0"/>
                              </a:rPr>
                              <m:t>𝑎</m:t>
                            </m:r>
                            <m:r>
                              <a:rPr lang="en-US" sz="2800" b="0" i="1" smtClean="0">
                                <a:latin typeface="Cambria Math" panose="02040503050406030204" pitchFamily="18" charset="0"/>
                              </a:rPr>
                              <m:t> </m:t>
                            </m:r>
                            <m:r>
                              <a:rPr lang="en-US" sz="2800" b="0" i="1" smtClean="0">
                                <a:latin typeface="Cambria Math" panose="02040503050406030204" pitchFamily="18" charset="0"/>
                              </a:rPr>
                              <m:t>𝑡𝑟𝑜𝑛𝑔</m:t>
                            </m:r>
                            <m:r>
                              <a:rPr lang="en-US" sz="2800" b="0" i="1" smtClean="0">
                                <a:latin typeface="Cambria Math" panose="02040503050406030204" pitchFamily="18" charset="0"/>
                              </a:rPr>
                              <m:t> </m:t>
                            </m:r>
                            <m:r>
                              <a:rPr lang="en-US" sz="2800" b="0" i="1" smtClean="0">
                                <a:latin typeface="Cambria Math" panose="02040503050406030204" pitchFamily="18" charset="0"/>
                              </a:rPr>
                              <m:t>𝑚𝑝</m:t>
                            </m:r>
                            <m:r>
                              <a:rPr lang="en-US" sz="2800" b="0" i="1" smtClean="0">
                                <a:latin typeface="Cambria Math" panose="02040503050406030204" pitchFamily="18" charset="0"/>
                              </a:rPr>
                              <m:t> (</m:t>
                            </m:r>
                            <m:r>
                              <a:rPr lang="en-US" sz="2800" b="0" i="1" smtClean="0">
                                <a:latin typeface="Cambria Math" panose="02040503050406030204" pitchFamily="18" charset="0"/>
                              </a:rPr>
                              <m:t>𝑆𝐴𝐶</m:t>
                            </m:r>
                            <m:r>
                              <a:rPr lang="en-US" sz="2800" b="0" i="1" smtClean="0">
                                <a:latin typeface="Cambria Math" panose="02040503050406030204" pitchFamily="18" charset="0"/>
                              </a:rPr>
                              <m:t>)</m:t>
                            </m:r>
                          </m:e>
                        </m:eqArr>
                      </m:e>
                    </m:d>
                  </m:oMath>
                </a14:m>
                <a:endParaRPr lang="en-US" sz="2800" i="1">
                  <a:latin typeface="Cambria Math" panose="02040503050406030204" pitchFamily="18" charset="0"/>
                </a:endParaRPr>
              </a:p>
              <a:p>
                <a:endParaRPr lang="en-US" sz="2800"/>
              </a:p>
              <a:p>
                <a:r>
                  <a:rPr lang="en-US" sz="2800"/>
                  <a:t>Suy ra </a:t>
                </a:r>
                <a14:m>
                  <m:oMath xmlns:m="http://schemas.openxmlformats.org/officeDocument/2006/math">
                    <m:r>
                      <a:rPr lang="vi-VN" sz="2800" i="1">
                        <a:latin typeface="Cambria Math"/>
                      </a:rPr>
                      <m:t>⇒</m:t>
                    </m:r>
                    <m:r>
                      <a:rPr lang="vi-VN" sz="2800" i="1">
                        <a:latin typeface="Cambria Math"/>
                      </a:rPr>
                      <m:t>𝐵𝐷</m:t>
                    </m:r>
                    <m:r>
                      <a:rPr lang="vi-VN" sz="2800" i="1">
                        <a:latin typeface="Cambria Math"/>
                      </a:rPr>
                      <m:t>⊥(</m:t>
                    </m:r>
                    <m:r>
                      <a:rPr lang="vi-VN" sz="2800" i="1">
                        <a:latin typeface="Cambria Math"/>
                      </a:rPr>
                      <m:t>𝑆𝐴𝐶</m:t>
                    </m:r>
                    <m:r>
                      <a:rPr lang="vi-VN" sz="2800" i="1">
                        <a:latin typeface="Cambria Math"/>
                      </a:rPr>
                      <m:t>)</m:t>
                    </m:r>
                  </m:oMath>
                </a14:m>
                <a:endParaRPr lang="vi-VN" sz="2800" dirty="0">
                  <a:latin typeface="Times New Roman" pitchFamily="18" charset="0"/>
                  <a:cs typeface="Times New Roman" pitchFamily="18" charset="0"/>
                </a:endParaRPr>
              </a:p>
            </p:txBody>
          </p:sp>
        </mc:Choice>
        <mc:Fallback xmlns="">
          <p:sp>
            <p:nvSpPr>
              <p:cNvPr id="15" name="Rectangle 14">
                <a:extLst>
                  <a:ext uri="{FF2B5EF4-FFF2-40B4-BE49-F238E27FC236}">
                    <a16:creationId xmlns:a16="http://schemas.microsoft.com/office/drawing/2014/main" id="{AE52CF11-B265-4618-A0D2-75FCED1F3784}"/>
                  </a:ext>
                </a:extLst>
              </p:cNvPr>
              <p:cNvSpPr>
                <a:spLocks noRot="1" noChangeAspect="1" noMove="1" noResize="1" noEditPoints="1" noAdjustHandles="1" noChangeArrowheads="1" noChangeShapeType="1" noTextEdit="1"/>
              </p:cNvSpPr>
              <p:nvPr/>
            </p:nvSpPr>
            <p:spPr>
              <a:xfrm>
                <a:off x="257885" y="3174532"/>
                <a:ext cx="8343951" cy="2549609"/>
              </a:xfrm>
              <a:prstGeom prst="rect">
                <a:avLst/>
              </a:prstGeom>
              <a:blipFill>
                <a:blip r:embed="rId7"/>
                <a:stretch>
                  <a:fillRect l="-1461" b="-5981"/>
                </a:stretch>
              </a:blipFill>
            </p:spPr>
            <p:txBody>
              <a:bodyPr/>
              <a:lstStyle/>
              <a:p>
                <a:r>
                  <a:rPr lang="en-US">
                    <a:noFill/>
                  </a:rPr>
                  <a:t> </a:t>
                </a:r>
              </a:p>
            </p:txBody>
          </p:sp>
        </mc:Fallback>
      </mc:AlternateContent>
      <p:grpSp>
        <p:nvGrpSpPr>
          <p:cNvPr id="90" name="Group 5">
            <a:extLst>
              <a:ext uri="{FF2B5EF4-FFF2-40B4-BE49-F238E27FC236}">
                <a16:creationId xmlns:a16="http://schemas.microsoft.com/office/drawing/2014/main" id="{007E462F-12EC-4000-A3FA-B36EF24C69EE}"/>
              </a:ext>
            </a:extLst>
          </p:cNvPr>
          <p:cNvGrpSpPr/>
          <p:nvPr/>
        </p:nvGrpSpPr>
        <p:grpSpPr>
          <a:xfrm>
            <a:off x="233493" y="25200"/>
            <a:ext cx="9826217" cy="913199"/>
            <a:chOff x="1268091" y="3326756"/>
            <a:chExt cx="11103001" cy="1940279"/>
          </a:xfrm>
        </p:grpSpPr>
        <p:sp>
          <p:nvSpPr>
            <p:cNvPr id="91" name="Rounded Rectangle 8">
              <a:extLst>
                <a:ext uri="{FF2B5EF4-FFF2-40B4-BE49-F238E27FC236}">
                  <a16:creationId xmlns:a16="http://schemas.microsoft.com/office/drawing/2014/main" id="{5D9E6855-F371-4841-8BF4-F79E7B217913}"/>
                </a:ext>
              </a:extLst>
            </p:cNvPr>
            <p:cNvSpPr/>
            <p:nvPr/>
          </p:nvSpPr>
          <p:spPr>
            <a:xfrm>
              <a:off x="1557471" y="3662995"/>
              <a:ext cx="10639167" cy="578294"/>
            </a:xfrm>
            <a:prstGeom prst="roundRect">
              <a:avLst>
                <a:gd name="adj" fmla="val 10214"/>
              </a:avLst>
            </a:prstGeom>
            <a:solidFill>
              <a:schemeClr val="accent5">
                <a:lumMod val="20000"/>
                <a:lumOff val="80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2300">
                <a:latin typeface="+mj-lt"/>
                <a:ea typeface="Tahoma" pitchFamily="34" charset="0"/>
                <a:cs typeface="Tahoma" pitchFamily="34" charset="0"/>
              </a:endParaRPr>
            </a:p>
          </p:txBody>
        </p:sp>
        <p:grpSp>
          <p:nvGrpSpPr>
            <p:cNvPr id="92" name="Group 65">
              <a:extLst>
                <a:ext uri="{FF2B5EF4-FFF2-40B4-BE49-F238E27FC236}">
                  <a16:creationId xmlns:a16="http://schemas.microsoft.com/office/drawing/2014/main" id="{1818219A-174C-4372-83DB-B10E1F172321}"/>
                </a:ext>
              </a:extLst>
            </p:cNvPr>
            <p:cNvGrpSpPr/>
            <p:nvPr/>
          </p:nvGrpSpPr>
          <p:grpSpPr>
            <a:xfrm>
              <a:off x="1268091" y="3326756"/>
              <a:ext cx="11103001" cy="1940279"/>
              <a:chOff x="166396" y="8712046"/>
              <a:chExt cx="11103001" cy="1940279"/>
            </a:xfrm>
          </p:grpSpPr>
          <p:sp>
            <p:nvSpPr>
              <p:cNvPr id="93" name="Freeform 20">
                <a:extLst>
                  <a:ext uri="{FF2B5EF4-FFF2-40B4-BE49-F238E27FC236}">
                    <a16:creationId xmlns:a16="http://schemas.microsoft.com/office/drawing/2014/main" id="{A9444E07-DEAB-45EE-8102-8E638E985D83}"/>
                  </a:ext>
                </a:extLst>
              </p:cNvPr>
              <p:cNvSpPr>
                <a:spLocks/>
              </p:cNvSpPr>
              <p:nvPr/>
            </p:nvSpPr>
            <p:spPr bwMode="auto">
              <a:xfrm>
                <a:off x="384519" y="8755078"/>
                <a:ext cx="10884878" cy="1127460"/>
              </a:xfrm>
              <a:prstGeom prst="roundRect">
                <a:avLst/>
              </a:prstGeom>
              <a:solidFill>
                <a:srgbClr val="0072B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nvGrpSpPr>
              <p:cNvPr id="94" name="Group 93">
                <a:extLst>
                  <a:ext uri="{FF2B5EF4-FFF2-40B4-BE49-F238E27FC236}">
                    <a16:creationId xmlns:a16="http://schemas.microsoft.com/office/drawing/2014/main" id="{7EC4F81F-CDB7-44DC-AF8E-EE8492DA1061}"/>
                  </a:ext>
                </a:extLst>
              </p:cNvPr>
              <p:cNvGrpSpPr/>
              <p:nvPr/>
            </p:nvGrpSpPr>
            <p:grpSpPr>
              <a:xfrm>
                <a:off x="166396" y="8780577"/>
                <a:ext cx="702538" cy="572229"/>
                <a:chOff x="-145995" y="8633545"/>
                <a:chExt cx="787401" cy="641352"/>
              </a:xfrm>
            </p:grpSpPr>
            <p:sp>
              <p:nvSpPr>
                <p:cNvPr id="96" name="Freeform 45">
                  <a:extLst>
                    <a:ext uri="{FF2B5EF4-FFF2-40B4-BE49-F238E27FC236}">
                      <a16:creationId xmlns:a16="http://schemas.microsoft.com/office/drawing/2014/main" id="{BE473440-20FC-4387-8A17-9D5B72BD3DD1}"/>
                    </a:ext>
                  </a:extLst>
                </p:cNvPr>
                <p:cNvSpPr>
                  <a:spLocks/>
                </p:cNvSpPr>
                <p:nvPr/>
              </p:nvSpPr>
              <p:spPr bwMode="auto">
                <a:xfrm>
                  <a:off x="255643" y="9062171"/>
                  <a:ext cx="363538" cy="88900"/>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7" name="Freeform 46">
                  <a:extLst>
                    <a:ext uri="{FF2B5EF4-FFF2-40B4-BE49-F238E27FC236}">
                      <a16:creationId xmlns:a16="http://schemas.microsoft.com/office/drawing/2014/main" id="{6194DEE2-CE1F-44EA-8F4A-D474C78EACCC}"/>
                    </a:ext>
                  </a:extLst>
                </p:cNvPr>
                <p:cNvSpPr>
                  <a:spLocks noEditPoints="1"/>
                </p:cNvSpPr>
                <p:nvPr/>
              </p:nvSpPr>
              <p:spPr bwMode="auto">
                <a:xfrm>
                  <a:off x="233418" y="9039946"/>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0"/>
                        <a:pt x="5" y="36"/>
                        <a:pt x="12" y="36"/>
                      </a:cubicBezTo>
                      <a:cubicBezTo>
                        <a:pt x="97" y="36"/>
                        <a:pt x="97" y="36"/>
                        <a:pt x="97" y="36"/>
                      </a:cubicBezTo>
                      <a:cubicBezTo>
                        <a:pt x="104" y="36"/>
                        <a:pt x="109" y="30"/>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8" name="Freeform 47">
                  <a:extLst>
                    <a:ext uri="{FF2B5EF4-FFF2-40B4-BE49-F238E27FC236}">
                      <a16:creationId xmlns:a16="http://schemas.microsoft.com/office/drawing/2014/main" id="{1407BC1F-8657-47E1-A075-2F8D7D812FD3}"/>
                    </a:ext>
                  </a:extLst>
                </p:cNvPr>
                <p:cNvSpPr>
                  <a:spLocks/>
                </p:cNvSpPr>
                <p:nvPr/>
              </p:nvSpPr>
              <p:spPr bwMode="auto">
                <a:xfrm>
                  <a:off x="255643" y="9136784"/>
                  <a:ext cx="363538" cy="90488"/>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9" name="Freeform 48">
                  <a:extLst>
                    <a:ext uri="{FF2B5EF4-FFF2-40B4-BE49-F238E27FC236}">
                      <a16:creationId xmlns:a16="http://schemas.microsoft.com/office/drawing/2014/main" id="{10DA8CC5-738B-4A58-9892-6EDE151E7F3D}"/>
                    </a:ext>
                  </a:extLst>
                </p:cNvPr>
                <p:cNvSpPr>
                  <a:spLocks noEditPoints="1"/>
                </p:cNvSpPr>
                <p:nvPr/>
              </p:nvSpPr>
              <p:spPr bwMode="auto">
                <a:xfrm>
                  <a:off x="233418" y="9114559"/>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1"/>
                        <a:pt x="5" y="36"/>
                        <a:pt x="12" y="36"/>
                      </a:cubicBezTo>
                      <a:cubicBezTo>
                        <a:pt x="97" y="36"/>
                        <a:pt x="97" y="36"/>
                        <a:pt x="97" y="36"/>
                      </a:cubicBezTo>
                      <a:cubicBezTo>
                        <a:pt x="104" y="36"/>
                        <a:pt x="109" y="31"/>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0" name="Freeform 49">
                  <a:extLst>
                    <a:ext uri="{FF2B5EF4-FFF2-40B4-BE49-F238E27FC236}">
                      <a16:creationId xmlns:a16="http://schemas.microsoft.com/office/drawing/2014/main" id="{1AA964F8-E5AF-473E-B773-48928CFAB6DA}"/>
                    </a:ext>
                  </a:extLst>
                </p:cNvPr>
                <p:cNvSpPr>
                  <a:spLocks/>
                </p:cNvSpPr>
                <p:nvPr/>
              </p:nvSpPr>
              <p:spPr bwMode="auto">
                <a:xfrm>
                  <a:off x="217543" y="8657358"/>
                  <a:ext cx="263525" cy="254000"/>
                </a:xfrm>
                <a:custGeom>
                  <a:avLst/>
                  <a:gdLst>
                    <a:gd name="T0" fmla="*/ 50 w 70"/>
                    <a:gd name="T1" fmla="*/ 68 h 68"/>
                    <a:gd name="T2" fmla="*/ 45 w 70"/>
                    <a:gd name="T3" fmla="*/ 67 h 68"/>
                    <a:gd name="T4" fmla="*/ 2 w 70"/>
                    <a:gd name="T5" fmla="*/ 23 h 68"/>
                    <a:gd name="T6" fmla="*/ 2 w 70"/>
                    <a:gd name="T7" fmla="*/ 15 h 68"/>
                    <a:gd name="T8" fmla="*/ 14 w 70"/>
                    <a:gd name="T9" fmla="*/ 3 h 68"/>
                    <a:gd name="T10" fmla="*/ 22 w 70"/>
                    <a:gd name="T11" fmla="*/ 0 h 68"/>
                    <a:gd name="T12" fmla="*/ 31 w 70"/>
                    <a:gd name="T13" fmla="*/ 3 h 68"/>
                    <a:gd name="T14" fmla="*/ 65 w 70"/>
                    <a:gd name="T15" fmla="*/ 38 h 68"/>
                    <a:gd name="T16" fmla="*/ 65 w 70"/>
                    <a:gd name="T17" fmla="*/ 55 h 68"/>
                    <a:gd name="T18" fmla="*/ 54 w 70"/>
                    <a:gd name="T19" fmla="*/ 67 h 68"/>
                    <a:gd name="T20" fmla="*/ 50 w 70"/>
                    <a:gd name="T2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8">
                      <a:moveTo>
                        <a:pt x="50" y="68"/>
                      </a:moveTo>
                      <a:cubicBezTo>
                        <a:pt x="48" y="68"/>
                        <a:pt x="47" y="68"/>
                        <a:pt x="45" y="67"/>
                      </a:cubicBezTo>
                      <a:cubicBezTo>
                        <a:pt x="2" y="23"/>
                        <a:pt x="2" y="23"/>
                        <a:pt x="2" y="23"/>
                      </a:cubicBezTo>
                      <a:cubicBezTo>
                        <a:pt x="0" y="21"/>
                        <a:pt x="0" y="17"/>
                        <a:pt x="2" y="15"/>
                      </a:cubicBezTo>
                      <a:cubicBezTo>
                        <a:pt x="14" y="3"/>
                        <a:pt x="14" y="3"/>
                        <a:pt x="14" y="3"/>
                      </a:cubicBezTo>
                      <a:cubicBezTo>
                        <a:pt x="16" y="1"/>
                        <a:pt x="19" y="0"/>
                        <a:pt x="22" y="0"/>
                      </a:cubicBezTo>
                      <a:cubicBezTo>
                        <a:pt x="26" y="0"/>
                        <a:pt x="29" y="1"/>
                        <a:pt x="31" y="3"/>
                      </a:cubicBezTo>
                      <a:cubicBezTo>
                        <a:pt x="65" y="38"/>
                        <a:pt x="65" y="38"/>
                        <a:pt x="65" y="38"/>
                      </a:cubicBezTo>
                      <a:cubicBezTo>
                        <a:pt x="70" y="42"/>
                        <a:pt x="70" y="50"/>
                        <a:pt x="65" y="55"/>
                      </a:cubicBezTo>
                      <a:cubicBezTo>
                        <a:pt x="54" y="67"/>
                        <a:pt x="54" y="67"/>
                        <a:pt x="54" y="67"/>
                      </a:cubicBezTo>
                      <a:cubicBezTo>
                        <a:pt x="53" y="68"/>
                        <a:pt x="51" y="68"/>
                        <a:pt x="50"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1" name="Freeform 50">
                  <a:extLst>
                    <a:ext uri="{FF2B5EF4-FFF2-40B4-BE49-F238E27FC236}">
                      <a16:creationId xmlns:a16="http://schemas.microsoft.com/office/drawing/2014/main" id="{625D1E84-C0BC-4FEB-8294-293397561D64}"/>
                    </a:ext>
                  </a:extLst>
                </p:cNvPr>
                <p:cNvSpPr>
                  <a:spLocks noEditPoints="1"/>
                </p:cNvSpPr>
                <p:nvPr/>
              </p:nvSpPr>
              <p:spPr bwMode="auto">
                <a:xfrm>
                  <a:off x="192143" y="8633545"/>
                  <a:ext cx="314325" cy="300038"/>
                </a:xfrm>
                <a:custGeom>
                  <a:avLst/>
                  <a:gdLst>
                    <a:gd name="T0" fmla="*/ 29 w 84"/>
                    <a:gd name="T1" fmla="*/ 12 h 80"/>
                    <a:gd name="T2" fmla="*/ 34 w 84"/>
                    <a:gd name="T3" fmla="*/ 13 h 80"/>
                    <a:gd name="T4" fmla="*/ 68 w 84"/>
                    <a:gd name="T5" fmla="*/ 48 h 80"/>
                    <a:gd name="T6" fmla="*/ 68 w 84"/>
                    <a:gd name="T7" fmla="*/ 57 h 80"/>
                    <a:gd name="T8" fmla="*/ 57 w 84"/>
                    <a:gd name="T9" fmla="*/ 68 h 80"/>
                    <a:gd name="T10" fmla="*/ 13 w 84"/>
                    <a:gd name="T11" fmla="*/ 25 h 80"/>
                    <a:gd name="T12" fmla="*/ 25 w 84"/>
                    <a:gd name="T13" fmla="*/ 13 h 80"/>
                    <a:gd name="T14" fmla="*/ 29 w 84"/>
                    <a:gd name="T15" fmla="*/ 12 h 80"/>
                    <a:gd name="T16" fmla="*/ 29 w 84"/>
                    <a:gd name="T17" fmla="*/ 0 h 80"/>
                    <a:gd name="T18" fmla="*/ 16 w 84"/>
                    <a:gd name="T19" fmla="*/ 5 h 80"/>
                    <a:gd name="T20" fmla="*/ 5 w 84"/>
                    <a:gd name="T21" fmla="*/ 16 h 80"/>
                    <a:gd name="T22" fmla="*/ 5 w 84"/>
                    <a:gd name="T23" fmla="*/ 33 h 80"/>
                    <a:gd name="T24" fmla="*/ 48 w 84"/>
                    <a:gd name="T25" fmla="*/ 77 h 80"/>
                    <a:gd name="T26" fmla="*/ 57 w 84"/>
                    <a:gd name="T27" fmla="*/ 80 h 80"/>
                    <a:gd name="T28" fmla="*/ 57 w 84"/>
                    <a:gd name="T29" fmla="*/ 80 h 80"/>
                    <a:gd name="T30" fmla="*/ 65 w 84"/>
                    <a:gd name="T31" fmla="*/ 77 h 80"/>
                    <a:gd name="T32" fmla="*/ 77 w 84"/>
                    <a:gd name="T33" fmla="*/ 65 h 80"/>
                    <a:gd name="T34" fmla="*/ 77 w 84"/>
                    <a:gd name="T35" fmla="*/ 39 h 80"/>
                    <a:gd name="T36" fmla="*/ 42 w 84"/>
                    <a:gd name="T37" fmla="*/ 5 h 80"/>
                    <a:gd name="T38" fmla="*/ 29 w 84"/>
                    <a:gd name="T3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0">
                      <a:moveTo>
                        <a:pt x="29" y="12"/>
                      </a:moveTo>
                      <a:cubicBezTo>
                        <a:pt x="31" y="12"/>
                        <a:pt x="33" y="12"/>
                        <a:pt x="34" y="13"/>
                      </a:cubicBezTo>
                      <a:cubicBezTo>
                        <a:pt x="34" y="13"/>
                        <a:pt x="34" y="13"/>
                        <a:pt x="68" y="48"/>
                      </a:cubicBezTo>
                      <a:cubicBezTo>
                        <a:pt x="71" y="50"/>
                        <a:pt x="71" y="54"/>
                        <a:pt x="68" y="57"/>
                      </a:cubicBezTo>
                      <a:cubicBezTo>
                        <a:pt x="68" y="57"/>
                        <a:pt x="68" y="57"/>
                        <a:pt x="57" y="68"/>
                      </a:cubicBezTo>
                      <a:cubicBezTo>
                        <a:pt x="57" y="68"/>
                        <a:pt x="57" y="68"/>
                        <a:pt x="13" y="25"/>
                      </a:cubicBezTo>
                      <a:cubicBezTo>
                        <a:pt x="13" y="25"/>
                        <a:pt x="13" y="25"/>
                        <a:pt x="25" y="13"/>
                      </a:cubicBezTo>
                      <a:cubicBezTo>
                        <a:pt x="26" y="12"/>
                        <a:pt x="28" y="12"/>
                        <a:pt x="29" y="12"/>
                      </a:cubicBezTo>
                      <a:moveTo>
                        <a:pt x="29" y="0"/>
                      </a:moveTo>
                      <a:cubicBezTo>
                        <a:pt x="24" y="0"/>
                        <a:pt x="20" y="2"/>
                        <a:pt x="16" y="5"/>
                      </a:cubicBezTo>
                      <a:cubicBezTo>
                        <a:pt x="5" y="16"/>
                        <a:pt x="5" y="16"/>
                        <a:pt x="5" y="16"/>
                      </a:cubicBezTo>
                      <a:cubicBezTo>
                        <a:pt x="0" y="21"/>
                        <a:pt x="0" y="29"/>
                        <a:pt x="5" y="33"/>
                      </a:cubicBezTo>
                      <a:cubicBezTo>
                        <a:pt x="48" y="77"/>
                        <a:pt x="48" y="77"/>
                        <a:pt x="48" y="77"/>
                      </a:cubicBezTo>
                      <a:cubicBezTo>
                        <a:pt x="50" y="79"/>
                        <a:pt x="53" y="80"/>
                        <a:pt x="57" y="80"/>
                      </a:cubicBezTo>
                      <a:cubicBezTo>
                        <a:pt x="57" y="80"/>
                        <a:pt x="57" y="80"/>
                        <a:pt x="57" y="80"/>
                      </a:cubicBezTo>
                      <a:cubicBezTo>
                        <a:pt x="60" y="80"/>
                        <a:pt x="63" y="79"/>
                        <a:pt x="65" y="77"/>
                      </a:cubicBezTo>
                      <a:cubicBezTo>
                        <a:pt x="77" y="65"/>
                        <a:pt x="77" y="65"/>
                        <a:pt x="77" y="65"/>
                      </a:cubicBezTo>
                      <a:cubicBezTo>
                        <a:pt x="84" y="58"/>
                        <a:pt x="84" y="47"/>
                        <a:pt x="77" y="39"/>
                      </a:cubicBezTo>
                      <a:cubicBezTo>
                        <a:pt x="42" y="5"/>
                        <a:pt x="42" y="5"/>
                        <a:pt x="42" y="5"/>
                      </a:cubicBezTo>
                      <a:cubicBezTo>
                        <a:pt x="39" y="2"/>
                        <a:pt x="34" y="0"/>
                        <a:pt x="29"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2" name="Freeform 51">
                  <a:extLst>
                    <a:ext uri="{FF2B5EF4-FFF2-40B4-BE49-F238E27FC236}">
                      <a16:creationId xmlns:a16="http://schemas.microsoft.com/office/drawing/2014/main" id="{6ECE9A41-034F-4C5C-8CD6-882BEAFFC945}"/>
                    </a:ext>
                  </a:extLst>
                </p:cNvPr>
                <p:cNvSpPr>
                  <a:spLocks noEditPoints="1"/>
                </p:cNvSpPr>
                <p:nvPr/>
              </p:nvSpPr>
              <p:spPr bwMode="auto">
                <a:xfrm>
                  <a:off x="-123770" y="8724033"/>
                  <a:ext cx="742950" cy="528639"/>
                </a:xfrm>
                <a:custGeom>
                  <a:avLst/>
                  <a:gdLst>
                    <a:gd name="T0" fmla="*/ 12 w 198"/>
                    <a:gd name="T1" fmla="*/ 141 h 141"/>
                    <a:gd name="T2" fmla="*/ 8 w 198"/>
                    <a:gd name="T3" fmla="*/ 140 h 141"/>
                    <a:gd name="T4" fmla="*/ 3 w 198"/>
                    <a:gd name="T5" fmla="*/ 134 h 141"/>
                    <a:gd name="T6" fmla="*/ 1 w 198"/>
                    <a:gd name="T7" fmla="*/ 128 h 141"/>
                    <a:gd name="T8" fmla="*/ 14 w 198"/>
                    <a:gd name="T9" fmla="*/ 77 h 141"/>
                    <a:gd name="T10" fmla="*/ 15 w 198"/>
                    <a:gd name="T11" fmla="*/ 75 h 141"/>
                    <a:gd name="T12" fmla="*/ 88 w 198"/>
                    <a:gd name="T13" fmla="*/ 1 h 141"/>
                    <a:gd name="T14" fmla="*/ 92 w 198"/>
                    <a:gd name="T15" fmla="*/ 0 h 141"/>
                    <a:gd name="T16" fmla="*/ 92 w 198"/>
                    <a:gd name="T17" fmla="*/ 0 h 141"/>
                    <a:gd name="T18" fmla="*/ 97 w 198"/>
                    <a:gd name="T19" fmla="*/ 1 h 141"/>
                    <a:gd name="T20" fmla="*/ 103 w 198"/>
                    <a:gd name="T21" fmla="*/ 8 h 141"/>
                    <a:gd name="T22" fmla="*/ 105 w 198"/>
                    <a:gd name="T23" fmla="*/ 12 h 141"/>
                    <a:gd name="T24" fmla="*/ 109 w 198"/>
                    <a:gd name="T25" fmla="*/ 13 h 141"/>
                    <a:gd name="T26" fmla="*/ 116 w 198"/>
                    <a:gd name="T27" fmla="*/ 21 h 141"/>
                    <a:gd name="T28" fmla="*/ 117 w 198"/>
                    <a:gd name="T29" fmla="*/ 24 h 141"/>
                    <a:gd name="T30" fmla="*/ 121 w 198"/>
                    <a:gd name="T31" fmla="*/ 26 h 141"/>
                    <a:gd name="T32" fmla="*/ 128 w 198"/>
                    <a:gd name="T33" fmla="*/ 33 h 141"/>
                    <a:gd name="T34" fmla="*/ 130 w 198"/>
                    <a:gd name="T35" fmla="*/ 37 h 141"/>
                    <a:gd name="T36" fmla="*/ 133 w 198"/>
                    <a:gd name="T37" fmla="*/ 38 h 141"/>
                    <a:gd name="T38" fmla="*/ 140 w 198"/>
                    <a:gd name="T39" fmla="*/ 45 h 141"/>
                    <a:gd name="T40" fmla="*/ 142 w 198"/>
                    <a:gd name="T41" fmla="*/ 49 h 141"/>
                    <a:gd name="T42" fmla="*/ 140 w 198"/>
                    <a:gd name="T43" fmla="*/ 53 h 141"/>
                    <a:gd name="T44" fmla="*/ 124 w 198"/>
                    <a:gd name="T45" fmla="*/ 70 h 141"/>
                    <a:gd name="T46" fmla="*/ 192 w 198"/>
                    <a:gd name="T47" fmla="*/ 70 h 141"/>
                    <a:gd name="T48" fmla="*/ 198 w 198"/>
                    <a:gd name="T49" fmla="*/ 76 h 141"/>
                    <a:gd name="T50" fmla="*/ 198 w 198"/>
                    <a:gd name="T51" fmla="*/ 87 h 141"/>
                    <a:gd name="T52" fmla="*/ 192 w 198"/>
                    <a:gd name="T53" fmla="*/ 93 h 141"/>
                    <a:gd name="T54" fmla="*/ 107 w 198"/>
                    <a:gd name="T55" fmla="*/ 93 h 141"/>
                    <a:gd name="T56" fmla="*/ 103 w 198"/>
                    <a:gd name="T57" fmla="*/ 91 h 141"/>
                    <a:gd name="T58" fmla="*/ 67 w 198"/>
                    <a:gd name="T59" fmla="*/ 127 h 141"/>
                    <a:gd name="T60" fmla="*/ 64 w 198"/>
                    <a:gd name="T61" fmla="*/ 128 h 141"/>
                    <a:gd name="T62" fmla="*/ 14 w 198"/>
                    <a:gd name="T63" fmla="*/ 141 h 141"/>
                    <a:gd name="T64" fmla="*/ 12 w 198"/>
                    <a:gd name="T65" fmla="*/ 141 h 141"/>
                    <a:gd name="T66" fmla="*/ 23 w 198"/>
                    <a:gd name="T67" fmla="*/ 119 h 141"/>
                    <a:gd name="T68" fmla="*/ 45 w 198"/>
                    <a:gd name="T69" fmla="*/ 113 h 141"/>
                    <a:gd name="T70" fmla="*/ 29 w 198"/>
                    <a:gd name="T71" fmla="*/ 97 h 141"/>
                    <a:gd name="T72" fmla="*/ 23 w 198"/>
                    <a:gd name="T73" fmla="*/ 11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 h="141">
                      <a:moveTo>
                        <a:pt x="12" y="141"/>
                      </a:moveTo>
                      <a:cubicBezTo>
                        <a:pt x="11" y="141"/>
                        <a:pt x="9" y="141"/>
                        <a:pt x="8" y="140"/>
                      </a:cubicBezTo>
                      <a:cubicBezTo>
                        <a:pt x="3" y="134"/>
                        <a:pt x="3" y="134"/>
                        <a:pt x="3" y="134"/>
                      </a:cubicBezTo>
                      <a:cubicBezTo>
                        <a:pt x="1" y="133"/>
                        <a:pt x="0" y="131"/>
                        <a:pt x="1" y="128"/>
                      </a:cubicBezTo>
                      <a:cubicBezTo>
                        <a:pt x="14" y="77"/>
                        <a:pt x="14" y="77"/>
                        <a:pt x="14" y="77"/>
                      </a:cubicBezTo>
                      <a:cubicBezTo>
                        <a:pt x="14" y="76"/>
                        <a:pt x="15" y="75"/>
                        <a:pt x="15" y="75"/>
                      </a:cubicBezTo>
                      <a:cubicBezTo>
                        <a:pt x="88" y="1"/>
                        <a:pt x="88" y="1"/>
                        <a:pt x="88" y="1"/>
                      </a:cubicBezTo>
                      <a:cubicBezTo>
                        <a:pt x="89" y="0"/>
                        <a:pt x="91" y="0"/>
                        <a:pt x="92" y="0"/>
                      </a:cubicBezTo>
                      <a:cubicBezTo>
                        <a:pt x="92" y="0"/>
                        <a:pt x="92" y="0"/>
                        <a:pt x="92" y="0"/>
                      </a:cubicBezTo>
                      <a:cubicBezTo>
                        <a:pt x="94" y="0"/>
                        <a:pt x="96" y="0"/>
                        <a:pt x="97" y="1"/>
                      </a:cubicBezTo>
                      <a:cubicBezTo>
                        <a:pt x="103" y="8"/>
                        <a:pt x="103" y="8"/>
                        <a:pt x="103" y="8"/>
                      </a:cubicBezTo>
                      <a:cubicBezTo>
                        <a:pt x="104" y="9"/>
                        <a:pt x="105" y="10"/>
                        <a:pt x="105" y="12"/>
                      </a:cubicBezTo>
                      <a:cubicBezTo>
                        <a:pt x="106" y="12"/>
                        <a:pt x="108" y="12"/>
                        <a:pt x="109" y="13"/>
                      </a:cubicBezTo>
                      <a:cubicBezTo>
                        <a:pt x="116" y="21"/>
                        <a:pt x="116" y="21"/>
                        <a:pt x="116" y="21"/>
                      </a:cubicBezTo>
                      <a:cubicBezTo>
                        <a:pt x="117" y="22"/>
                        <a:pt x="117" y="23"/>
                        <a:pt x="117" y="24"/>
                      </a:cubicBezTo>
                      <a:cubicBezTo>
                        <a:pt x="119" y="24"/>
                        <a:pt x="120" y="25"/>
                        <a:pt x="121" y="26"/>
                      </a:cubicBezTo>
                      <a:cubicBezTo>
                        <a:pt x="128" y="33"/>
                        <a:pt x="128" y="33"/>
                        <a:pt x="128" y="33"/>
                      </a:cubicBezTo>
                      <a:cubicBezTo>
                        <a:pt x="129" y="34"/>
                        <a:pt x="130" y="35"/>
                        <a:pt x="130" y="37"/>
                      </a:cubicBezTo>
                      <a:cubicBezTo>
                        <a:pt x="131" y="37"/>
                        <a:pt x="132" y="37"/>
                        <a:pt x="133" y="38"/>
                      </a:cubicBezTo>
                      <a:cubicBezTo>
                        <a:pt x="140" y="45"/>
                        <a:pt x="140" y="45"/>
                        <a:pt x="140" y="45"/>
                      </a:cubicBezTo>
                      <a:cubicBezTo>
                        <a:pt x="141" y="46"/>
                        <a:pt x="142" y="47"/>
                        <a:pt x="142" y="49"/>
                      </a:cubicBezTo>
                      <a:cubicBezTo>
                        <a:pt x="142" y="51"/>
                        <a:pt x="141" y="52"/>
                        <a:pt x="140" y="53"/>
                      </a:cubicBezTo>
                      <a:cubicBezTo>
                        <a:pt x="124" y="70"/>
                        <a:pt x="124" y="70"/>
                        <a:pt x="124" y="70"/>
                      </a:cubicBezTo>
                      <a:cubicBezTo>
                        <a:pt x="192" y="70"/>
                        <a:pt x="192" y="70"/>
                        <a:pt x="192" y="70"/>
                      </a:cubicBezTo>
                      <a:cubicBezTo>
                        <a:pt x="196" y="70"/>
                        <a:pt x="198" y="72"/>
                        <a:pt x="198" y="76"/>
                      </a:cubicBezTo>
                      <a:cubicBezTo>
                        <a:pt x="198" y="87"/>
                        <a:pt x="198" y="87"/>
                        <a:pt x="198" y="87"/>
                      </a:cubicBezTo>
                      <a:cubicBezTo>
                        <a:pt x="198" y="91"/>
                        <a:pt x="196" y="93"/>
                        <a:pt x="192" y="93"/>
                      </a:cubicBezTo>
                      <a:cubicBezTo>
                        <a:pt x="107" y="93"/>
                        <a:pt x="107" y="93"/>
                        <a:pt x="107" y="93"/>
                      </a:cubicBezTo>
                      <a:cubicBezTo>
                        <a:pt x="105" y="93"/>
                        <a:pt x="104" y="92"/>
                        <a:pt x="103" y="91"/>
                      </a:cubicBezTo>
                      <a:cubicBezTo>
                        <a:pt x="67" y="127"/>
                        <a:pt x="67" y="127"/>
                        <a:pt x="67" y="127"/>
                      </a:cubicBezTo>
                      <a:cubicBezTo>
                        <a:pt x="66" y="127"/>
                        <a:pt x="65" y="128"/>
                        <a:pt x="64" y="128"/>
                      </a:cubicBezTo>
                      <a:cubicBezTo>
                        <a:pt x="14" y="141"/>
                        <a:pt x="14" y="141"/>
                        <a:pt x="14" y="141"/>
                      </a:cubicBezTo>
                      <a:cubicBezTo>
                        <a:pt x="13" y="141"/>
                        <a:pt x="13" y="141"/>
                        <a:pt x="12" y="141"/>
                      </a:cubicBezTo>
                      <a:close/>
                      <a:moveTo>
                        <a:pt x="23" y="119"/>
                      </a:moveTo>
                      <a:cubicBezTo>
                        <a:pt x="45" y="113"/>
                        <a:pt x="45" y="113"/>
                        <a:pt x="45" y="113"/>
                      </a:cubicBezTo>
                      <a:cubicBezTo>
                        <a:pt x="29" y="97"/>
                        <a:pt x="29" y="97"/>
                        <a:pt x="29" y="97"/>
                      </a:cubicBezTo>
                      <a:lnTo>
                        <a:pt x="23"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3" name="Freeform 52">
                  <a:extLst>
                    <a:ext uri="{FF2B5EF4-FFF2-40B4-BE49-F238E27FC236}">
                      <a16:creationId xmlns:a16="http://schemas.microsoft.com/office/drawing/2014/main" id="{61551617-E888-4769-84AF-093CBEF53182}"/>
                    </a:ext>
                  </a:extLst>
                </p:cNvPr>
                <p:cNvSpPr>
                  <a:spLocks noEditPoints="1"/>
                </p:cNvSpPr>
                <p:nvPr/>
              </p:nvSpPr>
              <p:spPr bwMode="auto">
                <a:xfrm>
                  <a:off x="-145995" y="8701808"/>
                  <a:ext cx="787400" cy="573089"/>
                </a:xfrm>
                <a:custGeom>
                  <a:avLst/>
                  <a:gdLst>
                    <a:gd name="T0" fmla="*/ 98 w 210"/>
                    <a:gd name="T1" fmla="*/ 12 h 153"/>
                    <a:gd name="T2" fmla="*/ 105 w 210"/>
                    <a:gd name="T3" fmla="*/ 18 h 153"/>
                    <a:gd name="T4" fmla="*/ 37 w 210"/>
                    <a:gd name="T5" fmla="*/ 86 h 153"/>
                    <a:gd name="T6" fmla="*/ 43 w 210"/>
                    <a:gd name="T7" fmla="*/ 92 h 153"/>
                    <a:gd name="T8" fmla="*/ 110 w 210"/>
                    <a:gd name="T9" fmla="*/ 24 h 153"/>
                    <a:gd name="T10" fmla="*/ 118 w 210"/>
                    <a:gd name="T11" fmla="*/ 31 h 153"/>
                    <a:gd name="T12" fmla="*/ 50 w 210"/>
                    <a:gd name="T13" fmla="*/ 99 h 153"/>
                    <a:gd name="T14" fmla="*/ 55 w 210"/>
                    <a:gd name="T15" fmla="*/ 104 h 153"/>
                    <a:gd name="T16" fmla="*/ 123 w 210"/>
                    <a:gd name="T17" fmla="*/ 36 h 153"/>
                    <a:gd name="T18" fmla="*/ 130 w 210"/>
                    <a:gd name="T19" fmla="*/ 43 h 153"/>
                    <a:gd name="T20" fmla="*/ 62 w 210"/>
                    <a:gd name="T21" fmla="*/ 111 h 153"/>
                    <a:gd name="T22" fmla="*/ 68 w 210"/>
                    <a:gd name="T23" fmla="*/ 116 h 153"/>
                    <a:gd name="T24" fmla="*/ 135 w 210"/>
                    <a:gd name="T25" fmla="*/ 49 h 153"/>
                    <a:gd name="T26" fmla="*/ 142 w 210"/>
                    <a:gd name="T27" fmla="*/ 55 h 153"/>
                    <a:gd name="T28" fmla="*/ 115 w 210"/>
                    <a:gd name="T29" fmla="*/ 82 h 153"/>
                    <a:gd name="T30" fmla="*/ 198 w 210"/>
                    <a:gd name="T31" fmla="*/ 82 h 153"/>
                    <a:gd name="T32" fmla="*/ 198 w 210"/>
                    <a:gd name="T33" fmla="*/ 93 h 153"/>
                    <a:gd name="T34" fmla="*/ 113 w 210"/>
                    <a:gd name="T35" fmla="*/ 93 h 153"/>
                    <a:gd name="T36" fmla="*/ 113 w 210"/>
                    <a:gd name="T37" fmla="*/ 84 h 153"/>
                    <a:gd name="T38" fmla="*/ 69 w 210"/>
                    <a:gd name="T39" fmla="*/ 128 h 153"/>
                    <a:gd name="T40" fmla="*/ 18 w 210"/>
                    <a:gd name="T41" fmla="*/ 141 h 153"/>
                    <a:gd name="T42" fmla="*/ 13 w 210"/>
                    <a:gd name="T43" fmla="*/ 136 h 153"/>
                    <a:gd name="T44" fmla="*/ 26 w 210"/>
                    <a:gd name="T45" fmla="*/ 85 h 153"/>
                    <a:gd name="T46" fmla="*/ 98 w 210"/>
                    <a:gd name="T47" fmla="*/ 12 h 153"/>
                    <a:gd name="T48" fmla="*/ 21 w 210"/>
                    <a:gd name="T49" fmla="*/ 133 h 153"/>
                    <a:gd name="T50" fmla="*/ 62 w 210"/>
                    <a:gd name="T51" fmla="*/ 122 h 153"/>
                    <a:gd name="T52" fmla="*/ 32 w 210"/>
                    <a:gd name="T53" fmla="*/ 91 h 153"/>
                    <a:gd name="T54" fmla="*/ 21 w 210"/>
                    <a:gd name="T55" fmla="*/ 133 h 153"/>
                    <a:gd name="T56" fmla="*/ 98 w 210"/>
                    <a:gd name="T57" fmla="*/ 0 h 153"/>
                    <a:gd name="T58" fmla="*/ 98 w 210"/>
                    <a:gd name="T59" fmla="*/ 0 h 153"/>
                    <a:gd name="T60" fmla="*/ 90 w 210"/>
                    <a:gd name="T61" fmla="*/ 3 h 153"/>
                    <a:gd name="T62" fmla="*/ 17 w 210"/>
                    <a:gd name="T63" fmla="*/ 76 h 153"/>
                    <a:gd name="T64" fmla="*/ 14 w 210"/>
                    <a:gd name="T65" fmla="*/ 82 h 153"/>
                    <a:gd name="T66" fmla="*/ 1 w 210"/>
                    <a:gd name="T67" fmla="*/ 133 h 153"/>
                    <a:gd name="T68" fmla="*/ 4 w 210"/>
                    <a:gd name="T69" fmla="*/ 145 h 153"/>
                    <a:gd name="T70" fmla="*/ 10 w 210"/>
                    <a:gd name="T71" fmla="*/ 150 h 153"/>
                    <a:gd name="T72" fmla="*/ 18 w 210"/>
                    <a:gd name="T73" fmla="*/ 153 h 153"/>
                    <a:gd name="T74" fmla="*/ 21 w 210"/>
                    <a:gd name="T75" fmla="*/ 153 h 153"/>
                    <a:gd name="T76" fmla="*/ 72 w 210"/>
                    <a:gd name="T77" fmla="*/ 140 h 153"/>
                    <a:gd name="T78" fmla="*/ 77 w 210"/>
                    <a:gd name="T79" fmla="*/ 137 h 153"/>
                    <a:gd name="T80" fmla="*/ 109 w 210"/>
                    <a:gd name="T81" fmla="*/ 105 h 153"/>
                    <a:gd name="T82" fmla="*/ 113 w 210"/>
                    <a:gd name="T83" fmla="*/ 105 h 153"/>
                    <a:gd name="T84" fmla="*/ 198 w 210"/>
                    <a:gd name="T85" fmla="*/ 105 h 153"/>
                    <a:gd name="T86" fmla="*/ 210 w 210"/>
                    <a:gd name="T87" fmla="*/ 93 h 153"/>
                    <a:gd name="T88" fmla="*/ 210 w 210"/>
                    <a:gd name="T89" fmla="*/ 82 h 153"/>
                    <a:gd name="T90" fmla="*/ 198 w 210"/>
                    <a:gd name="T91" fmla="*/ 70 h 153"/>
                    <a:gd name="T92" fmla="*/ 144 w 210"/>
                    <a:gd name="T93" fmla="*/ 70 h 153"/>
                    <a:gd name="T94" fmla="*/ 150 w 210"/>
                    <a:gd name="T95" fmla="*/ 64 h 153"/>
                    <a:gd name="T96" fmla="*/ 154 w 210"/>
                    <a:gd name="T97" fmla="*/ 55 h 153"/>
                    <a:gd name="T98" fmla="*/ 150 w 210"/>
                    <a:gd name="T99" fmla="*/ 47 h 153"/>
                    <a:gd name="T100" fmla="*/ 144 w 210"/>
                    <a:gd name="T101" fmla="*/ 40 h 153"/>
                    <a:gd name="T102" fmla="*/ 140 w 210"/>
                    <a:gd name="T103" fmla="*/ 38 h 153"/>
                    <a:gd name="T104" fmla="*/ 138 w 210"/>
                    <a:gd name="T105" fmla="*/ 35 h 153"/>
                    <a:gd name="T106" fmla="*/ 131 w 210"/>
                    <a:gd name="T107" fmla="*/ 28 h 153"/>
                    <a:gd name="T108" fmla="*/ 128 w 210"/>
                    <a:gd name="T109" fmla="*/ 25 h 153"/>
                    <a:gd name="T110" fmla="*/ 126 w 210"/>
                    <a:gd name="T111" fmla="*/ 22 h 153"/>
                    <a:gd name="T112" fmla="*/ 119 w 210"/>
                    <a:gd name="T113" fmla="*/ 15 h 153"/>
                    <a:gd name="T114" fmla="*/ 116 w 210"/>
                    <a:gd name="T115" fmla="*/ 13 h 153"/>
                    <a:gd name="T116" fmla="*/ 113 w 210"/>
                    <a:gd name="T117" fmla="*/ 10 h 153"/>
                    <a:gd name="T118" fmla="*/ 107 w 210"/>
                    <a:gd name="T119" fmla="*/ 3 h 153"/>
                    <a:gd name="T120" fmla="*/ 98 w 210"/>
                    <a:gd name="T12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 h="153">
                      <a:moveTo>
                        <a:pt x="98" y="12"/>
                      </a:moveTo>
                      <a:cubicBezTo>
                        <a:pt x="105" y="18"/>
                        <a:pt x="105" y="18"/>
                        <a:pt x="105" y="18"/>
                      </a:cubicBezTo>
                      <a:cubicBezTo>
                        <a:pt x="37" y="86"/>
                        <a:pt x="37" y="86"/>
                        <a:pt x="37" y="86"/>
                      </a:cubicBezTo>
                      <a:cubicBezTo>
                        <a:pt x="43" y="92"/>
                        <a:pt x="43" y="92"/>
                        <a:pt x="43" y="92"/>
                      </a:cubicBezTo>
                      <a:cubicBezTo>
                        <a:pt x="110" y="24"/>
                        <a:pt x="110" y="24"/>
                        <a:pt x="110" y="24"/>
                      </a:cubicBezTo>
                      <a:cubicBezTo>
                        <a:pt x="118" y="31"/>
                        <a:pt x="118" y="31"/>
                        <a:pt x="118" y="31"/>
                      </a:cubicBezTo>
                      <a:cubicBezTo>
                        <a:pt x="50" y="99"/>
                        <a:pt x="50" y="99"/>
                        <a:pt x="50" y="99"/>
                      </a:cubicBezTo>
                      <a:cubicBezTo>
                        <a:pt x="55" y="104"/>
                        <a:pt x="55" y="104"/>
                        <a:pt x="55" y="104"/>
                      </a:cubicBezTo>
                      <a:cubicBezTo>
                        <a:pt x="123" y="36"/>
                        <a:pt x="123" y="36"/>
                        <a:pt x="123" y="36"/>
                      </a:cubicBezTo>
                      <a:cubicBezTo>
                        <a:pt x="130" y="43"/>
                        <a:pt x="130" y="43"/>
                        <a:pt x="130" y="43"/>
                      </a:cubicBezTo>
                      <a:cubicBezTo>
                        <a:pt x="62" y="111"/>
                        <a:pt x="62" y="111"/>
                        <a:pt x="62" y="111"/>
                      </a:cubicBezTo>
                      <a:cubicBezTo>
                        <a:pt x="68" y="116"/>
                        <a:pt x="68" y="116"/>
                        <a:pt x="68" y="116"/>
                      </a:cubicBezTo>
                      <a:cubicBezTo>
                        <a:pt x="135" y="49"/>
                        <a:pt x="135" y="49"/>
                        <a:pt x="135" y="49"/>
                      </a:cubicBezTo>
                      <a:cubicBezTo>
                        <a:pt x="142" y="55"/>
                        <a:pt x="142" y="55"/>
                        <a:pt x="142" y="55"/>
                      </a:cubicBezTo>
                      <a:cubicBezTo>
                        <a:pt x="115" y="82"/>
                        <a:pt x="115" y="82"/>
                        <a:pt x="115" y="82"/>
                      </a:cubicBezTo>
                      <a:cubicBezTo>
                        <a:pt x="198" y="82"/>
                        <a:pt x="198" y="82"/>
                        <a:pt x="198" y="82"/>
                      </a:cubicBezTo>
                      <a:cubicBezTo>
                        <a:pt x="198" y="93"/>
                        <a:pt x="198" y="93"/>
                        <a:pt x="198" y="93"/>
                      </a:cubicBezTo>
                      <a:cubicBezTo>
                        <a:pt x="113" y="93"/>
                        <a:pt x="113" y="93"/>
                        <a:pt x="113" y="93"/>
                      </a:cubicBezTo>
                      <a:cubicBezTo>
                        <a:pt x="113" y="84"/>
                        <a:pt x="113" y="84"/>
                        <a:pt x="113" y="84"/>
                      </a:cubicBezTo>
                      <a:cubicBezTo>
                        <a:pt x="69" y="128"/>
                        <a:pt x="69" y="128"/>
                        <a:pt x="69" y="128"/>
                      </a:cubicBezTo>
                      <a:cubicBezTo>
                        <a:pt x="18" y="141"/>
                        <a:pt x="18" y="141"/>
                        <a:pt x="18" y="141"/>
                      </a:cubicBezTo>
                      <a:cubicBezTo>
                        <a:pt x="13" y="136"/>
                        <a:pt x="13" y="136"/>
                        <a:pt x="13" y="136"/>
                      </a:cubicBezTo>
                      <a:cubicBezTo>
                        <a:pt x="26" y="85"/>
                        <a:pt x="26" y="85"/>
                        <a:pt x="26" y="85"/>
                      </a:cubicBezTo>
                      <a:cubicBezTo>
                        <a:pt x="98" y="12"/>
                        <a:pt x="98" y="12"/>
                        <a:pt x="98" y="12"/>
                      </a:cubicBezTo>
                      <a:moveTo>
                        <a:pt x="21" y="133"/>
                      </a:moveTo>
                      <a:cubicBezTo>
                        <a:pt x="62" y="122"/>
                        <a:pt x="62" y="122"/>
                        <a:pt x="62" y="122"/>
                      </a:cubicBezTo>
                      <a:cubicBezTo>
                        <a:pt x="32" y="91"/>
                        <a:pt x="32" y="91"/>
                        <a:pt x="32" y="91"/>
                      </a:cubicBezTo>
                      <a:cubicBezTo>
                        <a:pt x="21" y="133"/>
                        <a:pt x="21" y="133"/>
                        <a:pt x="21" y="133"/>
                      </a:cubicBezTo>
                      <a:moveTo>
                        <a:pt x="98" y="0"/>
                      </a:moveTo>
                      <a:cubicBezTo>
                        <a:pt x="98" y="0"/>
                        <a:pt x="98" y="0"/>
                        <a:pt x="98" y="0"/>
                      </a:cubicBezTo>
                      <a:cubicBezTo>
                        <a:pt x="95" y="0"/>
                        <a:pt x="92" y="1"/>
                        <a:pt x="90" y="3"/>
                      </a:cubicBezTo>
                      <a:cubicBezTo>
                        <a:pt x="17" y="76"/>
                        <a:pt x="17" y="76"/>
                        <a:pt x="17" y="76"/>
                      </a:cubicBezTo>
                      <a:cubicBezTo>
                        <a:pt x="16" y="78"/>
                        <a:pt x="15" y="80"/>
                        <a:pt x="14" y="82"/>
                      </a:cubicBezTo>
                      <a:cubicBezTo>
                        <a:pt x="1" y="133"/>
                        <a:pt x="1" y="133"/>
                        <a:pt x="1" y="133"/>
                      </a:cubicBezTo>
                      <a:cubicBezTo>
                        <a:pt x="0" y="137"/>
                        <a:pt x="1" y="142"/>
                        <a:pt x="4" y="145"/>
                      </a:cubicBezTo>
                      <a:cubicBezTo>
                        <a:pt x="10" y="150"/>
                        <a:pt x="10" y="150"/>
                        <a:pt x="10" y="150"/>
                      </a:cubicBezTo>
                      <a:cubicBezTo>
                        <a:pt x="12" y="152"/>
                        <a:pt x="15" y="153"/>
                        <a:pt x="18" y="153"/>
                      </a:cubicBezTo>
                      <a:cubicBezTo>
                        <a:pt x="19" y="153"/>
                        <a:pt x="20" y="153"/>
                        <a:pt x="21" y="153"/>
                      </a:cubicBezTo>
                      <a:cubicBezTo>
                        <a:pt x="72" y="140"/>
                        <a:pt x="72" y="140"/>
                        <a:pt x="72" y="140"/>
                      </a:cubicBezTo>
                      <a:cubicBezTo>
                        <a:pt x="74" y="140"/>
                        <a:pt x="76" y="138"/>
                        <a:pt x="77" y="137"/>
                      </a:cubicBezTo>
                      <a:cubicBezTo>
                        <a:pt x="109" y="105"/>
                        <a:pt x="109" y="105"/>
                        <a:pt x="109" y="105"/>
                      </a:cubicBezTo>
                      <a:cubicBezTo>
                        <a:pt x="111" y="105"/>
                        <a:pt x="112" y="105"/>
                        <a:pt x="113" y="105"/>
                      </a:cubicBezTo>
                      <a:cubicBezTo>
                        <a:pt x="198" y="105"/>
                        <a:pt x="198" y="105"/>
                        <a:pt x="198" y="105"/>
                      </a:cubicBezTo>
                      <a:cubicBezTo>
                        <a:pt x="205" y="105"/>
                        <a:pt x="210" y="100"/>
                        <a:pt x="210" y="93"/>
                      </a:cubicBezTo>
                      <a:cubicBezTo>
                        <a:pt x="210" y="82"/>
                        <a:pt x="210" y="82"/>
                        <a:pt x="210" y="82"/>
                      </a:cubicBezTo>
                      <a:cubicBezTo>
                        <a:pt x="210" y="75"/>
                        <a:pt x="205" y="70"/>
                        <a:pt x="198" y="70"/>
                      </a:cubicBezTo>
                      <a:cubicBezTo>
                        <a:pt x="144" y="70"/>
                        <a:pt x="144" y="70"/>
                        <a:pt x="144" y="70"/>
                      </a:cubicBezTo>
                      <a:cubicBezTo>
                        <a:pt x="150" y="64"/>
                        <a:pt x="150" y="64"/>
                        <a:pt x="150" y="64"/>
                      </a:cubicBezTo>
                      <a:cubicBezTo>
                        <a:pt x="153" y="61"/>
                        <a:pt x="154" y="58"/>
                        <a:pt x="154" y="55"/>
                      </a:cubicBezTo>
                      <a:cubicBezTo>
                        <a:pt x="154" y="52"/>
                        <a:pt x="152" y="49"/>
                        <a:pt x="150" y="47"/>
                      </a:cubicBezTo>
                      <a:cubicBezTo>
                        <a:pt x="144" y="40"/>
                        <a:pt x="144" y="40"/>
                        <a:pt x="144" y="40"/>
                      </a:cubicBezTo>
                      <a:cubicBezTo>
                        <a:pt x="143" y="39"/>
                        <a:pt x="142" y="39"/>
                        <a:pt x="140" y="38"/>
                      </a:cubicBezTo>
                      <a:cubicBezTo>
                        <a:pt x="140" y="37"/>
                        <a:pt x="139" y="36"/>
                        <a:pt x="138" y="35"/>
                      </a:cubicBezTo>
                      <a:cubicBezTo>
                        <a:pt x="131" y="28"/>
                        <a:pt x="131" y="28"/>
                        <a:pt x="131" y="28"/>
                      </a:cubicBezTo>
                      <a:cubicBezTo>
                        <a:pt x="131" y="27"/>
                        <a:pt x="129" y="26"/>
                        <a:pt x="128" y="25"/>
                      </a:cubicBezTo>
                      <a:cubicBezTo>
                        <a:pt x="128" y="24"/>
                        <a:pt x="127" y="23"/>
                        <a:pt x="126" y="22"/>
                      </a:cubicBezTo>
                      <a:cubicBezTo>
                        <a:pt x="119" y="15"/>
                        <a:pt x="119" y="15"/>
                        <a:pt x="119" y="15"/>
                      </a:cubicBezTo>
                      <a:cubicBezTo>
                        <a:pt x="118" y="14"/>
                        <a:pt x="117" y="13"/>
                        <a:pt x="116" y="13"/>
                      </a:cubicBezTo>
                      <a:cubicBezTo>
                        <a:pt x="115" y="12"/>
                        <a:pt x="114" y="10"/>
                        <a:pt x="113" y="10"/>
                      </a:cubicBezTo>
                      <a:cubicBezTo>
                        <a:pt x="107" y="3"/>
                        <a:pt x="107" y="3"/>
                        <a:pt x="107" y="3"/>
                      </a:cubicBezTo>
                      <a:cubicBezTo>
                        <a:pt x="105" y="1"/>
                        <a:pt x="102" y="0"/>
                        <a:pt x="98"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4" name="Rectangle 53">
                  <a:extLst>
                    <a:ext uri="{FF2B5EF4-FFF2-40B4-BE49-F238E27FC236}">
                      <a16:creationId xmlns:a16="http://schemas.microsoft.com/office/drawing/2014/main" id="{FEBDE6C7-4677-4D48-AD39-D9B02FDE9846}"/>
                    </a:ext>
                  </a:extLst>
                </p:cNvPr>
                <p:cNvSpPr>
                  <a:spLocks noChangeArrowheads="1"/>
                </p:cNvSpPr>
                <p:nvPr/>
              </p:nvSpPr>
              <p:spPr bwMode="auto">
                <a:xfrm>
                  <a:off x="277868" y="9084396"/>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5" name="Rectangle 54">
                  <a:extLst>
                    <a:ext uri="{FF2B5EF4-FFF2-40B4-BE49-F238E27FC236}">
                      <a16:creationId xmlns:a16="http://schemas.microsoft.com/office/drawing/2014/main" id="{529BD406-2A9C-448B-81EE-B84C6F0C61C5}"/>
                    </a:ext>
                  </a:extLst>
                </p:cNvPr>
                <p:cNvSpPr>
                  <a:spLocks noChangeArrowheads="1"/>
                </p:cNvSpPr>
                <p:nvPr/>
              </p:nvSpPr>
              <p:spPr bwMode="auto">
                <a:xfrm>
                  <a:off x="277868" y="9159009"/>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6" name="Freeform 55">
                  <a:extLst>
                    <a:ext uri="{FF2B5EF4-FFF2-40B4-BE49-F238E27FC236}">
                      <a16:creationId xmlns:a16="http://schemas.microsoft.com/office/drawing/2014/main" id="{6EF0134D-BE58-4D9F-8B9F-B7FBD22CBC92}"/>
                    </a:ext>
                  </a:extLst>
                </p:cNvPr>
                <p:cNvSpPr>
                  <a:spLocks/>
                </p:cNvSpPr>
                <p:nvPr/>
              </p:nvSpPr>
              <p:spPr bwMode="auto">
                <a:xfrm>
                  <a:off x="239768" y="8674820"/>
                  <a:ext cx="217488" cy="214313"/>
                </a:xfrm>
                <a:custGeom>
                  <a:avLst/>
                  <a:gdLst>
                    <a:gd name="T0" fmla="*/ 55 w 58"/>
                    <a:gd name="T1" fmla="*/ 46 h 57"/>
                    <a:gd name="T2" fmla="*/ 55 w 58"/>
                    <a:gd name="T3" fmla="*/ 37 h 57"/>
                    <a:gd name="T4" fmla="*/ 21 w 58"/>
                    <a:gd name="T5" fmla="*/ 2 h 57"/>
                    <a:gd name="T6" fmla="*/ 12 w 58"/>
                    <a:gd name="T7" fmla="*/ 2 h 57"/>
                    <a:gd name="T8" fmla="*/ 0 w 58"/>
                    <a:gd name="T9" fmla="*/ 14 h 57"/>
                    <a:gd name="T10" fmla="*/ 44 w 58"/>
                    <a:gd name="T11" fmla="*/ 57 h 57"/>
                    <a:gd name="T12" fmla="*/ 55 w 58"/>
                    <a:gd name="T13" fmla="*/ 46 h 57"/>
                  </a:gdLst>
                  <a:ahLst/>
                  <a:cxnLst>
                    <a:cxn ang="0">
                      <a:pos x="T0" y="T1"/>
                    </a:cxn>
                    <a:cxn ang="0">
                      <a:pos x="T2" y="T3"/>
                    </a:cxn>
                    <a:cxn ang="0">
                      <a:pos x="T4" y="T5"/>
                    </a:cxn>
                    <a:cxn ang="0">
                      <a:pos x="T6" y="T7"/>
                    </a:cxn>
                    <a:cxn ang="0">
                      <a:pos x="T8" y="T9"/>
                    </a:cxn>
                    <a:cxn ang="0">
                      <a:pos x="T10" y="T11"/>
                    </a:cxn>
                    <a:cxn ang="0">
                      <a:pos x="T12" y="T13"/>
                    </a:cxn>
                  </a:cxnLst>
                  <a:rect l="0" t="0" r="r" b="b"/>
                  <a:pathLst>
                    <a:path w="58" h="57">
                      <a:moveTo>
                        <a:pt x="55" y="46"/>
                      </a:moveTo>
                      <a:cubicBezTo>
                        <a:pt x="58" y="43"/>
                        <a:pt x="58" y="39"/>
                        <a:pt x="55" y="37"/>
                      </a:cubicBezTo>
                      <a:cubicBezTo>
                        <a:pt x="21" y="2"/>
                        <a:pt x="21" y="2"/>
                        <a:pt x="21" y="2"/>
                      </a:cubicBezTo>
                      <a:cubicBezTo>
                        <a:pt x="18" y="0"/>
                        <a:pt x="14" y="0"/>
                        <a:pt x="12" y="2"/>
                      </a:cubicBezTo>
                      <a:cubicBezTo>
                        <a:pt x="0" y="14"/>
                        <a:pt x="0" y="14"/>
                        <a:pt x="0" y="14"/>
                      </a:cubicBezTo>
                      <a:cubicBezTo>
                        <a:pt x="44" y="57"/>
                        <a:pt x="44" y="57"/>
                        <a:pt x="44" y="57"/>
                      </a:cubicBezTo>
                      <a:cubicBezTo>
                        <a:pt x="55" y="46"/>
                        <a:pt x="55" y="46"/>
                        <a:pt x="55"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7" name="Freeform 56">
                  <a:extLst>
                    <a:ext uri="{FF2B5EF4-FFF2-40B4-BE49-F238E27FC236}">
                      <a16:creationId xmlns:a16="http://schemas.microsoft.com/office/drawing/2014/main" id="{85925C4C-86E3-483B-89F9-FDD3F9EB282C}"/>
                    </a:ext>
                  </a:extLst>
                </p:cNvPr>
                <p:cNvSpPr>
                  <a:spLocks noEditPoints="1"/>
                </p:cNvSpPr>
                <p:nvPr/>
              </p:nvSpPr>
              <p:spPr bwMode="auto">
                <a:xfrm>
                  <a:off x="-96782" y="8746258"/>
                  <a:ext cx="693738" cy="484189"/>
                </a:xfrm>
                <a:custGeom>
                  <a:avLst/>
                  <a:gdLst>
                    <a:gd name="T0" fmla="*/ 241 w 437"/>
                    <a:gd name="T1" fmla="*/ 166 h 305"/>
                    <a:gd name="T2" fmla="*/ 305 w 437"/>
                    <a:gd name="T3" fmla="*/ 102 h 305"/>
                    <a:gd name="T4" fmla="*/ 288 w 437"/>
                    <a:gd name="T5" fmla="*/ 88 h 305"/>
                    <a:gd name="T6" fmla="*/ 130 w 437"/>
                    <a:gd name="T7" fmla="*/ 246 h 305"/>
                    <a:gd name="T8" fmla="*/ 116 w 437"/>
                    <a:gd name="T9" fmla="*/ 234 h 305"/>
                    <a:gd name="T10" fmla="*/ 276 w 437"/>
                    <a:gd name="T11" fmla="*/ 74 h 305"/>
                    <a:gd name="T12" fmla="*/ 260 w 437"/>
                    <a:gd name="T13" fmla="*/ 57 h 305"/>
                    <a:gd name="T14" fmla="*/ 99 w 437"/>
                    <a:gd name="T15" fmla="*/ 218 h 305"/>
                    <a:gd name="T16" fmla="*/ 87 w 437"/>
                    <a:gd name="T17" fmla="*/ 206 h 305"/>
                    <a:gd name="T18" fmla="*/ 248 w 437"/>
                    <a:gd name="T19" fmla="*/ 45 h 305"/>
                    <a:gd name="T20" fmla="*/ 229 w 437"/>
                    <a:gd name="T21" fmla="*/ 29 h 305"/>
                    <a:gd name="T22" fmla="*/ 71 w 437"/>
                    <a:gd name="T23" fmla="*/ 189 h 305"/>
                    <a:gd name="T24" fmla="*/ 56 w 437"/>
                    <a:gd name="T25" fmla="*/ 175 h 305"/>
                    <a:gd name="T26" fmla="*/ 217 w 437"/>
                    <a:gd name="T27" fmla="*/ 14 h 305"/>
                    <a:gd name="T28" fmla="*/ 201 w 437"/>
                    <a:gd name="T29" fmla="*/ 0 h 305"/>
                    <a:gd name="T30" fmla="*/ 30 w 437"/>
                    <a:gd name="T31" fmla="*/ 173 h 305"/>
                    <a:gd name="T32" fmla="*/ 0 w 437"/>
                    <a:gd name="T33" fmla="*/ 293 h 305"/>
                    <a:gd name="T34" fmla="*/ 12 w 437"/>
                    <a:gd name="T35" fmla="*/ 305 h 305"/>
                    <a:gd name="T36" fmla="*/ 132 w 437"/>
                    <a:gd name="T37" fmla="*/ 274 h 305"/>
                    <a:gd name="T38" fmla="*/ 236 w 437"/>
                    <a:gd name="T39" fmla="*/ 170 h 305"/>
                    <a:gd name="T40" fmla="*/ 236 w 437"/>
                    <a:gd name="T41" fmla="*/ 192 h 305"/>
                    <a:gd name="T42" fmla="*/ 437 w 437"/>
                    <a:gd name="T43" fmla="*/ 192 h 305"/>
                    <a:gd name="T44" fmla="*/ 437 w 437"/>
                    <a:gd name="T45" fmla="*/ 166 h 305"/>
                    <a:gd name="T46" fmla="*/ 241 w 437"/>
                    <a:gd name="T47" fmla="*/ 166 h 305"/>
                    <a:gd name="T48" fmla="*/ 19 w 437"/>
                    <a:gd name="T49" fmla="*/ 286 h 305"/>
                    <a:gd name="T50" fmla="*/ 45 w 437"/>
                    <a:gd name="T51" fmla="*/ 187 h 305"/>
                    <a:gd name="T52" fmla="*/ 116 w 437"/>
                    <a:gd name="T53" fmla="*/ 260 h 305"/>
                    <a:gd name="T54" fmla="*/ 19 w 437"/>
                    <a:gd name="T55" fmla="*/ 28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37" h="305">
                      <a:moveTo>
                        <a:pt x="241" y="166"/>
                      </a:moveTo>
                      <a:lnTo>
                        <a:pt x="305" y="102"/>
                      </a:lnTo>
                      <a:lnTo>
                        <a:pt x="288" y="88"/>
                      </a:lnTo>
                      <a:lnTo>
                        <a:pt x="130" y="246"/>
                      </a:lnTo>
                      <a:lnTo>
                        <a:pt x="116" y="234"/>
                      </a:lnTo>
                      <a:lnTo>
                        <a:pt x="276" y="74"/>
                      </a:lnTo>
                      <a:lnTo>
                        <a:pt x="260" y="57"/>
                      </a:lnTo>
                      <a:lnTo>
                        <a:pt x="99" y="218"/>
                      </a:lnTo>
                      <a:lnTo>
                        <a:pt x="87" y="206"/>
                      </a:lnTo>
                      <a:lnTo>
                        <a:pt x="248" y="45"/>
                      </a:lnTo>
                      <a:lnTo>
                        <a:pt x="229" y="29"/>
                      </a:lnTo>
                      <a:lnTo>
                        <a:pt x="71" y="189"/>
                      </a:lnTo>
                      <a:lnTo>
                        <a:pt x="56" y="175"/>
                      </a:lnTo>
                      <a:lnTo>
                        <a:pt x="217" y="14"/>
                      </a:lnTo>
                      <a:lnTo>
                        <a:pt x="201" y="0"/>
                      </a:lnTo>
                      <a:lnTo>
                        <a:pt x="30" y="173"/>
                      </a:lnTo>
                      <a:lnTo>
                        <a:pt x="0" y="293"/>
                      </a:lnTo>
                      <a:lnTo>
                        <a:pt x="12" y="305"/>
                      </a:lnTo>
                      <a:lnTo>
                        <a:pt x="132" y="274"/>
                      </a:lnTo>
                      <a:lnTo>
                        <a:pt x="236" y="170"/>
                      </a:lnTo>
                      <a:lnTo>
                        <a:pt x="236" y="192"/>
                      </a:lnTo>
                      <a:lnTo>
                        <a:pt x="437" y="192"/>
                      </a:lnTo>
                      <a:lnTo>
                        <a:pt x="437" y="166"/>
                      </a:lnTo>
                      <a:lnTo>
                        <a:pt x="241" y="166"/>
                      </a:lnTo>
                      <a:close/>
                      <a:moveTo>
                        <a:pt x="19" y="286"/>
                      </a:moveTo>
                      <a:lnTo>
                        <a:pt x="45" y="187"/>
                      </a:lnTo>
                      <a:lnTo>
                        <a:pt x="116" y="260"/>
                      </a:lnTo>
                      <a:lnTo>
                        <a:pt x="19" y="2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sp>
            <p:nvSpPr>
              <p:cNvPr id="95" name="TextBox 94">
                <a:extLst>
                  <a:ext uri="{FF2B5EF4-FFF2-40B4-BE49-F238E27FC236}">
                    <a16:creationId xmlns:a16="http://schemas.microsoft.com/office/drawing/2014/main" id="{DA535A33-A570-4EAB-805A-66FECB5156DA}"/>
                  </a:ext>
                </a:extLst>
              </p:cNvPr>
              <p:cNvSpPr txBox="1"/>
              <p:nvPr/>
            </p:nvSpPr>
            <p:spPr>
              <a:xfrm>
                <a:off x="932114" y="8712046"/>
                <a:ext cx="10337283" cy="1940279"/>
              </a:xfrm>
              <a:prstGeom prst="rect">
                <a:avLst/>
              </a:prstGeom>
              <a:noFill/>
            </p:spPr>
            <p:txBody>
              <a:bodyPr wrap="square" rtlCol="0">
                <a:spAutoFit/>
              </a:bodyPr>
              <a:lstStyle/>
              <a:p>
                <a:r>
                  <a:rPr lang="en-US" sz="2667" b="1" dirty="0">
                    <a:solidFill>
                      <a:schemeClr val="bg1"/>
                    </a:solidFill>
                    <a:latin typeface="+mj-lt"/>
                    <a:ea typeface="Tahoma" pitchFamily="34" charset="0"/>
                    <a:cs typeface="Tahoma" pitchFamily="34" charset="0"/>
                  </a:rPr>
                  <a:t>DẠNG 2: CM Đ</a:t>
                </a:r>
                <a:r>
                  <a:rPr lang="vi-VN" sz="2667" b="1" dirty="0">
                    <a:solidFill>
                      <a:schemeClr val="bg1"/>
                    </a:solidFill>
                    <a:latin typeface="+mj-lt"/>
                    <a:ea typeface="Tahoma" pitchFamily="34" charset="0"/>
                    <a:cs typeface="Tahoma" pitchFamily="34" charset="0"/>
                  </a:rPr>
                  <a:t>Ư</a:t>
                </a:r>
                <a:r>
                  <a:rPr lang="en-US" sz="2667" b="1" dirty="0">
                    <a:solidFill>
                      <a:schemeClr val="bg1"/>
                    </a:solidFill>
                    <a:latin typeface="+mj-lt"/>
                    <a:ea typeface="Tahoma" pitchFamily="34" charset="0"/>
                    <a:cs typeface="Tahoma" pitchFamily="34" charset="0"/>
                  </a:rPr>
                  <a:t>ỜNG THẲNG VUÔNG  GÓC VỚI MẶT PHẲNG</a:t>
                </a:r>
              </a:p>
            </p:txBody>
          </p:sp>
        </p:grpSp>
      </p:grpSp>
    </p:spTree>
    <p:extLst>
      <p:ext uri="{BB962C8B-B14F-4D97-AF65-F5344CB8AC3E}">
        <p14:creationId xmlns:p14="http://schemas.microsoft.com/office/powerpoint/2010/main" val="206304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2"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ound Same Side Corner Rectangle 60">
            <a:extLst>
              <a:ext uri="{FF2B5EF4-FFF2-40B4-BE49-F238E27FC236}">
                <a16:creationId xmlns:a16="http://schemas.microsoft.com/office/drawing/2014/main" id="{C4F2684E-FF04-47DC-802C-FDB46639D08B}"/>
              </a:ext>
            </a:extLst>
          </p:cNvPr>
          <p:cNvSpPr/>
          <p:nvPr/>
        </p:nvSpPr>
        <p:spPr>
          <a:xfrm flipV="1">
            <a:off x="177157" y="3126825"/>
            <a:ext cx="11641761" cy="3320473"/>
          </a:xfrm>
          <a:prstGeom prst="round2SameRect">
            <a:avLst>
              <a:gd name="adj1" fmla="val 3062"/>
              <a:gd name="adj2" fmla="val 0"/>
            </a:avLst>
          </a:prstGeom>
          <a:solidFill>
            <a:schemeClr val="accent6">
              <a:lumMod val="20000"/>
              <a:lumOff val="80000"/>
            </a:schemeClr>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807">
              <a:latin typeface="+mj-lt"/>
            </a:endParaRPr>
          </a:p>
        </p:txBody>
      </p:sp>
      <p:grpSp>
        <p:nvGrpSpPr>
          <p:cNvPr id="6" name="Group 5"/>
          <p:cNvGrpSpPr/>
          <p:nvPr/>
        </p:nvGrpSpPr>
        <p:grpSpPr>
          <a:xfrm>
            <a:off x="233493" y="2715148"/>
            <a:ext cx="2313942" cy="599132"/>
            <a:chOff x="1331979" y="6302728"/>
            <a:chExt cx="4536164" cy="891377"/>
          </a:xfrm>
        </p:grpSpPr>
        <p:sp>
          <p:nvSpPr>
            <p:cNvPr id="7" name="Freeform 20"/>
            <p:cNvSpPr>
              <a:spLocks/>
            </p:cNvSpPr>
            <p:nvPr/>
          </p:nvSpPr>
          <p:spPr bwMode="auto">
            <a:xfrm rot="16200000" flipV="1">
              <a:off x="3417884" y="4701169"/>
              <a:ext cx="828631" cy="4071887"/>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713717" y="6357630"/>
              <a:ext cx="2813135" cy="824037"/>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331979" y="6302728"/>
              <a:ext cx="113461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595767" y="6454990"/>
              <a:ext cx="798220"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nvGrpSpPr>
          <p:cNvPr id="20" name="Group 19"/>
          <p:cNvGrpSpPr/>
          <p:nvPr/>
        </p:nvGrpSpPr>
        <p:grpSpPr>
          <a:xfrm>
            <a:off x="233494" y="731214"/>
            <a:ext cx="11940823" cy="1069421"/>
            <a:chOff x="480509" y="1814723"/>
            <a:chExt cx="23501767" cy="3167717"/>
          </a:xfrm>
        </p:grpSpPr>
        <p:grpSp>
          <p:nvGrpSpPr>
            <p:cNvPr id="21" name="Group 20"/>
            <p:cNvGrpSpPr/>
            <p:nvPr/>
          </p:nvGrpSpPr>
          <p:grpSpPr>
            <a:xfrm>
              <a:off x="480509" y="1814723"/>
              <a:ext cx="22985532" cy="3167717"/>
              <a:chOff x="480509" y="1592884"/>
              <a:chExt cx="22985532" cy="3167717"/>
            </a:xfrm>
          </p:grpSpPr>
          <p:sp>
            <p:nvSpPr>
              <p:cNvPr id="25" name="Rounded Rectangle 24"/>
              <p:cNvSpPr/>
              <p:nvPr/>
            </p:nvSpPr>
            <p:spPr bwMode="auto">
              <a:xfrm>
                <a:off x="480509" y="1592884"/>
                <a:ext cx="22985532" cy="31677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dirty="0"/>
              </a:p>
            </p:txBody>
          </p:sp>
          <p:grpSp>
            <p:nvGrpSpPr>
              <p:cNvPr id="26" name="Group 25"/>
              <p:cNvGrpSpPr/>
              <p:nvPr/>
            </p:nvGrpSpPr>
            <p:grpSpPr>
              <a:xfrm>
                <a:off x="480509" y="1632986"/>
                <a:ext cx="3435164" cy="1549442"/>
                <a:chOff x="480509" y="1632986"/>
                <a:chExt cx="3435164" cy="1549442"/>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a:solidFill>
                      <a:prstClr val="white"/>
                    </a:solidFill>
                  </a:endParaRPr>
                </a:p>
              </p:txBody>
            </p:sp>
            <p:sp>
              <p:nvSpPr>
                <p:cNvPr id="28" name="Pentagon 27"/>
                <p:cNvSpPr/>
                <p:nvPr/>
              </p:nvSpPr>
              <p:spPr bwMode="auto">
                <a:xfrm>
                  <a:off x="480509" y="1647218"/>
                  <a:ext cx="3271603" cy="1477973"/>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44">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44">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44">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844">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844">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844">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844">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a:solidFill>
                      <a:schemeClr val="tx1"/>
                    </a:solidFill>
                  </a:endParaRPr>
                </a:p>
              </p:txBody>
            </p:sp>
            <p:sp>
              <p:nvSpPr>
                <p:cNvPr id="31" name="TextBox 13"/>
                <p:cNvSpPr txBox="1">
                  <a:spLocks noChangeArrowheads="1"/>
                </p:cNvSpPr>
                <p:nvPr/>
              </p:nvSpPr>
              <p:spPr bwMode="auto">
                <a:xfrm>
                  <a:off x="1040177" y="1632986"/>
                  <a:ext cx="2875496" cy="154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Câu</a:t>
                  </a:r>
                  <a:r>
                    <a:rPr lang="en-US" sz="2799" dirty="0">
                      <a:solidFill>
                        <a:schemeClr val="bg1"/>
                      </a:solidFill>
                      <a:latin typeface="Tahoma" pitchFamily="34" charset="0"/>
                      <a:cs typeface="Tahoma" pitchFamily="34" charset="0"/>
                    </a:rPr>
                    <a:t> 1:</a:t>
                  </a:r>
                </a:p>
              </p:txBody>
            </p:sp>
          </p:grpSp>
        </p:grpSp>
        <p:sp>
          <p:nvSpPr>
            <p:cNvPr id="23" name="Rectangle 22"/>
            <p:cNvSpPr/>
            <p:nvPr/>
          </p:nvSpPr>
          <p:spPr>
            <a:xfrm>
              <a:off x="2264253" y="3051853"/>
              <a:ext cx="21718023" cy="1589900"/>
            </a:xfrm>
            <a:prstGeom prst="rect">
              <a:avLst/>
            </a:prstGeom>
            <a:noFill/>
          </p:spPr>
          <p:txBody>
            <a:bodyPr wrap="square" rtlCol="0">
              <a:spAutoFit/>
            </a:bodyPr>
            <a:lstStyle/>
            <a:p>
              <a:pPr>
                <a:lnSpc>
                  <a:spcPct val="107000"/>
                </a:lnSpc>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p>
          </p:txBody>
        </p:sp>
      </p:grpSp>
      <p:grpSp>
        <p:nvGrpSpPr>
          <p:cNvPr id="12" name="Group 11"/>
          <p:cNvGrpSpPr/>
          <p:nvPr/>
        </p:nvGrpSpPr>
        <p:grpSpPr>
          <a:xfrm>
            <a:off x="121081" y="1758801"/>
            <a:ext cx="2940987" cy="712794"/>
            <a:chOff x="98955" y="1087204"/>
            <a:chExt cx="1713794" cy="712888"/>
          </a:xfrm>
        </p:grpSpPr>
        <p:sp>
          <p:nvSpPr>
            <p:cNvPr id="69" name="Rectangle 68"/>
            <p:cNvSpPr/>
            <p:nvPr/>
          </p:nvSpPr>
          <p:spPr>
            <a:xfrm>
              <a:off x="531849" y="1182825"/>
              <a:ext cx="1280900" cy="617267"/>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98955" y="1232172"/>
              <a:ext cx="476234" cy="53389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p:sp>
          <p:nvSpPr>
            <p:cNvPr id="71" name="TextBox 70"/>
            <p:cNvSpPr txBox="1"/>
            <p:nvPr/>
          </p:nvSpPr>
          <p:spPr>
            <a:xfrm>
              <a:off x="679901" y="1087204"/>
              <a:ext cx="704640" cy="587930"/>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dirty="0"/>
            </a:p>
          </p:txBody>
        </p:sp>
      </p:grpSp>
      <p:sp>
        <p:nvSpPr>
          <p:cNvPr id="63" name="Action Button: Forward or Next 62">
            <a:hlinkClick r:id="" action="ppaction://hlinkshowjump?jump=nextslide" highlightClick="1"/>
          </p:cNvPr>
          <p:cNvSpPr/>
          <p:nvPr/>
        </p:nvSpPr>
        <p:spPr>
          <a:xfrm>
            <a:off x="11436292" y="5522188"/>
            <a:ext cx="436728" cy="39702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19" name="Rectangle 18">
            <a:extLst>
              <a:ext uri="{FF2B5EF4-FFF2-40B4-BE49-F238E27FC236}">
                <a16:creationId xmlns:a16="http://schemas.microsoft.com/office/drawing/2014/main" id="{CE5893B2-D395-4F32-8538-7352E491E821}"/>
              </a:ext>
            </a:extLst>
          </p:cNvPr>
          <p:cNvSpPr/>
          <p:nvPr/>
        </p:nvSpPr>
        <p:spPr>
          <a:xfrm>
            <a:off x="9615739" y="5627856"/>
            <a:ext cx="1748877" cy="400110"/>
          </a:xfrm>
          <a:prstGeom prst="rect">
            <a:avLst/>
          </a:prstGeom>
        </p:spPr>
        <p:txBody>
          <a:bodyPr wrap="none">
            <a:spAutoFit/>
          </a:bodyPr>
          <a:lstStyle/>
          <a:p>
            <a:r>
              <a:rPr lang="en-US" sz="2000" dirty="0" err="1">
                <a:latin typeface="+mj-lt"/>
                <a:ea typeface="Times New Roman" panose="02020603050405020304" pitchFamily="18" charset="0"/>
                <a:cs typeface="Times New Roman" panose="02020603050405020304" pitchFamily="18" charset="0"/>
              </a:rPr>
              <a:t>Chọn</a:t>
            </a:r>
            <a:r>
              <a:rPr lang="en-US" sz="2000" dirty="0">
                <a:latin typeface="+mj-lt"/>
                <a:ea typeface="Times New Roman" panose="02020603050405020304" pitchFamily="18" charset="0"/>
                <a:cs typeface="Times New Roman" panose="02020603050405020304" pitchFamily="18" charset="0"/>
              </a:rPr>
              <a:t> </a:t>
            </a:r>
            <a:r>
              <a:rPr lang="en-US" sz="2000" dirty="0" err="1">
                <a:latin typeface="+mj-lt"/>
                <a:ea typeface="Times New Roman" panose="02020603050405020304" pitchFamily="18" charset="0"/>
                <a:cs typeface="Times New Roman" panose="02020603050405020304" pitchFamily="18" charset="0"/>
              </a:rPr>
              <a:t>đáp</a:t>
            </a:r>
            <a:r>
              <a:rPr lang="en-US" sz="2000" dirty="0">
                <a:latin typeface="+mj-lt"/>
                <a:ea typeface="Times New Roman" panose="02020603050405020304" pitchFamily="18" charset="0"/>
                <a:cs typeface="Times New Roman" panose="02020603050405020304" pitchFamily="18" charset="0"/>
              </a:rPr>
              <a:t> </a:t>
            </a:r>
            <a:r>
              <a:rPr lang="en-US" sz="2000" dirty="0" err="1">
                <a:latin typeface="+mj-lt"/>
                <a:ea typeface="Times New Roman" panose="02020603050405020304" pitchFamily="18" charset="0"/>
                <a:cs typeface="Times New Roman" panose="02020603050405020304" pitchFamily="18" charset="0"/>
              </a:rPr>
              <a:t>án</a:t>
            </a:r>
            <a:r>
              <a:rPr lang="en-US" sz="2000" dirty="0">
                <a:latin typeface="+mj-lt"/>
                <a:ea typeface="Times New Roman" panose="02020603050405020304" pitchFamily="18" charset="0"/>
                <a:cs typeface="Times New Roman" panose="02020603050405020304" pitchFamily="18" charset="0"/>
              </a:rPr>
              <a:t> A.</a:t>
            </a:r>
            <a:endParaRPr lang="en-US" sz="2000" dirty="0">
              <a:latin typeface="+mj-lt"/>
            </a:endParaRPr>
          </a:p>
        </p:txBody>
      </p:sp>
      <p:sp>
        <p:nvSpPr>
          <p:cNvPr id="4" name="Rectangle 3">
            <a:extLst>
              <a:ext uri="{FF2B5EF4-FFF2-40B4-BE49-F238E27FC236}">
                <a16:creationId xmlns:a16="http://schemas.microsoft.com/office/drawing/2014/main" id="{A2EDC8AC-CCBF-481B-ADAB-DA89422CB16C}"/>
              </a:ext>
            </a:extLst>
          </p:cNvPr>
          <p:cNvSpPr/>
          <p:nvPr/>
        </p:nvSpPr>
        <p:spPr>
          <a:xfrm>
            <a:off x="2" y="548995"/>
            <a:ext cx="11908087" cy="587853"/>
          </a:xfrm>
          <a:prstGeom prst="rect">
            <a:avLst/>
          </a:prstGeom>
        </p:spPr>
        <p:txBody>
          <a:bodyPr wrap="square">
            <a:spAutoFit/>
          </a:bodyPr>
          <a:lstStyle/>
          <a:p>
            <a:pPr marL="1373648" indent="-1013833" algn="just">
              <a:lnSpc>
                <a:spcPct val="115000"/>
              </a:lnSpc>
              <a:tabLst>
                <a:tab pos="3780177" algn="l"/>
              </a:tabLst>
            </a:pPr>
            <a:r>
              <a:rPr lang="nl-NL" sz="2800" dirty="0">
                <a:latin typeface="+mj-lt"/>
                <a:ea typeface="Calibri" panose="020F0502020204030204" pitchFamily="34"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7" name="Rectangle 16"/>
              <p:cNvSpPr/>
              <p:nvPr/>
            </p:nvSpPr>
            <p:spPr>
              <a:xfrm>
                <a:off x="2004325" y="790754"/>
                <a:ext cx="9768195" cy="757130"/>
              </a:xfrm>
              <a:prstGeom prst="rect">
                <a:avLst/>
              </a:prstGeom>
            </p:spPr>
            <p:txBody>
              <a:bodyPr wrap="square">
                <a:spAutoFit/>
              </a:bodyPr>
              <a:lstStyle/>
              <a:p>
                <a:pPr>
                  <a:lnSpc>
                    <a:spcPct val="90000"/>
                  </a:lnSpc>
                  <a:spcBef>
                    <a:spcPts val="1000"/>
                  </a:spcBef>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Cho hình chóp </a:t>
                </a:r>
                <a14:m>
                  <m:oMath xmlns:m="http://schemas.openxmlformats.org/officeDocument/2006/math">
                    <m:r>
                      <a:rPr lang="en-US" sz="2400" i="1">
                        <a:solidFill>
                          <a:prstClr val="black"/>
                        </a:solidFill>
                        <a:latin typeface="Cambria Math"/>
                      </a:rPr>
                      <m:t>𝑆</m:t>
                    </m:r>
                    <m:r>
                      <a:rPr lang="en-US" sz="2400" i="1">
                        <a:solidFill>
                          <a:prstClr val="black"/>
                        </a:solidFill>
                        <a:latin typeface="Cambria Math"/>
                      </a:rPr>
                      <m:t>.</m:t>
                    </m:r>
                    <m:r>
                      <a:rPr lang="en-US" sz="2400" i="1">
                        <a:solidFill>
                          <a:prstClr val="black"/>
                        </a:solidFill>
                        <a:latin typeface="Cambria Math"/>
                      </a:rPr>
                      <m:t>𝐴𝐵𝐶𝐷</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có đáy là hình vuông , cạnh bên </a:t>
                </a:r>
                <a14:m>
                  <m:oMath xmlns:m="http://schemas.openxmlformats.org/officeDocument/2006/math">
                    <m:r>
                      <a:rPr lang="en-US" sz="2400" i="1">
                        <a:solidFill>
                          <a:prstClr val="black"/>
                        </a:solidFill>
                        <a:latin typeface="Cambria Math"/>
                      </a:rPr>
                      <m:t>𝑆𝐴</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vuông góc với đáy </a:t>
                </a:r>
                <a14:m>
                  <m:oMath xmlns:m="http://schemas.openxmlformats.org/officeDocument/2006/math">
                    <m:r>
                      <a:rPr lang="en-US" sz="2400" i="1">
                        <a:solidFill>
                          <a:prstClr val="black"/>
                        </a:solidFill>
                        <a:latin typeface="Cambria Math"/>
                      </a:rPr>
                      <m:t>(</m:t>
                    </m:r>
                    <m:r>
                      <a:rPr lang="en-US" sz="2400" i="1">
                        <a:solidFill>
                          <a:prstClr val="black"/>
                        </a:solidFill>
                        <a:latin typeface="Cambria Math"/>
                      </a:rPr>
                      <m:t>𝐴𝐵𝐶𝐷</m:t>
                    </m:r>
                    <m:r>
                      <a:rPr lang="en-US" sz="2400" i="1">
                        <a:solidFill>
                          <a:prstClr val="black"/>
                        </a:solidFill>
                        <a:latin typeface="Cambria Math"/>
                      </a:rPr>
                      <m:t>)</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 Khẳng định nào sau đây </a:t>
                </a:r>
                <a:r>
                  <a:rPr lang="vi-VN" sz="2400" b="1" dirty="0">
                    <a:solidFill>
                      <a:prstClr val="black"/>
                    </a:solidFill>
                    <a:latin typeface="Tahoma" panose="020B0604030504040204" pitchFamily="34" charset="0"/>
                    <a:ea typeface="Tahoma" panose="020B0604030504040204" pitchFamily="34" charset="0"/>
                    <a:cs typeface="Tahoma" panose="020B0604030504040204" pitchFamily="34" charset="0"/>
                  </a:rPr>
                  <a:t>sai</a:t>
                </a: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 </a:t>
                </a:r>
              </a:p>
            </p:txBody>
          </p:sp>
        </mc:Choice>
        <mc:Fallback xmlns="">
          <p:sp>
            <p:nvSpPr>
              <p:cNvPr id="17" name="Rectangle 16"/>
              <p:cNvSpPr>
                <a:spLocks noRot="1" noChangeAspect="1" noMove="1" noResize="1" noEditPoints="1" noAdjustHandles="1" noChangeArrowheads="1" noChangeShapeType="1" noTextEdit="1"/>
              </p:cNvSpPr>
              <p:nvPr/>
            </p:nvSpPr>
            <p:spPr>
              <a:xfrm>
                <a:off x="2004325" y="790754"/>
                <a:ext cx="9768195" cy="757130"/>
              </a:xfrm>
              <a:prstGeom prst="rect">
                <a:avLst/>
              </a:prstGeom>
              <a:blipFill>
                <a:blip r:embed="rId2"/>
                <a:stretch>
                  <a:fillRect l="-999" t="-12097" r="-811" b="-169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973847" y="1919512"/>
                <a:ext cx="1959536"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14:m>
                  <m:oMathPara xmlns:m="http://schemas.openxmlformats.org/officeDocument/2006/math">
                    <m:oMathParaPr>
                      <m:jc m:val="centerGroup"/>
                    </m:oMathParaPr>
                    <m:oMath xmlns:m="http://schemas.openxmlformats.org/officeDocument/2006/math">
                      <m:r>
                        <a:rPr lang="en-US" sz="2133" i="1" smtClean="0">
                          <a:solidFill>
                            <a:schemeClr val="bg1"/>
                          </a:solidFill>
                          <a:latin typeface="Cambria Math"/>
                        </a:rPr>
                        <m:t>𝐶𝐷</m:t>
                      </m:r>
                      <m:r>
                        <a:rPr lang="en-US" sz="2133" i="1" smtClean="0">
                          <a:solidFill>
                            <a:schemeClr val="bg1"/>
                          </a:solidFill>
                          <a:latin typeface="Cambria Math"/>
                        </a:rPr>
                        <m:t>⊥(</m:t>
                      </m:r>
                      <m:r>
                        <a:rPr lang="en-US" sz="2133" i="1" smtClean="0">
                          <a:solidFill>
                            <a:schemeClr val="bg1"/>
                          </a:solidFill>
                          <a:latin typeface="Cambria Math"/>
                        </a:rPr>
                        <m:t>𝑆𝐵𝐶</m:t>
                      </m:r>
                      <m:r>
                        <a:rPr lang="en-US" sz="2133" i="1" smtClean="0">
                          <a:solidFill>
                            <a:schemeClr val="bg1"/>
                          </a:solidFill>
                          <a:latin typeface="Cambria Math"/>
                        </a:rPr>
                        <m:t>)</m:t>
                      </m:r>
                      <m:r>
                        <m:rPr>
                          <m:nor/>
                        </m:rPr>
                        <a:rPr lang="en-US" sz="2133">
                          <a:solidFill>
                            <a:schemeClr val="bg1"/>
                          </a:solidFill>
                          <a:latin typeface="Cambria Math"/>
                        </a:rPr>
                        <m:t>.</m:t>
                      </m:r>
                    </m:oMath>
                  </m:oMathPara>
                </a14:m>
                <a:endParaRPr lang="en-US" sz="2133" dirty="0">
                  <a:solidFill>
                    <a:schemeClr val="bg1"/>
                  </a:solidFill>
                </a:endParaRPr>
              </a:p>
            </p:txBody>
          </p:sp>
        </mc:Choice>
        <mc:Fallback xmlns="">
          <p:sp>
            <p:nvSpPr>
              <p:cNvPr id="18" name="Rectangle 17"/>
              <p:cNvSpPr>
                <a:spLocks noRot="1" noChangeAspect="1" noMove="1" noResize="1" noEditPoints="1" noAdjustHandles="1" noChangeArrowheads="1" noChangeShapeType="1" noTextEdit="1"/>
              </p:cNvSpPr>
              <p:nvPr/>
            </p:nvSpPr>
            <p:spPr>
              <a:xfrm>
                <a:off x="973847" y="1919512"/>
                <a:ext cx="1959536" cy="420564"/>
              </a:xfrm>
              <a:prstGeom prst="rect">
                <a:avLst/>
              </a:prstGeom>
              <a:blipFill>
                <a:blip r:embed="rId3"/>
                <a:stretch>
                  <a:fillRect b="-15942"/>
                </a:stretch>
              </a:blipFill>
              <a:ln>
                <a:noFill/>
              </a:ln>
            </p:spPr>
            <p:txBody>
              <a:bodyPr/>
              <a:lstStyle/>
              <a:p>
                <a:r>
                  <a:rPr lang="en-US">
                    <a:noFill/>
                  </a:rPr>
                  <a:t> </a:t>
                </a:r>
              </a:p>
            </p:txBody>
          </p:sp>
        </mc:Fallback>
      </mc:AlternateContent>
      <p:grpSp>
        <p:nvGrpSpPr>
          <p:cNvPr id="39" name="Group 38"/>
          <p:cNvGrpSpPr/>
          <p:nvPr/>
        </p:nvGrpSpPr>
        <p:grpSpPr>
          <a:xfrm>
            <a:off x="3137028" y="1901821"/>
            <a:ext cx="2767855" cy="617190"/>
            <a:chOff x="3210102" y="2891772"/>
            <a:chExt cx="2767854" cy="617191"/>
          </a:xfrm>
        </p:grpSpPr>
        <p:grpSp>
          <p:nvGrpSpPr>
            <p:cNvPr id="13" name="Group 12"/>
            <p:cNvGrpSpPr/>
            <p:nvPr/>
          </p:nvGrpSpPr>
          <p:grpSpPr>
            <a:xfrm>
              <a:off x="3210102" y="2891772"/>
              <a:ext cx="2767854" cy="617191"/>
              <a:chOff x="4665474" y="1018403"/>
              <a:chExt cx="1309438" cy="617269"/>
            </a:xfrm>
          </p:grpSpPr>
          <p:sp>
            <p:nvSpPr>
              <p:cNvPr id="65" name="Rectangle 64"/>
              <p:cNvSpPr/>
              <p:nvPr/>
            </p:nvSpPr>
            <p:spPr>
              <a:xfrm>
                <a:off x="4986351" y="1018403"/>
                <a:ext cx="988561" cy="617269"/>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665474" y="1090813"/>
                <a:ext cx="426993" cy="47597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grpSp>
        <mc:AlternateContent xmlns:mc="http://schemas.openxmlformats.org/markup-compatibility/2006" xmlns:a14="http://schemas.microsoft.com/office/drawing/2010/main">
          <mc:Choice Requires="a14">
            <p:sp>
              <p:nvSpPr>
                <p:cNvPr id="22" name="Rectangle 21"/>
                <p:cNvSpPr/>
                <p:nvPr/>
              </p:nvSpPr>
              <p:spPr>
                <a:xfrm>
                  <a:off x="4108924" y="2988585"/>
                  <a:ext cx="1666929" cy="420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vi-VN" sz="2133" i="1" smtClean="0">
                            <a:solidFill>
                              <a:schemeClr val="bg1"/>
                            </a:solidFill>
                            <a:latin typeface="Cambria Math"/>
                          </a:rPr>
                          <m:t>𝐵𝐶</m:t>
                        </m:r>
                        <m:r>
                          <a:rPr lang="vi-VN" sz="2133" i="1" smtClean="0">
                            <a:solidFill>
                              <a:schemeClr val="bg1"/>
                            </a:solidFill>
                            <a:latin typeface="Cambria Math"/>
                          </a:rPr>
                          <m:t>⊥</m:t>
                        </m:r>
                        <m:d>
                          <m:dPr>
                            <m:ctrlPr>
                              <a:rPr lang="vi-VN" sz="2133" i="1">
                                <a:solidFill>
                                  <a:schemeClr val="bg1"/>
                                </a:solidFill>
                                <a:latin typeface="Cambria Math" panose="02040503050406030204" pitchFamily="18" charset="0"/>
                              </a:rPr>
                            </m:ctrlPr>
                          </m:dPr>
                          <m:e>
                            <m:r>
                              <a:rPr lang="vi-VN" sz="2133" i="1">
                                <a:solidFill>
                                  <a:schemeClr val="bg1"/>
                                </a:solidFill>
                                <a:latin typeface="Cambria Math"/>
                              </a:rPr>
                              <m:t>𝑆𝐴𝐵</m:t>
                            </m:r>
                          </m:e>
                        </m:d>
                      </m:oMath>
                    </m:oMathPara>
                  </a14:m>
                  <a:endParaRPr lang="en-US" sz="2133" dirty="0">
                    <a:solidFill>
                      <a:schemeClr val="bg1"/>
                    </a:solidFill>
                  </a:endParaRPr>
                </a:p>
              </p:txBody>
            </p:sp>
          </mc:Choice>
          <mc:Fallback xmlns="">
            <p:sp>
              <p:nvSpPr>
                <p:cNvPr id="22" name="Rectangle 21"/>
                <p:cNvSpPr>
                  <a:spLocks noRot="1" noChangeAspect="1" noMove="1" noResize="1" noEditPoints="1" noAdjustHandles="1" noChangeArrowheads="1" noChangeShapeType="1" noTextEdit="1"/>
                </p:cNvSpPr>
                <p:nvPr/>
              </p:nvSpPr>
              <p:spPr>
                <a:xfrm>
                  <a:off x="4108924" y="2988585"/>
                  <a:ext cx="1666929" cy="420565"/>
                </a:xfrm>
                <a:prstGeom prst="rect">
                  <a:avLst/>
                </a:prstGeom>
                <a:blipFill>
                  <a:blip r:embed="rId4"/>
                  <a:stretch>
                    <a:fillRect/>
                  </a:stretch>
                </a:blipFill>
                <a:ln>
                  <a:noFill/>
                </a:ln>
              </p:spPr>
              <p:txBody>
                <a:bodyPr/>
                <a:lstStyle/>
                <a:p>
                  <a:r>
                    <a:rPr lang="en-US">
                      <a:noFill/>
                    </a:rPr>
                    <a:t> </a:t>
                  </a:r>
                </a:p>
              </p:txBody>
            </p:sp>
          </mc:Fallback>
        </mc:AlternateContent>
      </p:grpSp>
      <p:grpSp>
        <p:nvGrpSpPr>
          <p:cNvPr id="40" name="Group 39"/>
          <p:cNvGrpSpPr/>
          <p:nvPr/>
        </p:nvGrpSpPr>
        <p:grpSpPr>
          <a:xfrm>
            <a:off x="6078427" y="1913335"/>
            <a:ext cx="2838743" cy="617186"/>
            <a:chOff x="6374826" y="2891777"/>
            <a:chExt cx="2648402" cy="617187"/>
          </a:xfrm>
        </p:grpSpPr>
        <p:grpSp>
          <p:nvGrpSpPr>
            <p:cNvPr id="14" name="Group 13"/>
            <p:cNvGrpSpPr/>
            <p:nvPr/>
          </p:nvGrpSpPr>
          <p:grpSpPr>
            <a:xfrm>
              <a:off x="6374826" y="2891777"/>
              <a:ext cx="2648402" cy="617187"/>
              <a:chOff x="7537566" y="1193854"/>
              <a:chExt cx="2308544" cy="617268"/>
            </a:xfrm>
          </p:grpSpPr>
          <p:sp>
            <p:nvSpPr>
              <p:cNvPr id="72" name="Rectangle 71"/>
              <p:cNvSpPr/>
              <p:nvPr/>
            </p:nvSpPr>
            <p:spPr>
              <a:xfrm>
                <a:off x="7951737" y="1193854"/>
                <a:ext cx="1782894"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537566" y="1220163"/>
                <a:ext cx="590216" cy="5305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p:sp>
            <p:nvSpPr>
              <p:cNvPr id="74" name="TextBox 73"/>
              <p:cNvSpPr txBox="1"/>
              <p:nvPr/>
            </p:nvSpPr>
            <p:spPr>
              <a:xfrm>
                <a:off x="7875957" y="1215728"/>
                <a:ext cx="1970153" cy="4463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000" dirty="0"/>
              </a:p>
            </p:txBody>
          </p:sp>
        </p:grpSp>
        <mc:AlternateContent xmlns:mc="http://schemas.openxmlformats.org/markup-compatibility/2006" xmlns:a14="http://schemas.microsoft.com/office/drawing/2010/main">
          <mc:Choice Requires="a14">
            <p:sp>
              <p:nvSpPr>
                <p:cNvPr id="24" name="Rectangle 23"/>
                <p:cNvSpPr/>
                <p:nvPr/>
              </p:nvSpPr>
              <p:spPr>
                <a:xfrm>
                  <a:off x="7130508" y="2963154"/>
                  <a:ext cx="1569338" cy="420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vi-VN" sz="2133" i="1" smtClean="0">
                            <a:solidFill>
                              <a:schemeClr val="bg1"/>
                            </a:solidFill>
                            <a:latin typeface="Cambria Math"/>
                          </a:rPr>
                          <m:t>𝐴</m:t>
                        </m:r>
                        <m:r>
                          <a:rPr lang="vi-VN" sz="2133" i="1">
                            <a:solidFill>
                              <a:schemeClr val="bg1"/>
                            </a:solidFill>
                            <a:latin typeface="Cambria Math" panose="02040503050406030204" pitchFamily="18" charset="0"/>
                          </a:rPr>
                          <m:t>𝐵</m:t>
                        </m:r>
                        <m:r>
                          <a:rPr lang="vi-VN" sz="2133" i="1">
                            <a:solidFill>
                              <a:schemeClr val="bg1"/>
                            </a:solidFill>
                            <a:latin typeface="Cambria Math"/>
                          </a:rPr>
                          <m:t>⊥</m:t>
                        </m:r>
                        <m:d>
                          <m:dPr>
                            <m:ctrlPr>
                              <a:rPr lang="vi-VN" sz="2133" i="1">
                                <a:solidFill>
                                  <a:schemeClr val="bg1"/>
                                </a:solidFill>
                                <a:latin typeface="Cambria Math" panose="02040503050406030204" pitchFamily="18" charset="0"/>
                              </a:rPr>
                            </m:ctrlPr>
                          </m:dPr>
                          <m:e>
                            <m:r>
                              <a:rPr lang="vi-VN" sz="2133" i="1">
                                <a:solidFill>
                                  <a:schemeClr val="bg1"/>
                                </a:solidFill>
                                <a:latin typeface="Cambria Math"/>
                              </a:rPr>
                              <m:t>𝑆</m:t>
                            </m:r>
                            <m:r>
                              <a:rPr lang="vi-VN" sz="2133" i="1">
                                <a:solidFill>
                                  <a:schemeClr val="bg1"/>
                                </a:solidFill>
                                <a:latin typeface="Cambria Math" panose="02040503050406030204" pitchFamily="18" charset="0"/>
                              </a:rPr>
                              <m:t>𝐴𝐷</m:t>
                            </m:r>
                          </m:e>
                        </m:d>
                      </m:oMath>
                    </m:oMathPara>
                  </a14:m>
                  <a:endParaRPr lang="en-US" sz="2133" dirty="0">
                    <a:solidFill>
                      <a:schemeClr val="bg1"/>
                    </a:solidFill>
                  </a:endParaRPr>
                </a:p>
              </p:txBody>
            </p:sp>
          </mc:Choice>
          <mc:Fallback xmlns="">
            <p:sp>
              <p:nvSpPr>
                <p:cNvPr id="24" name="Rectangle 23"/>
                <p:cNvSpPr>
                  <a:spLocks noRot="1" noChangeAspect="1" noMove="1" noResize="1" noEditPoints="1" noAdjustHandles="1" noChangeArrowheads="1" noChangeShapeType="1" noTextEdit="1"/>
                </p:cNvSpPr>
                <p:nvPr/>
              </p:nvSpPr>
              <p:spPr>
                <a:xfrm>
                  <a:off x="7130508" y="2963154"/>
                  <a:ext cx="1569338" cy="420565"/>
                </a:xfrm>
                <a:prstGeom prst="rect">
                  <a:avLst/>
                </a:prstGeom>
                <a:blipFill>
                  <a:blip r:embed="rId5"/>
                  <a:stretch>
                    <a:fillRect/>
                  </a:stretch>
                </a:blipFill>
                <a:ln>
                  <a:noFill/>
                </a:ln>
              </p:spPr>
              <p:txBody>
                <a:bodyPr/>
                <a:lstStyle/>
                <a:p>
                  <a:r>
                    <a:rPr lang="en-US">
                      <a:noFill/>
                    </a:rPr>
                    <a:t> </a:t>
                  </a:r>
                </a:p>
              </p:txBody>
            </p:sp>
          </mc:Fallback>
        </mc:AlternateContent>
      </p:grpSp>
      <p:grpSp>
        <p:nvGrpSpPr>
          <p:cNvPr id="43" name="Group 42"/>
          <p:cNvGrpSpPr/>
          <p:nvPr/>
        </p:nvGrpSpPr>
        <p:grpSpPr>
          <a:xfrm>
            <a:off x="8852048" y="1913338"/>
            <a:ext cx="2773509" cy="617188"/>
            <a:chOff x="9140336" y="2966398"/>
            <a:chExt cx="2773507" cy="617188"/>
          </a:xfrm>
        </p:grpSpPr>
        <p:grpSp>
          <p:nvGrpSpPr>
            <p:cNvPr id="3" name="Group 2"/>
            <p:cNvGrpSpPr/>
            <p:nvPr/>
          </p:nvGrpSpPr>
          <p:grpSpPr>
            <a:xfrm>
              <a:off x="9140336" y="2966398"/>
              <a:ext cx="2773507" cy="617188"/>
              <a:chOff x="9014119" y="1230277"/>
              <a:chExt cx="1378524" cy="617268"/>
            </a:xfrm>
          </p:grpSpPr>
          <p:sp>
            <p:nvSpPr>
              <p:cNvPr id="75" name="Rectangle 74"/>
              <p:cNvSpPr/>
              <p:nvPr/>
            </p:nvSpPr>
            <p:spPr>
              <a:xfrm>
                <a:off x="9302963" y="1230277"/>
                <a:ext cx="108968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dirty="0">
                  <a:latin typeface="Tahoma" pitchFamily="34" charset="0"/>
                  <a:ea typeface="Tahoma" pitchFamily="34" charset="0"/>
                  <a:cs typeface="Tahoma" pitchFamily="34" charset="0"/>
                </a:endParaRPr>
              </a:p>
            </p:txBody>
          </p:sp>
          <p:sp>
            <p:nvSpPr>
              <p:cNvPr id="76" name="Oval 75"/>
              <p:cNvSpPr/>
              <p:nvPr/>
            </p:nvSpPr>
            <p:spPr>
              <a:xfrm>
                <a:off x="9014119" y="1266069"/>
                <a:ext cx="371765" cy="50026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mc:AlternateContent xmlns:mc="http://schemas.openxmlformats.org/markup-compatibility/2006" xmlns:a14="http://schemas.microsoft.com/office/drawing/2010/main">
          <mc:Choice Requires="a14">
            <p:sp>
              <p:nvSpPr>
                <p:cNvPr id="41" name="Rectangle 40"/>
                <p:cNvSpPr/>
                <p:nvPr/>
              </p:nvSpPr>
              <p:spPr>
                <a:xfrm>
                  <a:off x="9960258" y="3048823"/>
                  <a:ext cx="1753043"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r>
                          <a:rPr lang="en-US" sz="2133" i="1" smtClean="0">
                            <a:solidFill>
                              <a:schemeClr val="bg1"/>
                            </a:solidFill>
                            <a:latin typeface="Cambria Math"/>
                          </a:rPr>
                          <m:t>𝐵𝐷</m:t>
                        </m:r>
                        <m:r>
                          <a:rPr lang="en-US" sz="2133" i="1" smtClean="0">
                            <a:solidFill>
                              <a:schemeClr val="bg1"/>
                            </a:solidFill>
                            <a:latin typeface="Cambria Math"/>
                          </a:rPr>
                          <m:t>⊥(</m:t>
                        </m:r>
                        <m:r>
                          <a:rPr lang="en-US" sz="2133" i="1" smtClean="0">
                            <a:solidFill>
                              <a:schemeClr val="bg1"/>
                            </a:solidFill>
                            <a:latin typeface="Cambria Math"/>
                          </a:rPr>
                          <m:t>𝑆𝐴𝐶</m:t>
                        </m:r>
                        <m:r>
                          <a:rPr lang="en-US" sz="2133" i="1" smtClean="0">
                            <a:solidFill>
                              <a:schemeClr val="bg1"/>
                            </a:solidFill>
                            <a:latin typeface="Cambria Math"/>
                          </a:rPr>
                          <m:t>)</m:t>
                        </m:r>
                        <m:r>
                          <m:rPr>
                            <m:nor/>
                          </m:rPr>
                          <a:rPr lang="en-US" sz="2133" dirty="0">
                            <a:solidFill>
                              <a:schemeClr val="bg1"/>
                            </a:solidFill>
                            <a:latin typeface="Times New Roman" pitchFamily="18" charset="0"/>
                            <a:cs typeface="Times New Roman" pitchFamily="18" charset="0"/>
                          </a:rPr>
                          <m:t>.</m:t>
                        </m:r>
                      </m:oMath>
                    </m:oMathPara>
                  </a14:m>
                  <a:endParaRPr lang="vi-VN" sz="2133" dirty="0">
                    <a:solidFill>
                      <a:schemeClr val="bg1"/>
                    </a:solidFill>
                    <a:latin typeface="Times New Roman" pitchFamily="18" charset="0"/>
                    <a:cs typeface="Times New Roman" pitchFamily="18" charset="0"/>
                  </a:endParaRPr>
                </a:p>
              </p:txBody>
            </p:sp>
          </mc:Choice>
          <mc:Fallback xmlns="">
            <p:sp>
              <p:nvSpPr>
                <p:cNvPr id="41" name="Rectangle 40"/>
                <p:cNvSpPr>
                  <a:spLocks noRot="1" noChangeAspect="1" noMove="1" noResize="1" noEditPoints="1" noAdjustHandles="1" noChangeArrowheads="1" noChangeShapeType="1" noTextEdit="1"/>
                </p:cNvSpPr>
                <p:nvPr/>
              </p:nvSpPr>
              <p:spPr>
                <a:xfrm>
                  <a:off x="9960258" y="3048823"/>
                  <a:ext cx="1753043" cy="420564"/>
                </a:xfrm>
                <a:prstGeom prst="rect">
                  <a:avLst/>
                </a:prstGeom>
                <a:blipFill>
                  <a:blip r:embed="rId6"/>
                  <a:stretch>
                    <a:fillRect b="-18841"/>
                  </a:stretch>
                </a:blipFill>
                <a:ln>
                  <a:noFill/>
                </a:ln>
              </p:spPr>
              <p:txBody>
                <a:bodyPr/>
                <a:lstStyle/>
                <a:p>
                  <a:r>
                    <a:rPr lang="en-US">
                      <a:noFill/>
                    </a:rPr>
                    <a:t> </a:t>
                  </a:r>
                </a:p>
              </p:txBody>
            </p:sp>
          </mc:Fallback>
        </mc:AlternateContent>
      </p:grpSp>
      <p:pic>
        <p:nvPicPr>
          <p:cNvPr id="68" name="Picture 67"/>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60263" y="2597685"/>
            <a:ext cx="2873852" cy="2745481"/>
          </a:xfrm>
          <a:prstGeom prst="rect">
            <a:avLst/>
          </a:prstGeom>
          <a:noFill/>
          <a:ln>
            <a:noFill/>
          </a:ln>
        </p:spPr>
      </p:pic>
      <mc:AlternateContent xmlns:mc="http://schemas.openxmlformats.org/markup-compatibility/2006" xmlns:a14="http://schemas.microsoft.com/office/drawing/2010/main">
        <mc:Choice Requires="a14">
          <p:sp>
            <p:nvSpPr>
              <p:cNvPr id="2" name="Rectangle 1"/>
              <p:cNvSpPr/>
              <p:nvPr/>
            </p:nvSpPr>
            <p:spPr>
              <a:xfrm>
                <a:off x="667434" y="3299697"/>
                <a:ext cx="8031487" cy="830997"/>
              </a:xfrm>
              <a:prstGeom prst="rect">
                <a:avLst/>
              </a:prstGeom>
            </p:spPr>
            <p:txBody>
              <a:bodyPr wrap="square">
                <a:spAutoFit/>
              </a:bodyPr>
              <a:lstStyle/>
              <a:p>
                <a:r>
                  <a:rPr lang="fr-FR" sz="2400" dirty="0">
                    <a:latin typeface="Tahoma" panose="020B0604030504040204" pitchFamily="34" charset="0"/>
                    <a:ea typeface="Tahoma" panose="020B0604030504040204" pitchFamily="34" charset="0"/>
                    <a:cs typeface="Tahoma" panose="020B0604030504040204" pitchFamily="34" charset="0"/>
                  </a:rPr>
                  <a:t>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t>  :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𝐴𝐵𝐶𝐷</m:t>
                    </m:r>
                    <m:r>
                      <a:rPr lang="en-US" sz="2400" b="0" i="1" smtClean="0">
                        <a:latin typeface="Cambria Math" panose="02040503050406030204" pitchFamily="18" charset="0"/>
                      </a:rPr>
                      <m:t>)⇒</m:t>
                    </m:r>
                  </m:oMath>
                </a14:m>
                <a:r>
                  <a:rPr lang="fr-FR" sz="2400" dirty="0">
                    <a:latin typeface="Times New Roman" pitchFamily="18" charset="0"/>
                    <a:cs typeface="Times New Roman" pitchFamily="18" charset="0"/>
                  </a:rPr>
                  <a:t> </a:t>
                </a:r>
                <a14:m>
                  <m:oMath xmlns:m="http://schemas.openxmlformats.org/officeDocument/2006/math">
                    <m:r>
                      <a:rPr lang="fr-FR" sz="2400" i="1">
                        <a:latin typeface="Cambria Math"/>
                      </a:rPr>
                      <m:t>𝑆𝐴</m:t>
                    </m:r>
                    <m:r>
                      <a:rPr lang="fr-FR" sz="2400" i="1">
                        <a:latin typeface="Cambria Math"/>
                      </a:rPr>
                      <m:t>⊥</m:t>
                    </m:r>
                    <m:r>
                      <a:rPr lang="fr-FR" sz="2400" i="1">
                        <a:latin typeface="Cambria Math"/>
                      </a:rPr>
                      <m:t>𝐵𝐶</m:t>
                    </m:r>
                    <m:r>
                      <a:rPr lang="fr-FR" sz="2400" i="1">
                        <a:latin typeface="Cambria Math"/>
                      </a:rPr>
                      <m:t> ;</m:t>
                    </m:r>
                    <m:r>
                      <a:rPr lang="fr-FR" sz="2400" i="1">
                        <a:latin typeface="Cambria Math"/>
                      </a:rPr>
                      <m:t>𝑆𝐴</m:t>
                    </m:r>
                    <m:r>
                      <a:rPr lang="fr-FR" sz="2400" i="1">
                        <a:latin typeface="Cambria Math"/>
                      </a:rPr>
                      <m:t>⊥</m:t>
                    </m:r>
                    <m:r>
                      <a:rPr lang="fr-FR" sz="2400" i="1">
                        <a:latin typeface="Cambria Math"/>
                      </a:rPr>
                      <m:t>𝐴𝐵</m:t>
                    </m:r>
                  </m:oMath>
                </a14:m>
                <a:r>
                  <a:rPr lang="fr-FR" sz="2400" dirty="0">
                    <a:latin typeface="Times New Roman" pitchFamily="18" charset="0"/>
                    <a:cs typeface="Times New Roman" pitchFamily="18" charset="0"/>
                  </a:rPr>
                  <a:t> .</a:t>
                </a:r>
                <a:endParaRPr lang="vi-VN" sz="2400" dirty="0">
                  <a:latin typeface="Times New Roman" pitchFamily="18" charset="0"/>
                  <a:cs typeface="Times New Roman" pitchFamily="18" charset="0"/>
                </a:endParaRPr>
              </a:p>
              <a:p>
                <a:r>
                  <a:rPr lang="fr-FR" sz="2400">
                    <a:latin typeface="Times New Roman" pitchFamily="18" charset="0"/>
                    <a:cs typeface="Times New Roman" pitchFamily="18" charset="0"/>
                  </a:rPr>
                  <a:t> </a:t>
                </a:r>
                <a:endParaRPr lang="vi-VN" sz="2400" dirty="0">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667434" y="3299697"/>
                <a:ext cx="8031487" cy="830997"/>
              </a:xfrm>
              <a:prstGeom prst="rect">
                <a:avLst/>
              </a:prstGeom>
              <a:blipFill>
                <a:blip r:embed="rId8"/>
                <a:stretch>
                  <a:fillRect l="-1138" t="-802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D099D078-6EDC-4651-BC15-660BE736BCDF}"/>
                  </a:ext>
                </a:extLst>
              </p:cNvPr>
              <p:cNvSpPr/>
              <p:nvPr/>
            </p:nvSpPr>
            <p:spPr>
              <a:xfrm>
                <a:off x="762736" y="3619836"/>
                <a:ext cx="7415064" cy="916148"/>
              </a:xfrm>
              <a:prstGeom prst="rect">
                <a:avLst/>
              </a:prstGeom>
            </p:spPr>
            <p:txBody>
              <a:bodyPr wrap="square">
                <a:spAutoFit/>
              </a:bodyPr>
              <a:lstStyle/>
              <a:p>
                <a:r>
                  <a:rPr lang="vi-VN" sz="2400">
                    <a:latin typeface="Tahoma" panose="020B0604030504040204" pitchFamily="34" charset="0"/>
                    <a:ea typeface="Tahoma" panose="020B0604030504040204" pitchFamily="34" charset="0"/>
                    <a:cs typeface="Tahoma" panose="020B0604030504040204" pitchFamily="34" charset="0"/>
                  </a:rPr>
                  <a:t>Nên t</a:t>
                </a:r>
                <a:r>
                  <a:rPr lang="fr-FR" sz="2400">
                    <a:latin typeface="Tahoma" panose="020B0604030504040204" pitchFamily="34" charset="0"/>
                    <a:ea typeface="Tahoma" panose="020B0604030504040204" pitchFamily="34" charset="0"/>
                    <a:cs typeface="Tahoma" panose="020B0604030504040204" pitchFamily="34" charset="0"/>
                  </a:rPr>
                  <a: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latin typeface="Times New Roman" pitchFamily="18" charset="0"/>
                    <a:cs typeface="Times New Roman" pitchFamily="18" charset="0"/>
                  </a:rPr>
                  <a:t> : </a:t>
                </a:r>
                <a14:m>
                  <m:oMath xmlns:m="http://schemas.openxmlformats.org/officeDocument/2006/math">
                    <m:d>
                      <m:dPr>
                        <m:begChr m:val="{"/>
                        <m:endChr m:val=""/>
                        <m:ctrlPr>
                          <a:rPr lang="vi-VN" sz="2400" i="1">
                            <a:latin typeface="Cambria Math" panose="02040503050406030204" pitchFamily="18" charset="0"/>
                          </a:rPr>
                        </m:ctrlPr>
                      </m:dPr>
                      <m:e>
                        <m:eqArr>
                          <m:eqArrPr>
                            <m:ctrlPr>
                              <a:rPr lang="vi-VN" sz="2400" i="1">
                                <a:latin typeface="Cambria Math" panose="02040503050406030204" pitchFamily="18" charset="0"/>
                              </a:rPr>
                            </m:ctrlPr>
                          </m:eqArrPr>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𝐴𝐵</m:t>
                            </m:r>
                          </m:e>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𝑆𝐴</m:t>
                            </m:r>
                          </m:e>
                        </m:eqArr>
                      </m:e>
                    </m:d>
                    <m:r>
                      <a:rPr lang="fr-FR" sz="2400" i="1">
                        <a:latin typeface="Cambria Math"/>
                      </a:rPr>
                      <m:t>⇒</m:t>
                    </m:r>
                    <m:r>
                      <a:rPr lang="fr-FR" sz="2400" i="1">
                        <a:latin typeface="Cambria Math"/>
                      </a:rPr>
                      <m:t>𝐵𝐶</m:t>
                    </m:r>
                    <m:r>
                      <a:rPr lang="fr-FR" sz="2400" i="1">
                        <a:latin typeface="Cambria Math"/>
                      </a:rPr>
                      <m:t>⊥(</m:t>
                    </m:r>
                    <m:r>
                      <a:rPr lang="fr-FR" sz="2400" i="1">
                        <a:latin typeface="Cambria Math"/>
                      </a:rPr>
                      <m:t>𝑆𝐴𝐵</m:t>
                    </m:r>
                    <m:r>
                      <a:rPr lang="fr-FR" sz="2400" i="1">
                        <a:latin typeface="Cambria Math"/>
                      </a:rPr>
                      <m:t>)⇒</m:t>
                    </m:r>
                  </m:oMath>
                </a14:m>
                <a:r>
                  <a:rPr lang="fr-FR" sz="2400" dirty="0">
                    <a:latin typeface="Times New Roman" pitchFamily="18" charset="0"/>
                    <a:cs typeface="Times New Roman" pitchFamily="18" charset="0"/>
                  </a:rPr>
                  <a:t> </a:t>
                </a:r>
                <a:r>
                  <a:rPr lang="vi-VN" sz="2400" dirty="0">
                    <a:solidFill>
                      <a:srgbClr val="FF0000"/>
                    </a:solidFill>
                    <a:latin typeface="Times New Roman" pitchFamily="18" charset="0"/>
                    <a:cs typeface="Times New Roman" pitchFamily="18" charset="0"/>
                  </a:rPr>
                  <a:t>B</a:t>
                </a:r>
                <a:r>
                  <a:rPr lang="fr-FR" sz="2400" dirty="0">
                    <a:latin typeface="Times New Roman" pitchFamily="18" charset="0"/>
                    <a:cs typeface="Times New Roman" pitchFamily="18" charset="0"/>
                  </a:rPr>
                  <a:t> </a:t>
                </a:r>
                <a:r>
                  <a:rPr lang="fr-FR" sz="2400" err="1">
                    <a:latin typeface="Tahoma" panose="020B0604030504040204" pitchFamily="34" charset="0"/>
                    <a:ea typeface="Tahoma" panose="020B0604030504040204" pitchFamily="34" charset="0"/>
                    <a:cs typeface="Tahoma" panose="020B0604030504040204" pitchFamily="34" charset="0"/>
                  </a:rPr>
                  <a:t>đúng</a:t>
                </a:r>
                <a:r>
                  <a:rPr lang="fr-FR" sz="240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mc:Choice>
        <mc:Fallback xmlns="">
          <p:sp>
            <p:nvSpPr>
              <p:cNvPr id="11" name="Rectangle 10">
                <a:extLst>
                  <a:ext uri="{FF2B5EF4-FFF2-40B4-BE49-F238E27FC236}">
                    <a16:creationId xmlns:a16="http://schemas.microsoft.com/office/drawing/2014/main" id="{D099D078-6EDC-4651-BC15-660BE736BCDF}"/>
                  </a:ext>
                </a:extLst>
              </p:cNvPr>
              <p:cNvSpPr>
                <a:spLocks noRot="1" noChangeAspect="1" noMove="1" noResize="1" noEditPoints="1" noAdjustHandles="1" noChangeArrowheads="1" noChangeShapeType="1" noTextEdit="1"/>
              </p:cNvSpPr>
              <p:nvPr/>
            </p:nvSpPr>
            <p:spPr>
              <a:xfrm>
                <a:off x="762736" y="3619836"/>
                <a:ext cx="7415064" cy="916148"/>
              </a:xfrm>
              <a:prstGeom prst="rect">
                <a:avLst/>
              </a:prstGeom>
              <a:blipFill>
                <a:blip r:embed="rId9"/>
                <a:stretch>
                  <a:fillRect l="-12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AE52CF11-B265-4618-A0D2-75FCED1F3784}"/>
                  </a:ext>
                </a:extLst>
              </p:cNvPr>
              <p:cNvSpPr/>
              <p:nvPr/>
            </p:nvSpPr>
            <p:spPr>
              <a:xfrm>
                <a:off x="579585" y="5062710"/>
                <a:ext cx="5463099" cy="824521"/>
              </a:xfrm>
              <a:prstGeom prst="rect">
                <a:avLst/>
              </a:prstGeom>
            </p:spPr>
            <p:txBody>
              <a:bodyPr wrap="none">
                <a:spAutoFit/>
              </a:bodyPr>
              <a:lstStyle/>
              <a:p>
                <a:r>
                  <a:rPr lang="fr-FR" sz="2400" dirty="0">
                    <a:latin typeface="Tahoma" panose="020B0604030504040204" pitchFamily="34" charset="0"/>
                    <a:ea typeface="Tahoma" panose="020B0604030504040204" pitchFamily="34" charset="0"/>
                    <a:cs typeface="Tahoma" panose="020B0604030504040204" pitchFamily="34" charset="0"/>
                  </a:rPr>
                  <a:t>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133" dirty="0">
                    <a:latin typeface="Times New Roman" pitchFamily="18" charset="0"/>
                    <a:cs typeface="Times New Roman" pitchFamily="18" charset="0"/>
                  </a:rPr>
                  <a:t>: </a:t>
                </a:r>
                <a14:m>
                  <m:oMath xmlns:m="http://schemas.openxmlformats.org/officeDocument/2006/math">
                    <m:d>
                      <m:dPr>
                        <m:begChr m:val="{"/>
                        <m:endChr m:val=""/>
                        <m:ctrlPr>
                          <a:rPr lang="vi-VN" sz="2133" i="1">
                            <a:latin typeface="Cambria Math" panose="02040503050406030204" pitchFamily="18" charset="0"/>
                          </a:rPr>
                        </m:ctrlPr>
                      </m:dPr>
                      <m:e>
                        <m:eqArr>
                          <m:eqArrPr>
                            <m:ctrlPr>
                              <a:rPr lang="vi-VN" sz="2133" i="1">
                                <a:latin typeface="Cambria Math" panose="02040503050406030204" pitchFamily="18" charset="0"/>
                              </a:rPr>
                            </m:ctrlPr>
                          </m:eqArrPr>
                          <m:e>
                            <m:r>
                              <a:rPr lang="vi-VN" sz="2133" i="1">
                                <a:latin typeface="Cambria Math"/>
                              </a:rPr>
                              <m:t>&amp;</m:t>
                            </m:r>
                            <m:r>
                              <a:rPr lang="vi-VN" sz="2133" i="1">
                                <a:latin typeface="Cambria Math"/>
                              </a:rPr>
                              <m:t>𝐵𝐷</m:t>
                            </m:r>
                            <m:r>
                              <a:rPr lang="vi-VN" sz="2133" i="1">
                                <a:latin typeface="Cambria Math"/>
                              </a:rPr>
                              <m:t>⊥</m:t>
                            </m:r>
                            <m:r>
                              <a:rPr lang="vi-VN" sz="2133" i="1">
                                <a:latin typeface="Cambria Math"/>
                              </a:rPr>
                              <m:t>𝐴𝐶</m:t>
                            </m:r>
                          </m:e>
                          <m:e>
                            <m:r>
                              <a:rPr lang="vi-VN" sz="2133" i="1">
                                <a:latin typeface="Cambria Math"/>
                              </a:rPr>
                              <m:t>&amp;</m:t>
                            </m:r>
                            <m:r>
                              <a:rPr lang="vi-VN" sz="2133" i="1">
                                <a:latin typeface="Cambria Math"/>
                              </a:rPr>
                              <m:t>𝐵𝐷</m:t>
                            </m:r>
                            <m:r>
                              <a:rPr lang="vi-VN" sz="2133" i="1">
                                <a:latin typeface="Cambria Math"/>
                              </a:rPr>
                              <m:t>⊥</m:t>
                            </m:r>
                            <m:r>
                              <a:rPr lang="vi-VN" sz="2133" i="1">
                                <a:latin typeface="Cambria Math"/>
                              </a:rPr>
                              <m:t>𝑆𝐴</m:t>
                            </m:r>
                          </m:e>
                        </m:eqArr>
                      </m:e>
                    </m:d>
                    <m:r>
                      <a:rPr lang="vi-VN" sz="2133" i="1">
                        <a:latin typeface="Cambria Math"/>
                      </a:rPr>
                      <m:t>⇒</m:t>
                    </m:r>
                    <m:r>
                      <a:rPr lang="vi-VN" sz="2133" i="1">
                        <a:latin typeface="Cambria Math"/>
                      </a:rPr>
                      <m:t>𝐵𝐷</m:t>
                    </m:r>
                    <m:r>
                      <a:rPr lang="vi-VN" sz="2133" i="1">
                        <a:latin typeface="Cambria Math"/>
                      </a:rPr>
                      <m:t>⊥(</m:t>
                    </m:r>
                    <m:r>
                      <a:rPr lang="vi-VN" sz="2133" i="1">
                        <a:latin typeface="Cambria Math"/>
                      </a:rPr>
                      <m:t>𝑆𝐴𝐶</m:t>
                    </m:r>
                    <m:r>
                      <a:rPr lang="vi-VN" sz="2133" i="1">
                        <a:latin typeface="Cambria Math"/>
                      </a:rPr>
                      <m:t>)⇒</m:t>
                    </m:r>
                  </m:oMath>
                </a14:m>
                <a:r>
                  <a:rPr lang="vi-VN" sz="2133" dirty="0">
                    <a:latin typeface="Times New Roman" pitchFamily="18" charset="0"/>
                    <a:cs typeface="Times New Roman" pitchFamily="18" charset="0"/>
                  </a:rPr>
                  <a:t> </a:t>
                </a:r>
                <a:r>
                  <a:rPr lang="fr-FR" sz="2133" dirty="0">
                    <a:solidFill>
                      <a:srgbClr val="FF0000"/>
                    </a:solidFill>
                    <a:latin typeface="Times New Roman" pitchFamily="18" charset="0"/>
                    <a:cs typeface="Times New Roman" pitchFamily="18" charset="0"/>
                  </a:rPr>
                  <a:t>D</a:t>
                </a:r>
                <a:r>
                  <a:rPr lang="fr-FR" sz="2133" dirty="0">
                    <a:latin typeface="Times New Roman" pitchFamily="18" charset="0"/>
                    <a:cs typeface="Times New Roman" pitchFamily="18" charset="0"/>
                  </a:rPr>
                  <a:t> </a:t>
                </a:r>
                <a:r>
                  <a:rPr lang="fr-FR" sz="2400" dirty="0" err="1">
                    <a:latin typeface="Tahoma" panose="020B0604030504040204" pitchFamily="34" charset="0"/>
                    <a:ea typeface="Tahoma" panose="020B0604030504040204" pitchFamily="34" charset="0"/>
                    <a:cs typeface="Tahoma" panose="020B0604030504040204" pitchFamily="34" charset="0"/>
                  </a:rPr>
                  <a:t>đúng</a:t>
                </a:r>
                <a:r>
                  <a:rPr lang="fr-FR" sz="2133" dirty="0">
                    <a:latin typeface="Times New Roman" pitchFamily="18" charset="0"/>
                    <a:cs typeface="Times New Roman" pitchFamily="18" charset="0"/>
                  </a:rPr>
                  <a:t>.</a:t>
                </a:r>
                <a:endParaRPr lang="vi-VN" sz="2133" dirty="0">
                  <a:latin typeface="Times New Roman" pitchFamily="18" charset="0"/>
                  <a:cs typeface="Times New Roman" pitchFamily="18" charset="0"/>
                </a:endParaRPr>
              </a:p>
            </p:txBody>
          </p:sp>
        </mc:Choice>
        <mc:Fallback xmlns="">
          <p:sp>
            <p:nvSpPr>
              <p:cNvPr id="15" name="Rectangle 14">
                <a:extLst>
                  <a:ext uri="{FF2B5EF4-FFF2-40B4-BE49-F238E27FC236}">
                    <a16:creationId xmlns:a16="http://schemas.microsoft.com/office/drawing/2014/main" id="{AE52CF11-B265-4618-A0D2-75FCED1F3784}"/>
                  </a:ext>
                </a:extLst>
              </p:cNvPr>
              <p:cNvSpPr>
                <a:spLocks noRot="1" noChangeAspect="1" noMove="1" noResize="1" noEditPoints="1" noAdjustHandles="1" noChangeArrowheads="1" noChangeShapeType="1" noTextEdit="1"/>
              </p:cNvSpPr>
              <p:nvPr/>
            </p:nvSpPr>
            <p:spPr>
              <a:xfrm>
                <a:off x="579585" y="5062710"/>
                <a:ext cx="5463099" cy="824521"/>
              </a:xfrm>
              <a:prstGeom prst="rect">
                <a:avLst/>
              </a:prstGeom>
              <a:blipFill>
                <a:blip r:embed="rId10"/>
                <a:stretch>
                  <a:fillRect l="-1674" r="-558"/>
                </a:stretch>
              </a:blipFill>
            </p:spPr>
            <p:txBody>
              <a:bodyPr/>
              <a:lstStyle/>
              <a:p>
                <a:r>
                  <a:rPr lang="en-US">
                    <a:noFill/>
                  </a:rPr>
                  <a:t> </a:t>
                </a:r>
              </a:p>
            </p:txBody>
          </p:sp>
        </mc:Fallback>
      </mc:AlternateContent>
      <p:sp>
        <p:nvSpPr>
          <p:cNvPr id="86" name="Oval 85">
            <a:extLst>
              <a:ext uri="{FF2B5EF4-FFF2-40B4-BE49-F238E27FC236}">
                <a16:creationId xmlns:a16="http://schemas.microsoft.com/office/drawing/2014/main" id="{E240518A-F584-45DA-A036-BDBEC3F2AFC9}"/>
              </a:ext>
            </a:extLst>
          </p:cNvPr>
          <p:cNvSpPr/>
          <p:nvPr/>
        </p:nvSpPr>
        <p:spPr>
          <a:xfrm>
            <a:off x="175248" y="1917860"/>
            <a:ext cx="776933" cy="533827"/>
          </a:xfrm>
          <a:prstGeom prst="ellipse">
            <a:avLst/>
          </a:prstGeom>
          <a:solidFill>
            <a:srgbClr val="FF0000"/>
          </a:solidFill>
          <a:ln w="57150">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42" name="Rectangle 41">
                <a:extLst>
                  <a:ext uri="{FF2B5EF4-FFF2-40B4-BE49-F238E27FC236}">
                    <a16:creationId xmlns:a16="http://schemas.microsoft.com/office/drawing/2014/main" id="{A922F0EE-3F19-4A37-A26A-9FF9A1D86355}"/>
                  </a:ext>
                </a:extLst>
              </p:cNvPr>
              <p:cNvSpPr/>
              <p:nvPr/>
            </p:nvSpPr>
            <p:spPr>
              <a:xfrm>
                <a:off x="762736" y="4376221"/>
                <a:ext cx="6872844" cy="824521"/>
              </a:xfrm>
              <a:prstGeom prst="rect">
                <a:avLst/>
              </a:prstGeom>
            </p:spPr>
            <p:txBody>
              <a:bodyPr wrap="none">
                <a:spAutoFit/>
              </a:bodyPr>
              <a:lstStyle/>
              <a:p>
                <a:r>
                  <a:rPr lang="vi-VN" sz="2400">
                    <a:latin typeface="Tahoma" panose="020B0604030504040204" pitchFamily="34" charset="0"/>
                    <a:ea typeface="Tahoma" panose="020B0604030504040204" pitchFamily="34" charset="0"/>
                    <a:cs typeface="Tahoma" panose="020B0604030504040204" pitchFamily="34" charset="0"/>
                  </a:rPr>
                  <a:t>Tương tự t</a:t>
                </a:r>
                <a:r>
                  <a:rPr lang="fr-FR" sz="2400">
                    <a:latin typeface="Tahoma" panose="020B0604030504040204" pitchFamily="34" charset="0"/>
                    <a:ea typeface="Tahoma" panose="020B0604030504040204" pitchFamily="34" charset="0"/>
                    <a:cs typeface="Tahoma" panose="020B0604030504040204" pitchFamily="34" charset="0"/>
                  </a:rPr>
                  <a:t>a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latin typeface="Tahoma" panose="020B0604030504040204" pitchFamily="34" charset="0"/>
                    <a:ea typeface="Tahoma" panose="020B0604030504040204" pitchFamily="34" charset="0"/>
                    <a:cs typeface="Tahoma" panose="020B0604030504040204" pitchFamily="34" charset="0"/>
                  </a:rPr>
                  <a:t> </a:t>
                </a:r>
                <a:r>
                  <a:rPr lang="fr-FR" sz="2133" dirty="0">
                    <a:latin typeface="Times New Roman" pitchFamily="18" charset="0"/>
                    <a:cs typeface="Times New Roman" pitchFamily="18" charset="0"/>
                  </a:rPr>
                  <a:t>: </a:t>
                </a:r>
                <a14:m>
                  <m:oMath xmlns:m="http://schemas.openxmlformats.org/officeDocument/2006/math">
                    <m:d>
                      <m:dPr>
                        <m:begChr m:val="{"/>
                        <m:endChr m:val=""/>
                        <m:ctrlPr>
                          <a:rPr lang="vi-VN" sz="2133" i="1">
                            <a:latin typeface="Cambria Math" panose="02040503050406030204" pitchFamily="18" charset="0"/>
                          </a:rPr>
                        </m:ctrlPr>
                      </m:dPr>
                      <m:e>
                        <m:eqArr>
                          <m:eqArrPr>
                            <m:ctrlPr>
                              <a:rPr lang="vi-VN" sz="2133" i="1">
                                <a:latin typeface="Cambria Math" panose="02040503050406030204" pitchFamily="18" charset="0"/>
                              </a:rPr>
                            </m:ctrlPr>
                          </m:eqArrPr>
                          <m:e>
                            <m:r>
                              <a:rPr lang="fr-FR" sz="2133" i="1">
                                <a:latin typeface="Cambria Math"/>
                              </a:rPr>
                              <m:t>&amp;</m:t>
                            </m:r>
                            <m:r>
                              <a:rPr lang="vi-VN" sz="2133" i="1">
                                <a:latin typeface="Cambria Math" panose="02040503050406030204" pitchFamily="18" charset="0"/>
                              </a:rPr>
                              <m:t>𝐴</m:t>
                            </m:r>
                            <m:r>
                              <a:rPr lang="fr-FR" sz="2133" i="1">
                                <a:latin typeface="Cambria Math"/>
                              </a:rPr>
                              <m:t>𝐵</m:t>
                            </m:r>
                            <m:r>
                              <a:rPr lang="fr-FR" sz="2133" i="1">
                                <a:latin typeface="Cambria Math"/>
                              </a:rPr>
                              <m:t>⊥</m:t>
                            </m:r>
                            <m:r>
                              <a:rPr lang="vi-VN" sz="2133" i="1">
                                <a:latin typeface="Cambria Math" panose="02040503050406030204" pitchFamily="18" charset="0"/>
                              </a:rPr>
                              <m:t>𝐴𝐷</m:t>
                            </m:r>
                          </m:e>
                          <m:e>
                            <m:r>
                              <a:rPr lang="fr-FR" sz="2133" i="1">
                                <a:latin typeface="Cambria Math"/>
                              </a:rPr>
                              <m:t>&amp;</m:t>
                            </m:r>
                            <m:r>
                              <a:rPr lang="vi-VN" sz="2133" i="1">
                                <a:latin typeface="Cambria Math" panose="02040503050406030204" pitchFamily="18" charset="0"/>
                              </a:rPr>
                              <m:t>𝐴</m:t>
                            </m:r>
                            <m:r>
                              <a:rPr lang="fr-FR" sz="2133" i="1">
                                <a:latin typeface="Cambria Math"/>
                              </a:rPr>
                              <m:t>𝐵</m:t>
                            </m:r>
                            <m:r>
                              <a:rPr lang="fr-FR" sz="2133" i="1">
                                <a:latin typeface="Cambria Math"/>
                              </a:rPr>
                              <m:t>⊥</m:t>
                            </m:r>
                            <m:r>
                              <a:rPr lang="fr-FR" sz="2133" i="1">
                                <a:latin typeface="Cambria Math"/>
                              </a:rPr>
                              <m:t>𝑆𝐴</m:t>
                            </m:r>
                          </m:e>
                        </m:eqArr>
                      </m:e>
                    </m:d>
                    <m:r>
                      <a:rPr lang="fr-FR" sz="2133" i="1">
                        <a:latin typeface="Cambria Math"/>
                      </a:rPr>
                      <m:t>⇒</m:t>
                    </m:r>
                    <m:r>
                      <a:rPr lang="vi-VN" sz="2133" i="1">
                        <a:latin typeface="Cambria Math" panose="02040503050406030204" pitchFamily="18" charset="0"/>
                      </a:rPr>
                      <m:t>𝐴</m:t>
                    </m:r>
                    <m:r>
                      <a:rPr lang="fr-FR" sz="2133" i="1">
                        <a:latin typeface="Cambria Math"/>
                      </a:rPr>
                      <m:t>𝐵</m:t>
                    </m:r>
                    <m:r>
                      <a:rPr lang="fr-FR" sz="2133" i="1">
                        <a:latin typeface="Cambria Math"/>
                      </a:rPr>
                      <m:t>⊥(</m:t>
                    </m:r>
                    <m:r>
                      <a:rPr lang="fr-FR" sz="2133" i="1">
                        <a:latin typeface="Cambria Math"/>
                      </a:rPr>
                      <m:t>𝑆𝐴𝐷</m:t>
                    </m:r>
                    <m:r>
                      <a:rPr lang="fr-FR" sz="2133" i="1">
                        <a:latin typeface="Cambria Math"/>
                      </a:rPr>
                      <m:t>)⇒</m:t>
                    </m:r>
                  </m:oMath>
                </a14:m>
                <a:r>
                  <a:rPr lang="fr-FR" sz="2133" dirty="0">
                    <a:latin typeface="Times New Roman" pitchFamily="18" charset="0"/>
                    <a:cs typeface="Times New Roman" pitchFamily="18" charset="0"/>
                  </a:rPr>
                  <a:t> </a:t>
                </a:r>
                <a:r>
                  <a:rPr lang="vi-VN" sz="2133" dirty="0">
                    <a:solidFill>
                      <a:srgbClr val="FF0000"/>
                    </a:solidFill>
                    <a:latin typeface="Times New Roman" pitchFamily="18" charset="0"/>
                    <a:cs typeface="Times New Roman" pitchFamily="18" charset="0"/>
                  </a:rPr>
                  <a:t>C</a:t>
                </a:r>
                <a:r>
                  <a:rPr lang="vi-VN" sz="2133" dirty="0">
                    <a:latin typeface="Times New Roman" pitchFamily="18" charset="0"/>
                    <a:cs typeface="Times New Roman" pitchFamily="18" charset="0"/>
                  </a:rPr>
                  <a:t> </a:t>
                </a:r>
                <a:r>
                  <a:rPr lang="fr-FR" sz="2400">
                    <a:latin typeface="Tahoma" panose="020B0604030504040204" pitchFamily="34" charset="0"/>
                    <a:ea typeface="Tahoma" panose="020B0604030504040204" pitchFamily="34" charset="0"/>
                    <a:cs typeface="Tahoma" panose="020B0604030504040204" pitchFamily="34" charset="0"/>
                  </a:rPr>
                  <a:t>đúng</a:t>
                </a:r>
                <a:r>
                  <a:rPr lang="fr-FR" sz="2133">
                    <a:latin typeface="Times New Roman" pitchFamily="18" charset="0"/>
                    <a:cs typeface="Times New Roman" pitchFamily="18" charset="0"/>
                  </a:rPr>
                  <a:t>.</a:t>
                </a:r>
                <a:endParaRPr lang="vi-VN" sz="2133" dirty="0">
                  <a:latin typeface="Times New Roman" pitchFamily="18" charset="0"/>
                  <a:cs typeface="Times New Roman" pitchFamily="18" charset="0"/>
                </a:endParaRPr>
              </a:p>
            </p:txBody>
          </p:sp>
        </mc:Choice>
        <mc:Fallback xmlns="">
          <p:sp>
            <p:nvSpPr>
              <p:cNvPr id="42" name="Rectangle 41">
                <a:extLst>
                  <a:ext uri="{FF2B5EF4-FFF2-40B4-BE49-F238E27FC236}">
                    <a16:creationId xmlns:a16="http://schemas.microsoft.com/office/drawing/2014/main" id="{A922F0EE-3F19-4A37-A26A-9FF9A1D86355}"/>
                  </a:ext>
                </a:extLst>
              </p:cNvPr>
              <p:cNvSpPr>
                <a:spLocks noRot="1" noChangeAspect="1" noMove="1" noResize="1" noEditPoints="1" noAdjustHandles="1" noChangeArrowheads="1" noChangeShapeType="1" noTextEdit="1"/>
              </p:cNvSpPr>
              <p:nvPr/>
            </p:nvSpPr>
            <p:spPr>
              <a:xfrm>
                <a:off x="762736" y="4376221"/>
                <a:ext cx="6872844" cy="824521"/>
              </a:xfrm>
              <a:prstGeom prst="rect">
                <a:avLst/>
              </a:prstGeom>
              <a:blipFill>
                <a:blip r:embed="rId11"/>
                <a:stretch>
                  <a:fillRect l="-1330" r="-89"/>
                </a:stretch>
              </a:blipFill>
            </p:spPr>
            <p:txBody>
              <a:bodyPr/>
              <a:lstStyle/>
              <a:p>
                <a:r>
                  <a:rPr lang="en-US">
                    <a:noFill/>
                  </a:rPr>
                  <a:t> </a:t>
                </a:r>
              </a:p>
            </p:txBody>
          </p:sp>
        </mc:Fallback>
      </mc:AlternateContent>
      <p:grpSp>
        <p:nvGrpSpPr>
          <p:cNvPr id="90" name="Group 5">
            <a:extLst>
              <a:ext uri="{FF2B5EF4-FFF2-40B4-BE49-F238E27FC236}">
                <a16:creationId xmlns:a16="http://schemas.microsoft.com/office/drawing/2014/main" id="{007E462F-12EC-4000-A3FA-B36EF24C69EE}"/>
              </a:ext>
            </a:extLst>
          </p:cNvPr>
          <p:cNvGrpSpPr/>
          <p:nvPr/>
        </p:nvGrpSpPr>
        <p:grpSpPr>
          <a:xfrm>
            <a:off x="233493" y="25200"/>
            <a:ext cx="9826217" cy="913199"/>
            <a:chOff x="1268091" y="3326756"/>
            <a:chExt cx="11103001" cy="1940279"/>
          </a:xfrm>
        </p:grpSpPr>
        <p:sp>
          <p:nvSpPr>
            <p:cNvPr id="91" name="Rounded Rectangle 8">
              <a:extLst>
                <a:ext uri="{FF2B5EF4-FFF2-40B4-BE49-F238E27FC236}">
                  <a16:creationId xmlns:a16="http://schemas.microsoft.com/office/drawing/2014/main" id="{5D9E6855-F371-4841-8BF4-F79E7B217913}"/>
                </a:ext>
              </a:extLst>
            </p:cNvPr>
            <p:cNvSpPr/>
            <p:nvPr/>
          </p:nvSpPr>
          <p:spPr>
            <a:xfrm>
              <a:off x="1557471" y="3662995"/>
              <a:ext cx="10639167" cy="578294"/>
            </a:xfrm>
            <a:prstGeom prst="roundRect">
              <a:avLst>
                <a:gd name="adj" fmla="val 10214"/>
              </a:avLst>
            </a:prstGeom>
            <a:solidFill>
              <a:schemeClr val="accent5">
                <a:lumMod val="20000"/>
                <a:lumOff val="80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2300">
                <a:latin typeface="+mj-lt"/>
                <a:ea typeface="Tahoma" pitchFamily="34" charset="0"/>
                <a:cs typeface="Tahoma" pitchFamily="34" charset="0"/>
              </a:endParaRPr>
            </a:p>
          </p:txBody>
        </p:sp>
        <p:grpSp>
          <p:nvGrpSpPr>
            <p:cNvPr id="92" name="Group 65">
              <a:extLst>
                <a:ext uri="{FF2B5EF4-FFF2-40B4-BE49-F238E27FC236}">
                  <a16:creationId xmlns:a16="http://schemas.microsoft.com/office/drawing/2014/main" id="{1818219A-174C-4372-83DB-B10E1F172321}"/>
                </a:ext>
              </a:extLst>
            </p:cNvPr>
            <p:cNvGrpSpPr/>
            <p:nvPr/>
          </p:nvGrpSpPr>
          <p:grpSpPr>
            <a:xfrm>
              <a:off x="1268091" y="3326756"/>
              <a:ext cx="11103001" cy="1940279"/>
              <a:chOff x="166396" y="8712046"/>
              <a:chExt cx="11103001" cy="1940279"/>
            </a:xfrm>
          </p:grpSpPr>
          <p:sp>
            <p:nvSpPr>
              <p:cNvPr id="93" name="Freeform 20">
                <a:extLst>
                  <a:ext uri="{FF2B5EF4-FFF2-40B4-BE49-F238E27FC236}">
                    <a16:creationId xmlns:a16="http://schemas.microsoft.com/office/drawing/2014/main" id="{A9444E07-DEAB-45EE-8102-8E638E985D83}"/>
                  </a:ext>
                </a:extLst>
              </p:cNvPr>
              <p:cNvSpPr>
                <a:spLocks/>
              </p:cNvSpPr>
              <p:nvPr/>
            </p:nvSpPr>
            <p:spPr bwMode="auto">
              <a:xfrm>
                <a:off x="384519" y="8755078"/>
                <a:ext cx="10884878" cy="1127460"/>
              </a:xfrm>
              <a:prstGeom prst="roundRect">
                <a:avLst/>
              </a:prstGeom>
              <a:solidFill>
                <a:srgbClr val="0072B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nvGrpSpPr>
              <p:cNvPr id="94" name="Group 93">
                <a:extLst>
                  <a:ext uri="{FF2B5EF4-FFF2-40B4-BE49-F238E27FC236}">
                    <a16:creationId xmlns:a16="http://schemas.microsoft.com/office/drawing/2014/main" id="{7EC4F81F-CDB7-44DC-AF8E-EE8492DA1061}"/>
                  </a:ext>
                </a:extLst>
              </p:cNvPr>
              <p:cNvGrpSpPr/>
              <p:nvPr/>
            </p:nvGrpSpPr>
            <p:grpSpPr>
              <a:xfrm>
                <a:off x="166396" y="8780577"/>
                <a:ext cx="702538" cy="572229"/>
                <a:chOff x="-145995" y="8633545"/>
                <a:chExt cx="787401" cy="641352"/>
              </a:xfrm>
            </p:grpSpPr>
            <p:sp>
              <p:nvSpPr>
                <p:cNvPr id="96" name="Freeform 45">
                  <a:extLst>
                    <a:ext uri="{FF2B5EF4-FFF2-40B4-BE49-F238E27FC236}">
                      <a16:creationId xmlns:a16="http://schemas.microsoft.com/office/drawing/2014/main" id="{BE473440-20FC-4387-8A17-9D5B72BD3DD1}"/>
                    </a:ext>
                  </a:extLst>
                </p:cNvPr>
                <p:cNvSpPr>
                  <a:spLocks/>
                </p:cNvSpPr>
                <p:nvPr/>
              </p:nvSpPr>
              <p:spPr bwMode="auto">
                <a:xfrm>
                  <a:off x="255643" y="9062171"/>
                  <a:ext cx="363538" cy="88900"/>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7" name="Freeform 46">
                  <a:extLst>
                    <a:ext uri="{FF2B5EF4-FFF2-40B4-BE49-F238E27FC236}">
                      <a16:creationId xmlns:a16="http://schemas.microsoft.com/office/drawing/2014/main" id="{6194DEE2-CE1F-44EA-8F4A-D474C78EACCC}"/>
                    </a:ext>
                  </a:extLst>
                </p:cNvPr>
                <p:cNvSpPr>
                  <a:spLocks noEditPoints="1"/>
                </p:cNvSpPr>
                <p:nvPr/>
              </p:nvSpPr>
              <p:spPr bwMode="auto">
                <a:xfrm>
                  <a:off x="233418" y="9039946"/>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0"/>
                        <a:pt x="5" y="36"/>
                        <a:pt x="12" y="36"/>
                      </a:cubicBezTo>
                      <a:cubicBezTo>
                        <a:pt x="97" y="36"/>
                        <a:pt x="97" y="36"/>
                        <a:pt x="97" y="36"/>
                      </a:cubicBezTo>
                      <a:cubicBezTo>
                        <a:pt x="104" y="36"/>
                        <a:pt x="109" y="30"/>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8" name="Freeform 47">
                  <a:extLst>
                    <a:ext uri="{FF2B5EF4-FFF2-40B4-BE49-F238E27FC236}">
                      <a16:creationId xmlns:a16="http://schemas.microsoft.com/office/drawing/2014/main" id="{1407BC1F-8657-47E1-A075-2F8D7D812FD3}"/>
                    </a:ext>
                  </a:extLst>
                </p:cNvPr>
                <p:cNvSpPr>
                  <a:spLocks/>
                </p:cNvSpPr>
                <p:nvPr/>
              </p:nvSpPr>
              <p:spPr bwMode="auto">
                <a:xfrm>
                  <a:off x="255643" y="9136784"/>
                  <a:ext cx="363538" cy="90488"/>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9" name="Freeform 48">
                  <a:extLst>
                    <a:ext uri="{FF2B5EF4-FFF2-40B4-BE49-F238E27FC236}">
                      <a16:creationId xmlns:a16="http://schemas.microsoft.com/office/drawing/2014/main" id="{10DA8CC5-738B-4A58-9892-6EDE151E7F3D}"/>
                    </a:ext>
                  </a:extLst>
                </p:cNvPr>
                <p:cNvSpPr>
                  <a:spLocks noEditPoints="1"/>
                </p:cNvSpPr>
                <p:nvPr/>
              </p:nvSpPr>
              <p:spPr bwMode="auto">
                <a:xfrm>
                  <a:off x="233418" y="9114559"/>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1"/>
                        <a:pt x="5" y="36"/>
                        <a:pt x="12" y="36"/>
                      </a:cubicBezTo>
                      <a:cubicBezTo>
                        <a:pt x="97" y="36"/>
                        <a:pt x="97" y="36"/>
                        <a:pt x="97" y="36"/>
                      </a:cubicBezTo>
                      <a:cubicBezTo>
                        <a:pt x="104" y="36"/>
                        <a:pt x="109" y="31"/>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0" name="Freeform 49">
                  <a:extLst>
                    <a:ext uri="{FF2B5EF4-FFF2-40B4-BE49-F238E27FC236}">
                      <a16:creationId xmlns:a16="http://schemas.microsoft.com/office/drawing/2014/main" id="{1AA964F8-E5AF-473E-B773-48928CFAB6DA}"/>
                    </a:ext>
                  </a:extLst>
                </p:cNvPr>
                <p:cNvSpPr>
                  <a:spLocks/>
                </p:cNvSpPr>
                <p:nvPr/>
              </p:nvSpPr>
              <p:spPr bwMode="auto">
                <a:xfrm>
                  <a:off x="217543" y="8657358"/>
                  <a:ext cx="263525" cy="254000"/>
                </a:xfrm>
                <a:custGeom>
                  <a:avLst/>
                  <a:gdLst>
                    <a:gd name="T0" fmla="*/ 50 w 70"/>
                    <a:gd name="T1" fmla="*/ 68 h 68"/>
                    <a:gd name="T2" fmla="*/ 45 w 70"/>
                    <a:gd name="T3" fmla="*/ 67 h 68"/>
                    <a:gd name="T4" fmla="*/ 2 w 70"/>
                    <a:gd name="T5" fmla="*/ 23 h 68"/>
                    <a:gd name="T6" fmla="*/ 2 w 70"/>
                    <a:gd name="T7" fmla="*/ 15 h 68"/>
                    <a:gd name="T8" fmla="*/ 14 w 70"/>
                    <a:gd name="T9" fmla="*/ 3 h 68"/>
                    <a:gd name="T10" fmla="*/ 22 w 70"/>
                    <a:gd name="T11" fmla="*/ 0 h 68"/>
                    <a:gd name="T12" fmla="*/ 31 w 70"/>
                    <a:gd name="T13" fmla="*/ 3 h 68"/>
                    <a:gd name="T14" fmla="*/ 65 w 70"/>
                    <a:gd name="T15" fmla="*/ 38 h 68"/>
                    <a:gd name="T16" fmla="*/ 65 w 70"/>
                    <a:gd name="T17" fmla="*/ 55 h 68"/>
                    <a:gd name="T18" fmla="*/ 54 w 70"/>
                    <a:gd name="T19" fmla="*/ 67 h 68"/>
                    <a:gd name="T20" fmla="*/ 50 w 70"/>
                    <a:gd name="T2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8">
                      <a:moveTo>
                        <a:pt x="50" y="68"/>
                      </a:moveTo>
                      <a:cubicBezTo>
                        <a:pt x="48" y="68"/>
                        <a:pt x="47" y="68"/>
                        <a:pt x="45" y="67"/>
                      </a:cubicBezTo>
                      <a:cubicBezTo>
                        <a:pt x="2" y="23"/>
                        <a:pt x="2" y="23"/>
                        <a:pt x="2" y="23"/>
                      </a:cubicBezTo>
                      <a:cubicBezTo>
                        <a:pt x="0" y="21"/>
                        <a:pt x="0" y="17"/>
                        <a:pt x="2" y="15"/>
                      </a:cubicBezTo>
                      <a:cubicBezTo>
                        <a:pt x="14" y="3"/>
                        <a:pt x="14" y="3"/>
                        <a:pt x="14" y="3"/>
                      </a:cubicBezTo>
                      <a:cubicBezTo>
                        <a:pt x="16" y="1"/>
                        <a:pt x="19" y="0"/>
                        <a:pt x="22" y="0"/>
                      </a:cubicBezTo>
                      <a:cubicBezTo>
                        <a:pt x="26" y="0"/>
                        <a:pt x="29" y="1"/>
                        <a:pt x="31" y="3"/>
                      </a:cubicBezTo>
                      <a:cubicBezTo>
                        <a:pt x="65" y="38"/>
                        <a:pt x="65" y="38"/>
                        <a:pt x="65" y="38"/>
                      </a:cubicBezTo>
                      <a:cubicBezTo>
                        <a:pt x="70" y="42"/>
                        <a:pt x="70" y="50"/>
                        <a:pt x="65" y="55"/>
                      </a:cubicBezTo>
                      <a:cubicBezTo>
                        <a:pt x="54" y="67"/>
                        <a:pt x="54" y="67"/>
                        <a:pt x="54" y="67"/>
                      </a:cubicBezTo>
                      <a:cubicBezTo>
                        <a:pt x="53" y="68"/>
                        <a:pt x="51" y="68"/>
                        <a:pt x="50"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1" name="Freeform 50">
                  <a:extLst>
                    <a:ext uri="{FF2B5EF4-FFF2-40B4-BE49-F238E27FC236}">
                      <a16:creationId xmlns:a16="http://schemas.microsoft.com/office/drawing/2014/main" id="{625D1E84-C0BC-4FEB-8294-293397561D64}"/>
                    </a:ext>
                  </a:extLst>
                </p:cNvPr>
                <p:cNvSpPr>
                  <a:spLocks noEditPoints="1"/>
                </p:cNvSpPr>
                <p:nvPr/>
              </p:nvSpPr>
              <p:spPr bwMode="auto">
                <a:xfrm>
                  <a:off x="192143" y="8633545"/>
                  <a:ext cx="314325" cy="300038"/>
                </a:xfrm>
                <a:custGeom>
                  <a:avLst/>
                  <a:gdLst>
                    <a:gd name="T0" fmla="*/ 29 w 84"/>
                    <a:gd name="T1" fmla="*/ 12 h 80"/>
                    <a:gd name="T2" fmla="*/ 34 w 84"/>
                    <a:gd name="T3" fmla="*/ 13 h 80"/>
                    <a:gd name="T4" fmla="*/ 68 w 84"/>
                    <a:gd name="T5" fmla="*/ 48 h 80"/>
                    <a:gd name="T6" fmla="*/ 68 w 84"/>
                    <a:gd name="T7" fmla="*/ 57 h 80"/>
                    <a:gd name="T8" fmla="*/ 57 w 84"/>
                    <a:gd name="T9" fmla="*/ 68 h 80"/>
                    <a:gd name="T10" fmla="*/ 13 w 84"/>
                    <a:gd name="T11" fmla="*/ 25 h 80"/>
                    <a:gd name="T12" fmla="*/ 25 w 84"/>
                    <a:gd name="T13" fmla="*/ 13 h 80"/>
                    <a:gd name="T14" fmla="*/ 29 w 84"/>
                    <a:gd name="T15" fmla="*/ 12 h 80"/>
                    <a:gd name="T16" fmla="*/ 29 w 84"/>
                    <a:gd name="T17" fmla="*/ 0 h 80"/>
                    <a:gd name="T18" fmla="*/ 16 w 84"/>
                    <a:gd name="T19" fmla="*/ 5 h 80"/>
                    <a:gd name="T20" fmla="*/ 5 w 84"/>
                    <a:gd name="T21" fmla="*/ 16 h 80"/>
                    <a:gd name="T22" fmla="*/ 5 w 84"/>
                    <a:gd name="T23" fmla="*/ 33 h 80"/>
                    <a:gd name="T24" fmla="*/ 48 w 84"/>
                    <a:gd name="T25" fmla="*/ 77 h 80"/>
                    <a:gd name="T26" fmla="*/ 57 w 84"/>
                    <a:gd name="T27" fmla="*/ 80 h 80"/>
                    <a:gd name="T28" fmla="*/ 57 w 84"/>
                    <a:gd name="T29" fmla="*/ 80 h 80"/>
                    <a:gd name="T30" fmla="*/ 65 w 84"/>
                    <a:gd name="T31" fmla="*/ 77 h 80"/>
                    <a:gd name="T32" fmla="*/ 77 w 84"/>
                    <a:gd name="T33" fmla="*/ 65 h 80"/>
                    <a:gd name="T34" fmla="*/ 77 w 84"/>
                    <a:gd name="T35" fmla="*/ 39 h 80"/>
                    <a:gd name="T36" fmla="*/ 42 w 84"/>
                    <a:gd name="T37" fmla="*/ 5 h 80"/>
                    <a:gd name="T38" fmla="*/ 29 w 84"/>
                    <a:gd name="T3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0">
                      <a:moveTo>
                        <a:pt x="29" y="12"/>
                      </a:moveTo>
                      <a:cubicBezTo>
                        <a:pt x="31" y="12"/>
                        <a:pt x="33" y="12"/>
                        <a:pt x="34" y="13"/>
                      </a:cubicBezTo>
                      <a:cubicBezTo>
                        <a:pt x="34" y="13"/>
                        <a:pt x="34" y="13"/>
                        <a:pt x="68" y="48"/>
                      </a:cubicBezTo>
                      <a:cubicBezTo>
                        <a:pt x="71" y="50"/>
                        <a:pt x="71" y="54"/>
                        <a:pt x="68" y="57"/>
                      </a:cubicBezTo>
                      <a:cubicBezTo>
                        <a:pt x="68" y="57"/>
                        <a:pt x="68" y="57"/>
                        <a:pt x="57" y="68"/>
                      </a:cubicBezTo>
                      <a:cubicBezTo>
                        <a:pt x="57" y="68"/>
                        <a:pt x="57" y="68"/>
                        <a:pt x="13" y="25"/>
                      </a:cubicBezTo>
                      <a:cubicBezTo>
                        <a:pt x="13" y="25"/>
                        <a:pt x="13" y="25"/>
                        <a:pt x="25" y="13"/>
                      </a:cubicBezTo>
                      <a:cubicBezTo>
                        <a:pt x="26" y="12"/>
                        <a:pt x="28" y="12"/>
                        <a:pt x="29" y="12"/>
                      </a:cubicBezTo>
                      <a:moveTo>
                        <a:pt x="29" y="0"/>
                      </a:moveTo>
                      <a:cubicBezTo>
                        <a:pt x="24" y="0"/>
                        <a:pt x="20" y="2"/>
                        <a:pt x="16" y="5"/>
                      </a:cubicBezTo>
                      <a:cubicBezTo>
                        <a:pt x="5" y="16"/>
                        <a:pt x="5" y="16"/>
                        <a:pt x="5" y="16"/>
                      </a:cubicBezTo>
                      <a:cubicBezTo>
                        <a:pt x="0" y="21"/>
                        <a:pt x="0" y="29"/>
                        <a:pt x="5" y="33"/>
                      </a:cubicBezTo>
                      <a:cubicBezTo>
                        <a:pt x="48" y="77"/>
                        <a:pt x="48" y="77"/>
                        <a:pt x="48" y="77"/>
                      </a:cubicBezTo>
                      <a:cubicBezTo>
                        <a:pt x="50" y="79"/>
                        <a:pt x="53" y="80"/>
                        <a:pt x="57" y="80"/>
                      </a:cubicBezTo>
                      <a:cubicBezTo>
                        <a:pt x="57" y="80"/>
                        <a:pt x="57" y="80"/>
                        <a:pt x="57" y="80"/>
                      </a:cubicBezTo>
                      <a:cubicBezTo>
                        <a:pt x="60" y="80"/>
                        <a:pt x="63" y="79"/>
                        <a:pt x="65" y="77"/>
                      </a:cubicBezTo>
                      <a:cubicBezTo>
                        <a:pt x="77" y="65"/>
                        <a:pt x="77" y="65"/>
                        <a:pt x="77" y="65"/>
                      </a:cubicBezTo>
                      <a:cubicBezTo>
                        <a:pt x="84" y="58"/>
                        <a:pt x="84" y="47"/>
                        <a:pt x="77" y="39"/>
                      </a:cubicBezTo>
                      <a:cubicBezTo>
                        <a:pt x="42" y="5"/>
                        <a:pt x="42" y="5"/>
                        <a:pt x="42" y="5"/>
                      </a:cubicBezTo>
                      <a:cubicBezTo>
                        <a:pt x="39" y="2"/>
                        <a:pt x="34" y="0"/>
                        <a:pt x="29"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2" name="Freeform 51">
                  <a:extLst>
                    <a:ext uri="{FF2B5EF4-FFF2-40B4-BE49-F238E27FC236}">
                      <a16:creationId xmlns:a16="http://schemas.microsoft.com/office/drawing/2014/main" id="{6ECE9A41-034F-4C5C-8CD6-882BEAFFC945}"/>
                    </a:ext>
                  </a:extLst>
                </p:cNvPr>
                <p:cNvSpPr>
                  <a:spLocks noEditPoints="1"/>
                </p:cNvSpPr>
                <p:nvPr/>
              </p:nvSpPr>
              <p:spPr bwMode="auto">
                <a:xfrm>
                  <a:off x="-123770" y="8724033"/>
                  <a:ext cx="742950" cy="528639"/>
                </a:xfrm>
                <a:custGeom>
                  <a:avLst/>
                  <a:gdLst>
                    <a:gd name="T0" fmla="*/ 12 w 198"/>
                    <a:gd name="T1" fmla="*/ 141 h 141"/>
                    <a:gd name="T2" fmla="*/ 8 w 198"/>
                    <a:gd name="T3" fmla="*/ 140 h 141"/>
                    <a:gd name="T4" fmla="*/ 3 w 198"/>
                    <a:gd name="T5" fmla="*/ 134 h 141"/>
                    <a:gd name="T6" fmla="*/ 1 w 198"/>
                    <a:gd name="T7" fmla="*/ 128 h 141"/>
                    <a:gd name="T8" fmla="*/ 14 w 198"/>
                    <a:gd name="T9" fmla="*/ 77 h 141"/>
                    <a:gd name="T10" fmla="*/ 15 w 198"/>
                    <a:gd name="T11" fmla="*/ 75 h 141"/>
                    <a:gd name="T12" fmla="*/ 88 w 198"/>
                    <a:gd name="T13" fmla="*/ 1 h 141"/>
                    <a:gd name="T14" fmla="*/ 92 w 198"/>
                    <a:gd name="T15" fmla="*/ 0 h 141"/>
                    <a:gd name="T16" fmla="*/ 92 w 198"/>
                    <a:gd name="T17" fmla="*/ 0 h 141"/>
                    <a:gd name="T18" fmla="*/ 97 w 198"/>
                    <a:gd name="T19" fmla="*/ 1 h 141"/>
                    <a:gd name="T20" fmla="*/ 103 w 198"/>
                    <a:gd name="T21" fmla="*/ 8 h 141"/>
                    <a:gd name="T22" fmla="*/ 105 w 198"/>
                    <a:gd name="T23" fmla="*/ 12 h 141"/>
                    <a:gd name="T24" fmla="*/ 109 w 198"/>
                    <a:gd name="T25" fmla="*/ 13 h 141"/>
                    <a:gd name="T26" fmla="*/ 116 w 198"/>
                    <a:gd name="T27" fmla="*/ 21 h 141"/>
                    <a:gd name="T28" fmla="*/ 117 w 198"/>
                    <a:gd name="T29" fmla="*/ 24 h 141"/>
                    <a:gd name="T30" fmla="*/ 121 w 198"/>
                    <a:gd name="T31" fmla="*/ 26 h 141"/>
                    <a:gd name="T32" fmla="*/ 128 w 198"/>
                    <a:gd name="T33" fmla="*/ 33 h 141"/>
                    <a:gd name="T34" fmla="*/ 130 w 198"/>
                    <a:gd name="T35" fmla="*/ 37 h 141"/>
                    <a:gd name="T36" fmla="*/ 133 w 198"/>
                    <a:gd name="T37" fmla="*/ 38 h 141"/>
                    <a:gd name="T38" fmla="*/ 140 w 198"/>
                    <a:gd name="T39" fmla="*/ 45 h 141"/>
                    <a:gd name="T40" fmla="*/ 142 w 198"/>
                    <a:gd name="T41" fmla="*/ 49 h 141"/>
                    <a:gd name="T42" fmla="*/ 140 w 198"/>
                    <a:gd name="T43" fmla="*/ 53 h 141"/>
                    <a:gd name="T44" fmla="*/ 124 w 198"/>
                    <a:gd name="T45" fmla="*/ 70 h 141"/>
                    <a:gd name="T46" fmla="*/ 192 w 198"/>
                    <a:gd name="T47" fmla="*/ 70 h 141"/>
                    <a:gd name="T48" fmla="*/ 198 w 198"/>
                    <a:gd name="T49" fmla="*/ 76 h 141"/>
                    <a:gd name="T50" fmla="*/ 198 w 198"/>
                    <a:gd name="T51" fmla="*/ 87 h 141"/>
                    <a:gd name="T52" fmla="*/ 192 w 198"/>
                    <a:gd name="T53" fmla="*/ 93 h 141"/>
                    <a:gd name="T54" fmla="*/ 107 w 198"/>
                    <a:gd name="T55" fmla="*/ 93 h 141"/>
                    <a:gd name="T56" fmla="*/ 103 w 198"/>
                    <a:gd name="T57" fmla="*/ 91 h 141"/>
                    <a:gd name="T58" fmla="*/ 67 w 198"/>
                    <a:gd name="T59" fmla="*/ 127 h 141"/>
                    <a:gd name="T60" fmla="*/ 64 w 198"/>
                    <a:gd name="T61" fmla="*/ 128 h 141"/>
                    <a:gd name="T62" fmla="*/ 14 w 198"/>
                    <a:gd name="T63" fmla="*/ 141 h 141"/>
                    <a:gd name="T64" fmla="*/ 12 w 198"/>
                    <a:gd name="T65" fmla="*/ 141 h 141"/>
                    <a:gd name="T66" fmla="*/ 23 w 198"/>
                    <a:gd name="T67" fmla="*/ 119 h 141"/>
                    <a:gd name="T68" fmla="*/ 45 w 198"/>
                    <a:gd name="T69" fmla="*/ 113 h 141"/>
                    <a:gd name="T70" fmla="*/ 29 w 198"/>
                    <a:gd name="T71" fmla="*/ 97 h 141"/>
                    <a:gd name="T72" fmla="*/ 23 w 198"/>
                    <a:gd name="T73" fmla="*/ 11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 h="141">
                      <a:moveTo>
                        <a:pt x="12" y="141"/>
                      </a:moveTo>
                      <a:cubicBezTo>
                        <a:pt x="11" y="141"/>
                        <a:pt x="9" y="141"/>
                        <a:pt x="8" y="140"/>
                      </a:cubicBezTo>
                      <a:cubicBezTo>
                        <a:pt x="3" y="134"/>
                        <a:pt x="3" y="134"/>
                        <a:pt x="3" y="134"/>
                      </a:cubicBezTo>
                      <a:cubicBezTo>
                        <a:pt x="1" y="133"/>
                        <a:pt x="0" y="131"/>
                        <a:pt x="1" y="128"/>
                      </a:cubicBezTo>
                      <a:cubicBezTo>
                        <a:pt x="14" y="77"/>
                        <a:pt x="14" y="77"/>
                        <a:pt x="14" y="77"/>
                      </a:cubicBezTo>
                      <a:cubicBezTo>
                        <a:pt x="14" y="76"/>
                        <a:pt x="15" y="75"/>
                        <a:pt x="15" y="75"/>
                      </a:cubicBezTo>
                      <a:cubicBezTo>
                        <a:pt x="88" y="1"/>
                        <a:pt x="88" y="1"/>
                        <a:pt x="88" y="1"/>
                      </a:cubicBezTo>
                      <a:cubicBezTo>
                        <a:pt x="89" y="0"/>
                        <a:pt x="91" y="0"/>
                        <a:pt x="92" y="0"/>
                      </a:cubicBezTo>
                      <a:cubicBezTo>
                        <a:pt x="92" y="0"/>
                        <a:pt x="92" y="0"/>
                        <a:pt x="92" y="0"/>
                      </a:cubicBezTo>
                      <a:cubicBezTo>
                        <a:pt x="94" y="0"/>
                        <a:pt x="96" y="0"/>
                        <a:pt x="97" y="1"/>
                      </a:cubicBezTo>
                      <a:cubicBezTo>
                        <a:pt x="103" y="8"/>
                        <a:pt x="103" y="8"/>
                        <a:pt x="103" y="8"/>
                      </a:cubicBezTo>
                      <a:cubicBezTo>
                        <a:pt x="104" y="9"/>
                        <a:pt x="105" y="10"/>
                        <a:pt x="105" y="12"/>
                      </a:cubicBezTo>
                      <a:cubicBezTo>
                        <a:pt x="106" y="12"/>
                        <a:pt x="108" y="12"/>
                        <a:pt x="109" y="13"/>
                      </a:cubicBezTo>
                      <a:cubicBezTo>
                        <a:pt x="116" y="21"/>
                        <a:pt x="116" y="21"/>
                        <a:pt x="116" y="21"/>
                      </a:cubicBezTo>
                      <a:cubicBezTo>
                        <a:pt x="117" y="22"/>
                        <a:pt x="117" y="23"/>
                        <a:pt x="117" y="24"/>
                      </a:cubicBezTo>
                      <a:cubicBezTo>
                        <a:pt x="119" y="24"/>
                        <a:pt x="120" y="25"/>
                        <a:pt x="121" y="26"/>
                      </a:cubicBezTo>
                      <a:cubicBezTo>
                        <a:pt x="128" y="33"/>
                        <a:pt x="128" y="33"/>
                        <a:pt x="128" y="33"/>
                      </a:cubicBezTo>
                      <a:cubicBezTo>
                        <a:pt x="129" y="34"/>
                        <a:pt x="130" y="35"/>
                        <a:pt x="130" y="37"/>
                      </a:cubicBezTo>
                      <a:cubicBezTo>
                        <a:pt x="131" y="37"/>
                        <a:pt x="132" y="37"/>
                        <a:pt x="133" y="38"/>
                      </a:cubicBezTo>
                      <a:cubicBezTo>
                        <a:pt x="140" y="45"/>
                        <a:pt x="140" y="45"/>
                        <a:pt x="140" y="45"/>
                      </a:cubicBezTo>
                      <a:cubicBezTo>
                        <a:pt x="141" y="46"/>
                        <a:pt x="142" y="47"/>
                        <a:pt x="142" y="49"/>
                      </a:cubicBezTo>
                      <a:cubicBezTo>
                        <a:pt x="142" y="51"/>
                        <a:pt x="141" y="52"/>
                        <a:pt x="140" y="53"/>
                      </a:cubicBezTo>
                      <a:cubicBezTo>
                        <a:pt x="124" y="70"/>
                        <a:pt x="124" y="70"/>
                        <a:pt x="124" y="70"/>
                      </a:cubicBezTo>
                      <a:cubicBezTo>
                        <a:pt x="192" y="70"/>
                        <a:pt x="192" y="70"/>
                        <a:pt x="192" y="70"/>
                      </a:cubicBezTo>
                      <a:cubicBezTo>
                        <a:pt x="196" y="70"/>
                        <a:pt x="198" y="72"/>
                        <a:pt x="198" y="76"/>
                      </a:cubicBezTo>
                      <a:cubicBezTo>
                        <a:pt x="198" y="87"/>
                        <a:pt x="198" y="87"/>
                        <a:pt x="198" y="87"/>
                      </a:cubicBezTo>
                      <a:cubicBezTo>
                        <a:pt x="198" y="91"/>
                        <a:pt x="196" y="93"/>
                        <a:pt x="192" y="93"/>
                      </a:cubicBezTo>
                      <a:cubicBezTo>
                        <a:pt x="107" y="93"/>
                        <a:pt x="107" y="93"/>
                        <a:pt x="107" y="93"/>
                      </a:cubicBezTo>
                      <a:cubicBezTo>
                        <a:pt x="105" y="93"/>
                        <a:pt x="104" y="92"/>
                        <a:pt x="103" y="91"/>
                      </a:cubicBezTo>
                      <a:cubicBezTo>
                        <a:pt x="67" y="127"/>
                        <a:pt x="67" y="127"/>
                        <a:pt x="67" y="127"/>
                      </a:cubicBezTo>
                      <a:cubicBezTo>
                        <a:pt x="66" y="127"/>
                        <a:pt x="65" y="128"/>
                        <a:pt x="64" y="128"/>
                      </a:cubicBezTo>
                      <a:cubicBezTo>
                        <a:pt x="14" y="141"/>
                        <a:pt x="14" y="141"/>
                        <a:pt x="14" y="141"/>
                      </a:cubicBezTo>
                      <a:cubicBezTo>
                        <a:pt x="13" y="141"/>
                        <a:pt x="13" y="141"/>
                        <a:pt x="12" y="141"/>
                      </a:cubicBezTo>
                      <a:close/>
                      <a:moveTo>
                        <a:pt x="23" y="119"/>
                      </a:moveTo>
                      <a:cubicBezTo>
                        <a:pt x="45" y="113"/>
                        <a:pt x="45" y="113"/>
                        <a:pt x="45" y="113"/>
                      </a:cubicBezTo>
                      <a:cubicBezTo>
                        <a:pt x="29" y="97"/>
                        <a:pt x="29" y="97"/>
                        <a:pt x="29" y="97"/>
                      </a:cubicBezTo>
                      <a:lnTo>
                        <a:pt x="23"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3" name="Freeform 52">
                  <a:extLst>
                    <a:ext uri="{FF2B5EF4-FFF2-40B4-BE49-F238E27FC236}">
                      <a16:creationId xmlns:a16="http://schemas.microsoft.com/office/drawing/2014/main" id="{61551617-E888-4769-84AF-093CBEF53182}"/>
                    </a:ext>
                  </a:extLst>
                </p:cNvPr>
                <p:cNvSpPr>
                  <a:spLocks noEditPoints="1"/>
                </p:cNvSpPr>
                <p:nvPr/>
              </p:nvSpPr>
              <p:spPr bwMode="auto">
                <a:xfrm>
                  <a:off x="-145995" y="8701808"/>
                  <a:ext cx="787400" cy="573089"/>
                </a:xfrm>
                <a:custGeom>
                  <a:avLst/>
                  <a:gdLst>
                    <a:gd name="T0" fmla="*/ 98 w 210"/>
                    <a:gd name="T1" fmla="*/ 12 h 153"/>
                    <a:gd name="T2" fmla="*/ 105 w 210"/>
                    <a:gd name="T3" fmla="*/ 18 h 153"/>
                    <a:gd name="T4" fmla="*/ 37 w 210"/>
                    <a:gd name="T5" fmla="*/ 86 h 153"/>
                    <a:gd name="T6" fmla="*/ 43 w 210"/>
                    <a:gd name="T7" fmla="*/ 92 h 153"/>
                    <a:gd name="T8" fmla="*/ 110 w 210"/>
                    <a:gd name="T9" fmla="*/ 24 h 153"/>
                    <a:gd name="T10" fmla="*/ 118 w 210"/>
                    <a:gd name="T11" fmla="*/ 31 h 153"/>
                    <a:gd name="T12" fmla="*/ 50 w 210"/>
                    <a:gd name="T13" fmla="*/ 99 h 153"/>
                    <a:gd name="T14" fmla="*/ 55 w 210"/>
                    <a:gd name="T15" fmla="*/ 104 h 153"/>
                    <a:gd name="T16" fmla="*/ 123 w 210"/>
                    <a:gd name="T17" fmla="*/ 36 h 153"/>
                    <a:gd name="T18" fmla="*/ 130 w 210"/>
                    <a:gd name="T19" fmla="*/ 43 h 153"/>
                    <a:gd name="T20" fmla="*/ 62 w 210"/>
                    <a:gd name="T21" fmla="*/ 111 h 153"/>
                    <a:gd name="T22" fmla="*/ 68 w 210"/>
                    <a:gd name="T23" fmla="*/ 116 h 153"/>
                    <a:gd name="T24" fmla="*/ 135 w 210"/>
                    <a:gd name="T25" fmla="*/ 49 h 153"/>
                    <a:gd name="T26" fmla="*/ 142 w 210"/>
                    <a:gd name="T27" fmla="*/ 55 h 153"/>
                    <a:gd name="T28" fmla="*/ 115 w 210"/>
                    <a:gd name="T29" fmla="*/ 82 h 153"/>
                    <a:gd name="T30" fmla="*/ 198 w 210"/>
                    <a:gd name="T31" fmla="*/ 82 h 153"/>
                    <a:gd name="T32" fmla="*/ 198 w 210"/>
                    <a:gd name="T33" fmla="*/ 93 h 153"/>
                    <a:gd name="T34" fmla="*/ 113 w 210"/>
                    <a:gd name="T35" fmla="*/ 93 h 153"/>
                    <a:gd name="T36" fmla="*/ 113 w 210"/>
                    <a:gd name="T37" fmla="*/ 84 h 153"/>
                    <a:gd name="T38" fmla="*/ 69 w 210"/>
                    <a:gd name="T39" fmla="*/ 128 h 153"/>
                    <a:gd name="T40" fmla="*/ 18 w 210"/>
                    <a:gd name="T41" fmla="*/ 141 h 153"/>
                    <a:gd name="T42" fmla="*/ 13 w 210"/>
                    <a:gd name="T43" fmla="*/ 136 h 153"/>
                    <a:gd name="T44" fmla="*/ 26 w 210"/>
                    <a:gd name="T45" fmla="*/ 85 h 153"/>
                    <a:gd name="T46" fmla="*/ 98 w 210"/>
                    <a:gd name="T47" fmla="*/ 12 h 153"/>
                    <a:gd name="T48" fmla="*/ 21 w 210"/>
                    <a:gd name="T49" fmla="*/ 133 h 153"/>
                    <a:gd name="T50" fmla="*/ 62 w 210"/>
                    <a:gd name="T51" fmla="*/ 122 h 153"/>
                    <a:gd name="T52" fmla="*/ 32 w 210"/>
                    <a:gd name="T53" fmla="*/ 91 h 153"/>
                    <a:gd name="T54" fmla="*/ 21 w 210"/>
                    <a:gd name="T55" fmla="*/ 133 h 153"/>
                    <a:gd name="T56" fmla="*/ 98 w 210"/>
                    <a:gd name="T57" fmla="*/ 0 h 153"/>
                    <a:gd name="T58" fmla="*/ 98 w 210"/>
                    <a:gd name="T59" fmla="*/ 0 h 153"/>
                    <a:gd name="T60" fmla="*/ 90 w 210"/>
                    <a:gd name="T61" fmla="*/ 3 h 153"/>
                    <a:gd name="T62" fmla="*/ 17 w 210"/>
                    <a:gd name="T63" fmla="*/ 76 h 153"/>
                    <a:gd name="T64" fmla="*/ 14 w 210"/>
                    <a:gd name="T65" fmla="*/ 82 h 153"/>
                    <a:gd name="T66" fmla="*/ 1 w 210"/>
                    <a:gd name="T67" fmla="*/ 133 h 153"/>
                    <a:gd name="T68" fmla="*/ 4 w 210"/>
                    <a:gd name="T69" fmla="*/ 145 h 153"/>
                    <a:gd name="T70" fmla="*/ 10 w 210"/>
                    <a:gd name="T71" fmla="*/ 150 h 153"/>
                    <a:gd name="T72" fmla="*/ 18 w 210"/>
                    <a:gd name="T73" fmla="*/ 153 h 153"/>
                    <a:gd name="T74" fmla="*/ 21 w 210"/>
                    <a:gd name="T75" fmla="*/ 153 h 153"/>
                    <a:gd name="T76" fmla="*/ 72 w 210"/>
                    <a:gd name="T77" fmla="*/ 140 h 153"/>
                    <a:gd name="T78" fmla="*/ 77 w 210"/>
                    <a:gd name="T79" fmla="*/ 137 h 153"/>
                    <a:gd name="T80" fmla="*/ 109 w 210"/>
                    <a:gd name="T81" fmla="*/ 105 h 153"/>
                    <a:gd name="T82" fmla="*/ 113 w 210"/>
                    <a:gd name="T83" fmla="*/ 105 h 153"/>
                    <a:gd name="T84" fmla="*/ 198 w 210"/>
                    <a:gd name="T85" fmla="*/ 105 h 153"/>
                    <a:gd name="T86" fmla="*/ 210 w 210"/>
                    <a:gd name="T87" fmla="*/ 93 h 153"/>
                    <a:gd name="T88" fmla="*/ 210 w 210"/>
                    <a:gd name="T89" fmla="*/ 82 h 153"/>
                    <a:gd name="T90" fmla="*/ 198 w 210"/>
                    <a:gd name="T91" fmla="*/ 70 h 153"/>
                    <a:gd name="T92" fmla="*/ 144 w 210"/>
                    <a:gd name="T93" fmla="*/ 70 h 153"/>
                    <a:gd name="T94" fmla="*/ 150 w 210"/>
                    <a:gd name="T95" fmla="*/ 64 h 153"/>
                    <a:gd name="T96" fmla="*/ 154 w 210"/>
                    <a:gd name="T97" fmla="*/ 55 h 153"/>
                    <a:gd name="T98" fmla="*/ 150 w 210"/>
                    <a:gd name="T99" fmla="*/ 47 h 153"/>
                    <a:gd name="T100" fmla="*/ 144 w 210"/>
                    <a:gd name="T101" fmla="*/ 40 h 153"/>
                    <a:gd name="T102" fmla="*/ 140 w 210"/>
                    <a:gd name="T103" fmla="*/ 38 h 153"/>
                    <a:gd name="T104" fmla="*/ 138 w 210"/>
                    <a:gd name="T105" fmla="*/ 35 h 153"/>
                    <a:gd name="T106" fmla="*/ 131 w 210"/>
                    <a:gd name="T107" fmla="*/ 28 h 153"/>
                    <a:gd name="T108" fmla="*/ 128 w 210"/>
                    <a:gd name="T109" fmla="*/ 25 h 153"/>
                    <a:gd name="T110" fmla="*/ 126 w 210"/>
                    <a:gd name="T111" fmla="*/ 22 h 153"/>
                    <a:gd name="T112" fmla="*/ 119 w 210"/>
                    <a:gd name="T113" fmla="*/ 15 h 153"/>
                    <a:gd name="T114" fmla="*/ 116 w 210"/>
                    <a:gd name="T115" fmla="*/ 13 h 153"/>
                    <a:gd name="T116" fmla="*/ 113 w 210"/>
                    <a:gd name="T117" fmla="*/ 10 h 153"/>
                    <a:gd name="T118" fmla="*/ 107 w 210"/>
                    <a:gd name="T119" fmla="*/ 3 h 153"/>
                    <a:gd name="T120" fmla="*/ 98 w 210"/>
                    <a:gd name="T12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 h="153">
                      <a:moveTo>
                        <a:pt x="98" y="12"/>
                      </a:moveTo>
                      <a:cubicBezTo>
                        <a:pt x="105" y="18"/>
                        <a:pt x="105" y="18"/>
                        <a:pt x="105" y="18"/>
                      </a:cubicBezTo>
                      <a:cubicBezTo>
                        <a:pt x="37" y="86"/>
                        <a:pt x="37" y="86"/>
                        <a:pt x="37" y="86"/>
                      </a:cubicBezTo>
                      <a:cubicBezTo>
                        <a:pt x="43" y="92"/>
                        <a:pt x="43" y="92"/>
                        <a:pt x="43" y="92"/>
                      </a:cubicBezTo>
                      <a:cubicBezTo>
                        <a:pt x="110" y="24"/>
                        <a:pt x="110" y="24"/>
                        <a:pt x="110" y="24"/>
                      </a:cubicBezTo>
                      <a:cubicBezTo>
                        <a:pt x="118" y="31"/>
                        <a:pt x="118" y="31"/>
                        <a:pt x="118" y="31"/>
                      </a:cubicBezTo>
                      <a:cubicBezTo>
                        <a:pt x="50" y="99"/>
                        <a:pt x="50" y="99"/>
                        <a:pt x="50" y="99"/>
                      </a:cubicBezTo>
                      <a:cubicBezTo>
                        <a:pt x="55" y="104"/>
                        <a:pt x="55" y="104"/>
                        <a:pt x="55" y="104"/>
                      </a:cubicBezTo>
                      <a:cubicBezTo>
                        <a:pt x="123" y="36"/>
                        <a:pt x="123" y="36"/>
                        <a:pt x="123" y="36"/>
                      </a:cubicBezTo>
                      <a:cubicBezTo>
                        <a:pt x="130" y="43"/>
                        <a:pt x="130" y="43"/>
                        <a:pt x="130" y="43"/>
                      </a:cubicBezTo>
                      <a:cubicBezTo>
                        <a:pt x="62" y="111"/>
                        <a:pt x="62" y="111"/>
                        <a:pt x="62" y="111"/>
                      </a:cubicBezTo>
                      <a:cubicBezTo>
                        <a:pt x="68" y="116"/>
                        <a:pt x="68" y="116"/>
                        <a:pt x="68" y="116"/>
                      </a:cubicBezTo>
                      <a:cubicBezTo>
                        <a:pt x="135" y="49"/>
                        <a:pt x="135" y="49"/>
                        <a:pt x="135" y="49"/>
                      </a:cubicBezTo>
                      <a:cubicBezTo>
                        <a:pt x="142" y="55"/>
                        <a:pt x="142" y="55"/>
                        <a:pt x="142" y="55"/>
                      </a:cubicBezTo>
                      <a:cubicBezTo>
                        <a:pt x="115" y="82"/>
                        <a:pt x="115" y="82"/>
                        <a:pt x="115" y="82"/>
                      </a:cubicBezTo>
                      <a:cubicBezTo>
                        <a:pt x="198" y="82"/>
                        <a:pt x="198" y="82"/>
                        <a:pt x="198" y="82"/>
                      </a:cubicBezTo>
                      <a:cubicBezTo>
                        <a:pt x="198" y="93"/>
                        <a:pt x="198" y="93"/>
                        <a:pt x="198" y="93"/>
                      </a:cubicBezTo>
                      <a:cubicBezTo>
                        <a:pt x="113" y="93"/>
                        <a:pt x="113" y="93"/>
                        <a:pt x="113" y="93"/>
                      </a:cubicBezTo>
                      <a:cubicBezTo>
                        <a:pt x="113" y="84"/>
                        <a:pt x="113" y="84"/>
                        <a:pt x="113" y="84"/>
                      </a:cubicBezTo>
                      <a:cubicBezTo>
                        <a:pt x="69" y="128"/>
                        <a:pt x="69" y="128"/>
                        <a:pt x="69" y="128"/>
                      </a:cubicBezTo>
                      <a:cubicBezTo>
                        <a:pt x="18" y="141"/>
                        <a:pt x="18" y="141"/>
                        <a:pt x="18" y="141"/>
                      </a:cubicBezTo>
                      <a:cubicBezTo>
                        <a:pt x="13" y="136"/>
                        <a:pt x="13" y="136"/>
                        <a:pt x="13" y="136"/>
                      </a:cubicBezTo>
                      <a:cubicBezTo>
                        <a:pt x="26" y="85"/>
                        <a:pt x="26" y="85"/>
                        <a:pt x="26" y="85"/>
                      </a:cubicBezTo>
                      <a:cubicBezTo>
                        <a:pt x="98" y="12"/>
                        <a:pt x="98" y="12"/>
                        <a:pt x="98" y="12"/>
                      </a:cubicBezTo>
                      <a:moveTo>
                        <a:pt x="21" y="133"/>
                      </a:moveTo>
                      <a:cubicBezTo>
                        <a:pt x="62" y="122"/>
                        <a:pt x="62" y="122"/>
                        <a:pt x="62" y="122"/>
                      </a:cubicBezTo>
                      <a:cubicBezTo>
                        <a:pt x="32" y="91"/>
                        <a:pt x="32" y="91"/>
                        <a:pt x="32" y="91"/>
                      </a:cubicBezTo>
                      <a:cubicBezTo>
                        <a:pt x="21" y="133"/>
                        <a:pt x="21" y="133"/>
                        <a:pt x="21" y="133"/>
                      </a:cubicBezTo>
                      <a:moveTo>
                        <a:pt x="98" y="0"/>
                      </a:moveTo>
                      <a:cubicBezTo>
                        <a:pt x="98" y="0"/>
                        <a:pt x="98" y="0"/>
                        <a:pt x="98" y="0"/>
                      </a:cubicBezTo>
                      <a:cubicBezTo>
                        <a:pt x="95" y="0"/>
                        <a:pt x="92" y="1"/>
                        <a:pt x="90" y="3"/>
                      </a:cubicBezTo>
                      <a:cubicBezTo>
                        <a:pt x="17" y="76"/>
                        <a:pt x="17" y="76"/>
                        <a:pt x="17" y="76"/>
                      </a:cubicBezTo>
                      <a:cubicBezTo>
                        <a:pt x="16" y="78"/>
                        <a:pt x="15" y="80"/>
                        <a:pt x="14" y="82"/>
                      </a:cubicBezTo>
                      <a:cubicBezTo>
                        <a:pt x="1" y="133"/>
                        <a:pt x="1" y="133"/>
                        <a:pt x="1" y="133"/>
                      </a:cubicBezTo>
                      <a:cubicBezTo>
                        <a:pt x="0" y="137"/>
                        <a:pt x="1" y="142"/>
                        <a:pt x="4" y="145"/>
                      </a:cubicBezTo>
                      <a:cubicBezTo>
                        <a:pt x="10" y="150"/>
                        <a:pt x="10" y="150"/>
                        <a:pt x="10" y="150"/>
                      </a:cubicBezTo>
                      <a:cubicBezTo>
                        <a:pt x="12" y="152"/>
                        <a:pt x="15" y="153"/>
                        <a:pt x="18" y="153"/>
                      </a:cubicBezTo>
                      <a:cubicBezTo>
                        <a:pt x="19" y="153"/>
                        <a:pt x="20" y="153"/>
                        <a:pt x="21" y="153"/>
                      </a:cubicBezTo>
                      <a:cubicBezTo>
                        <a:pt x="72" y="140"/>
                        <a:pt x="72" y="140"/>
                        <a:pt x="72" y="140"/>
                      </a:cubicBezTo>
                      <a:cubicBezTo>
                        <a:pt x="74" y="140"/>
                        <a:pt x="76" y="138"/>
                        <a:pt x="77" y="137"/>
                      </a:cubicBezTo>
                      <a:cubicBezTo>
                        <a:pt x="109" y="105"/>
                        <a:pt x="109" y="105"/>
                        <a:pt x="109" y="105"/>
                      </a:cubicBezTo>
                      <a:cubicBezTo>
                        <a:pt x="111" y="105"/>
                        <a:pt x="112" y="105"/>
                        <a:pt x="113" y="105"/>
                      </a:cubicBezTo>
                      <a:cubicBezTo>
                        <a:pt x="198" y="105"/>
                        <a:pt x="198" y="105"/>
                        <a:pt x="198" y="105"/>
                      </a:cubicBezTo>
                      <a:cubicBezTo>
                        <a:pt x="205" y="105"/>
                        <a:pt x="210" y="100"/>
                        <a:pt x="210" y="93"/>
                      </a:cubicBezTo>
                      <a:cubicBezTo>
                        <a:pt x="210" y="82"/>
                        <a:pt x="210" y="82"/>
                        <a:pt x="210" y="82"/>
                      </a:cubicBezTo>
                      <a:cubicBezTo>
                        <a:pt x="210" y="75"/>
                        <a:pt x="205" y="70"/>
                        <a:pt x="198" y="70"/>
                      </a:cubicBezTo>
                      <a:cubicBezTo>
                        <a:pt x="144" y="70"/>
                        <a:pt x="144" y="70"/>
                        <a:pt x="144" y="70"/>
                      </a:cubicBezTo>
                      <a:cubicBezTo>
                        <a:pt x="150" y="64"/>
                        <a:pt x="150" y="64"/>
                        <a:pt x="150" y="64"/>
                      </a:cubicBezTo>
                      <a:cubicBezTo>
                        <a:pt x="153" y="61"/>
                        <a:pt x="154" y="58"/>
                        <a:pt x="154" y="55"/>
                      </a:cubicBezTo>
                      <a:cubicBezTo>
                        <a:pt x="154" y="52"/>
                        <a:pt x="152" y="49"/>
                        <a:pt x="150" y="47"/>
                      </a:cubicBezTo>
                      <a:cubicBezTo>
                        <a:pt x="144" y="40"/>
                        <a:pt x="144" y="40"/>
                        <a:pt x="144" y="40"/>
                      </a:cubicBezTo>
                      <a:cubicBezTo>
                        <a:pt x="143" y="39"/>
                        <a:pt x="142" y="39"/>
                        <a:pt x="140" y="38"/>
                      </a:cubicBezTo>
                      <a:cubicBezTo>
                        <a:pt x="140" y="37"/>
                        <a:pt x="139" y="36"/>
                        <a:pt x="138" y="35"/>
                      </a:cubicBezTo>
                      <a:cubicBezTo>
                        <a:pt x="131" y="28"/>
                        <a:pt x="131" y="28"/>
                        <a:pt x="131" y="28"/>
                      </a:cubicBezTo>
                      <a:cubicBezTo>
                        <a:pt x="131" y="27"/>
                        <a:pt x="129" y="26"/>
                        <a:pt x="128" y="25"/>
                      </a:cubicBezTo>
                      <a:cubicBezTo>
                        <a:pt x="128" y="24"/>
                        <a:pt x="127" y="23"/>
                        <a:pt x="126" y="22"/>
                      </a:cubicBezTo>
                      <a:cubicBezTo>
                        <a:pt x="119" y="15"/>
                        <a:pt x="119" y="15"/>
                        <a:pt x="119" y="15"/>
                      </a:cubicBezTo>
                      <a:cubicBezTo>
                        <a:pt x="118" y="14"/>
                        <a:pt x="117" y="13"/>
                        <a:pt x="116" y="13"/>
                      </a:cubicBezTo>
                      <a:cubicBezTo>
                        <a:pt x="115" y="12"/>
                        <a:pt x="114" y="10"/>
                        <a:pt x="113" y="10"/>
                      </a:cubicBezTo>
                      <a:cubicBezTo>
                        <a:pt x="107" y="3"/>
                        <a:pt x="107" y="3"/>
                        <a:pt x="107" y="3"/>
                      </a:cubicBezTo>
                      <a:cubicBezTo>
                        <a:pt x="105" y="1"/>
                        <a:pt x="102" y="0"/>
                        <a:pt x="98"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4" name="Rectangle 53">
                  <a:extLst>
                    <a:ext uri="{FF2B5EF4-FFF2-40B4-BE49-F238E27FC236}">
                      <a16:creationId xmlns:a16="http://schemas.microsoft.com/office/drawing/2014/main" id="{FEBDE6C7-4677-4D48-AD39-D9B02FDE9846}"/>
                    </a:ext>
                  </a:extLst>
                </p:cNvPr>
                <p:cNvSpPr>
                  <a:spLocks noChangeArrowheads="1"/>
                </p:cNvSpPr>
                <p:nvPr/>
              </p:nvSpPr>
              <p:spPr bwMode="auto">
                <a:xfrm>
                  <a:off x="277868" y="9084396"/>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5" name="Rectangle 54">
                  <a:extLst>
                    <a:ext uri="{FF2B5EF4-FFF2-40B4-BE49-F238E27FC236}">
                      <a16:creationId xmlns:a16="http://schemas.microsoft.com/office/drawing/2014/main" id="{529BD406-2A9C-448B-81EE-B84C6F0C61C5}"/>
                    </a:ext>
                  </a:extLst>
                </p:cNvPr>
                <p:cNvSpPr>
                  <a:spLocks noChangeArrowheads="1"/>
                </p:cNvSpPr>
                <p:nvPr/>
              </p:nvSpPr>
              <p:spPr bwMode="auto">
                <a:xfrm>
                  <a:off x="277868" y="9159009"/>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6" name="Freeform 55">
                  <a:extLst>
                    <a:ext uri="{FF2B5EF4-FFF2-40B4-BE49-F238E27FC236}">
                      <a16:creationId xmlns:a16="http://schemas.microsoft.com/office/drawing/2014/main" id="{6EF0134D-BE58-4D9F-8B9F-B7FBD22CBC92}"/>
                    </a:ext>
                  </a:extLst>
                </p:cNvPr>
                <p:cNvSpPr>
                  <a:spLocks/>
                </p:cNvSpPr>
                <p:nvPr/>
              </p:nvSpPr>
              <p:spPr bwMode="auto">
                <a:xfrm>
                  <a:off x="239768" y="8674820"/>
                  <a:ext cx="217488" cy="214313"/>
                </a:xfrm>
                <a:custGeom>
                  <a:avLst/>
                  <a:gdLst>
                    <a:gd name="T0" fmla="*/ 55 w 58"/>
                    <a:gd name="T1" fmla="*/ 46 h 57"/>
                    <a:gd name="T2" fmla="*/ 55 w 58"/>
                    <a:gd name="T3" fmla="*/ 37 h 57"/>
                    <a:gd name="T4" fmla="*/ 21 w 58"/>
                    <a:gd name="T5" fmla="*/ 2 h 57"/>
                    <a:gd name="T6" fmla="*/ 12 w 58"/>
                    <a:gd name="T7" fmla="*/ 2 h 57"/>
                    <a:gd name="T8" fmla="*/ 0 w 58"/>
                    <a:gd name="T9" fmla="*/ 14 h 57"/>
                    <a:gd name="T10" fmla="*/ 44 w 58"/>
                    <a:gd name="T11" fmla="*/ 57 h 57"/>
                    <a:gd name="T12" fmla="*/ 55 w 58"/>
                    <a:gd name="T13" fmla="*/ 46 h 57"/>
                  </a:gdLst>
                  <a:ahLst/>
                  <a:cxnLst>
                    <a:cxn ang="0">
                      <a:pos x="T0" y="T1"/>
                    </a:cxn>
                    <a:cxn ang="0">
                      <a:pos x="T2" y="T3"/>
                    </a:cxn>
                    <a:cxn ang="0">
                      <a:pos x="T4" y="T5"/>
                    </a:cxn>
                    <a:cxn ang="0">
                      <a:pos x="T6" y="T7"/>
                    </a:cxn>
                    <a:cxn ang="0">
                      <a:pos x="T8" y="T9"/>
                    </a:cxn>
                    <a:cxn ang="0">
                      <a:pos x="T10" y="T11"/>
                    </a:cxn>
                    <a:cxn ang="0">
                      <a:pos x="T12" y="T13"/>
                    </a:cxn>
                  </a:cxnLst>
                  <a:rect l="0" t="0" r="r" b="b"/>
                  <a:pathLst>
                    <a:path w="58" h="57">
                      <a:moveTo>
                        <a:pt x="55" y="46"/>
                      </a:moveTo>
                      <a:cubicBezTo>
                        <a:pt x="58" y="43"/>
                        <a:pt x="58" y="39"/>
                        <a:pt x="55" y="37"/>
                      </a:cubicBezTo>
                      <a:cubicBezTo>
                        <a:pt x="21" y="2"/>
                        <a:pt x="21" y="2"/>
                        <a:pt x="21" y="2"/>
                      </a:cubicBezTo>
                      <a:cubicBezTo>
                        <a:pt x="18" y="0"/>
                        <a:pt x="14" y="0"/>
                        <a:pt x="12" y="2"/>
                      </a:cubicBezTo>
                      <a:cubicBezTo>
                        <a:pt x="0" y="14"/>
                        <a:pt x="0" y="14"/>
                        <a:pt x="0" y="14"/>
                      </a:cubicBezTo>
                      <a:cubicBezTo>
                        <a:pt x="44" y="57"/>
                        <a:pt x="44" y="57"/>
                        <a:pt x="44" y="57"/>
                      </a:cubicBezTo>
                      <a:cubicBezTo>
                        <a:pt x="55" y="46"/>
                        <a:pt x="55" y="46"/>
                        <a:pt x="55"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107" name="Freeform 56">
                  <a:extLst>
                    <a:ext uri="{FF2B5EF4-FFF2-40B4-BE49-F238E27FC236}">
                      <a16:creationId xmlns:a16="http://schemas.microsoft.com/office/drawing/2014/main" id="{85925C4C-86E3-483B-89F9-FDD3F9EB282C}"/>
                    </a:ext>
                  </a:extLst>
                </p:cNvPr>
                <p:cNvSpPr>
                  <a:spLocks noEditPoints="1"/>
                </p:cNvSpPr>
                <p:nvPr/>
              </p:nvSpPr>
              <p:spPr bwMode="auto">
                <a:xfrm>
                  <a:off x="-96782" y="8746258"/>
                  <a:ext cx="693738" cy="484189"/>
                </a:xfrm>
                <a:custGeom>
                  <a:avLst/>
                  <a:gdLst>
                    <a:gd name="T0" fmla="*/ 241 w 437"/>
                    <a:gd name="T1" fmla="*/ 166 h 305"/>
                    <a:gd name="T2" fmla="*/ 305 w 437"/>
                    <a:gd name="T3" fmla="*/ 102 h 305"/>
                    <a:gd name="T4" fmla="*/ 288 w 437"/>
                    <a:gd name="T5" fmla="*/ 88 h 305"/>
                    <a:gd name="T6" fmla="*/ 130 w 437"/>
                    <a:gd name="T7" fmla="*/ 246 h 305"/>
                    <a:gd name="T8" fmla="*/ 116 w 437"/>
                    <a:gd name="T9" fmla="*/ 234 h 305"/>
                    <a:gd name="T10" fmla="*/ 276 w 437"/>
                    <a:gd name="T11" fmla="*/ 74 h 305"/>
                    <a:gd name="T12" fmla="*/ 260 w 437"/>
                    <a:gd name="T13" fmla="*/ 57 h 305"/>
                    <a:gd name="T14" fmla="*/ 99 w 437"/>
                    <a:gd name="T15" fmla="*/ 218 h 305"/>
                    <a:gd name="T16" fmla="*/ 87 w 437"/>
                    <a:gd name="T17" fmla="*/ 206 h 305"/>
                    <a:gd name="T18" fmla="*/ 248 w 437"/>
                    <a:gd name="T19" fmla="*/ 45 h 305"/>
                    <a:gd name="T20" fmla="*/ 229 w 437"/>
                    <a:gd name="T21" fmla="*/ 29 h 305"/>
                    <a:gd name="T22" fmla="*/ 71 w 437"/>
                    <a:gd name="T23" fmla="*/ 189 h 305"/>
                    <a:gd name="T24" fmla="*/ 56 w 437"/>
                    <a:gd name="T25" fmla="*/ 175 h 305"/>
                    <a:gd name="T26" fmla="*/ 217 w 437"/>
                    <a:gd name="T27" fmla="*/ 14 h 305"/>
                    <a:gd name="T28" fmla="*/ 201 w 437"/>
                    <a:gd name="T29" fmla="*/ 0 h 305"/>
                    <a:gd name="T30" fmla="*/ 30 w 437"/>
                    <a:gd name="T31" fmla="*/ 173 h 305"/>
                    <a:gd name="T32" fmla="*/ 0 w 437"/>
                    <a:gd name="T33" fmla="*/ 293 h 305"/>
                    <a:gd name="T34" fmla="*/ 12 w 437"/>
                    <a:gd name="T35" fmla="*/ 305 h 305"/>
                    <a:gd name="T36" fmla="*/ 132 w 437"/>
                    <a:gd name="T37" fmla="*/ 274 h 305"/>
                    <a:gd name="T38" fmla="*/ 236 w 437"/>
                    <a:gd name="T39" fmla="*/ 170 h 305"/>
                    <a:gd name="T40" fmla="*/ 236 w 437"/>
                    <a:gd name="T41" fmla="*/ 192 h 305"/>
                    <a:gd name="T42" fmla="*/ 437 w 437"/>
                    <a:gd name="T43" fmla="*/ 192 h 305"/>
                    <a:gd name="T44" fmla="*/ 437 w 437"/>
                    <a:gd name="T45" fmla="*/ 166 h 305"/>
                    <a:gd name="T46" fmla="*/ 241 w 437"/>
                    <a:gd name="T47" fmla="*/ 166 h 305"/>
                    <a:gd name="T48" fmla="*/ 19 w 437"/>
                    <a:gd name="T49" fmla="*/ 286 h 305"/>
                    <a:gd name="T50" fmla="*/ 45 w 437"/>
                    <a:gd name="T51" fmla="*/ 187 h 305"/>
                    <a:gd name="T52" fmla="*/ 116 w 437"/>
                    <a:gd name="T53" fmla="*/ 260 h 305"/>
                    <a:gd name="T54" fmla="*/ 19 w 437"/>
                    <a:gd name="T55" fmla="*/ 28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37" h="305">
                      <a:moveTo>
                        <a:pt x="241" y="166"/>
                      </a:moveTo>
                      <a:lnTo>
                        <a:pt x="305" y="102"/>
                      </a:lnTo>
                      <a:lnTo>
                        <a:pt x="288" y="88"/>
                      </a:lnTo>
                      <a:lnTo>
                        <a:pt x="130" y="246"/>
                      </a:lnTo>
                      <a:lnTo>
                        <a:pt x="116" y="234"/>
                      </a:lnTo>
                      <a:lnTo>
                        <a:pt x="276" y="74"/>
                      </a:lnTo>
                      <a:lnTo>
                        <a:pt x="260" y="57"/>
                      </a:lnTo>
                      <a:lnTo>
                        <a:pt x="99" y="218"/>
                      </a:lnTo>
                      <a:lnTo>
                        <a:pt x="87" y="206"/>
                      </a:lnTo>
                      <a:lnTo>
                        <a:pt x="248" y="45"/>
                      </a:lnTo>
                      <a:lnTo>
                        <a:pt x="229" y="29"/>
                      </a:lnTo>
                      <a:lnTo>
                        <a:pt x="71" y="189"/>
                      </a:lnTo>
                      <a:lnTo>
                        <a:pt x="56" y="175"/>
                      </a:lnTo>
                      <a:lnTo>
                        <a:pt x="217" y="14"/>
                      </a:lnTo>
                      <a:lnTo>
                        <a:pt x="201" y="0"/>
                      </a:lnTo>
                      <a:lnTo>
                        <a:pt x="30" y="173"/>
                      </a:lnTo>
                      <a:lnTo>
                        <a:pt x="0" y="293"/>
                      </a:lnTo>
                      <a:lnTo>
                        <a:pt x="12" y="305"/>
                      </a:lnTo>
                      <a:lnTo>
                        <a:pt x="132" y="274"/>
                      </a:lnTo>
                      <a:lnTo>
                        <a:pt x="236" y="170"/>
                      </a:lnTo>
                      <a:lnTo>
                        <a:pt x="236" y="192"/>
                      </a:lnTo>
                      <a:lnTo>
                        <a:pt x="437" y="192"/>
                      </a:lnTo>
                      <a:lnTo>
                        <a:pt x="437" y="166"/>
                      </a:lnTo>
                      <a:lnTo>
                        <a:pt x="241" y="166"/>
                      </a:lnTo>
                      <a:close/>
                      <a:moveTo>
                        <a:pt x="19" y="286"/>
                      </a:moveTo>
                      <a:lnTo>
                        <a:pt x="45" y="187"/>
                      </a:lnTo>
                      <a:lnTo>
                        <a:pt x="116" y="260"/>
                      </a:lnTo>
                      <a:lnTo>
                        <a:pt x="19" y="2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sp>
            <p:nvSpPr>
              <p:cNvPr id="95" name="TextBox 94">
                <a:extLst>
                  <a:ext uri="{FF2B5EF4-FFF2-40B4-BE49-F238E27FC236}">
                    <a16:creationId xmlns:a16="http://schemas.microsoft.com/office/drawing/2014/main" id="{DA535A33-A570-4EAB-805A-66FECB5156DA}"/>
                  </a:ext>
                </a:extLst>
              </p:cNvPr>
              <p:cNvSpPr txBox="1"/>
              <p:nvPr/>
            </p:nvSpPr>
            <p:spPr>
              <a:xfrm>
                <a:off x="932114" y="8712046"/>
                <a:ext cx="10337283" cy="1940279"/>
              </a:xfrm>
              <a:prstGeom prst="rect">
                <a:avLst/>
              </a:prstGeom>
              <a:noFill/>
            </p:spPr>
            <p:txBody>
              <a:bodyPr wrap="square" rtlCol="0">
                <a:spAutoFit/>
              </a:bodyPr>
              <a:lstStyle/>
              <a:p>
                <a:r>
                  <a:rPr lang="en-US" sz="2667" b="1" dirty="0">
                    <a:solidFill>
                      <a:schemeClr val="bg1"/>
                    </a:solidFill>
                    <a:latin typeface="+mj-lt"/>
                    <a:ea typeface="Tahoma" pitchFamily="34" charset="0"/>
                    <a:cs typeface="Tahoma" pitchFamily="34" charset="0"/>
                  </a:rPr>
                  <a:t>DẠNG 2: CM Đ</a:t>
                </a:r>
                <a:r>
                  <a:rPr lang="vi-VN" sz="2667" b="1" dirty="0">
                    <a:solidFill>
                      <a:schemeClr val="bg1"/>
                    </a:solidFill>
                    <a:latin typeface="+mj-lt"/>
                    <a:ea typeface="Tahoma" pitchFamily="34" charset="0"/>
                    <a:cs typeface="Tahoma" pitchFamily="34" charset="0"/>
                  </a:rPr>
                  <a:t>Ư</a:t>
                </a:r>
                <a:r>
                  <a:rPr lang="en-US" sz="2667" b="1" dirty="0">
                    <a:solidFill>
                      <a:schemeClr val="bg1"/>
                    </a:solidFill>
                    <a:latin typeface="+mj-lt"/>
                    <a:ea typeface="Tahoma" pitchFamily="34" charset="0"/>
                    <a:cs typeface="Tahoma" pitchFamily="34" charset="0"/>
                  </a:rPr>
                  <a:t>ỜNG THẲNG VUÔNG  GÓC VỚI MẶT PHẲNG</a:t>
                </a:r>
              </a:p>
            </p:txBody>
          </p:sp>
        </p:grpSp>
      </p:grpSp>
    </p:spTree>
    <p:extLst>
      <p:ext uri="{BB962C8B-B14F-4D97-AF65-F5344CB8AC3E}">
        <p14:creationId xmlns:p14="http://schemas.microsoft.com/office/powerpoint/2010/main" val="202575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00"/>
                                        <p:tgtEl>
                                          <p:spTgt spid="12"/>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0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down)">
                                      <p:cBhvr>
                                        <p:cTn id="26" dur="500"/>
                                        <p:tgtEl>
                                          <p:spTgt spid="3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down)">
                                      <p:cBhvr>
                                        <p:cTn id="31" dur="500"/>
                                        <p:tgtEl>
                                          <p:spTgt spid="4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wipe(down)">
                                      <p:cBhvr>
                                        <p:cTn id="36" dur="500"/>
                                        <p:tgtEl>
                                          <p:spTgt spid="43"/>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8"/>
                                        </p:tgtEl>
                                        <p:attrNameLst>
                                          <p:attrName>style.visibility</p:attrName>
                                        </p:attrNameLst>
                                      </p:cBhvr>
                                      <p:to>
                                        <p:strVal val="visible"/>
                                      </p:to>
                                    </p:set>
                                    <p:animEffect transition="in" filter="fade">
                                      <p:cBhvr>
                                        <p:cTn id="50" dur="500"/>
                                        <p:tgtEl>
                                          <p:spTgt spid="6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down)">
                                      <p:cBhvr>
                                        <p:cTn id="65" dur="500"/>
                                        <p:tgtEl>
                                          <p:spTgt spid="42"/>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ipe(down)">
                                      <p:cBhvr>
                                        <p:cTn id="70" dur="500"/>
                                        <p:tgtEl>
                                          <p:spTgt spid="15"/>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wipe(down)">
                                      <p:cBhvr>
                                        <p:cTn id="75" dur="500"/>
                                        <p:tgtEl>
                                          <p:spTgt spid="86"/>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grpId="0" nodeType="click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19" grpId="0"/>
      <p:bldP spid="4" grpId="0"/>
      <p:bldP spid="17" grpId="0"/>
      <p:bldP spid="18" grpId="0"/>
      <p:bldP spid="2" grpId="0"/>
      <p:bldP spid="11" grpId="0"/>
      <p:bldP spid="15" grpId="0"/>
      <p:bldP spid="86" grpId="0" animBg="1"/>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ound Same Side Corner Rectangle 60">
            <a:extLst>
              <a:ext uri="{FF2B5EF4-FFF2-40B4-BE49-F238E27FC236}">
                <a16:creationId xmlns:a16="http://schemas.microsoft.com/office/drawing/2014/main" id="{5BB2884C-CD05-4C62-A6BC-DEDC4F4A2C04}"/>
              </a:ext>
            </a:extLst>
          </p:cNvPr>
          <p:cNvSpPr/>
          <p:nvPr/>
        </p:nvSpPr>
        <p:spPr>
          <a:xfrm flipV="1">
            <a:off x="154974" y="3361407"/>
            <a:ext cx="11667545" cy="3391307"/>
          </a:xfrm>
          <a:prstGeom prst="round2SameRect">
            <a:avLst>
              <a:gd name="adj1" fmla="val 3062"/>
              <a:gd name="adj2" fmla="val 0"/>
            </a:avLst>
          </a:prstGeom>
          <a:solidFill>
            <a:schemeClr val="accent6">
              <a:lumMod val="20000"/>
              <a:lumOff val="80000"/>
            </a:schemeClr>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807">
              <a:latin typeface="+mj-lt"/>
            </a:endParaRPr>
          </a:p>
        </p:txBody>
      </p:sp>
      <p:grpSp>
        <p:nvGrpSpPr>
          <p:cNvPr id="6" name="Group 5"/>
          <p:cNvGrpSpPr/>
          <p:nvPr/>
        </p:nvGrpSpPr>
        <p:grpSpPr>
          <a:xfrm>
            <a:off x="79375" y="3066683"/>
            <a:ext cx="2313942" cy="599132"/>
            <a:chOff x="1331979" y="6302728"/>
            <a:chExt cx="4536164" cy="891377"/>
          </a:xfrm>
        </p:grpSpPr>
        <p:sp>
          <p:nvSpPr>
            <p:cNvPr id="7" name="Freeform 20"/>
            <p:cNvSpPr>
              <a:spLocks/>
            </p:cNvSpPr>
            <p:nvPr/>
          </p:nvSpPr>
          <p:spPr bwMode="auto">
            <a:xfrm rot="16200000" flipV="1">
              <a:off x="3417884" y="4701169"/>
              <a:ext cx="828631" cy="4071887"/>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62384" y="6310717"/>
              <a:ext cx="2813135" cy="824037"/>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331979" y="6302728"/>
              <a:ext cx="113461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595767" y="6454990"/>
              <a:ext cx="798220"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nvGrpSpPr>
          <p:cNvPr id="20" name="Group 19"/>
          <p:cNvGrpSpPr/>
          <p:nvPr/>
        </p:nvGrpSpPr>
        <p:grpSpPr>
          <a:xfrm>
            <a:off x="82836" y="850571"/>
            <a:ext cx="11739683" cy="1423153"/>
            <a:chOff x="480509" y="1774420"/>
            <a:chExt cx="23437336" cy="3616692"/>
          </a:xfrm>
        </p:grpSpPr>
        <p:grpSp>
          <p:nvGrpSpPr>
            <p:cNvPr id="21" name="Group 20"/>
            <p:cNvGrpSpPr/>
            <p:nvPr/>
          </p:nvGrpSpPr>
          <p:grpSpPr>
            <a:xfrm>
              <a:off x="480509" y="1774420"/>
              <a:ext cx="22985532" cy="3616692"/>
              <a:chOff x="480509" y="1552581"/>
              <a:chExt cx="22985532" cy="3616692"/>
            </a:xfrm>
          </p:grpSpPr>
          <p:sp>
            <p:nvSpPr>
              <p:cNvPr id="25" name="Rounded Rectangle 24"/>
              <p:cNvSpPr/>
              <p:nvPr/>
            </p:nvSpPr>
            <p:spPr bwMode="auto">
              <a:xfrm>
                <a:off x="480509" y="1592883"/>
                <a:ext cx="22985532" cy="3576390"/>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dirty="0"/>
              </a:p>
            </p:txBody>
          </p:sp>
          <p:grpSp>
            <p:nvGrpSpPr>
              <p:cNvPr id="26" name="Group 25"/>
              <p:cNvGrpSpPr/>
              <p:nvPr/>
            </p:nvGrpSpPr>
            <p:grpSpPr>
              <a:xfrm>
                <a:off x="480509" y="1552581"/>
                <a:ext cx="3579315" cy="1379116"/>
                <a:chOff x="480509" y="1552581"/>
                <a:chExt cx="3579315" cy="1379116"/>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a:solidFill>
                      <a:prstClr val="white"/>
                    </a:solidFill>
                  </a:endParaRPr>
                </a:p>
              </p:txBody>
            </p:sp>
            <p:sp>
              <p:nvSpPr>
                <p:cNvPr id="28" name="Pentagon 27"/>
                <p:cNvSpPr/>
                <p:nvPr/>
              </p:nvSpPr>
              <p:spPr bwMode="auto">
                <a:xfrm>
                  <a:off x="480509" y="1647220"/>
                  <a:ext cx="3271603" cy="1284477"/>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44"/>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44">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44">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44">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844">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844">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844">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844">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44">
                    <a:defRPr/>
                  </a:pPr>
                  <a:endParaRPr lang="en-US" sz="3199">
                    <a:solidFill>
                      <a:schemeClr val="tx1"/>
                    </a:solidFill>
                  </a:endParaRPr>
                </a:p>
              </p:txBody>
            </p:sp>
            <p:sp>
              <p:nvSpPr>
                <p:cNvPr id="31" name="TextBox 13"/>
                <p:cNvSpPr txBox="1">
                  <a:spLocks noChangeArrowheads="1"/>
                </p:cNvSpPr>
                <p:nvPr/>
              </p:nvSpPr>
              <p:spPr bwMode="auto">
                <a:xfrm>
                  <a:off x="1184331" y="1552581"/>
                  <a:ext cx="2875493" cy="132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Câu</a:t>
                  </a:r>
                  <a:r>
                    <a:rPr lang="en-US" sz="2799" dirty="0">
                      <a:solidFill>
                        <a:schemeClr val="bg1"/>
                      </a:solidFill>
                      <a:latin typeface="Tahoma" pitchFamily="34" charset="0"/>
                      <a:cs typeface="Tahoma" pitchFamily="34" charset="0"/>
                    </a:rPr>
                    <a:t> 2:</a:t>
                  </a:r>
                </a:p>
              </p:txBody>
            </p:sp>
          </p:grpSp>
        </p:grpSp>
        <p:sp>
          <p:nvSpPr>
            <p:cNvPr id="23" name="Rectangle 22"/>
            <p:cNvSpPr/>
            <p:nvPr/>
          </p:nvSpPr>
          <p:spPr>
            <a:xfrm>
              <a:off x="2199824" y="2574411"/>
              <a:ext cx="21718021" cy="1364055"/>
            </a:xfrm>
            <a:prstGeom prst="rect">
              <a:avLst/>
            </a:prstGeom>
            <a:noFill/>
          </p:spPr>
          <p:txBody>
            <a:bodyPr wrap="square" rtlCol="0">
              <a:spAutoFit/>
            </a:bodyPr>
            <a:lstStyle/>
            <a:p>
              <a:pPr>
                <a:lnSpc>
                  <a:spcPct val="107000"/>
                </a:lnSpc>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p>
          </p:txBody>
        </p:sp>
      </p:grpSp>
      <p:grpSp>
        <p:nvGrpSpPr>
          <p:cNvPr id="12" name="Group 11"/>
          <p:cNvGrpSpPr/>
          <p:nvPr/>
        </p:nvGrpSpPr>
        <p:grpSpPr>
          <a:xfrm>
            <a:off x="106532" y="2255773"/>
            <a:ext cx="2520072" cy="712794"/>
            <a:chOff x="130912" y="1087204"/>
            <a:chExt cx="1544720" cy="712888"/>
          </a:xfrm>
        </p:grpSpPr>
        <p:sp>
          <p:nvSpPr>
            <p:cNvPr id="69" name="Rectangle 68"/>
            <p:cNvSpPr/>
            <p:nvPr/>
          </p:nvSpPr>
          <p:spPr>
            <a:xfrm>
              <a:off x="531851" y="1182824"/>
              <a:ext cx="114378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130912" y="1184703"/>
              <a:ext cx="476234" cy="56867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a:latin typeface="Tahoma" pitchFamily="34" charset="0"/>
                  <a:ea typeface="Tahoma" pitchFamily="34" charset="0"/>
                  <a:cs typeface="Tahoma" pitchFamily="34" charset="0"/>
                </a:rPr>
                <a:t>A</a:t>
              </a:r>
              <a:endParaRPr lang="en-US" sz="3199" dirty="0"/>
            </a:p>
          </p:txBody>
        </p:sp>
        <p:sp>
          <p:nvSpPr>
            <p:cNvPr id="71" name="TextBox 70"/>
            <p:cNvSpPr txBox="1"/>
            <p:nvPr/>
          </p:nvSpPr>
          <p:spPr>
            <a:xfrm>
              <a:off x="650931" y="1087204"/>
              <a:ext cx="733611" cy="587930"/>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dirty="0"/>
            </a:p>
          </p:txBody>
        </p:sp>
      </p:grpSp>
      <p:sp>
        <p:nvSpPr>
          <p:cNvPr id="63" name="Action Button: Forward or Next 62">
            <a:hlinkClick r:id="" action="ppaction://hlinkshowjump?jump=nextslide" highlightClick="1"/>
          </p:cNvPr>
          <p:cNvSpPr/>
          <p:nvPr/>
        </p:nvSpPr>
        <p:spPr>
          <a:xfrm>
            <a:off x="11454144" y="6316043"/>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19" name="Rectangle 18">
            <a:extLst>
              <a:ext uri="{FF2B5EF4-FFF2-40B4-BE49-F238E27FC236}">
                <a16:creationId xmlns:a16="http://schemas.microsoft.com/office/drawing/2014/main" id="{CE5893B2-D395-4F32-8538-7352E491E821}"/>
              </a:ext>
            </a:extLst>
          </p:cNvPr>
          <p:cNvSpPr/>
          <p:nvPr/>
        </p:nvSpPr>
        <p:spPr>
          <a:xfrm>
            <a:off x="4370229" y="6316043"/>
            <a:ext cx="2286203" cy="461665"/>
          </a:xfrm>
          <a:prstGeom prst="rect">
            <a:avLst/>
          </a:prstGeom>
        </p:spPr>
        <p:txBody>
          <a:bodyPr wrap="none">
            <a:spAutoFit/>
          </a:bodyPr>
          <a:lstStyle/>
          <a:p>
            <a:r>
              <a:rPr lang="en-US" sz="2400" dirty="0" err="1">
                <a:latin typeface="Tahoma" panose="020B0604030504040204" pitchFamily="34" charset="0"/>
                <a:ea typeface="Tahoma" panose="020B0604030504040204" pitchFamily="34" charset="0"/>
                <a:cs typeface="Tahoma" panose="020B0604030504040204" pitchFamily="34" charset="0"/>
              </a:rPr>
              <a:t>Chọn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án</a:t>
            </a:r>
            <a:r>
              <a:rPr lang="en-US" sz="2400" dirty="0">
                <a:latin typeface="Tahoma" panose="020B0604030504040204" pitchFamily="34" charset="0"/>
                <a:ea typeface="Tahoma" panose="020B0604030504040204" pitchFamily="34" charset="0"/>
                <a:cs typeface="Tahoma" panose="020B0604030504040204" pitchFamily="34" charset="0"/>
              </a:rPr>
              <a:t> A.</a:t>
            </a:r>
          </a:p>
        </p:txBody>
      </p:sp>
      <p:sp>
        <p:nvSpPr>
          <p:cNvPr id="4" name="Rectangle 3">
            <a:extLst>
              <a:ext uri="{FF2B5EF4-FFF2-40B4-BE49-F238E27FC236}">
                <a16:creationId xmlns:a16="http://schemas.microsoft.com/office/drawing/2014/main" id="{A2EDC8AC-CCBF-481B-ADAB-DA89422CB16C}"/>
              </a:ext>
            </a:extLst>
          </p:cNvPr>
          <p:cNvSpPr/>
          <p:nvPr/>
        </p:nvSpPr>
        <p:spPr>
          <a:xfrm>
            <a:off x="2" y="548995"/>
            <a:ext cx="11908087" cy="587853"/>
          </a:xfrm>
          <a:prstGeom prst="rect">
            <a:avLst/>
          </a:prstGeom>
        </p:spPr>
        <p:txBody>
          <a:bodyPr wrap="square">
            <a:spAutoFit/>
          </a:bodyPr>
          <a:lstStyle/>
          <a:p>
            <a:pPr marL="1373648" indent="-1013833" algn="just">
              <a:lnSpc>
                <a:spcPct val="115000"/>
              </a:lnSpc>
              <a:tabLst>
                <a:tab pos="3780177" algn="l"/>
              </a:tabLst>
            </a:pPr>
            <a:r>
              <a:rPr lang="nl-NL" sz="2800" dirty="0">
                <a:latin typeface="+mj-lt"/>
                <a:ea typeface="Calibri" panose="020F0502020204030204" pitchFamily="34"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7" name="Rectangle 16"/>
              <p:cNvSpPr/>
              <p:nvPr/>
            </p:nvSpPr>
            <p:spPr>
              <a:xfrm>
                <a:off x="1651896" y="879634"/>
                <a:ext cx="9729996" cy="1882567"/>
              </a:xfrm>
              <a:prstGeom prst="rect">
                <a:avLst/>
              </a:prstGeom>
            </p:spPr>
            <p:txBody>
              <a:bodyPr wrap="square">
                <a:spAutoFit/>
              </a:bodyPr>
              <a:lstStyle/>
              <a:p>
                <a:pPr>
                  <a:lnSpc>
                    <a:spcPct val="90000"/>
                  </a:lnSpc>
                  <a:spcBef>
                    <a:spcPts val="1000"/>
                  </a:spcBef>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Cho hình chóp </a:t>
                </a:r>
                <a14:m>
                  <m:oMath xmlns:m="http://schemas.openxmlformats.org/officeDocument/2006/math">
                    <m:r>
                      <a:rPr lang="vi-VN" sz="2400" i="1">
                        <a:solidFill>
                          <a:prstClr val="black"/>
                        </a:solidFill>
                        <a:latin typeface="Cambria Math"/>
                      </a:rPr>
                      <m:t>𝑆</m:t>
                    </m:r>
                    <m:r>
                      <a:rPr lang="vi-VN" sz="2400" i="1">
                        <a:solidFill>
                          <a:prstClr val="black"/>
                        </a:solidFill>
                        <a:latin typeface="Cambria Math"/>
                      </a:rPr>
                      <m:t>.</m:t>
                    </m:r>
                    <m:r>
                      <a:rPr lang="vi-VN" sz="2400" i="1">
                        <a:solidFill>
                          <a:prstClr val="black"/>
                        </a:solidFill>
                        <a:latin typeface="Cambria Math"/>
                      </a:rPr>
                      <m:t>𝐴𝐵𝐶𝐷</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có đáy là hình chữ nhật tâm </a:t>
                </a:r>
                <a14:m>
                  <m:oMath xmlns:m="http://schemas.openxmlformats.org/officeDocument/2006/math">
                    <m:r>
                      <a:rPr lang="vi-VN" sz="2400" i="1">
                        <a:solidFill>
                          <a:prstClr val="black"/>
                        </a:solidFill>
                        <a:latin typeface="Cambria Math"/>
                      </a:rPr>
                      <m:t>𝑂</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cạnh </a:t>
                </a:r>
                <a14:m>
                  <m:oMath xmlns:m="http://schemas.openxmlformats.org/officeDocument/2006/math">
                    <m:r>
                      <a:rPr lang="vi-VN" sz="2400" i="1">
                        <a:solidFill>
                          <a:prstClr val="black"/>
                        </a:solidFill>
                        <a:latin typeface="Cambria Math"/>
                      </a:rPr>
                      <m:t>𝑆𝐴</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vuông góc với mặt phẳng đáy. Gọi </a:t>
                </a:r>
                <a14:m>
                  <m:oMath xmlns:m="http://schemas.openxmlformats.org/officeDocument/2006/math">
                    <m:r>
                      <a:rPr lang="vi-VN" sz="2400" i="1">
                        <a:solidFill>
                          <a:prstClr val="black"/>
                        </a:solidFill>
                        <a:latin typeface="Cambria Math"/>
                      </a:rPr>
                      <m:t>𝐻</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và </a:t>
                </a:r>
                <a14:m>
                  <m:oMath xmlns:m="http://schemas.openxmlformats.org/officeDocument/2006/math">
                    <m:r>
                      <a:rPr lang="vi-VN" sz="2400" i="1">
                        <a:solidFill>
                          <a:prstClr val="black"/>
                        </a:solidFill>
                        <a:latin typeface="Cambria Math"/>
                      </a:rPr>
                      <m:t>𝐾</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lần lượt là hình chiếu của </a:t>
                </a:r>
                <a14:m>
                  <m:oMath xmlns:m="http://schemas.openxmlformats.org/officeDocument/2006/math">
                    <m:r>
                      <a:rPr lang="vi-VN" sz="2400" i="1">
                        <a:solidFill>
                          <a:prstClr val="black"/>
                        </a:solidFill>
                        <a:latin typeface="Cambria Math"/>
                      </a:rPr>
                      <m:t>𝐴</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lên </a:t>
                </a:r>
                <a14:m>
                  <m:oMath xmlns:m="http://schemas.openxmlformats.org/officeDocument/2006/math">
                    <m:r>
                      <a:rPr lang="vi-VN" sz="2400" i="1">
                        <a:solidFill>
                          <a:prstClr val="black"/>
                        </a:solidFill>
                        <a:latin typeface="Cambria Math"/>
                      </a:rPr>
                      <m:t>𝑆𝐵</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và </a:t>
                </a:r>
                <a14:m>
                  <m:oMath xmlns:m="http://schemas.openxmlformats.org/officeDocument/2006/math">
                    <m:r>
                      <a:rPr lang="vi-VN" sz="2400" i="1">
                        <a:solidFill>
                          <a:prstClr val="black"/>
                        </a:solidFill>
                        <a:latin typeface="Cambria Math"/>
                      </a:rPr>
                      <m:t>𝑆𝐷</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Hỏi đường thẳng </a:t>
                </a:r>
                <a14:m>
                  <m:oMath xmlns:m="http://schemas.openxmlformats.org/officeDocument/2006/math">
                    <m:r>
                      <a:rPr lang="vi-VN" sz="2400" i="1">
                        <a:solidFill>
                          <a:prstClr val="black"/>
                        </a:solidFill>
                        <a:latin typeface="Cambria Math"/>
                      </a:rPr>
                      <m:t>𝑆𝐶</m:t>
                    </m:r>
                  </m:oMath>
                </a14:m>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 vuông góc với mặt phẳng nào trong các mặt phẳng sau đây?</a:t>
                </a:r>
              </a:p>
              <a:p>
                <a:pPr>
                  <a:lnSpc>
                    <a:spcPct val="90000"/>
                  </a:lnSpc>
                  <a:spcBef>
                    <a:spcPts val="1000"/>
                  </a:spcBef>
                </a:pPr>
                <a:endParaRPr lang="vi-VN" sz="24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1651896" y="879634"/>
                <a:ext cx="9729996" cy="1882567"/>
              </a:xfrm>
              <a:prstGeom prst="rect">
                <a:avLst/>
              </a:prstGeom>
              <a:blipFill>
                <a:blip r:embed="rId2"/>
                <a:stretch>
                  <a:fillRect l="-1003" t="-4854" r="-150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143648" y="2448286"/>
                <a:ext cx="1114151"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d>
                        <m:dPr>
                          <m:ctrlPr>
                            <a:rPr lang="vi-VN" sz="2133" i="1" smtClean="0">
                              <a:solidFill>
                                <a:schemeClr val="bg1"/>
                              </a:solidFill>
                              <a:latin typeface="Cambria Math" panose="02040503050406030204" pitchFamily="18" charset="0"/>
                            </a:rPr>
                          </m:ctrlPr>
                        </m:dPr>
                        <m:e>
                          <m:r>
                            <a:rPr lang="vi-VN" sz="2133" i="1">
                              <a:solidFill>
                                <a:schemeClr val="bg1"/>
                              </a:solidFill>
                              <a:latin typeface="Cambria Math"/>
                            </a:rPr>
                            <m:t>𝐴𝐻𝐾</m:t>
                          </m:r>
                        </m:e>
                      </m:d>
                      <m:r>
                        <m:rPr>
                          <m:nor/>
                        </m:rPr>
                        <a:rPr lang="en-US" sz="2133" dirty="0">
                          <a:solidFill>
                            <a:schemeClr val="bg1"/>
                          </a:solidFill>
                          <a:latin typeface="Times New Roman" pitchFamily="18" charset="0"/>
                          <a:cs typeface="Times New Roman" pitchFamily="18" charset="0"/>
                        </a:rPr>
                        <m:t>.</m:t>
                      </m:r>
                    </m:oMath>
                  </m:oMathPara>
                </a14:m>
                <a:endParaRPr lang="en-US" sz="2133" dirty="0">
                  <a:solidFill>
                    <a:schemeClr val="bg1"/>
                  </a:solidFill>
                </a:endParaRPr>
              </a:p>
            </p:txBody>
          </p:sp>
        </mc:Choice>
        <mc:Fallback xmlns="">
          <p:sp>
            <p:nvSpPr>
              <p:cNvPr id="18" name="Rectangle 17"/>
              <p:cNvSpPr>
                <a:spLocks noRot="1" noChangeAspect="1" noMove="1" noResize="1" noEditPoints="1" noAdjustHandles="1" noChangeArrowheads="1" noChangeShapeType="1" noTextEdit="1"/>
              </p:cNvSpPr>
              <p:nvPr/>
            </p:nvSpPr>
            <p:spPr>
              <a:xfrm>
                <a:off x="1143648" y="2448286"/>
                <a:ext cx="1114151" cy="420564"/>
              </a:xfrm>
              <a:prstGeom prst="rect">
                <a:avLst/>
              </a:prstGeom>
              <a:blipFill>
                <a:blip r:embed="rId3"/>
                <a:stretch>
                  <a:fillRect/>
                </a:stretch>
              </a:blipFill>
              <a:ln>
                <a:noFill/>
              </a:ln>
            </p:spPr>
            <p:txBody>
              <a:bodyPr/>
              <a:lstStyle/>
              <a:p>
                <a:r>
                  <a:rPr lang="en-US">
                    <a:noFill/>
                  </a:rPr>
                  <a:t> </a:t>
                </a:r>
              </a:p>
            </p:txBody>
          </p:sp>
        </mc:Fallback>
      </mc:AlternateContent>
      <p:grpSp>
        <p:nvGrpSpPr>
          <p:cNvPr id="43" name="Group 42"/>
          <p:cNvGrpSpPr/>
          <p:nvPr/>
        </p:nvGrpSpPr>
        <p:grpSpPr>
          <a:xfrm>
            <a:off x="8923724" y="2274309"/>
            <a:ext cx="2295900" cy="617188"/>
            <a:chOff x="8874305" y="2951887"/>
            <a:chExt cx="2880971" cy="617188"/>
          </a:xfrm>
        </p:grpSpPr>
        <p:grpSp>
          <p:nvGrpSpPr>
            <p:cNvPr id="3" name="Group 2"/>
            <p:cNvGrpSpPr/>
            <p:nvPr/>
          </p:nvGrpSpPr>
          <p:grpSpPr>
            <a:xfrm>
              <a:off x="8874305" y="2951887"/>
              <a:ext cx="2880971" cy="617188"/>
              <a:chOff x="8881892" y="1215764"/>
              <a:chExt cx="1431937" cy="617268"/>
            </a:xfrm>
          </p:grpSpPr>
          <p:sp>
            <p:nvSpPr>
              <p:cNvPr id="75" name="Rectangle 74"/>
              <p:cNvSpPr/>
              <p:nvPr/>
            </p:nvSpPr>
            <p:spPr>
              <a:xfrm>
                <a:off x="9224149" y="1215764"/>
                <a:ext cx="108968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dirty="0">
                  <a:latin typeface="Tahoma" pitchFamily="34" charset="0"/>
                  <a:ea typeface="Tahoma" pitchFamily="34" charset="0"/>
                  <a:cs typeface="Tahoma" pitchFamily="34" charset="0"/>
                </a:endParaRPr>
              </a:p>
            </p:txBody>
          </p:sp>
          <p:sp>
            <p:nvSpPr>
              <p:cNvPr id="76" name="Oval 75"/>
              <p:cNvSpPr/>
              <p:nvPr/>
            </p:nvSpPr>
            <p:spPr>
              <a:xfrm>
                <a:off x="8881892" y="1300118"/>
                <a:ext cx="444378" cy="50026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mc:AlternateContent xmlns:mc="http://schemas.openxmlformats.org/markup-compatibility/2006" xmlns:a14="http://schemas.microsoft.com/office/drawing/2010/main">
          <mc:Choice Requires="a14">
            <p:sp>
              <p:nvSpPr>
                <p:cNvPr id="41" name="Rectangle 40"/>
                <p:cNvSpPr/>
                <p:nvPr/>
              </p:nvSpPr>
              <p:spPr>
                <a:xfrm>
                  <a:off x="9989657" y="3027736"/>
                  <a:ext cx="1343440" cy="420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d>
                          <m:dPr>
                            <m:ctrlPr>
                              <a:rPr lang="vi-VN" sz="2133" i="1" smtClean="0">
                                <a:solidFill>
                                  <a:schemeClr val="bg1"/>
                                </a:solidFill>
                                <a:latin typeface="Cambria Math" panose="02040503050406030204" pitchFamily="18" charset="0"/>
                              </a:rPr>
                            </m:ctrlPr>
                          </m:dPr>
                          <m:e>
                            <m:r>
                              <a:rPr lang="vi-VN" sz="2133" i="1">
                                <a:solidFill>
                                  <a:schemeClr val="bg1"/>
                                </a:solidFill>
                                <a:latin typeface="Cambria Math"/>
                              </a:rPr>
                              <m:t>𝑆𝐵𝐷</m:t>
                            </m:r>
                          </m:e>
                        </m:d>
                        <m:r>
                          <m:rPr>
                            <m:nor/>
                          </m:rPr>
                          <a:rPr lang="vi-VN" sz="2133" dirty="0">
                            <a:solidFill>
                              <a:schemeClr val="bg1"/>
                            </a:solidFill>
                            <a:latin typeface="Times New Roman" pitchFamily="18" charset="0"/>
                            <a:cs typeface="Times New Roman" pitchFamily="18" charset="0"/>
                          </a:rPr>
                          <m:t>.</m:t>
                        </m:r>
                      </m:oMath>
                    </m:oMathPara>
                  </a14:m>
                  <a:endParaRPr lang="vi-VN" sz="2133" dirty="0">
                    <a:solidFill>
                      <a:prstClr val="black"/>
                    </a:solidFill>
                    <a:latin typeface="Times New Roman" pitchFamily="18" charset="0"/>
                    <a:cs typeface="Times New Roman" pitchFamily="18" charset="0"/>
                  </a:endParaRPr>
                </a:p>
              </p:txBody>
            </p:sp>
          </mc:Choice>
          <mc:Fallback xmlns="">
            <p:sp>
              <p:nvSpPr>
                <p:cNvPr id="41" name="Rectangle 40"/>
                <p:cNvSpPr>
                  <a:spLocks noRot="1" noChangeAspect="1" noMove="1" noResize="1" noEditPoints="1" noAdjustHandles="1" noChangeArrowheads="1" noChangeShapeType="1" noTextEdit="1"/>
                </p:cNvSpPr>
                <p:nvPr/>
              </p:nvSpPr>
              <p:spPr>
                <a:xfrm>
                  <a:off x="9989657" y="3027736"/>
                  <a:ext cx="1343440" cy="420564"/>
                </a:xfrm>
                <a:prstGeom prst="rect">
                  <a:avLst/>
                </a:prstGeom>
                <a:blipFill>
                  <a:blip r:embed="rId4"/>
                  <a:stretch>
                    <a:fillRect/>
                  </a:stretch>
                </a:blipFill>
                <a:ln>
                  <a:noFill/>
                </a:ln>
              </p:spPr>
              <p:txBody>
                <a:bodyPr/>
                <a:lstStyle/>
                <a:p>
                  <a:r>
                    <a:rPr lang="en-US">
                      <a:noFill/>
                    </a:rPr>
                    <a:t> </a:t>
                  </a:r>
                </a:p>
              </p:txBody>
            </p:sp>
          </mc:Fallback>
        </mc:AlternateContent>
      </p:grpSp>
      <p:grpSp>
        <p:nvGrpSpPr>
          <p:cNvPr id="44" name="Group 43"/>
          <p:cNvGrpSpPr/>
          <p:nvPr/>
        </p:nvGrpSpPr>
        <p:grpSpPr>
          <a:xfrm>
            <a:off x="2946060" y="2280184"/>
            <a:ext cx="5712383" cy="637190"/>
            <a:chOff x="3113476" y="2924942"/>
            <a:chExt cx="5712382" cy="637189"/>
          </a:xfrm>
        </p:grpSpPr>
        <p:grpSp>
          <p:nvGrpSpPr>
            <p:cNvPr id="62" name="Group 61"/>
            <p:cNvGrpSpPr/>
            <p:nvPr/>
          </p:nvGrpSpPr>
          <p:grpSpPr>
            <a:xfrm>
              <a:off x="3113476" y="2944940"/>
              <a:ext cx="2514822" cy="617191"/>
              <a:chOff x="3073075" y="2911774"/>
              <a:chExt cx="2514822" cy="617191"/>
            </a:xfrm>
          </p:grpSpPr>
          <p:grpSp>
            <p:nvGrpSpPr>
              <p:cNvPr id="64" name="Group 63"/>
              <p:cNvGrpSpPr/>
              <p:nvPr/>
            </p:nvGrpSpPr>
            <p:grpSpPr>
              <a:xfrm>
                <a:off x="3073075" y="2911774"/>
                <a:ext cx="2514822" cy="617191"/>
                <a:chOff x="4600650" y="1038407"/>
                <a:chExt cx="1189732" cy="617269"/>
              </a:xfrm>
            </p:grpSpPr>
            <p:sp>
              <p:nvSpPr>
                <p:cNvPr id="77" name="Rectangle 76"/>
                <p:cNvSpPr/>
                <p:nvPr/>
              </p:nvSpPr>
              <p:spPr>
                <a:xfrm>
                  <a:off x="4948459" y="1038407"/>
                  <a:ext cx="841923" cy="617269"/>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8" name="Oval 77"/>
                <p:cNvSpPr/>
                <p:nvPr/>
              </p:nvSpPr>
              <p:spPr>
                <a:xfrm>
                  <a:off x="4600650" y="1112554"/>
                  <a:ext cx="426993" cy="47597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grpSp>
          <mc:AlternateContent xmlns:mc="http://schemas.openxmlformats.org/markup-compatibility/2006" xmlns:a14="http://schemas.microsoft.com/office/drawing/2010/main">
            <mc:Choice Requires="a14">
              <p:sp>
                <p:nvSpPr>
                  <p:cNvPr id="67" name="Rectangle 66"/>
                  <p:cNvSpPr/>
                  <p:nvPr/>
                </p:nvSpPr>
                <p:spPr>
                  <a:xfrm>
                    <a:off x="4108924" y="2988586"/>
                    <a:ext cx="1168397" cy="420563"/>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r>
                      <a:rPr lang="en-US" sz="2133" dirty="0"/>
                      <a:t> </a:t>
                    </a:r>
                    <a14:m>
                      <m:oMath xmlns:m="http://schemas.openxmlformats.org/officeDocument/2006/math">
                        <m:d>
                          <m:dPr>
                            <m:ctrlPr>
                              <a:rPr lang="vi-VN" sz="2133" i="1" smtClean="0">
                                <a:solidFill>
                                  <a:schemeClr val="bg1"/>
                                </a:solidFill>
                                <a:latin typeface="Cambria Math" panose="02040503050406030204" pitchFamily="18" charset="0"/>
                              </a:rPr>
                            </m:ctrlPr>
                          </m:dPr>
                          <m:e>
                            <m:r>
                              <a:rPr lang="vi-VN" sz="2133" i="1">
                                <a:solidFill>
                                  <a:schemeClr val="bg1"/>
                                </a:solidFill>
                                <a:latin typeface="Cambria Math"/>
                              </a:rPr>
                              <m:t>𝐴𝐻𝐷</m:t>
                            </m:r>
                          </m:e>
                        </m:d>
                      </m:oMath>
                    </a14:m>
                    <a:r>
                      <a:rPr lang="en-US" sz="2133" dirty="0">
                        <a:solidFill>
                          <a:schemeClr val="bg1"/>
                        </a:solidFill>
                      </a:rPr>
                      <a:t> </a:t>
                    </a:r>
                    <a:r>
                      <a:rPr lang="en-US" sz="2133" dirty="0"/>
                      <a:t> </a:t>
                    </a:r>
                  </a:p>
                </p:txBody>
              </p:sp>
            </mc:Choice>
            <mc:Fallback xmlns="">
              <p:sp>
                <p:nvSpPr>
                  <p:cNvPr id="67" name="Rectangle 66"/>
                  <p:cNvSpPr>
                    <a:spLocks noRot="1" noChangeAspect="1" noMove="1" noResize="1" noEditPoints="1" noAdjustHandles="1" noChangeArrowheads="1" noChangeShapeType="1" noTextEdit="1"/>
                  </p:cNvSpPr>
                  <p:nvPr/>
                </p:nvSpPr>
                <p:spPr>
                  <a:xfrm>
                    <a:off x="4108924" y="2988586"/>
                    <a:ext cx="1168397" cy="420563"/>
                  </a:xfrm>
                  <a:prstGeom prst="rect">
                    <a:avLst/>
                  </a:prstGeom>
                  <a:blipFill>
                    <a:blip r:embed="rId5"/>
                    <a:stretch>
                      <a:fillRect/>
                    </a:stretch>
                  </a:blipFill>
                  <a:ln>
                    <a:noFill/>
                  </a:ln>
                </p:spPr>
                <p:txBody>
                  <a:bodyPr/>
                  <a:lstStyle/>
                  <a:p>
                    <a:r>
                      <a:rPr lang="en-US">
                        <a:noFill/>
                      </a:rPr>
                      <a:t> </a:t>
                    </a:r>
                  </a:p>
                </p:txBody>
              </p:sp>
            </mc:Fallback>
          </mc:AlternateContent>
        </p:grpSp>
        <p:grpSp>
          <p:nvGrpSpPr>
            <p:cNvPr id="79" name="Group 78"/>
            <p:cNvGrpSpPr/>
            <p:nvPr/>
          </p:nvGrpSpPr>
          <p:grpSpPr>
            <a:xfrm>
              <a:off x="6259084" y="2924942"/>
              <a:ext cx="2566774" cy="617187"/>
              <a:chOff x="6218683" y="2891777"/>
              <a:chExt cx="2566773" cy="617187"/>
            </a:xfrm>
          </p:grpSpPr>
          <p:grpSp>
            <p:nvGrpSpPr>
              <p:cNvPr id="80" name="Group 79"/>
              <p:cNvGrpSpPr/>
              <p:nvPr/>
            </p:nvGrpSpPr>
            <p:grpSpPr>
              <a:xfrm>
                <a:off x="6218683" y="2891777"/>
                <a:ext cx="2566773" cy="617187"/>
                <a:chOff x="7401460" y="1193854"/>
                <a:chExt cx="2237390" cy="617268"/>
              </a:xfrm>
            </p:grpSpPr>
            <p:sp>
              <p:nvSpPr>
                <p:cNvPr id="82" name="Rectangle 81"/>
                <p:cNvSpPr/>
                <p:nvPr/>
              </p:nvSpPr>
              <p:spPr>
                <a:xfrm>
                  <a:off x="7951738" y="1193854"/>
                  <a:ext cx="1658155"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83" name="Oval 82"/>
                <p:cNvSpPr/>
                <p:nvPr/>
              </p:nvSpPr>
              <p:spPr>
                <a:xfrm>
                  <a:off x="7401460" y="1268380"/>
                  <a:ext cx="719263" cy="5305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p:sp>
              <p:nvSpPr>
                <p:cNvPr id="84" name="TextBox 83"/>
                <p:cNvSpPr txBox="1"/>
                <p:nvPr/>
              </p:nvSpPr>
              <p:spPr>
                <a:xfrm>
                  <a:off x="7875957" y="1215728"/>
                  <a:ext cx="1762893" cy="4463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000" dirty="0"/>
                </a:p>
              </p:txBody>
            </p:sp>
          </p:grpSp>
          <mc:AlternateContent xmlns:mc="http://schemas.openxmlformats.org/markup-compatibility/2006" xmlns:a14="http://schemas.microsoft.com/office/drawing/2010/main">
            <mc:Choice Requires="a14">
              <p:sp>
                <p:nvSpPr>
                  <p:cNvPr id="81" name="Rectangle 80"/>
                  <p:cNvSpPr/>
                  <p:nvPr/>
                </p:nvSpPr>
                <p:spPr>
                  <a:xfrm>
                    <a:off x="7248556" y="2962948"/>
                    <a:ext cx="1094017" cy="460638"/>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d>
                            <m:dPr>
                              <m:ctrlPr>
                                <a:rPr lang="vi-VN" sz="2133" i="1" smtClean="0">
                                  <a:solidFill>
                                    <a:schemeClr val="bg1"/>
                                  </a:solidFill>
                                  <a:latin typeface="Cambria Math" panose="02040503050406030204" pitchFamily="18" charset="0"/>
                                </a:rPr>
                              </m:ctrlPr>
                            </m:dPr>
                            <m:e>
                              <m:r>
                                <a:rPr lang="vi-VN" sz="2133" i="1">
                                  <a:solidFill>
                                    <a:schemeClr val="bg1"/>
                                  </a:solidFill>
                                  <a:latin typeface="Cambria Math"/>
                                </a:rPr>
                                <m:t>𝐴𝐾𝐵</m:t>
                              </m:r>
                            </m:e>
                          </m:d>
                          <m:r>
                            <m:rPr>
                              <m:nor/>
                            </m:rPr>
                            <a:rPr lang="vi-VN" sz="2133" dirty="0">
                              <a:solidFill>
                                <a:schemeClr val="bg1"/>
                              </a:solidFill>
                              <a:latin typeface="Times New Roman" pitchFamily="18" charset="0"/>
                              <a:cs typeface="Times New Roman" pitchFamily="18" charset="0"/>
                            </a:rPr>
                            <m:t>.	</m:t>
                          </m:r>
                        </m:oMath>
                      </m:oMathPara>
                    </a14:m>
                    <a:endParaRPr lang="en-US" sz="2133" dirty="0">
                      <a:solidFill>
                        <a:schemeClr val="bg1"/>
                      </a:solidFill>
                    </a:endParaRPr>
                  </a:p>
                </p:txBody>
              </p:sp>
            </mc:Choice>
            <mc:Fallback xmlns="">
              <p:sp>
                <p:nvSpPr>
                  <p:cNvPr id="81" name="Rectangle 80"/>
                  <p:cNvSpPr>
                    <a:spLocks noRot="1" noChangeAspect="1" noMove="1" noResize="1" noEditPoints="1" noAdjustHandles="1" noChangeArrowheads="1" noChangeShapeType="1" noTextEdit="1"/>
                  </p:cNvSpPr>
                  <p:nvPr/>
                </p:nvSpPr>
                <p:spPr>
                  <a:xfrm>
                    <a:off x="7248556" y="2962948"/>
                    <a:ext cx="1094017" cy="460638"/>
                  </a:xfrm>
                  <a:prstGeom prst="rect">
                    <a:avLst/>
                  </a:prstGeom>
                  <a:blipFill>
                    <a:blip r:embed="rId6"/>
                    <a:stretch>
                      <a:fillRect/>
                    </a:stretch>
                  </a:blipFill>
                  <a:ln>
                    <a:noFill/>
                  </a:ln>
                </p:spPr>
                <p:txBody>
                  <a:bodyPr/>
                  <a:lstStyle/>
                  <a:p>
                    <a:r>
                      <a:rPr lang="en-US">
                        <a:noFill/>
                      </a:rPr>
                      <a:t> </a:t>
                    </a:r>
                  </a:p>
                </p:txBody>
              </p:sp>
            </mc:Fallback>
          </mc:AlternateContent>
        </p:grpSp>
      </p:grpSp>
      <p:pic>
        <p:nvPicPr>
          <p:cNvPr id="85" name="Picture 84"/>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59282" y="3573152"/>
            <a:ext cx="3394359" cy="3174885"/>
          </a:xfrm>
          <a:prstGeom prst="rect">
            <a:avLst/>
          </a:prstGeom>
          <a:noFill/>
          <a:ln>
            <a:noFill/>
          </a:ln>
        </p:spPr>
      </p:pic>
      <mc:AlternateContent xmlns:mc="http://schemas.openxmlformats.org/markup-compatibility/2006" xmlns:a14="http://schemas.microsoft.com/office/drawing/2010/main">
        <mc:Choice Requires="a14">
          <p:sp>
            <p:nvSpPr>
              <p:cNvPr id="5" name="Rectangle 4"/>
              <p:cNvSpPr/>
              <p:nvPr/>
            </p:nvSpPr>
            <p:spPr>
              <a:xfrm>
                <a:off x="1578128" y="5245519"/>
                <a:ext cx="4514193" cy="461665"/>
              </a:xfrm>
              <a:prstGeom prst="rect">
                <a:avLst/>
              </a:prstGeom>
            </p:spPr>
            <p:txBody>
              <a:bodyPr wrap="square">
                <a:spAutoFit/>
              </a:bodyPr>
              <a:lstStyle/>
              <a:p>
                <a:r>
                  <a:rPr lang="en-US" sz="2400">
                    <a:latin typeface="Tahoma" panose="020B0604030504040204" pitchFamily="34" charset="0"/>
                    <a:ea typeface="Tahoma" panose="020B0604030504040204" pitchFamily="34" charset="0"/>
                    <a:cs typeface="Tahoma" panose="020B0604030504040204" pitchFamily="34" charset="0"/>
                  </a:rPr>
                  <a:t>Tương tự có </a:t>
                </a:r>
                <a14:m>
                  <m:oMath xmlns:m="http://schemas.openxmlformats.org/officeDocument/2006/math">
                    <m:r>
                      <a:rPr lang="en-US" sz="2400" i="1">
                        <a:latin typeface="Cambria Math" panose="02040503050406030204" pitchFamily="18" charset="0"/>
                      </a:rPr>
                      <m:t> :  </m:t>
                    </m:r>
                    <m:r>
                      <a:rPr lang="vi-VN" sz="2400" i="1">
                        <a:latin typeface="Cambria Math"/>
                      </a:rPr>
                      <m:t>𝐴𝐾</m:t>
                    </m:r>
                    <m:r>
                      <a:rPr lang="vi-VN" sz="2400" i="1">
                        <a:latin typeface="Cambria Math"/>
                      </a:rPr>
                      <m:t>⊥</m:t>
                    </m:r>
                    <m:d>
                      <m:dPr>
                        <m:ctrlPr>
                          <a:rPr lang="vi-VN" sz="2400" i="1">
                            <a:latin typeface="Cambria Math" panose="02040503050406030204" pitchFamily="18" charset="0"/>
                          </a:rPr>
                        </m:ctrlPr>
                      </m:dPr>
                      <m:e>
                        <m:r>
                          <a:rPr lang="vi-VN" sz="2400" i="1">
                            <a:latin typeface="Cambria Math"/>
                          </a:rPr>
                          <m:t>𝑆𝐶𝐷</m:t>
                        </m:r>
                      </m:e>
                    </m:d>
                  </m:oMath>
                </a14:m>
                <a:endParaRPr lang="en-US" sz="2400" dirty="0">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578128" y="5245519"/>
                <a:ext cx="4514193" cy="461665"/>
              </a:xfrm>
              <a:prstGeom prst="rect">
                <a:avLst/>
              </a:prstGeom>
              <a:blipFill>
                <a:blip r:embed="rId8"/>
                <a:stretch>
                  <a:fillRect l="-2162" t="-11842" b="-276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8575B44F-E018-4446-B726-6250D198BD1F}"/>
                  </a:ext>
                </a:extLst>
              </p:cNvPr>
              <p:cNvSpPr/>
              <p:nvPr/>
            </p:nvSpPr>
            <p:spPr>
              <a:xfrm>
                <a:off x="5354500" y="5260466"/>
                <a:ext cx="2345947" cy="453137"/>
              </a:xfrm>
              <a:prstGeom prst="rect">
                <a:avLst/>
              </a:prstGeom>
            </p:spPr>
            <p:txBody>
              <a:bodyPr wrap="square">
                <a:spAutoFit/>
              </a:bodyPr>
              <a:lstStyle/>
              <a:p>
                <a14:m>
                  <m:oMath xmlns:m="http://schemas.openxmlformats.org/officeDocument/2006/math">
                    <m:r>
                      <a:rPr lang="vi-VN" sz="2400" i="1">
                        <a:latin typeface="Cambria Math"/>
                      </a:rPr>
                      <m:t>⇒</m:t>
                    </m:r>
                    <m:r>
                      <a:rPr lang="vi-VN" sz="2400" i="1">
                        <a:latin typeface="Cambria Math"/>
                      </a:rPr>
                      <m:t>𝐴𝐾</m:t>
                    </m:r>
                    <m:r>
                      <a:rPr lang="vi-VN" sz="2400" i="1">
                        <a:latin typeface="Cambria Math"/>
                      </a:rPr>
                      <m:t>⊥</m:t>
                    </m:r>
                    <m:r>
                      <a:rPr lang="vi-VN" sz="2400" i="1">
                        <a:latin typeface="Cambria Math"/>
                      </a:rPr>
                      <m:t>𝑆𝐶</m:t>
                    </m:r>
                  </m:oMath>
                </a14:m>
                <a:r>
                  <a:rPr lang="vi-VN" sz="2133" dirty="0">
                    <a:latin typeface="Times New Roman" pitchFamily="18" charset="0"/>
                    <a:cs typeface="Times New Roman" pitchFamily="18" charset="0"/>
                  </a:rPr>
                  <a:t> (</a:t>
                </a:r>
                <a:r>
                  <a:rPr lang="vi-VN" sz="2133">
                    <a:latin typeface="Times New Roman" pitchFamily="18" charset="0"/>
                    <a:cs typeface="Times New Roman" pitchFamily="18" charset="0"/>
                  </a:rPr>
                  <a:t>2)</a:t>
                </a:r>
                <a:endParaRPr lang="vi-VN" sz="2133" dirty="0">
                  <a:latin typeface="Times New Roman" pitchFamily="18" charset="0"/>
                  <a:cs typeface="Times New Roman" pitchFamily="18" charset="0"/>
                </a:endParaRPr>
              </a:p>
            </p:txBody>
          </p:sp>
        </mc:Choice>
        <mc:Fallback xmlns="">
          <p:sp>
            <p:nvSpPr>
              <p:cNvPr id="11" name="Rectangle 10">
                <a:extLst>
                  <a:ext uri="{FF2B5EF4-FFF2-40B4-BE49-F238E27FC236}">
                    <a16:creationId xmlns:a16="http://schemas.microsoft.com/office/drawing/2014/main" id="{8575B44F-E018-4446-B726-6250D198BD1F}"/>
                  </a:ext>
                </a:extLst>
              </p:cNvPr>
              <p:cNvSpPr>
                <a:spLocks noRot="1" noChangeAspect="1" noMove="1" noResize="1" noEditPoints="1" noAdjustHandles="1" noChangeArrowheads="1" noChangeShapeType="1" noTextEdit="1"/>
              </p:cNvSpPr>
              <p:nvPr/>
            </p:nvSpPr>
            <p:spPr>
              <a:xfrm>
                <a:off x="5354500" y="5260466"/>
                <a:ext cx="2345947" cy="453137"/>
              </a:xfrm>
              <a:prstGeom prst="rect">
                <a:avLst/>
              </a:prstGeom>
              <a:blipFill>
                <a:blip r:embed="rId9"/>
                <a:stretch>
                  <a:fillRect b="-2567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23F34E4E-D399-4B61-B6BF-806DC3A134C3}"/>
                  </a:ext>
                </a:extLst>
              </p:cNvPr>
              <p:cNvSpPr/>
              <p:nvPr/>
            </p:nvSpPr>
            <p:spPr>
              <a:xfrm>
                <a:off x="3068993" y="4797389"/>
                <a:ext cx="2460244" cy="46166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fr-FR" sz="2400" i="1">
                          <a:latin typeface="Cambria Math"/>
                        </a:rPr>
                        <m:t>⇒ </m:t>
                      </m:r>
                      <m:r>
                        <a:rPr lang="vi-VN" sz="2400" i="1">
                          <a:latin typeface="Cambria Math"/>
                        </a:rPr>
                        <m:t>𝐴𝐻</m:t>
                      </m:r>
                      <m:r>
                        <a:rPr lang="vi-VN" sz="2400" i="1">
                          <a:latin typeface="Cambria Math"/>
                        </a:rPr>
                        <m:t>⊥</m:t>
                      </m:r>
                      <m:d>
                        <m:dPr>
                          <m:ctrlPr>
                            <a:rPr lang="vi-VN" sz="2400" i="1">
                              <a:latin typeface="Cambria Math" panose="02040503050406030204" pitchFamily="18" charset="0"/>
                            </a:rPr>
                          </m:ctrlPr>
                        </m:dPr>
                        <m:e>
                          <m:r>
                            <a:rPr lang="vi-VN" sz="2400" i="1">
                              <a:latin typeface="Cambria Math"/>
                            </a:rPr>
                            <m:t>𝑆𝐵𝐶</m:t>
                          </m:r>
                        </m:e>
                      </m:d>
                    </m:oMath>
                  </m:oMathPara>
                </a14:m>
                <a:endParaRPr lang="en-US" sz="2400" dirty="0"/>
              </a:p>
            </p:txBody>
          </p:sp>
        </mc:Choice>
        <mc:Fallback xmlns="">
          <p:sp>
            <p:nvSpPr>
              <p:cNvPr id="13" name="Rectangle 12">
                <a:extLst>
                  <a:ext uri="{FF2B5EF4-FFF2-40B4-BE49-F238E27FC236}">
                    <a16:creationId xmlns:a16="http://schemas.microsoft.com/office/drawing/2014/main" id="{23F34E4E-D399-4B61-B6BF-806DC3A134C3}"/>
                  </a:ext>
                </a:extLst>
              </p:cNvPr>
              <p:cNvSpPr>
                <a:spLocks noRot="1" noChangeAspect="1" noMove="1" noResize="1" noEditPoints="1" noAdjustHandles="1" noChangeArrowheads="1" noChangeShapeType="1" noTextEdit="1"/>
              </p:cNvSpPr>
              <p:nvPr/>
            </p:nvSpPr>
            <p:spPr>
              <a:xfrm>
                <a:off x="3068993" y="4797389"/>
                <a:ext cx="2460244" cy="461665"/>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C744E52A-2573-4E47-B3D9-5735241579BB}"/>
                  </a:ext>
                </a:extLst>
              </p:cNvPr>
              <p:cNvSpPr/>
              <p:nvPr/>
            </p:nvSpPr>
            <p:spPr>
              <a:xfrm>
                <a:off x="3026786" y="3415456"/>
                <a:ext cx="2628605" cy="916148"/>
              </a:xfrm>
              <a:prstGeom prst="rect">
                <a:avLst/>
              </a:prstGeom>
            </p:spPr>
            <p:txBody>
              <a:bodyPr wrap="none">
                <a:spAutoFit/>
              </a:bodyPr>
              <a:lstStyle/>
              <a:p>
                <a:r>
                  <a:rPr lang="vi-VN" sz="2400">
                    <a:latin typeface="Tahoma" panose="020B0604030504040204" pitchFamily="34" charset="0"/>
                    <a:ea typeface="Tahoma" panose="020B0604030504040204" pitchFamily="34" charset="0"/>
                    <a:cs typeface="Tahoma" panose="020B0604030504040204" pitchFamily="34" charset="0"/>
                  </a:rPr>
                  <a:t> Ta</a:t>
                </a:r>
                <a:r>
                  <a:rPr lang="fr-FR" sz="2400">
                    <a:latin typeface="Tahoma" panose="020B0604030504040204" pitchFamily="34" charset="0"/>
                    <a:ea typeface="Tahoma" panose="020B0604030504040204" pitchFamily="34" charset="0"/>
                    <a:cs typeface="Tahoma" panose="020B0604030504040204" pitchFamily="34" charset="0"/>
                  </a:rPr>
                  <a:t> </a:t>
                </a:r>
                <a:r>
                  <a:rPr lang="fr-FR" sz="2400" dirty="0" err="1">
                    <a:latin typeface="Tahoma" panose="020B0604030504040204" pitchFamily="34" charset="0"/>
                    <a:ea typeface="Tahoma" panose="020B0604030504040204" pitchFamily="34" charset="0"/>
                    <a:cs typeface="Tahoma" panose="020B0604030504040204" pitchFamily="34" charset="0"/>
                  </a:rPr>
                  <a:t>có</a:t>
                </a:r>
                <a:r>
                  <a:rPr lang="fr-FR" sz="2400" dirty="0">
                    <a:latin typeface="Tahoma" panose="020B0604030504040204" pitchFamily="34" charset="0"/>
                    <a:ea typeface="Tahoma" panose="020B0604030504040204" pitchFamily="34" charset="0"/>
                    <a:cs typeface="Tahoma" panose="020B0604030504040204" pitchFamily="34" charset="0"/>
                  </a:rPr>
                  <a:t> : </a:t>
                </a:r>
                <a14:m>
                  <m:oMath xmlns:m="http://schemas.openxmlformats.org/officeDocument/2006/math">
                    <m:d>
                      <m:dPr>
                        <m:begChr m:val="{"/>
                        <m:endChr m:val=""/>
                        <m:ctrlPr>
                          <a:rPr lang="vi-VN" sz="2400" i="1">
                            <a:latin typeface="Cambria Math" panose="02040503050406030204" pitchFamily="18" charset="0"/>
                          </a:rPr>
                        </m:ctrlPr>
                      </m:dPr>
                      <m:e>
                        <m:eqArr>
                          <m:eqArrPr>
                            <m:ctrlPr>
                              <a:rPr lang="vi-VN" sz="2400" i="1">
                                <a:latin typeface="Cambria Math" panose="02040503050406030204" pitchFamily="18" charset="0"/>
                              </a:rPr>
                            </m:ctrlPr>
                          </m:eqArrPr>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𝐴𝐵</m:t>
                            </m:r>
                          </m:e>
                          <m:e>
                            <m:r>
                              <a:rPr lang="fr-FR" sz="2400" i="1">
                                <a:latin typeface="Cambria Math"/>
                              </a:rPr>
                              <m:t>&amp;</m:t>
                            </m:r>
                            <m:r>
                              <a:rPr lang="fr-FR" sz="2400" i="1">
                                <a:latin typeface="Cambria Math"/>
                              </a:rPr>
                              <m:t>𝐵𝐶</m:t>
                            </m:r>
                            <m:r>
                              <a:rPr lang="fr-FR" sz="2400" i="1">
                                <a:latin typeface="Cambria Math"/>
                              </a:rPr>
                              <m:t>⊥</m:t>
                            </m:r>
                            <m:r>
                              <a:rPr lang="fr-FR" sz="2400" i="1">
                                <a:latin typeface="Cambria Math"/>
                              </a:rPr>
                              <m:t>𝑆𝐴</m:t>
                            </m:r>
                          </m:e>
                        </m:eqArr>
                      </m:e>
                    </m:d>
                  </m:oMath>
                </a14:m>
                <a:endParaRPr lang="vi-VN" sz="2400" dirty="0">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15" name="Rectangle 14">
                <a:extLst>
                  <a:ext uri="{FF2B5EF4-FFF2-40B4-BE49-F238E27FC236}">
                    <a16:creationId xmlns:a16="http://schemas.microsoft.com/office/drawing/2014/main" id="{C744E52A-2573-4E47-B3D9-5735241579BB}"/>
                  </a:ext>
                </a:extLst>
              </p:cNvPr>
              <p:cNvSpPr>
                <a:spLocks noRot="1" noChangeAspect="1" noMove="1" noResize="1" noEditPoints="1" noAdjustHandles="1" noChangeArrowheads="1" noChangeShapeType="1" noTextEdit="1"/>
              </p:cNvSpPr>
              <p:nvPr/>
            </p:nvSpPr>
            <p:spPr>
              <a:xfrm>
                <a:off x="3026786" y="3415456"/>
                <a:ext cx="2628605" cy="916148"/>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8A0AF65B-5BD8-404A-876F-25D0665A63AD}"/>
                  </a:ext>
                </a:extLst>
              </p:cNvPr>
              <p:cNvSpPr/>
              <p:nvPr/>
            </p:nvSpPr>
            <p:spPr>
              <a:xfrm>
                <a:off x="7654059" y="3588097"/>
                <a:ext cx="1723100" cy="461665"/>
              </a:xfrm>
              <a:prstGeom prst="rect">
                <a:avLst/>
              </a:prstGeom>
            </p:spPr>
            <p:txBody>
              <a:bodyPr wrap="none">
                <a:spAutoFit/>
              </a:bodyPr>
              <a:lstStyle/>
              <a:p>
                <a14:m>
                  <m:oMath xmlns:m="http://schemas.openxmlformats.org/officeDocument/2006/math">
                    <m:r>
                      <a:rPr lang="fr-FR" sz="2400" i="1">
                        <a:latin typeface="Cambria Math"/>
                      </a:rPr>
                      <m:t>⇒</m:t>
                    </m:r>
                  </m:oMath>
                </a14:m>
                <a:r>
                  <a:rPr lang="fr-FR" sz="2400"/>
                  <a:t> </a:t>
                </a:r>
                <a14:m>
                  <m:oMath xmlns:m="http://schemas.openxmlformats.org/officeDocument/2006/math">
                    <m:r>
                      <a:rPr lang="fr-FR" sz="2400" i="1">
                        <a:latin typeface="Cambria Math"/>
                      </a:rPr>
                      <m:t>𝐵𝐶</m:t>
                    </m:r>
                    <m:r>
                      <a:rPr lang="fr-FR" sz="2400" i="1">
                        <a:latin typeface="Cambria Math"/>
                      </a:rPr>
                      <m:t>⊥</m:t>
                    </m:r>
                    <m:r>
                      <a:rPr lang="fr-FR" sz="2400" i="1">
                        <a:latin typeface="Cambria Math"/>
                      </a:rPr>
                      <m:t>𝐴𝐻</m:t>
                    </m:r>
                  </m:oMath>
                </a14:m>
                <a:endParaRPr lang="vi-VN" sz="2400" dirty="0">
                  <a:latin typeface="Times New Roman" pitchFamily="18" charset="0"/>
                  <a:cs typeface="Times New Roman" pitchFamily="18" charset="0"/>
                </a:endParaRPr>
              </a:p>
            </p:txBody>
          </p:sp>
        </mc:Choice>
        <mc:Fallback xmlns="">
          <p:sp>
            <p:nvSpPr>
              <p:cNvPr id="16" name="Rectangle 15">
                <a:extLst>
                  <a:ext uri="{FF2B5EF4-FFF2-40B4-BE49-F238E27FC236}">
                    <a16:creationId xmlns:a16="http://schemas.microsoft.com/office/drawing/2014/main" id="{8A0AF65B-5BD8-404A-876F-25D0665A63AD}"/>
                  </a:ext>
                </a:extLst>
              </p:cNvPr>
              <p:cNvSpPr>
                <a:spLocks noRot="1" noChangeAspect="1" noMove="1" noResize="1" noEditPoints="1" noAdjustHandles="1" noChangeArrowheads="1" noChangeShapeType="1" noTextEdit="1"/>
              </p:cNvSpPr>
              <p:nvPr/>
            </p:nvSpPr>
            <p:spPr>
              <a:xfrm>
                <a:off x="7654059" y="3588097"/>
                <a:ext cx="1723100" cy="461665"/>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Rectangle 21">
                <a:extLst>
                  <a:ext uri="{FF2B5EF4-FFF2-40B4-BE49-F238E27FC236}">
                    <a16:creationId xmlns:a16="http://schemas.microsoft.com/office/drawing/2014/main" id="{AC61DD34-3CC8-401A-AC3C-6A533720976B}"/>
                  </a:ext>
                </a:extLst>
              </p:cNvPr>
              <p:cNvSpPr/>
              <p:nvPr/>
            </p:nvSpPr>
            <p:spPr>
              <a:xfrm>
                <a:off x="3132767" y="4371622"/>
                <a:ext cx="2690929" cy="830997"/>
              </a:xfrm>
              <a:prstGeom prst="rect">
                <a:avLst/>
              </a:prstGeom>
            </p:spPr>
            <p:txBody>
              <a:bodyPr wrap="none">
                <a:spAutoFit/>
              </a:bodyPr>
              <a:lstStyle/>
              <a:p>
                <a:r>
                  <a:rPr lang="fr-FR" sz="2400" dirty="0" err="1">
                    <a:latin typeface="Tahoma" panose="020B0604030504040204" pitchFamily="34" charset="0"/>
                    <a:ea typeface="Tahoma" panose="020B0604030504040204" pitchFamily="34" charset="0"/>
                    <a:cs typeface="Tahoma" panose="020B0604030504040204" pitchFamily="34" charset="0"/>
                  </a:rPr>
                  <a:t>mà</a:t>
                </a:r>
                <a14:m>
                  <m:oMath xmlns:m="http://schemas.openxmlformats.org/officeDocument/2006/math">
                    <m:r>
                      <a:rPr lang="en-US" sz="2400">
                        <a:latin typeface="Cambria Math" panose="02040503050406030204" pitchFamily="18" charset="0"/>
                      </a:rPr>
                      <m:t> </m:t>
                    </m:r>
                    <m:r>
                      <a:rPr lang="en-US" sz="2400" i="1">
                        <a:latin typeface="Cambria Math" panose="02040503050406030204" pitchFamily="18" charset="0"/>
                      </a:rPr>
                      <m:t> </m:t>
                    </m:r>
                    <m:r>
                      <a:rPr lang="en-US" sz="2400" i="1">
                        <a:latin typeface="Cambria Math" panose="02040503050406030204" pitchFamily="18" charset="0"/>
                      </a:rPr>
                      <m:t>𝐴𝐻</m:t>
                    </m:r>
                    <m:r>
                      <a:rPr lang="fr-FR" sz="2400" i="1">
                        <a:latin typeface="Cambria Math"/>
                      </a:rPr>
                      <m:t>⊥</m:t>
                    </m:r>
                    <m:r>
                      <a:rPr lang="vi-VN" sz="2400" i="1">
                        <a:latin typeface="Cambria Math" panose="02040503050406030204" pitchFamily="18" charset="0"/>
                      </a:rPr>
                      <m:t>𝑆𝐵</m:t>
                    </m:r>
                    <m:r>
                      <a:rPr lang="vi-VN" sz="2400" i="1">
                        <a:latin typeface="Cambria Math" panose="02040503050406030204" pitchFamily="18" charset="0"/>
                      </a:rPr>
                      <m:t>  </m:t>
                    </m:r>
                    <m:d>
                      <m:dPr>
                        <m:ctrlPr>
                          <a:rPr lang="vi-VN" sz="2400" i="1">
                            <a:latin typeface="Cambria Math" panose="02040503050406030204" pitchFamily="18" charset="0"/>
                          </a:rPr>
                        </m:ctrlPr>
                      </m:dPr>
                      <m:e>
                        <m:r>
                          <a:rPr lang="vi-VN" sz="2400" i="1">
                            <a:latin typeface="Cambria Math" panose="02040503050406030204" pitchFamily="18" charset="0"/>
                          </a:rPr>
                          <m:t>𝑔𝑡</m:t>
                        </m:r>
                        <m:r>
                          <a:rPr lang="vi-VN" sz="2400" i="1">
                            <a:latin typeface="Cambria Math" panose="02040503050406030204" pitchFamily="18" charset="0"/>
                          </a:rPr>
                          <m:t> </m:t>
                        </m:r>
                      </m:e>
                    </m:d>
                  </m:oMath>
                </a14:m>
                <a:endParaRPr lang="en-US" sz="2400" dirty="0">
                  <a:latin typeface="Tahoma" panose="020B0604030504040204" pitchFamily="34" charset="0"/>
                  <a:ea typeface="Tahoma" panose="020B0604030504040204" pitchFamily="34" charset="0"/>
                  <a:cs typeface="Tahoma" panose="020B0604030504040204" pitchFamily="34" charset="0"/>
                </a:endParaRPr>
              </a:p>
              <a:p>
                <a:endParaRPr lang="vi-VN" sz="2400" dirty="0">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22" name="Rectangle 21">
                <a:extLst>
                  <a:ext uri="{FF2B5EF4-FFF2-40B4-BE49-F238E27FC236}">
                    <a16:creationId xmlns:a16="http://schemas.microsoft.com/office/drawing/2014/main" id="{AC61DD34-3CC8-401A-AC3C-6A533720976B}"/>
                  </a:ext>
                </a:extLst>
              </p:cNvPr>
              <p:cNvSpPr>
                <a:spLocks noRot="1" noChangeAspect="1" noMove="1" noResize="1" noEditPoints="1" noAdjustHandles="1" noChangeArrowheads="1" noChangeShapeType="1" noTextEdit="1"/>
              </p:cNvSpPr>
              <p:nvPr/>
            </p:nvSpPr>
            <p:spPr>
              <a:xfrm>
                <a:off x="3132767" y="4371622"/>
                <a:ext cx="2690929" cy="830997"/>
              </a:xfrm>
              <a:prstGeom prst="rect">
                <a:avLst/>
              </a:prstGeom>
              <a:blipFill>
                <a:blip r:embed="rId13"/>
                <a:stretch>
                  <a:fillRect l="-3628" t="-661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 name="Rectangle 38">
                <a:extLst>
                  <a:ext uri="{FF2B5EF4-FFF2-40B4-BE49-F238E27FC236}">
                    <a16:creationId xmlns:a16="http://schemas.microsoft.com/office/drawing/2014/main" id="{C3749B6E-17C2-45D8-AD2C-9576E26C6CC9}"/>
                  </a:ext>
                </a:extLst>
              </p:cNvPr>
              <p:cNvSpPr/>
              <p:nvPr/>
            </p:nvSpPr>
            <p:spPr>
              <a:xfrm>
                <a:off x="5306605" y="4802870"/>
                <a:ext cx="2460244" cy="453137"/>
              </a:xfrm>
              <a:prstGeom prst="rect">
                <a:avLst/>
              </a:prstGeom>
            </p:spPr>
            <p:txBody>
              <a:bodyPr wrap="square">
                <a:spAutoFit/>
              </a:bodyPr>
              <a:lstStyle/>
              <a:p>
                <a14:m>
                  <m:oMath xmlns:m="http://schemas.openxmlformats.org/officeDocument/2006/math">
                    <m:r>
                      <a:rPr lang="vi-VN" sz="2400" i="1">
                        <a:latin typeface="Cambria Math"/>
                      </a:rPr>
                      <m:t>⇒</m:t>
                    </m:r>
                    <m:r>
                      <a:rPr lang="vi-VN" sz="2400" i="1">
                        <a:latin typeface="Cambria Math"/>
                      </a:rPr>
                      <m:t>𝐴𝐻</m:t>
                    </m:r>
                    <m:r>
                      <a:rPr lang="vi-VN" sz="2400" i="1">
                        <a:latin typeface="Cambria Math"/>
                      </a:rPr>
                      <m:t>⊥</m:t>
                    </m:r>
                    <m:r>
                      <a:rPr lang="vi-VN" sz="2400" i="1">
                        <a:latin typeface="Cambria Math"/>
                      </a:rPr>
                      <m:t>𝑆𝐶</m:t>
                    </m:r>
                  </m:oMath>
                </a14:m>
                <a:r>
                  <a:rPr lang="vi-VN" sz="2133" dirty="0">
                    <a:latin typeface="Times New Roman" pitchFamily="18" charset="0"/>
                    <a:cs typeface="Times New Roman" pitchFamily="18" charset="0"/>
                  </a:rPr>
                  <a:t> (</a:t>
                </a:r>
                <a:r>
                  <a:rPr lang="vi-VN" sz="2133">
                    <a:latin typeface="Times New Roman" pitchFamily="18" charset="0"/>
                    <a:cs typeface="Times New Roman" pitchFamily="18" charset="0"/>
                  </a:rPr>
                  <a:t>1)</a:t>
                </a:r>
                <a:endParaRPr lang="vi-VN" sz="2133" dirty="0">
                  <a:latin typeface="Times New Roman" pitchFamily="18" charset="0"/>
                  <a:cs typeface="Times New Roman" pitchFamily="18" charset="0"/>
                </a:endParaRPr>
              </a:p>
            </p:txBody>
          </p:sp>
        </mc:Choice>
        <mc:Fallback xmlns="">
          <p:sp>
            <p:nvSpPr>
              <p:cNvPr id="39" name="Rectangle 38">
                <a:extLst>
                  <a:ext uri="{FF2B5EF4-FFF2-40B4-BE49-F238E27FC236}">
                    <a16:creationId xmlns:a16="http://schemas.microsoft.com/office/drawing/2014/main" id="{C3749B6E-17C2-45D8-AD2C-9576E26C6CC9}"/>
                  </a:ext>
                </a:extLst>
              </p:cNvPr>
              <p:cNvSpPr>
                <a:spLocks noRot="1" noChangeAspect="1" noMove="1" noResize="1" noEditPoints="1" noAdjustHandles="1" noChangeArrowheads="1" noChangeShapeType="1" noTextEdit="1"/>
              </p:cNvSpPr>
              <p:nvPr/>
            </p:nvSpPr>
            <p:spPr>
              <a:xfrm>
                <a:off x="5306605" y="4802870"/>
                <a:ext cx="2460244" cy="453137"/>
              </a:xfrm>
              <a:prstGeom prst="rect">
                <a:avLst/>
              </a:prstGeom>
              <a:blipFill>
                <a:blip r:embed="rId14"/>
                <a:stretch>
                  <a:fillRect b="-2567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Rectangle 41">
                <a:extLst>
                  <a:ext uri="{FF2B5EF4-FFF2-40B4-BE49-F238E27FC236}">
                    <a16:creationId xmlns:a16="http://schemas.microsoft.com/office/drawing/2014/main" id="{01A323F8-01F1-46DA-A94C-9D813CA52CFA}"/>
                  </a:ext>
                </a:extLst>
              </p:cNvPr>
              <p:cNvSpPr/>
              <p:nvPr/>
            </p:nvSpPr>
            <p:spPr>
              <a:xfrm>
                <a:off x="1611936" y="5724838"/>
                <a:ext cx="4152483" cy="461665"/>
              </a:xfrm>
              <a:prstGeom prst="rect">
                <a:avLst/>
              </a:prstGeom>
            </p:spPr>
            <p:txBody>
              <a:bodyPr wrap="none">
                <a:spAutoFit/>
              </a:bodyPr>
              <a:lstStyle/>
              <a:p>
                <a:r>
                  <a:rPr lang="vi-VN" sz="2400" dirty="0">
                    <a:latin typeface="Tahoma" panose="020B0604030504040204" pitchFamily="34" charset="0"/>
                    <a:ea typeface="Tahoma" panose="020B0604030504040204" pitchFamily="34" charset="0"/>
                    <a:cs typeface="Tahoma" panose="020B0604030504040204" pitchFamily="34" charset="0"/>
                  </a:rPr>
                  <a:t>Từ (1) và (2) </a:t>
                </a:r>
                <a14:m>
                  <m:oMath xmlns:m="http://schemas.openxmlformats.org/officeDocument/2006/math">
                    <m:r>
                      <a:rPr lang="vi-VN" sz="2400" i="1">
                        <a:latin typeface="Cambria Math"/>
                      </a:rPr>
                      <m:t>⇒</m:t>
                    </m:r>
                  </m:oMath>
                </a14:m>
                <a:r>
                  <a:rPr lang="vi-VN" sz="2400" dirty="0">
                    <a:latin typeface="Tahoma" panose="020B0604030504040204" pitchFamily="34" charset="0"/>
                    <a:ea typeface="Tahoma" panose="020B0604030504040204" pitchFamily="34" charset="0"/>
                    <a:cs typeface="Tahoma" panose="020B0604030504040204" pitchFamily="34" charset="0"/>
                  </a:rPr>
                  <a:t> </a:t>
                </a:r>
                <a14:m>
                  <m:oMath xmlns:m="http://schemas.openxmlformats.org/officeDocument/2006/math">
                    <m:r>
                      <a:rPr lang="vi-VN" sz="2400" i="1">
                        <a:latin typeface="Cambria Math"/>
                      </a:rPr>
                      <m:t>𝑆𝐶</m:t>
                    </m:r>
                    <m:r>
                      <a:rPr lang="vi-VN" sz="2400" i="1">
                        <a:latin typeface="Cambria Math"/>
                      </a:rPr>
                      <m:t>⊥</m:t>
                    </m:r>
                    <m:d>
                      <m:dPr>
                        <m:ctrlPr>
                          <a:rPr lang="vi-VN" sz="2400" i="1">
                            <a:latin typeface="Cambria Math" panose="02040503050406030204" pitchFamily="18" charset="0"/>
                          </a:rPr>
                        </m:ctrlPr>
                      </m:dPr>
                      <m:e>
                        <m:r>
                          <a:rPr lang="vi-VN" sz="2400" i="1">
                            <a:latin typeface="Cambria Math"/>
                          </a:rPr>
                          <m:t>𝐴𝐻𝐾</m:t>
                        </m:r>
                      </m:e>
                    </m:d>
                  </m:oMath>
                </a14:m>
                <a:r>
                  <a:rPr lang="vi-VN" sz="2400" dirty="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42" name="Rectangle 41">
                <a:extLst>
                  <a:ext uri="{FF2B5EF4-FFF2-40B4-BE49-F238E27FC236}">
                    <a16:creationId xmlns:a16="http://schemas.microsoft.com/office/drawing/2014/main" id="{01A323F8-01F1-46DA-A94C-9D813CA52CFA}"/>
                  </a:ext>
                </a:extLst>
              </p:cNvPr>
              <p:cNvSpPr>
                <a:spLocks noRot="1" noChangeAspect="1" noMove="1" noResize="1" noEditPoints="1" noAdjustHandles="1" noChangeArrowheads="1" noChangeShapeType="1" noTextEdit="1"/>
              </p:cNvSpPr>
              <p:nvPr/>
            </p:nvSpPr>
            <p:spPr>
              <a:xfrm>
                <a:off x="1611936" y="5724838"/>
                <a:ext cx="4152483" cy="461665"/>
              </a:xfrm>
              <a:prstGeom prst="rect">
                <a:avLst/>
              </a:prstGeom>
              <a:blipFill>
                <a:blip r:embed="rId15"/>
                <a:stretch>
                  <a:fillRect l="-2199" t="-11842" r="-1320" b="-276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id="{7BB3B621-3EBB-48FD-A6EA-7B12B96DAD86}"/>
                  </a:ext>
                </a:extLst>
              </p:cNvPr>
              <p:cNvSpPr/>
              <p:nvPr/>
            </p:nvSpPr>
            <p:spPr>
              <a:xfrm>
                <a:off x="5544909" y="3552466"/>
                <a:ext cx="2220351"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sz="2400" i="1">
                          <a:latin typeface="Cambria Math"/>
                        </a:rPr>
                        <m:t>⇒</m:t>
                      </m:r>
                      <m:r>
                        <a:rPr lang="fr-FR" sz="2400" i="1">
                          <a:latin typeface="Cambria Math"/>
                        </a:rPr>
                        <m:t>𝐵𝐶</m:t>
                      </m:r>
                      <m:r>
                        <a:rPr lang="fr-FR" sz="2400" i="1">
                          <a:latin typeface="Cambria Math"/>
                        </a:rPr>
                        <m:t>⊥</m:t>
                      </m:r>
                      <m:d>
                        <m:dPr>
                          <m:ctrlPr>
                            <a:rPr lang="fr-FR" sz="2400" i="1">
                              <a:latin typeface="Cambria Math" panose="02040503050406030204" pitchFamily="18" charset="0"/>
                            </a:rPr>
                          </m:ctrlPr>
                        </m:dPr>
                        <m:e>
                          <m:r>
                            <a:rPr lang="fr-FR" sz="2400" i="1">
                              <a:latin typeface="Cambria Math"/>
                            </a:rPr>
                            <m:t>𝑆𝐴𝐵</m:t>
                          </m:r>
                        </m:e>
                      </m:d>
                    </m:oMath>
                  </m:oMathPara>
                </a14:m>
                <a:endParaRPr lang="vi-VN" sz="2400"/>
              </a:p>
            </p:txBody>
          </p:sp>
        </mc:Choice>
        <mc:Fallback xmlns="">
          <p:sp>
            <p:nvSpPr>
              <p:cNvPr id="45" name="Rectangle 44">
                <a:extLst>
                  <a:ext uri="{FF2B5EF4-FFF2-40B4-BE49-F238E27FC236}">
                    <a16:creationId xmlns:a16="http://schemas.microsoft.com/office/drawing/2014/main" id="{7BB3B621-3EBB-48FD-A6EA-7B12B96DAD86}"/>
                  </a:ext>
                </a:extLst>
              </p:cNvPr>
              <p:cNvSpPr>
                <a:spLocks noRot="1" noChangeAspect="1" noMove="1" noResize="1" noEditPoints="1" noAdjustHandles="1" noChangeArrowheads="1" noChangeShapeType="1" noTextEdit="1"/>
              </p:cNvSpPr>
              <p:nvPr/>
            </p:nvSpPr>
            <p:spPr>
              <a:xfrm>
                <a:off x="5544909" y="3552466"/>
                <a:ext cx="2220351" cy="461665"/>
              </a:xfrm>
              <a:prstGeom prst="rect">
                <a:avLst/>
              </a:prstGeom>
              <a:blipFill>
                <a:blip r:embed="rId16"/>
                <a:stretch>
                  <a:fillRect/>
                </a:stretch>
              </a:blipFill>
            </p:spPr>
            <p:txBody>
              <a:bodyPr/>
              <a:lstStyle/>
              <a:p>
                <a:r>
                  <a:rPr lang="en-US">
                    <a:noFill/>
                  </a:rPr>
                  <a:t> </a:t>
                </a:r>
              </a:p>
            </p:txBody>
          </p:sp>
        </mc:Fallback>
      </mc:AlternateContent>
      <p:sp>
        <p:nvSpPr>
          <p:cNvPr id="68" name="Oval 67">
            <a:extLst>
              <a:ext uri="{FF2B5EF4-FFF2-40B4-BE49-F238E27FC236}">
                <a16:creationId xmlns:a16="http://schemas.microsoft.com/office/drawing/2014/main" id="{4FA56A90-2192-4C19-B5EE-21B215D149AA}"/>
              </a:ext>
            </a:extLst>
          </p:cNvPr>
          <p:cNvSpPr/>
          <p:nvPr/>
        </p:nvSpPr>
        <p:spPr>
          <a:xfrm>
            <a:off x="107869" y="2375039"/>
            <a:ext cx="776933" cy="533827"/>
          </a:xfrm>
          <a:prstGeom prst="ellipse">
            <a:avLst/>
          </a:prstGeom>
          <a:solidFill>
            <a:srgbClr val="FF0000"/>
          </a:solidFill>
          <a:ln w="57150">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a:latin typeface="Tahoma" pitchFamily="34" charset="0"/>
                <a:ea typeface="Tahoma" pitchFamily="34" charset="0"/>
                <a:cs typeface="Tahoma" pitchFamily="34" charset="0"/>
              </a:rPr>
              <a:t>A</a:t>
            </a:r>
            <a:endParaRPr lang="en-US" sz="3199" dirty="0"/>
          </a:p>
        </p:txBody>
      </p:sp>
      <p:grpSp>
        <p:nvGrpSpPr>
          <p:cNvPr id="66" name="Group 5">
            <a:extLst>
              <a:ext uri="{FF2B5EF4-FFF2-40B4-BE49-F238E27FC236}">
                <a16:creationId xmlns:a16="http://schemas.microsoft.com/office/drawing/2014/main" id="{E68850F5-25E5-4DEE-80DA-BD9CB5327823}"/>
              </a:ext>
            </a:extLst>
          </p:cNvPr>
          <p:cNvGrpSpPr/>
          <p:nvPr/>
        </p:nvGrpSpPr>
        <p:grpSpPr>
          <a:xfrm>
            <a:off x="40453" y="83348"/>
            <a:ext cx="9826217" cy="913199"/>
            <a:chOff x="1268091" y="3326756"/>
            <a:chExt cx="11103001" cy="1940279"/>
          </a:xfrm>
        </p:grpSpPr>
        <p:sp>
          <p:nvSpPr>
            <p:cNvPr id="72" name="Rounded Rectangle 8">
              <a:extLst>
                <a:ext uri="{FF2B5EF4-FFF2-40B4-BE49-F238E27FC236}">
                  <a16:creationId xmlns:a16="http://schemas.microsoft.com/office/drawing/2014/main" id="{5F01277C-B420-41D3-8580-0BFA96214F2D}"/>
                </a:ext>
              </a:extLst>
            </p:cNvPr>
            <p:cNvSpPr/>
            <p:nvPr/>
          </p:nvSpPr>
          <p:spPr>
            <a:xfrm>
              <a:off x="1557471" y="3662995"/>
              <a:ext cx="10639167" cy="578294"/>
            </a:xfrm>
            <a:prstGeom prst="roundRect">
              <a:avLst>
                <a:gd name="adj" fmla="val 10214"/>
              </a:avLst>
            </a:prstGeom>
            <a:solidFill>
              <a:schemeClr val="accent5">
                <a:lumMod val="20000"/>
                <a:lumOff val="80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7997" tIns="8999" rIns="17997" bIns="8999" rtlCol="0" anchor="ctr"/>
            <a:lstStyle/>
            <a:p>
              <a:pPr algn="ctr"/>
              <a:endParaRPr lang="en-US" sz="2300">
                <a:latin typeface="+mj-lt"/>
                <a:ea typeface="Tahoma" pitchFamily="34" charset="0"/>
                <a:cs typeface="Tahoma" pitchFamily="34" charset="0"/>
              </a:endParaRPr>
            </a:p>
          </p:txBody>
        </p:sp>
        <p:grpSp>
          <p:nvGrpSpPr>
            <p:cNvPr id="73" name="Group 65">
              <a:extLst>
                <a:ext uri="{FF2B5EF4-FFF2-40B4-BE49-F238E27FC236}">
                  <a16:creationId xmlns:a16="http://schemas.microsoft.com/office/drawing/2014/main" id="{9D276E14-EFF6-4191-982E-319C6EA5C34D}"/>
                </a:ext>
              </a:extLst>
            </p:cNvPr>
            <p:cNvGrpSpPr/>
            <p:nvPr/>
          </p:nvGrpSpPr>
          <p:grpSpPr>
            <a:xfrm>
              <a:off x="1268091" y="3326756"/>
              <a:ext cx="11103001" cy="1940279"/>
              <a:chOff x="166396" y="8712046"/>
              <a:chExt cx="11103001" cy="1940279"/>
            </a:xfrm>
          </p:grpSpPr>
          <p:sp>
            <p:nvSpPr>
              <p:cNvPr id="74" name="Freeform 20">
                <a:extLst>
                  <a:ext uri="{FF2B5EF4-FFF2-40B4-BE49-F238E27FC236}">
                    <a16:creationId xmlns:a16="http://schemas.microsoft.com/office/drawing/2014/main" id="{ECDAAC64-8AD8-4982-A5EB-5BD1E8FD930F}"/>
                  </a:ext>
                </a:extLst>
              </p:cNvPr>
              <p:cNvSpPr>
                <a:spLocks/>
              </p:cNvSpPr>
              <p:nvPr/>
            </p:nvSpPr>
            <p:spPr bwMode="auto">
              <a:xfrm>
                <a:off x="384519" y="8755078"/>
                <a:ext cx="10884878" cy="1127460"/>
              </a:xfrm>
              <a:prstGeom prst="roundRect">
                <a:avLst/>
              </a:prstGeom>
              <a:solidFill>
                <a:srgbClr val="0072B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nvGrpSpPr>
              <p:cNvPr id="86" name="Group 85">
                <a:extLst>
                  <a:ext uri="{FF2B5EF4-FFF2-40B4-BE49-F238E27FC236}">
                    <a16:creationId xmlns:a16="http://schemas.microsoft.com/office/drawing/2014/main" id="{2B7998B6-7195-4111-B4EE-9FA9DB9E4750}"/>
                  </a:ext>
                </a:extLst>
              </p:cNvPr>
              <p:cNvGrpSpPr/>
              <p:nvPr/>
            </p:nvGrpSpPr>
            <p:grpSpPr>
              <a:xfrm>
                <a:off x="166396" y="8780577"/>
                <a:ext cx="702538" cy="572229"/>
                <a:chOff x="-145995" y="8633545"/>
                <a:chExt cx="787401" cy="641352"/>
              </a:xfrm>
            </p:grpSpPr>
            <p:sp>
              <p:nvSpPr>
                <p:cNvPr id="88" name="Freeform 45">
                  <a:extLst>
                    <a:ext uri="{FF2B5EF4-FFF2-40B4-BE49-F238E27FC236}">
                      <a16:creationId xmlns:a16="http://schemas.microsoft.com/office/drawing/2014/main" id="{2C963EE5-2593-4B17-B972-20AE5539A0E7}"/>
                    </a:ext>
                  </a:extLst>
                </p:cNvPr>
                <p:cNvSpPr>
                  <a:spLocks/>
                </p:cNvSpPr>
                <p:nvPr/>
              </p:nvSpPr>
              <p:spPr bwMode="auto">
                <a:xfrm>
                  <a:off x="255643" y="9062171"/>
                  <a:ext cx="363538" cy="88900"/>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89" name="Freeform 46">
                  <a:extLst>
                    <a:ext uri="{FF2B5EF4-FFF2-40B4-BE49-F238E27FC236}">
                      <a16:creationId xmlns:a16="http://schemas.microsoft.com/office/drawing/2014/main" id="{4BB3D6B9-CB85-48D5-8A5C-F32D307BB53B}"/>
                    </a:ext>
                  </a:extLst>
                </p:cNvPr>
                <p:cNvSpPr>
                  <a:spLocks noEditPoints="1"/>
                </p:cNvSpPr>
                <p:nvPr/>
              </p:nvSpPr>
              <p:spPr bwMode="auto">
                <a:xfrm>
                  <a:off x="233418" y="9039946"/>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0"/>
                        <a:pt x="5" y="36"/>
                        <a:pt x="12" y="36"/>
                      </a:cubicBezTo>
                      <a:cubicBezTo>
                        <a:pt x="97" y="36"/>
                        <a:pt x="97" y="36"/>
                        <a:pt x="97" y="36"/>
                      </a:cubicBezTo>
                      <a:cubicBezTo>
                        <a:pt x="104" y="36"/>
                        <a:pt x="109" y="30"/>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0" name="Freeform 47">
                  <a:extLst>
                    <a:ext uri="{FF2B5EF4-FFF2-40B4-BE49-F238E27FC236}">
                      <a16:creationId xmlns:a16="http://schemas.microsoft.com/office/drawing/2014/main" id="{93C649C1-1122-439E-B42D-D193889814C7}"/>
                    </a:ext>
                  </a:extLst>
                </p:cNvPr>
                <p:cNvSpPr>
                  <a:spLocks/>
                </p:cNvSpPr>
                <p:nvPr/>
              </p:nvSpPr>
              <p:spPr bwMode="auto">
                <a:xfrm>
                  <a:off x="255643" y="9136784"/>
                  <a:ext cx="363538" cy="90488"/>
                </a:xfrm>
                <a:custGeom>
                  <a:avLst/>
                  <a:gdLst>
                    <a:gd name="T0" fmla="*/ 6 w 97"/>
                    <a:gd name="T1" fmla="*/ 24 h 24"/>
                    <a:gd name="T2" fmla="*/ 0 w 97"/>
                    <a:gd name="T3" fmla="*/ 18 h 24"/>
                    <a:gd name="T4" fmla="*/ 0 w 97"/>
                    <a:gd name="T5" fmla="*/ 6 h 24"/>
                    <a:gd name="T6" fmla="*/ 6 w 97"/>
                    <a:gd name="T7" fmla="*/ 0 h 24"/>
                    <a:gd name="T8" fmla="*/ 91 w 97"/>
                    <a:gd name="T9" fmla="*/ 0 h 24"/>
                    <a:gd name="T10" fmla="*/ 97 w 97"/>
                    <a:gd name="T11" fmla="*/ 6 h 24"/>
                    <a:gd name="T12" fmla="*/ 97 w 97"/>
                    <a:gd name="T13" fmla="*/ 18 h 24"/>
                    <a:gd name="T14" fmla="*/ 91 w 97"/>
                    <a:gd name="T15" fmla="*/ 24 h 24"/>
                    <a:gd name="T16" fmla="*/ 6 w 97"/>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4">
                      <a:moveTo>
                        <a:pt x="6" y="24"/>
                      </a:moveTo>
                      <a:cubicBezTo>
                        <a:pt x="3" y="24"/>
                        <a:pt x="0" y="21"/>
                        <a:pt x="0" y="18"/>
                      </a:cubicBezTo>
                      <a:cubicBezTo>
                        <a:pt x="0" y="6"/>
                        <a:pt x="0" y="6"/>
                        <a:pt x="0" y="6"/>
                      </a:cubicBezTo>
                      <a:cubicBezTo>
                        <a:pt x="0" y="3"/>
                        <a:pt x="3" y="0"/>
                        <a:pt x="6" y="0"/>
                      </a:cubicBezTo>
                      <a:cubicBezTo>
                        <a:pt x="91" y="0"/>
                        <a:pt x="91" y="0"/>
                        <a:pt x="91" y="0"/>
                      </a:cubicBezTo>
                      <a:cubicBezTo>
                        <a:pt x="95" y="0"/>
                        <a:pt x="97" y="3"/>
                        <a:pt x="97" y="6"/>
                      </a:cubicBezTo>
                      <a:cubicBezTo>
                        <a:pt x="97" y="18"/>
                        <a:pt x="97" y="18"/>
                        <a:pt x="97" y="18"/>
                      </a:cubicBezTo>
                      <a:cubicBezTo>
                        <a:pt x="97" y="21"/>
                        <a:pt x="95" y="24"/>
                        <a:pt x="91" y="24"/>
                      </a:cubicBezTo>
                      <a:lnTo>
                        <a:pt x="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1" name="Freeform 48">
                  <a:extLst>
                    <a:ext uri="{FF2B5EF4-FFF2-40B4-BE49-F238E27FC236}">
                      <a16:creationId xmlns:a16="http://schemas.microsoft.com/office/drawing/2014/main" id="{C13B4C01-7CE7-48CF-9B36-CB2D9172EA97}"/>
                    </a:ext>
                  </a:extLst>
                </p:cNvPr>
                <p:cNvSpPr>
                  <a:spLocks noEditPoints="1"/>
                </p:cNvSpPr>
                <p:nvPr/>
              </p:nvSpPr>
              <p:spPr bwMode="auto">
                <a:xfrm>
                  <a:off x="233418" y="9114559"/>
                  <a:ext cx="407988" cy="134938"/>
                </a:xfrm>
                <a:custGeom>
                  <a:avLst/>
                  <a:gdLst>
                    <a:gd name="T0" fmla="*/ 97 w 109"/>
                    <a:gd name="T1" fmla="*/ 12 h 36"/>
                    <a:gd name="T2" fmla="*/ 97 w 109"/>
                    <a:gd name="T3" fmla="*/ 24 h 36"/>
                    <a:gd name="T4" fmla="*/ 12 w 109"/>
                    <a:gd name="T5" fmla="*/ 24 h 36"/>
                    <a:gd name="T6" fmla="*/ 12 w 109"/>
                    <a:gd name="T7" fmla="*/ 12 h 36"/>
                    <a:gd name="T8" fmla="*/ 97 w 109"/>
                    <a:gd name="T9" fmla="*/ 12 h 36"/>
                    <a:gd name="T10" fmla="*/ 97 w 109"/>
                    <a:gd name="T11" fmla="*/ 0 h 36"/>
                    <a:gd name="T12" fmla="*/ 12 w 109"/>
                    <a:gd name="T13" fmla="*/ 0 h 36"/>
                    <a:gd name="T14" fmla="*/ 0 w 109"/>
                    <a:gd name="T15" fmla="*/ 12 h 36"/>
                    <a:gd name="T16" fmla="*/ 0 w 109"/>
                    <a:gd name="T17" fmla="*/ 24 h 36"/>
                    <a:gd name="T18" fmla="*/ 12 w 109"/>
                    <a:gd name="T19" fmla="*/ 36 h 36"/>
                    <a:gd name="T20" fmla="*/ 97 w 109"/>
                    <a:gd name="T21" fmla="*/ 36 h 36"/>
                    <a:gd name="T22" fmla="*/ 109 w 109"/>
                    <a:gd name="T23" fmla="*/ 24 h 36"/>
                    <a:gd name="T24" fmla="*/ 109 w 109"/>
                    <a:gd name="T25" fmla="*/ 12 h 36"/>
                    <a:gd name="T26" fmla="*/ 97 w 109"/>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36">
                      <a:moveTo>
                        <a:pt x="97" y="12"/>
                      </a:moveTo>
                      <a:cubicBezTo>
                        <a:pt x="97" y="24"/>
                        <a:pt x="97" y="24"/>
                        <a:pt x="97" y="24"/>
                      </a:cubicBezTo>
                      <a:cubicBezTo>
                        <a:pt x="12" y="24"/>
                        <a:pt x="12" y="24"/>
                        <a:pt x="12" y="24"/>
                      </a:cubicBezTo>
                      <a:cubicBezTo>
                        <a:pt x="12" y="12"/>
                        <a:pt x="12" y="12"/>
                        <a:pt x="12" y="12"/>
                      </a:cubicBezTo>
                      <a:cubicBezTo>
                        <a:pt x="97" y="12"/>
                        <a:pt x="97" y="12"/>
                        <a:pt x="97" y="12"/>
                      </a:cubicBezTo>
                      <a:moveTo>
                        <a:pt x="97" y="0"/>
                      </a:moveTo>
                      <a:cubicBezTo>
                        <a:pt x="12" y="0"/>
                        <a:pt x="12" y="0"/>
                        <a:pt x="12" y="0"/>
                      </a:cubicBezTo>
                      <a:cubicBezTo>
                        <a:pt x="5" y="0"/>
                        <a:pt x="0" y="6"/>
                        <a:pt x="0" y="12"/>
                      </a:cubicBezTo>
                      <a:cubicBezTo>
                        <a:pt x="0" y="24"/>
                        <a:pt x="0" y="24"/>
                        <a:pt x="0" y="24"/>
                      </a:cubicBezTo>
                      <a:cubicBezTo>
                        <a:pt x="0" y="31"/>
                        <a:pt x="5" y="36"/>
                        <a:pt x="12" y="36"/>
                      </a:cubicBezTo>
                      <a:cubicBezTo>
                        <a:pt x="97" y="36"/>
                        <a:pt x="97" y="36"/>
                        <a:pt x="97" y="36"/>
                      </a:cubicBezTo>
                      <a:cubicBezTo>
                        <a:pt x="104" y="36"/>
                        <a:pt x="109" y="31"/>
                        <a:pt x="109" y="24"/>
                      </a:cubicBezTo>
                      <a:cubicBezTo>
                        <a:pt x="109" y="12"/>
                        <a:pt x="109" y="12"/>
                        <a:pt x="109" y="12"/>
                      </a:cubicBezTo>
                      <a:cubicBezTo>
                        <a:pt x="109" y="6"/>
                        <a:pt x="104" y="0"/>
                        <a:pt x="97"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2" name="Freeform 49">
                  <a:extLst>
                    <a:ext uri="{FF2B5EF4-FFF2-40B4-BE49-F238E27FC236}">
                      <a16:creationId xmlns:a16="http://schemas.microsoft.com/office/drawing/2014/main" id="{636D1927-FB61-41E2-8F99-C593297D77E6}"/>
                    </a:ext>
                  </a:extLst>
                </p:cNvPr>
                <p:cNvSpPr>
                  <a:spLocks/>
                </p:cNvSpPr>
                <p:nvPr/>
              </p:nvSpPr>
              <p:spPr bwMode="auto">
                <a:xfrm>
                  <a:off x="217543" y="8657358"/>
                  <a:ext cx="263525" cy="254000"/>
                </a:xfrm>
                <a:custGeom>
                  <a:avLst/>
                  <a:gdLst>
                    <a:gd name="T0" fmla="*/ 50 w 70"/>
                    <a:gd name="T1" fmla="*/ 68 h 68"/>
                    <a:gd name="T2" fmla="*/ 45 w 70"/>
                    <a:gd name="T3" fmla="*/ 67 h 68"/>
                    <a:gd name="T4" fmla="*/ 2 w 70"/>
                    <a:gd name="T5" fmla="*/ 23 h 68"/>
                    <a:gd name="T6" fmla="*/ 2 w 70"/>
                    <a:gd name="T7" fmla="*/ 15 h 68"/>
                    <a:gd name="T8" fmla="*/ 14 w 70"/>
                    <a:gd name="T9" fmla="*/ 3 h 68"/>
                    <a:gd name="T10" fmla="*/ 22 w 70"/>
                    <a:gd name="T11" fmla="*/ 0 h 68"/>
                    <a:gd name="T12" fmla="*/ 31 w 70"/>
                    <a:gd name="T13" fmla="*/ 3 h 68"/>
                    <a:gd name="T14" fmla="*/ 65 w 70"/>
                    <a:gd name="T15" fmla="*/ 38 h 68"/>
                    <a:gd name="T16" fmla="*/ 65 w 70"/>
                    <a:gd name="T17" fmla="*/ 55 h 68"/>
                    <a:gd name="T18" fmla="*/ 54 w 70"/>
                    <a:gd name="T19" fmla="*/ 67 h 68"/>
                    <a:gd name="T20" fmla="*/ 50 w 70"/>
                    <a:gd name="T2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8">
                      <a:moveTo>
                        <a:pt x="50" y="68"/>
                      </a:moveTo>
                      <a:cubicBezTo>
                        <a:pt x="48" y="68"/>
                        <a:pt x="47" y="68"/>
                        <a:pt x="45" y="67"/>
                      </a:cubicBezTo>
                      <a:cubicBezTo>
                        <a:pt x="2" y="23"/>
                        <a:pt x="2" y="23"/>
                        <a:pt x="2" y="23"/>
                      </a:cubicBezTo>
                      <a:cubicBezTo>
                        <a:pt x="0" y="21"/>
                        <a:pt x="0" y="17"/>
                        <a:pt x="2" y="15"/>
                      </a:cubicBezTo>
                      <a:cubicBezTo>
                        <a:pt x="14" y="3"/>
                        <a:pt x="14" y="3"/>
                        <a:pt x="14" y="3"/>
                      </a:cubicBezTo>
                      <a:cubicBezTo>
                        <a:pt x="16" y="1"/>
                        <a:pt x="19" y="0"/>
                        <a:pt x="22" y="0"/>
                      </a:cubicBezTo>
                      <a:cubicBezTo>
                        <a:pt x="26" y="0"/>
                        <a:pt x="29" y="1"/>
                        <a:pt x="31" y="3"/>
                      </a:cubicBezTo>
                      <a:cubicBezTo>
                        <a:pt x="65" y="38"/>
                        <a:pt x="65" y="38"/>
                        <a:pt x="65" y="38"/>
                      </a:cubicBezTo>
                      <a:cubicBezTo>
                        <a:pt x="70" y="42"/>
                        <a:pt x="70" y="50"/>
                        <a:pt x="65" y="55"/>
                      </a:cubicBezTo>
                      <a:cubicBezTo>
                        <a:pt x="54" y="67"/>
                        <a:pt x="54" y="67"/>
                        <a:pt x="54" y="67"/>
                      </a:cubicBezTo>
                      <a:cubicBezTo>
                        <a:pt x="53" y="68"/>
                        <a:pt x="51" y="68"/>
                        <a:pt x="50"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3" name="Freeform 50">
                  <a:extLst>
                    <a:ext uri="{FF2B5EF4-FFF2-40B4-BE49-F238E27FC236}">
                      <a16:creationId xmlns:a16="http://schemas.microsoft.com/office/drawing/2014/main" id="{27C4EDB9-A045-4473-8CC6-779A269A1BCB}"/>
                    </a:ext>
                  </a:extLst>
                </p:cNvPr>
                <p:cNvSpPr>
                  <a:spLocks noEditPoints="1"/>
                </p:cNvSpPr>
                <p:nvPr/>
              </p:nvSpPr>
              <p:spPr bwMode="auto">
                <a:xfrm>
                  <a:off x="192143" y="8633545"/>
                  <a:ext cx="314325" cy="300038"/>
                </a:xfrm>
                <a:custGeom>
                  <a:avLst/>
                  <a:gdLst>
                    <a:gd name="T0" fmla="*/ 29 w 84"/>
                    <a:gd name="T1" fmla="*/ 12 h 80"/>
                    <a:gd name="T2" fmla="*/ 34 w 84"/>
                    <a:gd name="T3" fmla="*/ 13 h 80"/>
                    <a:gd name="T4" fmla="*/ 68 w 84"/>
                    <a:gd name="T5" fmla="*/ 48 h 80"/>
                    <a:gd name="T6" fmla="*/ 68 w 84"/>
                    <a:gd name="T7" fmla="*/ 57 h 80"/>
                    <a:gd name="T8" fmla="*/ 57 w 84"/>
                    <a:gd name="T9" fmla="*/ 68 h 80"/>
                    <a:gd name="T10" fmla="*/ 13 w 84"/>
                    <a:gd name="T11" fmla="*/ 25 h 80"/>
                    <a:gd name="T12" fmla="*/ 25 w 84"/>
                    <a:gd name="T13" fmla="*/ 13 h 80"/>
                    <a:gd name="T14" fmla="*/ 29 w 84"/>
                    <a:gd name="T15" fmla="*/ 12 h 80"/>
                    <a:gd name="T16" fmla="*/ 29 w 84"/>
                    <a:gd name="T17" fmla="*/ 0 h 80"/>
                    <a:gd name="T18" fmla="*/ 16 w 84"/>
                    <a:gd name="T19" fmla="*/ 5 h 80"/>
                    <a:gd name="T20" fmla="*/ 5 w 84"/>
                    <a:gd name="T21" fmla="*/ 16 h 80"/>
                    <a:gd name="T22" fmla="*/ 5 w 84"/>
                    <a:gd name="T23" fmla="*/ 33 h 80"/>
                    <a:gd name="T24" fmla="*/ 48 w 84"/>
                    <a:gd name="T25" fmla="*/ 77 h 80"/>
                    <a:gd name="T26" fmla="*/ 57 w 84"/>
                    <a:gd name="T27" fmla="*/ 80 h 80"/>
                    <a:gd name="T28" fmla="*/ 57 w 84"/>
                    <a:gd name="T29" fmla="*/ 80 h 80"/>
                    <a:gd name="T30" fmla="*/ 65 w 84"/>
                    <a:gd name="T31" fmla="*/ 77 h 80"/>
                    <a:gd name="T32" fmla="*/ 77 w 84"/>
                    <a:gd name="T33" fmla="*/ 65 h 80"/>
                    <a:gd name="T34" fmla="*/ 77 w 84"/>
                    <a:gd name="T35" fmla="*/ 39 h 80"/>
                    <a:gd name="T36" fmla="*/ 42 w 84"/>
                    <a:gd name="T37" fmla="*/ 5 h 80"/>
                    <a:gd name="T38" fmla="*/ 29 w 84"/>
                    <a:gd name="T3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0">
                      <a:moveTo>
                        <a:pt x="29" y="12"/>
                      </a:moveTo>
                      <a:cubicBezTo>
                        <a:pt x="31" y="12"/>
                        <a:pt x="33" y="12"/>
                        <a:pt x="34" y="13"/>
                      </a:cubicBezTo>
                      <a:cubicBezTo>
                        <a:pt x="34" y="13"/>
                        <a:pt x="34" y="13"/>
                        <a:pt x="68" y="48"/>
                      </a:cubicBezTo>
                      <a:cubicBezTo>
                        <a:pt x="71" y="50"/>
                        <a:pt x="71" y="54"/>
                        <a:pt x="68" y="57"/>
                      </a:cubicBezTo>
                      <a:cubicBezTo>
                        <a:pt x="68" y="57"/>
                        <a:pt x="68" y="57"/>
                        <a:pt x="57" y="68"/>
                      </a:cubicBezTo>
                      <a:cubicBezTo>
                        <a:pt x="57" y="68"/>
                        <a:pt x="57" y="68"/>
                        <a:pt x="13" y="25"/>
                      </a:cubicBezTo>
                      <a:cubicBezTo>
                        <a:pt x="13" y="25"/>
                        <a:pt x="13" y="25"/>
                        <a:pt x="25" y="13"/>
                      </a:cubicBezTo>
                      <a:cubicBezTo>
                        <a:pt x="26" y="12"/>
                        <a:pt x="28" y="12"/>
                        <a:pt x="29" y="12"/>
                      </a:cubicBezTo>
                      <a:moveTo>
                        <a:pt x="29" y="0"/>
                      </a:moveTo>
                      <a:cubicBezTo>
                        <a:pt x="24" y="0"/>
                        <a:pt x="20" y="2"/>
                        <a:pt x="16" y="5"/>
                      </a:cubicBezTo>
                      <a:cubicBezTo>
                        <a:pt x="5" y="16"/>
                        <a:pt x="5" y="16"/>
                        <a:pt x="5" y="16"/>
                      </a:cubicBezTo>
                      <a:cubicBezTo>
                        <a:pt x="0" y="21"/>
                        <a:pt x="0" y="29"/>
                        <a:pt x="5" y="33"/>
                      </a:cubicBezTo>
                      <a:cubicBezTo>
                        <a:pt x="48" y="77"/>
                        <a:pt x="48" y="77"/>
                        <a:pt x="48" y="77"/>
                      </a:cubicBezTo>
                      <a:cubicBezTo>
                        <a:pt x="50" y="79"/>
                        <a:pt x="53" y="80"/>
                        <a:pt x="57" y="80"/>
                      </a:cubicBezTo>
                      <a:cubicBezTo>
                        <a:pt x="57" y="80"/>
                        <a:pt x="57" y="80"/>
                        <a:pt x="57" y="80"/>
                      </a:cubicBezTo>
                      <a:cubicBezTo>
                        <a:pt x="60" y="80"/>
                        <a:pt x="63" y="79"/>
                        <a:pt x="65" y="77"/>
                      </a:cubicBezTo>
                      <a:cubicBezTo>
                        <a:pt x="77" y="65"/>
                        <a:pt x="77" y="65"/>
                        <a:pt x="77" y="65"/>
                      </a:cubicBezTo>
                      <a:cubicBezTo>
                        <a:pt x="84" y="58"/>
                        <a:pt x="84" y="47"/>
                        <a:pt x="77" y="39"/>
                      </a:cubicBezTo>
                      <a:cubicBezTo>
                        <a:pt x="42" y="5"/>
                        <a:pt x="42" y="5"/>
                        <a:pt x="42" y="5"/>
                      </a:cubicBezTo>
                      <a:cubicBezTo>
                        <a:pt x="39" y="2"/>
                        <a:pt x="34" y="0"/>
                        <a:pt x="29"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4" name="Freeform 51">
                  <a:extLst>
                    <a:ext uri="{FF2B5EF4-FFF2-40B4-BE49-F238E27FC236}">
                      <a16:creationId xmlns:a16="http://schemas.microsoft.com/office/drawing/2014/main" id="{3859BD69-DFE5-4D6C-ABC2-760F39A8E181}"/>
                    </a:ext>
                  </a:extLst>
                </p:cNvPr>
                <p:cNvSpPr>
                  <a:spLocks noEditPoints="1"/>
                </p:cNvSpPr>
                <p:nvPr/>
              </p:nvSpPr>
              <p:spPr bwMode="auto">
                <a:xfrm>
                  <a:off x="-123770" y="8724033"/>
                  <a:ext cx="742950" cy="528639"/>
                </a:xfrm>
                <a:custGeom>
                  <a:avLst/>
                  <a:gdLst>
                    <a:gd name="T0" fmla="*/ 12 w 198"/>
                    <a:gd name="T1" fmla="*/ 141 h 141"/>
                    <a:gd name="T2" fmla="*/ 8 w 198"/>
                    <a:gd name="T3" fmla="*/ 140 h 141"/>
                    <a:gd name="T4" fmla="*/ 3 w 198"/>
                    <a:gd name="T5" fmla="*/ 134 h 141"/>
                    <a:gd name="T6" fmla="*/ 1 w 198"/>
                    <a:gd name="T7" fmla="*/ 128 h 141"/>
                    <a:gd name="T8" fmla="*/ 14 w 198"/>
                    <a:gd name="T9" fmla="*/ 77 h 141"/>
                    <a:gd name="T10" fmla="*/ 15 w 198"/>
                    <a:gd name="T11" fmla="*/ 75 h 141"/>
                    <a:gd name="T12" fmla="*/ 88 w 198"/>
                    <a:gd name="T13" fmla="*/ 1 h 141"/>
                    <a:gd name="T14" fmla="*/ 92 w 198"/>
                    <a:gd name="T15" fmla="*/ 0 h 141"/>
                    <a:gd name="T16" fmla="*/ 92 w 198"/>
                    <a:gd name="T17" fmla="*/ 0 h 141"/>
                    <a:gd name="T18" fmla="*/ 97 w 198"/>
                    <a:gd name="T19" fmla="*/ 1 h 141"/>
                    <a:gd name="T20" fmla="*/ 103 w 198"/>
                    <a:gd name="T21" fmla="*/ 8 h 141"/>
                    <a:gd name="T22" fmla="*/ 105 w 198"/>
                    <a:gd name="T23" fmla="*/ 12 h 141"/>
                    <a:gd name="T24" fmla="*/ 109 w 198"/>
                    <a:gd name="T25" fmla="*/ 13 h 141"/>
                    <a:gd name="T26" fmla="*/ 116 w 198"/>
                    <a:gd name="T27" fmla="*/ 21 h 141"/>
                    <a:gd name="T28" fmla="*/ 117 w 198"/>
                    <a:gd name="T29" fmla="*/ 24 h 141"/>
                    <a:gd name="T30" fmla="*/ 121 w 198"/>
                    <a:gd name="T31" fmla="*/ 26 h 141"/>
                    <a:gd name="T32" fmla="*/ 128 w 198"/>
                    <a:gd name="T33" fmla="*/ 33 h 141"/>
                    <a:gd name="T34" fmla="*/ 130 w 198"/>
                    <a:gd name="T35" fmla="*/ 37 h 141"/>
                    <a:gd name="T36" fmla="*/ 133 w 198"/>
                    <a:gd name="T37" fmla="*/ 38 h 141"/>
                    <a:gd name="T38" fmla="*/ 140 w 198"/>
                    <a:gd name="T39" fmla="*/ 45 h 141"/>
                    <a:gd name="T40" fmla="*/ 142 w 198"/>
                    <a:gd name="T41" fmla="*/ 49 h 141"/>
                    <a:gd name="T42" fmla="*/ 140 w 198"/>
                    <a:gd name="T43" fmla="*/ 53 h 141"/>
                    <a:gd name="T44" fmla="*/ 124 w 198"/>
                    <a:gd name="T45" fmla="*/ 70 h 141"/>
                    <a:gd name="T46" fmla="*/ 192 w 198"/>
                    <a:gd name="T47" fmla="*/ 70 h 141"/>
                    <a:gd name="T48" fmla="*/ 198 w 198"/>
                    <a:gd name="T49" fmla="*/ 76 h 141"/>
                    <a:gd name="T50" fmla="*/ 198 w 198"/>
                    <a:gd name="T51" fmla="*/ 87 h 141"/>
                    <a:gd name="T52" fmla="*/ 192 w 198"/>
                    <a:gd name="T53" fmla="*/ 93 h 141"/>
                    <a:gd name="T54" fmla="*/ 107 w 198"/>
                    <a:gd name="T55" fmla="*/ 93 h 141"/>
                    <a:gd name="T56" fmla="*/ 103 w 198"/>
                    <a:gd name="T57" fmla="*/ 91 h 141"/>
                    <a:gd name="T58" fmla="*/ 67 w 198"/>
                    <a:gd name="T59" fmla="*/ 127 h 141"/>
                    <a:gd name="T60" fmla="*/ 64 w 198"/>
                    <a:gd name="T61" fmla="*/ 128 h 141"/>
                    <a:gd name="T62" fmla="*/ 14 w 198"/>
                    <a:gd name="T63" fmla="*/ 141 h 141"/>
                    <a:gd name="T64" fmla="*/ 12 w 198"/>
                    <a:gd name="T65" fmla="*/ 141 h 141"/>
                    <a:gd name="T66" fmla="*/ 23 w 198"/>
                    <a:gd name="T67" fmla="*/ 119 h 141"/>
                    <a:gd name="T68" fmla="*/ 45 w 198"/>
                    <a:gd name="T69" fmla="*/ 113 h 141"/>
                    <a:gd name="T70" fmla="*/ 29 w 198"/>
                    <a:gd name="T71" fmla="*/ 97 h 141"/>
                    <a:gd name="T72" fmla="*/ 23 w 198"/>
                    <a:gd name="T73" fmla="*/ 11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 h="141">
                      <a:moveTo>
                        <a:pt x="12" y="141"/>
                      </a:moveTo>
                      <a:cubicBezTo>
                        <a:pt x="11" y="141"/>
                        <a:pt x="9" y="141"/>
                        <a:pt x="8" y="140"/>
                      </a:cubicBezTo>
                      <a:cubicBezTo>
                        <a:pt x="3" y="134"/>
                        <a:pt x="3" y="134"/>
                        <a:pt x="3" y="134"/>
                      </a:cubicBezTo>
                      <a:cubicBezTo>
                        <a:pt x="1" y="133"/>
                        <a:pt x="0" y="131"/>
                        <a:pt x="1" y="128"/>
                      </a:cubicBezTo>
                      <a:cubicBezTo>
                        <a:pt x="14" y="77"/>
                        <a:pt x="14" y="77"/>
                        <a:pt x="14" y="77"/>
                      </a:cubicBezTo>
                      <a:cubicBezTo>
                        <a:pt x="14" y="76"/>
                        <a:pt x="15" y="75"/>
                        <a:pt x="15" y="75"/>
                      </a:cubicBezTo>
                      <a:cubicBezTo>
                        <a:pt x="88" y="1"/>
                        <a:pt x="88" y="1"/>
                        <a:pt x="88" y="1"/>
                      </a:cubicBezTo>
                      <a:cubicBezTo>
                        <a:pt x="89" y="0"/>
                        <a:pt x="91" y="0"/>
                        <a:pt x="92" y="0"/>
                      </a:cubicBezTo>
                      <a:cubicBezTo>
                        <a:pt x="92" y="0"/>
                        <a:pt x="92" y="0"/>
                        <a:pt x="92" y="0"/>
                      </a:cubicBezTo>
                      <a:cubicBezTo>
                        <a:pt x="94" y="0"/>
                        <a:pt x="96" y="0"/>
                        <a:pt x="97" y="1"/>
                      </a:cubicBezTo>
                      <a:cubicBezTo>
                        <a:pt x="103" y="8"/>
                        <a:pt x="103" y="8"/>
                        <a:pt x="103" y="8"/>
                      </a:cubicBezTo>
                      <a:cubicBezTo>
                        <a:pt x="104" y="9"/>
                        <a:pt x="105" y="10"/>
                        <a:pt x="105" y="12"/>
                      </a:cubicBezTo>
                      <a:cubicBezTo>
                        <a:pt x="106" y="12"/>
                        <a:pt x="108" y="12"/>
                        <a:pt x="109" y="13"/>
                      </a:cubicBezTo>
                      <a:cubicBezTo>
                        <a:pt x="116" y="21"/>
                        <a:pt x="116" y="21"/>
                        <a:pt x="116" y="21"/>
                      </a:cubicBezTo>
                      <a:cubicBezTo>
                        <a:pt x="117" y="22"/>
                        <a:pt x="117" y="23"/>
                        <a:pt x="117" y="24"/>
                      </a:cubicBezTo>
                      <a:cubicBezTo>
                        <a:pt x="119" y="24"/>
                        <a:pt x="120" y="25"/>
                        <a:pt x="121" y="26"/>
                      </a:cubicBezTo>
                      <a:cubicBezTo>
                        <a:pt x="128" y="33"/>
                        <a:pt x="128" y="33"/>
                        <a:pt x="128" y="33"/>
                      </a:cubicBezTo>
                      <a:cubicBezTo>
                        <a:pt x="129" y="34"/>
                        <a:pt x="130" y="35"/>
                        <a:pt x="130" y="37"/>
                      </a:cubicBezTo>
                      <a:cubicBezTo>
                        <a:pt x="131" y="37"/>
                        <a:pt x="132" y="37"/>
                        <a:pt x="133" y="38"/>
                      </a:cubicBezTo>
                      <a:cubicBezTo>
                        <a:pt x="140" y="45"/>
                        <a:pt x="140" y="45"/>
                        <a:pt x="140" y="45"/>
                      </a:cubicBezTo>
                      <a:cubicBezTo>
                        <a:pt x="141" y="46"/>
                        <a:pt x="142" y="47"/>
                        <a:pt x="142" y="49"/>
                      </a:cubicBezTo>
                      <a:cubicBezTo>
                        <a:pt x="142" y="51"/>
                        <a:pt x="141" y="52"/>
                        <a:pt x="140" y="53"/>
                      </a:cubicBezTo>
                      <a:cubicBezTo>
                        <a:pt x="124" y="70"/>
                        <a:pt x="124" y="70"/>
                        <a:pt x="124" y="70"/>
                      </a:cubicBezTo>
                      <a:cubicBezTo>
                        <a:pt x="192" y="70"/>
                        <a:pt x="192" y="70"/>
                        <a:pt x="192" y="70"/>
                      </a:cubicBezTo>
                      <a:cubicBezTo>
                        <a:pt x="196" y="70"/>
                        <a:pt x="198" y="72"/>
                        <a:pt x="198" y="76"/>
                      </a:cubicBezTo>
                      <a:cubicBezTo>
                        <a:pt x="198" y="87"/>
                        <a:pt x="198" y="87"/>
                        <a:pt x="198" y="87"/>
                      </a:cubicBezTo>
                      <a:cubicBezTo>
                        <a:pt x="198" y="91"/>
                        <a:pt x="196" y="93"/>
                        <a:pt x="192" y="93"/>
                      </a:cubicBezTo>
                      <a:cubicBezTo>
                        <a:pt x="107" y="93"/>
                        <a:pt x="107" y="93"/>
                        <a:pt x="107" y="93"/>
                      </a:cubicBezTo>
                      <a:cubicBezTo>
                        <a:pt x="105" y="93"/>
                        <a:pt x="104" y="92"/>
                        <a:pt x="103" y="91"/>
                      </a:cubicBezTo>
                      <a:cubicBezTo>
                        <a:pt x="67" y="127"/>
                        <a:pt x="67" y="127"/>
                        <a:pt x="67" y="127"/>
                      </a:cubicBezTo>
                      <a:cubicBezTo>
                        <a:pt x="66" y="127"/>
                        <a:pt x="65" y="128"/>
                        <a:pt x="64" y="128"/>
                      </a:cubicBezTo>
                      <a:cubicBezTo>
                        <a:pt x="14" y="141"/>
                        <a:pt x="14" y="141"/>
                        <a:pt x="14" y="141"/>
                      </a:cubicBezTo>
                      <a:cubicBezTo>
                        <a:pt x="13" y="141"/>
                        <a:pt x="13" y="141"/>
                        <a:pt x="12" y="141"/>
                      </a:cubicBezTo>
                      <a:close/>
                      <a:moveTo>
                        <a:pt x="23" y="119"/>
                      </a:moveTo>
                      <a:cubicBezTo>
                        <a:pt x="45" y="113"/>
                        <a:pt x="45" y="113"/>
                        <a:pt x="45" y="113"/>
                      </a:cubicBezTo>
                      <a:cubicBezTo>
                        <a:pt x="29" y="97"/>
                        <a:pt x="29" y="97"/>
                        <a:pt x="29" y="97"/>
                      </a:cubicBezTo>
                      <a:lnTo>
                        <a:pt x="23"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5" name="Freeform 52">
                  <a:extLst>
                    <a:ext uri="{FF2B5EF4-FFF2-40B4-BE49-F238E27FC236}">
                      <a16:creationId xmlns:a16="http://schemas.microsoft.com/office/drawing/2014/main" id="{83E5B6E7-484F-44E9-BED6-C41C4EB229FA}"/>
                    </a:ext>
                  </a:extLst>
                </p:cNvPr>
                <p:cNvSpPr>
                  <a:spLocks noEditPoints="1"/>
                </p:cNvSpPr>
                <p:nvPr/>
              </p:nvSpPr>
              <p:spPr bwMode="auto">
                <a:xfrm>
                  <a:off x="-145995" y="8701808"/>
                  <a:ext cx="787400" cy="573089"/>
                </a:xfrm>
                <a:custGeom>
                  <a:avLst/>
                  <a:gdLst>
                    <a:gd name="T0" fmla="*/ 98 w 210"/>
                    <a:gd name="T1" fmla="*/ 12 h 153"/>
                    <a:gd name="T2" fmla="*/ 105 w 210"/>
                    <a:gd name="T3" fmla="*/ 18 h 153"/>
                    <a:gd name="T4" fmla="*/ 37 w 210"/>
                    <a:gd name="T5" fmla="*/ 86 h 153"/>
                    <a:gd name="T6" fmla="*/ 43 w 210"/>
                    <a:gd name="T7" fmla="*/ 92 h 153"/>
                    <a:gd name="T8" fmla="*/ 110 w 210"/>
                    <a:gd name="T9" fmla="*/ 24 h 153"/>
                    <a:gd name="T10" fmla="*/ 118 w 210"/>
                    <a:gd name="T11" fmla="*/ 31 h 153"/>
                    <a:gd name="T12" fmla="*/ 50 w 210"/>
                    <a:gd name="T13" fmla="*/ 99 h 153"/>
                    <a:gd name="T14" fmla="*/ 55 w 210"/>
                    <a:gd name="T15" fmla="*/ 104 h 153"/>
                    <a:gd name="T16" fmla="*/ 123 w 210"/>
                    <a:gd name="T17" fmla="*/ 36 h 153"/>
                    <a:gd name="T18" fmla="*/ 130 w 210"/>
                    <a:gd name="T19" fmla="*/ 43 h 153"/>
                    <a:gd name="T20" fmla="*/ 62 w 210"/>
                    <a:gd name="T21" fmla="*/ 111 h 153"/>
                    <a:gd name="T22" fmla="*/ 68 w 210"/>
                    <a:gd name="T23" fmla="*/ 116 h 153"/>
                    <a:gd name="T24" fmla="*/ 135 w 210"/>
                    <a:gd name="T25" fmla="*/ 49 h 153"/>
                    <a:gd name="T26" fmla="*/ 142 w 210"/>
                    <a:gd name="T27" fmla="*/ 55 h 153"/>
                    <a:gd name="T28" fmla="*/ 115 w 210"/>
                    <a:gd name="T29" fmla="*/ 82 h 153"/>
                    <a:gd name="T30" fmla="*/ 198 w 210"/>
                    <a:gd name="T31" fmla="*/ 82 h 153"/>
                    <a:gd name="T32" fmla="*/ 198 w 210"/>
                    <a:gd name="T33" fmla="*/ 93 h 153"/>
                    <a:gd name="T34" fmla="*/ 113 w 210"/>
                    <a:gd name="T35" fmla="*/ 93 h 153"/>
                    <a:gd name="T36" fmla="*/ 113 w 210"/>
                    <a:gd name="T37" fmla="*/ 84 h 153"/>
                    <a:gd name="T38" fmla="*/ 69 w 210"/>
                    <a:gd name="T39" fmla="*/ 128 h 153"/>
                    <a:gd name="T40" fmla="*/ 18 w 210"/>
                    <a:gd name="T41" fmla="*/ 141 h 153"/>
                    <a:gd name="T42" fmla="*/ 13 w 210"/>
                    <a:gd name="T43" fmla="*/ 136 h 153"/>
                    <a:gd name="T44" fmla="*/ 26 w 210"/>
                    <a:gd name="T45" fmla="*/ 85 h 153"/>
                    <a:gd name="T46" fmla="*/ 98 w 210"/>
                    <a:gd name="T47" fmla="*/ 12 h 153"/>
                    <a:gd name="T48" fmla="*/ 21 w 210"/>
                    <a:gd name="T49" fmla="*/ 133 h 153"/>
                    <a:gd name="T50" fmla="*/ 62 w 210"/>
                    <a:gd name="T51" fmla="*/ 122 h 153"/>
                    <a:gd name="T52" fmla="*/ 32 w 210"/>
                    <a:gd name="T53" fmla="*/ 91 h 153"/>
                    <a:gd name="T54" fmla="*/ 21 w 210"/>
                    <a:gd name="T55" fmla="*/ 133 h 153"/>
                    <a:gd name="T56" fmla="*/ 98 w 210"/>
                    <a:gd name="T57" fmla="*/ 0 h 153"/>
                    <a:gd name="T58" fmla="*/ 98 w 210"/>
                    <a:gd name="T59" fmla="*/ 0 h 153"/>
                    <a:gd name="T60" fmla="*/ 90 w 210"/>
                    <a:gd name="T61" fmla="*/ 3 h 153"/>
                    <a:gd name="T62" fmla="*/ 17 w 210"/>
                    <a:gd name="T63" fmla="*/ 76 h 153"/>
                    <a:gd name="T64" fmla="*/ 14 w 210"/>
                    <a:gd name="T65" fmla="*/ 82 h 153"/>
                    <a:gd name="T66" fmla="*/ 1 w 210"/>
                    <a:gd name="T67" fmla="*/ 133 h 153"/>
                    <a:gd name="T68" fmla="*/ 4 w 210"/>
                    <a:gd name="T69" fmla="*/ 145 h 153"/>
                    <a:gd name="T70" fmla="*/ 10 w 210"/>
                    <a:gd name="T71" fmla="*/ 150 h 153"/>
                    <a:gd name="T72" fmla="*/ 18 w 210"/>
                    <a:gd name="T73" fmla="*/ 153 h 153"/>
                    <a:gd name="T74" fmla="*/ 21 w 210"/>
                    <a:gd name="T75" fmla="*/ 153 h 153"/>
                    <a:gd name="T76" fmla="*/ 72 w 210"/>
                    <a:gd name="T77" fmla="*/ 140 h 153"/>
                    <a:gd name="T78" fmla="*/ 77 w 210"/>
                    <a:gd name="T79" fmla="*/ 137 h 153"/>
                    <a:gd name="T80" fmla="*/ 109 w 210"/>
                    <a:gd name="T81" fmla="*/ 105 h 153"/>
                    <a:gd name="T82" fmla="*/ 113 w 210"/>
                    <a:gd name="T83" fmla="*/ 105 h 153"/>
                    <a:gd name="T84" fmla="*/ 198 w 210"/>
                    <a:gd name="T85" fmla="*/ 105 h 153"/>
                    <a:gd name="T86" fmla="*/ 210 w 210"/>
                    <a:gd name="T87" fmla="*/ 93 h 153"/>
                    <a:gd name="T88" fmla="*/ 210 w 210"/>
                    <a:gd name="T89" fmla="*/ 82 h 153"/>
                    <a:gd name="T90" fmla="*/ 198 w 210"/>
                    <a:gd name="T91" fmla="*/ 70 h 153"/>
                    <a:gd name="T92" fmla="*/ 144 w 210"/>
                    <a:gd name="T93" fmla="*/ 70 h 153"/>
                    <a:gd name="T94" fmla="*/ 150 w 210"/>
                    <a:gd name="T95" fmla="*/ 64 h 153"/>
                    <a:gd name="T96" fmla="*/ 154 w 210"/>
                    <a:gd name="T97" fmla="*/ 55 h 153"/>
                    <a:gd name="T98" fmla="*/ 150 w 210"/>
                    <a:gd name="T99" fmla="*/ 47 h 153"/>
                    <a:gd name="T100" fmla="*/ 144 w 210"/>
                    <a:gd name="T101" fmla="*/ 40 h 153"/>
                    <a:gd name="T102" fmla="*/ 140 w 210"/>
                    <a:gd name="T103" fmla="*/ 38 h 153"/>
                    <a:gd name="T104" fmla="*/ 138 w 210"/>
                    <a:gd name="T105" fmla="*/ 35 h 153"/>
                    <a:gd name="T106" fmla="*/ 131 w 210"/>
                    <a:gd name="T107" fmla="*/ 28 h 153"/>
                    <a:gd name="T108" fmla="*/ 128 w 210"/>
                    <a:gd name="T109" fmla="*/ 25 h 153"/>
                    <a:gd name="T110" fmla="*/ 126 w 210"/>
                    <a:gd name="T111" fmla="*/ 22 h 153"/>
                    <a:gd name="T112" fmla="*/ 119 w 210"/>
                    <a:gd name="T113" fmla="*/ 15 h 153"/>
                    <a:gd name="T114" fmla="*/ 116 w 210"/>
                    <a:gd name="T115" fmla="*/ 13 h 153"/>
                    <a:gd name="T116" fmla="*/ 113 w 210"/>
                    <a:gd name="T117" fmla="*/ 10 h 153"/>
                    <a:gd name="T118" fmla="*/ 107 w 210"/>
                    <a:gd name="T119" fmla="*/ 3 h 153"/>
                    <a:gd name="T120" fmla="*/ 98 w 210"/>
                    <a:gd name="T12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 h="153">
                      <a:moveTo>
                        <a:pt x="98" y="12"/>
                      </a:moveTo>
                      <a:cubicBezTo>
                        <a:pt x="105" y="18"/>
                        <a:pt x="105" y="18"/>
                        <a:pt x="105" y="18"/>
                      </a:cubicBezTo>
                      <a:cubicBezTo>
                        <a:pt x="37" y="86"/>
                        <a:pt x="37" y="86"/>
                        <a:pt x="37" y="86"/>
                      </a:cubicBezTo>
                      <a:cubicBezTo>
                        <a:pt x="43" y="92"/>
                        <a:pt x="43" y="92"/>
                        <a:pt x="43" y="92"/>
                      </a:cubicBezTo>
                      <a:cubicBezTo>
                        <a:pt x="110" y="24"/>
                        <a:pt x="110" y="24"/>
                        <a:pt x="110" y="24"/>
                      </a:cubicBezTo>
                      <a:cubicBezTo>
                        <a:pt x="118" y="31"/>
                        <a:pt x="118" y="31"/>
                        <a:pt x="118" y="31"/>
                      </a:cubicBezTo>
                      <a:cubicBezTo>
                        <a:pt x="50" y="99"/>
                        <a:pt x="50" y="99"/>
                        <a:pt x="50" y="99"/>
                      </a:cubicBezTo>
                      <a:cubicBezTo>
                        <a:pt x="55" y="104"/>
                        <a:pt x="55" y="104"/>
                        <a:pt x="55" y="104"/>
                      </a:cubicBezTo>
                      <a:cubicBezTo>
                        <a:pt x="123" y="36"/>
                        <a:pt x="123" y="36"/>
                        <a:pt x="123" y="36"/>
                      </a:cubicBezTo>
                      <a:cubicBezTo>
                        <a:pt x="130" y="43"/>
                        <a:pt x="130" y="43"/>
                        <a:pt x="130" y="43"/>
                      </a:cubicBezTo>
                      <a:cubicBezTo>
                        <a:pt x="62" y="111"/>
                        <a:pt x="62" y="111"/>
                        <a:pt x="62" y="111"/>
                      </a:cubicBezTo>
                      <a:cubicBezTo>
                        <a:pt x="68" y="116"/>
                        <a:pt x="68" y="116"/>
                        <a:pt x="68" y="116"/>
                      </a:cubicBezTo>
                      <a:cubicBezTo>
                        <a:pt x="135" y="49"/>
                        <a:pt x="135" y="49"/>
                        <a:pt x="135" y="49"/>
                      </a:cubicBezTo>
                      <a:cubicBezTo>
                        <a:pt x="142" y="55"/>
                        <a:pt x="142" y="55"/>
                        <a:pt x="142" y="55"/>
                      </a:cubicBezTo>
                      <a:cubicBezTo>
                        <a:pt x="115" y="82"/>
                        <a:pt x="115" y="82"/>
                        <a:pt x="115" y="82"/>
                      </a:cubicBezTo>
                      <a:cubicBezTo>
                        <a:pt x="198" y="82"/>
                        <a:pt x="198" y="82"/>
                        <a:pt x="198" y="82"/>
                      </a:cubicBezTo>
                      <a:cubicBezTo>
                        <a:pt x="198" y="93"/>
                        <a:pt x="198" y="93"/>
                        <a:pt x="198" y="93"/>
                      </a:cubicBezTo>
                      <a:cubicBezTo>
                        <a:pt x="113" y="93"/>
                        <a:pt x="113" y="93"/>
                        <a:pt x="113" y="93"/>
                      </a:cubicBezTo>
                      <a:cubicBezTo>
                        <a:pt x="113" y="84"/>
                        <a:pt x="113" y="84"/>
                        <a:pt x="113" y="84"/>
                      </a:cubicBezTo>
                      <a:cubicBezTo>
                        <a:pt x="69" y="128"/>
                        <a:pt x="69" y="128"/>
                        <a:pt x="69" y="128"/>
                      </a:cubicBezTo>
                      <a:cubicBezTo>
                        <a:pt x="18" y="141"/>
                        <a:pt x="18" y="141"/>
                        <a:pt x="18" y="141"/>
                      </a:cubicBezTo>
                      <a:cubicBezTo>
                        <a:pt x="13" y="136"/>
                        <a:pt x="13" y="136"/>
                        <a:pt x="13" y="136"/>
                      </a:cubicBezTo>
                      <a:cubicBezTo>
                        <a:pt x="26" y="85"/>
                        <a:pt x="26" y="85"/>
                        <a:pt x="26" y="85"/>
                      </a:cubicBezTo>
                      <a:cubicBezTo>
                        <a:pt x="98" y="12"/>
                        <a:pt x="98" y="12"/>
                        <a:pt x="98" y="12"/>
                      </a:cubicBezTo>
                      <a:moveTo>
                        <a:pt x="21" y="133"/>
                      </a:moveTo>
                      <a:cubicBezTo>
                        <a:pt x="62" y="122"/>
                        <a:pt x="62" y="122"/>
                        <a:pt x="62" y="122"/>
                      </a:cubicBezTo>
                      <a:cubicBezTo>
                        <a:pt x="32" y="91"/>
                        <a:pt x="32" y="91"/>
                        <a:pt x="32" y="91"/>
                      </a:cubicBezTo>
                      <a:cubicBezTo>
                        <a:pt x="21" y="133"/>
                        <a:pt x="21" y="133"/>
                        <a:pt x="21" y="133"/>
                      </a:cubicBezTo>
                      <a:moveTo>
                        <a:pt x="98" y="0"/>
                      </a:moveTo>
                      <a:cubicBezTo>
                        <a:pt x="98" y="0"/>
                        <a:pt x="98" y="0"/>
                        <a:pt x="98" y="0"/>
                      </a:cubicBezTo>
                      <a:cubicBezTo>
                        <a:pt x="95" y="0"/>
                        <a:pt x="92" y="1"/>
                        <a:pt x="90" y="3"/>
                      </a:cubicBezTo>
                      <a:cubicBezTo>
                        <a:pt x="17" y="76"/>
                        <a:pt x="17" y="76"/>
                        <a:pt x="17" y="76"/>
                      </a:cubicBezTo>
                      <a:cubicBezTo>
                        <a:pt x="16" y="78"/>
                        <a:pt x="15" y="80"/>
                        <a:pt x="14" y="82"/>
                      </a:cubicBezTo>
                      <a:cubicBezTo>
                        <a:pt x="1" y="133"/>
                        <a:pt x="1" y="133"/>
                        <a:pt x="1" y="133"/>
                      </a:cubicBezTo>
                      <a:cubicBezTo>
                        <a:pt x="0" y="137"/>
                        <a:pt x="1" y="142"/>
                        <a:pt x="4" y="145"/>
                      </a:cubicBezTo>
                      <a:cubicBezTo>
                        <a:pt x="10" y="150"/>
                        <a:pt x="10" y="150"/>
                        <a:pt x="10" y="150"/>
                      </a:cubicBezTo>
                      <a:cubicBezTo>
                        <a:pt x="12" y="152"/>
                        <a:pt x="15" y="153"/>
                        <a:pt x="18" y="153"/>
                      </a:cubicBezTo>
                      <a:cubicBezTo>
                        <a:pt x="19" y="153"/>
                        <a:pt x="20" y="153"/>
                        <a:pt x="21" y="153"/>
                      </a:cubicBezTo>
                      <a:cubicBezTo>
                        <a:pt x="72" y="140"/>
                        <a:pt x="72" y="140"/>
                        <a:pt x="72" y="140"/>
                      </a:cubicBezTo>
                      <a:cubicBezTo>
                        <a:pt x="74" y="140"/>
                        <a:pt x="76" y="138"/>
                        <a:pt x="77" y="137"/>
                      </a:cubicBezTo>
                      <a:cubicBezTo>
                        <a:pt x="109" y="105"/>
                        <a:pt x="109" y="105"/>
                        <a:pt x="109" y="105"/>
                      </a:cubicBezTo>
                      <a:cubicBezTo>
                        <a:pt x="111" y="105"/>
                        <a:pt x="112" y="105"/>
                        <a:pt x="113" y="105"/>
                      </a:cubicBezTo>
                      <a:cubicBezTo>
                        <a:pt x="198" y="105"/>
                        <a:pt x="198" y="105"/>
                        <a:pt x="198" y="105"/>
                      </a:cubicBezTo>
                      <a:cubicBezTo>
                        <a:pt x="205" y="105"/>
                        <a:pt x="210" y="100"/>
                        <a:pt x="210" y="93"/>
                      </a:cubicBezTo>
                      <a:cubicBezTo>
                        <a:pt x="210" y="82"/>
                        <a:pt x="210" y="82"/>
                        <a:pt x="210" y="82"/>
                      </a:cubicBezTo>
                      <a:cubicBezTo>
                        <a:pt x="210" y="75"/>
                        <a:pt x="205" y="70"/>
                        <a:pt x="198" y="70"/>
                      </a:cubicBezTo>
                      <a:cubicBezTo>
                        <a:pt x="144" y="70"/>
                        <a:pt x="144" y="70"/>
                        <a:pt x="144" y="70"/>
                      </a:cubicBezTo>
                      <a:cubicBezTo>
                        <a:pt x="150" y="64"/>
                        <a:pt x="150" y="64"/>
                        <a:pt x="150" y="64"/>
                      </a:cubicBezTo>
                      <a:cubicBezTo>
                        <a:pt x="153" y="61"/>
                        <a:pt x="154" y="58"/>
                        <a:pt x="154" y="55"/>
                      </a:cubicBezTo>
                      <a:cubicBezTo>
                        <a:pt x="154" y="52"/>
                        <a:pt x="152" y="49"/>
                        <a:pt x="150" y="47"/>
                      </a:cubicBezTo>
                      <a:cubicBezTo>
                        <a:pt x="144" y="40"/>
                        <a:pt x="144" y="40"/>
                        <a:pt x="144" y="40"/>
                      </a:cubicBezTo>
                      <a:cubicBezTo>
                        <a:pt x="143" y="39"/>
                        <a:pt x="142" y="39"/>
                        <a:pt x="140" y="38"/>
                      </a:cubicBezTo>
                      <a:cubicBezTo>
                        <a:pt x="140" y="37"/>
                        <a:pt x="139" y="36"/>
                        <a:pt x="138" y="35"/>
                      </a:cubicBezTo>
                      <a:cubicBezTo>
                        <a:pt x="131" y="28"/>
                        <a:pt x="131" y="28"/>
                        <a:pt x="131" y="28"/>
                      </a:cubicBezTo>
                      <a:cubicBezTo>
                        <a:pt x="131" y="27"/>
                        <a:pt x="129" y="26"/>
                        <a:pt x="128" y="25"/>
                      </a:cubicBezTo>
                      <a:cubicBezTo>
                        <a:pt x="128" y="24"/>
                        <a:pt x="127" y="23"/>
                        <a:pt x="126" y="22"/>
                      </a:cubicBezTo>
                      <a:cubicBezTo>
                        <a:pt x="119" y="15"/>
                        <a:pt x="119" y="15"/>
                        <a:pt x="119" y="15"/>
                      </a:cubicBezTo>
                      <a:cubicBezTo>
                        <a:pt x="118" y="14"/>
                        <a:pt x="117" y="13"/>
                        <a:pt x="116" y="13"/>
                      </a:cubicBezTo>
                      <a:cubicBezTo>
                        <a:pt x="115" y="12"/>
                        <a:pt x="114" y="10"/>
                        <a:pt x="113" y="10"/>
                      </a:cubicBezTo>
                      <a:cubicBezTo>
                        <a:pt x="107" y="3"/>
                        <a:pt x="107" y="3"/>
                        <a:pt x="107" y="3"/>
                      </a:cubicBezTo>
                      <a:cubicBezTo>
                        <a:pt x="105" y="1"/>
                        <a:pt x="102" y="0"/>
                        <a:pt x="98" y="0"/>
                      </a:cubicBezTo>
                      <a:close/>
                    </a:path>
                  </a:pathLst>
                </a:custGeom>
                <a:solidFill>
                  <a:srgbClr val="0072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6" name="Rectangle 53">
                  <a:extLst>
                    <a:ext uri="{FF2B5EF4-FFF2-40B4-BE49-F238E27FC236}">
                      <a16:creationId xmlns:a16="http://schemas.microsoft.com/office/drawing/2014/main" id="{B5448C34-97DE-450F-AF49-B05E5D18195B}"/>
                    </a:ext>
                  </a:extLst>
                </p:cNvPr>
                <p:cNvSpPr>
                  <a:spLocks noChangeArrowheads="1"/>
                </p:cNvSpPr>
                <p:nvPr/>
              </p:nvSpPr>
              <p:spPr bwMode="auto">
                <a:xfrm>
                  <a:off x="277868" y="9084396"/>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7" name="Rectangle 54">
                  <a:extLst>
                    <a:ext uri="{FF2B5EF4-FFF2-40B4-BE49-F238E27FC236}">
                      <a16:creationId xmlns:a16="http://schemas.microsoft.com/office/drawing/2014/main" id="{CC5CED10-7CB7-47A4-B2BB-2ADCA2ACEC88}"/>
                    </a:ext>
                  </a:extLst>
                </p:cNvPr>
                <p:cNvSpPr>
                  <a:spLocks noChangeArrowheads="1"/>
                </p:cNvSpPr>
                <p:nvPr/>
              </p:nvSpPr>
              <p:spPr bwMode="auto">
                <a:xfrm>
                  <a:off x="277868" y="9159009"/>
                  <a:ext cx="319088"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8" name="Freeform 55">
                  <a:extLst>
                    <a:ext uri="{FF2B5EF4-FFF2-40B4-BE49-F238E27FC236}">
                      <a16:creationId xmlns:a16="http://schemas.microsoft.com/office/drawing/2014/main" id="{76E5EA51-FDDC-4FE4-AFA4-D54ABF54EFCC}"/>
                    </a:ext>
                  </a:extLst>
                </p:cNvPr>
                <p:cNvSpPr>
                  <a:spLocks/>
                </p:cNvSpPr>
                <p:nvPr/>
              </p:nvSpPr>
              <p:spPr bwMode="auto">
                <a:xfrm>
                  <a:off x="239768" y="8674820"/>
                  <a:ext cx="217488" cy="214313"/>
                </a:xfrm>
                <a:custGeom>
                  <a:avLst/>
                  <a:gdLst>
                    <a:gd name="T0" fmla="*/ 55 w 58"/>
                    <a:gd name="T1" fmla="*/ 46 h 57"/>
                    <a:gd name="T2" fmla="*/ 55 w 58"/>
                    <a:gd name="T3" fmla="*/ 37 h 57"/>
                    <a:gd name="T4" fmla="*/ 21 w 58"/>
                    <a:gd name="T5" fmla="*/ 2 h 57"/>
                    <a:gd name="T6" fmla="*/ 12 w 58"/>
                    <a:gd name="T7" fmla="*/ 2 h 57"/>
                    <a:gd name="T8" fmla="*/ 0 w 58"/>
                    <a:gd name="T9" fmla="*/ 14 h 57"/>
                    <a:gd name="T10" fmla="*/ 44 w 58"/>
                    <a:gd name="T11" fmla="*/ 57 h 57"/>
                    <a:gd name="T12" fmla="*/ 55 w 58"/>
                    <a:gd name="T13" fmla="*/ 46 h 57"/>
                  </a:gdLst>
                  <a:ahLst/>
                  <a:cxnLst>
                    <a:cxn ang="0">
                      <a:pos x="T0" y="T1"/>
                    </a:cxn>
                    <a:cxn ang="0">
                      <a:pos x="T2" y="T3"/>
                    </a:cxn>
                    <a:cxn ang="0">
                      <a:pos x="T4" y="T5"/>
                    </a:cxn>
                    <a:cxn ang="0">
                      <a:pos x="T6" y="T7"/>
                    </a:cxn>
                    <a:cxn ang="0">
                      <a:pos x="T8" y="T9"/>
                    </a:cxn>
                    <a:cxn ang="0">
                      <a:pos x="T10" y="T11"/>
                    </a:cxn>
                    <a:cxn ang="0">
                      <a:pos x="T12" y="T13"/>
                    </a:cxn>
                  </a:cxnLst>
                  <a:rect l="0" t="0" r="r" b="b"/>
                  <a:pathLst>
                    <a:path w="58" h="57">
                      <a:moveTo>
                        <a:pt x="55" y="46"/>
                      </a:moveTo>
                      <a:cubicBezTo>
                        <a:pt x="58" y="43"/>
                        <a:pt x="58" y="39"/>
                        <a:pt x="55" y="37"/>
                      </a:cubicBezTo>
                      <a:cubicBezTo>
                        <a:pt x="21" y="2"/>
                        <a:pt x="21" y="2"/>
                        <a:pt x="21" y="2"/>
                      </a:cubicBezTo>
                      <a:cubicBezTo>
                        <a:pt x="18" y="0"/>
                        <a:pt x="14" y="0"/>
                        <a:pt x="12" y="2"/>
                      </a:cubicBezTo>
                      <a:cubicBezTo>
                        <a:pt x="0" y="14"/>
                        <a:pt x="0" y="14"/>
                        <a:pt x="0" y="14"/>
                      </a:cubicBezTo>
                      <a:cubicBezTo>
                        <a:pt x="44" y="57"/>
                        <a:pt x="44" y="57"/>
                        <a:pt x="44" y="57"/>
                      </a:cubicBezTo>
                      <a:cubicBezTo>
                        <a:pt x="55" y="46"/>
                        <a:pt x="55" y="46"/>
                        <a:pt x="55"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sp>
              <p:nvSpPr>
                <p:cNvPr id="99" name="Freeform 56">
                  <a:extLst>
                    <a:ext uri="{FF2B5EF4-FFF2-40B4-BE49-F238E27FC236}">
                      <a16:creationId xmlns:a16="http://schemas.microsoft.com/office/drawing/2014/main" id="{8E79E21A-107D-4B8F-ABB9-F6BF307584AA}"/>
                    </a:ext>
                  </a:extLst>
                </p:cNvPr>
                <p:cNvSpPr>
                  <a:spLocks noEditPoints="1"/>
                </p:cNvSpPr>
                <p:nvPr/>
              </p:nvSpPr>
              <p:spPr bwMode="auto">
                <a:xfrm>
                  <a:off x="-96782" y="8746258"/>
                  <a:ext cx="693738" cy="484189"/>
                </a:xfrm>
                <a:custGeom>
                  <a:avLst/>
                  <a:gdLst>
                    <a:gd name="T0" fmla="*/ 241 w 437"/>
                    <a:gd name="T1" fmla="*/ 166 h 305"/>
                    <a:gd name="T2" fmla="*/ 305 w 437"/>
                    <a:gd name="T3" fmla="*/ 102 h 305"/>
                    <a:gd name="T4" fmla="*/ 288 w 437"/>
                    <a:gd name="T5" fmla="*/ 88 h 305"/>
                    <a:gd name="T6" fmla="*/ 130 w 437"/>
                    <a:gd name="T7" fmla="*/ 246 h 305"/>
                    <a:gd name="T8" fmla="*/ 116 w 437"/>
                    <a:gd name="T9" fmla="*/ 234 h 305"/>
                    <a:gd name="T10" fmla="*/ 276 w 437"/>
                    <a:gd name="T11" fmla="*/ 74 h 305"/>
                    <a:gd name="T12" fmla="*/ 260 w 437"/>
                    <a:gd name="T13" fmla="*/ 57 h 305"/>
                    <a:gd name="T14" fmla="*/ 99 w 437"/>
                    <a:gd name="T15" fmla="*/ 218 h 305"/>
                    <a:gd name="T16" fmla="*/ 87 w 437"/>
                    <a:gd name="T17" fmla="*/ 206 h 305"/>
                    <a:gd name="T18" fmla="*/ 248 w 437"/>
                    <a:gd name="T19" fmla="*/ 45 h 305"/>
                    <a:gd name="T20" fmla="*/ 229 w 437"/>
                    <a:gd name="T21" fmla="*/ 29 h 305"/>
                    <a:gd name="T22" fmla="*/ 71 w 437"/>
                    <a:gd name="T23" fmla="*/ 189 h 305"/>
                    <a:gd name="T24" fmla="*/ 56 w 437"/>
                    <a:gd name="T25" fmla="*/ 175 h 305"/>
                    <a:gd name="T26" fmla="*/ 217 w 437"/>
                    <a:gd name="T27" fmla="*/ 14 h 305"/>
                    <a:gd name="T28" fmla="*/ 201 w 437"/>
                    <a:gd name="T29" fmla="*/ 0 h 305"/>
                    <a:gd name="T30" fmla="*/ 30 w 437"/>
                    <a:gd name="T31" fmla="*/ 173 h 305"/>
                    <a:gd name="T32" fmla="*/ 0 w 437"/>
                    <a:gd name="T33" fmla="*/ 293 h 305"/>
                    <a:gd name="T34" fmla="*/ 12 w 437"/>
                    <a:gd name="T35" fmla="*/ 305 h 305"/>
                    <a:gd name="T36" fmla="*/ 132 w 437"/>
                    <a:gd name="T37" fmla="*/ 274 h 305"/>
                    <a:gd name="T38" fmla="*/ 236 w 437"/>
                    <a:gd name="T39" fmla="*/ 170 h 305"/>
                    <a:gd name="T40" fmla="*/ 236 w 437"/>
                    <a:gd name="T41" fmla="*/ 192 h 305"/>
                    <a:gd name="T42" fmla="*/ 437 w 437"/>
                    <a:gd name="T43" fmla="*/ 192 h 305"/>
                    <a:gd name="T44" fmla="*/ 437 w 437"/>
                    <a:gd name="T45" fmla="*/ 166 h 305"/>
                    <a:gd name="T46" fmla="*/ 241 w 437"/>
                    <a:gd name="T47" fmla="*/ 166 h 305"/>
                    <a:gd name="T48" fmla="*/ 19 w 437"/>
                    <a:gd name="T49" fmla="*/ 286 h 305"/>
                    <a:gd name="T50" fmla="*/ 45 w 437"/>
                    <a:gd name="T51" fmla="*/ 187 h 305"/>
                    <a:gd name="T52" fmla="*/ 116 w 437"/>
                    <a:gd name="T53" fmla="*/ 260 h 305"/>
                    <a:gd name="T54" fmla="*/ 19 w 437"/>
                    <a:gd name="T55" fmla="*/ 28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37" h="305">
                      <a:moveTo>
                        <a:pt x="241" y="166"/>
                      </a:moveTo>
                      <a:lnTo>
                        <a:pt x="305" y="102"/>
                      </a:lnTo>
                      <a:lnTo>
                        <a:pt x="288" y="88"/>
                      </a:lnTo>
                      <a:lnTo>
                        <a:pt x="130" y="246"/>
                      </a:lnTo>
                      <a:lnTo>
                        <a:pt x="116" y="234"/>
                      </a:lnTo>
                      <a:lnTo>
                        <a:pt x="276" y="74"/>
                      </a:lnTo>
                      <a:lnTo>
                        <a:pt x="260" y="57"/>
                      </a:lnTo>
                      <a:lnTo>
                        <a:pt x="99" y="218"/>
                      </a:lnTo>
                      <a:lnTo>
                        <a:pt x="87" y="206"/>
                      </a:lnTo>
                      <a:lnTo>
                        <a:pt x="248" y="45"/>
                      </a:lnTo>
                      <a:lnTo>
                        <a:pt x="229" y="29"/>
                      </a:lnTo>
                      <a:lnTo>
                        <a:pt x="71" y="189"/>
                      </a:lnTo>
                      <a:lnTo>
                        <a:pt x="56" y="175"/>
                      </a:lnTo>
                      <a:lnTo>
                        <a:pt x="217" y="14"/>
                      </a:lnTo>
                      <a:lnTo>
                        <a:pt x="201" y="0"/>
                      </a:lnTo>
                      <a:lnTo>
                        <a:pt x="30" y="173"/>
                      </a:lnTo>
                      <a:lnTo>
                        <a:pt x="0" y="293"/>
                      </a:lnTo>
                      <a:lnTo>
                        <a:pt x="12" y="305"/>
                      </a:lnTo>
                      <a:lnTo>
                        <a:pt x="132" y="274"/>
                      </a:lnTo>
                      <a:lnTo>
                        <a:pt x="236" y="170"/>
                      </a:lnTo>
                      <a:lnTo>
                        <a:pt x="236" y="192"/>
                      </a:lnTo>
                      <a:lnTo>
                        <a:pt x="437" y="192"/>
                      </a:lnTo>
                      <a:lnTo>
                        <a:pt x="437" y="166"/>
                      </a:lnTo>
                      <a:lnTo>
                        <a:pt x="241" y="166"/>
                      </a:lnTo>
                      <a:close/>
                      <a:moveTo>
                        <a:pt x="19" y="286"/>
                      </a:moveTo>
                      <a:lnTo>
                        <a:pt x="45" y="187"/>
                      </a:lnTo>
                      <a:lnTo>
                        <a:pt x="116" y="260"/>
                      </a:lnTo>
                      <a:lnTo>
                        <a:pt x="19" y="2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15" tIns="22857" rIns="45715" bIns="22857" numCol="1" anchor="t" anchorCtr="0" compatLnSpc="1">
                  <a:prstTxWarp prst="textNoShape">
                    <a:avLst/>
                  </a:prstTxWarp>
                </a:bodyPr>
                <a:lstStyle/>
                <a:p>
                  <a:endParaRPr lang="en-US" sz="2300">
                    <a:latin typeface="+mj-lt"/>
                    <a:ea typeface="Tahoma" pitchFamily="34" charset="0"/>
                    <a:cs typeface="Tahoma" pitchFamily="34" charset="0"/>
                  </a:endParaRPr>
                </a:p>
              </p:txBody>
            </p:sp>
          </p:grpSp>
          <p:sp>
            <p:nvSpPr>
              <p:cNvPr id="87" name="TextBox 86">
                <a:extLst>
                  <a:ext uri="{FF2B5EF4-FFF2-40B4-BE49-F238E27FC236}">
                    <a16:creationId xmlns:a16="http://schemas.microsoft.com/office/drawing/2014/main" id="{348D68BC-76C5-4C8E-B54B-FD160AC06ACD}"/>
                  </a:ext>
                </a:extLst>
              </p:cNvPr>
              <p:cNvSpPr txBox="1"/>
              <p:nvPr/>
            </p:nvSpPr>
            <p:spPr>
              <a:xfrm>
                <a:off x="932114" y="8712046"/>
                <a:ext cx="10337283" cy="1940279"/>
              </a:xfrm>
              <a:prstGeom prst="rect">
                <a:avLst/>
              </a:prstGeom>
              <a:noFill/>
            </p:spPr>
            <p:txBody>
              <a:bodyPr wrap="square" rtlCol="0">
                <a:spAutoFit/>
              </a:bodyPr>
              <a:lstStyle/>
              <a:p>
                <a:r>
                  <a:rPr lang="en-US" sz="2667" b="1" dirty="0">
                    <a:solidFill>
                      <a:schemeClr val="bg1"/>
                    </a:solidFill>
                    <a:latin typeface="+mj-lt"/>
                    <a:ea typeface="Tahoma" pitchFamily="34" charset="0"/>
                    <a:cs typeface="Tahoma" pitchFamily="34" charset="0"/>
                  </a:rPr>
                  <a:t>DẠNG 2: CM Đ</a:t>
                </a:r>
                <a:r>
                  <a:rPr lang="vi-VN" sz="2667" b="1" dirty="0">
                    <a:solidFill>
                      <a:schemeClr val="bg1"/>
                    </a:solidFill>
                    <a:latin typeface="+mj-lt"/>
                    <a:ea typeface="Tahoma" pitchFamily="34" charset="0"/>
                    <a:cs typeface="Tahoma" pitchFamily="34" charset="0"/>
                  </a:rPr>
                  <a:t>Ư</a:t>
                </a:r>
                <a:r>
                  <a:rPr lang="en-US" sz="2667" b="1" dirty="0">
                    <a:solidFill>
                      <a:schemeClr val="bg1"/>
                    </a:solidFill>
                    <a:latin typeface="+mj-lt"/>
                    <a:ea typeface="Tahoma" pitchFamily="34" charset="0"/>
                    <a:cs typeface="Tahoma" pitchFamily="34" charset="0"/>
                  </a:rPr>
                  <a:t>ỜNG THẲNG VUÔNG  GÓC VỚI MẶT PHẲNG</a:t>
                </a:r>
              </a:p>
            </p:txBody>
          </p:sp>
        </p:grpSp>
      </p:grpSp>
    </p:spTree>
    <p:extLst>
      <p:ext uri="{BB962C8B-B14F-4D97-AF65-F5344CB8AC3E}">
        <p14:creationId xmlns:p14="http://schemas.microsoft.com/office/powerpoint/2010/main" val="328900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down)">
                                      <p:cBhvr>
                                        <p:cTn id="18" dur="500"/>
                                        <p:tgtEl>
                                          <p:spTgt spid="18"/>
                                        </p:tgtEl>
                                      </p:cBhvr>
                                    </p:animEffect>
                                  </p:childTnLst>
                                </p:cTn>
                              </p:par>
                              <p:par>
                                <p:cTn id="19" presetID="2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wipe(down)">
                                      <p:cBhvr>
                                        <p:cTn id="24" dur="500"/>
                                        <p:tgtEl>
                                          <p:spTgt spid="44"/>
                                        </p:tgtEl>
                                      </p:cBhvr>
                                    </p:animEffect>
                                  </p:childTnLst>
                                </p:cTn>
                              </p:par>
                              <p:par>
                                <p:cTn id="25" presetID="22" presetClass="entr" presetSubtype="4"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down)">
                                      <p:cBhvr>
                                        <p:cTn id="27" dur="5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6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fade">
                                      <p:cBhvr>
                                        <p:cTn id="36" dur="1000"/>
                                        <p:tgtEl>
                                          <p:spTgt spid="85"/>
                                        </p:tgtEl>
                                      </p:cBhvr>
                                    </p:animEffect>
                                    <p:anim calcmode="lin" valueType="num">
                                      <p:cBhvr>
                                        <p:cTn id="37" dur="1000" fill="hold"/>
                                        <p:tgtEl>
                                          <p:spTgt spid="85"/>
                                        </p:tgtEl>
                                        <p:attrNameLst>
                                          <p:attrName>ppt_x</p:attrName>
                                        </p:attrNameLst>
                                      </p:cBhvr>
                                      <p:tavLst>
                                        <p:tav tm="0">
                                          <p:val>
                                            <p:strVal val="#ppt_x"/>
                                          </p:val>
                                        </p:tav>
                                        <p:tav tm="100000">
                                          <p:val>
                                            <p:strVal val="#ppt_x"/>
                                          </p:val>
                                        </p:tav>
                                      </p:tavLst>
                                    </p:anim>
                                    <p:anim calcmode="lin" valueType="num">
                                      <p:cBhvr>
                                        <p:cTn id="38"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5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down)">
                                      <p:cBhvr>
                                        <p:cTn id="53" dur="500"/>
                                        <p:tgtEl>
                                          <p:spTgt spid="4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down)">
                                      <p:cBhvr>
                                        <p:cTn id="58" dur="500"/>
                                        <p:tgtEl>
                                          <p:spTgt spid="16"/>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down)">
                                      <p:cBhvr>
                                        <p:cTn id="63" dur="500"/>
                                        <p:tgtEl>
                                          <p:spTgt spid="2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00"/>
                                        <p:tgtEl>
                                          <p:spTgt spid="13"/>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wipe(down)">
                                      <p:cBhvr>
                                        <p:cTn id="73" dur="500"/>
                                        <p:tgtEl>
                                          <p:spTgt spid="39"/>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fade">
                                      <p:cBhvr>
                                        <p:cTn id="78" dur="500"/>
                                        <p:tgtEl>
                                          <p:spTgt spid="5"/>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wipe(down)">
                                      <p:cBhvr>
                                        <p:cTn id="83" dur="500"/>
                                        <p:tgtEl>
                                          <p:spTgt spid="11"/>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wipe(down)">
                                      <p:cBhvr>
                                        <p:cTn id="88" dur="500"/>
                                        <p:tgtEl>
                                          <p:spTgt spid="42"/>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wipe(down)">
                                      <p:cBhvr>
                                        <p:cTn id="93" dur="500"/>
                                        <p:tgtEl>
                                          <p:spTgt spid="68"/>
                                        </p:tgtEl>
                                      </p:cBhvr>
                                    </p:animEffect>
                                  </p:childTnLst>
                                </p:cTn>
                              </p:par>
                            </p:childTnLst>
                          </p:cTn>
                        </p:par>
                      </p:childTnLst>
                    </p:cTn>
                  </p:par>
                  <p:par>
                    <p:cTn id="94" fill="hold">
                      <p:stCondLst>
                        <p:cond delay="indefinite"/>
                      </p:stCondLst>
                      <p:childTnLst>
                        <p:par>
                          <p:cTn id="95" fill="hold">
                            <p:stCondLst>
                              <p:cond delay="0"/>
                            </p:stCondLst>
                            <p:childTnLst>
                              <p:par>
                                <p:cTn id="96" presetID="1" presetClass="entr" presetSubtype="0" fill="hold" grpId="0" nodeType="clickEffect">
                                  <p:stCondLst>
                                    <p:cond delay="0"/>
                                  </p:stCondLst>
                                  <p:childTnLst>
                                    <p:set>
                                      <p:cBhvr>
                                        <p:cTn id="97"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19" grpId="0"/>
      <p:bldP spid="4" grpId="0"/>
      <p:bldP spid="17" grpId="0"/>
      <p:bldP spid="18" grpId="0"/>
      <p:bldP spid="5" grpId="0"/>
      <p:bldP spid="11" grpId="0"/>
      <p:bldP spid="13" grpId="0"/>
      <p:bldP spid="15" grpId="0"/>
      <p:bldP spid="16" grpId="0"/>
      <p:bldP spid="22" grpId="0"/>
      <p:bldP spid="39" grpId="0"/>
      <p:bldP spid="42" grpId="0"/>
      <p:bldP spid="45" grpId="0"/>
      <p:bldP spid="6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5756" y="2573257"/>
            <a:ext cx="11926984" cy="4355875"/>
            <a:chOff x="184495" y="3602024"/>
            <a:chExt cx="11926984" cy="4680828"/>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1" name="Group 20"/>
          <p:cNvGrpSpPr/>
          <p:nvPr/>
        </p:nvGrpSpPr>
        <p:grpSpPr>
          <a:xfrm>
            <a:off x="142803" y="31480"/>
            <a:ext cx="11906394" cy="1811953"/>
            <a:chOff x="480509" y="1592885"/>
            <a:chExt cx="23340845" cy="1857711"/>
          </a:xfrm>
        </p:grpSpPr>
        <p:sp>
          <p:nvSpPr>
            <p:cNvPr id="25" name="Rounded Rectangle 24"/>
            <p:cNvSpPr/>
            <p:nvPr/>
          </p:nvSpPr>
          <p:spPr bwMode="auto">
            <a:xfrm>
              <a:off x="480509" y="1592885"/>
              <a:ext cx="23340845" cy="185771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480509" y="1617993"/>
              <a:ext cx="3593007" cy="835088"/>
              <a:chOff x="480509" y="1617993"/>
              <a:chExt cx="3593007"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9" y="1617993"/>
                <a:ext cx="2875497" cy="53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3:</a:t>
                </a:r>
              </a:p>
            </p:txBody>
          </p:sp>
        </p:grpSp>
      </p:grpSp>
      <mc:AlternateContent xmlns:mc="http://schemas.openxmlformats.org/markup-compatibility/2006" xmlns:a14="http://schemas.microsoft.com/office/drawing/2010/main">
        <mc:Choice Requires="a14">
          <p:sp>
            <p:nvSpPr>
              <p:cNvPr id="94" name="Rectangle 93"/>
              <p:cNvSpPr/>
              <p:nvPr/>
            </p:nvSpPr>
            <p:spPr>
              <a:xfrm>
                <a:off x="262629" y="3305492"/>
                <a:ext cx="11711007" cy="2223038"/>
              </a:xfrm>
              <a:prstGeom prst="rect">
                <a:avLst/>
              </a:prstGeom>
              <a:noFill/>
            </p:spPr>
            <p:txBody>
              <a:bodyPr wrap="square" lIns="91433" tIns="45717" rIns="91433" bIns="45717" rtlCol="0">
                <a:spAutoFit/>
              </a:bodyPr>
              <a:lstStyle/>
              <a:p>
                <a:pPr marL="228600" marR="0" algn="just">
                  <a:spcBef>
                    <a:spcPts val="600"/>
                  </a:spcBef>
                  <a:spcAft>
                    <a:spcPts val="600"/>
                  </a:spcAft>
                </a:pPr>
                <a:r>
                  <a:rPr lang="en-US" sz="2800" b="1" dirty="0">
                    <a:latin typeface="Times New Roman" panose="02020603050405020304" pitchFamily="18" charset="0"/>
                    <a:ea typeface="Times New Roman" panose="02020603050405020304" pitchFamily="18" charset="0"/>
                  </a:rPr>
                  <a:t>Ta </a:t>
                </a:r>
                <a:r>
                  <a:rPr lang="en-US" sz="2800" b="1" dirty="0" err="1">
                    <a:latin typeface="Times New Roman" panose="02020603050405020304" pitchFamily="18" charset="0"/>
                    <a:ea typeface="Times New Roman" panose="02020603050405020304" pitchFamily="18" charset="0"/>
                  </a:rPr>
                  <a:t>có</a:t>
                </a:r>
                <a:r>
                  <a:rPr lang="en-US" sz="2800" b="1" dirty="0">
                    <a:latin typeface="Times New Roman" panose="02020603050405020304" pitchFamily="18" charset="0"/>
                    <a:ea typeface="Times New Roman" panose="02020603050405020304" pitchFamily="18" charset="0"/>
                  </a:rPr>
                  <a:t>:</a:t>
                </a:r>
                <a:endParaRPr lang="en-US" sz="2800" b="1" dirty="0">
                  <a:latin typeface="Times New Roman" panose="02020603050405020304" pitchFamily="18" charset="0"/>
                  <a:ea typeface="Calibri" panose="020F0502020204030204" pitchFamily="34" charset="0"/>
                </a:endParaRPr>
              </a:p>
              <a:p>
                <a:pPr marL="228600" marR="0" algn="just">
                  <a:spcBef>
                    <a:spcPts val="600"/>
                  </a:spcBef>
                  <a:spcAft>
                    <a:spcPts val="600"/>
                  </a:spcAft>
                </a:pPr>
                <a:r>
                  <a:rPr lang="en-US" sz="2800" b="1" dirty="0">
                    <a:latin typeface="Times New Roman" panose="02020603050405020304" pitchFamily="18" charset="0"/>
                    <a:ea typeface="Times New Roman" panose="02020603050405020304" pitchFamily="18" charset="0"/>
                  </a:rPr>
                  <a:t> </a:t>
                </a:r>
                <a14:m>
                  <m:oMath xmlns:m="http://schemas.openxmlformats.org/officeDocument/2006/math">
                    <m:d>
                      <m:dPr>
                        <m:begChr m:val="{"/>
                        <m:endChr m:val=""/>
                        <m:ctrlPr>
                          <a:rPr lang="en-US" sz="2800" b="1" i="1">
                            <a:latin typeface="Cambria Math" panose="02040503050406030204" pitchFamily="18" charset="0"/>
                            <a:ea typeface="Calibri" panose="020F0502020204030204" pitchFamily="34" charset="0"/>
                          </a:rPr>
                        </m:ctrlPr>
                      </m:dPr>
                      <m:e>
                        <m:eqArr>
                          <m:eqArrPr>
                            <m:ctrlPr>
                              <a:rPr lang="en-US" sz="2800" b="1" i="1">
                                <a:latin typeface="Cambria Math" panose="02040503050406030204" pitchFamily="18" charset="0"/>
                                <a:ea typeface="Calibri" panose="020F0502020204030204" pitchFamily="34" charset="0"/>
                              </a:rPr>
                            </m:ctrlPr>
                          </m:eqArrPr>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𝑨𝑪</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𝑩𝑫</m:t>
                            </m:r>
                          </m:e>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𝑨𝑪</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𝑺𝑶</m:t>
                            </m:r>
                          </m:e>
                        </m:eqArr>
                      </m:e>
                    </m:d>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𝑨𝑪</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𝑺𝑩𝑫</m:t>
                    </m:r>
                    <m:r>
                      <a:rPr lang="en-US" sz="2800" b="1" i="1">
                        <a:latin typeface="Cambria Math" panose="02040503050406030204" pitchFamily="18" charset="0"/>
                        <a:ea typeface="Calibri" panose="020F0502020204030204" pitchFamily="34" charset="0"/>
                      </a:rPr>
                      <m:t>)</m:t>
                    </m:r>
                  </m:oMath>
                </a14:m>
                <a:endParaRPr lang="en-US" sz="2800" b="1" dirty="0">
                  <a:latin typeface="Times New Roman" panose="02020603050405020304" pitchFamily="18" charset="0"/>
                  <a:ea typeface="Calibri" panose="020F0502020204030204" pitchFamily="34" charset="0"/>
                </a:endParaRPr>
              </a:p>
              <a:p>
                <a:pPr marL="228600" marR="0" algn="just">
                  <a:spcBef>
                    <a:spcPts val="600"/>
                  </a:spcBef>
                  <a:spcAft>
                    <a:spcPts val="600"/>
                  </a:spcAft>
                </a:pPr>
                <a:r>
                  <a:rPr lang="en-US" sz="2800" b="1" dirty="0" err="1">
                    <a:latin typeface="Times New Roman" panose="02020603050405020304" pitchFamily="18" charset="0"/>
                    <a:ea typeface="Calibri" panose="020F0502020204030204" pitchFamily="34" charset="0"/>
                  </a:rPr>
                  <a:t>Mà</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𝑰𝑱</m:t>
                    </m:r>
                    <m:r>
                      <a:rPr lang="en-US" sz="2800" b="1" i="1" smtClean="0">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𝑨𝑪</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𝑰𝑱</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𝑺𝑩𝑫</m:t>
                    </m:r>
                    <m:r>
                      <a:rPr lang="en-US" sz="2800" i="1">
                        <a:latin typeface="Cambria Math" panose="02040503050406030204" pitchFamily="18" charset="0"/>
                        <a:ea typeface="Calibri" panose="020F0502020204030204" pitchFamily="34" charset="0"/>
                      </a:rPr>
                      <m:t>)</m:t>
                    </m:r>
                  </m:oMath>
                </a14:m>
                <a:endParaRPr lang="en-US" sz="2800"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262629" y="3305492"/>
                <a:ext cx="11711007" cy="2223038"/>
              </a:xfrm>
              <a:prstGeom prst="rect">
                <a:avLst/>
              </a:prstGeom>
              <a:blipFill>
                <a:blip r:embed="rId2"/>
                <a:stretch>
                  <a:fillRect t="-2740" b="-6575"/>
                </a:stretch>
              </a:blipFill>
            </p:spPr>
            <p:txBody>
              <a:bodyPr/>
              <a:lstStyle/>
              <a:p>
                <a:r>
                  <a:rPr lang="en-GB">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759536" y="294007"/>
                <a:ext cx="11179015" cy="1384995"/>
              </a:xfrm>
              <a:prstGeom prst="rect">
                <a:avLst/>
              </a:prstGeom>
            </p:spPr>
            <p:txBody>
              <a:bodyPr wrap="square">
                <a:spAutoFit/>
              </a:bodyPr>
              <a:lstStyle/>
              <a:p>
                <a:pPr algn="just">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rPr>
                  <a:t>Cho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chóp</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có</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đáy</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thoi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và</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𝑺𝑶</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r>
                      <a:rPr lang="en-US" sz="2800" b="1" i="1">
                        <a:latin typeface="Cambria Math" panose="02040503050406030204" pitchFamily="18" charset="0"/>
                        <a:ea typeface="Calibri" panose="020F0502020204030204" pitchFamily="34" charset="0"/>
                      </a:rPr>
                      <m:t>)</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Gọi</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𝑰</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𝑱</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lần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lượt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trung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điểm</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của</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m:t>
                    </m:r>
                    <m:r>
                      <a:rPr lang="en-US" sz="2800" b="1" i="1">
                        <a:latin typeface="Cambria Math" panose="02040503050406030204" pitchFamily="18" charset="0"/>
                        <a:ea typeface="Calibri" panose="020F0502020204030204" pitchFamily="34" charset="0"/>
                      </a:rPr>
                      <m:t>, </m:t>
                    </m:r>
                    <m:r>
                      <a:rPr lang="en-US" sz="2800" b="1" i="1">
                        <a:latin typeface="Cambria Math" panose="02040503050406030204" pitchFamily="18" charset="0"/>
                        <a:ea typeface="Calibri" panose="020F0502020204030204" pitchFamily="34" charset="0"/>
                      </a:rPr>
                      <m:t>𝑩𝑪</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Mệnh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đề</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nào</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sau</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đây</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mệnh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đề</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đúng</a:t>
                </a:r>
                <a:r>
                  <a:rPr lang="en-US" sz="2800" b="1" dirty="0">
                    <a:latin typeface="Times New Roman" panose="02020603050405020304" pitchFamily="18" charset="0"/>
                    <a:ea typeface="Calibri" panose="020F0502020204030204" pitchFamily="34" charset="0"/>
                  </a:rPr>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759536" y="294007"/>
                <a:ext cx="11179015" cy="1384995"/>
              </a:xfrm>
              <a:prstGeom prst="rect">
                <a:avLst/>
              </a:prstGeom>
              <a:blipFill>
                <a:blip r:embed="rId3"/>
                <a:stretch>
                  <a:fillRect l="-1146" t="-4405" r="-1146" b="-11454"/>
                </a:stretch>
              </a:blipFill>
            </p:spPr>
            <p:txBody>
              <a:bodyPr/>
              <a:lstStyle/>
              <a:p>
                <a:r>
                  <a:rPr lang="en-US">
                    <a:noFill/>
                  </a:rPr>
                  <a:t> </a:t>
                </a:r>
              </a:p>
            </p:txBody>
          </p:sp>
        </mc:Fallback>
      </mc:AlternateContent>
      <p:grpSp>
        <p:nvGrpSpPr>
          <p:cNvPr id="2" name="Group 1">
            <a:extLst>
              <a:ext uri="{FF2B5EF4-FFF2-40B4-BE49-F238E27FC236}">
                <a16:creationId xmlns:a16="http://schemas.microsoft.com/office/drawing/2014/main" id="{380D62A1-551F-4EEB-9239-B280AE1BA0CC}"/>
              </a:ext>
            </a:extLst>
          </p:cNvPr>
          <p:cNvGrpSpPr/>
          <p:nvPr/>
        </p:nvGrpSpPr>
        <p:grpSpPr>
          <a:xfrm>
            <a:off x="27136" y="1870296"/>
            <a:ext cx="11936957" cy="1127893"/>
            <a:chOff x="72068" y="1800156"/>
            <a:chExt cx="11936957" cy="1127893"/>
          </a:xfrm>
        </p:grpSpPr>
        <p:grpSp>
          <p:nvGrpSpPr>
            <p:cNvPr id="12" name="Group 11"/>
            <p:cNvGrpSpPr/>
            <p:nvPr/>
          </p:nvGrpSpPr>
          <p:grpSpPr>
            <a:xfrm>
              <a:off x="72068" y="1827156"/>
              <a:ext cx="2885460" cy="725940"/>
              <a:chOff x="277163" y="1182823"/>
              <a:chExt cx="3352547" cy="726033"/>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1077226" y="1218323"/>
                    <a:ext cx="2259523" cy="690533"/>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a:latin typeface="Cambria Math" panose="02040503050406030204" pitchFamily="18" charset="0"/>
                            </a:rPr>
                            <m:t>𝑰𝑱</m:t>
                          </m:r>
                          <m:r>
                            <a:rPr lang="en-US" b="1">
                              <a:latin typeface="Cambria Math" panose="02040503050406030204" pitchFamily="18" charset="0"/>
                            </a:rPr>
                            <m:t>⊥(</m:t>
                          </m:r>
                          <m:r>
                            <a:rPr lang="en-US" b="1">
                              <a:latin typeface="Cambria Math" panose="02040503050406030204" pitchFamily="18" charset="0"/>
                            </a:rPr>
                            <m:t>𝑺𝑨𝑩</m:t>
                          </m:r>
                          <m:r>
                            <a:rPr lang="en-US" b="1">
                              <a:latin typeface="Cambria Math" panose="02040503050406030204" pitchFamily="18" charset="0"/>
                            </a:rPr>
                            <m:t>)</m:t>
                          </m:r>
                        </m:oMath>
                      </m:oMathPara>
                    </a14:m>
                    <a:endParaRPr lang="en-US" dirty="0"/>
                  </a:p>
                </p:txBody>
              </p:sp>
            </mc:Choice>
            <mc:Fallback xmlns="">
              <p:sp>
                <p:nvSpPr>
                  <p:cNvPr id="71" name="TextBox 70"/>
                  <p:cNvSpPr txBox="1">
                    <a:spLocks noRot="1" noChangeAspect="1" noMove="1" noResize="1" noEditPoints="1" noAdjustHandles="1" noChangeArrowheads="1" noChangeShapeType="1" noTextEdit="1"/>
                  </p:cNvSpPr>
                  <p:nvPr/>
                </p:nvSpPr>
                <p:spPr>
                  <a:xfrm>
                    <a:off x="1077226" y="1218323"/>
                    <a:ext cx="2259523" cy="690533"/>
                  </a:xfrm>
                  <a:prstGeom prst="rect">
                    <a:avLst/>
                  </a:prstGeom>
                  <a:blipFill>
                    <a:blip r:embed="rId7"/>
                    <a:stretch>
                      <a:fillRect/>
                    </a:stretch>
                  </a:blipFill>
                </p:spPr>
                <p:txBody>
                  <a:bodyPr/>
                  <a:lstStyle/>
                  <a:p>
                    <a:r>
                      <a:rPr lang="en-GB">
                        <a:noFill/>
                      </a:rPr>
                      <a:t> </a:t>
                    </a:r>
                  </a:p>
                </p:txBody>
              </p:sp>
            </mc:Fallback>
          </mc:AlternateContent>
        </p:grpSp>
        <p:grpSp>
          <p:nvGrpSpPr>
            <p:cNvPr id="13" name="Group 12"/>
            <p:cNvGrpSpPr/>
            <p:nvPr/>
          </p:nvGrpSpPr>
          <p:grpSpPr>
            <a:xfrm>
              <a:off x="3174821" y="1829301"/>
              <a:ext cx="2857856" cy="664917"/>
              <a:chOff x="4741795" y="1193853"/>
              <a:chExt cx="2763828" cy="665002"/>
            </a:xfrm>
          </p:grpSpPr>
          <p:sp>
            <p:nvSpPr>
              <p:cNvPr id="65" name="Rectangle 64"/>
              <p:cNvSpPr/>
              <p:nvPr/>
            </p:nvSpPr>
            <p:spPr>
              <a:xfrm>
                <a:off x="4945303" y="1193853"/>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391637" y="1239119"/>
                    <a:ext cx="1849691" cy="619736"/>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400" b="1">
                              <a:latin typeface="Cambria Math" panose="02040503050406030204" pitchFamily="18" charset="0"/>
                            </a:rPr>
                            <m:t>𝑪𝑫</m:t>
                          </m:r>
                          <m:r>
                            <a:rPr lang="en-US" sz="2400" b="1">
                              <a:latin typeface="Cambria Math" panose="02040503050406030204" pitchFamily="18" charset="0"/>
                            </a:rPr>
                            <m:t>⊥</m:t>
                          </m:r>
                          <m:d>
                            <m:dPr>
                              <m:ctrlPr>
                                <a:rPr lang="en-US" sz="2400" b="1" i="1">
                                  <a:latin typeface="Cambria Math" panose="02040503050406030204" pitchFamily="18" charset="0"/>
                                </a:rPr>
                              </m:ctrlPr>
                            </m:dPr>
                            <m:e>
                              <m:r>
                                <a:rPr lang="en-US" sz="2400" b="1">
                                  <a:latin typeface="Cambria Math" panose="02040503050406030204" pitchFamily="18" charset="0"/>
                                </a:rPr>
                                <m:t>𝑺𝑨𝑫</m:t>
                              </m:r>
                            </m:e>
                          </m:d>
                        </m:oMath>
                      </m:oMathPara>
                    </a14:m>
                    <a:endParaRPr lang="en-US" sz="24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391637" y="1239119"/>
                    <a:ext cx="1849691" cy="619736"/>
                  </a:xfrm>
                  <a:prstGeom prst="rect">
                    <a:avLst/>
                  </a:prstGeom>
                  <a:blipFill>
                    <a:blip r:embed="rId8"/>
                    <a:stretch>
                      <a:fillRect/>
                    </a:stretch>
                  </a:blipFill>
                </p:spPr>
                <p:txBody>
                  <a:bodyPr/>
                  <a:lstStyle/>
                  <a:p>
                    <a:r>
                      <a:rPr lang="en-GB">
                        <a:noFill/>
                      </a:rPr>
                      <a:t> </a:t>
                    </a:r>
                  </a:p>
                </p:txBody>
              </p:sp>
            </mc:Fallback>
          </mc:AlternateContent>
        </p:grpSp>
        <p:grpSp>
          <p:nvGrpSpPr>
            <p:cNvPr id="14" name="Group 13"/>
            <p:cNvGrpSpPr/>
            <p:nvPr/>
          </p:nvGrpSpPr>
          <p:grpSpPr>
            <a:xfrm>
              <a:off x="6233046" y="1829302"/>
              <a:ext cx="2834386" cy="690445"/>
              <a:chOff x="7661192" y="1189468"/>
              <a:chExt cx="433704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529045" y="1189468"/>
                    <a:ext cx="3152059"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rPr>
                            <m:t>𝑰𝑱</m:t>
                          </m:r>
                          <m:r>
                            <a:rPr lang="en-US" sz="2800" b="1">
                              <a:latin typeface="Cambria Math" panose="02040503050406030204" pitchFamily="18" charset="0"/>
                            </a:rPr>
                            <m:t>⊥(</m:t>
                          </m:r>
                          <m:r>
                            <a:rPr lang="en-US" sz="2800" b="1">
                              <a:latin typeface="Cambria Math" panose="02040503050406030204" pitchFamily="18" charset="0"/>
                            </a:rPr>
                            <m:t>𝑺𝑩𝑫</m:t>
                          </m:r>
                          <m:r>
                            <a:rPr lang="en-US" sz="2800" b="1">
                              <a:latin typeface="Cambria Math" panose="02040503050406030204" pitchFamily="18" charset="0"/>
                            </a:rPr>
                            <m:t>)</m:t>
                          </m:r>
                        </m:oMath>
                      </m:oMathPara>
                    </a14:m>
                    <a:endParaRPr lang="en-US" sz="2799" dirty="0"/>
                  </a:p>
                </p:txBody>
              </p:sp>
            </mc:Choice>
            <mc:Fallback xmlns="">
              <p:sp>
                <p:nvSpPr>
                  <p:cNvPr id="74" name="TextBox 73"/>
                  <p:cNvSpPr txBox="1">
                    <a:spLocks noRot="1" noChangeAspect="1" noMove="1" noResize="1" noEditPoints="1" noAdjustHandles="1" noChangeArrowheads="1" noChangeShapeType="1" noTextEdit="1"/>
                  </p:cNvSpPr>
                  <p:nvPr/>
                </p:nvSpPr>
                <p:spPr>
                  <a:xfrm>
                    <a:off x="8529045" y="1189468"/>
                    <a:ext cx="3152059" cy="690535"/>
                  </a:xfrm>
                  <a:prstGeom prst="rect">
                    <a:avLst/>
                  </a:prstGeom>
                  <a:blipFill>
                    <a:blip r:embed="rId4"/>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72556"/>
              <a:chOff x="9249093" y="1877326"/>
              <a:chExt cx="2797497" cy="672556"/>
            </a:xfrm>
          </p:grpSpPr>
          <p:grpSp>
            <p:nvGrpSpPr>
              <p:cNvPr id="3" name="Group 2"/>
              <p:cNvGrpSpPr/>
              <p:nvPr/>
            </p:nvGrpSpPr>
            <p:grpSpPr>
              <a:xfrm>
                <a:off x="9249093" y="1932695"/>
                <a:ext cx="2797497" cy="617187"/>
                <a:chOff x="9270337" y="1184615"/>
                <a:chExt cx="2759014" cy="617268"/>
              </a:xfrm>
            </p:grpSpPr>
            <p:sp>
              <p:nvSpPr>
                <p:cNvPr id="75" name="Rectangle 74"/>
                <p:cNvSpPr/>
                <p:nvPr/>
              </p:nvSpPr>
              <p:spPr>
                <a:xfrm>
                  <a:off x="9469031" y="1184615"/>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949063" y="1919888"/>
                  <a:ext cx="2059962" cy="1008161"/>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400" b="1" smtClean="0">
                            <a:latin typeface="Cambria Math" panose="02040503050406030204" pitchFamily="18" charset="0"/>
                          </a:rPr>
                          <m:t>𝑩𝑫</m:t>
                        </m:r>
                        <m:r>
                          <a:rPr lang="en-US" sz="2400" b="1" smtClean="0">
                            <a:latin typeface="Cambria Math" panose="02040503050406030204" pitchFamily="18" charset="0"/>
                          </a:rPr>
                          <m:t>⊥(</m:t>
                        </m:r>
                        <m:r>
                          <a:rPr lang="en-US" sz="2400" b="1" smtClean="0">
                            <a:latin typeface="Cambria Math" panose="02040503050406030204" pitchFamily="18" charset="0"/>
                          </a:rPr>
                          <m:t>𝑺𝑨</m:t>
                        </m:r>
                        <m:r>
                          <a:rPr lang="en-US" sz="2400" b="1" i="1" smtClean="0">
                            <a:latin typeface="Cambria Math" panose="02040503050406030204" pitchFamily="18" charset="0"/>
                          </a:rPr>
                          <m:t>𝑩</m:t>
                        </m:r>
                        <m:r>
                          <a:rPr lang="en-US" sz="2400" b="1">
                            <a:latin typeface="Cambria Math" panose="02040503050406030204" pitchFamily="18" charset="0"/>
                          </a:rPr>
                          <m:t>)</m:t>
                        </m:r>
                      </m:oMath>
                    </m:oMathPara>
                  </a14:m>
                  <a:endParaRPr lang="en-US" sz="2400" b="1" dirty="0"/>
                </a:p>
                <a:p>
                  <a:endParaRPr lang="en-US" sz="2400" dirty="0"/>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949063" y="1919888"/>
                  <a:ext cx="2059962" cy="1008161"/>
                </a:xfrm>
                <a:prstGeom prst="rect">
                  <a:avLst/>
                </a:prstGeom>
                <a:blipFill>
                  <a:blip r:embed="rId9"/>
                  <a:stretch>
                    <a:fillRect/>
                  </a:stretch>
                </a:blipFill>
              </p:spPr>
              <p:txBody>
                <a:bodyPr/>
                <a:lstStyle/>
                <a:p>
                  <a:r>
                    <a:rPr lang="en-US">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stCxn id="5" idx="0"/>
            <a:endCxn id="5" idx="2"/>
          </p:cNvCxnSpPr>
          <p:nvPr/>
        </p:nvCxnSpPr>
        <p:spPr>
          <a:xfrm>
            <a:off x="6139248" y="2818179"/>
            <a:ext cx="0" cy="4110953"/>
          </a:xfrm>
          <a:prstGeom prst="line">
            <a:avLst/>
          </a:prstGeom>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DE9E4DF8-DBAD-4A26-B3DE-C9D475C3B5FB}"/>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68313" y="2885080"/>
            <a:ext cx="4886430" cy="3843199"/>
          </a:xfrm>
          <a:prstGeom prst="rect">
            <a:avLst/>
          </a:prstGeom>
          <a:noFill/>
          <a:ln>
            <a:noFill/>
          </a:ln>
        </p:spPr>
      </p:pic>
      <p:sp>
        <p:nvSpPr>
          <p:cNvPr id="48" name="Oval 47">
            <a:extLst>
              <a:ext uri="{FF2B5EF4-FFF2-40B4-BE49-F238E27FC236}">
                <a16:creationId xmlns:a16="http://schemas.microsoft.com/office/drawing/2014/main" id="{C7F73367-F851-4A5F-8990-B3B1955C35E2}"/>
              </a:ext>
            </a:extLst>
          </p:cNvPr>
          <p:cNvSpPr/>
          <p:nvPr/>
        </p:nvSpPr>
        <p:spPr>
          <a:xfrm>
            <a:off x="6188113" y="1917530"/>
            <a:ext cx="539435" cy="530875"/>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p:spTree>
    <p:extLst>
      <p:ext uri="{BB962C8B-B14F-4D97-AF65-F5344CB8AC3E}">
        <p14:creationId xmlns:p14="http://schemas.microsoft.com/office/powerpoint/2010/main" val="327217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4"/>
                                        </p:tgtEl>
                                        <p:attrNameLst>
                                          <p:attrName>style.visibility</p:attrName>
                                        </p:attrNameLst>
                                      </p:cBhvr>
                                      <p:to>
                                        <p:strVal val="visible"/>
                                      </p:to>
                                    </p:set>
                                    <p:animEffect transition="in" filter="fade">
                                      <p:cBhvr>
                                        <p:cTn id="24" dur="500"/>
                                        <p:tgtEl>
                                          <p:spTgt spid="9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ppt_x"/>
                                          </p:val>
                                        </p:tav>
                                        <p:tav tm="100000">
                                          <p:val>
                                            <p:strVal val="#ppt_x"/>
                                          </p:val>
                                        </p:tav>
                                      </p:tavLst>
                                    </p:anim>
                                    <p:anim calcmode="lin" valueType="num">
                                      <p:cBhvr additive="base">
                                        <p:cTn id="30"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60433" y="2542163"/>
            <a:ext cx="11926984" cy="4119775"/>
            <a:chOff x="184495" y="3602024"/>
            <a:chExt cx="11926984" cy="4680828"/>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1" name="Group 20"/>
          <p:cNvGrpSpPr/>
          <p:nvPr/>
        </p:nvGrpSpPr>
        <p:grpSpPr>
          <a:xfrm>
            <a:off x="285606" y="-24739"/>
            <a:ext cx="11906394" cy="1811953"/>
            <a:chOff x="480509" y="1592885"/>
            <a:chExt cx="23340845" cy="1857711"/>
          </a:xfrm>
        </p:grpSpPr>
        <p:sp>
          <p:nvSpPr>
            <p:cNvPr id="25" name="Rounded Rectangle 24"/>
            <p:cNvSpPr/>
            <p:nvPr/>
          </p:nvSpPr>
          <p:spPr bwMode="auto">
            <a:xfrm>
              <a:off x="480509" y="1592885"/>
              <a:ext cx="23340845" cy="185771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480509" y="1647222"/>
              <a:ext cx="3480018" cy="805859"/>
              <a:chOff x="480509" y="1647222"/>
              <a:chExt cx="3480018" cy="805859"/>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085030" y="1675399"/>
                <a:ext cx="2875497" cy="53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4:</a:t>
                </a:r>
              </a:p>
            </p:txBody>
          </p:sp>
        </p:grpSp>
      </p:grpSp>
      <mc:AlternateContent xmlns:mc="http://schemas.openxmlformats.org/markup-compatibility/2006" xmlns:a14="http://schemas.microsoft.com/office/drawing/2010/main">
        <mc:Choice Requires="a14">
          <p:sp>
            <p:nvSpPr>
              <p:cNvPr id="94" name="Rectangle 93"/>
              <p:cNvSpPr/>
              <p:nvPr/>
            </p:nvSpPr>
            <p:spPr>
              <a:xfrm>
                <a:off x="72068" y="3324854"/>
                <a:ext cx="5872239" cy="2753312"/>
              </a:xfrm>
              <a:prstGeom prst="rect">
                <a:avLst/>
              </a:prstGeom>
              <a:noFill/>
            </p:spPr>
            <p:txBody>
              <a:bodyPr wrap="square" lIns="91433" tIns="45717" rIns="91433" bIns="45717" rtlCol="0">
                <a:spAutoFit/>
              </a:bodyPr>
              <a:lstStyle/>
              <a:p>
                <a:pPr marL="228600" marR="0" algn="just">
                  <a:spcBef>
                    <a:spcPts val="600"/>
                  </a:spcBef>
                  <a:spcAft>
                    <a:spcPts val="600"/>
                  </a:spcAft>
                </a:pPr>
                <a:r>
                  <a:rPr lang="en-US" sz="2800" b="1" dirty="0"/>
                  <a:t>Ta có</a:t>
                </a:r>
                <a14:m>
                  <m:oMath xmlns:m="http://schemas.openxmlformats.org/officeDocument/2006/math">
                    <m:r>
                      <a:rPr lang="en-US" sz="2800" b="1">
                        <a:latin typeface="Cambria Math" panose="02040503050406030204" pitchFamily="18" charset="0"/>
                      </a:rPr>
                      <m:t>:  </m:t>
                    </m:r>
                    <m:d>
                      <m:dPr>
                        <m:begChr m:val="{"/>
                        <m:endChr m:val=""/>
                        <m:ctrlPr>
                          <a:rPr lang="en-US" sz="2800" b="1" i="1">
                            <a:latin typeface="Cambria Math" panose="02040503050406030204" pitchFamily="18" charset="0"/>
                          </a:rPr>
                        </m:ctrlPr>
                      </m:dPr>
                      <m:e>
                        <m:eqArr>
                          <m:eqArrPr>
                            <m:ctrlPr>
                              <a:rPr lang="en-US" sz="2800" b="1" i="1">
                                <a:latin typeface="Cambria Math" panose="02040503050406030204" pitchFamily="18" charset="0"/>
                              </a:rPr>
                            </m:ctrlPr>
                          </m:eqArrPr>
                          <m:e>
                            <m:r>
                              <a:rPr lang="en-US" sz="2800" b="1">
                                <a:latin typeface="Cambria Math" panose="02040503050406030204" pitchFamily="18" charset="0"/>
                              </a:rPr>
                              <m:t>&amp;</m:t>
                            </m:r>
                            <m:r>
                              <a:rPr lang="en-US" sz="2800" b="1" i="1">
                                <a:latin typeface="Cambria Math" panose="02040503050406030204" pitchFamily="18" charset="0"/>
                              </a:rPr>
                              <m:t>𝑨𝑫</m:t>
                            </m:r>
                            <m:r>
                              <a:rPr lang="en-US" sz="2800" b="1">
                                <a:latin typeface="Cambria Math" panose="02040503050406030204" pitchFamily="18" charset="0"/>
                              </a:rPr>
                              <m:t>⊥</m:t>
                            </m:r>
                            <m:r>
                              <a:rPr lang="en-US" sz="2800" b="1" i="1">
                                <a:latin typeface="Cambria Math" panose="02040503050406030204" pitchFamily="18" charset="0"/>
                              </a:rPr>
                              <m:t>𝑺𝑨</m:t>
                            </m:r>
                          </m:e>
                          <m:e>
                            <m:r>
                              <a:rPr lang="en-US" sz="2800" b="1">
                                <a:latin typeface="Cambria Math" panose="02040503050406030204" pitchFamily="18" charset="0"/>
                              </a:rPr>
                              <m:t>&amp;</m:t>
                            </m:r>
                            <m:r>
                              <a:rPr lang="en-US" sz="2800" b="1" i="1">
                                <a:latin typeface="Cambria Math" panose="02040503050406030204" pitchFamily="18" charset="0"/>
                              </a:rPr>
                              <m:t>𝑨𝑫</m:t>
                            </m:r>
                            <m:r>
                              <a:rPr lang="en-US" sz="2800" b="1">
                                <a:latin typeface="Cambria Math" panose="02040503050406030204" pitchFamily="18" charset="0"/>
                              </a:rPr>
                              <m:t>⊥</m:t>
                            </m:r>
                            <m:r>
                              <a:rPr lang="en-US" sz="2800" b="1" i="1">
                                <a:latin typeface="Cambria Math" panose="02040503050406030204" pitchFamily="18" charset="0"/>
                              </a:rPr>
                              <m:t>𝑨</m:t>
                            </m:r>
                            <m:r>
                              <a:rPr lang="en-GB" sz="2800" b="1" i="1" smtClean="0">
                                <a:latin typeface="Cambria Math" panose="02040503050406030204" pitchFamily="18" charset="0"/>
                              </a:rPr>
                              <m:t>𝑩</m:t>
                            </m:r>
                          </m:e>
                        </m:eqArr>
                      </m:e>
                    </m:d>
                    <m:r>
                      <a:rPr lang="en-US" sz="2800" b="1">
                        <a:latin typeface="Cambria Math" panose="02040503050406030204" pitchFamily="18" charset="0"/>
                      </a:rPr>
                      <m:t>⇒</m:t>
                    </m:r>
                  </m:oMath>
                </a14:m>
                <a:r>
                  <a:rPr lang="en-US" sz="2800" b="1" dirty="0"/>
                  <a:t> </a:t>
                </a:r>
                <a14:m>
                  <m:oMath xmlns:m="http://schemas.openxmlformats.org/officeDocument/2006/math">
                    <m:d>
                      <m:dPr>
                        <m:begChr m:val=""/>
                        <m:ctrlPr>
                          <a:rPr lang="en-US" sz="2800" b="1" i="1">
                            <a:latin typeface="Cambria Math" panose="02040503050406030204" pitchFamily="18" charset="0"/>
                          </a:rPr>
                        </m:ctrlPr>
                      </m:dPr>
                      <m:e>
                        <m:r>
                          <a:rPr lang="en-US" sz="2800" b="1" i="1">
                            <a:latin typeface="Cambria Math" panose="02040503050406030204" pitchFamily="18" charset="0"/>
                          </a:rPr>
                          <m:t>𝑨𝑫</m:t>
                        </m:r>
                        <m:r>
                          <a:rPr lang="en-US" sz="2800" b="1">
                            <a:latin typeface="Cambria Math" panose="02040503050406030204" pitchFamily="18" charset="0"/>
                          </a:rPr>
                          <m:t>⊥(</m:t>
                        </m:r>
                        <m:r>
                          <a:rPr lang="en-US" sz="2800" b="1" i="1">
                            <a:latin typeface="Cambria Math" panose="02040503050406030204" pitchFamily="18" charset="0"/>
                          </a:rPr>
                          <m:t>𝑺𝑨𝑩</m:t>
                        </m:r>
                      </m:e>
                    </m:d>
                  </m:oMath>
                </a14:m>
                <a:r>
                  <a:rPr lang="en-US" sz="2800" b="1" i="1" dirty="0">
                    <a:latin typeface="Cambria Math" panose="02040503050406030204" pitchFamily="18" charset="0"/>
                  </a:rPr>
                  <a:t>.</a:t>
                </a:r>
              </a:p>
              <a:p>
                <a:pPr marL="228600" marR="0" algn="just">
                  <a:spcBef>
                    <a:spcPts val="600"/>
                  </a:spcBef>
                  <a:spcAft>
                    <a:spcPts val="600"/>
                  </a:spcAft>
                </a:pPr>
                <a:r>
                  <a:rPr lang="en-US" sz="2800" b="1" dirty="0" err="1"/>
                  <a:t>Mà</a:t>
                </a:r>
                <a:r>
                  <a:rPr lang="en-US" sz="2800" b="1" dirty="0"/>
                  <a:t> </a:t>
                </a:r>
                <a14:m>
                  <m:oMath xmlns:m="http://schemas.openxmlformats.org/officeDocument/2006/math">
                    <m:d>
                      <m:dPr>
                        <m:begChr m:val="{"/>
                        <m:endChr m:val=""/>
                        <m:ctrlPr>
                          <a:rPr lang="en-US" sz="2800" b="1" i="1">
                            <a:latin typeface="Cambria Math" panose="02040503050406030204" pitchFamily="18" charset="0"/>
                          </a:rPr>
                        </m:ctrlPr>
                      </m:dPr>
                      <m:e>
                        <m:eqArr>
                          <m:eqArrPr>
                            <m:ctrlPr>
                              <a:rPr lang="en-US" sz="2800" b="1" i="1">
                                <a:latin typeface="Cambria Math" panose="02040503050406030204" pitchFamily="18" charset="0"/>
                              </a:rPr>
                            </m:ctrlPr>
                          </m:eqArrPr>
                          <m:e>
                            <m:r>
                              <a:rPr lang="en-US" sz="2800" b="1">
                                <a:latin typeface="Cambria Math" panose="02040503050406030204" pitchFamily="18" charset="0"/>
                              </a:rPr>
                              <m:t>&amp;</m:t>
                            </m:r>
                            <m:r>
                              <a:rPr lang="en-US" sz="2800" b="1" i="1">
                                <a:latin typeface="Cambria Math" panose="02040503050406030204" pitchFamily="18" charset="0"/>
                              </a:rPr>
                              <m:t>𝑪𝑬</m:t>
                            </m:r>
                            <m:r>
                              <a:rPr lang="en-US" sz="2800" b="1" i="0" smtClean="0">
                                <a:latin typeface="Cambria Math" panose="02040503050406030204" pitchFamily="18" charset="0"/>
                              </a:rPr>
                              <m:t>//</m:t>
                            </m:r>
                            <m:r>
                              <a:rPr lang="en-US" sz="2800" b="1" i="1">
                                <a:latin typeface="Cambria Math" panose="02040503050406030204" pitchFamily="18" charset="0"/>
                              </a:rPr>
                              <m:t>𝑨𝑫</m:t>
                            </m:r>
                          </m:e>
                          <m:e>
                            <m:r>
                              <a:rPr lang="en-US" sz="2800" b="1">
                                <a:latin typeface="Cambria Math" panose="02040503050406030204" pitchFamily="18" charset="0"/>
                              </a:rPr>
                              <m:t>&amp;</m:t>
                            </m:r>
                            <m:d>
                              <m:dPr>
                                <m:begChr m:val=""/>
                                <m:ctrlPr>
                                  <a:rPr lang="en-US" sz="2800" b="1" i="1">
                                    <a:latin typeface="Cambria Math" panose="02040503050406030204" pitchFamily="18" charset="0"/>
                                  </a:rPr>
                                </m:ctrlPr>
                              </m:dPr>
                              <m:e>
                                <m:r>
                                  <a:rPr lang="en-US" sz="2800" b="1" i="1">
                                    <a:latin typeface="Cambria Math" panose="02040503050406030204" pitchFamily="18" charset="0"/>
                                  </a:rPr>
                                  <m:t>𝑨𝑫</m:t>
                                </m:r>
                                <m:r>
                                  <a:rPr lang="en-US" sz="2800" b="1">
                                    <a:latin typeface="Cambria Math" panose="02040503050406030204" pitchFamily="18" charset="0"/>
                                  </a:rPr>
                                  <m:t>⊥(</m:t>
                                </m:r>
                                <m:r>
                                  <a:rPr lang="en-US" sz="2800" b="1" i="1">
                                    <a:latin typeface="Cambria Math" panose="02040503050406030204" pitchFamily="18" charset="0"/>
                                  </a:rPr>
                                  <m:t>𝑺𝑨𝑩</m:t>
                                </m:r>
                              </m:e>
                            </m:d>
                          </m:e>
                        </m:eqArr>
                      </m:e>
                    </m:d>
                  </m:oMath>
                </a14:m>
                <a:endParaRPr lang="en-US" sz="2800" b="1" i="1" dirty="0">
                  <a:latin typeface="Cambria Math" panose="02040503050406030204" pitchFamily="18" charset="0"/>
                </a:endParaRPr>
              </a:p>
              <a:p>
                <a:pPr marL="228600" marR="0" algn="just">
                  <a:spcBef>
                    <a:spcPts val="600"/>
                  </a:spcBef>
                  <a:spcAft>
                    <a:spcPts val="600"/>
                  </a:spcAft>
                </a:pPr>
                <a14:m>
                  <m:oMath xmlns:m="http://schemas.openxmlformats.org/officeDocument/2006/math">
                    <m:r>
                      <a:rPr lang="en-US" sz="2800" b="1" i="0" smtClean="0">
                        <a:latin typeface="Cambria Math" panose="02040503050406030204" pitchFamily="18" charset="0"/>
                      </a:rPr>
                      <m:t>        </m:t>
                    </m:r>
                    <m:r>
                      <a:rPr lang="en-US" sz="2800" b="1">
                        <a:latin typeface="Cambria Math" panose="02040503050406030204" pitchFamily="18" charset="0"/>
                      </a:rPr>
                      <m:t>⇒</m:t>
                    </m:r>
                    <m:r>
                      <a:rPr lang="en-US" sz="2800" b="1" i="1">
                        <a:latin typeface="Cambria Math" panose="02040503050406030204" pitchFamily="18" charset="0"/>
                      </a:rPr>
                      <m:t>𝑪𝑬</m:t>
                    </m:r>
                  </m:oMath>
                </a14:m>
                <a:r>
                  <a:rPr lang="en-US" sz="2800" b="1" dirty="0"/>
                  <a:t> </a:t>
                </a:r>
                <a14:m>
                  <m:oMath xmlns:m="http://schemas.openxmlformats.org/officeDocument/2006/math">
                    <m:r>
                      <a:rPr lang="en-US" sz="2800" b="1">
                        <a:latin typeface="Cambria Math" panose="02040503050406030204" pitchFamily="18" charset="0"/>
                      </a:rPr>
                      <m:t>⊥(</m:t>
                    </m:r>
                    <m:r>
                      <a:rPr lang="en-US" sz="2800" b="1" i="1">
                        <a:latin typeface="Cambria Math" panose="02040503050406030204" pitchFamily="18" charset="0"/>
                      </a:rPr>
                      <m:t>𝑺𝑨𝑩</m:t>
                    </m:r>
                    <m:r>
                      <a:rPr lang="en-GB" sz="2800" b="1" i="1" smtClean="0">
                        <a:latin typeface="Cambria Math" panose="02040503050406030204" pitchFamily="18" charset="0"/>
                      </a:rPr>
                      <m:t>)</m:t>
                    </m:r>
                  </m:oMath>
                </a14:m>
                <a:endParaRPr lang="en-US" sz="2800"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72068" y="3324854"/>
                <a:ext cx="5872239" cy="2753312"/>
              </a:xfrm>
              <a:prstGeom prst="rect">
                <a:avLst/>
              </a:prstGeom>
              <a:blipFill>
                <a:blip r:embed="rId2"/>
                <a:stretch>
                  <a:fillRect/>
                </a:stretch>
              </a:blipFill>
            </p:spPr>
            <p:txBody>
              <a:bodyPr/>
              <a:lstStyle/>
              <a:p>
                <a:r>
                  <a:rPr lang="en-GB">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2" name="Group 1">
            <a:extLst>
              <a:ext uri="{FF2B5EF4-FFF2-40B4-BE49-F238E27FC236}">
                <a16:creationId xmlns:a16="http://schemas.microsoft.com/office/drawing/2014/main" id="{4262545F-19E1-4955-9C45-EC6C71CF9CE1}"/>
              </a:ext>
            </a:extLst>
          </p:cNvPr>
          <p:cNvGrpSpPr/>
          <p:nvPr/>
        </p:nvGrpSpPr>
        <p:grpSpPr>
          <a:xfrm>
            <a:off x="72068" y="1800156"/>
            <a:ext cx="11936957" cy="814639"/>
            <a:chOff x="72068" y="1800156"/>
            <a:chExt cx="11936957" cy="814639"/>
          </a:xfrm>
        </p:grpSpPr>
        <p:grpSp>
          <p:nvGrpSpPr>
            <p:cNvPr id="12" name="Group 11"/>
            <p:cNvGrpSpPr/>
            <p:nvPr/>
          </p:nvGrpSpPr>
          <p:grpSpPr>
            <a:xfrm>
              <a:off x="72068" y="1852776"/>
              <a:ext cx="2854174" cy="759905"/>
              <a:chOff x="277163" y="1208446"/>
              <a:chExt cx="3316196" cy="760002"/>
            </a:xfrm>
          </p:grpSpPr>
          <p:sp>
            <p:nvSpPr>
              <p:cNvPr id="69" name="Rectangle 68"/>
              <p:cNvSpPr/>
              <p:nvPr/>
            </p:nvSpPr>
            <p:spPr>
              <a:xfrm>
                <a:off x="495499" y="1245047"/>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912567" y="1277914"/>
                    <a:ext cx="2478927" cy="690534"/>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smtClean="0">
                              <a:solidFill>
                                <a:schemeClr val="bg1"/>
                              </a:solidFill>
                              <a:latin typeface="Cambria Math" panose="02040503050406030204" pitchFamily="18" charset="0"/>
                              <a:ea typeface="Calibri" panose="020F0502020204030204" pitchFamily="34" charset="0"/>
                            </a:rPr>
                            <m:t>𝑪𝑬</m:t>
                          </m:r>
                          <m:r>
                            <a:rPr lang="en-US"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b="1">
                              <a:solidFill>
                                <a:schemeClr val="bg1"/>
                              </a:solidFill>
                              <a:latin typeface="Cambria Math" panose="02040503050406030204" pitchFamily="18" charset="0"/>
                              <a:ea typeface="Calibri" panose="020F0502020204030204" pitchFamily="34" charset="0"/>
                            </a:rPr>
                            <m:t>(</m:t>
                          </m:r>
                          <m:r>
                            <a:rPr lang="en-US" b="1">
                              <a:solidFill>
                                <a:schemeClr val="bg1"/>
                              </a:solidFill>
                              <a:latin typeface="Cambria Math" panose="02040503050406030204" pitchFamily="18" charset="0"/>
                              <a:ea typeface="Calibri" panose="020F0502020204030204" pitchFamily="34" charset="0"/>
                            </a:rPr>
                            <m:t>𝑺𝑨𝑩</m:t>
                          </m:r>
                          <m:r>
                            <a:rPr lang="en-US" b="1">
                              <a:solidFill>
                                <a:schemeClr val="bg1"/>
                              </a:solidFill>
                              <a:latin typeface="Cambria Math" panose="02040503050406030204" pitchFamily="18" charset="0"/>
                              <a:ea typeface="Calibri" panose="020F0502020204030204" pitchFamily="34"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912567" y="1277914"/>
                    <a:ext cx="2478927" cy="690534"/>
                  </a:xfrm>
                  <a:prstGeom prst="rect">
                    <a:avLst/>
                  </a:prstGeom>
                  <a:blipFill>
                    <a:blip r:embed="rId3"/>
                    <a:stretch>
                      <a:fillRect/>
                    </a:stretch>
                  </a:blipFill>
                </p:spPr>
                <p:txBody>
                  <a:bodyPr/>
                  <a:lstStyle/>
                  <a:p>
                    <a:r>
                      <a:rPr lang="en-GB">
                        <a:noFill/>
                      </a:rPr>
                      <a:t> </a:t>
                    </a:r>
                  </a:p>
                </p:txBody>
              </p:sp>
            </mc:Fallback>
          </mc:AlternateContent>
        </p:grpSp>
        <p:grpSp>
          <p:nvGrpSpPr>
            <p:cNvPr id="13" name="Group 12"/>
            <p:cNvGrpSpPr/>
            <p:nvPr/>
          </p:nvGrpSpPr>
          <p:grpSpPr>
            <a:xfrm>
              <a:off x="2931074" y="1881097"/>
              <a:ext cx="3566285" cy="693840"/>
              <a:chOff x="4506067" y="1245657"/>
              <a:chExt cx="3448949" cy="693929"/>
            </a:xfrm>
          </p:grpSpPr>
          <p:sp>
            <p:nvSpPr>
              <p:cNvPr id="65" name="Rectangle 64"/>
              <p:cNvSpPr/>
              <p:nvPr/>
            </p:nvSpPr>
            <p:spPr>
              <a:xfrm>
                <a:off x="4704688" y="1245657"/>
                <a:ext cx="302347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506067" y="1257977"/>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4742450" y="1249053"/>
                    <a:ext cx="3212566" cy="690533"/>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ea typeface="Calibri" panose="020F0502020204030204" pitchFamily="34" charset="0"/>
                            </a:rPr>
                            <m:t>𝜟</m:t>
                          </m:r>
                          <m:r>
                            <a:rPr lang="en-US" sz="2800" b="1">
                              <a:latin typeface="Cambria Math" panose="02040503050406030204" pitchFamily="18" charset="0"/>
                              <a:ea typeface="Calibri" panose="020F0502020204030204" pitchFamily="34" charset="0"/>
                            </a:rPr>
                            <m:t>𝑺𝑫𝑪</m:t>
                          </m:r>
                          <m:r>
                            <m:rPr>
                              <m:nor/>
                            </m:rPr>
                            <a:rPr lang="en-US" sz="2800" b="1" dirty="0">
                              <a:latin typeface="Times New Roman" panose="02020603050405020304" pitchFamily="18" charset="0"/>
                              <a:ea typeface="Calibri" panose="020F0502020204030204" pitchFamily="34" charset="0"/>
                            </a:rPr>
                            <m:t> </m:t>
                          </m:r>
                          <m:r>
                            <m:rPr>
                              <m:nor/>
                            </m:rPr>
                            <a:rPr lang="en-US" sz="2800" b="1" i="0" dirty="0" err="1">
                              <a:latin typeface="Times New Roman" panose="02020603050405020304" pitchFamily="18" charset="0"/>
                              <a:ea typeface="Calibri" panose="020F0502020204030204" pitchFamily="34" charset="0"/>
                            </a:rPr>
                            <m:t>vu</m:t>
                          </m:r>
                          <m:r>
                            <m:rPr>
                              <m:nor/>
                            </m:rPr>
                            <a:rPr lang="en-US" sz="2800" b="1" i="0" dirty="0" err="1">
                              <a:latin typeface="Times New Roman" panose="02020603050405020304" pitchFamily="18" charset="0"/>
                              <a:ea typeface="Calibri" panose="020F0502020204030204" pitchFamily="34" charset="0"/>
                            </a:rPr>
                            <m:t>ô</m:t>
                          </m:r>
                          <m:r>
                            <m:rPr>
                              <m:nor/>
                            </m:rPr>
                            <a:rPr lang="en-US" sz="2800" b="1" i="0" dirty="0" err="1">
                              <a:latin typeface="Times New Roman" panose="02020603050405020304" pitchFamily="18" charset="0"/>
                              <a:ea typeface="Calibri" panose="020F0502020204030204" pitchFamily="34" charset="0"/>
                            </a:rPr>
                            <m:t>ng</m:t>
                          </m:r>
                          <m:r>
                            <m:rPr>
                              <m:nor/>
                            </m:rPr>
                            <a:rPr lang="en-US" sz="2800" b="1" i="0" dirty="0">
                              <a:latin typeface="Times New Roman" panose="02020603050405020304" pitchFamily="18" charset="0"/>
                              <a:ea typeface="Calibri" panose="020F0502020204030204" pitchFamily="34" charset="0"/>
                            </a:rPr>
                            <m:t> </m:t>
                          </m:r>
                          <m:r>
                            <m:rPr>
                              <m:nor/>
                            </m:rPr>
                            <a:rPr lang="en-US" sz="2800" b="1" i="0" dirty="0" err="1">
                              <a:latin typeface="Times New Roman" panose="02020603050405020304" pitchFamily="18" charset="0"/>
                              <a:ea typeface="Calibri" panose="020F0502020204030204" pitchFamily="34" charset="0"/>
                            </a:rPr>
                            <m:t>t</m:t>
                          </m:r>
                          <m:r>
                            <m:rPr>
                              <m:nor/>
                            </m:rPr>
                            <a:rPr lang="en-US" sz="2800" b="1" i="0" dirty="0" err="1">
                              <a:latin typeface="Times New Roman" panose="02020603050405020304" pitchFamily="18" charset="0"/>
                              <a:ea typeface="Calibri" panose="020F0502020204030204" pitchFamily="34" charset="0"/>
                            </a:rPr>
                            <m:t>ạ</m:t>
                          </m:r>
                          <m:r>
                            <m:rPr>
                              <m:nor/>
                            </m:rPr>
                            <a:rPr lang="en-US" sz="2800" b="1" i="0" dirty="0" err="1">
                              <a:latin typeface="Times New Roman" panose="02020603050405020304" pitchFamily="18" charset="0"/>
                              <a:ea typeface="Calibri" panose="020F0502020204030204" pitchFamily="34" charset="0"/>
                            </a:rPr>
                            <m:t>i</m:t>
                          </m:r>
                          <m:r>
                            <m:rPr>
                              <m:nor/>
                            </m:rPr>
                            <a:rPr lang="en-US" sz="2800" b="1" i="0" dirty="0">
                              <a:latin typeface="Times New Roman" panose="02020603050405020304" pitchFamily="18" charset="0"/>
                              <a:ea typeface="Calibri" panose="020F0502020204030204" pitchFamily="34" charset="0"/>
                            </a:rPr>
                            <m:t> </m:t>
                          </m:r>
                          <m:r>
                            <a:rPr lang="en-US" sz="2800" b="1">
                              <a:latin typeface="Cambria Math" panose="02040503050406030204" pitchFamily="18" charset="0"/>
                              <a:ea typeface="Calibri" panose="020F0502020204030204" pitchFamily="34" charset="0"/>
                            </a:rPr>
                            <m:t>𝑪</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4742450" y="1249053"/>
                    <a:ext cx="3212566" cy="690533"/>
                  </a:xfrm>
                  <a:prstGeom prst="rect">
                    <a:avLst/>
                  </a:prstGeom>
                  <a:blipFill>
                    <a:blip r:embed="rId4"/>
                    <a:stretch>
                      <a:fillRect/>
                    </a:stretch>
                  </a:blipFill>
                </p:spPr>
                <p:txBody>
                  <a:bodyPr/>
                  <a:lstStyle/>
                  <a:p>
                    <a:r>
                      <a:rPr lang="en-GB">
                        <a:noFill/>
                      </a:rPr>
                      <a:t> </a:t>
                    </a:r>
                  </a:p>
                </p:txBody>
              </p:sp>
            </mc:Fallback>
          </mc:AlternateContent>
        </p:grpSp>
        <p:grpSp>
          <p:nvGrpSpPr>
            <p:cNvPr id="14" name="Group 13"/>
            <p:cNvGrpSpPr/>
            <p:nvPr/>
          </p:nvGrpSpPr>
          <p:grpSpPr>
            <a:xfrm>
              <a:off x="6278494" y="1896437"/>
              <a:ext cx="2937284" cy="718358"/>
              <a:chOff x="7730734" y="1256613"/>
              <a:chExt cx="4494497" cy="718452"/>
            </a:xfrm>
          </p:grpSpPr>
          <p:sp>
            <p:nvSpPr>
              <p:cNvPr id="72" name="Rectangle 71"/>
              <p:cNvSpPr/>
              <p:nvPr/>
            </p:nvSpPr>
            <p:spPr>
              <a:xfrm>
                <a:off x="8178730" y="125661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730734" y="1313832"/>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438403" y="1284530"/>
                    <a:ext cx="333909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solidFill>
                                <a:schemeClr val="bg1"/>
                              </a:solidFill>
                              <a:latin typeface="Cambria Math" panose="02040503050406030204" pitchFamily="18" charset="0"/>
                              <a:ea typeface="Calibri" panose="020F0502020204030204" pitchFamily="34" charset="0"/>
                            </a:rPr>
                            <m:t>𝑪𝑩</m:t>
                          </m:r>
                          <m:r>
                            <a:rPr lang="en-US" sz="28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800" b="1">
                              <a:solidFill>
                                <a:schemeClr val="bg1"/>
                              </a:solidFill>
                              <a:latin typeface="Cambria Math" panose="02040503050406030204" pitchFamily="18" charset="0"/>
                              <a:ea typeface="Calibri" panose="020F0502020204030204" pitchFamily="34" charset="0"/>
                            </a:rPr>
                            <m:t>(</m:t>
                          </m:r>
                          <m:r>
                            <a:rPr lang="en-US" sz="2800" b="1">
                              <a:solidFill>
                                <a:schemeClr val="bg1"/>
                              </a:solidFill>
                              <a:latin typeface="Cambria Math" panose="02040503050406030204" pitchFamily="18" charset="0"/>
                              <a:ea typeface="Calibri" panose="020F0502020204030204" pitchFamily="34" charset="0"/>
                            </a:rPr>
                            <m:t>𝑺𝑨𝑩</m:t>
                          </m:r>
                          <m:r>
                            <a:rPr lang="en-US" sz="2800" b="1">
                              <a:solidFill>
                                <a:schemeClr val="bg1"/>
                              </a:solidFill>
                              <a:latin typeface="Cambria Math" panose="02040503050406030204" pitchFamily="18" charset="0"/>
                              <a:ea typeface="Calibri" panose="020F0502020204030204" pitchFamily="34" charset="0"/>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438403" y="1284530"/>
                    <a:ext cx="3339096" cy="690535"/>
                  </a:xfrm>
                  <a:prstGeom prst="rect">
                    <a:avLst/>
                  </a:prstGeom>
                  <a:blipFill>
                    <a:blip r:embed="rId5"/>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72556"/>
              <a:chOff x="9249093" y="1877326"/>
              <a:chExt cx="2797497" cy="672556"/>
            </a:xfrm>
          </p:grpSpPr>
          <p:grpSp>
            <p:nvGrpSpPr>
              <p:cNvPr id="3" name="Group 2"/>
              <p:cNvGrpSpPr/>
              <p:nvPr/>
            </p:nvGrpSpPr>
            <p:grpSpPr>
              <a:xfrm>
                <a:off x="9249093" y="1932695"/>
                <a:ext cx="2797497" cy="617187"/>
                <a:chOff x="9270337" y="1184615"/>
                <a:chExt cx="2759014" cy="617268"/>
              </a:xfrm>
            </p:grpSpPr>
            <p:sp>
              <p:nvSpPr>
                <p:cNvPr id="75" name="Rectangle 74"/>
                <p:cNvSpPr/>
                <p:nvPr/>
              </p:nvSpPr>
              <p:spPr>
                <a:xfrm>
                  <a:off x="9469031" y="1184615"/>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103358" y="213244"/>
                <a:ext cx="10935828" cy="1969770"/>
              </a:xfrm>
              <a:prstGeom prst="rect">
                <a:avLst/>
              </a:prstGeom>
            </p:spPr>
            <p:txBody>
              <a:bodyPr wrap="square">
                <a:spAutoFit/>
              </a:bodyPr>
              <a:lstStyle/>
              <a:p>
                <a:pPr algn="just">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rPr>
                  <a:t>Cho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chóp</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có</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đáy</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thang </a:t>
                </a:r>
                <a:r>
                  <a:rPr lang="en-US" sz="2800" b="1" dirty="0" err="1">
                    <a:latin typeface="Times New Roman" panose="02020603050405020304" pitchFamily="18" charset="0"/>
                    <a:ea typeface="Calibri" panose="020F0502020204030204" pitchFamily="34" charset="0"/>
                  </a:rPr>
                  <a:t>vuông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tại</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và</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𝑫</m:t>
                    </m:r>
                  </m:oMath>
                </a14:m>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𝑨𝑫</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𝑪𝑫</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𝒂</m:t>
                    </m:r>
                  </m:oMath>
                </a14:m>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𝟐</m:t>
                    </m:r>
                    <m:r>
                      <a:rPr lang="en-US" sz="2800" b="1" i="1">
                        <a:latin typeface="Cambria Math" panose="02040503050406030204" pitchFamily="18" charset="0"/>
                        <a:ea typeface="Calibri" panose="020F0502020204030204" pitchFamily="34" charset="0"/>
                      </a:rPr>
                      <m:t>𝒂</m:t>
                    </m:r>
                  </m:oMath>
                </a14:m>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𝑺𝑨</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r>
                      <a:rPr lang="en-US" sz="2800" b="1" i="1">
                        <a:latin typeface="Cambria Math" panose="02040503050406030204" pitchFamily="18" charset="0"/>
                        <a:ea typeface="Calibri" panose="020F0502020204030204" pitchFamily="34" charset="0"/>
                      </a:rPr>
                      <m:t>)</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Gọi</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𝑬</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trung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điểm</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của</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Chọn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mệnh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đề</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đúng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trong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các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mệnh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đề</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sau</a:t>
                </a:r>
                <a:r>
                  <a:rPr lang="en-US" sz="2800" b="1" dirty="0">
                    <a:latin typeface="Times New Roman" panose="02020603050405020304" pitchFamily="18" charset="0"/>
                    <a:ea typeface="Calibri" panose="020F0502020204030204" pitchFamily="34" charset="0"/>
                  </a:rPr>
                  <a:t>: </a:t>
                </a: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103358" y="213244"/>
                <a:ext cx="10935828" cy="1969770"/>
              </a:xfrm>
              <a:prstGeom prst="rect">
                <a:avLst/>
              </a:prstGeom>
              <a:blipFill>
                <a:blip r:embed="rId6"/>
                <a:stretch>
                  <a:fillRect l="-1171" t="-3406" r="-11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949063" y="1919888"/>
                <a:ext cx="2059962" cy="619657"/>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400" b="1" smtClean="0">
                          <a:solidFill>
                            <a:schemeClr val="bg1"/>
                          </a:solidFill>
                          <a:latin typeface="Cambria Math" panose="02040503050406030204" pitchFamily="18" charset="0"/>
                          <a:ea typeface="Calibri" panose="020F0502020204030204" pitchFamily="34" charset="0"/>
                        </a:rPr>
                        <m:t>𝑪𝑬</m:t>
                      </m:r>
                      <m:r>
                        <a:rPr lang="en-US" sz="24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400" b="1">
                          <a:solidFill>
                            <a:schemeClr val="bg1"/>
                          </a:solidFill>
                          <a:latin typeface="Cambria Math" panose="02040503050406030204" pitchFamily="18" charset="0"/>
                          <a:ea typeface="Calibri" panose="020F0502020204030204" pitchFamily="34" charset="0"/>
                        </a:rPr>
                        <m:t>(</m:t>
                      </m:r>
                      <m:r>
                        <a:rPr lang="en-US" sz="2400" b="1">
                          <a:solidFill>
                            <a:schemeClr val="bg1"/>
                          </a:solidFill>
                          <a:latin typeface="Cambria Math" panose="02040503050406030204" pitchFamily="18" charset="0"/>
                          <a:ea typeface="Calibri" panose="020F0502020204030204" pitchFamily="34" charset="0"/>
                        </a:rPr>
                        <m:t>𝑺𝑪𝑫</m:t>
                      </m:r>
                      <m:r>
                        <a:rPr lang="en-US" sz="2400" b="1">
                          <a:solidFill>
                            <a:schemeClr val="bg1"/>
                          </a:solidFill>
                          <a:latin typeface="Cambria Math" panose="02040503050406030204" pitchFamily="18" charset="0"/>
                          <a:ea typeface="Calibri" panose="020F0502020204030204" pitchFamily="34" charset="0"/>
                        </a:rPr>
                        <m:t>)</m:t>
                      </m:r>
                    </m:oMath>
                  </m:oMathPara>
                </a14:m>
                <a:endParaRPr lang="en-US" sz="24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949063" y="1919888"/>
                <a:ext cx="2059962" cy="619657"/>
              </a:xfrm>
              <a:prstGeom prst="rect">
                <a:avLst/>
              </a:prstGeom>
              <a:blipFill>
                <a:blip r:embed="rId7"/>
                <a:stretch>
                  <a:fillRect/>
                </a:stretch>
              </a:blipFill>
            </p:spPr>
            <p:txBody>
              <a:bodyPr/>
              <a:lstStyle/>
              <a:p>
                <a:r>
                  <a:rPr lang="en-GB">
                    <a:noFill/>
                  </a:rPr>
                  <a:t> </a:t>
                </a:r>
              </a:p>
            </p:txBody>
          </p:sp>
        </mc:Fallback>
      </mc:AlternateContent>
      <p:cxnSp>
        <p:nvCxnSpPr>
          <p:cNvPr id="15" name="Straight Connector 14">
            <a:extLst>
              <a:ext uri="{FF2B5EF4-FFF2-40B4-BE49-F238E27FC236}">
                <a16:creationId xmlns:a16="http://schemas.microsoft.com/office/drawing/2014/main" id="{AEC550C8-199C-4A03-9F24-5857BD52DA35}"/>
              </a:ext>
            </a:extLst>
          </p:cNvPr>
          <p:cNvCxnSpPr>
            <a:stCxn id="5" idx="0"/>
            <a:endCxn id="5" idx="2"/>
          </p:cNvCxnSpPr>
          <p:nvPr/>
        </p:nvCxnSpPr>
        <p:spPr>
          <a:xfrm>
            <a:off x="6123925" y="2773809"/>
            <a:ext cx="0" cy="3888129"/>
          </a:xfrm>
          <a:prstGeom prst="line">
            <a:avLst/>
          </a:prstGeom>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25045210-404F-4B0F-AC2C-4BCBD2DA1B13}"/>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84832" y="2818179"/>
            <a:ext cx="4515493" cy="3909781"/>
          </a:xfrm>
          <a:prstGeom prst="rect">
            <a:avLst/>
          </a:prstGeom>
          <a:noFill/>
          <a:ln>
            <a:noFill/>
          </a:ln>
        </p:spPr>
      </p:pic>
      <p:sp>
        <p:nvSpPr>
          <p:cNvPr id="48" name="Oval 47">
            <a:extLst>
              <a:ext uri="{FF2B5EF4-FFF2-40B4-BE49-F238E27FC236}">
                <a16:creationId xmlns:a16="http://schemas.microsoft.com/office/drawing/2014/main" id="{4C4A035B-48ED-43EC-8BBF-998590E90921}"/>
              </a:ext>
            </a:extLst>
          </p:cNvPr>
          <p:cNvSpPr/>
          <p:nvPr/>
        </p:nvSpPr>
        <p:spPr>
          <a:xfrm>
            <a:off x="40075" y="1856329"/>
            <a:ext cx="574215" cy="579174"/>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p:spTree>
    <p:extLst>
      <p:ext uri="{BB962C8B-B14F-4D97-AF65-F5344CB8AC3E}">
        <p14:creationId xmlns:p14="http://schemas.microsoft.com/office/powerpoint/2010/main" val="379369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4"/>
                                        </p:tgtEl>
                                        <p:attrNameLst>
                                          <p:attrName>style.visibility</p:attrName>
                                        </p:attrNameLst>
                                      </p:cBhvr>
                                      <p:to>
                                        <p:strVal val="visible"/>
                                      </p:to>
                                    </p:set>
                                    <p:animEffect transition="in" filter="fade">
                                      <p:cBhvr>
                                        <p:cTn id="24" dur="500"/>
                                        <p:tgtEl>
                                          <p:spTgt spid="9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ppt_x"/>
                                          </p:val>
                                        </p:tav>
                                        <p:tav tm="100000">
                                          <p:val>
                                            <p:strVal val="#ppt_x"/>
                                          </p:val>
                                        </p:tav>
                                      </p:tavLst>
                                    </p:anim>
                                    <p:anim calcmode="lin" valueType="num">
                                      <p:cBhvr additive="base">
                                        <p:cTn id="30"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5751" y="3155811"/>
            <a:ext cx="11926984" cy="3621038"/>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48D03E0B-ADAA-48B4-BDC4-F453D6168B04}"/>
              </a:ext>
            </a:extLst>
          </p:cNvPr>
          <p:cNvGrpSpPr/>
          <p:nvPr/>
        </p:nvGrpSpPr>
        <p:grpSpPr>
          <a:xfrm>
            <a:off x="196972" y="75845"/>
            <a:ext cx="11913477" cy="1944517"/>
            <a:chOff x="109375" y="59786"/>
            <a:chExt cx="11913477" cy="1944517"/>
          </a:xfrm>
        </p:grpSpPr>
        <p:sp>
          <p:nvSpPr>
            <p:cNvPr id="25" name="Rounded Rectangle 24"/>
            <p:cNvSpPr/>
            <p:nvPr/>
          </p:nvSpPr>
          <p:spPr bwMode="auto">
            <a:xfrm>
              <a:off x="132539" y="59786"/>
              <a:ext cx="11890313"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67969"/>
              <a:ext cx="1832828" cy="814519"/>
              <a:chOff x="480509" y="1617993"/>
              <a:chExt cx="3593007"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9" y="1617993"/>
                <a:ext cx="2875497" cy="53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5:</a:t>
                </a:r>
              </a:p>
            </p:txBody>
          </p:sp>
        </p:grpSp>
      </p:grpSp>
      <mc:AlternateContent xmlns:mc="http://schemas.openxmlformats.org/markup-compatibility/2006" xmlns:a14="http://schemas.microsoft.com/office/drawing/2010/main">
        <mc:Choice Requires="a14">
          <p:sp>
            <p:nvSpPr>
              <p:cNvPr id="94" name="Rectangle 93"/>
              <p:cNvSpPr/>
              <p:nvPr/>
            </p:nvSpPr>
            <p:spPr>
              <a:xfrm>
                <a:off x="227191" y="5198358"/>
                <a:ext cx="7428364" cy="1538877"/>
              </a:xfrm>
              <a:prstGeom prst="rect">
                <a:avLst/>
              </a:prstGeom>
              <a:noFill/>
            </p:spPr>
            <p:txBody>
              <a:bodyPr wrap="square" lIns="91433" tIns="45717" rIns="91433" bIns="45717" rtlCol="0">
                <a:spAutoFit/>
              </a:bodyPr>
              <a:lstStyle/>
              <a:p>
                <a:pPr marL="228600" marR="0" algn="just">
                  <a:spcBef>
                    <a:spcPts val="600"/>
                  </a:spcBef>
                  <a:spcAft>
                    <a:spcPts val="600"/>
                  </a:spcAft>
                </a:pPr>
                <a:r>
                  <a:rPr lang="en-US" sz="2800" b="1" dirty="0">
                    <a:latin typeface="Times New Roman" panose="02020603050405020304" pitchFamily="18" charset="0"/>
                    <a:ea typeface="Calibri" panose="020F0502020204030204" pitchFamily="34" charset="0"/>
                  </a:rPr>
                  <a:t>Từ (1) </a:t>
                </a:r>
                <a:r>
                  <a:rPr lang="en-US" sz="2800" b="1" dirty="0" err="1">
                    <a:latin typeface="Times New Roman" panose="02020603050405020304" pitchFamily="18" charset="0"/>
                    <a:ea typeface="Calibri" panose="020F0502020204030204" pitchFamily="34" charset="0"/>
                  </a:rPr>
                  <a:t>và</a:t>
                </a:r>
                <a:r>
                  <a:rPr lang="en-US" sz="2800" b="1" dirty="0">
                    <a:latin typeface="Times New Roman" panose="02020603050405020304" pitchFamily="18" charset="0"/>
                    <a:ea typeface="Calibri" panose="020F0502020204030204" pitchFamily="34" charset="0"/>
                  </a:rPr>
                  <a:t> (2): </a:t>
                </a:r>
                <a14:m>
                  <m:oMath xmlns:m="http://schemas.openxmlformats.org/officeDocument/2006/math">
                    <m:r>
                      <a:rPr lang="en-US" sz="2800" b="1" i="1">
                        <a:latin typeface="Cambria Math" panose="02040503050406030204" pitchFamily="18" charset="0"/>
                        <a:ea typeface="Calibri" panose="020F0502020204030204" pitchFamily="34" charset="0"/>
                      </a:rPr>
                      <m:t>𝑩𝑪</m:t>
                    </m:r>
                    <m:r>
                      <a:rPr lang="en-US" sz="2800" b="1" i="1">
                        <a:latin typeface="Cambria Math" panose="02040503050406030204" pitchFamily="18" charset="0"/>
                        <a:ea typeface="Calibri" panose="020F0502020204030204" pitchFamily="34" charset="0"/>
                        <a:cs typeface="Cambria Math" panose="02040503050406030204" pitchFamily="18" charset="0"/>
                      </a:rPr>
                      <m:t>⊥</m:t>
                    </m:r>
                    <m:d>
                      <m:dPr>
                        <m:ctrlPr>
                          <a:rPr lang="en-GB" sz="2800" b="1" i="1">
                            <a:latin typeface="Cambria Math" panose="02040503050406030204" pitchFamily="18" charset="0"/>
                            <a:ea typeface="Calibri" panose="020F0502020204030204" pitchFamily="34" charset="0"/>
                          </a:rPr>
                        </m:ctrlPr>
                      </m:dPr>
                      <m:e>
                        <m:sSup>
                          <m:sSupPr>
                            <m:ctrlPr>
                              <a:rPr lang="en-GB"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GB" sz="2800" b="1" i="1">
                                <a:latin typeface="Cambria Math" panose="02040503050406030204" pitchFamily="18" charset="0"/>
                                <a:ea typeface="Calibri" panose="020F0502020204030204" pitchFamily="34" charset="0"/>
                              </a:rPr>
                              <m:t>′</m:t>
                            </m:r>
                          </m:sup>
                        </m:sSup>
                        <m:r>
                          <a:rPr lang="en-GB" sz="2800" b="1" i="1">
                            <a:latin typeface="Cambria Math" panose="02040503050406030204" pitchFamily="18" charset="0"/>
                            <a:ea typeface="Calibri" panose="020F0502020204030204" pitchFamily="34" charset="0"/>
                          </a:rPr>
                          <m:t>𝑨𝑯</m:t>
                        </m:r>
                      </m:e>
                    </m:d>
                    <m:r>
                      <a:rPr lang="en-US" sz="2800" b="1" i="0" smtClean="0">
                        <a:latin typeface="Cambria Math" panose="02040503050406030204" pitchFamily="18" charset="0"/>
                        <a:ea typeface="Calibri" panose="020F0502020204030204" pitchFamily="34" charset="0"/>
                      </a:rPr>
                      <m:t>.</m:t>
                    </m:r>
                  </m:oMath>
                </a14:m>
                <a:r>
                  <a:rPr lang="en-US" sz="2800" b="1" dirty="0">
                    <a:latin typeface="Times New Roman" panose="02020603050405020304" pitchFamily="18" charset="0"/>
                    <a:ea typeface="Calibri" panose="020F0502020204030204" pitchFamily="34" charset="0"/>
                  </a:rPr>
                  <a:t> </a:t>
                </a:r>
              </a:p>
              <a:p>
                <a:pPr marL="228600" marR="0" algn="just">
                  <a:spcBef>
                    <a:spcPts val="600"/>
                  </a:spcBef>
                  <a:spcAft>
                    <a:spcPts val="600"/>
                  </a:spcAft>
                </a:pPr>
                <a:r>
                  <a:rPr lang="en-US" sz="2800" b="1" dirty="0">
                    <a:latin typeface="Times New Roman" panose="02020603050405020304" pitchFamily="18" charset="0"/>
                    <a:ea typeface="Calibri" panose="020F0502020204030204" pitchFamily="34" charset="0"/>
                  </a:rPr>
                  <a:t>Theo </a:t>
                </a:r>
                <a:r>
                  <a:rPr lang="en-US" sz="2800" b="1" dirty="0" err="1">
                    <a:latin typeface="Times New Roman" panose="02020603050405020304" pitchFamily="18" charset="0"/>
                    <a:ea typeface="Calibri" panose="020F0502020204030204" pitchFamily="34" charset="0"/>
                  </a:rPr>
                  <a:t>gt</a:t>
                </a:r>
                <a14:m>
                  <m:oMath xmlns:m="http://schemas.openxmlformats.org/officeDocument/2006/math">
                    <m:r>
                      <a:rPr lang="en-US" sz="2800" b="1" i="0" smtClean="0">
                        <a:latin typeface="Cambria Math" panose="02040503050406030204" pitchFamily="18" charset="0"/>
                        <a:ea typeface="Calibri" panose="020F0502020204030204" pitchFamily="34" charset="0"/>
                      </a:rPr>
                      <m:t> </m:t>
                    </m:r>
                    <m:r>
                      <a:rPr lang="en-US" sz="2800" b="1" i="1">
                        <a:latin typeface="Cambria Math" panose="02040503050406030204" pitchFamily="18" charset="0"/>
                        <a:ea typeface="Calibri" panose="020F0502020204030204" pitchFamily="34" charset="0"/>
                      </a:rPr>
                      <m:t>𝑴𝑵</m:t>
                    </m:r>
                    <m:r>
                      <a:rPr lang="en-US" sz="2800" b="1" i="1" smtClean="0">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𝑩𝑪</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nên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suy</a:t>
                </a:r>
                <a:r>
                  <a:rPr lang="en-US" sz="2800" b="1" dirty="0">
                    <a:latin typeface="Times New Roman" panose="02020603050405020304" pitchFamily="18" charset="0"/>
                    <a:ea typeface="Calibri" panose="020F0502020204030204" pitchFamily="34" charset="0"/>
                  </a:rPr>
                  <a:t> ra </a:t>
                </a:r>
                <a14:m>
                  <m:oMath xmlns:m="http://schemas.openxmlformats.org/officeDocument/2006/math">
                    <m:sSup>
                      <m:sSupPr>
                        <m:ctrlPr>
                          <a:rPr lang="en-US" sz="2800" b="1" i="1">
                            <a:latin typeface="Cambria Math" panose="02040503050406030204" pitchFamily="18" charset="0"/>
                            <a:ea typeface="Calibri" panose="020F0502020204030204" pitchFamily="34" charset="0"/>
                          </a:rPr>
                        </m:ctrlPr>
                      </m:sSupPr>
                      <m:e>
                        <m:r>
                          <a:rPr lang="en-GB" sz="2800" b="1" i="1" smtClean="0">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𝑨</m:t>
                    </m:r>
                    <m:r>
                      <a:rPr lang="en-GB" sz="2800" b="1" i="1" smtClean="0">
                        <a:latin typeface="Cambria Math" panose="02040503050406030204" pitchFamily="18" charset="0"/>
                        <a:ea typeface="Calibri" panose="020F0502020204030204" pitchFamily="34" charset="0"/>
                      </a:rPr>
                      <m:t>𝑯</m:t>
                    </m:r>
                    <m:r>
                      <a:rPr lang="en-GB" sz="2800" b="1" i="1" smtClean="0">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𝑴𝑵</m:t>
                    </m:r>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ea typeface="Calibri" panose="020F0502020204030204" pitchFamily="34" charset="0"/>
                  </a:rPr>
                  <a:t> </a:t>
                </a:r>
                <a14:m>
                  <m:oMath xmlns:m="http://schemas.openxmlformats.org/officeDocument/2006/math">
                    <m:r>
                      <a:rPr lang="en-GB" sz="2800" b="1" i="1" dirty="0" smtClean="0">
                        <a:latin typeface="Cambria Math" panose="02040503050406030204" pitchFamily="18" charset="0"/>
                        <a:ea typeface="Calibri" panose="020F0502020204030204" pitchFamily="34" charset="0"/>
                      </a:rPr>
                      <m:t>𝑴𝑵</m:t>
                    </m:r>
                  </m:oMath>
                </a14:m>
                <a:r>
                  <a:rPr lang="en-US" sz="2800" b="1" i="1" dirty="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cs typeface="Cambria Math" panose="02040503050406030204" pitchFamily="18" charset="0"/>
                      </a:rPr>
                      <m:t>⊥ </m:t>
                    </m:r>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oMath>
                </a14:m>
                <a:r>
                  <a:rPr lang="en-US" sz="2800" b="1" i="1" dirty="0">
                    <a:latin typeface="Times New Roman" panose="02020603050405020304" pitchFamily="18" charset="0"/>
                    <a:ea typeface="Calibri" panose="020F0502020204030204" pitchFamily="34" charset="0"/>
                  </a:rPr>
                  <a:t>A</a:t>
                </a:r>
              </a:p>
            </p:txBody>
          </p:sp>
        </mc:Choice>
        <mc:Fallback xmlns="">
          <p:sp>
            <p:nvSpPr>
              <p:cNvPr id="94" name="Rectangle 93"/>
              <p:cNvSpPr>
                <a:spLocks noRot="1" noChangeAspect="1" noMove="1" noResize="1" noEditPoints="1" noAdjustHandles="1" noChangeArrowheads="1" noChangeShapeType="1" noTextEdit="1"/>
              </p:cNvSpPr>
              <p:nvPr/>
            </p:nvSpPr>
            <p:spPr>
              <a:xfrm>
                <a:off x="227191" y="5198358"/>
                <a:ext cx="7428364" cy="1538877"/>
              </a:xfrm>
              <a:prstGeom prst="rect">
                <a:avLst/>
              </a:prstGeom>
              <a:blipFill>
                <a:blip r:embed="rId2"/>
                <a:stretch>
                  <a:fillRect t="-4365" b="-9921"/>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241122" y="15108"/>
                <a:ext cx="11663372" cy="2431435"/>
              </a:xfrm>
              <a:prstGeom prst="rect">
                <a:avLst/>
              </a:prstGeom>
            </p:spPr>
            <p:txBody>
              <a:bodyPr wrap="square">
                <a:spAutoFit/>
              </a:bodyPr>
              <a:lstStyle/>
              <a:p>
                <a:pPr marL="228600" marR="0" algn="just">
                  <a:lnSpc>
                    <a:spcPct val="150000"/>
                  </a:lnSpc>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rPr>
                  <a:t>Cho </a:t>
                </a:r>
                <a:r>
                  <a:rPr lang="en-US" sz="2400" b="1" dirty="0" err="1">
                    <a:latin typeface="Times New Roman" panose="02020603050405020304" pitchFamily="18" charset="0"/>
                    <a:ea typeface="Calibri" panose="020F0502020204030204" pitchFamily="34" charset="0"/>
                  </a:rPr>
                  <a:t>hình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lăng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trụ</a:t>
                </a:r>
                <a:r>
                  <a:rPr lang="en-US" sz="2400" b="1" dirty="0">
                    <a:latin typeface="Times New Roman" panose="02020603050405020304" pitchFamily="18" charset="0"/>
                    <a:ea typeface="Calibri" panose="020F0502020204030204" pitchFamily="34" charset="0"/>
                  </a:rPr>
                  <a:t> tam </a:t>
                </a:r>
                <a:r>
                  <a:rPr lang="en-US" sz="2400" b="1" dirty="0" err="1">
                    <a:latin typeface="Times New Roman" panose="02020603050405020304" pitchFamily="18" charset="0"/>
                    <a:ea typeface="Calibri" panose="020F0502020204030204" pitchFamily="34" charset="0"/>
                  </a:rPr>
                  <a:t>giác</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𝑨𝑩𝑪</m:t>
                    </m:r>
                    <m:r>
                      <a:rPr lang="en-US" sz="2400" b="1" i="1">
                        <a:latin typeface="Cambria Math" panose="02040503050406030204" pitchFamily="18" charset="0"/>
                        <a:ea typeface="Calibri" panose="020F0502020204030204" pitchFamily="34" charset="0"/>
                      </a:rPr>
                      <m:t>.</m:t>
                    </m:r>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𝑨</m:t>
                        </m:r>
                      </m:e>
                      <m:sup>
                        <m:r>
                          <a:rPr lang="en-US" sz="2400" b="1" i="1">
                            <a:latin typeface="Cambria Math" panose="02040503050406030204" pitchFamily="18" charset="0"/>
                            <a:ea typeface="Calibri" panose="020F0502020204030204" pitchFamily="34" charset="0"/>
                          </a:rPr>
                          <m:t>′</m:t>
                        </m:r>
                      </m:sup>
                    </m:sSup>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𝑩</m:t>
                        </m:r>
                      </m:e>
                      <m:sup>
                        <m:r>
                          <a:rPr lang="en-US" sz="2400" b="1" i="1">
                            <a:latin typeface="Cambria Math" panose="02040503050406030204" pitchFamily="18" charset="0"/>
                            <a:ea typeface="Calibri" panose="020F0502020204030204" pitchFamily="34" charset="0"/>
                          </a:rPr>
                          <m:t>′</m:t>
                        </m:r>
                      </m:sup>
                    </m:sSup>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𝑪</m:t>
                        </m:r>
                      </m:e>
                      <m:sup>
                        <m:r>
                          <a:rPr lang="en-US" sz="2400" b="1" i="1">
                            <a:latin typeface="Cambria Math" panose="02040503050406030204" pitchFamily="18" charset="0"/>
                            <a:ea typeface="Calibri" panose="020F0502020204030204" pitchFamily="34" charset="0"/>
                          </a:rPr>
                          <m:t>′</m:t>
                        </m:r>
                      </m:sup>
                    </m:sSup>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Gọi</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𝑯</m:t>
                    </m:r>
                    <m:r>
                      <a:rPr lang="en-GB" sz="2400" b="1" i="1" smtClean="0">
                        <a:latin typeface="Cambria Math" panose="02040503050406030204" pitchFamily="18" charset="0"/>
                        <a:ea typeface="Calibri" panose="020F0502020204030204" pitchFamily="34" charset="0"/>
                      </a:rPr>
                      <m:t> </m:t>
                    </m:r>
                  </m:oMath>
                </a14:m>
                <a:r>
                  <a:rPr lang="en-US" sz="2400" b="1" dirty="0" err="1">
                    <a:latin typeface="Times New Roman" panose="02020603050405020304" pitchFamily="18" charset="0"/>
                    <a:ea typeface="Calibri" panose="020F0502020204030204" pitchFamily="34" charset="0"/>
                  </a:rPr>
                  <a:t>là</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trực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tâm</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𝜟</m:t>
                    </m:r>
                    <m:r>
                      <a:rPr lang="en-US" sz="2400" b="1" i="1">
                        <a:latin typeface="Cambria Math" panose="02040503050406030204" pitchFamily="18" charset="0"/>
                        <a:ea typeface="Calibri" panose="020F0502020204030204" pitchFamily="34" charset="0"/>
                      </a:rPr>
                      <m:t>𝑨𝑩𝑪</m:t>
                    </m:r>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và</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biết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rằng</a:t>
                </a:r>
                <a:r>
                  <a:rPr lang="en-US" sz="2400" b="1" dirty="0">
                    <a:latin typeface="Times New Roman" panose="02020603050405020304" pitchFamily="18" charset="0"/>
                    <a:ea typeface="Calibri" panose="020F0502020204030204" pitchFamily="34" charset="0"/>
                  </a:rPr>
                  <a:t> </a:t>
                </a:r>
                <a14:m>
                  <m:oMath xmlns:m="http://schemas.openxmlformats.org/officeDocument/2006/math">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𝑨</m:t>
                        </m:r>
                      </m:e>
                      <m:sup>
                        <m:r>
                          <a:rPr lang="en-US" sz="2400" b="1" i="1">
                            <a:latin typeface="Cambria Math" panose="02040503050406030204" pitchFamily="18" charset="0"/>
                            <a:ea typeface="Calibri" panose="020F0502020204030204" pitchFamily="34" charset="0"/>
                          </a:rPr>
                          <m:t>′</m:t>
                        </m:r>
                      </m:sup>
                    </m:sSup>
                    <m:r>
                      <a:rPr lang="en-US" sz="2400" b="1" i="1">
                        <a:latin typeface="Cambria Math" panose="02040503050406030204" pitchFamily="18" charset="0"/>
                        <a:ea typeface="Calibri" panose="020F0502020204030204" pitchFamily="34" charset="0"/>
                      </a:rPr>
                      <m:t>𝑯</m:t>
                    </m:r>
                    <m:r>
                      <a:rPr lang="en-US" sz="2400" b="1" i="1" smtClean="0">
                        <a:latin typeface="Cambria Math" panose="02040503050406030204" pitchFamily="18" charset="0"/>
                        <a:ea typeface="Calibri" panose="020F0502020204030204" pitchFamily="34" charset="0"/>
                      </a:rPr>
                      <m:t> </m:t>
                    </m:r>
                  </m:oMath>
                </a14:m>
                <a:r>
                  <a:rPr lang="en-US" sz="2400" b="1" dirty="0" err="1">
                    <a:latin typeface="Times New Roman" panose="02020603050405020304" pitchFamily="18" charset="0"/>
                    <a:ea typeface="Calibri" panose="020F0502020204030204" pitchFamily="34" charset="0"/>
                  </a:rPr>
                  <a:t>vuông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góc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với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mặt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phẳng</a:t>
                </a:r>
                <a14:m>
                  <m:oMath xmlns:m="http://schemas.openxmlformats.org/officeDocument/2006/math">
                    <m:r>
                      <a:rPr lang="en-US" sz="2400" b="1" i="1">
                        <a:latin typeface="Cambria Math" panose="02040503050406030204" pitchFamily="18" charset="0"/>
                        <a:ea typeface="Calibri" panose="020F0502020204030204" pitchFamily="34" charset="0"/>
                      </a:rPr>
                      <m:t>(</m:t>
                    </m:r>
                    <m:r>
                      <a:rPr lang="en-US" sz="2400" b="1" i="1">
                        <a:latin typeface="Cambria Math" panose="02040503050406030204" pitchFamily="18" charset="0"/>
                        <a:ea typeface="Calibri" panose="020F0502020204030204" pitchFamily="34" charset="0"/>
                      </a:rPr>
                      <m:t>𝑨𝑩𝑪</m:t>
                    </m:r>
                    <m:r>
                      <a:rPr lang="en-US" sz="2400" b="1" i="1">
                        <a:latin typeface="Cambria Math" panose="02040503050406030204" pitchFamily="18" charset="0"/>
                        <a:ea typeface="Calibri" panose="020F0502020204030204" pitchFamily="34" charset="0"/>
                      </a:rPr>
                      <m:t>)</m:t>
                    </m:r>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Gọi</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𝑴</m:t>
                    </m:r>
                    <m:r>
                      <a:rPr lang="en-US" sz="2400" b="1" i="1">
                        <a:latin typeface="Cambria Math" panose="02040503050406030204" pitchFamily="18" charset="0"/>
                        <a:ea typeface="Calibri" panose="020F0502020204030204" pitchFamily="34" charset="0"/>
                      </a:rPr>
                      <m:t>, </m:t>
                    </m:r>
                    <m:r>
                      <a:rPr lang="en-US" sz="2400" b="1" i="1">
                        <a:latin typeface="Cambria Math" panose="02040503050406030204" pitchFamily="18" charset="0"/>
                        <a:ea typeface="Calibri" panose="020F0502020204030204" pitchFamily="34" charset="0"/>
                      </a:rPr>
                      <m:t>𝑵</m:t>
                    </m:r>
                    <m:r>
                      <a:rPr lang="en-US" sz="2400" b="1" i="1">
                        <a:latin typeface="Cambria Math" panose="02040503050406030204" pitchFamily="18" charset="0"/>
                        <a:ea typeface="Calibri" panose="020F0502020204030204" pitchFamily="34" charset="0"/>
                      </a:rPr>
                      <m:t> </m:t>
                    </m:r>
                  </m:oMath>
                </a14:m>
                <a:r>
                  <a:rPr lang="en-US" sz="2400" b="1" dirty="0" err="1">
                    <a:latin typeface="Times New Roman" panose="02020603050405020304" pitchFamily="18" charset="0"/>
                    <a:ea typeface="Calibri" panose="020F0502020204030204" pitchFamily="34" charset="0"/>
                  </a:rPr>
                  <a:t>lần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lượt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là</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trung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điểm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của</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𝑩</m:t>
                    </m:r>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𝑩</m:t>
                        </m:r>
                      </m:e>
                      <m:sup>
                        <m:r>
                          <a:rPr lang="en-US" sz="2400" b="1" i="1">
                            <a:latin typeface="Cambria Math" panose="02040503050406030204" pitchFamily="18" charset="0"/>
                            <a:ea typeface="Calibri" panose="020F0502020204030204" pitchFamily="34" charset="0"/>
                          </a:rPr>
                          <m:t>′</m:t>
                        </m:r>
                      </m:sup>
                    </m:sSup>
                    <m:r>
                      <a:rPr lang="en-US" sz="2400" b="1" i="1">
                        <a:latin typeface="Cambria Math" panose="02040503050406030204" pitchFamily="18" charset="0"/>
                        <a:ea typeface="Calibri" panose="020F0502020204030204" pitchFamily="34" charset="0"/>
                      </a:rPr>
                      <m:t>, </m:t>
                    </m:r>
                    <m:r>
                      <a:rPr lang="en-US" sz="2400" b="1" i="1">
                        <a:latin typeface="Cambria Math" panose="02040503050406030204" pitchFamily="18" charset="0"/>
                        <a:ea typeface="Calibri" panose="020F0502020204030204" pitchFamily="34" charset="0"/>
                      </a:rPr>
                      <m:t>𝑪</m:t>
                    </m:r>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𝑪</m:t>
                        </m:r>
                      </m:e>
                      <m:sup>
                        <m:r>
                          <a:rPr lang="en-US" sz="2400" b="1" i="1">
                            <a:latin typeface="Cambria Math" panose="02040503050406030204" pitchFamily="18" charset="0"/>
                            <a:ea typeface="Calibri" panose="020F0502020204030204" pitchFamily="34" charset="0"/>
                          </a:rPr>
                          <m:t>′</m:t>
                        </m:r>
                      </m:sup>
                    </m:sSup>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Chọn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khẳng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định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đúng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trong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các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khẳng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định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sau</a:t>
                </a:r>
                <a:r>
                  <a:rPr lang="en-US" sz="2400" b="1" dirty="0">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241122" y="15108"/>
                <a:ext cx="11663372" cy="2431435"/>
              </a:xfrm>
              <a:prstGeom prst="rect">
                <a:avLst/>
              </a:prstGeom>
              <a:blipFill>
                <a:blip r:embed="rId3"/>
                <a:stretch>
                  <a:fillRect r="-784"/>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192194" y="2192488"/>
            <a:ext cx="11781442" cy="751889"/>
            <a:chOff x="213063" y="1826374"/>
            <a:chExt cx="11781442" cy="751889"/>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51889"/>
              <a:chOff x="227583" y="1800156"/>
              <a:chExt cx="11781442" cy="751889"/>
            </a:xfrm>
          </p:grpSpPr>
          <p:grpSp>
            <p:nvGrpSpPr>
              <p:cNvPr id="12" name="Group 11"/>
              <p:cNvGrpSpPr/>
              <p:nvPr/>
            </p:nvGrpSpPr>
            <p:grpSpPr>
              <a:xfrm>
                <a:off x="227583" y="1826104"/>
                <a:ext cx="2885460" cy="725941"/>
                <a:chOff x="277163" y="1182823"/>
                <a:chExt cx="3352547" cy="726034"/>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1077226" y="1218323"/>
                      <a:ext cx="2478927" cy="690534"/>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b="1" i="1" smtClean="0">
                                    <a:solidFill>
                                      <a:schemeClr val="bg1"/>
                                    </a:solidFill>
                                    <a:latin typeface="Cambria Math" panose="02040503050406030204" pitchFamily="18" charset="0"/>
                                    <a:ea typeface="Calibri" panose="020F0502020204030204" pitchFamily="34" charset="0"/>
                                  </a:rPr>
                                </m:ctrlPr>
                              </m:sSupPr>
                              <m:e>
                                <m:r>
                                  <a:rPr lang="en-US" b="1">
                                    <a:solidFill>
                                      <a:schemeClr val="bg1"/>
                                    </a:solidFill>
                                    <a:latin typeface="Cambria Math" panose="02040503050406030204" pitchFamily="18" charset="0"/>
                                    <a:ea typeface="Calibri" panose="020F0502020204030204" pitchFamily="34" charset="0"/>
                                  </a:rPr>
                                  <m:t>𝑨</m:t>
                                </m:r>
                              </m:e>
                              <m:sup>
                                <m:r>
                                  <a:rPr lang="en-US" b="1">
                                    <a:solidFill>
                                      <a:schemeClr val="bg1"/>
                                    </a:solidFill>
                                    <a:latin typeface="Cambria Math" panose="02040503050406030204" pitchFamily="18" charset="0"/>
                                    <a:ea typeface="Calibri" panose="020F0502020204030204" pitchFamily="34" charset="0"/>
                                  </a:rPr>
                                  <m:t>′</m:t>
                                </m:r>
                              </m:sup>
                            </m:sSup>
                            <m:r>
                              <a:rPr lang="en-US" b="1">
                                <a:solidFill>
                                  <a:schemeClr val="bg1"/>
                                </a:solidFill>
                                <a:latin typeface="Cambria Math" panose="02040503050406030204" pitchFamily="18" charset="0"/>
                                <a:ea typeface="Calibri" panose="020F0502020204030204" pitchFamily="34" charset="0"/>
                              </a:rPr>
                              <m:t>𝑨</m:t>
                            </m:r>
                            <m:r>
                              <a:rPr lang="en-US"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sSup>
                              <m:sSupPr>
                                <m:ctrlPr>
                                  <a:rPr lang="en-US" b="1" i="1">
                                    <a:solidFill>
                                      <a:schemeClr val="bg1"/>
                                    </a:solidFill>
                                    <a:latin typeface="Cambria Math" panose="02040503050406030204" pitchFamily="18" charset="0"/>
                                    <a:ea typeface="Calibri" panose="020F0502020204030204" pitchFamily="34" charset="0"/>
                                  </a:rPr>
                                </m:ctrlPr>
                              </m:sSupPr>
                              <m:e>
                                <m:r>
                                  <a:rPr lang="en-US" b="1">
                                    <a:solidFill>
                                      <a:schemeClr val="bg1"/>
                                    </a:solidFill>
                                    <a:latin typeface="Cambria Math" panose="02040503050406030204" pitchFamily="18" charset="0"/>
                                    <a:ea typeface="Calibri" panose="020F0502020204030204" pitchFamily="34" charset="0"/>
                                  </a:rPr>
                                  <m:t>𝑩</m:t>
                                </m:r>
                              </m:e>
                              <m:sup>
                                <m:r>
                                  <a:rPr lang="en-US" b="1">
                                    <a:solidFill>
                                      <a:schemeClr val="bg1"/>
                                    </a:solidFill>
                                    <a:latin typeface="Cambria Math" panose="02040503050406030204" pitchFamily="18" charset="0"/>
                                    <a:ea typeface="Calibri" panose="020F0502020204030204" pitchFamily="34" charset="0"/>
                                  </a:rPr>
                                  <m:t>′</m:t>
                                </m:r>
                              </m:sup>
                            </m:sSup>
                            <m:r>
                              <a:rPr lang="en-US" b="1">
                                <a:solidFill>
                                  <a:schemeClr val="bg1"/>
                                </a:solidFill>
                                <a:latin typeface="Cambria Math" panose="02040503050406030204" pitchFamily="18" charset="0"/>
                                <a:ea typeface="Calibri" panose="020F0502020204030204" pitchFamily="34" charset="0"/>
                              </a:rPr>
                              <m:t>𝑪</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1077226" y="1218323"/>
                      <a:ext cx="2478927" cy="690534"/>
                    </a:xfrm>
                    <a:prstGeom prst="rect">
                      <a:avLst/>
                    </a:prstGeom>
                    <a:blipFill>
                      <a:blip r:embed="rId4"/>
                      <a:stretch>
                        <a:fillRect/>
                      </a:stretch>
                    </a:blipFill>
                  </p:spPr>
                  <p:txBody>
                    <a:bodyPr/>
                    <a:lstStyle/>
                    <a:p>
                      <a:r>
                        <a:rPr lang="en-GB">
                          <a:noFill/>
                        </a:rPr>
                        <a:t> </a:t>
                      </a:r>
                    </a:p>
                  </p:txBody>
                </p:sp>
              </mc:Fallback>
            </mc:AlternateContent>
          </p:grpSp>
          <p:grpSp>
            <p:nvGrpSpPr>
              <p:cNvPr id="13" name="Group 12"/>
              <p:cNvGrpSpPr/>
              <p:nvPr/>
            </p:nvGrpSpPr>
            <p:grpSpPr>
              <a:xfrm>
                <a:off x="3174821" y="1829300"/>
                <a:ext cx="3014279" cy="641845"/>
                <a:chOff x="4741795" y="1193853"/>
                <a:chExt cx="2915105" cy="641927"/>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3"/>
                      <a:ext cx="2500580" cy="619737"/>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400" b="1" i="1" smtClean="0">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  </m:t>
                                </m:r>
                                <m:r>
                                  <a:rPr lang="en-US" sz="2400" b="1">
                                    <a:solidFill>
                                      <a:schemeClr val="bg1"/>
                                    </a:solidFill>
                                    <a:latin typeface="Cambria Math" panose="02040503050406030204" pitchFamily="18" charset="0"/>
                                    <a:ea typeface="Calibri" panose="020F0502020204030204" pitchFamily="34" charset="0"/>
                                  </a:rPr>
                                  <m:t>𝑨</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rPr>
                              <m:t>𝑨</m:t>
                            </m:r>
                            <m:r>
                              <a:rPr lang="en-US" sz="24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400" b="1">
                                <a:solidFill>
                                  <a:schemeClr val="bg1"/>
                                </a:solidFill>
                                <a:latin typeface="Cambria Math" panose="02040503050406030204" pitchFamily="18" charset="0"/>
                                <a:ea typeface="Calibri" panose="020F0502020204030204" pitchFamily="34" charset="0"/>
                              </a:rPr>
                              <m:t>𝑩</m:t>
                            </m:r>
                            <m:sSup>
                              <m:sSupPr>
                                <m:ctrlPr>
                                  <a:rPr lang="en-US" sz="2400" b="1" i="1">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𝑪</m:t>
                                </m:r>
                              </m:e>
                              <m:sup>
                                <m:r>
                                  <a:rPr lang="en-US" sz="2400" b="1">
                                    <a:solidFill>
                                      <a:schemeClr val="bg1"/>
                                    </a:solidFill>
                                    <a:latin typeface="Cambria Math" panose="02040503050406030204" pitchFamily="18" charset="0"/>
                                    <a:ea typeface="Calibri" panose="020F0502020204030204" pitchFamily="34" charset="0"/>
                                  </a:rPr>
                                  <m:t>′</m:t>
                                </m:r>
                              </m:sup>
                            </m:sSup>
                          </m:oMath>
                        </m:oMathPara>
                      </a14:m>
                      <a:endParaRPr lang="en-US" sz="24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3"/>
                      <a:ext cx="2500580" cy="619737"/>
                    </a:xfrm>
                    <a:prstGeom prst="rect">
                      <a:avLst/>
                    </a:prstGeom>
                    <a:blipFill>
                      <a:blip r:embed="rId5"/>
                      <a:stretch>
                        <a:fillRect/>
                      </a:stretch>
                    </a:blipFill>
                  </p:spPr>
                  <p:txBody>
                    <a:bodyPr/>
                    <a:lstStyle/>
                    <a:p>
                      <a:r>
                        <a:rPr lang="en-GB">
                          <a:noFill/>
                        </a:rPr>
                        <a:t> </a:t>
                      </a:r>
                    </a:p>
                  </p:txBody>
                </p:sp>
              </mc:Fallback>
            </mc:AlternateContent>
          </p:grpSp>
          <p:grpSp>
            <p:nvGrpSpPr>
              <p:cNvPr id="14" name="Group 13"/>
              <p:cNvGrpSpPr/>
              <p:nvPr/>
            </p:nvGrpSpPr>
            <p:grpSpPr>
              <a:xfrm>
                <a:off x="6233046" y="1829302"/>
                <a:ext cx="2947917" cy="690445"/>
                <a:chOff x="7661192" y="1189468"/>
                <a:chExt cx="451076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529043" y="1189468"/>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800" b="1" i="1" smtClean="0">
                                    <a:solidFill>
                                      <a:schemeClr val="bg1"/>
                                    </a:solidFill>
                                    <a:latin typeface="Cambria Math" panose="02040503050406030204" pitchFamily="18" charset="0"/>
                                    <a:ea typeface="Calibri" panose="020F0502020204030204" pitchFamily="34" charset="0"/>
                                  </a:rPr>
                                </m:ctrlPr>
                              </m:sSupPr>
                              <m:e>
                                <m:r>
                                  <a:rPr lang="en-US" sz="2800" b="1">
                                    <a:solidFill>
                                      <a:schemeClr val="bg1"/>
                                    </a:solidFill>
                                    <a:latin typeface="Cambria Math" panose="02040503050406030204" pitchFamily="18" charset="0"/>
                                    <a:ea typeface="Calibri" panose="020F0502020204030204" pitchFamily="34" charset="0"/>
                                  </a:rPr>
                                  <m:t>  </m:t>
                                </m:r>
                                <m:r>
                                  <a:rPr lang="en-US" sz="2800" b="1">
                                    <a:solidFill>
                                      <a:schemeClr val="bg1"/>
                                    </a:solidFill>
                                    <a:latin typeface="Cambria Math" panose="02040503050406030204" pitchFamily="18" charset="0"/>
                                    <a:ea typeface="Calibri" panose="020F0502020204030204" pitchFamily="34" charset="0"/>
                                  </a:rPr>
                                  <m:t>𝑨</m:t>
                                </m:r>
                              </m:e>
                              <m:sup>
                                <m:r>
                                  <a:rPr lang="en-US" sz="2800" b="1">
                                    <a:solidFill>
                                      <a:schemeClr val="bg1"/>
                                    </a:solidFill>
                                    <a:latin typeface="Cambria Math" panose="02040503050406030204" pitchFamily="18" charset="0"/>
                                    <a:ea typeface="Calibri" panose="020F0502020204030204" pitchFamily="34" charset="0"/>
                                  </a:rPr>
                                  <m:t>′</m:t>
                                </m:r>
                              </m:sup>
                            </m:sSup>
                            <m:r>
                              <a:rPr lang="en-US" sz="2800" b="1">
                                <a:solidFill>
                                  <a:schemeClr val="bg1"/>
                                </a:solidFill>
                                <a:latin typeface="Cambria Math" panose="02040503050406030204" pitchFamily="18" charset="0"/>
                                <a:ea typeface="Calibri" panose="020F0502020204030204" pitchFamily="34" charset="0"/>
                              </a:rPr>
                              <m:t>𝑨</m:t>
                            </m:r>
                            <m:r>
                              <a:rPr lang="en-US" sz="28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800" b="1">
                                <a:solidFill>
                                  <a:schemeClr val="bg1"/>
                                </a:solidFill>
                                <a:latin typeface="Cambria Math" panose="02040503050406030204" pitchFamily="18" charset="0"/>
                                <a:ea typeface="Calibri" panose="020F0502020204030204" pitchFamily="34" charset="0"/>
                              </a:rPr>
                              <m:t>𝑨𝑩</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529043" y="1189468"/>
                      <a:ext cx="3642916" cy="690535"/>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759577" y="1948891"/>
                  <a:ext cx="2059962" cy="619657"/>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400" b="1" i="1" smtClean="0">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𝑨</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rPr>
                          <m:t>𝑨</m:t>
                        </m:r>
                        <m:r>
                          <a:rPr lang="en-US" sz="24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400" b="1">
                            <a:solidFill>
                              <a:schemeClr val="bg1"/>
                            </a:solidFill>
                            <a:latin typeface="Cambria Math" panose="02040503050406030204" pitchFamily="18" charset="0"/>
                            <a:ea typeface="Calibri" panose="020F0502020204030204" pitchFamily="34" charset="0"/>
                          </a:rPr>
                          <m:t>𝑴𝑵</m:t>
                        </m:r>
                      </m:oMath>
                    </m:oMathPara>
                  </a14:m>
                  <a:endParaRPr lang="en-US" sz="24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759577" y="1948891"/>
                  <a:ext cx="2059962" cy="619657"/>
                </a:xfrm>
                <a:prstGeom prst="rect">
                  <a:avLst/>
                </a:prstGeom>
                <a:blipFill>
                  <a:blip r:embed="rId7"/>
                  <a:stretch>
                    <a:fillRect/>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7709790" y="3361706"/>
            <a:ext cx="0" cy="340330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9200561" y="2281705"/>
            <a:ext cx="558610" cy="539666"/>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mc:AlternateContent xmlns:mc="http://schemas.openxmlformats.org/markup-compatibility/2006" xmlns:a14="http://schemas.microsoft.com/office/drawing/2010/main">
        <mc:Choice Requires="a14">
          <p:sp>
            <p:nvSpPr>
              <p:cNvPr id="52" name="Rectangle 51">
                <a:extLst>
                  <a:ext uri="{FF2B5EF4-FFF2-40B4-BE49-F238E27FC236}">
                    <a16:creationId xmlns:a16="http://schemas.microsoft.com/office/drawing/2014/main" id="{2C72CC1B-B0A8-40AD-AAB1-6ADDB835600A}"/>
                  </a:ext>
                </a:extLst>
              </p:cNvPr>
              <p:cNvSpPr/>
              <p:nvPr/>
            </p:nvSpPr>
            <p:spPr>
              <a:xfrm>
                <a:off x="210781" y="3680358"/>
                <a:ext cx="7409744" cy="1538877"/>
              </a:xfrm>
              <a:prstGeom prst="rect">
                <a:avLst/>
              </a:prstGeom>
              <a:noFill/>
            </p:spPr>
            <p:txBody>
              <a:bodyPr wrap="square" lIns="91433" tIns="45717" rIns="91433" bIns="45717" rtlCol="0">
                <a:spAutoFit/>
              </a:bodyPr>
              <a:lstStyle/>
              <a:p>
                <a:pPr marL="228600" marR="0">
                  <a:spcBef>
                    <a:spcPts val="600"/>
                  </a:spcBef>
                  <a:spcAft>
                    <a:spcPts val="6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Ta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𝑯</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GB" sz="2800" b="1" i="1" smtClean="0">
                        <a:latin typeface="Cambria Math" panose="02040503050406030204" pitchFamily="18" charset="0"/>
                        <a:ea typeface="Calibri" panose="020F0502020204030204" pitchFamily="34" charset="0"/>
                        <a:cs typeface="Cambria Math" panose="02040503050406030204" pitchFamily="18" charset="0"/>
                      </a:rPr>
                      <m:t>(</m:t>
                    </m:r>
                    <m:r>
                      <a:rPr lang="en-GB" sz="2800" b="1" i="1" smtClean="0">
                        <a:latin typeface="Cambria Math" panose="02040503050406030204" pitchFamily="18" charset="0"/>
                        <a:ea typeface="Calibri" panose="020F0502020204030204" pitchFamily="34" charset="0"/>
                        <a:cs typeface="Cambria Math" panose="02040503050406030204" pitchFamily="18" charset="0"/>
                      </a:rPr>
                      <m:t>𝑨</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BC)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suy</a:t>
                </a:r>
                <a:r>
                  <a:rPr lang="en-US" sz="2800" b="1" dirty="0">
                    <a:latin typeface="Times New Roman" panose="02020603050405020304" pitchFamily="18" charset="0"/>
                    <a:ea typeface="Calibri" panose="020F0502020204030204" pitchFamily="34" charset="0"/>
                    <a:cs typeface="Times New Roman" panose="02020603050405020304" pitchFamily="18" charset="0"/>
                  </a:rPr>
                  <a:t> ra </a:t>
                </a:r>
                <a14:m>
                  <m:oMath xmlns:m="http://schemas.openxmlformats.org/officeDocument/2006/math">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𝑯</m:t>
                    </m:r>
                    <m:r>
                      <a:rPr lang="en-US" sz="2800" b="1" i="1">
                        <a:latin typeface="Cambria Math" panose="02040503050406030204" pitchFamily="18" charset="0"/>
                        <a:ea typeface="Calibri" panose="020F0502020204030204" pitchFamily="34" charset="0"/>
                        <a:cs typeface="Cambria Math" panose="02040503050406030204" pitchFamily="18" charset="0"/>
                      </a:rPr>
                      <m:t>⊥</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BC (1)</a:t>
                </a:r>
              </a:p>
              <a:p>
                <a:pPr marL="228600" marR="0" algn="just">
                  <a:spcBef>
                    <a:spcPts val="600"/>
                  </a:spcBef>
                  <a:spcAft>
                    <a:spcPts val="600"/>
                  </a:spcAft>
                </a:pPr>
                <a:r>
                  <a:rPr lang="en-US" sz="2800" b="1" dirty="0" err="1">
                    <a:latin typeface="Times New Roman" panose="02020603050405020304" pitchFamily="18" charset="0"/>
                    <a:ea typeface="Calibri" panose="020F0502020204030204" pitchFamily="34" charset="0"/>
                    <a:cs typeface="Times New Roman" panose="02020603050405020304" pitchFamily="18" charset="0"/>
                  </a:rPr>
                  <a:t>Lại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b="1" dirty="0">
                    <a:latin typeface="Times New Roman" panose="02020603050405020304" pitchFamily="18" charset="0"/>
                    <a:ea typeface="Calibri" panose="020F0502020204030204" pitchFamily="34" charset="0"/>
                    <a:cs typeface="Times New Roman" panose="02020603050405020304" pitchFamily="18" charset="0"/>
                  </a:rPr>
                  <a:t>, H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trực</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tâm</a:t>
                </a:r>
                <a:r>
                  <a:rPr lang="en-US" sz="2800" b="1" dirty="0">
                    <a:latin typeface="Times New Roman" panose="02020603050405020304" pitchFamily="18" charset="0"/>
                    <a:ea typeface="Calibri" panose="020F0502020204030204" pitchFamily="34" charset="0"/>
                    <a:cs typeface="Times New Roman" panose="02020603050405020304" pitchFamily="18" charset="0"/>
                  </a:rPr>
                  <a:t> tam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giác</a:t>
                </a:r>
                <a:r>
                  <a:rPr lang="en-US" sz="2800" b="1" dirty="0">
                    <a:latin typeface="Times New Roman" panose="02020603050405020304" pitchFamily="18" charset="0"/>
                    <a:ea typeface="Calibri" panose="020F0502020204030204" pitchFamily="34" charset="0"/>
                    <a:cs typeface="Times New Roman" panose="02020603050405020304" pitchFamily="18" charset="0"/>
                  </a:rPr>
                  <a:t> ABC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nên</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suy</a:t>
                </a:r>
                <a:r>
                  <a:rPr lang="en-US" sz="2800" b="1" dirty="0">
                    <a:latin typeface="Times New Roman" panose="02020603050405020304" pitchFamily="18" charset="0"/>
                    <a:ea typeface="Calibri" panose="020F0502020204030204" pitchFamily="34" charset="0"/>
                    <a:cs typeface="Times New Roman" panose="02020603050405020304" pitchFamily="18" charset="0"/>
                  </a:rPr>
                  <a:t> ra </a:t>
                </a:r>
                <a14:m>
                  <m:oMath xmlns:m="http://schemas.openxmlformats.org/officeDocument/2006/math">
                    <m:r>
                      <a:rPr lang="en-US" sz="2800" b="1" i="1">
                        <a:latin typeface="Cambria Math" panose="02040503050406030204" pitchFamily="18" charset="0"/>
                        <a:ea typeface="Calibri" panose="020F0502020204030204" pitchFamily="34" charset="0"/>
                      </a:rPr>
                      <m:t>𝑨</m:t>
                    </m:r>
                    <m:r>
                      <a:rPr lang="en-GB" sz="2800" b="1" i="1" smtClean="0">
                        <a:latin typeface="Cambria Math" panose="02040503050406030204" pitchFamily="18" charset="0"/>
                        <a:ea typeface="Calibri" panose="020F0502020204030204" pitchFamily="34" charset="0"/>
                      </a:rPr>
                      <m:t>𝑯</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GB" sz="2800" b="1" i="1" smtClean="0">
                        <a:latin typeface="Cambria Math" panose="02040503050406030204" pitchFamily="18" charset="0"/>
                        <a:ea typeface="Calibri" panose="020F0502020204030204" pitchFamily="34" charset="0"/>
                      </a:rPr>
                      <m:t>𝑩𝑪</m:t>
                    </m:r>
                    <m:r>
                      <a:rPr lang="en-GB" sz="2800" b="0" i="0" smtClean="0">
                        <a:latin typeface="Cambria Math" panose="02040503050406030204" pitchFamily="18" charset="0"/>
                        <a:ea typeface="Calibri" panose="020F0502020204030204" pitchFamily="34" charset="0"/>
                      </a:rPr>
                      <m:t> </m:t>
                    </m:r>
                    <m:r>
                      <a:rPr lang="en-GB" sz="2800" b="1" i="0" smtClean="0">
                        <a:latin typeface="Cambria Math" panose="02040503050406030204" pitchFamily="18" charset="0"/>
                        <a:ea typeface="Calibri" panose="020F0502020204030204" pitchFamily="34" charset="0"/>
                      </a:rPr>
                      <m:t>(</m:t>
                    </m:r>
                    <m:r>
                      <a:rPr lang="en-GB" sz="2800" b="1" i="0" smtClean="0">
                        <a:latin typeface="Cambria Math" panose="02040503050406030204" pitchFamily="18" charset="0"/>
                        <a:ea typeface="Calibri" panose="020F0502020204030204" pitchFamily="34" charset="0"/>
                      </a:rPr>
                      <m:t>𝟐</m:t>
                    </m:r>
                    <m:r>
                      <a:rPr lang="en-GB" sz="2800" b="1" i="0" smtClean="0">
                        <a:latin typeface="Cambria Math" panose="02040503050406030204" pitchFamily="18" charset="0"/>
                        <a:ea typeface="Calibri" panose="020F0502020204030204" pitchFamily="34" charset="0"/>
                      </a:rPr>
                      <m:t>)</m:t>
                    </m:r>
                  </m:oMath>
                </a14:m>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2" name="Rectangle 51">
                <a:extLst>
                  <a:ext uri="{FF2B5EF4-FFF2-40B4-BE49-F238E27FC236}">
                    <a16:creationId xmlns:a16="http://schemas.microsoft.com/office/drawing/2014/main" id="{2C72CC1B-B0A8-40AD-AAB1-6ADDB835600A}"/>
                  </a:ext>
                </a:extLst>
              </p:cNvPr>
              <p:cNvSpPr>
                <a:spLocks noRot="1" noChangeAspect="1" noMove="1" noResize="1" noEditPoints="1" noAdjustHandles="1" noChangeArrowheads="1" noChangeShapeType="1" noTextEdit="1"/>
              </p:cNvSpPr>
              <p:nvPr/>
            </p:nvSpPr>
            <p:spPr>
              <a:xfrm>
                <a:off x="210781" y="3680358"/>
                <a:ext cx="7409744" cy="1538877"/>
              </a:xfrm>
              <a:prstGeom prst="rect">
                <a:avLst/>
              </a:prstGeom>
              <a:blipFill>
                <a:blip r:embed="rId8"/>
                <a:stretch>
                  <a:fillRect t="-4365" r="-1646" b="-10317"/>
                </a:stretch>
              </a:blipFill>
            </p:spPr>
            <p:txBody>
              <a:bodyPr/>
              <a:lstStyle/>
              <a:p>
                <a:r>
                  <a:rPr lang="en-US">
                    <a:noFill/>
                  </a:rPr>
                  <a:t> </a:t>
                </a:r>
              </a:p>
            </p:txBody>
          </p:sp>
        </mc:Fallback>
      </mc:AlternateContent>
      <p:cxnSp>
        <p:nvCxnSpPr>
          <p:cNvPr id="57" name="Straight Connector 56">
            <a:extLst>
              <a:ext uri="{FF2B5EF4-FFF2-40B4-BE49-F238E27FC236}">
                <a16:creationId xmlns:a16="http://schemas.microsoft.com/office/drawing/2014/main" id="{71594F84-12D6-46FF-A561-4714F3053C3A}"/>
              </a:ext>
            </a:extLst>
          </p:cNvPr>
          <p:cNvCxnSpPr>
            <a:cxnSpLocks/>
          </p:cNvCxnSpPr>
          <p:nvPr/>
        </p:nvCxnSpPr>
        <p:spPr>
          <a:xfrm>
            <a:off x="8556645" y="7228396"/>
            <a:ext cx="1716258" cy="563318"/>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90" name="Picture 89">
            <a:extLst>
              <a:ext uri="{FF2B5EF4-FFF2-40B4-BE49-F238E27FC236}">
                <a16:creationId xmlns:a16="http://schemas.microsoft.com/office/drawing/2014/main" id="{571D2BB6-A11C-4CF0-9531-A0FFE294E7D1}"/>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7427308" y="2729379"/>
            <a:ext cx="5250703" cy="4201058"/>
          </a:xfrm>
          <a:prstGeom prst="rect">
            <a:avLst/>
          </a:prstGeom>
        </p:spPr>
      </p:pic>
    </p:spTree>
    <p:extLst>
      <p:ext uri="{BB962C8B-B14F-4D97-AF65-F5344CB8AC3E}">
        <p14:creationId xmlns:p14="http://schemas.microsoft.com/office/powerpoint/2010/main" val="1195040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fade">
                                      <p:cBhvr>
                                        <p:cTn id="25" dur="500"/>
                                        <p:tgtEl>
                                          <p:spTgt spid="9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500" fill="hold"/>
                                        <p:tgtEl>
                                          <p:spTgt spid="50"/>
                                        </p:tgtEl>
                                        <p:attrNameLst>
                                          <p:attrName>ppt_x</p:attrName>
                                        </p:attrNameLst>
                                      </p:cBhvr>
                                      <p:tavLst>
                                        <p:tav tm="0">
                                          <p:val>
                                            <p:strVal val="#ppt_x"/>
                                          </p:val>
                                        </p:tav>
                                        <p:tav tm="100000">
                                          <p:val>
                                            <p:strVal val="#ppt_x"/>
                                          </p:val>
                                        </p:tav>
                                      </p:tavLst>
                                    </p:anim>
                                    <p:anim calcmode="lin" valueType="num">
                                      <p:cBhvr additive="base">
                                        <p:cTn id="31" dur="500" fill="hold"/>
                                        <p:tgtEl>
                                          <p:spTgt spid="50"/>
                                        </p:tgtEl>
                                        <p:attrNameLst>
                                          <p:attrName>ppt_y</p:attrName>
                                        </p:attrNameLst>
                                      </p:cBhvr>
                                      <p:tavLst>
                                        <p:tav tm="0">
                                          <p:val>
                                            <p:strVal val="1+#ppt_h/2"/>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0" grpId="0" animBg="1"/>
      <p:bldP spid="5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5751" y="3155811"/>
            <a:ext cx="11926984" cy="3621038"/>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234165" y="94612"/>
            <a:ext cx="11868570" cy="2073221"/>
            <a:chOff x="105865" y="67969"/>
            <a:chExt cx="12056815" cy="1964567"/>
          </a:xfrm>
        </p:grpSpPr>
        <p:sp>
          <p:nvSpPr>
            <p:cNvPr id="25" name="Rounded Rectangle 24"/>
            <p:cNvSpPr/>
            <p:nvPr/>
          </p:nvSpPr>
          <p:spPr bwMode="auto">
            <a:xfrm>
              <a:off x="105865" y="88019"/>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67969"/>
              <a:ext cx="1919588" cy="814519"/>
              <a:chOff x="480509" y="1617993"/>
              <a:chExt cx="3763088"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763088"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8" y="1617993"/>
                <a:ext cx="2875496" cy="50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6:</a:t>
                </a:r>
              </a:p>
            </p:txBody>
          </p:sp>
        </p:grpSp>
      </p:grpSp>
      <mc:AlternateContent xmlns:mc="http://schemas.openxmlformats.org/markup-compatibility/2006" xmlns:a14="http://schemas.microsoft.com/office/drawing/2010/main">
        <mc:Choice Requires="a14">
          <p:sp>
            <p:nvSpPr>
              <p:cNvPr id="94" name="Rectangle 93"/>
              <p:cNvSpPr/>
              <p:nvPr/>
            </p:nvSpPr>
            <p:spPr>
              <a:xfrm>
                <a:off x="-98470" y="3987547"/>
                <a:ext cx="6194470" cy="1992206"/>
              </a:xfrm>
              <a:prstGeom prst="rect">
                <a:avLst/>
              </a:prstGeom>
              <a:noFill/>
            </p:spPr>
            <p:txBody>
              <a:bodyPr wrap="square" lIns="91433" tIns="45717" rIns="91433" bIns="45717" rtlCol="0">
                <a:spAutoFit/>
              </a:bodyPr>
              <a:lstStyle/>
              <a:p>
                <a:pPr marL="457200" marR="0" algn="just">
                  <a:spcBef>
                    <a:spcPts val="0"/>
                  </a:spcBef>
                  <a:spcAft>
                    <a:spcPts val="0"/>
                  </a:spcAft>
                </a:pPr>
                <a:r>
                  <a:rPr lang="en-US" sz="2800" b="1" dirty="0">
                    <a:latin typeface="Times New Roman" panose="02020603050405020304" pitchFamily="18" charset="0"/>
                    <a:ea typeface="Calibri" panose="020F0502020204030204" pitchFamily="34" charset="0"/>
                  </a:rPr>
                  <a:t>Ta </a:t>
                </a:r>
                <a:r>
                  <a:rPr lang="en-US" sz="2800" b="1" dirty="0" err="1">
                    <a:latin typeface="Times New Roman" panose="02020603050405020304" pitchFamily="18" charset="0"/>
                    <a:ea typeface="Calibri" panose="020F0502020204030204" pitchFamily="34" charset="0"/>
                  </a:rPr>
                  <a:t>có</a:t>
                </a:r>
                <a:r>
                  <a:rPr lang="en-US" sz="2800" b="1" dirty="0">
                    <a:latin typeface="Times New Roman" panose="02020603050405020304" pitchFamily="18" charset="0"/>
                    <a:ea typeface="Calibri" panose="020F0502020204030204" pitchFamily="34" charset="0"/>
                  </a:rPr>
                  <a:t> </a:t>
                </a:r>
                <a14:m>
                  <m:oMath xmlns:m="http://schemas.openxmlformats.org/officeDocument/2006/math">
                    <m:d>
                      <m:dPr>
                        <m:begChr m:val="{"/>
                        <m:endChr m:val=""/>
                        <m:ctrlPr>
                          <a:rPr lang="en-US" sz="2800" b="1" i="1">
                            <a:latin typeface="Cambria Math" panose="02040503050406030204" pitchFamily="18" charset="0"/>
                            <a:ea typeface="Calibri" panose="020F0502020204030204" pitchFamily="34" charset="0"/>
                          </a:rPr>
                        </m:ctrlPr>
                      </m:dPr>
                      <m:e>
                        <m:eqArr>
                          <m:eqArrPr>
                            <m:ctrlPr>
                              <a:rPr lang="en-US" sz="2800" b="1" i="1">
                                <a:latin typeface="Cambria Math" panose="02040503050406030204" pitchFamily="18" charset="0"/>
                                <a:ea typeface="Calibri" panose="020F0502020204030204" pitchFamily="34" charset="0"/>
                              </a:rPr>
                            </m:ctrlPr>
                          </m:eqArrPr>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𝑩𝑫</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𝑨𝑶</m:t>
                            </m:r>
                          </m:e>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𝑩𝑫</m:t>
                            </m:r>
                            <m:r>
                              <a:rPr lang="en-US" sz="2800" b="1" i="1">
                                <a:latin typeface="Cambria Math" panose="02040503050406030204" pitchFamily="18" charset="0"/>
                                <a:ea typeface="Calibri" panose="020F0502020204030204" pitchFamily="34" charset="0"/>
                                <a:cs typeface="Cambria Math" panose="02040503050406030204" pitchFamily="18" charset="0"/>
                              </a:rPr>
                              <m:t>⊥</m:t>
                            </m:r>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𝑶</m:t>
                            </m:r>
                          </m:e>
                        </m:eqArr>
                      </m:e>
                    </m:d>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𝑩𝑫</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m:t>
                    </m:r>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𝑶</m:t>
                    </m:r>
                    <m:r>
                      <a:rPr lang="en-US" sz="2800" b="1" i="1">
                        <a:latin typeface="Cambria Math" panose="02040503050406030204" pitchFamily="18" charset="0"/>
                        <a:ea typeface="Calibri" panose="020F0502020204030204" pitchFamily="34" charset="0"/>
                      </a:rPr>
                      <m:t>)</m:t>
                    </m:r>
                  </m:oMath>
                </a14:m>
                <a:endParaRPr lang="en-US" sz="2800" dirty="0">
                  <a:latin typeface="Times New Roman" panose="02020603050405020304" pitchFamily="18" charset="0"/>
                  <a:ea typeface="Calibri" panose="020F0502020204030204" pitchFamily="34" charset="0"/>
                </a:endParaRPr>
              </a:p>
              <a:p>
                <a:pPr marL="457200" marR="0" algn="just">
                  <a:spcBef>
                    <a:spcPts val="0"/>
                  </a:spcBef>
                  <a:spcAft>
                    <a:spcPts val="600"/>
                  </a:spcAft>
                </a:pPr>
                <a:r>
                  <a:rPr lang="en-US" sz="2800" b="1" dirty="0" err="1">
                    <a:latin typeface="Times New Roman" panose="02020603050405020304" pitchFamily="18" charset="0"/>
                    <a:ea typeface="Calibri" panose="020F0502020204030204" pitchFamily="34" charset="0"/>
                  </a:rPr>
                  <a:t>Mà</a:t>
                </a:r>
                <a:r>
                  <a:rPr lang="en-US" sz="2800" b="1" dirty="0">
                    <a:latin typeface="Times New Roman" panose="02020603050405020304" pitchFamily="18" charset="0"/>
                    <a:ea typeface="Calibri" panose="020F0502020204030204" pitchFamily="34" charset="0"/>
                  </a:rPr>
                  <a:t> </a:t>
                </a:r>
                <a14:m>
                  <m:oMath xmlns:m="http://schemas.openxmlformats.org/officeDocument/2006/math">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𝑩</m:t>
                        </m:r>
                      </m:e>
                      <m:sup>
                        <m:r>
                          <a:rPr lang="en-US" sz="2800" b="1" i="1">
                            <a:latin typeface="Cambria Math" panose="02040503050406030204" pitchFamily="18" charset="0"/>
                            <a:ea typeface="Calibri" panose="020F0502020204030204" pitchFamily="34" charset="0"/>
                          </a:rPr>
                          <m:t>′</m:t>
                        </m:r>
                      </m:sup>
                    </m:sSup>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𝑫</m:t>
                        </m:r>
                      </m:e>
                      <m:sup>
                        <m:r>
                          <a:rPr lang="en-US" sz="2800" b="1" i="1">
                            <a:latin typeface="Cambria Math" panose="02040503050406030204" pitchFamily="18" charset="0"/>
                            <a:ea typeface="Calibri" panose="020F0502020204030204" pitchFamily="34" charset="0"/>
                          </a:rPr>
                          <m:t>′</m:t>
                        </m:r>
                      </m:sup>
                    </m:sSup>
                    <m:r>
                      <a:rPr lang="en-US" sz="2800" b="1" i="1" smtClean="0">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𝑩𝑫</m:t>
                    </m:r>
                  </m:oMath>
                </a14:m>
                <a:r>
                  <a:rPr lang="en-US" sz="2800" b="1" dirty="0">
                    <a:latin typeface="Times New Roman" panose="02020603050405020304" pitchFamily="18" charset="0"/>
                    <a:ea typeface="Calibri" panose="020F0502020204030204" pitchFamily="34" charset="0"/>
                  </a:rPr>
                  <a:t> </a:t>
                </a:r>
              </a:p>
              <a:p>
                <a:pPr marL="457200" marR="0" algn="just">
                  <a:spcBef>
                    <a:spcPts val="0"/>
                  </a:spcBef>
                  <a:spcAft>
                    <a:spcPts val="600"/>
                  </a:spcAft>
                </a:pPr>
                <a:r>
                  <a:rPr lang="en-US" sz="2800" b="1" dirty="0">
                    <a:latin typeface="Times New Roman" panose="02020603050405020304" pitchFamily="18" charset="0"/>
                    <a:ea typeface="Calibri" panose="020F0502020204030204" pitchFamily="34" charset="0"/>
                  </a:rPr>
                  <a:t>nên </a:t>
                </a:r>
                <a:r>
                  <a:rPr lang="en-US" sz="2800" b="1" dirty="0" err="1">
                    <a:latin typeface="Times New Roman" panose="02020603050405020304" pitchFamily="18" charset="0"/>
                    <a:ea typeface="Calibri" panose="020F0502020204030204" pitchFamily="34" charset="0"/>
                  </a:rPr>
                  <a:t>suy</a:t>
                </a:r>
                <a:r>
                  <a:rPr lang="en-US" sz="2800" b="1" dirty="0">
                    <a:latin typeface="Times New Roman" panose="02020603050405020304" pitchFamily="18" charset="0"/>
                    <a:ea typeface="Calibri" panose="020F0502020204030204" pitchFamily="34" charset="0"/>
                  </a:rPr>
                  <a:t> ra </a:t>
                </a:r>
                <a14:m>
                  <m:oMath xmlns:m="http://schemas.openxmlformats.org/officeDocument/2006/math">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𝑩</m:t>
                        </m:r>
                      </m:e>
                      <m:sup>
                        <m:r>
                          <a:rPr lang="en-US" sz="2800" b="1" i="1">
                            <a:latin typeface="Cambria Math" panose="02040503050406030204" pitchFamily="18" charset="0"/>
                            <a:ea typeface="Calibri" panose="020F0502020204030204" pitchFamily="34" charset="0"/>
                          </a:rPr>
                          <m:t>′</m:t>
                        </m:r>
                      </m:sup>
                    </m:sSup>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𝑫</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m:t>
                    </m:r>
                    <m:sSup>
                      <m:sSupPr>
                        <m:ctrlPr>
                          <a:rPr lang="en-US" sz="2800" b="1" i="1">
                            <a:latin typeface="Cambria Math" panose="02040503050406030204" pitchFamily="18" charset="0"/>
                            <a:ea typeface="Calibri" panose="020F0502020204030204" pitchFamily="34" charset="0"/>
                          </a:rPr>
                        </m:ctrlPr>
                      </m:sSupPr>
                      <m:e>
                        <m:r>
                          <a:rPr lang="en-US" sz="2800" b="1" i="1">
                            <a:latin typeface="Cambria Math" panose="02040503050406030204" pitchFamily="18" charset="0"/>
                            <a:ea typeface="Calibri" panose="020F0502020204030204" pitchFamily="34" charset="0"/>
                          </a:rPr>
                          <m:t>𝑨</m:t>
                        </m:r>
                      </m:e>
                      <m:sup>
                        <m:r>
                          <a:rPr lang="en-US" sz="2800" b="1" i="1">
                            <a:latin typeface="Cambria Math" panose="02040503050406030204" pitchFamily="18" charset="0"/>
                            <a:ea typeface="Calibri" panose="020F0502020204030204" pitchFamily="34" charset="0"/>
                          </a:rPr>
                          <m:t>′</m:t>
                        </m:r>
                      </m:sup>
                    </m:sSup>
                    <m:r>
                      <a:rPr lang="en-US" sz="2800" b="1" i="1">
                        <a:latin typeface="Cambria Math" panose="02040503050406030204" pitchFamily="18" charset="0"/>
                        <a:ea typeface="Calibri" panose="020F0502020204030204" pitchFamily="34" charset="0"/>
                      </a:rPr>
                      <m:t>𝑶</m:t>
                    </m:r>
                    <m:r>
                      <a:rPr lang="en-US" sz="2800" b="1" i="1">
                        <a:latin typeface="Cambria Math" panose="02040503050406030204" pitchFamily="18" charset="0"/>
                        <a:ea typeface="Calibri" panose="020F0502020204030204" pitchFamily="34" charset="0"/>
                      </a:rPr>
                      <m:t>)</m:t>
                    </m:r>
                  </m:oMath>
                </a14:m>
                <a:endParaRPr lang="en-US" sz="2800"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98470" y="3987547"/>
                <a:ext cx="6194470" cy="1992206"/>
              </a:xfrm>
              <a:prstGeom prst="rect">
                <a:avLst/>
              </a:prstGeom>
              <a:blipFill>
                <a:blip r:embed="rId2"/>
                <a:stretch>
                  <a:fillRect b="-7645"/>
                </a:stretch>
              </a:blipFill>
            </p:spPr>
            <p:txBody>
              <a:bodyPr/>
              <a:lstStyle/>
              <a:p>
                <a:r>
                  <a:rPr lang="en-GB">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745618" y="106371"/>
                <a:ext cx="11179015" cy="2431435"/>
              </a:xfrm>
              <a:prstGeom prst="rect">
                <a:avLst/>
              </a:prstGeom>
            </p:spPr>
            <p:txBody>
              <a:bodyPr wrap="square">
                <a:spAutoFit/>
              </a:bodyPr>
              <a:lstStyle/>
              <a:p>
                <a:pPr marL="228600" marR="0" algn="just">
                  <a:lnSpc>
                    <a:spcPct val="150000"/>
                  </a:lnSpc>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rPr>
                  <a:t>Cho </a:t>
                </a:r>
                <a:r>
                  <a:rPr lang="en-US" sz="2400" b="1" dirty="0" err="1">
                    <a:latin typeface="Times New Roman" panose="02020603050405020304" pitchFamily="18" charset="0"/>
                    <a:ea typeface="Calibri" panose="020F0502020204030204" pitchFamily="34" charset="0"/>
                  </a:rPr>
                  <a:t>hình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hộp</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𝑨𝑩𝑪𝑫</m:t>
                    </m:r>
                    <m:r>
                      <a:rPr lang="en-US" sz="2400" b="1" i="1">
                        <a:latin typeface="Cambria Math" panose="02040503050406030204" pitchFamily="18" charset="0"/>
                        <a:ea typeface="Calibri" panose="020F0502020204030204" pitchFamily="34" charset="0"/>
                      </a:rPr>
                      <m:t>.</m:t>
                    </m:r>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𝑨</m:t>
                        </m:r>
                      </m:e>
                      <m:sup>
                        <m:r>
                          <a:rPr lang="en-US" sz="2400" b="1" i="1">
                            <a:latin typeface="Cambria Math" panose="02040503050406030204" pitchFamily="18" charset="0"/>
                            <a:ea typeface="Calibri" panose="020F0502020204030204" pitchFamily="34" charset="0"/>
                          </a:rPr>
                          <m:t>′</m:t>
                        </m:r>
                      </m:sup>
                    </m:sSup>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𝑩</m:t>
                        </m:r>
                      </m:e>
                      <m:sup>
                        <m:r>
                          <a:rPr lang="en-US" sz="2400" b="1" i="1">
                            <a:latin typeface="Cambria Math" panose="02040503050406030204" pitchFamily="18" charset="0"/>
                            <a:ea typeface="Calibri" panose="020F0502020204030204" pitchFamily="34" charset="0"/>
                          </a:rPr>
                          <m:t>′</m:t>
                        </m:r>
                      </m:sup>
                    </m:sSup>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𝑪</m:t>
                        </m:r>
                      </m:e>
                      <m:sup>
                        <m:r>
                          <a:rPr lang="en-US" sz="2400" b="1" i="1">
                            <a:latin typeface="Cambria Math" panose="02040503050406030204" pitchFamily="18" charset="0"/>
                            <a:ea typeface="Calibri" panose="020F0502020204030204" pitchFamily="34" charset="0"/>
                          </a:rPr>
                          <m:t>′</m:t>
                        </m:r>
                      </m:sup>
                    </m:sSup>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𝑫</m:t>
                        </m:r>
                      </m:e>
                      <m:sup>
                        <m:r>
                          <a:rPr lang="en-US" sz="2400" b="1" i="1">
                            <a:latin typeface="Cambria Math" panose="02040503050406030204" pitchFamily="18" charset="0"/>
                            <a:ea typeface="Calibri" panose="020F0502020204030204" pitchFamily="34" charset="0"/>
                          </a:rPr>
                          <m:t>′</m:t>
                        </m:r>
                      </m:sup>
                    </m:sSup>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có</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đáy</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𝑨𝑩𝑪𝑫</m:t>
                    </m:r>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là</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hình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vuông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tâm</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𝑶</m:t>
                    </m:r>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biết</a:t>
                </a:r>
                <a:r>
                  <a:rPr lang="en-US" sz="2400" b="1" dirty="0">
                    <a:latin typeface="Times New Roman" panose="02020603050405020304" pitchFamily="18" charset="0"/>
                    <a:ea typeface="Calibri" panose="020F0502020204030204" pitchFamily="34" charset="0"/>
                  </a:rPr>
                  <a:t> </a:t>
                </a:r>
                <a14:m>
                  <m:oMath xmlns:m="http://schemas.openxmlformats.org/officeDocument/2006/math">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𝑨</m:t>
                        </m:r>
                      </m:e>
                      <m:sup>
                        <m:r>
                          <a:rPr lang="en-US" sz="2400" b="1" i="1">
                            <a:latin typeface="Cambria Math" panose="02040503050406030204" pitchFamily="18" charset="0"/>
                            <a:ea typeface="Calibri" panose="020F0502020204030204" pitchFamily="34" charset="0"/>
                          </a:rPr>
                          <m:t>′</m:t>
                        </m:r>
                      </m:sup>
                    </m:sSup>
                    <m:r>
                      <a:rPr lang="en-US" sz="2400" b="1" i="1">
                        <a:latin typeface="Cambria Math" panose="02040503050406030204" pitchFamily="18" charset="0"/>
                        <a:ea typeface="Calibri" panose="020F0502020204030204" pitchFamily="34" charset="0"/>
                      </a:rPr>
                      <m:t>𝑶</m:t>
                    </m:r>
                    <m:r>
                      <a:rPr lang="en-GB" sz="2400" b="1" i="1" smtClean="0">
                        <a:latin typeface="Cambria Math" panose="02040503050406030204" pitchFamily="18" charset="0"/>
                        <a:ea typeface="Calibri" panose="020F0502020204030204" pitchFamily="34" charset="0"/>
                      </a:rPr>
                      <m:t> </m:t>
                    </m:r>
                  </m:oMath>
                </a14:m>
                <a:r>
                  <a:rPr lang="en-US" sz="2400" b="1" dirty="0" err="1">
                    <a:latin typeface="Times New Roman" panose="02020603050405020304" pitchFamily="18" charset="0"/>
                    <a:ea typeface="Calibri" panose="020F0502020204030204" pitchFamily="34" charset="0"/>
                  </a:rPr>
                  <a:t>vuông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góc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với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mặt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phẳng</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m:t>
                    </m:r>
                    <m:r>
                      <a:rPr lang="en-US" sz="2400" b="1" i="1">
                        <a:latin typeface="Cambria Math" panose="02040503050406030204" pitchFamily="18" charset="0"/>
                        <a:ea typeface="Calibri" panose="020F0502020204030204" pitchFamily="34" charset="0"/>
                      </a:rPr>
                      <m:t>𝑨𝑩𝑪𝑫</m:t>
                    </m:r>
                    <m:r>
                      <a:rPr lang="en-US" sz="2400" b="1" i="1">
                        <a:latin typeface="Cambria Math" panose="02040503050406030204" pitchFamily="18" charset="0"/>
                        <a:ea typeface="Calibri" panose="020F0502020204030204" pitchFamily="34" charset="0"/>
                      </a:rPr>
                      <m:t>)</m:t>
                    </m:r>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Chọn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khẳng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định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đúng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trong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các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khẳng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định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sau</a:t>
                </a:r>
                <a:r>
                  <a:rPr lang="en-US" sz="2400" b="1" dirty="0">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745618" y="106371"/>
                <a:ext cx="11179015" cy="2431435"/>
              </a:xfrm>
              <a:prstGeom prst="rect">
                <a:avLst/>
              </a:prstGeom>
              <a:blipFill>
                <a:blip r:embed="rId3"/>
                <a:stretch>
                  <a:fillRect r="-872"/>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192194" y="2192488"/>
            <a:ext cx="11938349" cy="742519"/>
            <a:chOff x="213063" y="1826374"/>
            <a:chExt cx="11938349" cy="742519"/>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38307"/>
              <a:chOff x="227583" y="1800156"/>
              <a:chExt cx="11781442" cy="738307"/>
            </a:xfrm>
          </p:grpSpPr>
          <p:grpSp>
            <p:nvGrpSpPr>
              <p:cNvPr id="12" name="Group 11"/>
              <p:cNvGrpSpPr/>
              <p:nvPr/>
            </p:nvGrpSpPr>
            <p:grpSpPr>
              <a:xfrm>
                <a:off x="227583" y="1826104"/>
                <a:ext cx="3001475" cy="712359"/>
                <a:chOff x="277163" y="1182823"/>
                <a:chExt cx="3487342" cy="712450"/>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3" y="1204739"/>
                      <a:ext cx="2949562" cy="690534"/>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smtClean="0">
                                <a:solidFill>
                                  <a:schemeClr val="bg1"/>
                                </a:solidFill>
                                <a:latin typeface="Cambria Math" panose="02040503050406030204" pitchFamily="18" charset="0"/>
                                <a:ea typeface="Calibri" panose="020F0502020204030204" pitchFamily="34" charset="0"/>
                              </a:rPr>
                              <m:t>𝑪𝑫</m:t>
                            </m:r>
                            <m:r>
                              <a:rPr lang="en-US"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b="1">
                                <a:solidFill>
                                  <a:schemeClr val="bg1"/>
                                </a:solidFill>
                                <a:latin typeface="Cambria Math" panose="02040503050406030204" pitchFamily="18" charset="0"/>
                                <a:ea typeface="Calibri" panose="020F0502020204030204" pitchFamily="34" charset="0"/>
                              </a:rPr>
                              <m:t>(</m:t>
                            </m:r>
                            <m:r>
                              <a:rPr lang="en-US" b="1">
                                <a:solidFill>
                                  <a:schemeClr val="bg1"/>
                                </a:solidFill>
                                <a:latin typeface="Cambria Math" panose="02040503050406030204" pitchFamily="18" charset="0"/>
                                <a:ea typeface="Calibri" panose="020F0502020204030204" pitchFamily="34" charset="0"/>
                              </a:rPr>
                              <m:t>𝑨</m:t>
                            </m:r>
                            <m:sSup>
                              <m:sSupPr>
                                <m:ctrlPr>
                                  <a:rPr lang="en-US" b="1" i="1">
                                    <a:solidFill>
                                      <a:schemeClr val="bg1"/>
                                    </a:solidFill>
                                    <a:latin typeface="Cambria Math" panose="02040503050406030204" pitchFamily="18" charset="0"/>
                                    <a:ea typeface="Calibri" panose="020F0502020204030204" pitchFamily="34" charset="0"/>
                                  </a:rPr>
                                </m:ctrlPr>
                              </m:sSupPr>
                              <m:e>
                                <m:r>
                                  <a:rPr lang="en-US" b="1">
                                    <a:solidFill>
                                      <a:schemeClr val="bg1"/>
                                    </a:solidFill>
                                    <a:latin typeface="Cambria Math" panose="02040503050406030204" pitchFamily="18" charset="0"/>
                                    <a:ea typeface="Calibri" panose="020F0502020204030204" pitchFamily="34" charset="0"/>
                                  </a:rPr>
                                  <m:t>𝑨</m:t>
                                </m:r>
                              </m:e>
                              <m:sup>
                                <m:r>
                                  <a:rPr lang="en-US" b="1">
                                    <a:solidFill>
                                      <a:schemeClr val="bg1"/>
                                    </a:solidFill>
                                    <a:latin typeface="Cambria Math" panose="02040503050406030204" pitchFamily="18" charset="0"/>
                                    <a:ea typeface="Calibri" panose="020F0502020204030204" pitchFamily="34" charset="0"/>
                                  </a:rPr>
                                  <m:t>′</m:t>
                                </m:r>
                              </m:sup>
                            </m:sSup>
                            <m:r>
                              <a:rPr lang="en-US" b="1">
                                <a:solidFill>
                                  <a:schemeClr val="bg1"/>
                                </a:solidFill>
                                <a:latin typeface="Cambria Math" panose="02040503050406030204" pitchFamily="18" charset="0"/>
                                <a:ea typeface="Calibri" panose="020F0502020204030204" pitchFamily="34" charset="0"/>
                              </a:rPr>
                              <m:t>𝑶</m:t>
                            </m:r>
                            <m:r>
                              <a:rPr lang="en-US" b="1" i="1" smtClean="0">
                                <a:solidFill>
                                  <a:schemeClr val="bg1"/>
                                </a:solidFill>
                                <a:latin typeface="Cambria Math" panose="02040503050406030204" pitchFamily="18" charset="0"/>
                                <a:ea typeface="Calibri" panose="020F0502020204030204" pitchFamily="34"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3" y="1204739"/>
                      <a:ext cx="2949562" cy="690534"/>
                    </a:xfrm>
                    <a:prstGeom prst="rect">
                      <a:avLst/>
                    </a:prstGeom>
                    <a:blipFill>
                      <a:blip r:embed="rId4"/>
                      <a:stretch>
                        <a:fillRect/>
                      </a:stretch>
                    </a:blipFill>
                  </p:spPr>
                  <p:txBody>
                    <a:bodyPr/>
                    <a:lstStyle/>
                    <a:p>
                      <a:r>
                        <a:rPr lang="en-GB">
                          <a:noFill/>
                        </a:rPr>
                        <a:t> </a:t>
                      </a:r>
                    </a:p>
                  </p:txBody>
                </p:sp>
              </mc:Fallback>
            </mc:AlternateContent>
          </p:grpSp>
          <p:grpSp>
            <p:nvGrpSpPr>
              <p:cNvPr id="13" name="Group 12"/>
              <p:cNvGrpSpPr/>
              <p:nvPr/>
            </p:nvGrpSpPr>
            <p:grpSpPr>
              <a:xfrm>
                <a:off x="3174821" y="1829300"/>
                <a:ext cx="3014279" cy="641844"/>
                <a:chOff x="4741795" y="1193853"/>
                <a:chExt cx="2915105" cy="641926"/>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3"/>
                      <a:ext cx="2500580" cy="619736"/>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400" b="1" i="1" smtClean="0">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𝑩</m:t>
                                </m:r>
                              </m:e>
                              <m:sup>
                                <m:r>
                                  <a:rPr lang="en-US" sz="2400" b="1">
                                    <a:solidFill>
                                      <a:schemeClr val="bg1"/>
                                    </a:solidFill>
                                    <a:latin typeface="Cambria Math" panose="02040503050406030204" pitchFamily="18" charset="0"/>
                                    <a:ea typeface="Calibri" panose="020F0502020204030204" pitchFamily="34" charset="0"/>
                                  </a:rPr>
                                  <m:t>′</m:t>
                                </m:r>
                              </m:sup>
                            </m:sSup>
                            <m:sSup>
                              <m:sSupPr>
                                <m:ctrlPr>
                                  <a:rPr lang="en-US" sz="2400" b="1" i="1">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𝑫</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400" b="1">
                                <a:solidFill>
                                  <a:schemeClr val="bg1"/>
                                </a:solidFill>
                                <a:latin typeface="Cambria Math" panose="02040503050406030204" pitchFamily="18" charset="0"/>
                                <a:ea typeface="Calibri" panose="020F0502020204030204" pitchFamily="34" charset="0"/>
                              </a:rPr>
                              <m:t>(</m:t>
                            </m:r>
                            <m:r>
                              <a:rPr lang="en-US" sz="2400" b="1">
                                <a:solidFill>
                                  <a:schemeClr val="bg1"/>
                                </a:solidFill>
                                <a:latin typeface="Cambria Math" panose="02040503050406030204" pitchFamily="18" charset="0"/>
                                <a:ea typeface="Calibri" panose="020F0502020204030204" pitchFamily="34" charset="0"/>
                              </a:rPr>
                              <m:t>𝑨</m:t>
                            </m:r>
                            <m:sSup>
                              <m:sSupPr>
                                <m:ctrlPr>
                                  <a:rPr lang="en-US" sz="2400" b="1" i="1">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𝑨</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rPr>
                              <m:t>𝑶</m:t>
                            </m:r>
                            <m:r>
                              <a:rPr lang="en-US" sz="2400" b="1">
                                <a:solidFill>
                                  <a:schemeClr val="bg1"/>
                                </a:solidFill>
                                <a:latin typeface="Cambria Math" panose="02040503050406030204" pitchFamily="18" charset="0"/>
                                <a:ea typeface="Calibri" panose="020F0502020204030204" pitchFamily="34" charset="0"/>
                              </a:rPr>
                              <m:t>)</m:t>
                            </m:r>
                          </m:oMath>
                        </m:oMathPara>
                      </a14:m>
                      <a:endParaRPr lang="en-US" sz="2400" dirty="0">
                        <a:solidFill>
                          <a:schemeClr val="bg1"/>
                        </a:solidFill>
                      </a:endParaRPr>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3"/>
                      <a:ext cx="2500580" cy="619736"/>
                    </a:xfrm>
                    <a:prstGeom prst="rect">
                      <a:avLst/>
                    </a:prstGeom>
                    <a:blipFill>
                      <a:blip r:embed="rId5"/>
                      <a:stretch>
                        <a:fillRect/>
                      </a:stretch>
                    </a:blipFill>
                  </p:spPr>
                  <p:txBody>
                    <a:bodyPr/>
                    <a:lstStyle/>
                    <a:p>
                      <a:r>
                        <a:rPr lang="en-GB">
                          <a:noFill/>
                        </a:rPr>
                        <a:t> </a:t>
                      </a:r>
                    </a:p>
                  </p:txBody>
                </p:sp>
              </mc:Fallback>
            </mc:AlternateContent>
          </p:grpSp>
          <p:grpSp>
            <p:nvGrpSpPr>
              <p:cNvPr id="14" name="Group 13"/>
              <p:cNvGrpSpPr/>
              <p:nvPr/>
            </p:nvGrpSpPr>
            <p:grpSpPr>
              <a:xfrm>
                <a:off x="6233046" y="1829302"/>
                <a:ext cx="2947917" cy="690445"/>
                <a:chOff x="7661192" y="1189468"/>
                <a:chExt cx="451076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529043" y="1189468"/>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solidFill>
                                  <a:schemeClr val="bg1"/>
                                </a:solidFill>
                                <a:latin typeface="Cambria Math" panose="02040503050406030204" pitchFamily="18" charset="0"/>
                                <a:ea typeface="Calibri" panose="020F0502020204030204" pitchFamily="34" charset="0"/>
                              </a:rPr>
                              <m:t>𝑨𝑫</m:t>
                            </m:r>
                            <m:r>
                              <a:rPr lang="en-US" sz="28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d>
                              <m:dPr>
                                <m:ctrlPr>
                                  <a:rPr lang="en-US" sz="2800" b="1" i="1">
                                    <a:solidFill>
                                      <a:schemeClr val="bg1"/>
                                    </a:solidFill>
                                    <a:latin typeface="Cambria Math" panose="02040503050406030204" pitchFamily="18" charset="0"/>
                                    <a:ea typeface="Calibri" panose="020F0502020204030204" pitchFamily="34" charset="0"/>
                                  </a:rPr>
                                </m:ctrlPr>
                              </m:dPr>
                              <m:e>
                                <m:r>
                                  <a:rPr lang="en-US" sz="2800" b="1">
                                    <a:solidFill>
                                      <a:schemeClr val="bg1"/>
                                    </a:solidFill>
                                    <a:latin typeface="Cambria Math" panose="02040503050406030204" pitchFamily="18" charset="0"/>
                                    <a:ea typeface="Calibri" panose="020F0502020204030204" pitchFamily="34" charset="0"/>
                                  </a:rPr>
                                  <m:t>𝑨</m:t>
                                </m:r>
                                <m:sSup>
                                  <m:sSupPr>
                                    <m:ctrlPr>
                                      <a:rPr lang="en-US" sz="2800" b="1" i="1">
                                        <a:solidFill>
                                          <a:schemeClr val="bg1"/>
                                        </a:solidFill>
                                        <a:latin typeface="Cambria Math" panose="02040503050406030204" pitchFamily="18" charset="0"/>
                                        <a:ea typeface="Calibri" panose="020F0502020204030204" pitchFamily="34" charset="0"/>
                                      </a:rPr>
                                    </m:ctrlPr>
                                  </m:sSupPr>
                                  <m:e>
                                    <m:r>
                                      <a:rPr lang="en-US" sz="2800" b="1">
                                        <a:solidFill>
                                          <a:schemeClr val="bg1"/>
                                        </a:solidFill>
                                        <a:latin typeface="Cambria Math" panose="02040503050406030204" pitchFamily="18" charset="0"/>
                                        <a:ea typeface="Calibri" panose="020F0502020204030204" pitchFamily="34" charset="0"/>
                                      </a:rPr>
                                      <m:t>𝑨</m:t>
                                    </m:r>
                                  </m:e>
                                  <m:sup>
                                    <m:r>
                                      <a:rPr lang="en-US" sz="2800" b="1">
                                        <a:solidFill>
                                          <a:schemeClr val="bg1"/>
                                        </a:solidFill>
                                        <a:latin typeface="Cambria Math" panose="02040503050406030204" pitchFamily="18" charset="0"/>
                                        <a:ea typeface="Calibri" panose="020F0502020204030204" pitchFamily="34" charset="0"/>
                                      </a:rPr>
                                      <m:t>′</m:t>
                                    </m:r>
                                  </m:sup>
                                </m:sSup>
                                <m:r>
                                  <a:rPr lang="en-US" sz="2800" b="1">
                                    <a:solidFill>
                                      <a:schemeClr val="bg1"/>
                                    </a:solidFill>
                                    <a:latin typeface="Cambria Math" panose="02040503050406030204" pitchFamily="18" charset="0"/>
                                    <a:ea typeface="Calibri" panose="020F0502020204030204" pitchFamily="34" charset="0"/>
                                  </a:rPr>
                                  <m:t>𝑶</m:t>
                                </m:r>
                              </m:e>
                            </m:d>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529043" y="1189468"/>
                      <a:ext cx="3642916" cy="690535"/>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612793" y="1949236"/>
                  <a:ext cx="2538619" cy="619657"/>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400" b="1" i="1" smtClean="0">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𝑨</m:t>
                            </m:r>
                          </m:e>
                          <m:sup>
                            <m:r>
                              <a:rPr lang="en-US" sz="2400" b="1">
                                <a:solidFill>
                                  <a:schemeClr val="bg1"/>
                                </a:solidFill>
                                <a:latin typeface="Cambria Math" panose="02040503050406030204" pitchFamily="18" charset="0"/>
                                <a:ea typeface="Calibri" panose="020F0502020204030204" pitchFamily="34" charset="0"/>
                              </a:rPr>
                              <m:t>′</m:t>
                            </m:r>
                          </m:sup>
                        </m:sSup>
                        <m:sSup>
                          <m:sSupPr>
                            <m:ctrlPr>
                              <a:rPr lang="en-US" sz="2400" b="1" i="1">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𝑩</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cs typeface="Cambria Math" panose="02040503050406030204" pitchFamily="18" charset="0"/>
                          </a:rPr>
                          <m:t>⊥</m:t>
                        </m:r>
                        <m:r>
                          <a:rPr lang="en-US" sz="2400" b="1">
                            <a:solidFill>
                              <a:schemeClr val="bg1"/>
                            </a:solidFill>
                            <a:latin typeface="Cambria Math" panose="02040503050406030204" pitchFamily="18" charset="0"/>
                            <a:ea typeface="Calibri" panose="020F0502020204030204" pitchFamily="34" charset="0"/>
                          </a:rPr>
                          <m:t>(</m:t>
                        </m:r>
                        <m:r>
                          <a:rPr lang="en-US" sz="2400" b="1">
                            <a:solidFill>
                              <a:schemeClr val="bg1"/>
                            </a:solidFill>
                            <a:latin typeface="Cambria Math" panose="02040503050406030204" pitchFamily="18" charset="0"/>
                            <a:ea typeface="Calibri" panose="020F0502020204030204" pitchFamily="34" charset="0"/>
                          </a:rPr>
                          <m:t>𝑨</m:t>
                        </m:r>
                        <m:sSup>
                          <m:sSupPr>
                            <m:ctrlPr>
                              <a:rPr lang="en-US" sz="2400" b="1" i="1">
                                <a:solidFill>
                                  <a:schemeClr val="bg1"/>
                                </a:solidFill>
                                <a:latin typeface="Cambria Math" panose="02040503050406030204" pitchFamily="18" charset="0"/>
                                <a:ea typeface="Calibri" panose="020F0502020204030204" pitchFamily="34" charset="0"/>
                              </a:rPr>
                            </m:ctrlPr>
                          </m:sSupPr>
                          <m:e>
                            <m:r>
                              <a:rPr lang="en-US" sz="2400" b="1">
                                <a:solidFill>
                                  <a:schemeClr val="bg1"/>
                                </a:solidFill>
                                <a:latin typeface="Cambria Math" panose="02040503050406030204" pitchFamily="18" charset="0"/>
                                <a:ea typeface="Calibri" panose="020F0502020204030204" pitchFamily="34" charset="0"/>
                              </a:rPr>
                              <m:t>𝑨</m:t>
                            </m:r>
                          </m:e>
                          <m:sup>
                            <m:r>
                              <a:rPr lang="en-US" sz="2400" b="1">
                                <a:solidFill>
                                  <a:schemeClr val="bg1"/>
                                </a:solidFill>
                                <a:latin typeface="Cambria Math" panose="02040503050406030204" pitchFamily="18" charset="0"/>
                                <a:ea typeface="Calibri" panose="020F0502020204030204" pitchFamily="34" charset="0"/>
                              </a:rPr>
                              <m:t>′</m:t>
                            </m:r>
                          </m:sup>
                        </m:sSup>
                        <m:r>
                          <a:rPr lang="en-US" sz="2400" b="1">
                            <a:solidFill>
                              <a:schemeClr val="bg1"/>
                            </a:solidFill>
                            <a:latin typeface="Cambria Math" panose="02040503050406030204" pitchFamily="18" charset="0"/>
                            <a:ea typeface="Calibri" panose="020F0502020204030204" pitchFamily="34" charset="0"/>
                          </a:rPr>
                          <m:t>𝑶</m:t>
                        </m:r>
                        <m:r>
                          <a:rPr lang="en-US" sz="2400" b="1">
                            <a:solidFill>
                              <a:schemeClr val="bg1"/>
                            </a:solidFill>
                            <a:latin typeface="Cambria Math" panose="02040503050406030204" pitchFamily="18" charset="0"/>
                            <a:ea typeface="Calibri" panose="020F0502020204030204" pitchFamily="34" charset="0"/>
                          </a:rPr>
                          <m:t>)</m:t>
                        </m:r>
                      </m:oMath>
                    </m:oMathPara>
                  </a14:m>
                  <a:endParaRPr lang="en-US" sz="24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612793" y="1949236"/>
                  <a:ext cx="2538619" cy="619657"/>
                </a:xfrm>
                <a:prstGeom prst="rect">
                  <a:avLst/>
                </a:prstGeom>
                <a:blipFill>
                  <a:blip r:embed="rId7"/>
                  <a:stretch>
                    <a:fillRect/>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187576" y="3373545"/>
            <a:ext cx="0" cy="3403304"/>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3123922" y="2248462"/>
            <a:ext cx="564844" cy="604201"/>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B</a:t>
            </a:r>
            <a:endParaRPr lang="en-US" sz="3199" dirty="0"/>
          </a:p>
        </p:txBody>
      </p:sp>
      <p:pic>
        <p:nvPicPr>
          <p:cNvPr id="52" name="Picture 51">
            <a:extLst>
              <a:ext uri="{FF2B5EF4-FFF2-40B4-BE49-F238E27FC236}">
                <a16:creationId xmlns:a16="http://schemas.microsoft.com/office/drawing/2014/main" id="{5FF848D7-BCE1-4473-86DC-32FF48AF75A4}"/>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83307" y="3587091"/>
            <a:ext cx="3752621" cy="3129382"/>
          </a:xfrm>
          <a:prstGeom prst="rect">
            <a:avLst/>
          </a:prstGeom>
          <a:noFill/>
          <a:ln>
            <a:noFill/>
          </a:ln>
        </p:spPr>
      </p:pic>
    </p:spTree>
    <p:extLst>
      <p:ext uri="{BB962C8B-B14F-4D97-AF65-F5344CB8AC3E}">
        <p14:creationId xmlns:p14="http://schemas.microsoft.com/office/powerpoint/2010/main" val="950038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fade">
                                      <p:cBhvr>
                                        <p:cTn id="17" dur="500"/>
                                        <p:tgtEl>
                                          <p:spTgt spid="94"/>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wipe(left)">
                                      <p:cBhvr>
                                        <p:cTn id="21" dur="500"/>
                                        <p:tgtEl>
                                          <p:spTgt spid="6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ppt_x"/>
                                          </p:val>
                                        </p:tav>
                                        <p:tav tm="100000">
                                          <p:val>
                                            <p:strVal val="#ppt_x"/>
                                          </p:val>
                                        </p:tav>
                                      </p:tavLst>
                                    </p:anim>
                                    <p:anim calcmode="lin" valueType="num">
                                      <p:cBhvr additive="base">
                                        <p:cTn id="3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63" grpId="0" animBg="1"/>
      <p:bldP spid="5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2002" y="2679173"/>
            <a:ext cx="11847996" cy="4177019"/>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54967" y="78375"/>
            <a:ext cx="11690644" cy="1803223"/>
            <a:chOff x="109375" y="67969"/>
            <a:chExt cx="12080576" cy="1976329"/>
          </a:xfrm>
        </p:grpSpPr>
        <p:sp>
          <p:nvSpPr>
            <p:cNvPr id="25" name="Rounded Rectangle 24"/>
            <p:cNvSpPr/>
            <p:nvPr/>
          </p:nvSpPr>
          <p:spPr bwMode="auto">
            <a:xfrm>
              <a:off x="133136" y="99781"/>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67969"/>
              <a:ext cx="1832828" cy="814519"/>
              <a:chOff x="480509" y="1617993"/>
              <a:chExt cx="3593007"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8" y="1617993"/>
                <a:ext cx="2875498" cy="587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7:</a:t>
                </a:r>
              </a:p>
            </p:txBody>
          </p:sp>
        </p:grpSp>
      </p:grpSp>
      <mc:AlternateContent xmlns:mc="http://schemas.openxmlformats.org/markup-compatibility/2006" xmlns:a14="http://schemas.microsoft.com/office/drawing/2010/main">
        <mc:Choice Requires="a14">
          <p:sp>
            <p:nvSpPr>
              <p:cNvPr id="94" name="Rectangle 93"/>
              <p:cNvSpPr/>
              <p:nvPr/>
            </p:nvSpPr>
            <p:spPr>
              <a:xfrm>
                <a:off x="458161" y="3395160"/>
                <a:ext cx="5784863" cy="3238701"/>
              </a:xfrm>
              <a:prstGeom prst="rect">
                <a:avLst/>
              </a:prstGeom>
              <a:noFill/>
            </p:spPr>
            <p:txBody>
              <a:bodyPr wrap="square" lIns="91433" tIns="45717" rIns="91433" bIns="45717" rtlCol="0">
                <a:spAutoFit/>
              </a:bodyPr>
              <a:lstStyle/>
              <a:p>
                <a:pPr>
                  <a:spcBef>
                    <a:spcPts val="600"/>
                  </a:spcBef>
                  <a:spcAft>
                    <a:spcPts val="600"/>
                  </a:spcAft>
                </a:pPr>
                <a:r>
                  <a:rPr lang="en-US" sz="2800" b="1" dirty="0"/>
                  <a:t>Ta </a:t>
                </a:r>
                <a:r>
                  <a:rPr lang="en-US" sz="2800" b="1" dirty="0" err="1"/>
                  <a:t>có</a:t>
                </a:r>
                <a:r>
                  <a:rPr lang="en-US" sz="2800" b="1" dirty="0"/>
                  <a:t> </a:t>
                </a:r>
                <a14:m>
                  <m:oMath xmlns:m="http://schemas.openxmlformats.org/officeDocument/2006/math">
                    <m:d>
                      <m:dPr>
                        <m:begChr m:val="{"/>
                        <m:endChr m:val=""/>
                        <m:ctrlPr>
                          <a:rPr lang="en-US" sz="2800" b="1" i="1">
                            <a:latin typeface="Cambria Math" panose="02040503050406030204" pitchFamily="18" charset="0"/>
                          </a:rPr>
                        </m:ctrlPr>
                      </m:dPr>
                      <m:e>
                        <m:eqArr>
                          <m:eqArrPr>
                            <m:ctrlPr>
                              <a:rPr lang="en-US" sz="2800" b="1" i="1">
                                <a:latin typeface="Cambria Math" panose="02040503050406030204" pitchFamily="18" charset="0"/>
                              </a:rPr>
                            </m:ctrlPr>
                          </m:eqArrPr>
                          <m:e>
                            <m:r>
                              <a:rPr lang="en-US" sz="2800" b="1" i="1">
                                <a:latin typeface="Cambria Math" panose="02040503050406030204" pitchFamily="18" charset="0"/>
                              </a:rPr>
                              <m:t>𝐁𝐂</m:t>
                            </m:r>
                            <m:r>
                              <a:rPr lang="en-US" sz="2800" b="1">
                                <a:latin typeface="Cambria Math" panose="02040503050406030204" pitchFamily="18" charset="0"/>
                              </a:rPr>
                              <m:t>⊥</m:t>
                            </m:r>
                            <m:r>
                              <a:rPr lang="en-US" sz="2800" b="1" i="1">
                                <a:latin typeface="Cambria Math" panose="02040503050406030204" pitchFamily="18" charset="0"/>
                              </a:rPr>
                              <m:t>𝐀𝐁</m:t>
                            </m:r>
                          </m:e>
                          <m:e>
                            <m:r>
                              <a:rPr lang="en-US" sz="2800" b="1" i="1">
                                <a:latin typeface="Cambria Math" panose="02040503050406030204" pitchFamily="18" charset="0"/>
                              </a:rPr>
                              <m:t>𝐁𝐂</m:t>
                            </m:r>
                            <m:r>
                              <a:rPr lang="en-US" sz="2800" b="1">
                                <a:latin typeface="Cambria Math" panose="02040503050406030204" pitchFamily="18" charset="0"/>
                              </a:rPr>
                              <m:t>⊥</m:t>
                            </m:r>
                            <m:r>
                              <a:rPr lang="en-US" sz="2800" b="1" i="1">
                                <a:latin typeface="Cambria Math" panose="02040503050406030204" pitchFamily="18" charset="0"/>
                              </a:rPr>
                              <m:t>𝐒𝐀</m:t>
                            </m:r>
                          </m:e>
                        </m:eqArr>
                      </m:e>
                    </m:d>
                    <m:r>
                      <a:rPr lang="en-US" sz="2800" b="1">
                        <a:latin typeface="Cambria Math" panose="02040503050406030204" pitchFamily="18" charset="0"/>
                      </a:rPr>
                      <m:t>⇒</m:t>
                    </m:r>
                    <m:r>
                      <a:rPr lang="en-US" sz="2800" b="1" i="1">
                        <a:latin typeface="Cambria Math" panose="02040503050406030204" pitchFamily="18" charset="0"/>
                      </a:rPr>
                      <m:t>𝐁𝐂</m:t>
                    </m:r>
                    <m:r>
                      <a:rPr lang="en-US" sz="2800" b="1">
                        <a:latin typeface="Cambria Math" panose="02040503050406030204" pitchFamily="18" charset="0"/>
                      </a:rPr>
                      <m:t>⊥</m:t>
                    </m:r>
                    <m:d>
                      <m:dPr>
                        <m:ctrlPr>
                          <a:rPr lang="en-US" sz="2800" b="1" i="1">
                            <a:latin typeface="Cambria Math" panose="02040503050406030204" pitchFamily="18" charset="0"/>
                          </a:rPr>
                        </m:ctrlPr>
                      </m:dPr>
                      <m:e>
                        <m:r>
                          <a:rPr lang="en-US" sz="2800" b="1" i="1">
                            <a:latin typeface="Cambria Math" panose="02040503050406030204" pitchFamily="18" charset="0"/>
                          </a:rPr>
                          <m:t>𝐒𝐀𝐁</m:t>
                        </m:r>
                      </m:e>
                    </m:d>
                  </m:oMath>
                </a14:m>
                <a:r>
                  <a:rPr lang="en-US" sz="2800" b="1" dirty="0"/>
                  <a:t>.</a:t>
                </a:r>
                <a:endParaRPr lang="en-US" sz="2800" b="1" dirty="0">
                  <a:latin typeface="Times New Roman" panose="02020603050405020304" pitchFamily="18" charset="0"/>
                  <a:ea typeface="Calibri" panose="020F0502020204030204" pitchFamily="34" charset="0"/>
                </a:endParaRPr>
              </a:p>
              <a:p>
                <a:pPr>
                  <a:spcBef>
                    <a:spcPts val="600"/>
                  </a:spcBef>
                  <a:spcAft>
                    <a:spcPts val="600"/>
                  </a:spcAft>
                </a:pPr>
                <a:r>
                  <a:rPr lang="en-US" sz="2800" b="1" dirty="0"/>
                  <a:t>Mà </a:t>
                </a:r>
                <a14:m>
                  <m:oMath xmlns:m="http://schemas.openxmlformats.org/officeDocument/2006/math">
                    <m:r>
                      <a:rPr lang="en-US" sz="2800" b="1" i="1">
                        <a:latin typeface="Cambria Math" panose="02040503050406030204" pitchFamily="18" charset="0"/>
                      </a:rPr>
                      <m:t>𝐌𝐍</m:t>
                    </m:r>
                    <m:r>
                      <a:rPr lang="en-US" sz="2800" b="1" i="0" smtClean="0">
                        <a:latin typeface="Cambria Math" panose="02040503050406030204" pitchFamily="18" charset="0"/>
                      </a:rPr>
                      <m:t>//</m:t>
                    </m:r>
                    <m:r>
                      <a:rPr lang="en-US" sz="2800" b="1">
                        <a:latin typeface="Cambria Math" panose="02040503050406030204" pitchFamily="18" charset="0"/>
                      </a:rPr>
                      <m:t>𝐁</m:t>
                    </m:r>
                    <m:r>
                      <a:rPr lang="en-US" sz="2800" b="1" i="1">
                        <a:latin typeface="Cambria Math" panose="02040503050406030204" pitchFamily="18" charset="0"/>
                      </a:rPr>
                      <m:t>𝐂</m:t>
                    </m:r>
                  </m:oMath>
                </a14:m>
                <a:r>
                  <a:rPr lang="en-US" sz="2800" b="1" dirty="0"/>
                  <a:t>.</a:t>
                </a:r>
              </a:p>
              <a:p>
                <a:pPr>
                  <a:spcBef>
                    <a:spcPts val="600"/>
                  </a:spcBef>
                  <a:spcAft>
                    <a:spcPts val="600"/>
                  </a:spcAft>
                </a:pPr>
                <a:r>
                  <a:rPr lang="en-US" sz="2800" b="1" dirty="0"/>
                  <a:t> </a:t>
                </a:r>
                <a:r>
                  <a:rPr lang="en-US" sz="2800" b="1" dirty="0" err="1"/>
                  <a:t>Suy</a:t>
                </a:r>
                <a:r>
                  <a:rPr lang="en-US" sz="2800" b="1" dirty="0"/>
                  <a:t> ra </a:t>
                </a:r>
                <a14:m>
                  <m:oMath xmlns:m="http://schemas.openxmlformats.org/officeDocument/2006/math">
                    <m:r>
                      <a:rPr lang="en-US" sz="2800" b="1" i="1">
                        <a:latin typeface="Cambria Math" panose="02040503050406030204" pitchFamily="18" charset="0"/>
                      </a:rPr>
                      <m:t>𝐌𝐍</m:t>
                    </m:r>
                    <m:r>
                      <a:rPr lang="en-US" sz="2800" b="1">
                        <a:latin typeface="Cambria Math" panose="02040503050406030204" pitchFamily="18" charset="0"/>
                      </a:rPr>
                      <m:t>⊥</m:t>
                    </m:r>
                    <m:d>
                      <m:dPr>
                        <m:ctrlPr>
                          <a:rPr lang="en-US" sz="2800" b="1" i="1">
                            <a:latin typeface="Cambria Math" panose="02040503050406030204" pitchFamily="18" charset="0"/>
                          </a:rPr>
                        </m:ctrlPr>
                      </m:dPr>
                      <m:e>
                        <m:r>
                          <a:rPr lang="en-US" sz="2800" b="1" i="1">
                            <a:latin typeface="Cambria Math" panose="02040503050406030204" pitchFamily="18" charset="0"/>
                          </a:rPr>
                          <m:t>𝐒𝐀𝐁</m:t>
                        </m:r>
                      </m:e>
                    </m:d>
                    <m:r>
                      <a:rPr lang="en-GB" sz="2800" b="1" i="0" smtClean="0">
                        <a:latin typeface="Cambria Math" panose="02040503050406030204" pitchFamily="18" charset="0"/>
                      </a:rPr>
                      <m:t> </m:t>
                    </m:r>
                  </m:oMath>
                </a14:m>
                <a:endParaRPr lang="en-GB" sz="2800" b="1" i="0" dirty="0">
                  <a:latin typeface="Cambria Math" panose="02040503050406030204" pitchFamily="18" charset="0"/>
                </a:endParaRPr>
              </a:p>
              <a:p>
                <a:pPr>
                  <a:spcBef>
                    <a:spcPts val="600"/>
                  </a:spcBef>
                  <a:spcAft>
                    <a:spcPts val="600"/>
                  </a:spcAft>
                </a:pPr>
                <a14:m>
                  <m:oMath xmlns:m="http://schemas.openxmlformats.org/officeDocument/2006/math">
                    <m:r>
                      <a:rPr lang="en-GB" sz="2800" b="1" i="0" smtClean="0">
                        <a:latin typeface="Cambria Math" panose="02040503050406030204" pitchFamily="18" charset="0"/>
                      </a:rPr>
                      <m:t>𝐬𝐮𝐲</m:t>
                    </m:r>
                    <m:r>
                      <a:rPr lang="en-GB" sz="2800" b="1" i="0" smtClean="0">
                        <a:latin typeface="Cambria Math" panose="02040503050406030204" pitchFamily="18" charset="0"/>
                      </a:rPr>
                      <m:t> </m:t>
                    </m:r>
                    <m:r>
                      <a:rPr lang="en-GB" sz="2800" b="1" i="0" smtClean="0">
                        <a:latin typeface="Cambria Math" panose="02040503050406030204" pitchFamily="18" charset="0"/>
                      </a:rPr>
                      <m:t>𝐫𝐚</m:t>
                    </m:r>
                    <m:r>
                      <a:rPr lang="en-GB" sz="2800" b="1" i="0" smtClean="0">
                        <a:latin typeface="Cambria Math" panose="02040503050406030204" pitchFamily="18" charset="0"/>
                      </a:rPr>
                      <m:t> </m:t>
                    </m:r>
                    <m:r>
                      <a:rPr lang="en-US" sz="2800" b="1" i="1">
                        <a:latin typeface="Cambria Math" panose="02040503050406030204" pitchFamily="18" charset="0"/>
                      </a:rPr>
                      <m:t>𝐌𝐍</m:t>
                    </m:r>
                    <m:r>
                      <a:rPr lang="en-US" sz="2800" b="1">
                        <a:latin typeface="Cambria Math" panose="02040503050406030204" pitchFamily="18" charset="0"/>
                      </a:rPr>
                      <m:t>⊥</m:t>
                    </m:r>
                  </m:oMath>
                </a14:m>
                <a:r>
                  <a:rPr lang="en-US" sz="2800" b="1" dirty="0">
                    <a:latin typeface="Times New Roman" panose="02020603050405020304" pitchFamily="18" charset="0"/>
                    <a:ea typeface="Calibri" panose="020F0502020204030204" pitchFamily="34" charset="0"/>
                  </a:rPr>
                  <a:t>MA, </a:t>
                </a:r>
                <a14:m>
                  <m:oMath xmlns:m="http://schemas.openxmlformats.org/officeDocument/2006/math">
                    <m:r>
                      <a:rPr lang="en-US" sz="2800" b="1" i="1">
                        <a:latin typeface="Cambria Math" panose="02040503050406030204" pitchFamily="18" charset="0"/>
                      </a:rPr>
                      <m:t>𝐌𝐍</m:t>
                    </m:r>
                    <m:r>
                      <a:rPr lang="en-US" sz="2800" b="1">
                        <a:latin typeface="Cambria Math" panose="02040503050406030204" pitchFamily="18" charset="0"/>
                      </a:rPr>
                      <m:t>⊥</m:t>
                    </m:r>
                    <m:r>
                      <a:rPr lang="en-GB" sz="2800" b="1" i="0" smtClean="0">
                        <a:latin typeface="Cambria Math" panose="02040503050406030204" pitchFamily="18" charset="0"/>
                      </a:rPr>
                      <m:t>𝐒𝐁</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nên</a:t>
                </a:r>
                <a:r>
                  <a:rPr lang="en-US" sz="2800" b="1" dirty="0">
                    <a:latin typeface="Times New Roman" panose="02020603050405020304" pitchFamily="18" charset="0"/>
                    <a:ea typeface="Calibri" panose="020F0502020204030204" pitchFamily="34" charset="0"/>
                  </a:rPr>
                  <a:t> ĐÁ A, B, C </a:t>
                </a:r>
                <a:r>
                  <a:rPr lang="en-US" sz="2800" b="1" dirty="0" err="1">
                    <a:latin typeface="Times New Roman" panose="02020603050405020304" pitchFamily="18" charset="0"/>
                    <a:ea typeface="Calibri" panose="020F0502020204030204" pitchFamily="34" charset="0"/>
                  </a:rPr>
                  <a:t>đều</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đúng</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a:latin typeface="Cambria Math" panose="02040503050406030204" pitchFamily="18" charset="0"/>
                      </a:rPr>
                      <m:t>⇒</m:t>
                    </m:r>
                  </m:oMath>
                </a14:m>
                <a:r>
                  <a:rPr lang="en-US" sz="2800" b="1" dirty="0">
                    <a:latin typeface="Times New Roman" panose="02020603050405020304" pitchFamily="18" charset="0"/>
                    <a:ea typeface="Calibri" panose="020F0502020204030204" pitchFamily="34" charset="0"/>
                  </a:rPr>
                  <a:t> D </a:t>
                </a:r>
                <a:r>
                  <a:rPr lang="en-US" sz="2800" b="1" dirty="0" err="1">
                    <a:latin typeface="Times New Roman" panose="02020603050405020304" pitchFamily="18" charset="0"/>
                    <a:ea typeface="Calibri" panose="020F0502020204030204" pitchFamily="34" charset="0"/>
                  </a:rPr>
                  <a:t>sai</a:t>
                </a:r>
                <a:endParaRPr lang="en-US" sz="2800" b="1"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458161" y="3395160"/>
                <a:ext cx="5784863" cy="3238701"/>
              </a:xfrm>
              <a:prstGeom prst="rect">
                <a:avLst/>
              </a:prstGeom>
              <a:blipFill>
                <a:blip r:embed="rId2"/>
                <a:stretch>
                  <a:fillRect l="-2107" r="-421" b="-4331"/>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415732" y="227226"/>
                <a:ext cx="11366132" cy="1969770"/>
              </a:xfrm>
              <a:prstGeom prst="rect">
                <a:avLst/>
              </a:prstGeom>
            </p:spPr>
            <p:txBody>
              <a:bodyPr wrap="square">
                <a:spAutoFit/>
              </a:bodyPr>
              <a:lstStyle/>
              <a:p>
                <a:pPr>
                  <a:lnSpc>
                    <a:spcPct val="150000"/>
                  </a:lnSpc>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Cho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chóp</a:t>
                </a:r>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𝐒</m:t>
                    </m:r>
                    <m:r>
                      <a:rPr lang="en-US" sz="2800" b="1">
                        <a:latin typeface="Cambria Math" panose="02040503050406030204" pitchFamily="18" charset="0"/>
                      </a:rPr>
                      <m:t>.</m:t>
                    </m:r>
                    <m:r>
                      <a:rPr lang="en-US" sz="2800" b="1" i="1">
                        <a:latin typeface="Cambria Math" panose="02040503050406030204" pitchFamily="18" charset="0"/>
                      </a:rPr>
                      <m:t>𝐀𝐁𝐂</m:t>
                    </m:r>
                  </m:oMath>
                </a14:m>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có</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đáy</a:t>
                </a:r>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𝐀𝐁𝐂</m:t>
                    </m:r>
                  </m:oMath>
                </a14:m>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vuông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tại</a:t>
                </a:r>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𝐁</m:t>
                    </m:r>
                  </m:oMath>
                </a14:m>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GB" sz="2800" b="1" i="1" smtClean="0">
                        <a:latin typeface="Cambria Math" panose="02040503050406030204" pitchFamily="18" charset="0"/>
                      </a:rPr>
                      <m:t>𝑺𝑨</m:t>
                    </m:r>
                    <m:r>
                      <a:rPr lang="en-US" sz="2800" b="1">
                        <a:latin typeface="Cambria Math" panose="02040503050406030204" pitchFamily="18" charset="0"/>
                      </a:rPr>
                      <m:t>⊥</m:t>
                    </m:r>
                    <m:d>
                      <m:dPr>
                        <m:ctrlPr>
                          <a:rPr lang="en-US" sz="2800" b="1" i="1">
                            <a:latin typeface="Cambria Math" panose="02040503050406030204" pitchFamily="18" charset="0"/>
                          </a:rPr>
                        </m:ctrlPr>
                      </m:dPr>
                      <m:e>
                        <m:r>
                          <a:rPr lang="en-US" sz="2800" b="1" i="1">
                            <a:latin typeface="Cambria Math" panose="02040503050406030204" pitchFamily="18" charset="0"/>
                          </a:rPr>
                          <m:t>𝐀𝐁</m:t>
                        </m:r>
                        <m:r>
                          <a:rPr lang="en-GB" sz="2800" b="1" i="1" smtClean="0">
                            <a:latin typeface="Cambria Math" panose="02040503050406030204" pitchFamily="18" charset="0"/>
                          </a:rPr>
                          <m:t>𝑪</m:t>
                        </m:r>
                      </m:e>
                    </m:d>
                  </m:oMath>
                </a14:m>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Gọi</a:t>
                </a:r>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𝐌</m:t>
                    </m:r>
                    <m:r>
                      <a:rPr lang="en-US" sz="2800" b="1">
                        <a:latin typeface="Cambria Math" panose="02040503050406030204" pitchFamily="18" charset="0"/>
                      </a:rPr>
                      <m:t>,</m:t>
                    </m:r>
                    <m:r>
                      <a:rPr lang="en-US" sz="2800" b="1" i="1">
                        <a:latin typeface="Cambria Math" panose="02040503050406030204" pitchFamily="18" charset="0"/>
                      </a:rPr>
                      <m:t>𝐍</m:t>
                    </m:r>
                  </m:oMath>
                </a14:m>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lượt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trung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điểm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𝐒𝐁</m:t>
                    </m:r>
                    <m:r>
                      <a:rPr lang="en-US" sz="2800" b="1">
                        <a:latin typeface="Cambria Math" panose="02040503050406030204" pitchFamily="18" charset="0"/>
                      </a:rPr>
                      <m:t>,</m:t>
                    </m:r>
                    <m:r>
                      <a:rPr lang="en-US" sz="2800" b="1" i="1">
                        <a:latin typeface="Cambria Math" panose="02040503050406030204" pitchFamily="18" charset="0"/>
                      </a:rPr>
                      <m:t>𝐒𝐂</m:t>
                    </m:r>
                  </m:oMath>
                </a14:m>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Khẳng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định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nào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đây</a:t>
                </a:r>
                <a:r>
                  <a:rPr lang="en-US" sz="2800" b="1" dirty="0">
                    <a:latin typeface="Times New Roman" panose="02020603050405020304" pitchFamily="18" charset="0"/>
                    <a:cs typeface="Times New Roman" panose="02020603050405020304" pitchFamily="18" charset="0"/>
                  </a:rPr>
                  <a:t> SAI?</a:t>
                </a:r>
              </a:p>
              <a:p>
                <a:pPr algn="just">
                  <a:spcBef>
                    <a:spcPts val="600"/>
                  </a:spcBef>
                  <a:spcAft>
                    <a:spcPts val="600"/>
                  </a:spcAft>
                </a:pP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415732" y="227226"/>
                <a:ext cx="11366132" cy="1969770"/>
              </a:xfrm>
              <a:prstGeom prst="rect">
                <a:avLst/>
              </a:prstGeom>
              <a:blipFill>
                <a:blip r:embed="rId3"/>
                <a:stretch>
                  <a:fillRect l="-1072" r="-751"/>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192476" y="1997756"/>
            <a:ext cx="11807048" cy="741776"/>
            <a:chOff x="213063" y="1826374"/>
            <a:chExt cx="11890759" cy="741776"/>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41776"/>
              <a:chOff x="227583" y="1800156"/>
              <a:chExt cx="11781442" cy="741776"/>
            </a:xfrm>
          </p:grpSpPr>
          <p:grpSp>
            <p:nvGrpSpPr>
              <p:cNvPr id="12" name="Group 11"/>
              <p:cNvGrpSpPr/>
              <p:nvPr/>
            </p:nvGrpSpPr>
            <p:grpSpPr>
              <a:xfrm>
                <a:off x="227583" y="1826104"/>
                <a:ext cx="3001475" cy="712359"/>
                <a:chOff x="277163" y="1182823"/>
                <a:chExt cx="3487342" cy="712450"/>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2" y="1204739"/>
                      <a:ext cx="2949563" cy="690534"/>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a:latin typeface="Cambria Math" panose="02040503050406030204" pitchFamily="18" charset="0"/>
                              </a:rPr>
                              <m:t>𝐌𝐍</m:t>
                            </m:r>
                            <m:r>
                              <a:rPr lang="en-US" b="1">
                                <a:latin typeface="Cambria Math" panose="02040503050406030204" pitchFamily="18" charset="0"/>
                              </a:rPr>
                              <m:t>⊥</m:t>
                            </m:r>
                            <m:r>
                              <a:rPr lang="en-US" b="1">
                                <a:latin typeface="Cambria Math" panose="02040503050406030204" pitchFamily="18" charset="0"/>
                              </a:rPr>
                              <m:t>𝐀𝐌</m:t>
                            </m:r>
                            <m:r>
                              <m:rPr>
                                <m:nor/>
                              </m:rPr>
                              <a:rPr lang="en-US" b="1" dirty="0"/>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2" y="1204739"/>
                      <a:ext cx="2949563" cy="690534"/>
                    </a:xfrm>
                    <a:prstGeom prst="rect">
                      <a:avLst/>
                    </a:prstGeom>
                    <a:blipFill>
                      <a:blip r:embed="rId4"/>
                      <a:stretch>
                        <a:fillRect/>
                      </a:stretch>
                    </a:blipFill>
                  </p:spPr>
                  <p:txBody>
                    <a:bodyPr/>
                    <a:lstStyle/>
                    <a:p>
                      <a:r>
                        <a:rPr lang="en-GB">
                          <a:noFill/>
                        </a:rPr>
                        <a:t> </a:t>
                      </a:r>
                    </a:p>
                  </p:txBody>
                </p:sp>
              </mc:Fallback>
            </mc:AlternateContent>
          </p:grpSp>
          <p:grpSp>
            <p:nvGrpSpPr>
              <p:cNvPr id="13" name="Group 12"/>
              <p:cNvGrpSpPr/>
              <p:nvPr/>
            </p:nvGrpSpPr>
            <p:grpSpPr>
              <a:xfrm>
                <a:off x="3174821" y="1829300"/>
                <a:ext cx="3014279" cy="712632"/>
                <a:chOff x="4741795" y="1193853"/>
                <a:chExt cx="2915105" cy="712723"/>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3"/>
                      <a:ext cx="2500580" cy="690533"/>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rPr>
                              <m:t>𝐌𝐍</m:t>
                            </m:r>
                            <m:r>
                              <a:rPr lang="en-US" sz="2800" b="1">
                                <a:latin typeface="Cambria Math" panose="02040503050406030204" pitchFamily="18" charset="0"/>
                              </a:rPr>
                              <m:t>⊥</m:t>
                            </m:r>
                            <m:d>
                              <m:dPr>
                                <m:ctrlPr>
                                  <a:rPr lang="en-US" sz="2800" b="1" i="1">
                                    <a:latin typeface="Cambria Math" panose="02040503050406030204" pitchFamily="18" charset="0"/>
                                  </a:rPr>
                                </m:ctrlPr>
                              </m:dPr>
                              <m:e>
                                <m:r>
                                  <a:rPr lang="en-US" sz="2800" b="1">
                                    <a:latin typeface="Cambria Math" panose="02040503050406030204" pitchFamily="18" charset="0"/>
                                  </a:rPr>
                                  <m:t>𝐒𝐀𝐁</m:t>
                                </m:r>
                              </m:e>
                            </m:d>
                            <m:r>
                              <m:rPr>
                                <m:nor/>
                              </m:rPr>
                              <a:rPr lang="en-US" sz="2800" b="1" dirty="0"/>
                              <m:t>.</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3"/>
                      <a:ext cx="2500580" cy="690533"/>
                    </a:xfrm>
                    <a:prstGeom prst="rect">
                      <a:avLst/>
                    </a:prstGeom>
                    <a:blipFill>
                      <a:blip r:embed="rId5"/>
                      <a:stretch>
                        <a:fillRect/>
                      </a:stretch>
                    </a:blipFill>
                  </p:spPr>
                  <p:txBody>
                    <a:bodyPr/>
                    <a:lstStyle/>
                    <a:p>
                      <a:r>
                        <a:rPr lang="en-GB">
                          <a:noFill/>
                        </a:rPr>
                        <a:t> </a:t>
                      </a:r>
                    </a:p>
                  </p:txBody>
                </p:sp>
              </mc:Fallback>
            </mc:AlternateContent>
          </p:grpSp>
          <p:grpSp>
            <p:nvGrpSpPr>
              <p:cNvPr id="14" name="Group 13"/>
              <p:cNvGrpSpPr/>
              <p:nvPr/>
            </p:nvGrpSpPr>
            <p:grpSpPr>
              <a:xfrm>
                <a:off x="6233046" y="1833686"/>
                <a:ext cx="2834386" cy="702839"/>
                <a:chOff x="7661192" y="1193853"/>
                <a:chExt cx="4337047" cy="702931"/>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194744" y="1206249"/>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altLang="en-US" sz="2800" b="1" i="0" dirty="0">
                                <a:ea typeface="Calibri" panose="020F0502020204030204" pitchFamily="34" charset="0"/>
                              </a:rPr>
                              <m:t>MN</m:t>
                            </m:r>
                            <m:r>
                              <a:rPr lang="en-US" sz="2800" b="1" i="0">
                                <a:latin typeface="Cambria Math" panose="02040503050406030204" pitchFamily="18" charset="0"/>
                              </a:rPr>
                              <m:t>⊥</m:t>
                            </m:r>
                            <m:r>
                              <m:rPr>
                                <m:nor/>
                              </m:rPr>
                              <a:rPr lang="en-US" altLang="en-US" sz="2800" b="1" i="0" dirty="0" smtClean="0">
                                <a:ea typeface="Calibri" panose="020F0502020204030204" pitchFamily="34" charset="0"/>
                              </a:rPr>
                              <m:t>SB</m:t>
                            </m:r>
                            <m:r>
                              <m:rPr>
                                <m:nor/>
                              </m:rPr>
                              <a:rPr lang="en-US" altLang="en-US" sz="2800" b="1" i="0" dirty="0">
                                <a:latin typeface="Times New Roman" panose="02020603050405020304" pitchFamily="18" charset="0"/>
                                <a:ea typeface="Calibri" panose="020F0502020204030204" pitchFamily="34" charset="0"/>
                              </a:rPr>
                              <m:t>.</m:t>
                            </m:r>
                          </m:oMath>
                        </m:oMathPara>
                      </a14:m>
                      <a:endParaRPr lang="en-US" sz="2799" i="0"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194744" y="1206249"/>
                      <a:ext cx="3642916" cy="690535"/>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565203" y="1872300"/>
                  <a:ext cx="2538619" cy="69044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altLang="en-US" sz="2800" b="1" i="0" dirty="0">
                            <a:ea typeface="Calibri" panose="020F0502020204030204" pitchFamily="34" charset="0"/>
                          </a:rPr>
                          <m:t>MN</m:t>
                        </m:r>
                        <m:r>
                          <a:rPr lang="en-US" sz="2800" b="1" i="0">
                            <a:latin typeface="Cambria Math" panose="02040503050406030204" pitchFamily="18" charset="0"/>
                          </a:rPr>
                          <m:t>⊥</m:t>
                        </m:r>
                        <m:r>
                          <m:rPr>
                            <m:nor/>
                          </m:rPr>
                          <a:rPr lang="en-US" altLang="en-US" sz="2800" b="1" i="0" dirty="0" smtClean="0">
                            <a:ea typeface="Calibri" panose="020F0502020204030204" pitchFamily="34" charset="0"/>
                            <a:cs typeface="Cambria Math" panose="02040503050406030204" pitchFamily="18" charset="0"/>
                          </a:rPr>
                          <m:t>(</m:t>
                        </m:r>
                        <m:r>
                          <m:rPr>
                            <m:nor/>
                          </m:rPr>
                          <a:rPr lang="en-US" altLang="en-US" sz="2800" b="1" i="0" dirty="0">
                            <a:ea typeface="Calibri" panose="020F0502020204030204" pitchFamily="34" charset="0"/>
                          </a:rPr>
                          <m:t>SAC</m:t>
                        </m:r>
                        <m:r>
                          <m:rPr>
                            <m:nor/>
                          </m:rPr>
                          <a:rPr lang="en-US" altLang="en-US" sz="2800" b="1" i="0" dirty="0" smtClean="0">
                            <a:ea typeface="Calibri" panose="020F0502020204030204" pitchFamily="34" charset="0"/>
                          </a:rPr>
                          <m:t>)</m:t>
                        </m:r>
                        <m:r>
                          <m:rPr>
                            <m:nor/>
                          </m:rPr>
                          <a:rPr lang="en-US" altLang="en-US" sz="2800" b="1" i="0" dirty="0">
                            <a:latin typeface="Times New Roman" panose="02020603050405020304" pitchFamily="18" charset="0"/>
                            <a:ea typeface="Calibri" panose="020F0502020204030204" pitchFamily="34" charset="0"/>
                          </a:rPr>
                          <m:t>.</m:t>
                        </m:r>
                      </m:oMath>
                    </m:oMathPara>
                  </a14:m>
                  <a:endParaRPr lang="en-US" sz="2800" i="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565203" y="1872300"/>
                  <a:ext cx="2538619" cy="690445"/>
                </a:xfrm>
                <a:prstGeom prst="rect">
                  <a:avLst/>
                </a:prstGeom>
                <a:blipFill>
                  <a:blip r:embed="rId7"/>
                  <a:stretch>
                    <a:fillRect/>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344204" y="3063282"/>
            <a:ext cx="0" cy="340330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9114942" y="2063070"/>
            <a:ext cx="590614" cy="617189"/>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pic>
        <p:nvPicPr>
          <p:cNvPr id="51" name="Picture 50">
            <a:extLst>
              <a:ext uri="{FF2B5EF4-FFF2-40B4-BE49-F238E27FC236}">
                <a16:creationId xmlns:a16="http://schemas.microsoft.com/office/drawing/2014/main" id="{517357C3-1755-439A-BC1A-15D038008D19}"/>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09298" y="3384942"/>
            <a:ext cx="4744796" cy="3112079"/>
          </a:xfrm>
          <a:prstGeom prst="rect">
            <a:avLst/>
          </a:prstGeom>
          <a:noFill/>
          <a:ln>
            <a:noFill/>
          </a:ln>
        </p:spPr>
      </p:pic>
      <p:cxnSp>
        <p:nvCxnSpPr>
          <p:cNvPr id="19" name="Straight Connector 18">
            <a:extLst>
              <a:ext uri="{FF2B5EF4-FFF2-40B4-BE49-F238E27FC236}">
                <a16:creationId xmlns:a16="http://schemas.microsoft.com/office/drawing/2014/main" id="{1A6D84DB-79BB-48F0-8008-9E174D6622DF}"/>
              </a:ext>
            </a:extLst>
          </p:cNvPr>
          <p:cNvCxnSpPr>
            <a:cxnSpLocks/>
          </p:cNvCxnSpPr>
          <p:nvPr/>
        </p:nvCxnSpPr>
        <p:spPr>
          <a:xfrm flipV="1">
            <a:off x="7284203" y="4897464"/>
            <a:ext cx="449451" cy="154984"/>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6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10"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4"/>
                                        </p:tgtEl>
                                        <p:attrNameLst>
                                          <p:attrName>style.visibility</p:attrName>
                                        </p:attrNameLst>
                                      </p:cBhvr>
                                      <p:to>
                                        <p:strVal val="visible"/>
                                      </p:to>
                                    </p:set>
                                    <p:animEffect transition="in" filter="fade">
                                      <p:cBhvr>
                                        <p:cTn id="28" dur="500"/>
                                        <p:tgtEl>
                                          <p:spTgt spid="94"/>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additive="base">
                                        <p:cTn id="33" dur="500" fill="hold"/>
                                        <p:tgtEl>
                                          <p:spTgt spid="50"/>
                                        </p:tgtEl>
                                        <p:attrNameLst>
                                          <p:attrName>ppt_x</p:attrName>
                                        </p:attrNameLst>
                                      </p:cBhvr>
                                      <p:tavLst>
                                        <p:tav tm="0">
                                          <p:val>
                                            <p:strVal val="#ppt_x"/>
                                          </p:val>
                                        </p:tav>
                                        <p:tav tm="100000">
                                          <p:val>
                                            <p:strVal val="#ppt_x"/>
                                          </p:val>
                                        </p:tav>
                                      </p:tavLst>
                                    </p:anim>
                                    <p:anim calcmode="lin" valueType="num">
                                      <p:cBhvr additive="base">
                                        <p:cTn id="3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265016" y="3001568"/>
            <a:ext cx="11758732" cy="3621038"/>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3461" y="-1893"/>
            <a:ext cx="12183012" cy="2057440"/>
            <a:chOff x="109375" y="83050"/>
            <a:chExt cx="12080576" cy="1961248"/>
          </a:xfrm>
        </p:grpSpPr>
        <p:sp>
          <p:nvSpPr>
            <p:cNvPr id="25" name="Rounded Rectangle 24"/>
            <p:cNvSpPr/>
            <p:nvPr/>
          </p:nvSpPr>
          <p:spPr bwMode="auto">
            <a:xfrm>
              <a:off x="133136" y="99781"/>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83050"/>
              <a:ext cx="2069796" cy="799439"/>
              <a:chOff x="480509" y="1633454"/>
              <a:chExt cx="4057550" cy="819627"/>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840923"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05318" y="1633454"/>
                <a:ext cx="3432741" cy="51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8:</a:t>
                </a:r>
              </a:p>
            </p:txBody>
          </p:sp>
        </p:grpSp>
      </p:grpSp>
      <mc:AlternateContent xmlns:mc="http://schemas.openxmlformats.org/markup-compatibility/2006" xmlns:a14="http://schemas.microsoft.com/office/drawing/2010/main">
        <mc:Choice Requires="a14">
          <p:sp>
            <p:nvSpPr>
              <p:cNvPr id="94" name="Rectangle 93"/>
              <p:cNvSpPr/>
              <p:nvPr/>
            </p:nvSpPr>
            <p:spPr>
              <a:xfrm>
                <a:off x="265016" y="4250591"/>
                <a:ext cx="5989669" cy="1638263"/>
              </a:xfrm>
              <a:prstGeom prst="rect">
                <a:avLst/>
              </a:prstGeom>
              <a:noFill/>
            </p:spPr>
            <p:txBody>
              <a:bodyPr wrap="square" lIns="91433" tIns="45717" rIns="91433" bIns="45717" rtlCol="0">
                <a:spAutoFit/>
              </a:bodyPr>
              <a:lstStyle/>
              <a:p>
                <a:pPr>
                  <a:spcBef>
                    <a:spcPts val="600"/>
                  </a:spcBef>
                  <a:spcAft>
                    <a:spcPts val="600"/>
                  </a:spcAft>
                </a:pPr>
                <a14:m>
                  <m:oMath xmlns:m="http://schemas.openxmlformats.org/officeDocument/2006/math">
                    <m:r>
                      <a:rPr lang="en-US" sz="2800" b="1" i="1">
                        <a:latin typeface="Cambria Math" panose="02040503050406030204" pitchFamily="18" charset="0"/>
                        <a:ea typeface="Calibri" panose="020F0502020204030204" pitchFamily="34" charset="0"/>
                      </a:rPr>
                      <m:t>𝑻𝒂</m:t>
                    </m:r>
                    <m:r>
                      <a:rPr lang="en-US" sz="2800" b="1" i="1">
                        <a:latin typeface="Cambria Math" panose="02040503050406030204" pitchFamily="18" charset="0"/>
                        <a:ea typeface="Calibri" panose="020F0502020204030204" pitchFamily="34" charset="0"/>
                      </a:rPr>
                      <m:t> </m:t>
                    </m:r>
                    <m:r>
                      <a:rPr lang="en-US" sz="2800" b="1" i="1">
                        <a:latin typeface="Cambria Math" panose="02040503050406030204" pitchFamily="18" charset="0"/>
                        <a:ea typeface="Calibri" panose="020F0502020204030204" pitchFamily="34" charset="0"/>
                      </a:rPr>
                      <m:t>𝒄</m:t>
                    </m:r>
                    <m:r>
                      <a:rPr lang="en-US" sz="2800" b="1" i="1">
                        <a:latin typeface="Cambria Math" panose="02040503050406030204" pitchFamily="18" charset="0"/>
                        <a:ea typeface="Calibri" panose="020F0502020204030204" pitchFamily="34" charset="0"/>
                      </a:rPr>
                      <m:t>ó: </m:t>
                    </m:r>
                    <m:d>
                      <m:dPr>
                        <m:begChr m:val="{"/>
                        <m:endChr m:val=""/>
                        <m:ctrlPr>
                          <a:rPr lang="en-US" sz="2800" b="1" i="1">
                            <a:latin typeface="Cambria Math" panose="02040503050406030204" pitchFamily="18" charset="0"/>
                            <a:ea typeface="Calibri" panose="020F0502020204030204" pitchFamily="34" charset="0"/>
                          </a:rPr>
                        </m:ctrlPr>
                      </m:dPr>
                      <m:e>
                        <m:eqArr>
                          <m:eqArrPr>
                            <m:ctrlPr>
                              <a:rPr lang="en-US" sz="2800" b="1" i="1">
                                <a:latin typeface="Cambria Math" panose="02040503050406030204" pitchFamily="18" charset="0"/>
                                <a:ea typeface="Calibri" panose="020F0502020204030204" pitchFamily="34" charset="0"/>
                              </a:rPr>
                            </m:ctrlPr>
                          </m:eqArrPr>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𝑰𝑱</m:t>
                            </m:r>
                            <m:r>
                              <a:rPr lang="en-GB"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𝑺𝑴</m:t>
                            </m:r>
                          </m:e>
                          <m:e>
                            <m:r>
                              <a:rPr lang="en-US" sz="2800" b="1" i="1">
                                <a:latin typeface="Cambria Math" panose="02040503050406030204" pitchFamily="18" charset="0"/>
                                <a:ea typeface="Calibri" panose="020F0502020204030204" pitchFamily="34" charset="0"/>
                              </a:rPr>
                              <m:t>&amp;</m:t>
                            </m:r>
                            <m:r>
                              <a:rPr lang="en-US" sz="2800" b="1" i="1">
                                <a:latin typeface="Cambria Math" panose="02040503050406030204" pitchFamily="18" charset="0"/>
                                <a:ea typeface="Calibri" panose="020F0502020204030204" pitchFamily="34" charset="0"/>
                              </a:rPr>
                              <m:t>𝑺𝑴</m:t>
                            </m:r>
                            <m:r>
                              <a:rPr lang="en-US" sz="2800" b="1" i="1">
                                <a:latin typeface="Cambria Math" panose="02040503050406030204" pitchFamily="18" charset="0"/>
                                <a:ea typeface="Calibri" panose="020F0502020204030204" pitchFamily="34" charset="0"/>
                                <a:cs typeface="Cambria Math" panose="02040503050406030204" pitchFamily="18" charset="0"/>
                              </a:rPr>
                              <m:t>⊥</m:t>
                            </m:r>
                            <m:d>
                              <m:dPr>
                                <m:ctrlPr>
                                  <a:rPr lang="en-US" sz="2800" b="1" i="1">
                                    <a:latin typeface="Cambria Math" panose="02040503050406030204" pitchFamily="18" charset="0"/>
                                    <a:ea typeface="Calibri" panose="020F0502020204030204" pitchFamily="34" charset="0"/>
                                  </a:rPr>
                                </m:ctrlPr>
                              </m:dPr>
                              <m:e>
                                <m:r>
                                  <a:rPr lang="en-US" sz="2800" b="1" i="1">
                                    <a:latin typeface="Cambria Math" panose="02040503050406030204" pitchFamily="18" charset="0"/>
                                    <a:ea typeface="Calibri" panose="020F0502020204030204" pitchFamily="34" charset="0"/>
                                  </a:rPr>
                                  <m:t>𝑨𝑩𝑪</m:t>
                                </m:r>
                              </m:e>
                            </m:d>
                          </m:e>
                        </m:eqArr>
                      </m:e>
                    </m:d>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𝑰𝑱</m:t>
                    </m:r>
                    <m:r>
                      <a:rPr lang="en-US" sz="2800" b="1" i="1">
                        <a:latin typeface="Cambria Math" panose="02040503050406030204" pitchFamily="18" charset="0"/>
                        <a:ea typeface="Calibri" panose="020F0502020204030204" pitchFamily="34" charset="0"/>
                        <a:cs typeface="Cambria Math" panose="02040503050406030204" pitchFamily="18" charset="0"/>
                      </a:rPr>
                      <m:t>⊥</m:t>
                    </m:r>
                    <m:d>
                      <m:dPr>
                        <m:ctrlPr>
                          <a:rPr lang="en-US" sz="2800" b="1" i="1">
                            <a:latin typeface="Cambria Math" panose="02040503050406030204" pitchFamily="18" charset="0"/>
                            <a:ea typeface="Calibri" panose="020F0502020204030204" pitchFamily="34" charset="0"/>
                          </a:rPr>
                        </m:ctrlPr>
                      </m:dPr>
                      <m:e>
                        <m:r>
                          <a:rPr lang="en-US" sz="2800" b="1" i="1">
                            <a:latin typeface="Cambria Math" panose="02040503050406030204" pitchFamily="18" charset="0"/>
                            <a:ea typeface="Calibri" panose="020F0502020204030204" pitchFamily="34" charset="0"/>
                          </a:rPr>
                          <m:t>𝑨𝑩𝑪</m:t>
                        </m:r>
                      </m:e>
                    </m:d>
                  </m:oMath>
                </a14:m>
                <a:r>
                  <a:rPr lang="en-US" sz="2800" b="1" dirty="0">
                    <a:latin typeface="Times New Roman" panose="02020603050405020304" pitchFamily="18" charset="0"/>
                    <a:ea typeface="Calibri" panose="020F0502020204030204" pitchFamily="34" charset="0"/>
                  </a:rPr>
                  <a:t>.</a:t>
                </a:r>
                <a:endParaRPr lang="en-US" sz="2800" dirty="0">
                  <a:latin typeface="Times New Roman" panose="02020603050405020304" pitchFamily="18" charset="0"/>
                  <a:ea typeface="Calibri" panose="020F0502020204030204" pitchFamily="34" charset="0"/>
                </a:endParaRPr>
              </a:p>
              <a:p>
                <a:pPr>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265016" y="4250591"/>
                <a:ext cx="5989669" cy="1638263"/>
              </a:xfrm>
              <a:prstGeom prst="rect">
                <a:avLst/>
              </a:prstGeom>
              <a:blipFill>
                <a:blip r:embed="rId2"/>
                <a:stretch>
                  <a:fillRect/>
                </a:stretch>
              </a:blipFill>
            </p:spPr>
            <p:txBody>
              <a:bodyPr/>
              <a:lstStyle/>
              <a:p>
                <a:r>
                  <a:rPr lang="en-GB">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506918" y="256400"/>
                <a:ext cx="12245494" cy="2077492"/>
              </a:xfrm>
              <a:prstGeom prst="rect">
                <a:avLst/>
              </a:prstGeom>
            </p:spPr>
            <p:txBody>
              <a:bodyPr wrap="square">
                <a:spAutoFit/>
              </a:bodyPr>
              <a:lstStyle/>
              <a:p>
                <a:pPr>
                  <a:spcBef>
                    <a:spcPts val="600"/>
                  </a:spcBef>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Cho </a:t>
                </a:r>
                <a:r>
                  <a:rPr lang="en-US" sz="3200" b="1" dirty="0" err="1">
                    <a:latin typeface="Times New Roman" panose="02020603050405020304" pitchFamily="18" charset="0"/>
                    <a:cs typeface="Times New Roman" panose="02020603050405020304" pitchFamily="18" charset="0"/>
                  </a:rPr>
                  <a:t>hình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chóp</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𝑺</m:t>
                    </m:r>
                    <m:r>
                      <a:rPr lang="en-US" sz="3200" b="1">
                        <a:latin typeface="Cambria Math" panose="02040503050406030204" pitchFamily="18" charset="0"/>
                      </a:rPr>
                      <m:t>.</m:t>
                    </m:r>
                    <m:r>
                      <a:rPr lang="en-US" sz="3200" b="1" i="1">
                        <a:latin typeface="Cambria Math" panose="02040503050406030204" pitchFamily="18" charset="0"/>
                      </a:rPr>
                      <m:t>𝑨𝑩𝑪</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có</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đáy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tam </a:t>
                </a:r>
                <a:r>
                  <a:rPr lang="en-US" sz="3200" b="1" dirty="0" err="1">
                    <a:latin typeface="Times New Roman" panose="02020603050405020304" pitchFamily="18" charset="0"/>
                    <a:cs typeface="Times New Roman" panose="02020603050405020304" pitchFamily="18" charset="0"/>
                  </a:rPr>
                  <a:t>giác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đều</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𝑴</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trung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điểm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của</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𝑨𝑩</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ea typeface="Calibri" panose="020F0502020204030204" pitchFamily="34" charset="0"/>
                      </a:rPr>
                      <m:t>𝑺𝑴</m:t>
                    </m:r>
                    <m:r>
                      <a:rPr lang="en-US" sz="3200" b="1" i="1">
                        <a:latin typeface="Cambria Math" panose="02040503050406030204" pitchFamily="18" charset="0"/>
                        <a:ea typeface="Calibri" panose="020F0502020204030204" pitchFamily="34" charset="0"/>
                        <a:cs typeface="Cambria Math" panose="02040503050406030204" pitchFamily="18" charset="0"/>
                      </a:rPr>
                      <m:t>⊥</m:t>
                    </m:r>
                    <m:d>
                      <m:dPr>
                        <m:ctrlPr>
                          <a:rPr lang="en-US" sz="3200" b="1" i="1">
                            <a:latin typeface="Cambria Math" panose="02040503050406030204" pitchFamily="18" charset="0"/>
                            <a:ea typeface="Calibri" panose="020F0502020204030204" pitchFamily="34" charset="0"/>
                          </a:rPr>
                        </m:ctrlPr>
                      </m:dPr>
                      <m:e>
                        <m:r>
                          <a:rPr lang="en-US" sz="3200" b="1" i="1">
                            <a:latin typeface="Cambria Math" panose="02040503050406030204" pitchFamily="18" charset="0"/>
                            <a:ea typeface="Calibri" panose="020F0502020204030204" pitchFamily="34" charset="0"/>
                          </a:rPr>
                          <m:t>𝑨𝑩𝑪</m:t>
                        </m:r>
                      </m:e>
                    </m:d>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Gọi</a:t>
                </a:r>
                <a14:m>
                  <m:oMath xmlns:m="http://schemas.openxmlformats.org/officeDocument/2006/math">
                    <m:r>
                      <a:rPr lang="en-US" sz="3200" b="1">
                        <a:latin typeface="Cambria Math" panose="02040503050406030204" pitchFamily="18" charset="0"/>
                      </a:rPr>
                      <m:t> </m:t>
                    </m:r>
                    <m:r>
                      <a:rPr lang="en-US" sz="3200" b="1" i="1">
                        <a:latin typeface="Cambria Math" panose="02040503050406030204" pitchFamily="18" charset="0"/>
                      </a:rPr>
                      <m:t>𝑰</m:t>
                    </m:r>
                    <m:r>
                      <a:rPr lang="en-US" sz="3200" b="1">
                        <a:latin typeface="Cambria Math" panose="02040503050406030204" pitchFamily="18" charset="0"/>
                      </a:rPr>
                      <m:t>,</m:t>
                    </m:r>
                    <m:r>
                      <a:rPr lang="en-US" sz="3200" b="1" i="1">
                        <a:latin typeface="Cambria Math" panose="02040503050406030204" pitchFamily="18" charset="0"/>
                      </a:rPr>
                      <m:t>𝑱</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lần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lượt</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trung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điểm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của</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𝑺𝑪</m:t>
                    </m:r>
                    <m:r>
                      <a:rPr lang="en-US" sz="3200" b="1">
                        <a:latin typeface="Cambria Math" panose="02040503050406030204" pitchFamily="18" charset="0"/>
                      </a:rPr>
                      <m:t>,</m:t>
                    </m:r>
                    <m:r>
                      <a:rPr lang="en-US" sz="3200" b="1" i="1">
                        <a:latin typeface="Cambria Math" panose="02040503050406030204" pitchFamily="18" charset="0"/>
                      </a:rPr>
                      <m:t>𝑪𝑴</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Khẳng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định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nào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sau</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đây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đúng</a:t>
                </a:r>
                <a:r>
                  <a:rPr lang="en-US" sz="3200" b="1" dirty="0">
                    <a:latin typeface="Times New Roman" panose="02020603050405020304" pitchFamily="18" charset="0"/>
                    <a:cs typeface="Times New Roman" panose="02020603050405020304" pitchFamily="18" charset="0"/>
                  </a:rPr>
                  <a:t>? </a:t>
                </a:r>
              </a:p>
              <a:p>
                <a:pPr algn="just">
                  <a:spcBef>
                    <a:spcPts val="600"/>
                  </a:spcBef>
                  <a:spcAft>
                    <a:spcPts val="600"/>
                  </a:spcAft>
                </a:pP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506918" y="256400"/>
                <a:ext cx="12245494" cy="2077492"/>
              </a:xfrm>
              <a:prstGeom prst="rect">
                <a:avLst/>
              </a:prstGeom>
              <a:blipFill>
                <a:blip r:embed="rId3"/>
                <a:stretch>
                  <a:fillRect l="-1244" t="-4106"/>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325248" y="2179395"/>
            <a:ext cx="11854303" cy="813307"/>
            <a:chOff x="213063" y="1826374"/>
            <a:chExt cx="11938349" cy="813307"/>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19591"/>
              <a:chOff x="227583" y="1800156"/>
              <a:chExt cx="11781442" cy="719591"/>
            </a:xfrm>
          </p:grpSpPr>
          <p:grpSp>
            <p:nvGrpSpPr>
              <p:cNvPr id="12" name="Group 11"/>
              <p:cNvGrpSpPr/>
              <p:nvPr/>
            </p:nvGrpSpPr>
            <p:grpSpPr>
              <a:xfrm>
                <a:off x="227583" y="1826104"/>
                <a:ext cx="3228522" cy="617189"/>
                <a:chOff x="277163" y="1182823"/>
                <a:chExt cx="3751143" cy="617268"/>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1078743" y="1203193"/>
                      <a:ext cx="2949563" cy="545669"/>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a:rPr lang="en-US" b="1" smtClean="0">
                              <a:solidFill>
                                <a:schemeClr val="bg1"/>
                              </a:solidFill>
                              <a:latin typeface="Cambria Math" panose="02040503050406030204" pitchFamily="18" charset="0"/>
                            </a:rPr>
                            <m:t>𝑰𝑱</m:t>
                          </m:r>
                          <m:r>
                            <a:rPr lang="en-US" b="1" smtClean="0">
                              <a:solidFill>
                                <a:schemeClr val="bg1"/>
                              </a:solidFill>
                              <a:latin typeface="Cambria Math" panose="02040503050406030204" pitchFamily="18" charset="0"/>
                            </a:rPr>
                            <m:t>⊥</m:t>
                          </m:r>
                          <m:d>
                            <m:dPr>
                              <m:ctrlPr>
                                <a:rPr lang="en-US" b="1" i="1">
                                  <a:solidFill>
                                    <a:schemeClr val="bg1"/>
                                  </a:solidFill>
                                  <a:latin typeface="Cambria Math" panose="02040503050406030204" pitchFamily="18" charset="0"/>
                                </a:rPr>
                              </m:ctrlPr>
                            </m:dPr>
                            <m:e>
                              <m:r>
                                <a:rPr lang="en-US" b="1">
                                  <a:solidFill>
                                    <a:schemeClr val="bg1"/>
                                  </a:solidFill>
                                  <a:latin typeface="Cambria Math" panose="02040503050406030204" pitchFamily="18" charset="0"/>
                                </a:rPr>
                                <m:t>𝑨𝑩𝑪</m:t>
                              </m:r>
                            </m:e>
                          </m:d>
                        </m:oMath>
                      </a14:m>
                      <a:r>
                        <a:rPr lang="en-US" dirty="0">
                          <a:solidFill>
                            <a:schemeClr val="bg1"/>
                          </a:solidFill>
                        </a:rPr>
                        <a:t>.</a:t>
                      </a:r>
                    </a:p>
                  </p:txBody>
                </p:sp>
              </mc:Choice>
              <mc:Fallback xmlns="">
                <p:sp>
                  <p:nvSpPr>
                    <p:cNvPr id="71" name="TextBox 70"/>
                    <p:cNvSpPr txBox="1">
                      <a:spLocks noRot="1" noChangeAspect="1" noMove="1" noResize="1" noEditPoints="1" noAdjustHandles="1" noChangeArrowheads="1" noChangeShapeType="1" noTextEdit="1"/>
                    </p:cNvSpPr>
                    <p:nvPr/>
                  </p:nvSpPr>
                  <p:spPr>
                    <a:xfrm>
                      <a:off x="1078743" y="1203193"/>
                      <a:ext cx="2949563" cy="545669"/>
                    </a:xfrm>
                    <a:prstGeom prst="rect">
                      <a:avLst/>
                    </a:prstGeom>
                    <a:blipFill>
                      <a:blip r:embed="rId4"/>
                      <a:stretch>
                        <a:fillRect t="-7778" b="-28889"/>
                      </a:stretch>
                    </a:blipFill>
                  </p:spPr>
                  <p:txBody>
                    <a:bodyPr/>
                    <a:lstStyle/>
                    <a:p>
                      <a:r>
                        <a:rPr lang="en-GB">
                          <a:noFill/>
                        </a:rPr>
                        <a:t> </a:t>
                      </a:r>
                    </a:p>
                  </p:txBody>
                </p:sp>
              </mc:Fallback>
            </mc:AlternateContent>
          </p:grpSp>
          <p:grpSp>
            <p:nvGrpSpPr>
              <p:cNvPr id="13" name="Group 12"/>
              <p:cNvGrpSpPr/>
              <p:nvPr/>
            </p:nvGrpSpPr>
            <p:grpSpPr>
              <a:xfrm>
                <a:off x="3174821" y="1829300"/>
                <a:ext cx="3312929" cy="617189"/>
                <a:chOff x="4741795" y="1193853"/>
                <a:chExt cx="3203929" cy="617268"/>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445144" y="1218988"/>
                      <a:ext cx="2500580" cy="545669"/>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a:rPr lang="en-US" sz="2800" b="1" smtClean="0">
                              <a:solidFill>
                                <a:schemeClr val="bg1"/>
                              </a:solidFill>
                              <a:latin typeface="Cambria Math" panose="02040503050406030204" pitchFamily="18" charset="0"/>
                            </a:rPr>
                            <m:t>𝑰𝑴</m:t>
                          </m:r>
                          <m:r>
                            <a:rPr lang="en-US" sz="2800" b="1" smtClean="0">
                              <a:solidFill>
                                <a:schemeClr val="bg1"/>
                              </a:solidFill>
                              <a:latin typeface="Cambria Math" panose="02040503050406030204" pitchFamily="18" charset="0"/>
                            </a:rPr>
                            <m:t>⊥</m:t>
                          </m:r>
                          <m:d>
                            <m:dPr>
                              <m:ctrlPr>
                                <a:rPr lang="en-US" sz="2800" b="1" i="1">
                                  <a:solidFill>
                                    <a:schemeClr val="bg1"/>
                                  </a:solidFill>
                                  <a:latin typeface="Cambria Math" panose="02040503050406030204" pitchFamily="18" charset="0"/>
                                </a:rPr>
                              </m:ctrlPr>
                            </m:dPr>
                            <m:e>
                              <m:r>
                                <a:rPr lang="en-US" sz="2800" b="1">
                                  <a:solidFill>
                                    <a:schemeClr val="bg1"/>
                                  </a:solidFill>
                                  <a:latin typeface="Cambria Math" panose="02040503050406030204" pitchFamily="18" charset="0"/>
                                </a:rPr>
                                <m:t>𝑨𝑩𝑪</m:t>
                              </m:r>
                            </m:e>
                          </m:d>
                        </m:oMath>
                      </a14:m>
                      <a:r>
                        <a:rPr lang="en-US" sz="2800" dirty="0">
                          <a:solidFill>
                            <a:schemeClr val="bg1"/>
                          </a:solidFill>
                        </a:rPr>
                        <a:t>.</a:t>
                      </a:r>
                    </a:p>
                  </p:txBody>
                </p:sp>
              </mc:Choice>
              <mc:Fallback xmlns="">
                <p:sp>
                  <p:nvSpPr>
                    <p:cNvPr id="68" name="TextBox 67"/>
                    <p:cNvSpPr txBox="1">
                      <a:spLocks noRot="1" noChangeAspect="1" noMove="1" noResize="1" noEditPoints="1" noAdjustHandles="1" noChangeArrowheads="1" noChangeShapeType="1" noTextEdit="1"/>
                    </p:cNvSpPr>
                    <p:nvPr/>
                  </p:nvSpPr>
                  <p:spPr>
                    <a:xfrm>
                      <a:off x="5445144" y="1218988"/>
                      <a:ext cx="2500580" cy="545669"/>
                    </a:xfrm>
                    <a:prstGeom prst="rect">
                      <a:avLst/>
                    </a:prstGeom>
                    <a:blipFill>
                      <a:blip r:embed="rId5"/>
                      <a:stretch>
                        <a:fillRect t="-7778" b="-28889"/>
                      </a:stretch>
                    </a:blipFill>
                  </p:spPr>
                  <p:txBody>
                    <a:bodyPr/>
                    <a:lstStyle/>
                    <a:p>
                      <a:r>
                        <a:rPr lang="en-GB">
                          <a:noFill/>
                        </a:rPr>
                        <a:t> </a:t>
                      </a:r>
                    </a:p>
                  </p:txBody>
                </p:sp>
              </mc:Fallback>
            </mc:AlternateContent>
          </p:grpSp>
          <p:grpSp>
            <p:nvGrpSpPr>
              <p:cNvPr id="14" name="Group 13"/>
              <p:cNvGrpSpPr/>
              <p:nvPr/>
            </p:nvGrpSpPr>
            <p:grpSpPr>
              <a:xfrm>
                <a:off x="6233046" y="1829302"/>
                <a:ext cx="2947917" cy="690445"/>
                <a:chOff x="7661192" y="1189468"/>
                <a:chExt cx="451076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529043" y="1189468"/>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solidFill>
                                  <a:schemeClr val="bg1"/>
                                </a:solidFill>
                                <a:latin typeface="Cambria Math" panose="02040503050406030204" pitchFamily="18" charset="0"/>
                              </a:rPr>
                              <m:t>𝑺𝑱</m:t>
                            </m:r>
                            <m:r>
                              <a:rPr lang="en-US" sz="2800" b="1" smtClean="0">
                                <a:solidFill>
                                  <a:schemeClr val="bg1"/>
                                </a:solidFill>
                                <a:latin typeface="Cambria Math" panose="02040503050406030204" pitchFamily="18" charset="0"/>
                              </a:rPr>
                              <m:t>⊥</m:t>
                            </m:r>
                            <m:d>
                              <m:dPr>
                                <m:ctrlPr>
                                  <a:rPr lang="en-US" sz="2800" b="1" i="1">
                                    <a:solidFill>
                                      <a:schemeClr val="bg1"/>
                                    </a:solidFill>
                                    <a:latin typeface="Cambria Math" panose="02040503050406030204" pitchFamily="18" charset="0"/>
                                  </a:rPr>
                                </m:ctrlPr>
                              </m:dPr>
                              <m:e>
                                <m:r>
                                  <a:rPr lang="en-US" sz="2800" b="1">
                                    <a:solidFill>
                                      <a:schemeClr val="bg1"/>
                                    </a:solidFill>
                                    <a:latin typeface="Cambria Math" panose="02040503050406030204" pitchFamily="18" charset="0"/>
                                  </a:rPr>
                                  <m:t>𝑨𝑩𝑪</m:t>
                                </m:r>
                              </m:e>
                            </m:d>
                            <m:r>
                              <m:rPr>
                                <m:nor/>
                              </m:rPr>
                              <a:rPr lang="en-US" sz="2800" b="1" dirty="0">
                                <a:solidFill>
                                  <a:schemeClr val="bg1"/>
                                </a:solidFill>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529043" y="1189468"/>
                      <a:ext cx="3642916" cy="690535"/>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612793" y="1949236"/>
                  <a:ext cx="2538619" cy="69044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solidFill>
                              <a:schemeClr val="bg1"/>
                            </a:solidFill>
                            <a:latin typeface="Cambria Math" panose="02040503050406030204" pitchFamily="18" charset="0"/>
                          </a:rPr>
                          <m:t>𝑺𝑨</m:t>
                        </m:r>
                        <m:r>
                          <a:rPr lang="en-US" sz="2800" b="1" smtClean="0">
                            <a:solidFill>
                              <a:schemeClr val="bg1"/>
                            </a:solidFill>
                            <a:latin typeface="Cambria Math" panose="02040503050406030204" pitchFamily="18" charset="0"/>
                          </a:rPr>
                          <m:t>⊥</m:t>
                        </m:r>
                        <m:d>
                          <m:dPr>
                            <m:ctrlPr>
                              <a:rPr lang="en-US" sz="2800" b="1" i="1">
                                <a:solidFill>
                                  <a:schemeClr val="bg1"/>
                                </a:solidFill>
                                <a:latin typeface="Cambria Math" panose="02040503050406030204" pitchFamily="18" charset="0"/>
                              </a:rPr>
                            </m:ctrlPr>
                          </m:dPr>
                          <m:e>
                            <m:r>
                              <a:rPr lang="en-US" sz="2800" b="1">
                                <a:solidFill>
                                  <a:schemeClr val="bg1"/>
                                </a:solidFill>
                                <a:latin typeface="Cambria Math" panose="02040503050406030204" pitchFamily="18" charset="0"/>
                              </a:rPr>
                              <m:t>𝑨𝑩𝑪</m:t>
                            </m:r>
                          </m:e>
                        </m:d>
                        <m:r>
                          <m:rPr>
                            <m:nor/>
                          </m:rPr>
                          <a:rPr lang="en-US" sz="2800" b="1" dirty="0">
                            <a:solidFill>
                              <a:schemeClr val="bg1"/>
                            </a:solidFill>
                          </a:rPr>
                          <m:t>.</m:t>
                        </m:r>
                      </m:oMath>
                    </m:oMathPara>
                  </a14:m>
                  <a:endParaRPr lang="en-US" sz="28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612793" y="1949236"/>
                  <a:ext cx="2538619" cy="690445"/>
                </a:xfrm>
                <a:prstGeom prst="rect">
                  <a:avLst/>
                </a:prstGeom>
                <a:blipFill>
                  <a:blip r:embed="rId7"/>
                  <a:stretch>
                    <a:fillRect/>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195292" y="3219302"/>
            <a:ext cx="0" cy="3403304"/>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298761" y="2225710"/>
            <a:ext cx="621943" cy="612268"/>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A</a:t>
            </a:r>
          </a:p>
        </p:txBody>
      </p:sp>
      <p:pic>
        <p:nvPicPr>
          <p:cNvPr id="52" name="Picture 51">
            <a:extLst>
              <a:ext uri="{FF2B5EF4-FFF2-40B4-BE49-F238E27FC236}">
                <a16:creationId xmlns:a16="http://schemas.microsoft.com/office/drawing/2014/main" id="{AA58E3F4-F33A-4637-969F-AB41F026775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540488" y="3750365"/>
            <a:ext cx="3379304" cy="2570922"/>
          </a:xfrm>
          <a:prstGeom prst="rect">
            <a:avLst/>
          </a:prstGeom>
          <a:noFill/>
          <a:ln>
            <a:noFill/>
          </a:ln>
        </p:spPr>
      </p:pic>
    </p:spTree>
    <p:extLst>
      <p:ext uri="{BB962C8B-B14F-4D97-AF65-F5344CB8AC3E}">
        <p14:creationId xmlns:p14="http://schemas.microsoft.com/office/powerpoint/2010/main" val="34383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fade">
                                      <p:cBhvr>
                                        <p:cTn id="25" dur="500"/>
                                        <p:tgtEl>
                                          <p:spTgt spid="9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500" fill="hold"/>
                                        <p:tgtEl>
                                          <p:spTgt spid="50"/>
                                        </p:tgtEl>
                                        <p:attrNameLst>
                                          <p:attrName>ppt_x</p:attrName>
                                        </p:attrNameLst>
                                      </p:cBhvr>
                                      <p:tavLst>
                                        <p:tav tm="0">
                                          <p:val>
                                            <p:strVal val="#ppt_x"/>
                                          </p:val>
                                        </p:tav>
                                        <p:tav tm="100000">
                                          <p:val>
                                            <p:strVal val="#ppt_x"/>
                                          </p:val>
                                        </p:tav>
                                      </p:tavLst>
                                    </p:anim>
                                    <p:anim calcmode="lin" valueType="num">
                                      <p:cBhvr additive="base">
                                        <p:cTn id="31"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86808" y="1145614"/>
            <a:ext cx="11926984" cy="4839212"/>
            <a:chOff x="184495" y="3386716"/>
            <a:chExt cx="11926984" cy="4896136"/>
          </a:xfrm>
        </p:grpSpPr>
        <p:sp>
          <p:nvSpPr>
            <p:cNvPr id="5" name="Rounded Rectangle 4"/>
            <p:cNvSpPr/>
            <p:nvPr/>
          </p:nvSpPr>
          <p:spPr>
            <a:xfrm>
              <a:off x="184495" y="3386716"/>
              <a:ext cx="11926984" cy="4896136"/>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387435"/>
              <a:ext cx="5751209" cy="456061"/>
              <a:chOff x="1275608" y="5787311"/>
              <a:chExt cx="11274456" cy="828639"/>
            </a:xfrm>
          </p:grpSpPr>
          <p:sp>
            <p:nvSpPr>
              <p:cNvPr id="7" name="Freeform 20"/>
              <p:cNvSpPr>
                <a:spLocks/>
              </p:cNvSpPr>
              <p:nvPr/>
            </p:nvSpPr>
            <p:spPr bwMode="auto">
              <a:xfrm rot="16200000" flipV="1">
                <a:off x="6758843" y="824723"/>
                <a:ext cx="828633" cy="10753809"/>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dirty="0"/>
              </a:p>
            </p:txBody>
          </p:sp>
          <p:sp>
            <p:nvSpPr>
              <p:cNvPr id="9" name="Round Diagonal Corner Rectangle 8"/>
              <p:cNvSpPr/>
              <p:nvPr/>
            </p:nvSpPr>
            <p:spPr>
              <a:xfrm flipV="1">
                <a:off x="1275608" y="5795468"/>
                <a:ext cx="852450" cy="820482"/>
              </a:xfrm>
              <a:prstGeom prst="round2DiagRect">
                <a:avLst>
                  <a:gd name="adj1" fmla="val 16667"/>
                  <a:gd name="adj2" fmla="val 0"/>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0" y="5842686"/>
                <a:ext cx="545196" cy="739116"/>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grpSp>
        <p:nvGrpSpPr>
          <p:cNvPr id="21" name="Group 20"/>
          <p:cNvGrpSpPr/>
          <p:nvPr/>
        </p:nvGrpSpPr>
        <p:grpSpPr>
          <a:xfrm>
            <a:off x="145409" y="57615"/>
            <a:ext cx="11953104" cy="876349"/>
            <a:chOff x="534989" y="1641462"/>
            <a:chExt cx="23340844" cy="1857712"/>
          </a:xfrm>
        </p:grpSpPr>
        <p:sp>
          <p:nvSpPr>
            <p:cNvPr id="25" name="Rounded Rectangle 24"/>
            <p:cNvSpPr/>
            <p:nvPr/>
          </p:nvSpPr>
          <p:spPr bwMode="auto">
            <a:xfrm>
              <a:off x="534989" y="1641462"/>
              <a:ext cx="23340844" cy="1857712"/>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dirty="0"/>
            </a:p>
          </p:txBody>
        </p:sp>
        <p:grpSp>
          <p:nvGrpSpPr>
            <p:cNvPr id="29" name="Group 11"/>
            <p:cNvGrpSpPr/>
            <p:nvPr/>
          </p:nvGrpSpPr>
          <p:grpSpPr bwMode="auto">
            <a:xfrm>
              <a:off x="683764" y="1863694"/>
              <a:ext cx="264858" cy="511168"/>
              <a:chOff x="7440266" y="3436652"/>
              <a:chExt cx="344488" cy="727072"/>
            </a:xfrm>
            <a:solidFill>
              <a:schemeClr val="bg1">
                <a:lumMod val="95000"/>
              </a:schemeClr>
            </a:solidFill>
          </p:grpSpPr>
          <p:sp>
            <p:nvSpPr>
              <p:cNvPr id="32" name="Freeform 31"/>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grpSp>
      </p:grpSp>
      <p:sp>
        <p:nvSpPr>
          <p:cNvPr id="23" name="Rectangle 22"/>
          <p:cNvSpPr/>
          <p:nvPr/>
        </p:nvSpPr>
        <p:spPr>
          <a:xfrm>
            <a:off x="289416" y="159207"/>
            <a:ext cx="11926984" cy="1049198"/>
          </a:xfrm>
          <a:prstGeom prst="rect">
            <a:avLst/>
          </a:prstGeom>
          <a:noFill/>
        </p:spPr>
        <p:txBody>
          <a:bodyPr wrap="square" rtlCol="0">
            <a:spAutoFit/>
          </a:bodyPr>
          <a:lstStyle/>
          <a:p>
            <a:pPr>
              <a:lnSpc>
                <a:spcPct val="107000"/>
              </a:lnSpc>
            </a:pPr>
            <a:r>
              <a:rPr lang="en-US" sz="3200" b="1">
                <a:solidFill>
                  <a:srgbClr val="FF0000"/>
                </a:solidFill>
                <a:latin typeface="Times New Roman" panose="02020603050405020304" pitchFamily="18" charset="0"/>
                <a:ea typeface="Times New Roman" charset="0"/>
                <a:cs typeface="Times New Roman" panose="02020603050405020304" pitchFamily="18" charset="0"/>
              </a:rPr>
              <a:t>V. Phép chiếu vuông góc và định lí ba đường vuông góc.</a:t>
            </a:r>
            <a:endParaRPr lang="en-US" sz="3200" b="1" dirty="0">
              <a:solidFill>
                <a:srgbClr val="FF0000"/>
              </a:solidFill>
              <a:latin typeface="Times New Roman" panose="02020603050405020304" pitchFamily="18" charset="0"/>
              <a:ea typeface="Times New Roman" charset="0"/>
              <a:cs typeface="Times New Roman" panose="02020603050405020304" pitchFamily="18" charset="0"/>
            </a:endParaRPr>
          </a:p>
          <a:p>
            <a:pPr>
              <a:lnSpc>
                <a:spcPct val="107000"/>
              </a:lnSpc>
            </a:pP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3" name="Action Button: Forward or Next 62">
            <a:hlinkClick r:id="" action="ppaction://hlinkshowjump?jump=nextslide" highlightClick="1"/>
          </p:cNvPr>
          <p:cNvSpPr/>
          <p:nvPr/>
        </p:nvSpPr>
        <p:spPr>
          <a:xfrm>
            <a:off x="11632289" y="6344666"/>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11" name="Group 110">
            <a:extLst>
              <a:ext uri="{FF2B5EF4-FFF2-40B4-BE49-F238E27FC236}">
                <a16:creationId xmlns:a16="http://schemas.microsoft.com/office/drawing/2014/main" id="{7D865CB2-3143-4089-B8D5-4AD6B8552B5C}"/>
              </a:ext>
            </a:extLst>
          </p:cNvPr>
          <p:cNvGrpSpPr/>
          <p:nvPr/>
        </p:nvGrpSpPr>
        <p:grpSpPr>
          <a:xfrm>
            <a:off x="6751484" y="4171696"/>
            <a:ext cx="4687728" cy="1254103"/>
            <a:chOff x="7571549" y="2894167"/>
            <a:chExt cx="4324350" cy="1075747"/>
          </a:xfrm>
        </p:grpSpPr>
        <p:sp>
          <p:nvSpPr>
            <p:cNvPr id="112" name="Parallelogram 111">
              <a:extLst>
                <a:ext uri="{FF2B5EF4-FFF2-40B4-BE49-F238E27FC236}">
                  <a16:creationId xmlns:a16="http://schemas.microsoft.com/office/drawing/2014/main" id="{21A9515F-FC6E-44FD-A623-FB114C1C3E8A}"/>
                </a:ext>
              </a:extLst>
            </p:cNvPr>
            <p:cNvSpPr/>
            <p:nvPr/>
          </p:nvSpPr>
          <p:spPr>
            <a:xfrm>
              <a:off x="7571549" y="2894167"/>
              <a:ext cx="4324350" cy="1019175"/>
            </a:xfrm>
            <a:prstGeom prst="parallelogram">
              <a:avLst>
                <a:gd name="adj" fmla="val 8394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13" name="TextBox 112">
                  <a:extLst>
                    <a:ext uri="{FF2B5EF4-FFF2-40B4-BE49-F238E27FC236}">
                      <a16:creationId xmlns:a16="http://schemas.microsoft.com/office/drawing/2014/main" id="{BC8860C4-F117-43D2-A1C3-03867DA1F49E}"/>
                    </a:ext>
                  </a:extLst>
                </p:cNvPr>
                <p:cNvSpPr txBox="1"/>
                <p:nvPr/>
              </p:nvSpPr>
              <p:spPr>
                <a:xfrm>
                  <a:off x="7673284" y="3488103"/>
                  <a:ext cx="652720" cy="481811"/>
                </a:xfrm>
                <a:prstGeom prst="rect">
                  <a:avLst/>
                </a:prstGeom>
                <a:noFill/>
              </p:spPr>
              <p:txBody>
                <a:bodyPr wrap="square" lIns="68580" tIns="34291" rIns="68580" bIns="34291" rtlCol="0">
                  <a:spAutoFit/>
                </a:bodyPr>
                <a:lstStyle/>
                <a:p>
                  <a14:m>
                    <m:oMath xmlns:m="http://schemas.openxmlformats.org/officeDocument/2006/math">
                      <m:r>
                        <a:rPr lang="en-US" sz="3200" i="1">
                          <a:latin typeface="Cambria Math" charset="0"/>
                          <a:ea typeface="Cambria Math" charset="0"/>
                          <a:cs typeface="Cambria Math" charset="0"/>
                        </a:rPr>
                        <m:t>𝛼</m:t>
                      </m:r>
                    </m:oMath>
                  </a14:m>
                  <a:r>
                    <a:rPr lang="en-US" sz="3200" dirty="0"/>
                    <a:t>)</a:t>
                  </a:r>
                </a:p>
              </p:txBody>
            </p:sp>
          </mc:Choice>
          <mc:Fallback xmlns="">
            <p:sp>
              <p:nvSpPr>
                <p:cNvPr id="113" name="TextBox 112">
                  <a:extLst>
                    <a:ext uri="{FF2B5EF4-FFF2-40B4-BE49-F238E27FC236}">
                      <a16:creationId xmlns:a16="http://schemas.microsoft.com/office/drawing/2014/main" id="{BC8860C4-F117-43D2-A1C3-03867DA1F49E}"/>
                    </a:ext>
                  </a:extLst>
                </p:cNvPr>
                <p:cNvSpPr txBox="1">
                  <a:spLocks noRot="1" noChangeAspect="1" noMove="1" noResize="1" noEditPoints="1" noAdjustHandles="1" noChangeArrowheads="1" noChangeShapeType="1" noTextEdit="1"/>
                </p:cNvSpPr>
                <p:nvPr/>
              </p:nvSpPr>
              <p:spPr>
                <a:xfrm>
                  <a:off x="7673284" y="3488103"/>
                  <a:ext cx="652720" cy="481811"/>
                </a:xfrm>
                <a:prstGeom prst="rect">
                  <a:avLst/>
                </a:prstGeom>
                <a:blipFill>
                  <a:blip r:embed="rId2"/>
                  <a:stretch>
                    <a:fillRect t="-15217" b="-38043"/>
                  </a:stretch>
                </a:blipFill>
              </p:spPr>
              <p:txBody>
                <a:bodyPr/>
                <a:lstStyle/>
                <a:p>
                  <a:r>
                    <a:rPr lang="en-US">
                      <a:noFill/>
                    </a:rPr>
                    <a:t> </a:t>
                  </a:r>
                </a:p>
              </p:txBody>
            </p:sp>
          </mc:Fallback>
        </mc:AlternateContent>
      </p:grpSp>
      <p:cxnSp>
        <p:nvCxnSpPr>
          <p:cNvPr id="121" name="Straight Connector 120">
            <a:extLst>
              <a:ext uri="{FF2B5EF4-FFF2-40B4-BE49-F238E27FC236}">
                <a16:creationId xmlns:a16="http://schemas.microsoft.com/office/drawing/2014/main" id="{EBF9F15D-4D17-41B4-8141-0DB2BF910A5A}"/>
              </a:ext>
            </a:extLst>
          </p:cNvPr>
          <p:cNvCxnSpPr>
            <a:cxnSpLocks/>
          </p:cNvCxnSpPr>
          <p:nvPr/>
        </p:nvCxnSpPr>
        <p:spPr>
          <a:xfrm>
            <a:off x="8278645" y="3324691"/>
            <a:ext cx="0" cy="1676655"/>
          </a:xfrm>
          <a:prstGeom prst="line">
            <a:avLst/>
          </a:prstGeom>
          <a:ln w="28575"/>
        </p:spPr>
        <p:style>
          <a:lnRef idx="3">
            <a:schemeClr val="dk1"/>
          </a:lnRef>
          <a:fillRef idx="0">
            <a:schemeClr val="dk1"/>
          </a:fillRef>
          <a:effectRef idx="2">
            <a:schemeClr val="dk1"/>
          </a:effectRef>
          <a:fontRef idx="minor">
            <a:schemeClr val="tx1"/>
          </a:fontRef>
        </p:style>
      </p:cxnSp>
      <p:cxnSp>
        <p:nvCxnSpPr>
          <p:cNvPr id="122" name="Straight Connector 121">
            <a:extLst>
              <a:ext uri="{FF2B5EF4-FFF2-40B4-BE49-F238E27FC236}">
                <a16:creationId xmlns:a16="http://schemas.microsoft.com/office/drawing/2014/main" id="{891EAC1D-3FF6-4F93-A159-83368AAB30F0}"/>
              </a:ext>
            </a:extLst>
          </p:cNvPr>
          <p:cNvCxnSpPr/>
          <p:nvPr/>
        </p:nvCxnSpPr>
        <p:spPr>
          <a:xfrm>
            <a:off x="10600443" y="4712159"/>
            <a:ext cx="13864" cy="451747"/>
          </a:xfrm>
          <a:prstGeom prst="line">
            <a:avLst/>
          </a:prstGeom>
          <a:ln w="28575">
            <a:prstDash val="dash"/>
          </a:ln>
        </p:spPr>
        <p:style>
          <a:lnRef idx="3">
            <a:schemeClr val="dk1"/>
          </a:lnRef>
          <a:fillRef idx="0">
            <a:schemeClr val="dk1"/>
          </a:fillRef>
          <a:effectRef idx="2">
            <a:schemeClr val="dk1"/>
          </a:effectRef>
          <a:fontRef idx="minor">
            <a:schemeClr val="tx1"/>
          </a:fontRef>
        </p:style>
      </p:cxnSp>
      <p:cxnSp>
        <p:nvCxnSpPr>
          <p:cNvPr id="123" name="Straight Connector 122">
            <a:extLst>
              <a:ext uri="{FF2B5EF4-FFF2-40B4-BE49-F238E27FC236}">
                <a16:creationId xmlns:a16="http://schemas.microsoft.com/office/drawing/2014/main" id="{89B21C69-5D90-4A79-BC69-4E3057723633}"/>
              </a:ext>
            </a:extLst>
          </p:cNvPr>
          <p:cNvCxnSpPr>
            <a:cxnSpLocks/>
          </p:cNvCxnSpPr>
          <p:nvPr/>
        </p:nvCxnSpPr>
        <p:spPr>
          <a:xfrm>
            <a:off x="7830719" y="4988333"/>
            <a:ext cx="1923024" cy="27260"/>
          </a:xfrm>
          <a:prstGeom prst="line">
            <a:avLst/>
          </a:prstGeom>
          <a:ln w="28575"/>
        </p:spPr>
        <p:style>
          <a:lnRef idx="3">
            <a:schemeClr val="dk1"/>
          </a:lnRef>
          <a:fillRef idx="0">
            <a:schemeClr val="dk1"/>
          </a:fillRef>
          <a:effectRef idx="2">
            <a:schemeClr val="dk1"/>
          </a:effectRef>
          <a:fontRef idx="minor">
            <a:schemeClr val="tx1"/>
          </a:fontRef>
        </p:style>
      </p:cxnSp>
      <p:sp>
        <p:nvSpPr>
          <p:cNvPr id="124" name="TextBox 123">
            <a:extLst>
              <a:ext uri="{FF2B5EF4-FFF2-40B4-BE49-F238E27FC236}">
                <a16:creationId xmlns:a16="http://schemas.microsoft.com/office/drawing/2014/main" id="{E8FCE0F4-B2B0-49D8-A102-0FF788B2609C}"/>
              </a:ext>
            </a:extLst>
          </p:cNvPr>
          <p:cNvSpPr txBox="1"/>
          <p:nvPr/>
        </p:nvSpPr>
        <p:spPr>
          <a:xfrm>
            <a:off x="8084797" y="2687560"/>
            <a:ext cx="385265"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A</a:t>
            </a:r>
          </a:p>
        </p:txBody>
      </p:sp>
      <p:grpSp>
        <p:nvGrpSpPr>
          <p:cNvPr id="118" name="Group 117">
            <a:extLst>
              <a:ext uri="{FF2B5EF4-FFF2-40B4-BE49-F238E27FC236}">
                <a16:creationId xmlns:a16="http://schemas.microsoft.com/office/drawing/2014/main" id="{96C2D09F-E301-4D8D-B071-6DF1D6BE4E58}"/>
              </a:ext>
            </a:extLst>
          </p:cNvPr>
          <p:cNvGrpSpPr/>
          <p:nvPr/>
        </p:nvGrpSpPr>
        <p:grpSpPr>
          <a:xfrm>
            <a:off x="8099297" y="4752001"/>
            <a:ext cx="170288" cy="244392"/>
            <a:chOff x="6190992" y="2387898"/>
            <a:chExt cx="108704" cy="128622"/>
          </a:xfrm>
        </p:grpSpPr>
        <p:cxnSp>
          <p:nvCxnSpPr>
            <p:cNvPr id="119" name="Straight Connector 118">
              <a:extLst>
                <a:ext uri="{FF2B5EF4-FFF2-40B4-BE49-F238E27FC236}">
                  <a16:creationId xmlns:a16="http://schemas.microsoft.com/office/drawing/2014/main" id="{77B06FDF-FB50-4C3F-8407-25FC424162CD}"/>
                </a:ext>
              </a:extLst>
            </p:cNvPr>
            <p:cNvCxnSpPr>
              <a:cxnSpLocks/>
            </p:cNvCxnSpPr>
            <p:nvPr/>
          </p:nvCxnSpPr>
          <p:spPr>
            <a:xfrm flipH="1">
              <a:off x="6195935" y="2390568"/>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120" name="Straight Connector 119">
              <a:extLst>
                <a:ext uri="{FF2B5EF4-FFF2-40B4-BE49-F238E27FC236}">
                  <a16:creationId xmlns:a16="http://schemas.microsoft.com/office/drawing/2014/main" id="{7244DED8-9E26-46F1-A7DF-C69BFE033C36}"/>
                </a:ext>
              </a:extLst>
            </p:cNvPr>
            <p:cNvCxnSpPr>
              <a:cxnSpLocks/>
            </p:cNvCxnSpPr>
            <p:nvPr/>
          </p:nvCxnSpPr>
          <p:spPr>
            <a:xfrm>
              <a:off x="6190992" y="238789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116" name="Oval 115">
            <a:extLst>
              <a:ext uri="{FF2B5EF4-FFF2-40B4-BE49-F238E27FC236}">
                <a16:creationId xmlns:a16="http://schemas.microsoft.com/office/drawing/2014/main" id="{7EBB81B7-F844-440B-978B-2B5EB31C2186}"/>
              </a:ext>
            </a:extLst>
          </p:cNvPr>
          <p:cNvSpPr/>
          <p:nvPr/>
        </p:nvSpPr>
        <p:spPr>
          <a:xfrm>
            <a:off x="8250869" y="4954554"/>
            <a:ext cx="60959" cy="7126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2" name="Straight Connector 131">
            <a:extLst>
              <a:ext uri="{FF2B5EF4-FFF2-40B4-BE49-F238E27FC236}">
                <a16:creationId xmlns:a16="http://schemas.microsoft.com/office/drawing/2014/main" id="{74344B29-E4EB-474D-ABE3-406B74FB4685}"/>
              </a:ext>
            </a:extLst>
          </p:cNvPr>
          <p:cNvCxnSpPr>
            <a:cxnSpLocks/>
          </p:cNvCxnSpPr>
          <p:nvPr/>
        </p:nvCxnSpPr>
        <p:spPr>
          <a:xfrm>
            <a:off x="9494321" y="3915409"/>
            <a:ext cx="0" cy="1060520"/>
          </a:xfrm>
          <a:prstGeom prst="line">
            <a:avLst/>
          </a:prstGeom>
          <a:ln w="28575"/>
        </p:spPr>
        <p:style>
          <a:lnRef idx="3">
            <a:schemeClr val="dk1"/>
          </a:lnRef>
          <a:fillRef idx="0">
            <a:schemeClr val="dk1"/>
          </a:fillRef>
          <a:effectRef idx="2">
            <a:schemeClr val="dk1"/>
          </a:effectRef>
          <a:fontRef idx="minor">
            <a:schemeClr val="tx1"/>
          </a:fontRef>
        </p:style>
      </p:cxnSp>
      <p:cxnSp>
        <p:nvCxnSpPr>
          <p:cNvPr id="134" name="Straight Connector 133">
            <a:extLst>
              <a:ext uri="{FF2B5EF4-FFF2-40B4-BE49-F238E27FC236}">
                <a16:creationId xmlns:a16="http://schemas.microsoft.com/office/drawing/2014/main" id="{484B7B87-0B40-4108-A95D-BC57C0877DF2}"/>
              </a:ext>
            </a:extLst>
          </p:cNvPr>
          <p:cNvCxnSpPr/>
          <p:nvPr/>
        </p:nvCxnSpPr>
        <p:spPr>
          <a:xfrm flipH="1" flipV="1">
            <a:off x="7931352" y="3146323"/>
            <a:ext cx="2057664" cy="1025375"/>
          </a:xfrm>
          <a:prstGeom prst="line">
            <a:avLst/>
          </a:prstGeom>
          <a:ln w="28575"/>
        </p:spPr>
        <p:style>
          <a:lnRef idx="3">
            <a:schemeClr val="dk1"/>
          </a:lnRef>
          <a:fillRef idx="0">
            <a:schemeClr val="dk1"/>
          </a:fillRef>
          <a:effectRef idx="2">
            <a:schemeClr val="dk1"/>
          </a:effectRef>
          <a:fontRef idx="minor">
            <a:schemeClr val="tx1"/>
          </a:fontRef>
        </p:style>
      </p:cxnSp>
      <p:grpSp>
        <p:nvGrpSpPr>
          <p:cNvPr id="129" name="Group 128">
            <a:extLst>
              <a:ext uri="{FF2B5EF4-FFF2-40B4-BE49-F238E27FC236}">
                <a16:creationId xmlns:a16="http://schemas.microsoft.com/office/drawing/2014/main" id="{EE3F2630-50EB-4B7F-82D9-E78CB829048D}"/>
              </a:ext>
            </a:extLst>
          </p:cNvPr>
          <p:cNvGrpSpPr/>
          <p:nvPr/>
        </p:nvGrpSpPr>
        <p:grpSpPr>
          <a:xfrm>
            <a:off x="9275016" y="4821063"/>
            <a:ext cx="213339" cy="167168"/>
            <a:chOff x="6143223" y="1991288"/>
            <a:chExt cx="108704" cy="128622"/>
          </a:xfrm>
        </p:grpSpPr>
        <p:cxnSp>
          <p:nvCxnSpPr>
            <p:cNvPr id="130" name="Straight Connector 129">
              <a:extLst>
                <a:ext uri="{FF2B5EF4-FFF2-40B4-BE49-F238E27FC236}">
                  <a16:creationId xmlns:a16="http://schemas.microsoft.com/office/drawing/2014/main" id="{3FA3FF48-D68C-43B5-98E5-48B922EF33C8}"/>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131" name="Straight Connector 130">
              <a:extLst>
                <a:ext uri="{FF2B5EF4-FFF2-40B4-BE49-F238E27FC236}">
                  <a16:creationId xmlns:a16="http://schemas.microsoft.com/office/drawing/2014/main" id="{57F0147C-7C16-4B67-9FBF-3B04473E93E0}"/>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127" name="Oval 126">
            <a:extLst>
              <a:ext uri="{FF2B5EF4-FFF2-40B4-BE49-F238E27FC236}">
                <a16:creationId xmlns:a16="http://schemas.microsoft.com/office/drawing/2014/main" id="{A6193309-5E64-4519-8D43-F4A293EC21DB}"/>
              </a:ext>
            </a:extLst>
          </p:cNvPr>
          <p:cNvSpPr/>
          <p:nvPr/>
        </p:nvSpPr>
        <p:spPr>
          <a:xfrm>
            <a:off x="9473901" y="4973177"/>
            <a:ext cx="62953" cy="7972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Content Placeholder 2"/>
          <p:cNvSpPr>
            <a:spLocks noGrp="1"/>
          </p:cNvSpPr>
          <p:nvPr>
            <p:ph idx="1"/>
          </p:nvPr>
        </p:nvSpPr>
        <p:spPr>
          <a:xfrm>
            <a:off x="622458" y="1151709"/>
            <a:ext cx="5279967" cy="522108"/>
          </a:xfrm>
        </p:spPr>
        <p:txBody>
          <a:bodyPr>
            <a:normAutofit lnSpcReduction="10000"/>
          </a:bodyPr>
          <a:lstStyle/>
          <a:p>
            <a:pPr marL="514338" indent="-514338">
              <a:buAutoNum type="arabicPeriod"/>
            </a:pPr>
            <a:r>
              <a:rPr lang="en-US" sz="3200" b="1" i="1" dirty="0" err="1">
                <a:latin typeface="Times New Roman" charset="0"/>
                <a:ea typeface="Times New Roman" charset="0"/>
                <a:cs typeface="Times New Roman" charset="0"/>
              </a:rPr>
              <a:t>Phép</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chiếu</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vuông</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góc</a:t>
            </a:r>
            <a:endParaRPr lang="en-US" sz="3200" b="1" i="1" dirty="0">
              <a:latin typeface="Times New Roman" charset="0"/>
              <a:ea typeface="Times New Roman" charset="0"/>
              <a:cs typeface="Times New Roman" charset="0"/>
            </a:endParaRPr>
          </a:p>
        </p:txBody>
      </p:sp>
      <mc:AlternateContent xmlns:mc="http://schemas.openxmlformats.org/markup-compatibility/2006" xmlns:a14="http://schemas.microsoft.com/office/drawing/2010/main">
        <mc:Choice Requires="a14">
          <p:sp>
            <p:nvSpPr>
              <p:cNvPr id="68" name="Rectangle 67"/>
              <p:cNvSpPr/>
              <p:nvPr/>
            </p:nvSpPr>
            <p:spPr>
              <a:xfrm>
                <a:off x="103193" y="1948359"/>
                <a:ext cx="6096000" cy="2554545"/>
              </a:xfrm>
              <a:prstGeom prst="rect">
                <a:avLst/>
              </a:prstGeom>
            </p:spPr>
            <p:txBody>
              <a:bodyPr lIns="91440" tIns="45720" rIns="91440" bIns="45720">
                <a:spAutoFit/>
              </a:bodyPr>
              <a:lstStyle/>
              <a:p>
                <a:r>
                  <a:rPr lang="en-US" sz="3200" dirty="0">
                    <a:latin typeface="Times New Roman" charset="0"/>
                    <a:ea typeface="Times New Roman" charset="0"/>
                    <a:cs typeface="Times New Roman" charset="0"/>
                  </a:rPr>
                  <a:t>Cho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d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với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mặt</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phẳng</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Phép</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chiếu</a:t>
                </a:r>
                <a:r>
                  <a:rPr lang="en-US" sz="3200" dirty="0">
                    <a:latin typeface="Times New Roman" charset="0"/>
                    <a:ea typeface="Times New Roman" charset="0"/>
                    <a:cs typeface="Times New Roman" charset="0"/>
                  </a:rPr>
                  <a:t> song song </a:t>
                </a:r>
                <a:r>
                  <a:rPr lang="en-US" sz="3200" dirty="0" err="1">
                    <a:latin typeface="Times New Roman" charset="0"/>
                    <a:ea typeface="Times New Roman" charset="0"/>
                    <a:cs typeface="Times New Roman" charset="0"/>
                  </a:rPr>
                  <a:t>theo</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phương</a:t>
                </a:r>
                <a:r>
                  <a:rPr lang="en-US" sz="3200" dirty="0">
                    <a:latin typeface="Times New Roman" charset="0"/>
                    <a:ea typeface="Times New Roman" charset="0"/>
                    <a:cs typeface="Times New Roman" charset="0"/>
                  </a:rPr>
                  <a:t> d </a:t>
                </a:r>
                <a:r>
                  <a:rPr lang="en-US" sz="3200" dirty="0" err="1">
                    <a:latin typeface="Times New Roman" charset="0"/>
                    <a:ea typeface="Times New Roman" charset="0"/>
                    <a:cs typeface="Times New Roman" charset="0"/>
                  </a:rPr>
                  <a:t>lên</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mặt</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phẳng</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được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gọi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là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phép</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chiếu</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lên</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mặt</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phẳng</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a:t>
                </a:r>
              </a:p>
            </p:txBody>
          </p:sp>
        </mc:Choice>
        <mc:Fallback xmlns="">
          <p:sp>
            <p:nvSpPr>
              <p:cNvPr id="68" name="Rectangle 67"/>
              <p:cNvSpPr>
                <a:spLocks noRot="1" noChangeAspect="1" noMove="1" noResize="1" noEditPoints="1" noAdjustHandles="1" noChangeArrowheads="1" noChangeShapeType="1" noTextEdit="1"/>
              </p:cNvSpPr>
              <p:nvPr/>
            </p:nvSpPr>
            <p:spPr>
              <a:xfrm>
                <a:off x="103193" y="1948359"/>
                <a:ext cx="6096000" cy="2554545"/>
              </a:xfrm>
              <a:prstGeom prst="rect">
                <a:avLst/>
              </a:prstGeom>
              <a:blipFill>
                <a:blip r:embed="rId3"/>
                <a:stretch>
                  <a:fillRect l="-2600" t="-3341" b="-66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9" name="TextBox 68"/>
              <p:cNvSpPr txBox="1"/>
              <p:nvPr/>
            </p:nvSpPr>
            <p:spPr>
              <a:xfrm>
                <a:off x="189840" y="4752002"/>
                <a:ext cx="5195160" cy="1077218"/>
              </a:xfrm>
              <a:prstGeom prst="rect">
                <a:avLst/>
              </a:prstGeom>
              <a:noFill/>
            </p:spPr>
            <p:txBody>
              <a:bodyPr wrap="square" lIns="91440" tIns="45720" rIns="91440" bIns="45720" rtlCol="0">
                <a:spAutoFit/>
              </a:bodyPr>
              <a:lstStyle/>
              <a:p>
                <a:r>
                  <a:rPr lang="en-US" sz="3200" dirty="0">
                    <a:latin typeface="Times New Roman" panose="02020603050405020304" pitchFamily="18" charset="0"/>
                    <a:cs typeface="Times New Roman" panose="02020603050405020304" pitchFamily="18" charset="0"/>
                  </a:rPr>
                  <a:t>A’B’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chiếu</a:t>
                </a:r>
                <a:r>
                  <a:rPr lang="en-US" sz="3200" dirty="0">
                    <a:latin typeface="Times New Roman" panose="02020603050405020304" pitchFamily="18" charset="0"/>
                    <a:cs typeface="Times New Roman" panose="02020603050405020304" pitchFamily="18" charset="0"/>
                  </a:rPr>
                  <a:t> </a:t>
                </a:r>
                <a:r>
                  <a:rPr lang="en-US" sz="3200" err="1">
                    <a:latin typeface="Times New Roman" panose="02020603050405020304" pitchFamily="18" charset="0"/>
                    <a:cs typeface="Times New Roman" panose="02020603050405020304" pitchFamily="18" charset="0"/>
                  </a:rPr>
                  <a:t>vuông</a:t>
                </a:r>
                <a:r>
                  <a:rPr lang="en-US" sz="3200">
                    <a:latin typeface="Times New Roman" panose="02020603050405020304" pitchFamily="18" charset="0"/>
                    <a:cs typeface="Times New Roman" panose="02020603050405020304" pitchFamily="18" charset="0"/>
                  </a:rPr>
                  <a:t> góc</a:t>
                </a:r>
              </a:p>
              <a:p>
                <a:r>
                  <a:rPr lang="en-US" sz="3200">
                    <a:latin typeface="Times New Roman" panose="02020603050405020304" pitchFamily="18" charset="0"/>
                    <a:cs typeface="Times New Roman" panose="02020603050405020304" pitchFamily="18" charset="0"/>
                  </a:rPr>
                  <a:t>của </a:t>
                </a:r>
                <a:r>
                  <a:rPr lang="en-US" sz="3200" dirty="0">
                    <a:latin typeface="Times New Roman" panose="02020603050405020304" pitchFamily="18" charset="0"/>
                    <a:cs typeface="Times New Roman" panose="02020603050405020304" pitchFamily="18" charset="0"/>
                  </a:rPr>
                  <a:t>AB </a:t>
                </a:r>
                <a:r>
                  <a:rPr lang="en-US" sz="3200" dirty="0" err="1">
                    <a:latin typeface="Times New Roman" panose="02020603050405020304" pitchFamily="18" charset="0"/>
                    <a:cs typeface="Times New Roman" panose="02020603050405020304" pitchFamily="18" charset="0"/>
                  </a:rPr>
                  <a:t>trên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mặt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phẳng</a:t>
                </a:r>
                <a:r>
                  <a:rPr lang="en-US"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charset="0"/>
                    <a:cs typeface="Times New Roman" panose="02020603050405020304" pitchFamily="18"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panose="02020603050405020304" pitchFamily="18" charset="0"/>
                    <a:ea typeface="Times New Roman" charset="0"/>
                    <a:cs typeface="Times New Roman" panose="02020603050405020304" pitchFamily="18" charset="0"/>
                  </a:rPr>
                  <a:t>). </a:t>
                </a:r>
              </a:p>
            </p:txBody>
          </p:sp>
        </mc:Choice>
        <mc:Fallback xmlns="">
          <p:sp>
            <p:nvSpPr>
              <p:cNvPr id="69" name="TextBox 68"/>
              <p:cNvSpPr txBox="1">
                <a:spLocks noRot="1" noChangeAspect="1" noMove="1" noResize="1" noEditPoints="1" noAdjustHandles="1" noChangeArrowheads="1" noChangeShapeType="1" noTextEdit="1"/>
              </p:cNvSpPr>
              <p:nvPr/>
            </p:nvSpPr>
            <p:spPr>
              <a:xfrm>
                <a:off x="189840" y="4752002"/>
                <a:ext cx="5195160" cy="1077218"/>
              </a:xfrm>
              <a:prstGeom prst="rect">
                <a:avLst/>
              </a:prstGeom>
              <a:blipFill>
                <a:blip r:embed="rId4"/>
                <a:stretch>
                  <a:fillRect l="-2934" t="-7955" b="-17614"/>
                </a:stretch>
              </a:blipFill>
            </p:spPr>
            <p:txBody>
              <a:bodyPr/>
              <a:lstStyle/>
              <a:p>
                <a:r>
                  <a:rPr lang="en-US">
                    <a:noFill/>
                  </a:rPr>
                  <a:t> </a:t>
                </a:r>
              </a:p>
            </p:txBody>
          </p:sp>
        </mc:Fallback>
      </mc:AlternateContent>
      <p:sp>
        <p:nvSpPr>
          <p:cNvPr id="80" name="TextBox 79">
            <a:extLst>
              <a:ext uri="{FF2B5EF4-FFF2-40B4-BE49-F238E27FC236}">
                <a16:creationId xmlns:a16="http://schemas.microsoft.com/office/drawing/2014/main" id="{E8FCE0F4-B2B0-49D8-A102-0FF788B2609C}"/>
              </a:ext>
            </a:extLst>
          </p:cNvPr>
          <p:cNvSpPr txBox="1"/>
          <p:nvPr/>
        </p:nvSpPr>
        <p:spPr>
          <a:xfrm>
            <a:off x="9333635" y="3356074"/>
            <a:ext cx="411679"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B</a:t>
            </a:r>
          </a:p>
        </p:txBody>
      </p:sp>
      <p:sp>
        <p:nvSpPr>
          <p:cNvPr id="85" name="TextBox 84">
            <a:extLst>
              <a:ext uri="{FF2B5EF4-FFF2-40B4-BE49-F238E27FC236}">
                <a16:creationId xmlns:a16="http://schemas.microsoft.com/office/drawing/2014/main" id="{E8FCE0F4-B2B0-49D8-A102-0FF788B2609C}"/>
              </a:ext>
            </a:extLst>
          </p:cNvPr>
          <p:cNvSpPr txBox="1"/>
          <p:nvPr/>
        </p:nvSpPr>
        <p:spPr>
          <a:xfrm>
            <a:off x="8287045" y="4496626"/>
            <a:ext cx="517721" cy="561694"/>
          </a:xfrm>
          <a:prstGeom prst="rect">
            <a:avLst/>
          </a:prstGeom>
          <a:noFill/>
        </p:spPr>
        <p:txBody>
          <a:bodyPr wrap="square" lIns="68580" tIns="34291" rIns="68580" bIns="34291" rtlCol="0">
            <a:spAutoFit/>
          </a:bodyPr>
          <a:lstStyle/>
          <a:p>
            <a:r>
              <a:rPr lang="en-US" sz="3200" i="1">
                <a:latin typeface="Times New Roman" panose="02020603050405020304" pitchFamily="18" charset="0"/>
                <a:cs typeface="Times New Roman" panose="02020603050405020304" pitchFamily="18" charset="0"/>
              </a:rPr>
              <a:t>A’</a:t>
            </a:r>
            <a:endParaRPr lang="en-US" sz="3200" i="1" dirty="0">
              <a:latin typeface="Times New Roman" panose="02020603050405020304" pitchFamily="18" charset="0"/>
              <a:cs typeface="Times New Roman" panose="02020603050405020304" pitchFamily="18" charset="0"/>
            </a:endParaRPr>
          </a:p>
        </p:txBody>
      </p:sp>
      <p:sp>
        <p:nvSpPr>
          <p:cNvPr id="86" name="TextBox 85">
            <a:extLst>
              <a:ext uri="{FF2B5EF4-FFF2-40B4-BE49-F238E27FC236}">
                <a16:creationId xmlns:a16="http://schemas.microsoft.com/office/drawing/2014/main" id="{E8FCE0F4-B2B0-49D8-A102-0FF788B2609C}"/>
              </a:ext>
            </a:extLst>
          </p:cNvPr>
          <p:cNvSpPr txBox="1"/>
          <p:nvPr/>
        </p:nvSpPr>
        <p:spPr>
          <a:xfrm>
            <a:off x="9501337" y="4523191"/>
            <a:ext cx="616609" cy="561694"/>
          </a:xfrm>
          <a:prstGeom prst="rect">
            <a:avLst/>
          </a:prstGeom>
          <a:noFill/>
        </p:spPr>
        <p:txBody>
          <a:bodyPr wrap="square" lIns="68580" tIns="34291" rIns="68580" bIns="34291" rtlCol="0">
            <a:spAutoFit/>
          </a:bodyPr>
          <a:lstStyle/>
          <a:p>
            <a:r>
              <a:rPr lang="en-US" sz="3200" i="1">
                <a:latin typeface="Times New Roman" panose="02020603050405020304" pitchFamily="18" charset="0"/>
                <a:cs typeface="Times New Roman" panose="02020603050405020304" pitchFamily="18" charset="0"/>
              </a:rPr>
              <a:t>B’</a:t>
            </a:r>
            <a:endParaRPr lang="en-US" sz="3200" i="1" dirty="0">
              <a:latin typeface="Times New Roman" panose="02020603050405020304" pitchFamily="18" charset="0"/>
              <a:cs typeface="Times New Roman" panose="02020603050405020304" pitchFamily="18" charset="0"/>
            </a:endParaRPr>
          </a:p>
        </p:txBody>
      </p:sp>
      <p:sp>
        <p:nvSpPr>
          <p:cNvPr id="87" name="Oval 86">
            <a:extLst>
              <a:ext uri="{FF2B5EF4-FFF2-40B4-BE49-F238E27FC236}">
                <a16:creationId xmlns:a16="http://schemas.microsoft.com/office/drawing/2014/main" id="{A6193309-5E64-4519-8D43-F4A293EC21DB}"/>
              </a:ext>
            </a:extLst>
          </p:cNvPr>
          <p:cNvSpPr/>
          <p:nvPr/>
        </p:nvSpPr>
        <p:spPr>
          <a:xfrm>
            <a:off x="9453367" y="3891632"/>
            <a:ext cx="89836" cy="7421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87">
            <a:extLst>
              <a:ext uri="{FF2B5EF4-FFF2-40B4-BE49-F238E27FC236}">
                <a16:creationId xmlns:a16="http://schemas.microsoft.com/office/drawing/2014/main" id="{A6193309-5E64-4519-8D43-F4A293EC21DB}"/>
              </a:ext>
            </a:extLst>
          </p:cNvPr>
          <p:cNvSpPr/>
          <p:nvPr/>
        </p:nvSpPr>
        <p:spPr>
          <a:xfrm>
            <a:off x="8249450" y="3275472"/>
            <a:ext cx="68204" cy="8410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a16="http://schemas.microsoft.com/office/drawing/2014/main" id="{EBF9F15D-4D17-41B4-8141-0DB2BF910A5A}"/>
              </a:ext>
            </a:extLst>
          </p:cNvPr>
          <p:cNvCxnSpPr>
            <a:cxnSpLocks/>
          </p:cNvCxnSpPr>
          <p:nvPr/>
        </p:nvCxnSpPr>
        <p:spPr>
          <a:xfrm>
            <a:off x="10602299" y="3014145"/>
            <a:ext cx="0" cy="1676644"/>
          </a:xfrm>
          <a:prstGeom prst="line">
            <a:avLst/>
          </a:prstGeom>
          <a:ln w="28575"/>
        </p:spPr>
        <p:style>
          <a:lnRef idx="3">
            <a:schemeClr val="dk1"/>
          </a:lnRef>
          <a:fillRef idx="0">
            <a:schemeClr val="dk1"/>
          </a:fillRef>
          <a:effectRef idx="2">
            <a:schemeClr val="dk1"/>
          </a:effectRef>
          <a:fontRef idx="minor">
            <a:schemeClr val="tx1"/>
          </a:fontRef>
        </p:style>
      </p:cxnSp>
      <p:cxnSp>
        <p:nvCxnSpPr>
          <p:cNvPr id="91" name="Straight Connector 90">
            <a:extLst>
              <a:ext uri="{FF2B5EF4-FFF2-40B4-BE49-F238E27FC236}">
                <a16:creationId xmlns:a16="http://schemas.microsoft.com/office/drawing/2014/main" id="{74344B29-E4EB-474D-ABE3-406B74FB4685}"/>
              </a:ext>
            </a:extLst>
          </p:cNvPr>
          <p:cNvCxnSpPr>
            <a:cxnSpLocks/>
          </p:cNvCxnSpPr>
          <p:nvPr/>
        </p:nvCxnSpPr>
        <p:spPr>
          <a:xfrm>
            <a:off x="10622202" y="5180494"/>
            <a:ext cx="9749" cy="627093"/>
          </a:xfrm>
          <a:prstGeom prst="line">
            <a:avLst/>
          </a:prstGeom>
          <a:ln w="28575"/>
        </p:spPr>
        <p:style>
          <a:lnRef idx="3">
            <a:schemeClr val="dk1"/>
          </a:lnRef>
          <a:fillRef idx="0">
            <a:schemeClr val="dk1"/>
          </a:fillRef>
          <a:effectRef idx="2">
            <a:schemeClr val="dk1"/>
          </a:effectRef>
          <a:fontRef idx="minor">
            <a:schemeClr val="tx1"/>
          </a:fontRef>
        </p:style>
      </p:cxnSp>
      <p:sp>
        <p:nvSpPr>
          <p:cNvPr id="92" name="TextBox 91">
            <a:extLst>
              <a:ext uri="{FF2B5EF4-FFF2-40B4-BE49-F238E27FC236}">
                <a16:creationId xmlns:a16="http://schemas.microsoft.com/office/drawing/2014/main" id="{E8FCE0F4-B2B0-49D8-A102-0FF788B2609C}"/>
              </a:ext>
            </a:extLst>
          </p:cNvPr>
          <p:cNvSpPr txBox="1"/>
          <p:nvPr/>
        </p:nvSpPr>
        <p:spPr>
          <a:xfrm>
            <a:off x="10598743" y="2838322"/>
            <a:ext cx="411679"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d</a:t>
            </a:r>
          </a:p>
        </p:txBody>
      </p:sp>
    </p:spTree>
    <p:extLst>
      <p:ext uri="{BB962C8B-B14F-4D97-AF65-F5344CB8AC3E}">
        <p14:creationId xmlns:p14="http://schemas.microsoft.com/office/powerpoint/2010/main" val="33062171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11"/>
                                        </p:tgtEl>
                                        <p:attrNameLst>
                                          <p:attrName>style.visibility</p:attrName>
                                        </p:attrNameLst>
                                      </p:cBhvr>
                                      <p:to>
                                        <p:strVal val="visible"/>
                                      </p:to>
                                    </p:set>
                                    <p:animEffect transition="in" filter="wipe(down)">
                                      <p:cBhvr>
                                        <p:cTn id="12" dur="500"/>
                                        <p:tgtEl>
                                          <p:spTgt spid="111"/>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strips(downLeft)">
                                      <p:cBhvr>
                                        <p:cTn id="17" dur="500"/>
                                        <p:tgtEl>
                                          <p:spTgt spid="90"/>
                                        </p:tgtEl>
                                      </p:cBhvr>
                                    </p:animEffect>
                                  </p:childTnLst>
                                </p:cTn>
                              </p:par>
                              <p:par>
                                <p:cTn id="18" presetID="18" presetClass="entr" presetSubtype="12" fill="hold" nodeType="withEffect">
                                  <p:stCondLst>
                                    <p:cond delay="0"/>
                                  </p:stCondLst>
                                  <p:childTnLst>
                                    <p:set>
                                      <p:cBhvr>
                                        <p:cTn id="19" dur="1" fill="hold">
                                          <p:stCondLst>
                                            <p:cond delay="0"/>
                                          </p:stCondLst>
                                        </p:cTn>
                                        <p:tgtEl>
                                          <p:spTgt spid="122"/>
                                        </p:tgtEl>
                                        <p:attrNameLst>
                                          <p:attrName>style.visibility</p:attrName>
                                        </p:attrNameLst>
                                      </p:cBhvr>
                                      <p:to>
                                        <p:strVal val="visible"/>
                                      </p:to>
                                    </p:set>
                                    <p:animEffect transition="in" filter="strips(downLeft)">
                                      <p:cBhvr>
                                        <p:cTn id="20" dur="500"/>
                                        <p:tgtEl>
                                          <p:spTgt spid="122"/>
                                        </p:tgtEl>
                                      </p:cBhvr>
                                    </p:animEffect>
                                  </p:childTnLst>
                                </p:cTn>
                              </p:par>
                              <p:par>
                                <p:cTn id="21" presetID="18" presetClass="entr" presetSubtype="12" fill="hold" nodeType="withEffect">
                                  <p:stCondLst>
                                    <p:cond delay="0"/>
                                  </p:stCondLst>
                                  <p:childTnLst>
                                    <p:set>
                                      <p:cBhvr>
                                        <p:cTn id="22" dur="1" fill="hold">
                                          <p:stCondLst>
                                            <p:cond delay="0"/>
                                          </p:stCondLst>
                                        </p:cTn>
                                        <p:tgtEl>
                                          <p:spTgt spid="91"/>
                                        </p:tgtEl>
                                        <p:attrNameLst>
                                          <p:attrName>style.visibility</p:attrName>
                                        </p:attrNameLst>
                                      </p:cBhvr>
                                      <p:to>
                                        <p:strVal val="visible"/>
                                      </p:to>
                                    </p:set>
                                    <p:animEffect transition="in" filter="strips(downLeft)">
                                      <p:cBhvr>
                                        <p:cTn id="23" dur="500"/>
                                        <p:tgtEl>
                                          <p:spTgt spid="91"/>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92"/>
                                        </p:tgtEl>
                                        <p:attrNameLst>
                                          <p:attrName>style.visibility</p:attrName>
                                        </p:attrNameLst>
                                      </p:cBhvr>
                                      <p:to>
                                        <p:strVal val="visible"/>
                                      </p:to>
                                    </p:set>
                                    <p:animEffect transition="in" filter="circle(in)">
                                      <p:cBhvr>
                                        <p:cTn id="26" dur="2000"/>
                                        <p:tgtEl>
                                          <p:spTgt spid="92"/>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134"/>
                                        </p:tgtEl>
                                        <p:attrNameLst>
                                          <p:attrName>style.visibility</p:attrName>
                                        </p:attrNameLst>
                                      </p:cBhvr>
                                      <p:to>
                                        <p:strVal val="visible"/>
                                      </p:to>
                                    </p:set>
                                    <p:animEffect transition="in" filter="checkerboard(across)">
                                      <p:cBhvr>
                                        <p:cTn id="31" dur="500"/>
                                        <p:tgtEl>
                                          <p:spTgt spid="134"/>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checkerboard(across)">
                                      <p:cBhvr>
                                        <p:cTn id="34" dur="500"/>
                                        <p:tgtEl>
                                          <p:spTgt spid="88"/>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124"/>
                                        </p:tgtEl>
                                        <p:attrNameLst>
                                          <p:attrName>style.visibility</p:attrName>
                                        </p:attrNameLst>
                                      </p:cBhvr>
                                      <p:to>
                                        <p:strVal val="visible"/>
                                      </p:to>
                                    </p:set>
                                    <p:animEffect transition="in" filter="checkerboard(across)">
                                      <p:cBhvr>
                                        <p:cTn id="37" dur="500"/>
                                        <p:tgtEl>
                                          <p:spTgt spid="124"/>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87"/>
                                        </p:tgtEl>
                                        <p:attrNameLst>
                                          <p:attrName>style.visibility</p:attrName>
                                        </p:attrNameLst>
                                      </p:cBhvr>
                                      <p:to>
                                        <p:strVal val="visible"/>
                                      </p:to>
                                    </p:set>
                                    <p:animEffect transition="in" filter="checkerboard(across)">
                                      <p:cBhvr>
                                        <p:cTn id="40" dur="500"/>
                                        <p:tgtEl>
                                          <p:spTgt spid="87"/>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checkerboard(across)">
                                      <p:cBhvr>
                                        <p:cTn id="43" dur="500"/>
                                        <p:tgtEl>
                                          <p:spTgt spid="80"/>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121"/>
                                        </p:tgtEl>
                                        <p:attrNameLst>
                                          <p:attrName>style.visibility</p:attrName>
                                        </p:attrNameLst>
                                      </p:cBhvr>
                                      <p:to>
                                        <p:strVal val="visible"/>
                                      </p:to>
                                    </p:set>
                                    <p:animEffect transition="in" filter="strips(downLeft)">
                                      <p:cBhvr>
                                        <p:cTn id="48" dur="500"/>
                                        <p:tgtEl>
                                          <p:spTgt spid="121"/>
                                        </p:tgtEl>
                                      </p:cBhvr>
                                    </p:animEffect>
                                  </p:childTnLst>
                                </p:cTn>
                              </p:par>
                              <p:par>
                                <p:cTn id="49" presetID="18" presetClass="entr" presetSubtype="12" fill="hold" grpId="0" nodeType="withEffect">
                                  <p:stCondLst>
                                    <p:cond delay="0"/>
                                  </p:stCondLst>
                                  <p:childTnLst>
                                    <p:set>
                                      <p:cBhvr>
                                        <p:cTn id="50" dur="1" fill="hold">
                                          <p:stCondLst>
                                            <p:cond delay="0"/>
                                          </p:stCondLst>
                                        </p:cTn>
                                        <p:tgtEl>
                                          <p:spTgt spid="116"/>
                                        </p:tgtEl>
                                        <p:attrNameLst>
                                          <p:attrName>style.visibility</p:attrName>
                                        </p:attrNameLst>
                                      </p:cBhvr>
                                      <p:to>
                                        <p:strVal val="visible"/>
                                      </p:to>
                                    </p:set>
                                    <p:animEffect transition="in" filter="strips(downLeft)">
                                      <p:cBhvr>
                                        <p:cTn id="51" dur="500"/>
                                        <p:tgtEl>
                                          <p:spTgt spid="116"/>
                                        </p:tgtEl>
                                      </p:cBhvr>
                                    </p:animEffect>
                                  </p:childTnLst>
                                </p:cTn>
                              </p:par>
                              <p:par>
                                <p:cTn id="52" presetID="18" presetClass="entr" presetSubtype="12" fill="hold" nodeType="withEffect">
                                  <p:stCondLst>
                                    <p:cond delay="0"/>
                                  </p:stCondLst>
                                  <p:childTnLst>
                                    <p:set>
                                      <p:cBhvr>
                                        <p:cTn id="53" dur="1" fill="hold">
                                          <p:stCondLst>
                                            <p:cond delay="0"/>
                                          </p:stCondLst>
                                        </p:cTn>
                                        <p:tgtEl>
                                          <p:spTgt spid="118"/>
                                        </p:tgtEl>
                                        <p:attrNameLst>
                                          <p:attrName>style.visibility</p:attrName>
                                        </p:attrNameLst>
                                      </p:cBhvr>
                                      <p:to>
                                        <p:strVal val="visible"/>
                                      </p:to>
                                    </p:set>
                                    <p:animEffect transition="in" filter="strips(downLeft)">
                                      <p:cBhvr>
                                        <p:cTn id="54" dur="500"/>
                                        <p:tgtEl>
                                          <p:spTgt spid="118"/>
                                        </p:tgtEl>
                                      </p:cBhvr>
                                    </p:animEffect>
                                  </p:childTnLst>
                                </p:cTn>
                              </p:par>
                              <p:par>
                                <p:cTn id="55" presetID="18" presetClass="entr" presetSubtype="12" fill="hold" grpId="0" nodeType="with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strips(downLeft)">
                                      <p:cBhvr>
                                        <p:cTn id="57" dur="500"/>
                                        <p:tgtEl>
                                          <p:spTgt spid="85"/>
                                        </p:tgtEl>
                                      </p:cBhvr>
                                    </p:animEffect>
                                  </p:childTnLst>
                                </p:cTn>
                              </p:par>
                              <p:par>
                                <p:cTn id="58" presetID="18" presetClass="entr" presetSubtype="12" fill="hold" nodeType="withEffect">
                                  <p:stCondLst>
                                    <p:cond delay="0"/>
                                  </p:stCondLst>
                                  <p:childTnLst>
                                    <p:set>
                                      <p:cBhvr>
                                        <p:cTn id="59" dur="1" fill="hold">
                                          <p:stCondLst>
                                            <p:cond delay="0"/>
                                          </p:stCondLst>
                                        </p:cTn>
                                        <p:tgtEl>
                                          <p:spTgt spid="132"/>
                                        </p:tgtEl>
                                        <p:attrNameLst>
                                          <p:attrName>style.visibility</p:attrName>
                                        </p:attrNameLst>
                                      </p:cBhvr>
                                      <p:to>
                                        <p:strVal val="visible"/>
                                      </p:to>
                                    </p:set>
                                    <p:animEffect transition="in" filter="strips(downLeft)">
                                      <p:cBhvr>
                                        <p:cTn id="60" dur="500"/>
                                        <p:tgtEl>
                                          <p:spTgt spid="132"/>
                                        </p:tgtEl>
                                      </p:cBhvr>
                                    </p:animEffect>
                                  </p:childTnLst>
                                </p:cTn>
                              </p:par>
                              <p:par>
                                <p:cTn id="61" presetID="18" presetClass="entr" presetSubtype="12" fill="hold" grpId="0" nodeType="withEffect">
                                  <p:stCondLst>
                                    <p:cond delay="0"/>
                                  </p:stCondLst>
                                  <p:childTnLst>
                                    <p:set>
                                      <p:cBhvr>
                                        <p:cTn id="62" dur="1" fill="hold">
                                          <p:stCondLst>
                                            <p:cond delay="0"/>
                                          </p:stCondLst>
                                        </p:cTn>
                                        <p:tgtEl>
                                          <p:spTgt spid="127"/>
                                        </p:tgtEl>
                                        <p:attrNameLst>
                                          <p:attrName>style.visibility</p:attrName>
                                        </p:attrNameLst>
                                      </p:cBhvr>
                                      <p:to>
                                        <p:strVal val="visible"/>
                                      </p:to>
                                    </p:set>
                                    <p:animEffect transition="in" filter="strips(downLeft)">
                                      <p:cBhvr>
                                        <p:cTn id="63" dur="500"/>
                                        <p:tgtEl>
                                          <p:spTgt spid="127"/>
                                        </p:tgtEl>
                                      </p:cBhvr>
                                    </p:animEffect>
                                  </p:childTnLst>
                                </p:cTn>
                              </p:par>
                              <p:par>
                                <p:cTn id="64" presetID="18" presetClass="entr" presetSubtype="12" fill="hold" nodeType="withEffect">
                                  <p:stCondLst>
                                    <p:cond delay="0"/>
                                  </p:stCondLst>
                                  <p:childTnLst>
                                    <p:set>
                                      <p:cBhvr>
                                        <p:cTn id="65" dur="1" fill="hold">
                                          <p:stCondLst>
                                            <p:cond delay="0"/>
                                          </p:stCondLst>
                                        </p:cTn>
                                        <p:tgtEl>
                                          <p:spTgt spid="129"/>
                                        </p:tgtEl>
                                        <p:attrNameLst>
                                          <p:attrName>style.visibility</p:attrName>
                                        </p:attrNameLst>
                                      </p:cBhvr>
                                      <p:to>
                                        <p:strVal val="visible"/>
                                      </p:to>
                                    </p:set>
                                    <p:animEffect transition="in" filter="strips(downLeft)">
                                      <p:cBhvr>
                                        <p:cTn id="66" dur="500"/>
                                        <p:tgtEl>
                                          <p:spTgt spid="129"/>
                                        </p:tgtEl>
                                      </p:cBhvr>
                                    </p:animEffect>
                                  </p:childTnLst>
                                </p:cTn>
                              </p:par>
                              <p:par>
                                <p:cTn id="67" presetID="18" presetClass="entr" presetSubtype="12"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strips(downLeft)">
                                      <p:cBhvr>
                                        <p:cTn id="69" dur="500"/>
                                        <p:tgtEl>
                                          <p:spTgt spid="86"/>
                                        </p:tgtEl>
                                      </p:cBhvr>
                                    </p:animEffect>
                                  </p:childTnLst>
                                </p:cTn>
                              </p:par>
                            </p:childTnLst>
                          </p:cTn>
                        </p:par>
                      </p:childTnLst>
                    </p:cTn>
                  </p:par>
                  <p:par>
                    <p:cTn id="70" fill="hold">
                      <p:stCondLst>
                        <p:cond delay="indefinite"/>
                      </p:stCondLst>
                      <p:childTnLst>
                        <p:par>
                          <p:cTn id="71" fill="hold">
                            <p:stCondLst>
                              <p:cond delay="0"/>
                            </p:stCondLst>
                            <p:childTnLst>
                              <p:par>
                                <p:cTn id="72" presetID="18" presetClass="entr" presetSubtype="12" fill="hold" nodeType="clickEffect">
                                  <p:stCondLst>
                                    <p:cond delay="0"/>
                                  </p:stCondLst>
                                  <p:childTnLst>
                                    <p:set>
                                      <p:cBhvr>
                                        <p:cTn id="73" dur="1" fill="hold">
                                          <p:stCondLst>
                                            <p:cond delay="0"/>
                                          </p:stCondLst>
                                        </p:cTn>
                                        <p:tgtEl>
                                          <p:spTgt spid="123"/>
                                        </p:tgtEl>
                                        <p:attrNameLst>
                                          <p:attrName>style.visibility</p:attrName>
                                        </p:attrNameLst>
                                      </p:cBhvr>
                                      <p:to>
                                        <p:strVal val="visible"/>
                                      </p:to>
                                    </p:set>
                                    <p:animEffect transition="in" filter="strips(downLeft)">
                                      <p:cBhvr>
                                        <p:cTn id="74" dur="500"/>
                                        <p:tgtEl>
                                          <p:spTgt spid="12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fade">
                                      <p:cBhvr>
                                        <p:cTn id="7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16" grpId="0" animBg="1"/>
      <p:bldP spid="127" grpId="0" animBg="1"/>
      <p:bldP spid="68" grpId="0"/>
      <p:bldP spid="69" grpId="0"/>
      <p:bldP spid="80" grpId="0"/>
      <p:bldP spid="85" grpId="0"/>
      <p:bldP spid="86" grpId="0"/>
      <p:bldP spid="87" grpId="0" animBg="1"/>
      <p:bldP spid="88" grpId="0" animBg="1"/>
      <p:bldP spid="9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86808" y="1145614"/>
            <a:ext cx="11926984" cy="4839212"/>
            <a:chOff x="184495" y="3386716"/>
            <a:chExt cx="11926984" cy="4896136"/>
          </a:xfrm>
        </p:grpSpPr>
        <p:sp>
          <p:nvSpPr>
            <p:cNvPr id="5" name="Rounded Rectangle 4"/>
            <p:cNvSpPr/>
            <p:nvPr/>
          </p:nvSpPr>
          <p:spPr>
            <a:xfrm>
              <a:off x="184495" y="3386716"/>
              <a:ext cx="11926984" cy="4896136"/>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387435"/>
              <a:ext cx="5882115" cy="619143"/>
              <a:chOff x="1275608" y="5787309"/>
              <a:chExt cx="11531078" cy="1124950"/>
            </a:xfrm>
          </p:grpSpPr>
          <p:sp>
            <p:nvSpPr>
              <p:cNvPr id="7" name="Freeform 20"/>
              <p:cNvSpPr>
                <a:spLocks/>
              </p:cNvSpPr>
              <p:nvPr/>
            </p:nvSpPr>
            <p:spPr bwMode="auto">
              <a:xfrm rot="16200000" flipV="1">
                <a:off x="6738994" y="844566"/>
                <a:ext cx="1124950" cy="11010435"/>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dirty="0"/>
              </a:p>
            </p:txBody>
          </p:sp>
          <p:sp>
            <p:nvSpPr>
              <p:cNvPr id="9" name="Round Diagonal Corner Rectangle 8"/>
              <p:cNvSpPr/>
              <p:nvPr/>
            </p:nvSpPr>
            <p:spPr>
              <a:xfrm flipV="1">
                <a:off x="1275608" y="5795468"/>
                <a:ext cx="852450" cy="820482"/>
              </a:xfrm>
              <a:prstGeom prst="round2DiagRect">
                <a:avLst>
                  <a:gd name="adj1" fmla="val 16667"/>
                  <a:gd name="adj2" fmla="val 0"/>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0" y="5842686"/>
                <a:ext cx="545196" cy="739116"/>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grpSp>
        <p:nvGrpSpPr>
          <p:cNvPr id="21" name="Group 20"/>
          <p:cNvGrpSpPr/>
          <p:nvPr/>
        </p:nvGrpSpPr>
        <p:grpSpPr>
          <a:xfrm>
            <a:off x="145409" y="57615"/>
            <a:ext cx="11953104" cy="876349"/>
            <a:chOff x="534989" y="1641462"/>
            <a:chExt cx="23340844" cy="1857712"/>
          </a:xfrm>
        </p:grpSpPr>
        <p:sp>
          <p:nvSpPr>
            <p:cNvPr id="25" name="Rounded Rectangle 24"/>
            <p:cNvSpPr/>
            <p:nvPr/>
          </p:nvSpPr>
          <p:spPr bwMode="auto">
            <a:xfrm>
              <a:off x="534989" y="1641462"/>
              <a:ext cx="23340844" cy="1857712"/>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dirty="0"/>
            </a:p>
          </p:txBody>
        </p:sp>
        <p:grpSp>
          <p:nvGrpSpPr>
            <p:cNvPr id="29" name="Group 11"/>
            <p:cNvGrpSpPr/>
            <p:nvPr/>
          </p:nvGrpSpPr>
          <p:grpSpPr bwMode="auto">
            <a:xfrm>
              <a:off x="683764" y="1863694"/>
              <a:ext cx="264858" cy="511168"/>
              <a:chOff x="7440266" y="3436652"/>
              <a:chExt cx="344488" cy="727072"/>
            </a:xfrm>
            <a:solidFill>
              <a:schemeClr val="bg1">
                <a:lumMod val="95000"/>
              </a:schemeClr>
            </a:solidFill>
          </p:grpSpPr>
          <p:sp>
            <p:nvSpPr>
              <p:cNvPr id="32" name="Freeform 31"/>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grpSp>
      </p:grpSp>
      <p:sp>
        <p:nvSpPr>
          <p:cNvPr id="23" name="Rectangle 22"/>
          <p:cNvSpPr/>
          <p:nvPr/>
        </p:nvSpPr>
        <p:spPr>
          <a:xfrm>
            <a:off x="289416" y="159207"/>
            <a:ext cx="11926984" cy="1049198"/>
          </a:xfrm>
          <a:prstGeom prst="rect">
            <a:avLst/>
          </a:prstGeom>
          <a:noFill/>
        </p:spPr>
        <p:txBody>
          <a:bodyPr wrap="square" rtlCol="0">
            <a:spAutoFit/>
          </a:bodyPr>
          <a:lstStyle/>
          <a:p>
            <a:pPr>
              <a:lnSpc>
                <a:spcPct val="107000"/>
              </a:lnSpc>
            </a:pPr>
            <a:r>
              <a:rPr lang="en-US" sz="3200" b="1">
                <a:solidFill>
                  <a:srgbClr val="FF0000"/>
                </a:solidFill>
                <a:latin typeface="Times New Roman" panose="02020603050405020304" pitchFamily="18" charset="0"/>
                <a:ea typeface="Times New Roman" charset="0"/>
                <a:cs typeface="Times New Roman" panose="02020603050405020304" pitchFamily="18" charset="0"/>
              </a:rPr>
              <a:t>V. Phép chiếu vuông góc và định lí ba đường vuông góc.</a:t>
            </a:r>
            <a:endParaRPr lang="en-US" sz="3200" b="1" dirty="0">
              <a:solidFill>
                <a:srgbClr val="FF0000"/>
              </a:solidFill>
              <a:latin typeface="Times New Roman" panose="02020603050405020304" pitchFamily="18" charset="0"/>
              <a:ea typeface="Times New Roman" charset="0"/>
              <a:cs typeface="Times New Roman" panose="02020603050405020304" pitchFamily="18" charset="0"/>
            </a:endParaRPr>
          </a:p>
          <a:p>
            <a:pPr>
              <a:lnSpc>
                <a:spcPct val="107000"/>
              </a:lnSpc>
            </a:pP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3" name="Action Button: Forward or Next 62">
            <a:hlinkClick r:id="" action="ppaction://hlinkshowjump?jump=nextslide" highlightClick="1"/>
          </p:cNvPr>
          <p:cNvSpPr/>
          <p:nvPr/>
        </p:nvSpPr>
        <p:spPr>
          <a:xfrm>
            <a:off x="11632289" y="6344666"/>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11" name="Group 110">
            <a:extLst>
              <a:ext uri="{FF2B5EF4-FFF2-40B4-BE49-F238E27FC236}">
                <a16:creationId xmlns:a16="http://schemas.microsoft.com/office/drawing/2014/main" id="{7D865CB2-3143-4089-B8D5-4AD6B8552B5C}"/>
              </a:ext>
            </a:extLst>
          </p:cNvPr>
          <p:cNvGrpSpPr/>
          <p:nvPr/>
        </p:nvGrpSpPr>
        <p:grpSpPr>
          <a:xfrm>
            <a:off x="6415953" y="3839398"/>
            <a:ext cx="5216336" cy="1698228"/>
            <a:chOff x="7571549" y="2894167"/>
            <a:chExt cx="4324350" cy="1036508"/>
          </a:xfrm>
        </p:grpSpPr>
        <p:sp>
          <p:nvSpPr>
            <p:cNvPr id="112" name="Parallelogram 111">
              <a:extLst>
                <a:ext uri="{FF2B5EF4-FFF2-40B4-BE49-F238E27FC236}">
                  <a16:creationId xmlns:a16="http://schemas.microsoft.com/office/drawing/2014/main" id="{21A9515F-FC6E-44FD-A623-FB114C1C3E8A}"/>
                </a:ext>
              </a:extLst>
            </p:cNvPr>
            <p:cNvSpPr/>
            <p:nvPr/>
          </p:nvSpPr>
          <p:spPr>
            <a:xfrm>
              <a:off x="7571549" y="2894167"/>
              <a:ext cx="4324350" cy="1019175"/>
            </a:xfrm>
            <a:prstGeom prst="parallelogram">
              <a:avLst>
                <a:gd name="adj" fmla="val 8394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13" name="TextBox 112">
                  <a:extLst>
                    <a:ext uri="{FF2B5EF4-FFF2-40B4-BE49-F238E27FC236}">
                      <a16:creationId xmlns:a16="http://schemas.microsoft.com/office/drawing/2014/main" id="{BC8860C4-F117-43D2-A1C3-03867DA1F49E}"/>
                    </a:ext>
                  </a:extLst>
                </p:cNvPr>
                <p:cNvSpPr txBox="1"/>
                <p:nvPr/>
              </p:nvSpPr>
              <p:spPr>
                <a:xfrm>
                  <a:off x="7717801" y="3587847"/>
                  <a:ext cx="663476" cy="342828"/>
                </a:xfrm>
                <a:prstGeom prst="rect">
                  <a:avLst/>
                </a:prstGeom>
                <a:noFill/>
              </p:spPr>
              <p:txBody>
                <a:bodyPr wrap="square" lIns="68580" tIns="34291" rIns="68580" bIns="34291" rtlCol="0">
                  <a:spAutoFit/>
                </a:bodyPr>
                <a:lstStyle/>
                <a:p>
                  <a14:m>
                    <m:oMath xmlns:m="http://schemas.openxmlformats.org/officeDocument/2006/math">
                      <m:r>
                        <a:rPr lang="en-US" sz="3200" i="1">
                          <a:latin typeface="Cambria Math" charset="0"/>
                          <a:ea typeface="Cambria Math" charset="0"/>
                          <a:cs typeface="Cambria Math" charset="0"/>
                        </a:rPr>
                        <m:t>𝛼</m:t>
                      </m:r>
                    </m:oMath>
                  </a14:m>
                  <a:r>
                    <a:rPr lang="en-US" sz="3200" dirty="0"/>
                    <a:t>)</a:t>
                  </a:r>
                </a:p>
              </p:txBody>
            </p:sp>
          </mc:Choice>
          <mc:Fallback xmlns="">
            <p:sp>
              <p:nvSpPr>
                <p:cNvPr id="113" name="TextBox 112">
                  <a:extLst>
                    <a:ext uri="{FF2B5EF4-FFF2-40B4-BE49-F238E27FC236}">
                      <a16:creationId xmlns:a16="http://schemas.microsoft.com/office/drawing/2014/main" id="{BC8860C4-F117-43D2-A1C3-03867DA1F49E}"/>
                    </a:ext>
                  </a:extLst>
                </p:cNvPr>
                <p:cNvSpPr txBox="1">
                  <a:spLocks noRot="1" noChangeAspect="1" noMove="1" noResize="1" noEditPoints="1" noAdjustHandles="1" noChangeArrowheads="1" noChangeShapeType="1" noTextEdit="1"/>
                </p:cNvSpPr>
                <p:nvPr/>
              </p:nvSpPr>
              <p:spPr>
                <a:xfrm>
                  <a:off x="7717801" y="3587847"/>
                  <a:ext cx="663476" cy="342828"/>
                </a:xfrm>
                <a:prstGeom prst="rect">
                  <a:avLst/>
                </a:prstGeom>
                <a:blipFill>
                  <a:blip r:embed="rId2"/>
                  <a:stretch>
                    <a:fillRect t="-15217" b="-38043"/>
                  </a:stretch>
                </a:blipFill>
              </p:spPr>
              <p:txBody>
                <a:bodyPr/>
                <a:lstStyle/>
                <a:p>
                  <a:r>
                    <a:rPr lang="en-US">
                      <a:noFill/>
                    </a:rPr>
                    <a:t> </a:t>
                  </a:r>
                </a:p>
              </p:txBody>
            </p:sp>
          </mc:Fallback>
        </mc:AlternateContent>
      </p:grpSp>
      <p:cxnSp>
        <p:nvCxnSpPr>
          <p:cNvPr id="121" name="Straight Connector 120">
            <a:extLst>
              <a:ext uri="{FF2B5EF4-FFF2-40B4-BE49-F238E27FC236}">
                <a16:creationId xmlns:a16="http://schemas.microsoft.com/office/drawing/2014/main" id="{EBF9F15D-4D17-41B4-8141-0DB2BF910A5A}"/>
              </a:ext>
            </a:extLst>
          </p:cNvPr>
          <p:cNvCxnSpPr>
            <a:cxnSpLocks/>
          </p:cNvCxnSpPr>
          <p:nvPr/>
        </p:nvCxnSpPr>
        <p:spPr>
          <a:xfrm>
            <a:off x="8278645" y="3324691"/>
            <a:ext cx="0" cy="1676655"/>
          </a:xfrm>
          <a:prstGeom prst="line">
            <a:avLst/>
          </a:prstGeom>
          <a:ln w="28575"/>
        </p:spPr>
        <p:style>
          <a:lnRef idx="3">
            <a:schemeClr val="dk1"/>
          </a:lnRef>
          <a:fillRef idx="0">
            <a:schemeClr val="dk1"/>
          </a:fillRef>
          <a:effectRef idx="2">
            <a:schemeClr val="dk1"/>
          </a:effectRef>
          <a:fontRef idx="minor">
            <a:schemeClr val="tx1"/>
          </a:fontRef>
        </p:style>
      </p:cxnSp>
      <p:cxnSp>
        <p:nvCxnSpPr>
          <p:cNvPr id="123" name="Straight Connector 122">
            <a:extLst>
              <a:ext uri="{FF2B5EF4-FFF2-40B4-BE49-F238E27FC236}">
                <a16:creationId xmlns:a16="http://schemas.microsoft.com/office/drawing/2014/main" id="{89B21C69-5D90-4A79-BC69-4E3057723633}"/>
              </a:ext>
            </a:extLst>
          </p:cNvPr>
          <p:cNvCxnSpPr>
            <a:cxnSpLocks/>
          </p:cNvCxnSpPr>
          <p:nvPr/>
        </p:nvCxnSpPr>
        <p:spPr>
          <a:xfrm>
            <a:off x="7355840" y="4988231"/>
            <a:ext cx="3115733" cy="37583"/>
          </a:xfrm>
          <a:prstGeom prst="line">
            <a:avLst/>
          </a:prstGeom>
          <a:ln w="28575"/>
        </p:spPr>
        <p:style>
          <a:lnRef idx="3">
            <a:schemeClr val="dk1"/>
          </a:lnRef>
          <a:fillRef idx="0">
            <a:schemeClr val="dk1"/>
          </a:fillRef>
          <a:effectRef idx="2">
            <a:schemeClr val="dk1"/>
          </a:effectRef>
          <a:fontRef idx="minor">
            <a:schemeClr val="tx1"/>
          </a:fontRef>
        </p:style>
      </p:cxnSp>
      <p:sp>
        <p:nvSpPr>
          <p:cNvPr id="124" name="TextBox 123">
            <a:extLst>
              <a:ext uri="{FF2B5EF4-FFF2-40B4-BE49-F238E27FC236}">
                <a16:creationId xmlns:a16="http://schemas.microsoft.com/office/drawing/2014/main" id="{E8FCE0F4-B2B0-49D8-A102-0FF788B2609C}"/>
              </a:ext>
            </a:extLst>
          </p:cNvPr>
          <p:cNvSpPr txBox="1"/>
          <p:nvPr/>
        </p:nvSpPr>
        <p:spPr>
          <a:xfrm>
            <a:off x="8084797" y="2741746"/>
            <a:ext cx="385265"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b</a:t>
            </a:r>
          </a:p>
        </p:txBody>
      </p:sp>
      <p:grpSp>
        <p:nvGrpSpPr>
          <p:cNvPr id="118" name="Group 117">
            <a:extLst>
              <a:ext uri="{FF2B5EF4-FFF2-40B4-BE49-F238E27FC236}">
                <a16:creationId xmlns:a16="http://schemas.microsoft.com/office/drawing/2014/main" id="{96C2D09F-E301-4D8D-B071-6DF1D6BE4E58}"/>
              </a:ext>
            </a:extLst>
          </p:cNvPr>
          <p:cNvGrpSpPr/>
          <p:nvPr/>
        </p:nvGrpSpPr>
        <p:grpSpPr>
          <a:xfrm>
            <a:off x="8099297" y="4752001"/>
            <a:ext cx="170288" cy="244392"/>
            <a:chOff x="6190992" y="2387898"/>
            <a:chExt cx="108704" cy="128622"/>
          </a:xfrm>
        </p:grpSpPr>
        <p:cxnSp>
          <p:nvCxnSpPr>
            <p:cNvPr id="119" name="Straight Connector 118">
              <a:extLst>
                <a:ext uri="{FF2B5EF4-FFF2-40B4-BE49-F238E27FC236}">
                  <a16:creationId xmlns:a16="http://schemas.microsoft.com/office/drawing/2014/main" id="{77B06FDF-FB50-4C3F-8407-25FC424162CD}"/>
                </a:ext>
              </a:extLst>
            </p:cNvPr>
            <p:cNvCxnSpPr>
              <a:cxnSpLocks/>
            </p:cNvCxnSpPr>
            <p:nvPr/>
          </p:nvCxnSpPr>
          <p:spPr>
            <a:xfrm flipH="1">
              <a:off x="6195935" y="2390568"/>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120" name="Straight Connector 119">
              <a:extLst>
                <a:ext uri="{FF2B5EF4-FFF2-40B4-BE49-F238E27FC236}">
                  <a16:creationId xmlns:a16="http://schemas.microsoft.com/office/drawing/2014/main" id="{7244DED8-9E26-46F1-A7DF-C69BFE033C36}"/>
                </a:ext>
              </a:extLst>
            </p:cNvPr>
            <p:cNvCxnSpPr>
              <a:cxnSpLocks/>
            </p:cNvCxnSpPr>
            <p:nvPr/>
          </p:nvCxnSpPr>
          <p:spPr>
            <a:xfrm>
              <a:off x="6190992" y="238789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116" name="Oval 115">
            <a:extLst>
              <a:ext uri="{FF2B5EF4-FFF2-40B4-BE49-F238E27FC236}">
                <a16:creationId xmlns:a16="http://schemas.microsoft.com/office/drawing/2014/main" id="{7EBB81B7-F844-440B-978B-2B5EB31C2186}"/>
              </a:ext>
            </a:extLst>
          </p:cNvPr>
          <p:cNvSpPr/>
          <p:nvPr/>
        </p:nvSpPr>
        <p:spPr>
          <a:xfrm>
            <a:off x="8250869" y="4954554"/>
            <a:ext cx="60959" cy="7126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2" name="Straight Connector 131">
            <a:extLst>
              <a:ext uri="{FF2B5EF4-FFF2-40B4-BE49-F238E27FC236}">
                <a16:creationId xmlns:a16="http://schemas.microsoft.com/office/drawing/2014/main" id="{74344B29-E4EB-474D-ABE3-406B74FB4685}"/>
              </a:ext>
            </a:extLst>
          </p:cNvPr>
          <p:cNvCxnSpPr>
            <a:cxnSpLocks/>
          </p:cNvCxnSpPr>
          <p:nvPr/>
        </p:nvCxnSpPr>
        <p:spPr>
          <a:xfrm>
            <a:off x="9494321" y="3915409"/>
            <a:ext cx="0" cy="1060520"/>
          </a:xfrm>
          <a:prstGeom prst="line">
            <a:avLst/>
          </a:prstGeom>
          <a:ln w="28575"/>
        </p:spPr>
        <p:style>
          <a:lnRef idx="3">
            <a:schemeClr val="dk1"/>
          </a:lnRef>
          <a:fillRef idx="0">
            <a:schemeClr val="dk1"/>
          </a:fillRef>
          <a:effectRef idx="2">
            <a:schemeClr val="dk1"/>
          </a:effectRef>
          <a:fontRef idx="minor">
            <a:schemeClr val="tx1"/>
          </a:fontRef>
        </p:style>
      </p:cxnSp>
      <p:cxnSp>
        <p:nvCxnSpPr>
          <p:cNvPr id="134" name="Straight Connector 133">
            <a:extLst>
              <a:ext uri="{FF2B5EF4-FFF2-40B4-BE49-F238E27FC236}">
                <a16:creationId xmlns:a16="http://schemas.microsoft.com/office/drawing/2014/main" id="{484B7B87-0B40-4108-A95D-BC57C0877DF2}"/>
              </a:ext>
            </a:extLst>
          </p:cNvPr>
          <p:cNvCxnSpPr/>
          <p:nvPr/>
        </p:nvCxnSpPr>
        <p:spPr>
          <a:xfrm flipH="1" flipV="1">
            <a:off x="7931352" y="3146323"/>
            <a:ext cx="2057664" cy="1025375"/>
          </a:xfrm>
          <a:prstGeom prst="line">
            <a:avLst/>
          </a:prstGeom>
          <a:ln w="28575"/>
        </p:spPr>
        <p:style>
          <a:lnRef idx="3">
            <a:schemeClr val="dk1"/>
          </a:lnRef>
          <a:fillRef idx="0">
            <a:schemeClr val="dk1"/>
          </a:fillRef>
          <a:effectRef idx="2">
            <a:schemeClr val="dk1"/>
          </a:effectRef>
          <a:fontRef idx="minor">
            <a:schemeClr val="tx1"/>
          </a:fontRef>
        </p:style>
      </p:cxnSp>
      <p:grpSp>
        <p:nvGrpSpPr>
          <p:cNvPr id="129" name="Group 128">
            <a:extLst>
              <a:ext uri="{FF2B5EF4-FFF2-40B4-BE49-F238E27FC236}">
                <a16:creationId xmlns:a16="http://schemas.microsoft.com/office/drawing/2014/main" id="{EE3F2630-50EB-4B7F-82D9-E78CB829048D}"/>
              </a:ext>
            </a:extLst>
          </p:cNvPr>
          <p:cNvGrpSpPr/>
          <p:nvPr/>
        </p:nvGrpSpPr>
        <p:grpSpPr>
          <a:xfrm>
            <a:off x="9275016" y="4821063"/>
            <a:ext cx="213339" cy="167168"/>
            <a:chOff x="6143223" y="1991288"/>
            <a:chExt cx="108704" cy="128622"/>
          </a:xfrm>
        </p:grpSpPr>
        <p:cxnSp>
          <p:nvCxnSpPr>
            <p:cNvPr id="130" name="Straight Connector 129">
              <a:extLst>
                <a:ext uri="{FF2B5EF4-FFF2-40B4-BE49-F238E27FC236}">
                  <a16:creationId xmlns:a16="http://schemas.microsoft.com/office/drawing/2014/main" id="{3FA3FF48-D68C-43B5-98E5-48B922EF33C8}"/>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131" name="Straight Connector 130">
              <a:extLst>
                <a:ext uri="{FF2B5EF4-FFF2-40B4-BE49-F238E27FC236}">
                  <a16:creationId xmlns:a16="http://schemas.microsoft.com/office/drawing/2014/main" id="{57F0147C-7C16-4B67-9FBF-3B04473E93E0}"/>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127" name="Oval 126">
            <a:extLst>
              <a:ext uri="{FF2B5EF4-FFF2-40B4-BE49-F238E27FC236}">
                <a16:creationId xmlns:a16="http://schemas.microsoft.com/office/drawing/2014/main" id="{A6193309-5E64-4519-8D43-F4A293EC21DB}"/>
              </a:ext>
            </a:extLst>
          </p:cNvPr>
          <p:cNvSpPr/>
          <p:nvPr/>
        </p:nvSpPr>
        <p:spPr>
          <a:xfrm>
            <a:off x="9473901" y="4973177"/>
            <a:ext cx="62953" cy="7972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TextBox 79">
            <a:extLst>
              <a:ext uri="{FF2B5EF4-FFF2-40B4-BE49-F238E27FC236}">
                <a16:creationId xmlns:a16="http://schemas.microsoft.com/office/drawing/2014/main" id="{E8FCE0F4-B2B0-49D8-A102-0FF788B2609C}"/>
              </a:ext>
            </a:extLst>
          </p:cNvPr>
          <p:cNvSpPr txBox="1"/>
          <p:nvPr/>
        </p:nvSpPr>
        <p:spPr>
          <a:xfrm>
            <a:off x="7355822" y="4507541"/>
            <a:ext cx="655381" cy="561694"/>
          </a:xfrm>
          <a:prstGeom prst="rect">
            <a:avLst/>
          </a:prstGeom>
          <a:noFill/>
        </p:spPr>
        <p:txBody>
          <a:bodyPr wrap="square" lIns="68580" tIns="34291" rIns="68580" bIns="34291" rtlCol="0">
            <a:spAutoFit/>
          </a:bodyPr>
          <a:lstStyle/>
          <a:p>
            <a:r>
              <a:rPr lang="en-US" sz="3200" i="1">
                <a:latin typeface="Times New Roman" panose="02020603050405020304" pitchFamily="18" charset="0"/>
                <a:cs typeface="Times New Roman" panose="02020603050405020304" pitchFamily="18" charset="0"/>
              </a:rPr>
              <a:t>b’</a:t>
            </a:r>
            <a:endParaRPr lang="en-US" sz="3200" i="1" dirty="0">
              <a:latin typeface="Times New Roman" panose="02020603050405020304" pitchFamily="18" charset="0"/>
              <a:cs typeface="Times New Roman" panose="02020603050405020304" pitchFamily="18" charset="0"/>
            </a:endParaRPr>
          </a:p>
        </p:txBody>
      </p:sp>
      <p:sp>
        <p:nvSpPr>
          <p:cNvPr id="87" name="Oval 86">
            <a:extLst>
              <a:ext uri="{FF2B5EF4-FFF2-40B4-BE49-F238E27FC236}">
                <a16:creationId xmlns:a16="http://schemas.microsoft.com/office/drawing/2014/main" id="{A6193309-5E64-4519-8D43-F4A293EC21DB}"/>
              </a:ext>
            </a:extLst>
          </p:cNvPr>
          <p:cNvSpPr/>
          <p:nvPr/>
        </p:nvSpPr>
        <p:spPr>
          <a:xfrm>
            <a:off x="9453367" y="3891632"/>
            <a:ext cx="89836" cy="7421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87">
            <a:extLst>
              <a:ext uri="{FF2B5EF4-FFF2-40B4-BE49-F238E27FC236}">
                <a16:creationId xmlns:a16="http://schemas.microsoft.com/office/drawing/2014/main" id="{A6193309-5E64-4519-8D43-F4A293EC21DB}"/>
              </a:ext>
            </a:extLst>
          </p:cNvPr>
          <p:cNvSpPr/>
          <p:nvPr/>
        </p:nvSpPr>
        <p:spPr>
          <a:xfrm>
            <a:off x="8249450" y="3275472"/>
            <a:ext cx="68204" cy="8410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TextBox 91">
            <a:extLst>
              <a:ext uri="{FF2B5EF4-FFF2-40B4-BE49-F238E27FC236}">
                <a16:creationId xmlns:a16="http://schemas.microsoft.com/office/drawing/2014/main" id="{E8FCE0F4-B2B0-49D8-A102-0FF788B2609C}"/>
              </a:ext>
            </a:extLst>
          </p:cNvPr>
          <p:cNvSpPr txBox="1"/>
          <p:nvPr/>
        </p:nvSpPr>
        <p:spPr>
          <a:xfrm>
            <a:off x="8620930" y="4247176"/>
            <a:ext cx="411679"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a</a:t>
            </a:r>
          </a:p>
        </p:txBody>
      </p:sp>
      <p:sp>
        <p:nvSpPr>
          <p:cNvPr id="44" name="Title 1"/>
          <p:cNvSpPr>
            <a:spLocks noGrp="1"/>
          </p:cNvSpPr>
          <p:nvPr>
            <p:ph type="title"/>
          </p:nvPr>
        </p:nvSpPr>
        <p:spPr>
          <a:xfrm>
            <a:off x="531703" y="1048479"/>
            <a:ext cx="5455924" cy="813453"/>
          </a:xfrm>
        </p:spPr>
        <p:txBody>
          <a:bodyPr>
            <a:normAutofit/>
          </a:bodyPr>
          <a:lstStyle/>
          <a:p>
            <a:r>
              <a:rPr lang="en-US" sz="3200" b="1" i="1" dirty="0">
                <a:latin typeface="Times New Roman" charset="0"/>
                <a:ea typeface="Times New Roman" charset="0"/>
                <a:cs typeface="Times New Roman" charset="0"/>
              </a:rPr>
              <a:t>2. </a:t>
            </a:r>
            <a:r>
              <a:rPr lang="en-US" sz="3200" b="1" i="1" dirty="0" err="1">
                <a:latin typeface="Times New Roman" charset="0"/>
                <a:ea typeface="Times New Roman" charset="0"/>
                <a:cs typeface="Times New Roman" charset="0"/>
              </a:rPr>
              <a:t>Định</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lí</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ba</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đường</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vuông</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góc</a:t>
            </a:r>
            <a:endParaRPr lang="en-US" sz="3200" b="1" i="1" dirty="0">
              <a:latin typeface="Times New Roman" charset="0"/>
              <a:ea typeface="Times New Roman" charset="0"/>
              <a:cs typeface="Times New Roman" charset="0"/>
            </a:endParaRPr>
          </a:p>
        </p:txBody>
      </p:sp>
      <mc:AlternateContent xmlns:mc="http://schemas.openxmlformats.org/markup-compatibility/2006" xmlns:a14="http://schemas.microsoft.com/office/drawing/2010/main">
        <mc:Choice Requires="a14">
          <p:sp>
            <p:nvSpPr>
              <p:cNvPr id="45" name="Rectangle 44"/>
              <p:cNvSpPr/>
              <p:nvPr/>
            </p:nvSpPr>
            <p:spPr>
              <a:xfrm>
                <a:off x="154376" y="1800286"/>
                <a:ext cx="7624569" cy="1569660"/>
              </a:xfrm>
              <a:prstGeom prst="rect">
                <a:avLst/>
              </a:prstGeom>
            </p:spPr>
            <p:txBody>
              <a:bodyPr wrap="square" lIns="91440" tIns="45720" rIns="91440" bIns="45720">
                <a:spAutoFit/>
              </a:bodyPr>
              <a:lstStyle/>
              <a:p>
                <a:r>
                  <a:rPr lang="en-US" sz="3200" dirty="0">
                    <a:latin typeface="Times New Roman" charset="0"/>
                    <a:ea typeface="Times New Roman" charset="0"/>
                    <a:cs typeface="Times New Roman" charset="0"/>
                  </a:rPr>
                  <a:t>   Cho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a</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nằm</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trong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mặt</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phẳng</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b</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là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không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thuộc</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đồng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thời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không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với</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p>
            </p:txBody>
          </p:sp>
        </mc:Choice>
        <mc:Fallback xmlns="">
          <p:sp>
            <p:nvSpPr>
              <p:cNvPr id="45" name="Rectangle 44"/>
              <p:cNvSpPr>
                <a:spLocks noRot="1" noChangeAspect="1" noMove="1" noResize="1" noEditPoints="1" noAdjustHandles="1" noChangeArrowheads="1" noChangeShapeType="1" noTextEdit="1"/>
              </p:cNvSpPr>
              <p:nvPr/>
            </p:nvSpPr>
            <p:spPr>
              <a:xfrm>
                <a:off x="154376" y="1800286"/>
                <a:ext cx="7624569" cy="1569660"/>
              </a:xfrm>
              <a:prstGeom prst="rect">
                <a:avLst/>
              </a:prstGeom>
              <a:blipFill>
                <a:blip r:embed="rId3"/>
                <a:stretch>
                  <a:fillRect l="-1998" t="-5426" b="-1124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Content Placeholder 2"/>
              <p:cNvSpPr>
                <a:spLocks noGrp="1"/>
              </p:cNvSpPr>
              <p:nvPr>
                <p:ph idx="1"/>
              </p:nvPr>
            </p:nvSpPr>
            <p:spPr>
              <a:xfrm>
                <a:off x="145410" y="3530385"/>
                <a:ext cx="6868129" cy="1221616"/>
              </a:xfrm>
            </p:spPr>
            <p:txBody>
              <a:bodyPr>
                <a:noAutofit/>
              </a:bodyPr>
              <a:lstStyle/>
              <a:p>
                <a:pPr marL="0" indent="0">
                  <a:buNone/>
                </a:pP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Gọi</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b’</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là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hình</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chiếu</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của</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b</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trên</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a:t>
                </a:r>
              </a:p>
            </p:txBody>
          </p:sp>
        </mc:Choice>
        <mc:Fallback xmlns="">
          <p:sp>
            <p:nvSpPr>
              <p:cNvPr id="46" name="Content Placeholder 2"/>
              <p:cNvSpPr>
                <a:spLocks noGrp="1" noRot="1" noChangeAspect="1" noMove="1" noResize="1" noEditPoints="1" noAdjustHandles="1" noChangeArrowheads="1" noChangeShapeType="1" noTextEdit="1"/>
              </p:cNvSpPr>
              <p:nvPr>
                <p:ph idx="1"/>
              </p:nvPr>
            </p:nvSpPr>
            <p:spPr>
              <a:xfrm>
                <a:off x="145410" y="3530385"/>
                <a:ext cx="6868129" cy="1221616"/>
              </a:xfrm>
              <a:blipFill>
                <a:blip r:embed="rId4"/>
                <a:stretch>
                  <a:fillRect l="-2307" t="-10945"/>
                </a:stretch>
              </a:blipFill>
            </p:spPr>
            <p:txBody>
              <a:bodyPr/>
              <a:lstStyle/>
              <a:p>
                <a:r>
                  <a:rPr lang="en-US">
                    <a:noFill/>
                  </a:rPr>
                  <a:t> </a:t>
                </a:r>
              </a:p>
            </p:txBody>
          </p:sp>
        </mc:Fallback>
      </mc:AlternateContent>
      <p:cxnSp>
        <p:nvCxnSpPr>
          <p:cNvPr id="47" name="Straight Connector 46"/>
          <p:cNvCxnSpPr/>
          <p:nvPr/>
        </p:nvCxnSpPr>
        <p:spPr>
          <a:xfrm flipV="1">
            <a:off x="8168640" y="4964856"/>
            <a:ext cx="463973" cy="480905"/>
          </a:xfrm>
          <a:prstGeom prst="line">
            <a:avLst/>
          </a:prstGeom>
          <a:ln w="28575">
            <a:prstDash val="solid"/>
          </a:ln>
        </p:spPr>
        <p:style>
          <a:lnRef idx="3">
            <a:schemeClr val="dk1"/>
          </a:lnRef>
          <a:fillRef idx="0">
            <a:schemeClr val="dk1"/>
          </a:fillRef>
          <a:effectRef idx="2">
            <a:schemeClr val="dk1"/>
          </a:effectRef>
          <a:fontRef idx="minor">
            <a:schemeClr val="tx1"/>
          </a:fontRef>
        </p:style>
      </p:cxnSp>
      <p:cxnSp>
        <p:nvCxnSpPr>
          <p:cNvPr id="48" name="Straight Connector 47"/>
          <p:cNvCxnSpPr/>
          <p:nvPr/>
        </p:nvCxnSpPr>
        <p:spPr>
          <a:xfrm flipV="1">
            <a:off x="8636424" y="4383347"/>
            <a:ext cx="538120" cy="581509"/>
          </a:xfrm>
          <a:prstGeom prst="line">
            <a:avLst/>
          </a:prstGeom>
          <a:ln w="28575">
            <a:prstDash val="solid"/>
          </a:ln>
        </p:spPr>
        <p:style>
          <a:lnRef idx="3">
            <a:schemeClr val="dk1"/>
          </a:lnRef>
          <a:fillRef idx="0">
            <a:schemeClr val="dk1"/>
          </a:fillRef>
          <a:effectRef idx="2">
            <a:schemeClr val="dk1"/>
          </a:effectRef>
          <a:fontRef idx="minor">
            <a:schemeClr val="tx1"/>
          </a:fontRef>
        </p:style>
      </p:cxnSp>
      <p:grpSp>
        <p:nvGrpSpPr>
          <p:cNvPr id="22" name="Group 21"/>
          <p:cNvGrpSpPr/>
          <p:nvPr/>
        </p:nvGrpSpPr>
        <p:grpSpPr>
          <a:xfrm>
            <a:off x="8379561" y="4819911"/>
            <a:ext cx="393023" cy="154773"/>
            <a:chOff x="6284670" y="3614933"/>
            <a:chExt cx="294767" cy="116080"/>
          </a:xfrm>
        </p:grpSpPr>
        <p:cxnSp>
          <p:nvCxnSpPr>
            <p:cNvPr id="13" name="Straight Connector 12"/>
            <p:cNvCxnSpPr/>
            <p:nvPr/>
          </p:nvCxnSpPr>
          <p:spPr>
            <a:xfrm flipV="1">
              <a:off x="6390640" y="3637136"/>
              <a:ext cx="188797" cy="144"/>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flipV="1">
              <a:off x="6284670" y="3614933"/>
              <a:ext cx="114190" cy="11608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67" name="Content Placeholder 2"/>
          <p:cNvSpPr txBox="1">
            <a:spLocks/>
          </p:cNvSpPr>
          <p:nvPr/>
        </p:nvSpPr>
        <p:spPr>
          <a:xfrm>
            <a:off x="164110" y="4641212"/>
            <a:ext cx="6455044" cy="1631032"/>
          </a:xfrm>
          <a:prstGeom prst="rect">
            <a:avLst/>
          </a:prstGeom>
        </p:spPr>
        <p:txBody>
          <a:bodyPr vert="horz" lIns="121920" tIns="60960" rIns="121920" bIns="6096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Khi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đó</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a</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với</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b</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khi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chỉ</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khi</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a</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vuông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với</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b’</a:t>
            </a:r>
            <a:r>
              <a:rPr lang="en-US" sz="3200" dirty="0">
                <a:latin typeface="Times New Roman" charset="0"/>
                <a:ea typeface="Times New Roman" charset="0"/>
                <a:cs typeface="Times New Roman" charset="0"/>
              </a:rPr>
              <a:t>.</a:t>
            </a:r>
          </a:p>
        </p:txBody>
      </p:sp>
    </p:spTree>
    <p:extLst>
      <p:ext uri="{BB962C8B-B14F-4D97-AF65-F5344CB8AC3E}">
        <p14:creationId xmlns:p14="http://schemas.microsoft.com/office/powerpoint/2010/main" val="40274042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par>
                                <p:cTn id="13" presetID="6" presetClass="entr" presetSubtype="16" fill="hold" nodeType="with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circle(in)">
                                      <p:cBhvr>
                                        <p:cTn id="15" dur="2000"/>
                                        <p:tgtEl>
                                          <p:spTgt spid="111"/>
                                        </p:tgtEl>
                                      </p:cBhvr>
                                    </p:animEffect>
                                  </p:childTnLst>
                                </p:cTn>
                              </p:par>
                              <p:par>
                                <p:cTn id="16" presetID="10" presetClass="entr" presetSubtype="0" fill="hold" nodeType="with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childTnLst>
                                </p:cTn>
                              </p:par>
                              <p:par>
                                <p:cTn id="19" presetID="10" presetClass="entr" presetSubtype="0" fill="hold"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92"/>
                                        </p:tgtEl>
                                        <p:attrNameLst>
                                          <p:attrName>style.visibility</p:attrName>
                                        </p:attrNameLst>
                                      </p:cBhvr>
                                      <p:to>
                                        <p:strVal val="visible"/>
                                      </p:to>
                                    </p:set>
                                    <p:animEffect transition="in" filter="circle(in)">
                                      <p:cBhvr>
                                        <p:cTn id="24" dur="2000"/>
                                        <p:tgtEl>
                                          <p:spTgt spid="92"/>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134"/>
                                        </p:tgtEl>
                                        <p:attrNameLst>
                                          <p:attrName>style.visibility</p:attrName>
                                        </p:attrNameLst>
                                      </p:cBhvr>
                                      <p:to>
                                        <p:strVal val="visible"/>
                                      </p:to>
                                    </p:set>
                                    <p:animEffect transition="in" filter="checkerboard(across)">
                                      <p:cBhvr>
                                        <p:cTn id="29" dur="500"/>
                                        <p:tgtEl>
                                          <p:spTgt spid="134"/>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124"/>
                                        </p:tgtEl>
                                        <p:attrNameLst>
                                          <p:attrName>style.visibility</p:attrName>
                                        </p:attrNameLst>
                                      </p:cBhvr>
                                      <p:to>
                                        <p:strVal val="visible"/>
                                      </p:to>
                                    </p:set>
                                    <p:animEffect transition="in" filter="checkerboard(across)">
                                      <p:cBhvr>
                                        <p:cTn id="32" dur="500"/>
                                        <p:tgtEl>
                                          <p:spTgt spid="1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6">
                                            <p:txEl>
                                              <p:pRg st="0" end="0"/>
                                            </p:txEl>
                                          </p:spTgt>
                                        </p:tgtEl>
                                        <p:attrNameLst>
                                          <p:attrName>style.visibility</p:attrName>
                                        </p:attrNameLst>
                                      </p:cBhvr>
                                      <p:to>
                                        <p:strVal val="visible"/>
                                      </p:to>
                                    </p:set>
                                    <p:animEffect transition="in" filter="fade">
                                      <p:cBhvr>
                                        <p:cTn id="37" dur="500"/>
                                        <p:tgtEl>
                                          <p:spTgt spid="46">
                                            <p:txEl>
                                              <p:pRg st="0" end="0"/>
                                            </p:txEl>
                                          </p:spTgt>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checkerboard(across)">
                                      <p:cBhvr>
                                        <p:cTn id="40" dur="500"/>
                                        <p:tgtEl>
                                          <p:spTgt spid="88"/>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87"/>
                                        </p:tgtEl>
                                        <p:attrNameLst>
                                          <p:attrName>style.visibility</p:attrName>
                                        </p:attrNameLst>
                                      </p:cBhvr>
                                      <p:to>
                                        <p:strVal val="visible"/>
                                      </p:to>
                                    </p:set>
                                    <p:animEffect transition="in" filter="checkerboard(across)">
                                      <p:cBhvr>
                                        <p:cTn id="43" dur="500"/>
                                        <p:tgtEl>
                                          <p:spTgt spid="87"/>
                                        </p:tgtEl>
                                      </p:cBhvr>
                                    </p:animEffect>
                                  </p:childTnLst>
                                </p:cTn>
                              </p:par>
                              <p:par>
                                <p:cTn id="44" presetID="18" presetClass="entr" presetSubtype="12" fill="hold" nodeType="withEffect">
                                  <p:stCondLst>
                                    <p:cond delay="0"/>
                                  </p:stCondLst>
                                  <p:childTnLst>
                                    <p:set>
                                      <p:cBhvr>
                                        <p:cTn id="45" dur="1" fill="hold">
                                          <p:stCondLst>
                                            <p:cond delay="0"/>
                                          </p:stCondLst>
                                        </p:cTn>
                                        <p:tgtEl>
                                          <p:spTgt spid="121"/>
                                        </p:tgtEl>
                                        <p:attrNameLst>
                                          <p:attrName>style.visibility</p:attrName>
                                        </p:attrNameLst>
                                      </p:cBhvr>
                                      <p:to>
                                        <p:strVal val="visible"/>
                                      </p:to>
                                    </p:set>
                                    <p:animEffect transition="in" filter="strips(downLeft)">
                                      <p:cBhvr>
                                        <p:cTn id="46" dur="500"/>
                                        <p:tgtEl>
                                          <p:spTgt spid="121"/>
                                        </p:tgtEl>
                                      </p:cBhvr>
                                    </p:animEffect>
                                  </p:childTnLst>
                                </p:cTn>
                              </p:par>
                              <p:par>
                                <p:cTn id="47" presetID="18" presetClass="entr" presetSubtype="12" fill="hold" grpId="0" nodeType="withEffect">
                                  <p:stCondLst>
                                    <p:cond delay="0"/>
                                  </p:stCondLst>
                                  <p:childTnLst>
                                    <p:set>
                                      <p:cBhvr>
                                        <p:cTn id="48" dur="1" fill="hold">
                                          <p:stCondLst>
                                            <p:cond delay="0"/>
                                          </p:stCondLst>
                                        </p:cTn>
                                        <p:tgtEl>
                                          <p:spTgt spid="116"/>
                                        </p:tgtEl>
                                        <p:attrNameLst>
                                          <p:attrName>style.visibility</p:attrName>
                                        </p:attrNameLst>
                                      </p:cBhvr>
                                      <p:to>
                                        <p:strVal val="visible"/>
                                      </p:to>
                                    </p:set>
                                    <p:animEffect transition="in" filter="strips(downLeft)">
                                      <p:cBhvr>
                                        <p:cTn id="49" dur="500"/>
                                        <p:tgtEl>
                                          <p:spTgt spid="116"/>
                                        </p:tgtEl>
                                      </p:cBhvr>
                                    </p:animEffect>
                                  </p:childTnLst>
                                </p:cTn>
                              </p:par>
                              <p:par>
                                <p:cTn id="50" presetID="18" presetClass="entr" presetSubtype="12" fill="hold" nodeType="withEffect">
                                  <p:stCondLst>
                                    <p:cond delay="0"/>
                                  </p:stCondLst>
                                  <p:childTnLst>
                                    <p:set>
                                      <p:cBhvr>
                                        <p:cTn id="51" dur="1" fill="hold">
                                          <p:stCondLst>
                                            <p:cond delay="0"/>
                                          </p:stCondLst>
                                        </p:cTn>
                                        <p:tgtEl>
                                          <p:spTgt spid="118"/>
                                        </p:tgtEl>
                                        <p:attrNameLst>
                                          <p:attrName>style.visibility</p:attrName>
                                        </p:attrNameLst>
                                      </p:cBhvr>
                                      <p:to>
                                        <p:strVal val="visible"/>
                                      </p:to>
                                    </p:set>
                                    <p:animEffect transition="in" filter="strips(downLeft)">
                                      <p:cBhvr>
                                        <p:cTn id="52" dur="500"/>
                                        <p:tgtEl>
                                          <p:spTgt spid="118"/>
                                        </p:tgtEl>
                                      </p:cBhvr>
                                    </p:animEffect>
                                  </p:childTnLst>
                                </p:cTn>
                              </p:par>
                              <p:par>
                                <p:cTn id="53" presetID="18" presetClass="entr" presetSubtype="12" fill="hold" nodeType="withEffect">
                                  <p:stCondLst>
                                    <p:cond delay="0"/>
                                  </p:stCondLst>
                                  <p:childTnLst>
                                    <p:set>
                                      <p:cBhvr>
                                        <p:cTn id="54" dur="1" fill="hold">
                                          <p:stCondLst>
                                            <p:cond delay="0"/>
                                          </p:stCondLst>
                                        </p:cTn>
                                        <p:tgtEl>
                                          <p:spTgt spid="132"/>
                                        </p:tgtEl>
                                        <p:attrNameLst>
                                          <p:attrName>style.visibility</p:attrName>
                                        </p:attrNameLst>
                                      </p:cBhvr>
                                      <p:to>
                                        <p:strVal val="visible"/>
                                      </p:to>
                                    </p:set>
                                    <p:animEffect transition="in" filter="strips(downLeft)">
                                      <p:cBhvr>
                                        <p:cTn id="55" dur="500"/>
                                        <p:tgtEl>
                                          <p:spTgt spid="132"/>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127"/>
                                        </p:tgtEl>
                                        <p:attrNameLst>
                                          <p:attrName>style.visibility</p:attrName>
                                        </p:attrNameLst>
                                      </p:cBhvr>
                                      <p:to>
                                        <p:strVal val="visible"/>
                                      </p:to>
                                    </p:set>
                                    <p:animEffect transition="in" filter="strips(downLeft)">
                                      <p:cBhvr>
                                        <p:cTn id="58" dur="500"/>
                                        <p:tgtEl>
                                          <p:spTgt spid="127"/>
                                        </p:tgtEl>
                                      </p:cBhvr>
                                    </p:animEffect>
                                  </p:childTnLst>
                                </p:cTn>
                              </p:par>
                              <p:par>
                                <p:cTn id="59" presetID="18" presetClass="entr" presetSubtype="12" fill="hold" nodeType="withEffect">
                                  <p:stCondLst>
                                    <p:cond delay="0"/>
                                  </p:stCondLst>
                                  <p:childTnLst>
                                    <p:set>
                                      <p:cBhvr>
                                        <p:cTn id="60" dur="1" fill="hold">
                                          <p:stCondLst>
                                            <p:cond delay="0"/>
                                          </p:stCondLst>
                                        </p:cTn>
                                        <p:tgtEl>
                                          <p:spTgt spid="129"/>
                                        </p:tgtEl>
                                        <p:attrNameLst>
                                          <p:attrName>style.visibility</p:attrName>
                                        </p:attrNameLst>
                                      </p:cBhvr>
                                      <p:to>
                                        <p:strVal val="visible"/>
                                      </p:to>
                                    </p:set>
                                    <p:animEffect transition="in" filter="strips(downLeft)">
                                      <p:cBhvr>
                                        <p:cTn id="61" dur="500"/>
                                        <p:tgtEl>
                                          <p:spTgt spid="129"/>
                                        </p:tgtEl>
                                      </p:cBhvr>
                                    </p:animEffect>
                                  </p:childTnLst>
                                </p:cTn>
                              </p:par>
                              <p:par>
                                <p:cTn id="62" presetID="18" presetClass="entr" presetSubtype="12" fill="hold" nodeType="withEffect">
                                  <p:stCondLst>
                                    <p:cond delay="0"/>
                                  </p:stCondLst>
                                  <p:childTnLst>
                                    <p:set>
                                      <p:cBhvr>
                                        <p:cTn id="63" dur="1" fill="hold">
                                          <p:stCondLst>
                                            <p:cond delay="0"/>
                                          </p:stCondLst>
                                        </p:cTn>
                                        <p:tgtEl>
                                          <p:spTgt spid="123"/>
                                        </p:tgtEl>
                                        <p:attrNameLst>
                                          <p:attrName>style.visibility</p:attrName>
                                        </p:attrNameLst>
                                      </p:cBhvr>
                                      <p:to>
                                        <p:strVal val="visible"/>
                                      </p:to>
                                    </p:set>
                                    <p:animEffect transition="in" filter="strips(downLeft)">
                                      <p:cBhvr>
                                        <p:cTn id="64" dur="500"/>
                                        <p:tgtEl>
                                          <p:spTgt spid="123"/>
                                        </p:tgtEl>
                                      </p:cBhvr>
                                    </p:animEffect>
                                  </p:childTnLst>
                                </p:cTn>
                              </p:par>
                              <p:par>
                                <p:cTn id="65" presetID="5" presetClass="entr" presetSubtype="1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checkerboard(across)">
                                      <p:cBhvr>
                                        <p:cTn id="67" dur="500"/>
                                        <p:tgtEl>
                                          <p:spTgt spid="80"/>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67">
                                            <p:txEl>
                                              <p:pRg st="0" end="0"/>
                                            </p:txEl>
                                          </p:spTgt>
                                        </p:tgtEl>
                                        <p:attrNameLst>
                                          <p:attrName>style.visibility</p:attrName>
                                        </p:attrNameLst>
                                      </p:cBhvr>
                                      <p:to>
                                        <p:strVal val="visible"/>
                                      </p:to>
                                    </p:set>
                                    <p:animEffect transition="in" filter="fade">
                                      <p:cBhvr>
                                        <p:cTn id="72" dur="500"/>
                                        <p:tgtEl>
                                          <p:spTgt spid="67">
                                            <p:txEl>
                                              <p:pRg st="0" end="0"/>
                                            </p:txEl>
                                          </p:spTgt>
                                        </p:tgtEl>
                                      </p:cBhvr>
                                    </p:animEffect>
                                  </p:childTnLst>
                                </p:cTn>
                              </p:par>
                              <p:par>
                                <p:cTn id="73" presetID="6" presetClass="entr" presetSubtype="16"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circle(in)">
                                      <p:cBhvr>
                                        <p:cTn id="75"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16" grpId="0" animBg="1"/>
      <p:bldP spid="127" grpId="0" animBg="1"/>
      <p:bldP spid="80" grpId="0"/>
      <p:bldP spid="87" grpId="0" animBg="1"/>
      <p:bldP spid="88" grpId="0" animBg="1"/>
      <p:bldP spid="92" grpId="0"/>
      <p:bldP spid="44" grpId="0"/>
      <p:bldP spid="45" grpId="0"/>
      <p:bldP spid="46" grpId="0" build="p"/>
      <p:bldP spid="6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1529" y="1084075"/>
            <a:ext cx="11926984" cy="5629067"/>
            <a:chOff x="184495" y="3386716"/>
            <a:chExt cx="11926984" cy="4896136"/>
          </a:xfrm>
        </p:grpSpPr>
        <p:sp>
          <p:nvSpPr>
            <p:cNvPr id="5" name="Rounded Rectangle 4"/>
            <p:cNvSpPr/>
            <p:nvPr/>
          </p:nvSpPr>
          <p:spPr>
            <a:xfrm>
              <a:off x="184495" y="3386716"/>
              <a:ext cx="11926984" cy="4896136"/>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387430"/>
              <a:ext cx="7467072" cy="635682"/>
              <a:chOff x="1275608" y="5787303"/>
              <a:chExt cx="14638164" cy="1155000"/>
            </a:xfrm>
          </p:grpSpPr>
          <p:sp>
            <p:nvSpPr>
              <p:cNvPr id="7" name="Freeform 20"/>
              <p:cNvSpPr>
                <a:spLocks/>
              </p:cNvSpPr>
              <p:nvPr/>
            </p:nvSpPr>
            <p:spPr bwMode="auto">
              <a:xfrm rot="16200000" flipV="1">
                <a:off x="8038502" y="-932967"/>
                <a:ext cx="1155000" cy="14595540"/>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dirty="0"/>
              </a:p>
            </p:txBody>
          </p:sp>
          <p:sp>
            <p:nvSpPr>
              <p:cNvPr id="9" name="Round Diagonal Corner Rectangle 8"/>
              <p:cNvSpPr/>
              <p:nvPr/>
            </p:nvSpPr>
            <p:spPr>
              <a:xfrm flipV="1">
                <a:off x="1275608" y="5795468"/>
                <a:ext cx="852450" cy="820482"/>
              </a:xfrm>
              <a:prstGeom prst="round2DiagRect">
                <a:avLst>
                  <a:gd name="adj1" fmla="val 16667"/>
                  <a:gd name="adj2" fmla="val 0"/>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0" y="5842686"/>
                <a:ext cx="545196" cy="739116"/>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grpSp>
        <p:nvGrpSpPr>
          <p:cNvPr id="21" name="Group 20"/>
          <p:cNvGrpSpPr/>
          <p:nvPr/>
        </p:nvGrpSpPr>
        <p:grpSpPr>
          <a:xfrm>
            <a:off x="145409" y="57615"/>
            <a:ext cx="11953104" cy="876349"/>
            <a:chOff x="534989" y="1641462"/>
            <a:chExt cx="23340844" cy="1857712"/>
          </a:xfrm>
        </p:grpSpPr>
        <p:sp>
          <p:nvSpPr>
            <p:cNvPr id="25" name="Rounded Rectangle 24"/>
            <p:cNvSpPr/>
            <p:nvPr/>
          </p:nvSpPr>
          <p:spPr bwMode="auto">
            <a:xfrm>
              <a:off x="534989" y="1641462"/>
              <a:ext cx="23340844" cy="1857712"/>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dirty="0"/>
            </a:p>
          </p:txBody>
        </p:sp>
        <p:grpSp>
          <p:nvGrpSpPr>
            <p:cNvPr id="29" name="Group 11"/>
            <p:cNvGrpSpPr/>
            <p:nvPr/>
          </p:nvGrpSpPr>
          <p:grpSpPr bwMode="auto">
            <a:xfrm>
              <a:off x="683764" y="1863694"/>
              <a:ext cx="264858" cy="511168"/>
              <a:chOff x="7440266" y="3436652"/>
              <a:chExt cx="344488" cy="727072"/>
            </a:xfrm>
            <a:solidFill>
              <a:schemeClr val="bg1">
                <a:lumMod val="95000"/>
              </a:schemeClr>
            </a:solidFill>
          </p:grpSpPr>
          <p:sp>
            <p:nvSpPr>
              <p:cNvPr id="32" name="Freeform 31"/>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grpSp>
      </p:grpSp>
      <p:sp>
        <p:nvSpPr>
          <p:cNvPr id="23" name="Rectangle 22"/>
          <p:cNvSpPr/>
          <p:nvPr/>
        </p:nvSpPr>
        <p:spPr>
          <a:xfrm>
            <a:off x="289416" y="159207"/>
            <a:ext cx="11926984" cy="1049198"/>
          </a:xfrm>
          <a:prstGeom prst="rect">
            <a:avLst/>
          </a:prstGeom>
          <a:noFill/>
        </p:spPr>
        <p:txBody>
          <a:bodyPr wrap="square" rtlCol="0">
            <a:spAutoFit/>
          </a:bodyPr>
          <a:lstStyle/>
          <a:p>
            <a:pPr>
              <a:lnSpc>
                <a:spcPct val="107000"/>
              </a:lnSpc>
            </a:pPr>
            <a:r>
              <a:rPr lang="en-US" sz="3200" b="1">
                <a:solidFill>
                  <a:srgbClr val="FF0000"/>
                </a:solidFill>
                <a:latin typeface="Times New Roman" panose="02020603050405020304" pitchFamily="18" charset="0"/>
                <a:ea typeface="Times New Roman" charset="0"/>
                <a:cs typeface="Times New Roman" panose="02020603050405020304" pitchFamily="18" charset="0"/>
              </a:rPr>
              <a:t>V. Phép chiếu vuông góc và định lí ba đường vuông góc.</a:t>
            </a:r>
            <a:endParaRPr lang="en-US" sz="3200" b="1" dirty="0">
              <a:solidFill>
                <a:srgbClr val="FF0000"/>
              </a:solidFill>
              <a:latin typeface="Times New Roman" panose="02020603050405020304" pitchFamily="18" charset="0"/>
              <a:ea typeface="Times New Roman" charset="0"/>
              <a:cs typeface="Times New Roman" panose="02020603050405020304" pitchFamily="18" charset="0"/>
            </a:endParaRPr>
          </a:p>
          <a:p>
            <a:pPr>
              <a:lnSpc>
                <a:spcPct val="107000"/>
              </a:lnSpc>
            </a:pP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3" name="Action Button: Forward or Next 62">
            <a:hlinkClick r:id="" action="ppaction://hlinkshowjump?jump=nextslide" highlightClick="1"/>
          </p:cNvPr>
          <p:cNvSpPr/>
          <p:nvPr/>
        </p:nvSpPr>
        <p:spPr>
          <a:xfrm>
            <a:off x="11632289" y="6344666"/>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11" name="Group 110">
            <a:extLst>
              <a:ext uri="{FF2B5EF4-FFF2-40B4-BE49-F238E27FC236}">
                <a16:creationId xmlns:a16="http://schemas.microsoft.com/office/drawing/2014/main" id="{7D865CB2-3143-4089-B8D5-4AD6B8552B5C}"/>
              </a:ext>
            </a:extLst>
          </p:cNvPr>
          <p:cNvGrpSpPr/>
          <p:nvPr/>
        </p:nvGrpSpPr>
        <p:grpSpPr>
          <a:xfrm>
            <a:off x="6700433" y="2118968"/>
            <a:ext cx="5216336" cy="1781095"/>
            <a:chOff x="7571549" y="2894167"/>
            <a:chExt cx="4324350" cy="1087086"/>
          </a:xfrm>
        </p:grpSpPr>
        <p:sp>
          <p:nvSpPr>
            <p:cNvPr id="112" name="Parallelogram 111">
              <a:extLst>
                <a:ext uri="{FF2B5EF4-FFF2-40B4-BE49-F238E27FC236}">
                  <a16:creationId xmlns:a16="http://schemas.microsoft.com/office/drawing/2014/main" id="{21A9515F-FC6E-44FD-A623-FB114C1C3E8A}"/>
                </a:ext>
              </a:extLst>
            </p:cNvPr>
            <p:cNvSpPr/>
            <p:nvPr/>
          </p:nvSpPr>
          <p:spPr>
            <a:xfrm>
              <a:off x="7571549" y="2894167"/>
              <a:ext cx="4324350" cy="1019175"/>
            </a:xfrm>
            <a:prstGeom prst="parallelogram">
              <a:avLst>
                <a:gd name="adj" fmla="val 8394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13" name="TextBox 112">
                  <a:extLst>
                    <a:ext uri="{FF2B5EF4-FFF2-40B4-BE49-F238E27FC236}">
                      <a16:creationId xmlns:a16="http://schemas.microsoft.com/office/drawing/2014/main" id="{BC8860C4-F117-43D2-A1C3-03867DA1F49E}"/>
                    </a:ext>
                  </a:extLst>
                </p:cNvPr>
                <p:cNvSpPr txBox="1"/>
                <p:nvPr/>
              </p:nvSpPr>
              <p:spPr>
                <a:xfrm rot="21085295">
                  <a:off x="7672881" y="3488144"/>
                  <a:ext cx="663476" cy="493109"/>
                </a:xfrm>
                <a:prstGeom prst="rect">
                  <a:avLst/>
                </a:prstGeom>
                <a:noFill/>
              </p:spPr>
              <p:txBody>
                <a:bodyPr wrap="square" lIns="68580" tIns="34291" rIns="68580" bIns="34291" rtlCol="0">
                  <a:spAutoFit/>
                </a:bodyPr>
                <a:lstStyle/>
                <a:p>
                  <a14:m>
                    <m:oMath xmlns:m="http://schemas.openxmlformats.org/officeDocument/2006/math">
                      <m:r>
                        <a:rPr lang="en-US" sz="3200" i="1">
                          <a:latin typeface="Cambria Math" charset="0"/>
                          <a:ea typeface="Cambria Math" charset="0"/>
                          <a:cs typeface="Cambria Math" charset="0"/>
                        </a:rPr>
                        <m:t>𝛼</m:t>
                      </m:r>
                    </m:oMath>
                  </a14:m>
                  <a:r>
                    <a:rPr lang="en-US" sz="4800" dirty="0"/>
                    <a:t>)</a:t>
                  </a:r>
                </a:p>
              </p:txBody>
            </p:sp>
          </mc:Choice>
          <mc:Fallback xmlns="">
            <p:sp>
              <p:nvSpPr>
                <p:cNvPr id="113" name="TextBox 112">
                  <a:extLst>
                    <a:ext uri="{FF2B5EF4-FFF2-40B4-BE49-F238E27FC236}">
                      <a16:creationId xmlns:a16="http://schemas.microsoft.com/office/drawing/2014/main" id="{BC8860C4-F117-43D2-A1C3-03867DA1F49E}"/>
                    </a:ext>
                  </a:extLst>
                </p:cNvPr>
                <p:cNvSpPr txBox="1">
                  <a:spLocks noRot="1" noChangeAspect="1" noMove="1" noResize="1" noEditPoints="1" noAdjustHandles="1" noChangeArrowheads="1" noChangeShapeType="1" noTextEdit="1"/>
                </p:cNvSpPr>
                <p:nvPr/>
              </p:nvSpPr>
              <p:spPr>
                <a:xfrm rot="21085295">
                  <a:off x="7672881" y="3488144"/>
                  <a:ext cx="663476" cy="493109"/>
                </a:xfrm>
                <a:prstGeom prst="rect">
                  <a:avLst/>
                </a:prstGeom>
                <a:blipFill>
                  <a:blip r:embed="rId2"/>
                  <a:stretch>
                    <a:fillRect l="-7333" t="-16556" r="-13333" b="-36424"/>
                  </a:stretch>
                </a:blipFill>
              </p:spPr>
              <p:txBody>
                <a:bodyPr/>
                <a:lstStyle/>
                <a:p>
                  <a:r>
                    <a:rPr lang="en-US">
                      <a:noFill/>
                    </a:rPr>
                    <a:t> </a:t>
                  </a:r>
                </a:p>
              </p:txBody>
            </p:sp>
          </mc:Fallback>
        </mc:AlternateContent>
      </p:grpSp>
      <p:cxnSp>
        <p:nvCxnSpPr>
          <p:cNvPr id="123" name="Straight Connector 122">
            <a:extLst>
              <a:ext uri="{FF2B5EF4-FFF2-40B4-BE49-F238E27FC236}">
                <a16:creationId xmlns:a16="http://schemas.microsoft.com/office/drawing/2014/main" id="{89B21C69-5D90-4A79-BC69-4E3057723633}"/>
              </a:ext>
            </a:extLst>
          </p:cNvPr>
          <p:cNvCxnSpPr>
            <a:cxnSpLocks/>
          </p:cNvCxnSpPr>
          <p:nvPr/>
        </p:nvCxnSpPr>
        <p:spPr>
          <a:xfrm flipV="1">
            <a:off x="7987774" y="2721050"/>
            <a:ext cx="2440933" cy="15377"/>
          </a:xfrm>
          <a:prstGeom prst="line">
            <a:avLst/>
          </a:prstGeom>
          <a:ln w="28575"/>
        </p:spPr>
        <p:style>
          <a:lnRef idx="3">
            <a:schemeClr val="dk1"/>
          </a:lnRef>
          <a:fillRef idx="0">
            <a:schemeClr val="dk1"/>
          </a:fillRef>
          <a:effectRef idx="2">
            <a:schemeClr val="dk1"/>
          </a:effectRef>
          <a:fontRef idx="minor">
            <a:schemeClr val="tx1"/>
          </a:fontRef>
        </p:style>
      </p:cxnSp>
      <p:sp>
        <p:nvSpPr>
          <p:cNvPr id="124" name="TextBox 123">
            <a:extLst>
              <a:ext uri="{FF2B5EF4-FFF2-40B4-BE49-F238E27FC236}">
                <a16:creationId xmlns:a16="http://schemas.microsoft.com/office/drawing/2014/main" id="{E8FCE0F4-B2B0-49D8-A102-0FF788B2609C}"/>
              </a:ext>
            </a:extLst>
          </p:cNvPr>
          <p:cNvSpPr txBox="1"/>
          <p:nvPr/>
        </p:nvSpPr>
        <p:spPr>
          <a:xfrm>
            <a:off x="7980031" y="2741746"/>
            <a:ext cx="490031" cy="561694"/>
          </a:xfrm>
          <a:prstGeom prst="rect">
            <a:avLst/>
          </a:prstGeom>
          <a:noFill/>
        </p:spPr>
        <p:txBody>
          <a:bodyPr wrap="square" lIns="68580" tIns="34291" rIns="68580" bIns="34291" rtlCol="0">
            <a:spAutoFit/>
          </a:bodyPr>
          <a:lstStyle/>
          <a:p>
            <a:r>
              <a:rPr lang="en-US" sz="3200" i="1">
                <a:latin typeface="Times New Roman" panose="02020603050405020304" pitchFamily="18" charset="0"/>
                <a:cs typeface="Times New Roman" panose="02020603050405020304" pitchFamily="18" charset="0"/>
              </a:rPr>
              <a:t>d’</a:t>
            </a:r>
            <a:endParaRPr lang="en-US" sz="3200" i="1" dirty="0">
              <a:latin typeface="Times New Roman" panose="02020603050405020304" pitchFamily="18" charset="0"/>
              <a:cs typeface="Times New Roman" panose="02020603050405020304" pitchFamily="18" charset="0"/>
            </a:endParaRPr>
          </a:p>
        </p:txBody>
      </p:sp>
      <p:cxnSp>
        <p:nvCxnSpPr>
          <p:cNvPr id="132" name="Straight Connector 131">
            <a:extLst>
              <a:ext uri="{FF2B5EF4-FFF2-40B4-BE49-F238E27FC236}">
                <a16:creationId xmlns:a16="http://schemas.microsoft.com/office/drawing/2014/main" id="{74344B29-E4EB-474D-ABE3-406B74FB4685}"/>
              </a:ext>
            </a:extLst>
          </p:cNvPr>
          <p:cNvCxnSpPr>
            <a:cxnSpLocks/>
          </p:cNvCxnSpPr>
          <p:nvPr/>
        </p:nvCxnSpPr>
        <p:spPr>
          <a:xfrm>
            <a:off x="11065288" y="3169482"/>
            <a:ext cx="462925" cy="339105"/>
          </a:xfrm>
          <a:prstGeom prst="line">
            <a:avLst/>
          </a:prstGeom>
          <a:ln w="28575"/>
        </p:spPr>
        <p:style>
          <a:lnRef idx="3">
            <a:schemeClr val="dk1"/>
          </a:lnRef>
          <a:fillRef idx="0">
            <a:schemeClr val="dk1"/>
          </a:fillRef>
          <a:effectRef idx="2">
            <a:schemeClr val="dk1"/>
          </a:effectRef>
          <a:fontRef idx="minor">
            <a:schemeClr val="tx1"/>
          </a:fontRef>
        </p:style>
      </p:cxnSp>
      <p:cxnSp>
        <p:nvCxnSpPr>
          <p:cNvPr id="134" name="Straight Connector 133">
            <a:extLst>
              <a:ext uri="{FF2B5EF4-FFF2-40B4-BE49-F238E27FC236}">
                <a16:creationId xmlns:a16="http://schemas.microsoft.com/office/drawing/2014/main" id="{484B7B87-0B40-4108-A95D-BC57C0877DF2}"/>
              </a:ext>
            </a:extLst>
          </p:cNvPr>
          <p:cNvCxnSpPr/>
          <p:nvPr/>
        </p:nvCxnSpPr>
        <p:spPr>
          <a:xfrm flipH="1" flipV="1">
            <a:off x="8249919" y="1310011"/>
            <a:ext cx="2178788" cy="1426416"/>
          </a:xfrm>
          <a:prstGeom prst="line">
            <a:avLst/>
          </a:prstGeom>
          <a:ln w="28575"/>
        </p:spPr>
        <p:style>
          <a:lnRef idx="3">
            <a:schemeClr val="dk1"/>
          </a:lnRef>
          <a:fillRef idx="0">
            <a:schemeClr val="dk1"/>
          </a:fillRef>
          <a:effectRef idx="2">
            <a:schemeClr val="dk1"/>
          </a:effectRef>
          <a:fontRef idx="minor">
            <a:schemeClr val="tx1"/>
          </a:fontRef>
        </p:style>
      </p:cxnSp>
      <p:sp>
        <p:nvSpPr>
          <p:cNvPr id="127" name="Oval 126">
            <a:extLst>
              <a:ext uri="{FF2B5EF4-FFF2-40B4-BE49-F238E27FC236}">
                <a16:creationId xmlns:a16="http://schemas.microsoft.com/office/drawing/2014/main" id="{A6193309-5E64-4519-8D43-F4A293EC21DB}"/>
              </a:ext>
            </a:extLst>
          </p:cNvPr>
          <p:cNvSpPr/>
          <p:nvPr/>
        </p:nvSpPr>
        <p:spPr>
          <a:xfrm>
            <a:off x="10381528" y="2683790"/>
            <a:ext cx="62953" cy="7972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itle 1"/>
          <p:cNvSpPr>
            <a:spLocks noGrp="1"/>
          </p:cNvSpPr>
          <p:nvPr>
            <p:ph type="title"/>
          </p:nvPr>
        </p:nvSpPr>
        <p:spPr>
          <a:xfrm>
            <a:off x="602819" y="1029610"/>
            <a:ext cx="6961241" cy="1007275"/>
          </a:xfrm>
        </p:spPr>
        <p:txBody>
          <a:bodyPr>
            <a:normAutofit/>
          </a:bodyPr>
          <a:lstStyle/>
          <a:p>
            <a:r>
              <a:rPr lang="en-US" sz="3200" b="1" i="1" dirty="0">
                <a:latin typeface="Times New Roman" charset="0"/>
                <a:ea typeface="Times New Roman" charset="0"/>
                <a:cs typeface="Times New Roman" charset="0"/>
              </a:rPr>
              <a:t>3. </a:t>
            </a:r>
            <a:r>
              <a:rPr lang="en-US" sz="3200" b="1" i="1" dirty="0" err="1">
                <a:latin typeface="Times New Roman" charset="0"/>
                <a:ea typeface="Times New Roman" charset="0"/>
                <a:cs typeface="Times New Roman" charset="0"/>
              </a:rPr>
              <a:t>Góc</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giữa</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đường</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thẳng</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và</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mặt</a:t>
            </a:r>
            <a:r>
              <a:rPr lang="en-US" sz="3200" b="1" i="1" dirty="0">
                <a:latin typeface="Times New Roman" charset="0"/>
                <a:ea typeface="Times New Roman" charset="0"/>
                <a:cs typeface="Times New Roman" charset="0"/>
              </a:rPr>
              <a:t> </a:t>
            </a:r>
            <a:r>
              <a:rPr lang="en-US" sz="3200" b="1" i="1" dirty="0" err="1">
                <a:latin typeface="Times New Roman" charset="0"/>
                <a:ea typeface="Times New Roman" charset="0"/>
                <a:cs typeface="Times New Roman" charset="0"/>
              </a:rPr>
              <a:t>phẳng</a:t>
            </a:r>
            <a:endParaRPr lang="en-US" sz="3200" b="1" i="1" dirty="0">
              <a:latin typeface="Times New Roman" charset="0"/>
              <a:ea typeface="Times New Roman" charset="0"/>
              <a:cs typeface="Times New Roman" charset="0"/>
            </a:endParaRPr>
          </a:p>
        </p:txBody>
      </p:sp>
      <mc:AlternateContent xmlns:mc="http://schemas.openxmlformats.org/markup-compatibility/2006" xmlns:a14="http://schemas.microsoft.com/office/drawing/2010/main">
        <mc:Choice Requires="a14">
          <p:sp>
            <p:nvSpPr>
              <p:cNvPr id="50" name="Rectangle 49"/>
              <p:cNvSpPr/>
              <p:nvPr/>
            </p:nvSpPr>
            <p:spPr>
              <a:xfrm>
                <a:off x="155269" y="1918257"/>
                <a:ext cx="6550332" cy="954107"/>
              </a:xfrm>
              <a:prstGeom prst="rect">
                <a:avLst/>
              </a:prstGeom>
            </p:spPr>
            <p:txBody>
              <a:bodyPr wrap="square" lIns="91440" tIns="45720" rIns="91440" bIns="45720">
                <a:spAutoFit/>
              </a:bodyPr>
              <a:lstStyle/>
              <a:p>
                <a:r>
                  <a:rPr lang="en-US" sz="3200" dirty="0">
                    <a:latin typeface="Times New Roman" charset="0"/>
                    <a:ea typeface="Times New Roman" charset="0"/>
                    <a:cs typeface="Times New Roman" charset="0"/>
                  </a:rPr>
                  <a:t>Cho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d</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mặt</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phẳng</a:t>
                </a:r>
                <a:r>
                  <a:rPr lang="en-US" sz="3200" dirty="0">
                    <a:latin typeface="Times New Roman" charset="0"/>
                    <a:ea typeface="Times New Roman" charset="0"/>
                    <a:cs typeface="Times New Roman" charset="0"/>
                  </a:rPr>
                  <a:t> (</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a:t>
                </a:r>
                <a:endParaRPr lang="en-US" sz="2400" dirty="0"/>
              </a:p>
              <a:p>
                <a:endParaRPr lang="en-US" sz="2400" dirty="0"/>
              </a:p>
            </p:txBody>
          </p:sp>
        </mc:Choice>
        <mc:Fallback xmlns="">
          <p:sp>
            <p:nvSpPr>
              <p:cNvPr id="50" name="Rectangle 49"/>
              <p:cNvSpPr>
                <a:spLocks noRot="1" noChangeAspect="1" noMove="1" noResize="1" noEditPoints="1" noAdjustHandles="1" noChangeArrowheads="1" noChangeShapeType="1" noTextEdit="1"/>
              </p:cNvSpPr>
              <p:nvPr/>
            </p:nvSpPr>
            <p:spPr>
              <a:xfrm>
                <a:off x="155269" y="1918257"/>
                <a:ext cx="6550332" cy="954107"/>
              </a:xfrm>
              <a:prstGeom prst="rect">
                <a:avLst/>
              </a:prstGeom>
              <a:blipFill>
                <a:blip r:embed="rId3"/>
                <a:stretch>
                  <a:fillRect l="-2326" t="-96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1" name="Rectangle 50"/>
              <p:cNvSpPr/>
              <p:nvPr/>
            </p:nvSpPr>
            <p:spPr>
              <a:xfrm>
                <a:off x="155270" y="2419483"/>
                <a:ext cx="6156073" cy="2025619"/>
              </a:xfrm>
              <a:prstGeom prst="rect">
                <a:avLst/>
              </a:prstGeom>
            </p:spPr>
            <p:txBody>
              <a:bodyPr wrap="square" lIns="91440" tIns="45720" rIns="91440" bIns="45720">
                <a:spAutoFit/>
              </a:bodyPr>
              <a:lstStyle/>
              <a:p>
                <a:r>
                  <a:rPr lang="en-US" sz="3200" dirty="0">
                    <a:latin typeface="Times New Roman" charset="0"/>
                    <a:cs typeface="Times New Roman" charset="0"/>
                  </a:rPr>
                  <a:t>- TH </a:t>
                </a:r>
                <a:r>
                  <a:rPr lang="en-US" sz="3200" i="1" dirty="0">
                    <a:latin typeface="Times New Roman" charset="0"/>
                    <a:cs typeface="Times New Roman" charset="0"/>
                  </a:rPr>
                  <a:t>d</a:t>
                </a:r>
                <a:r>
                  <a:rPr lang="en-US" sz="3200" dirty="0">
                    <a:latin typeface="Times New Roman" charset="0"/>
                    <a:cs typeface="Times New Roman" charset="0"/>
                  </a:rPr>
                  <a:t> </a:t>
                </a:r>
                <a:r>
                  <a:rPr lang="en-US" sz="3200" dirty="0">
                    <a:latin typeface="Times New Roman" charset="0"/>
                    <a:cs typeface="Times New Roman" charset="0"/>
                    <a:sym typeface="Symbol" panose="05050102010706020507" pitchFamily="18" charset="2"/>
                  </a:rPr>
                  <a:t> </a:t>
                </a:r>
                <a:r>
                  <a:rPr lang="en-US" sz="3200" dirty="0" err="1">
                    <a:latin typeface="Times New Roman" charset="0"/>
                    <a:cs typeface="Times New Roman" charset="0"/>
                  </a:rPr>
                  <a:t>mp</a:t>
                </a:r>
                <a:r>
                  <a:rPr lang="en-US" sz="3200" dirty="0">
                    <a:latin typeface="Times New Roman" charset="0"/>
                    <a:ea typeface="Times New Roman" charset="0"/>
                    <a:cs typeface="Times New Roman"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thì</a:t>
                </a:r>
                <a:r>
                  <a:rPr lang="en-US" sz="3200" dirty="0">
                    <a:latin typeface="Times New Roman" charset="0"/>
                    <a:ea typeface="Times New Roman" charset="0"/>
                    <a:cs typeface="Times New Roman" charset="0"/>
                  </a:rPr>
                  <a:t> ta </a:t>
                </a:r>
                <a:r>
                  <a:rPr lang="en-US" sz="3200" dirty="0" err="1">
                    <a:latin typeface="Times New Roman" charset="0"/>
                    <a:ea typeface="Times New Roman" charset="0"/>
                    <a:cs typeface="Times New Roman" charset="0"/>
                  </a:rPr>
                  <a:t>nói</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giữa</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d</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mp</a:t>
                </a:r>
                <a:r>
                  <a:rPr lang="en-US" sz="3200" dirty="0">
                    <a:latin typeface="Times New Roman" charset="0"/>
                    <a:ea typeface="Times New Roman" charset="0"/>
                    <a:cs typeface="Times New Roman"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bằng</a:t>
                </a:r>
                <a:r>
                  <a:rPr lang="en-US" sz="3200" dirty="0">
                    <a:latin typeface="Times New Roman" charset="0"/>
                    <a:ea typeface="Times New Roman" charset="0"/>
                    <a:cs typeface="Times New Roman" charset="0"/>
                  </a:rPr>
                  <a:t> 90</a:t>
                </a:r>
                <a:r>
                  <a:rPr lang="en-US" sz="3200" baseline="30000" dirty="0">
                    <a:latin typeface="Times New Roman" charset="0"/>
                    <a:ea typeface="Times New Roman" charset="0"/>
                    <a:cs typeface="Times New Roman" charset="0"/>
                  </a:rPr>
                  <a:t>0</a:t>
                </a:r>
                <a:r>
                  <a:rPr lang="en-US" sz="3200" dirty="0">
                    <a:latin typeface="Times New Roman" charset="0"/>
                    <a:ea typeface="Times New Roman" charset="0"/>
                    <a:cs typeface="Times New Roman" charset="0"/>
                  </a:rPr>
                  <a:t> . KH: </a:t>
                </a:r>
                <a14:m>
                  <m:oMath xmlns:m="http://schemas.openxmlformats.org/officeDocument/2006/math">
                    <m:d>
                      <m:dPr>
                        <m:ctrlPr>
                          <a:rPr lang="en-US" sz="3200" i="1">
                            <a:latin typeface="Cambria Math" panose="02040503050406030204" pitchFamily="18" charset="0"/>
                            <a:cs typeface="Times New Roman" charset="0"/>
                          </a:rPr>
                        </m:ctrlPr>
                      </m:dPr>
                      <m:e>
                        <m:acc>
                          <m:accPr>
                            <m:chr m:val="̂"/>
                            <m:ctrlPr>
                              <a:rPr lang="en-US" sz="3200" i="1">
                                <a:latin typeface="Cambria Math" panose="02040503050406030204" pitchFamily="18" charset="0"/>
                                <a:cs typeface="Times New Roman" charset="0"/>
                              </a:rPr>
                            </m:ctrlPr>
                          </m:accPr>
                          <m:e>
                            <m:r>
                              <a:rPr lang="en-US" sz="3200" i="1">
                                <a:latin typeface="Cambria Math" panose="02040503050406030204" pitchFamily="18" charset="0"/>
                                <a:cs typeface="Times New Roman" charset="0"/>
                              </a:rPr>
                              <m:t>𝑑</m:t>
                            </m:r>
                            <m:r>
                              <a:rPr lang="en-US" sz="3200" i="1">
                                <a:latin typeface="Cambria Math" panose="02040503050406030204" pitchFamily="18" charset="0"/>
                                <a:cs typeface="Times New Roman" charset="0"/>
                              </a:rPr>
                              <m:t>,</m:t>
                            </m:r>
                            <m:d>
                              <m:dPr>
                                <m:ctrlPr>
                                  <a:rPr lang="en-US" sz="3200" i="1">
                                    <a:latin typeface="Cambria Math" panose="02040503050406030204" pitchFamily="18" charset="0"/>
                                    <a:cs typeface="Times New Roman" charset="0"/>
                                  </a:rPr>
                                </m:ctrlPr>
                              </m:dPr>
                              <m:e>
                                <m:r>
                                  <a:rPr lang="en-US" sz="3200" i="1">
                                    <a:latin typeface="Cambria Math" panose="02040503050406030204" pitchFamily="18" charset="0"/>
                                    <a:ea typeface="Cambria Math" panose="02040503050406030204" pitchFamily="18" charset="0"/>
                                    <a:cs typeface="Times New Roman" charset="0"/>
                                  </a:rPr>
                                  <m:t>𝛼</m:t>
                                </m:r>
                              </m:e>
                            </m:d>
                          </m:e>
                        </m:acc>
                      </m:e>
                    </m:d>
                    <m:r>
                      <a:rPr lang="en-US" sz="3200" i="1">
                        <a:latin typeface="Cambria Math" panose="02040503050406030204" pitchFamily="18" charset="0"/>
                        <a:cs typeface="Times New Roman" charset="0"/>
                      </a:rPr>
                      <m:t>=90</m:t>
                    </m:r>
                    <m:r>
                      <a:rPr lang="en-US" sz="3200" i="1">
                        <a:latin typeface="Cambria Math" panose="02040503050406030204" pitchFamily="18" charset="0"/>
                        <a:ea typeface="Cambria Math" panose="02040503050406030204" pitchFamily="18" charset="0"/>
                        <a:cs typeface="Times New Roman" charset="0"/>
                      </a:rPr>
                      <m:t>°</m:t>
                    </m:r>
                  </m:oMath>
                </a14:m>
                <a:endParaRPr lang="en-US" sz="3200" dirty="0">
                  <a:latin typeface="Times New Roman" charset="0"/>
                  <a:cs typeface="Times New Roman" charset="0"/>
                </a:endParaRPr>
              </a:p>
              <a:p>
                <a:endParaRPr lang="en-US" sz="2400" dirty="0"/>
              </a:p>
            </p:txBody>
          </p:sp>
        </mc:Choice>
        <mc:Fallback xmlns="">
          <p:sp>
            <p:nvSpPr>
              <p:cNvPr id="51" name="Rectangle 50"/>
              <p:cNvSpPr>
                <a:spLocks noRot="1" noChangeAspect="1" noMove="1" noResize="1" noEditPoints="1" noAdjustHandles="1" noChangeArrowheads="1" noChangeShapeType="1" noTextEdit="1"/>
              </p:cNvSpPr>
              <p:nvPr/>
            </p:nvSpPr>
            <p:spPr>
              <a:xfrm>
                <a:off x="155270" y="2419483"/>
                <a:ext cx="6156073" cy="2025619"/>
              </a:xfrm>
              <a:prstGeom prst="rect">
                <a:avLst/>
              </a:prstGeom>
              <a:blipFill>
                <a:blip r:embed="rId4"/>
                <a:stretch>
                  <a:fillRect l="-2475" t="-3916" r="-198"/>
                </a:stretch>
              </a:blipFill>
            </p:spPr>
            <p:txBody>
              <a:bodyPr/>
              <a:lstStyle/>
              <a:p>
                <a:r>
                  <a:rPr lang="en-US">
                    <a:noFill/>
                  </a:rPr>
                  <a:t> </a:t>
                </a:r>
              </a:p>
            </p:txBody>
          </p:sp>
        </mc:Fallback>
      </mc:AlternateContent>
      <p:cxnSp>
        <p:nvCxnSpPr>
          <p:cNvPr id="52" name="Straight Connector 51">
            <a:extLst>
              <a:ext uri="{FF2B5EF4-FFF2-40B4-BE49-F238E27FC236}">
                <a16:creationId xmlns:a16="http://schemas.microsoft.com/office/drawing/2014/main" id="{891EAC1D-3FF6-4F93-A159-83368AAB30F0}"/>
              </a:ext>
            </a:extLst>
          </p:cNvPr>
          <p:cNvCxnSpPr/>
          <p:nvPr/>
        </p:nvCxnSpPr>
        <p:spPr>
          <a:xfrm>
            <a:off x="10471573" y="2749974"/>
            <a:ext cx="609600" cy="433493"/>
          </a:xfrm>
          <a:prstGeom prst="line">
            <a:avLst/>
          </a:prstGeom>
          <a:ln w="28575">
            <a:prstDash val="dash"/>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65" name="TextBox 64"/>
              <p:cNvSpPr txBox="1"/>
              <p:nvPr/>
            </p:nvSpPr>
            <p:spPr>
              <a:xfrm>
                <a:off x="9462456" y="2197853"/>
                <a:ext cx="197805" cy="523220"/>
              </a:xfrm>
              <a:prstGeom prst="rect">
                <a:avLst/>
              </a:prstGeom>
              <a:noFill/>
            </p:spPr>
            <p:txBody>
              <a:bodyPr wrap="square" lIns="91440" tIns="45720" rIns="91440" bIns="45720" rtlCol="0">
                <a:spAutoFit/>
              </a:bodyPr>
              <a:lstStyle/>
              <a:p>
                <a:pPr/>
                <a14:m>
                  <m:oMathPara xmlns:m="http://schemas.openxmlformats.org/officeDocument/2006/math">
                    <m:oMathParaPr>
                      <m:jc m:val="centerGroup"/>
                    </m:oMathParaPr>
                    <m:oMath xmlns:m="http://schemas.openxmlformats.org/officeDocument/2006/math">
                      <m:r>
                        <a:rPr lang="en-US" sz="2800" i="1">
                          <a:latin typeface="Cambria Math" panose="02040503050406030204" pitchFamily="18" charset="0"/>
                          <a:ea typeface="Times New Roman" charset="0"/>
                          <a:cs typeface="Times New Roman" charset="0"/>
                        </a:rPr>
                        <m:t>𝜑</m:t>
                      </m:r>
                    </m:oMath>
                  </m:oMathPara>
                </a14:m>
                <a:endParaRPr lang="en-US" sz="2800" dirty="0">
                  <a:latin typeface="Times New Roman" charset="0"/>
                  <a:ea typeface="Times New Roman" charset="0"/>
                  <a:cs typeface="Times New Roman" charset="0"/>
                </a:endParaRPr>
              </a:p>
            </p:txBody>
          </p:sp>
        </mc:Choice>
        <mc:Fallback xmlns="">
          <p:sp>
            <p:nvSpPr>
              <p:cNvPr id="65" name="TextBox 64"/>
              <p:cNvSpPr txBox="1">
                <a:spLocks noRot="1" noChangeAspect="1" noMove="1" noResize="1" noEditPoints="1" noAdjustHandles="1" noChangeArrowheads="1" noChangeShapeType="1" noTextEdit="1"/>
              </p:cNvSpPr>
              <p:nvPr/>
            </p:nvSpPr>
            <p:spPr>
              <a:xfrm>
                <a:off x="9462456" y="2197853"/>
                <a:ext cx="197805" cy="523220"/>
              </a:xfrm>
              <a:prstGeom prst="rect">
                <a:avLst/>
              </a:prstGeom>
              <a:blipFill>
                <a:blip r:embed="rId5"/>
                <a:stretch>
                  <a:fillRect r="-57576"/>
                </a:stretch>
              </a:blipFill>
            </p:spPr>
            <p:txBody>
              <a:bodyPr/>
              <a:lstStyle/>
              <a:p>
                <a:r>
                  <a:rPr lang="en-US">
                    <a:noFill/>
                  </a:rPr>
                  <a:t> </a:t>
                </a:r>
              </a:p>
            </p:txBody>
          </p:sp>
        </mc:Fallback>
      </mc:AlternateContent>
      <p:sp>
        <p:nvSpPr>
          <p:cNvPr id="66" name="Arc 65"/>
          <p:cNvSpPr/>
          <p:nvPr/>
        </p:nvSpPr>
        <p:spPr>
          <a:xfrm rot="15536962">
            <a:off x="9723916" y="2523865"/>
            <a:ext cx="589872" cy="375593"/>
          </a:xfrm>
          <a:prstGeom prst="arc">
            <a:avLst/>
          </a:prstGeom>
          <a:ln w="28575">
            <a:solidFill>
              <a:schemeClr val="tx1"/>
            </a:solidFill>
          </a:ln>
        </p:spPr>
        <p:style>
          <a:lnRef idx="3">
            <a:schemeClr val="dk1"/>
          </a:lnRef>
          <a:fillRef idx="0">
            <a:schemeClr val="dk1"/>
          </a:fillRef>
          <a:effectRef idx="2">
            <a:schemeClr val="dk1"/>
          </a:effectRef>
          <a:fontRef idx="minor">
            <a:schemeClr val="tx1"/>
          </a:fontRef>
        </p:style>
        <p:txBody>
          <a:bodyPr lIns="91440" tIns="45720" rIns="91440" bIns="45720" rtlCol="0" anchor="ctr"/>
          <a:lstStyle/>
          <a:p>
            <a:pPr algn="ctr"/>
            <a:endParaRPr lang="en-US" sz="2400">
              <a:latin typeface="Times New Roman" charset="0"/>
              <a:ea typeface="Times New Roman" charset="0"/>
              <a:cs typeface="Times New Roman" charset="0"/>
            </a:endParaRPr>
          </a:p>
        </p:txBody>
      </p:sp>
      <p:grpSp>
        <p:nvGrpSpPr>
          <p:cNvPr id="2" name="Group 1">
            <a:extLst>
              <a:ext uri="{FF2B5EF4-FFF2-40B4-BE49-F238E27FC236}">
                <a16:creationId xmlns:a16="http://schemas.microsoft.com/office/drawing/2014/main" id="{6DFC10C8-84DC-406E-925E-56415C6E1D02}"/>
              </a:ext>
            </a:extLst>
          </p:cNvPr>
          <p:cNvGrpSpPr/>
          <p:nvPr/>
        </p:nvGrpSpPr>
        <p:grpSpPr>
          <a:xfrm>
            <a:off x="7763846" y="1084075"/>
            <a:ext cx="553697" cy="3273949"/>
            <a:chOff x="6771149" y="830611"/>
            <a:chExt cx="415273" cy="2455462"/>
          </a:xfrm>
        </p:grpSpPr>
        <p:sp>
          <p:nvSpPr>
            <p:cNvPr id="80" name="TextBox 79">
              <a:extLst>
                <a:ext uri="{FF2B5EF4-FFF2-40B4-BE49-F238E27FC236}">
                  <a16:creationId xmlns:a16="http://schemas.microsoft.com/office/drawing/2014/main" id="{E8FCE0F4-B2B0-49D8-A102-0FF788B2609C}"/>
                </a:ext>
              </a:extLst>
            </p:cNvPr>
            <p:cNvSpPr txBox="1"/>
            <p:nvPr/>
          </p:nvSpPr>
          <p:spPr>
            <a:xfrm>
              <a:off x="6820648" y="830611"/>
              <a:ext cx="365774" cy="421271"/>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d</a:t>
              </a:r>
            </a:p>
          </p:txBody>
        </p:sp>
        <p:cxnSp>
          <p:nvCxnSpPr>
            <p:cNvPr id="70" name="Straight Connector 69">
              <a:extLst>
                <a:ext uri="{FF2B5EF4-FFF2-40B4-BE49-F238E27FC236}">
                  <a16:creationId xmlns:a16="http://schemas.microsoft.com/office/drawing/2014/main" id="{EBF9F15D-4D17-41B4-8141-0DB2BF910A5A}"/>
                </a:ext>
              </a:extLst>
            </p:cNvPr>
            <p:cNvCxnSpPr>
              <a:cxnSpLocks/>
            </p:cNvCxnSpPr>
            <p:nvPr/>
          </p:nvCxnSpPr>
          <p:spPr>
            <a:xfrm>
              <a:off x="6771149" y="1209040"/>
              <a:ext cx="1327" cy="1091513"/>
            </a:xfrm>
            <a:prstGeom prst="line">
              <a:avLst/>
            </a:prstGeom>
            <a:ln w="28575"/>
          </p:spPr>
          <p:style>
            <a:lnRef idx="3">
              <a:schemeClr val="dk1"/>
            </a:lnRef>
            <a:fillRef idx="0">
              <a:schemeClr val="dk1"/>
            </a:fillRef>
            <a:effectRef idx="2">
              <a:schemeClr val="dk1"/>
            </a:effectRef>
            <a:fontRef idx="minor">
              <a:schemeClr val="tx1"/>
            </a:fontRef>
          </p:style>
        </p:cxnSp>
        <p:cxnSp>
          <p:nvCxnSpPr>
            <p:cNvPr id="72" name="Straight Connector 71">
              <a:extLst>
                <a:ext uri="{FF2B5EF4-FFF2-40B4-BE49-F238E27FC236}">
                  <a16:creationId xmlns:a16="http://schemas.microsoft.com/office/drawing/2014/main" id="{EBF9F15D-4D17-41B4-8141-0DB2BF910A5A}"/>
                </a:ext>
              </a:extLst>
            </p:cNvPr>
            <p:cNvCxnSpPr>
              <a:cxnSpLocks/>
            </p:cNvCxnSpPr>
            <p:nvPr/>
          </p:nvCxnSpPr>
          <p:spPr>
            <a:xfrm flipH="1">
              <a:off x="6772476" y="2351770"/>
              <a:ext cx="1980" cy="489825"/>
            </a:xfrm>
            <a:prstGeom prst="line">
              <a:avLst/>
            </a:prstGeom>
            <a:ln w="28575">
              <a:prstDash val="dash"/>
            </a:ln>
          </p:spPr>
          <p:style>
            <a:lnRef idx="3">
              <a:schemeClr val="dk1"/>
            </a:lnRef>
            <a:fillRef idx="0">
              <a:schemeClr val="dk1"/>
            </a:fillRef>
            <a:effectRef idx="2">
              <a:schemeClr val="dk1"/>
            </a:effectRef>
            <a:fontRef idx="minor">
              <a:schemeClr val="tx1"/>
            </a:fontRef>
          </p:style>
        </p:cxnSp>
        <p:cxnSp>
          <p:nvCxnSpPr>
            <p:cNvPr id="74" name="Straight Connector 73">
              <a:extLst>
                <a:ext uri="{FF2B5EF4-FFF2-40B4-BE49-F238E27FC236}">
                  <a16:creationId xmlns:a16="http://schemas.microsoft.com/office/drawing/2014/main" id="{EBF9F15D-4D17-41B4-8141-0DB2BF910A5A}"/>
                </a:ext>
              </a:extLst>
            </p:cNvPr>
            <p:cNvCxnSpPr>
              <a:cxnSpLocks/>
            </p:cNvCxnSpPr>
            <p:nvPr/>
          </p:nvCxnSpPr>
          <p:spPr>
            <a:xfrm flipH="1">
              <a:off x="6772476" y="2844800"/>
              <a:ext cx="4244" cy="441273"/>
            </a:xfrm>
            <a:prstGeom prst="line">
              <a:avLst/>
            </a:prstGeom>
            <a:ln w="28575"/>
          </p:spPr>
          <p:style>
            <a:lnRef idx="3">
              <a:schemeClr val="dk1"/>
            </a:lnRef>
            <a:fillRef idx="0">
              <a:schemeClr val="dk1"/>
            </a:fillRef>
            <a:effectRef idx="2">
              <a:schemeClr val="dk1"/>
            </a:effectRef>
            <a:fontRef idx="minor">
              <a:schemeClr val="tx1"/>
            </a:fontRef>
          </p:style>
        </p:cxnSp>
      </p:grpSp>
      <p:grpSp>
        <p:nvGrpSpPr>
          <p:cNvPr id="76" name="Group 75">
            <a:extLst>
              <a:ext uri="{FF2B5EF4-FFF2-40B4-BE49-F238E27FC236}">
                <a16:creationId xmlns:a16="http://schemas.microsoft.com/office/drawing/2014/main" id="{96C2D09F-E301-4D8D-B071-6DF1D6BE4E58}"/>
              </a:ext>
            </a:extLst>
          </p:cNvPr>
          <p:cNvGrpSpPr/>
          <p:nvPr/>
        </p:nvGrpSpPr>
        <p:grpSpPr>
          <a:xfrm>
            <a:off x="7564060" y="2818664"/>
            <a:ext cx="170288" cy="244392"/>
            <a:chOff x="6190992" y="2387898"/>
            <a:chExt cx="108704" cy="128622"/>
          </a:xfrm>
        </p:grpSpPr>
        <p:cxnSp>
          <p:nvCxnSpPr>
            <p:cNvPr id="77" name="Straight Connector 76">
              <a:extLst>
                <a:ext uri="{FF2B5EF4-FFF2-40B4-BE49-F238E27FC236}">
                  <a16:creationId xmlns:a16="http://schemas.microsoft.com/office/drawing/2014/main" id="{77B06FDF-FB50-4C3F-8407-25FC424162CD}"/>
                </a:ext>
              </a:extLst>
            </p:cNvPr>
            <p:cNvCxnSpPr>
              <a:cxnSpLocks/>
            </p:cNvCxnSpPr>
            <p:nvPr/>
          </p:nvCxnSpPr>
          <p:spPr>
            <a:xfrm flipH="1">
              <a:off x="6195935" y="2390568"/>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8" name="Straight Connector 77">
              <a:extLst>
                <a:ext uri="{FF2B5EF4-FFF2-40B4-BE49-F238E27FC236}">
                  <a16:creationId xmlns:a16="http://schemas.microsoft.com/office/drawing/2014/main" id="{7244DED8-9E26-46F1-A7DF-C69BFE033C36}"/>
                </a:ext>
              </a:extLst>
            </p:cNvPr>
            <p:cNvCxnSpPr>
              <a:cxnSpLocks/>
            </p:cNvCxnSpPr>
            <p:nvPr/>
          </p:nvCxnSpPr>
          <p:spPr>
            <a:xfrm>
              <a:off x="6190992" y="2387898"/>
              <a:ext cx="0" cy="128622"/>
            </a:xfrm>
            <a:prstGeom prst="line">
              <a:avLst/>
            </a:prstGeom>
            <a:ln w="28575"/>
          </p:spPr>
          <p:style>
            <a:lnRef idx="3">
              <a:schemeClr val="dk1"/>
            </a:lnRef>
            <a:fillRef idx="0">
              <a:schemeClr val="dk1"/>
            </a:fillRef>
            <a:effectRef idx="2">
              <a:schemeClr val="dk1"/>
            </a:effectRef>
            <a:fontRef idx="minor">
              <a:schemeClr val="tx1"/>
            </a:fontRef>
          </p:style>
        </p:cxnSp>
      </p:grpSp>
      <mc:AlternateContent xmlns:mc="http://schemas.openxmlformats.org/markup-compatibility/2006" xmlns:a14="http://schemas.microsoft.com/office/drawing/2010/main">
        <mc:Choice Requires="a14">
          <p:sp>
            <p:nvSpPr>
              <p:cNvPr id="82" name="Rectangle 81"/>
              <p:cNvSpPr/>
              <p:nvPr/>
            </p:nvSpPr>
            <p:spPr>
              <a:xfrm>
                <a:off x="141722" y="3958829"/>
                <a:ext cx="10939451" cy="584775"/>
              </a:xfrm>
              <a:prstGeom prst="rect">
                <a:avLst/>
              </a:prstGeom>
            </p:spPr>
            <p:txBody>
              <a:bodyPr wrap="square" lIns="91440" tIns="45720" rIns="91440" bIns="45720">
                <a:spAutoFit/>
              </a:bodyPr>
              <a:lstStyle/>
              <a:p>
                <a:r>
                  <a:rPr lang="en-US" sz="3200" dirty="0">
                    <a:latin typeface="Times New Roman" charset="0"/>
                    <a:cs typeface="Times New Roman" charset="0"/>
                  </a:rPr>
                  <a:t>- </a:t>
                </a:r>
                <a:r>
                  <a:rPr lang="en-US" sz="3200" dirty="0" err="1">
                    <a:latin typeface="Times New Roman" charset="0"/>
                    <a:cs typeface="Times New Roman" charset="0"/>
                  </a:rPr>
                  <a:t>Trường</a:t>
                </a:r>
                <a:r>
                  <a:rPr lang="en-US" sz="3200" dirty="0">
                    <a:latin typeface="Times New Roman" charset="0"/>
                    <a:cs typeface="Times New Roman" charset="0"/>
                  </a:rPr>
                  <a:t> </a:t>
                </a:r>
                <a:r>
                  <a:rPr lang="en-US" sz="3200" dirty="0" err="1">
                    <a:latin typeface="Times New Roman" charset="0"/>
                    <a:cs typeface="Times New Roman" charset="0"/>
                  </a:rPr>
                  <a:t>hợp</a:t>
                </a:r>
                <a:r>
                  <a:rPr lang="en-US" sz="3200" dirty="0">
                    <a:latin typeface="Times New Roman" charset="0"/>
                    <a:cs typeface="Times New Roman" charset="0"/>
                  </a:rPr>
                  <a:t> </a:t>
                </a:r>
                <a:r>
                  <a:rPr lang="en-US" sz="3200" dirty="0" err="1">
                    <a:latin typeface="Times New Roman" charset="0"/>
                    <a:cs typeface="Times New Roman" charset="0"/>
                  </a:rPr>
                  <a:t>đường</a:t>
                </a:r>
                <a:r>
                  <a:rPr lang="en-US" sz="3200" dirty="0">
                    <a:latin typeface="Times New Roman" charset="0"/>
                    <a:cs typeface="Times New Roman" charset="0"/>
                  </a:rPr>
                  <a:t> </a:t>
                </a:r>
                <a:r>
                  <a:rPr lang="en-US" sz="3200" dirty="0" err="1">
                    <a:latin typeface="Times New Roman" charset="0"/>
                    <a:cs typeface="Times New Roman" charset="0"/>
                  </a:rPr>
                  <a:t>thẳng</a:t>
                </a:r>
                <a:r>
                  <a:rPr lang="en-US" sz="3200" dirty="0">
                    <a:latin typeface="Times New Roman" charset="0"/>
                    <a:cs typeface="Times New Roman" charset="0"/>
                  </a:rPr>
                  <a:t> </a:t>
                </a:r>
                <a:r>
                  <a:rPr lang="en-US" sz="3200" i="1" dirty="0">
                    <a:latin typeface="Times New Roman" charset="0"/>
                    <a:cs typeface="Times New Roman" charset="0"/>
                  </a:rPr>
                  <a:t>d</a:t>
                </a:r>
                <a:r>
                  <a:rPr lang="en-US" sz="3200" dirty="0">
                    <a:latin typeface="Times New Roman" charset="0"/>
                    <a:cs typeface="Times New Roman" charset="0"/>
                  </a:rPr>
                  <a:t> </a:t>
                </a:r>
                <a:r>
                  <a:rPr lang="en-US" sz="3200" dirty="0" err="1">
                    <a:latin typeface="Times New Roman" charset="0"/>
                    <a:cs typeface="Times New Roman" charset="0"/>
                  </a:rPr>
                  <a:t>không</a:t>
                </a:r>
                <a:r>
                  <a:rPr lang="vi-VN" sz="3200" dirty="0">
                    <a:latin typeface="Times New Roman" charset="0"/>
                    <a:cs typeface="Times New Roman" charset="0"/>
                  </a:rPr>
                  <a:t> </a:t>
                </a:r>
                <a:r>
                  <a:rPr lang="en-US" sz="3200" dirty="0" err="1">
                    <a:latin typeface="Times New Roman" charset="0"/>
                    <a:cs typeface="Times New Roman" charset="0"/>
                  </a:rPr>
                  <a:t>vuông</a:t>
                </a:r>
                <a:r>
                  <a:rPr lang="en-US" sz="3200" dirty="0">
                    <a:latin typeface="Times New Roman" charset="0"/>
                    <a:cs typeface="Times New Roman" charset="0"/>
                  </a:rPr>
                  <a:t> </a:t>
                </a:r>
                <a:r>
                  <a:rPr lang="en-US" sz="3200" dirty="0" err="1">
                    <a:latin typeface="Times New Roman" charset="0"/>
                    <a:cs typeface="Times New Roman" charset="0"/>
                  </a:rPr>
                  <a:t>góc</a:t>
                </a:r>
                <a:r>
                  <a:rPr lang="en-US" sz="3200" dirty="0">
                    <a:latin typeface="Times New Roman" charset="0"/>
                    <a:cs typeface="Times New Roman" charset="0"/>
                  </a:rPr>
                  <a:t> </a:t>
                </a:r>
                <a:r>
                  <a:rPr lang="en-US" sz="3200" dirty="0" err="1">
                    <a:latin typeface="Times New Roman" charset="0"/>
                    <a:cs typeface="Times New Roman" charset="0"/>
                  </a:rPr>
                  <a:t>với</a:t>
                </a:r>
                <a:r>
                  <a:rPr lang="en-US" sz="3200" dirty="0">
                    <a:latin typeface="Times New Roman" charset="0"/>
                    <a:cs typeface="Times New Roman" charset="0"/>
                  </a:rPr>
                  <a:t> </a:t>
                </a:r>
                <a:r>
                  <a:rPr lang="en-US" sz="3200" dirty="0" err="1">
                    <a:latin typeface="Times New Roman" charset="0"/>
                    <a:cs typeface="Times New Roman" charset="0"/>
                  </a:rPr>
                  <a:t>mp</a:t>
                </a:r>
                <a:r>
                  <a:rPr lang="en-US" sz="3200" dirty="0">
                    <a:latin typeface="Times New Roman" charset="0"/>
                    <a:ea typeface="Times New Roman" charset="0"/>
                    <a:cs typeface="Times New Roman"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a:t>
                </a:r>
                <a:endParaRPr lang="en-US" sz="3200" dirty="0"/>
              </a:p>
            </p:txBody>
          </p:sp>
        </mc:Choice>
        <mc:Fallback xmlns="">
          <p:sp>
            <p:nvSpPr>
              <p:cNvPr id="82" name="Rectangle 81"/>
              <p:cNvSpPr>
                <a:spLocks noRot="1" noChangeAspect="1" noMove="1" noResize="1" noEditPoints="1" noAdjustHandles="1" noChangeArrowheads="1" noChangeShapeType="1" noTextEdit="1"/>
              </p:cNvSpPr>
              <p:nvPr/>
            </p:nvSpPr>
            <p:spPr>
              <a:xfrm>
                <a:off x="141722" y="3958829"/>
                <a:ext cx="10939451" cy="584775"/>
              </a:xfrm>
              <a:prstGeom prst="rect">
                <a:avLst/>
              </a:prstGeom>
              <a:blipFill>
                <a:blip r:embed="rId6"/>
                <a:stretch>
                  <a:fillRect l="-1393" t="-15625" b="-312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3" name="Rectangle 82"/>
              <p:cNvSpPr/>
              <p:nvPr/>
            </p:nvSpPr>
            <p:spPr>
              <a:xfrm>
                <a:off x="208476" y="4583344"/>
                <a:ext cx="11775048" cy="1077218"/>
              </a:xfrm>
              <a:prstGeom prst="rect">
                <a:avLst/>
              </a:prstGeom>
            </p:spPr>
            <p:txBody>
              <a:bodyPr wrap="square" lIns="91440" tIns="45720" rIns="91440" bIns="45720">
                <a:spAutoFit/>
              </a:bodyPr>
              <a:lstStyle/>
              <a:p>
                <a:r>
                  <a:rPr lang="en-US" sz="3200" dirty="0" err="1">
                    <a:latin typeface="Times New Roman" charset="0"/>
                    <a:ea typeface="Times New Roman" charset="0"/>
                    <a:cs typeface="Times New Roman" charset="0"/>
                  </a:rPr>
                  <a:t>thì</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góc</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giữa</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đường</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thẳng</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d</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hình</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chiếu</a:t>
                </a:r>
                <a:r>
                  <a:rPr lang="en-US" sz="3200" dirty="0">
                    <a:latin typeface="Times New Roman" charset="0"/>
                    <a:ea typeface="Times New Roman" charset="0"/>
                    <a:cs typeface="Times New Roman" charset="0"/>
                  </a:rPr>
                  <a:t> </a:t>
                </a:r>
                <a:r>
                  <a:rPr lang="en-US" sz="3200" i="1" dirty="0">
                    <a:latin typeface="Times New Roman" charset="0"/>
                    <a:ea typeface="Times New Roman" charset="0"/>
                    <a:cs typeface="Times New Roman" charset="0"/>
                  </a:rPr>
                  <a:t>d’</a:t>
                </a:r>
                <a:r>
                  <a:rPr lang="en-US" sz="3200" dirty="0">
                    <a:latin typeface="Times New Roman" charset="0"/>
                    <a:ea typeface="Times New Roman" charset="0"/>
                    <a:cs typeface="Times New Roman" charset="0"/>
                  </a:rPr>
                  <a:t> </a:t>
                </a:r>
                <a:r>
                  <a:rPr lang="vi-VN" sz="3200" dirty="0" err="1">
                    <a:latin typeface="Times New Roman" charset="0"/>
                    <a:ea typeface="Times New Roman" charset="0"/>
                    <a:cs typeface="Times New Roman" charset="0"/>
                  </a:rPr>
                  <a:t>của</a:t>
                </a:r>
                <a:r>
                  <a:rPr lang="vi-VN" sz="3200" dirty="0">
                    <a:latin typeface="Times New Roman" charset="0"/>
                    <a:ea typeface="Times New Roman" charset="0"/>
                    <a:cs typeface="Times New Roman" charset="0"/>
                  </a:rPr>
                  <a:t> nó trên </a:t>
                </a:r>
                <a:r>
                  <a:rPr lang="en-US" sz="3200" dirty="0" err="1">
                    <a:latin typeface="Times New Roman" charset="0"/>
                    <a:ea typeface="Times New Roman" charset="0"/>
                    <a:cs typeface="Times New Roman" charset="0"/>
                  </a:rPr>
                  <a:t>mp</a:t>
                </a:r>
                <a:r>
                  <a:rPr lang="en-US" sz="3200" dirty="0">
                    <a:latin typeface="Times New Roman" charset="0"/>
                    <a:ea typeface="Times New Roman" charset="0"/>
                    <a:cs typeface="Times New Roman"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r>
                  <a:rPr lang="vi-VN" sz="3200" dirty="0">
                    <a:latin typeface="Times New Roman" charset="0"/>
                    <a:ea typeface="Times New Roman" charset="0"/>
                    <a:cs typeface="Times New Roman" charset="0"/>
                  </a:rPr>
                  <a:t>gọi là </a:t>
                </a:r>
                <a:r>
                  <a:rPr lang="vi-VN" sz="3200" dirty="0" err="1">
                    <a:latin typeface="Times New Roman" charset="0"/>
                    <a:ea typeface="Times New Roman" charset="0"/>
                    <a:cs typeface="Times New Roman" charset="0"/>
                  </a:rPr>
                  <a:t>góc</a:t>
                </a:r>
                <a:r>
                  <a:rPr lang="vi-VN" sz="3200" dirty="0">
                    <a:latin typeface="Times New Roman" charset="0"/>
                    <a:ea typeface="Times New Roman" charset="0"/>
                    <a:cs typeface="Times New Roman" charset="0"/>
                  </a:rPr>
                  <a:t> </a:t>
                </a:r>
                <a:r>
                  <a:rPr lang="vi-VN" sz="3200" dirty="0" err="1">
                    <a:latin typeface="Times New Roman" charset="0"/>
                    <a:ea typeface="Times New Roman" charset="0"/>
                    <a:cs typeface="Times New Roman" charset="0"/>
                  </a:rPr>
                  <a:t>giữa</a:t>
                </a:r>
                <a:r>
                  <a:rPr lang="en-US" sz="3200" dirty="0">
                    <a:latin typeface="Times New Roman" charset="0"/>
                    <a:ea typeface="Times New Roman" charset="0"/>
                    <a:cs typeface="Times New Roman" charset="0"/>
                  </a:rPr>
                  <a:t> </a:t>
                </a:r>
                <a:r>
                  <a:rPr lang="vi-VN" sz="3200" dirty="0" err="1">
                    <a:latin typeface="Times New Roman" charset="0"/>
                    <a:ea typeface="Times New Roman" charset="0"/>
                    <a:cs typeface="Times New Roman" charset="0"/>
                  </a:rPr>
                  <a:t>đường</a:t>
                </a:r>
                <a:r>
                  <a:rPr lang="vi-VN" sz="3200" dirty="0">
                    <a:latin typeface="Times New Roman" charset="0"/>
                    <a:ea typeface="Times New Roman" charset="0"/>
                    <a:cs typeface="Times New Roman" charset="0"/>
                  </a:rPr>
                  <a:t> thẳng </a:t>
                </a:r>
                <a:r>
                  <a:rPr lang="vi-VN" sz="3200" i="1" dirty="0">
                    <a:latin typeface="Times New Roman" charset="0"/>
                    <a:ea typeface="Times New Roman" charset="0"/>
                    <a:cs typeface="Times New Roman" charset="0"/>
                  </a:rPr>
                  <a:t>d</a:t>
                </a:r>
                <a:r>
                  <a:rPr lang="vi-VN"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và</a:t>
                </a:r>
                <a:r>
                  <a:rPr lang="en-US" sz="3200" dirty="0">
                    <a:latin typeface="Times New Roman" charset="0"/>
                    <a:ea typeface="Times New Roman" charset="0"/>
                    <a:cs typeface="Times New Roman" charset="0"/>
                  </a:rPr>
                  <a:t> </a:t>
                </a:r>
                <a:r>
                  <a:rPr lang="en-US" sz="3200" dirty="0" err="1">
                    <a:latin typeface="Times New Roman" charset="0"/>
                    <a:ea typeface="Times New Roman" charset="0"/>
                    <a:cs typeface="Times New Roman" charset="0"/>
                  </a:rPr>
                  <a:t>mp</a:t>
                </a:r>
                <a:r>
                  <a:rPr lang="en-US" sz="3200" dirty="0">
                    <a:latin typeface="Times New Roman" charset="0"/>
                    <a:ea typeface="Times New Roman" charset="0"/>
                    <a:cs typeface="Times New Roman" charset="0"/>
                  </a:rPr>
                  <a:t>(</a:t>
                </a:r>
                <a14:m>
                  <m:oMath xmlns:m="http://schemas.openxmlformats.org/officeDocument/2006/math">
                    <m:r>
                      <a:rPr lang="en-US" sz="3200" i="1">
                        <a:latin typeface="Cambria Math" panose="02040503050406030204" pitchFamily="18" charset="0"/>
                        <a:ea typeface="Times New Roman" charset="0"/>
                        <a:cs typeface="Times New Roman" charset="0"/>
                      </a:rPr>
                      <m:t>𝛼</m:t>
                    </m:r>
                  </m:oMath>
                </a14:m>
                <a:r>
                  <a:rPr lang="en-US" sz="3200" dirty="0">
                    <a:latin typeface="Times New Roman" charset="0"/>
                    <a:ea typeface="Times New Roman" charset="0"/>
                    <a:cs typeface="Times New Roman" charset="0"/>
                  </a:rPr>
                  <a:t>). </a:t>
                </a:r>
                <a:endParaRPr lang="en-US" sz="3200" dirty="0"/>
              </a:p>
            </p:txBody>
          </p:sp>
        </mc:Choice>
        <mc:Fallback xmlns="">
          <p:sp>
            <p:nvSpPr>
              <p:cNvPr id="83" name="Rectangle 82"/>
              <p:cNvSpPr>
                <a:spLocks noRot="1" noChangeAspect="1" noMove="1" noResize="1" noEditPoints="1" noAdjustHandles="1" noChangeArrowheads="1" noChangeShapeType="1" noTextEdit="1"/>
              </p:cNvSpPr>
              <p:nvPr/>
            </p:nvSpPr>
            <p:spPr>
              <a:xfrm>
                <a:off x="208476" y="4583344"/>
                <a:ext cx="11775048" cy="1077218"/>
              </a:xfrm>
              <a:prstGeom prst="rect">
                <a:avLst/>
              </a:prstGeom>
              <a:blipFill>
                <a:blip r:embed="rId7"/>
                <a:stretch>
                  <a:fillRect l="-1294" t="-7910" b="-1638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4" name="Rectangle 83"/>
              <p:cNvSpPr/>
              <p:nvPr/>
            </p:nvSpPr>
            <p:spPr>
              <a:xfrm>
                <a:off x="5920686" y="5018091"/>
                <a:ext cx="5218525" cy="671402"/>
              </a:xfrm>
              <a:prstGeom prst="rect">
                <a:avLst/>
              </a:prstGeom>
            </p:spPr>
            <p:txBody>
              <a:bodyPr wrap="square" lIns="91440" tIns="45720" rIns="91440" bIns="45720">
                <a:spAutoFit/>
              </a:bodyPr>
              <a:lstStyle/>
              <a:p>
                <a:r>
                  <a:rPr lang="en-US" sz="3200" dirty="0">
                    <a:solidFill>
                      <a:srgbClr val="0000FF"/>
                    </a:solidFill>
                    <a:latin typeface="Times New Roman" charset="0"/>
                    <a:ea typeface="Times New Roman" charset="0"/>
                    <a:cs typeface="Times New Roman" charset="0"/>
                  </a:rPr>
                  <a:t>KH: </a:t>
                </a:r>
                <a14:m>
                  <m:oMath xmlns:m="http://schemas.openxmlformats.org/officeDocument/2006/math">
                    <m:d>
                      <m:dPr>
                        <m:ctrlPr>
                          <a:rPr lang="en-US" sz="3200" i="1">
                            <a:solidFill>
                              <a:srgbClr val="0000FF"/>
                            </a:solidFill>
                            <a:latin typeface="Cambria Math" panose="02040503050406030204" pitchFamily="18" charset="0"/>
                            <a:cs typeface="Times New Roman" charset="0"/>
                          </a:rPr>
                        </m:ctrlPr>
                      </m:dPr>
                      <m:e>
                        <m:acc>
                          <m:accPr>
                            <m:chr m:val="̂"/>
                            <m:ctrlPr>
                              <a:rPr lang="en-US" sz="3200" i="1">
                                <a:solidFill>
                                  <a:srgbClr val="0000FF"/>
                                </a:solidFill>
                                <a:latin typeface="Cambria Math" panose="02040503050406030204" pitchFamily="18" charset="0"/>
                                <a:cs typeface="Times New Roman" charset="0"/>
                              </a:rPr>
                            </m:ctrlPr>
                          </m:accPr>
                          <m:e>
                            <m:r>
                              <a:rPr lang="en-US" sz="3200" i="1">
                                <a:solidFill>
                                  <a:srgbClr val="0000FF"/>
                                </a:solidFill>
                                <a:latin typeface="Cambria Math" panose="02040503050406030204" pitchFamily="18" charset="0"/>
                                <a:cs typeface="Times New Roman" charset="0"/>
                              </a:rPr>
                              <m:t>𝑑</m:t>
                            </m:r>
                            <m:r>
                              <a:rPr lang="en-US" sz="3200" i="1">
                                <a:solidFill>
                                  <a:srgbClr val="0000FF"/>
                                </a:solidFill>
                                <a:latin typeface="Cambria Math" panose="02040503050406030204" pitchFamily="18" charset="0"/>
                                <a:cs typeface="Times New Roman" charset="0"/>
                              </a:rPr>
                              <m:t>,</m:t>
                            </m:r>
                            <m:d>
                              <m:dPr>
                                <m:ctrlPr>
                                  <a:rPr lang="en-US" sz="3200" i="1">
                                    <a:solidFill>
                                      <a:srgbClr val="0000FF"/>
                                    </a:solidFill>
                                    <a:latin typeface="Cambria Math" panose="02040503050406030204" pitchFamily="18" charset="0"/>
                                    <a:cs typeface="Times New Roman" charset="0"/>
                                  </a:rPr>
                                </m:ctrlPr>
                              </m:dPr>
                              <m:e>
                                <m:r>
                                  <a:rPr lang="en-US" sz="3200" i="1">
                                    <a:solidFill>
                                      <a:srgbClr val="0000FF"/>
                                    </a:solidFill>
                                    <a:latin typeface="Cambria Math" panose="02040503050406030204" pitchFamily="18" charset="0"/>
                                    <a:ea typeface="Cambria Math" panose="02040503050406030204" pitchFamily="18" charset="0"/>
                                    <a:cs typeface="Times New Roman" charset="0"/>
                                  </a:rPr>
                                  <m:t>𝛼</m:t>
                                </m:r>
                              </m:e>
                            </m:d>
                          </m:e>
                        </m:acc>
                      </m:e>
                    </m:d>
                    <m:r>
                      <a:rPr lang="en-US" sz="3200" i="1">
                        <a:solidFill>
                          <a:srgbClr val="0000FF"/>
                        </a:solidFill>
                        <a:latin typeface="Cambria Math" panose="02040503050406030204" pitchFamily="18" charset="0"/>
                        <a:ea typeface="Cambria Math" panose="02040503050406030204" pitchFamily="18" charset="0"/>
                        <a:cs typeface="Times New Roman" charset="0"/>
                      </a:rPr>
                      <m:t>=</m:t>
                    </m:r>
                    <m:d>
                      <m:dPr>
                        <m:ctrlPr>
                          <a:rPr lang="en-US" sz="3200" i="1">
                            <a:solidFill>
                              <a:srgbClr val="0000FF"/>
                            </a:solidFill>
                            <a:latin typeface="Cambria Math" panose="02040503050406030204" pitchFamily="18" charset="0"/>
                            <a:ea typeface="Cambria Math" panose="02040503050406030204" pitchFamily="18" charset="0"/>
                            <a:cs typeface="Times New Roman" charset="0"/>
                          </a:rPr>
                        </m:ctrlPr>
                      </m:dPr>
                      <m:e>
                        <m:acc>
                          <m:accPr>
                            <m:chr m:val="̂"/>
                            <m:ctrlPr>
                              <a:rPr lang="en-US" sz="3200" i="1">
                                <a:solidFill>
                                  <a:srgbClr val="0000FF"/>
                                </a:solidFill>
                                <a:latin typeface="Cambria Math" panose="02040503050406030204" pitchFamily="18" charset="0"/>
                                <a:ea typeface="Cambria Math" panose="02040503050406030204" pitchFamily="18" charset="0"/>
                                <a:cs typeface="Times New Roman" charset="0"/>
                              </a:rPr>
                            </m:ctrlPr>
                          </m:accPr>
                          <m:e>
                            <m:r>
                              <a:rPr lang="en-US" sz="3200" i="1">
                                <a:solidFill>
                                  <a:srgbClr val="0000FF"/>
                                </a:solidFill>
                                <a:latin typeface="Cambria Math" panose="02040503050406030204" pitchFamily="18" charset="0"/>
                                <a:ea typeface="Cambria Math" panose="02040503050406030204" pitchFamily="18" charset="0"/>
                                <a:cs typeface="Times New Roman" charset="0"/>
                              </a:rPr>
                              <m:t>𝑑</m:t>
                            </m:r>
                            <m:r>
                              <a:rPr lang="en-US" sz="3200" i="1">
                                <a:solidFill>
                                  <a:srgbClr val="0000FF"/>
                                </a:solidFill>
                                <a:latin typeface="Cambria Math" panose="02040503050406030204" pitchFamily="18" charset="0"/>
                                <a:ea typeface="Cambria Math" panose="02040503050406030204" pitchFamily="18" charset="0"/>
                                <a:cs typeface="Times New Roman" charset="0"/>
                              </a:rPr>
                              <m:t>,</m:t>
                            </m:r>
                            <m:sSup>
                              <m:sSupPr>
                                <m:ctrlPr>
                                  <a:rPr lang="en-US" sz="3200" i="1">
                                    <a:solidFill>
                                      <a:srgbClr val="0000FF"/>
                                    </a:solidFill>
                                    <a:latin typeface="Cambria Math" panose="02040503050406030204" pitchFamily="18" charset="0"/>
                                    <a:ea typeface="Cambria Math" panose="02040503050406030204" pitchFamily="18" charset="0"/>
                                    <a:cs typeface="Times New Roman" charset="0"/>
                                  </a:rPr>
                                </m:ctrlPr>
                              </m:sSupPr>
                              <m:e>
                                <m:r>
                                  <a:rPr lang="en-US" sz="3200" i="1">
                                    <a:solidFill>
                                      <a:srgbClr val="0000FF"/>
                                    </a:solidFill>
                                    <a:latin typeface="Cambria Math" panose="02040503050406030204" pitchFamily="18" charset="0"/>
                                    <a:ea typeface="Cambria Math" panose="02040503050406030204" pitchFamily="18" charset="0"/>
                                    <a:cs typeface="Times New Roman" charset="0"/>
                                  </a:rPr>
                                  <m:t>𝑑</m:t>
                                </m:r>
                              </m:e>
                              <m:sup>
                                <m:r>
                                  <a:rPr lang="en-US" sz="3200" i="1">
                                    <a:solidFill>
                                      <a:srgbClr val="0000FF"/>
                                    </a:solidFill>
                                    <a:latin typeface="Cambria Math" panose="02040503050406030204" pitchFamily="18" charset="0"/>
                                    <a:ea typeface="Cambria Math" panose="02040503050406030204" pitchFamily="18" charset="0"/>
                                    <a:cs typeface="Times New Roman" charset="0"/>
                                  </a:rPr>
                                  <m:t>′</m:t>
                                </m:r>
                              </m:sup>
                            </m:sSup>
                          </m:e>
                        </m:acc>
                      </m:e>
                    </m:d>
                    <m:r>
                      <a:rPr lang="en-US" sz="3200" i="1">
                        <a:solidFill>
                          <a:srgbClr val="0000FF"/>
                        </a:solidFill>
                        <a:latin typeface="Cambria Math" panose="02040503050406030204" pitchFamily="18" charset="0"/>
                        <a:cs typeface="Times New Roman" charset="0"/>
                      </a:rPr>
                      <m:t>=</m:t>
                    </m:r>
                    <m:r>
                      <a:rPr lang="en-US" sz="3200" i="1">
                        <a:solidFill>
                          <a:srgbClr val="0000FF"/>
                        </a:solidFill>
                        <a:latin typeface="Cambria Math" panose="02040503050406030204" pitchFamily="18" charset="0"/>
                        <a:ea typeface="Cambria Math" panose="02040503050406030204" pitchFamily="18" charset="0"/>
                        <a:cs typeface="Times New Roman" charset="0"/>
                      </a:rPr>
                      <m:t>𝜑</m:t>
                    </m:r>
                  </m:oMath>
                </a14:m>
                <a:endParaRPr lang="en-US" sz="3200" dirty="0">
                  <a:solidFill>
                    <a:srgbClr val="0000FF"/>
                  </a:solidFill>
                </a:endParaRPr>
              </a:p>
            </p:txBody>
          </p:sp>
        </mc:Choice>
        <mc:Fallback xmlns="">
          <p:sp>
            <p:nvSpPr>
              <p:cNvPr id="84" name="Rectangle 83"/>
              <p:cNvSpPr>
                <a:spLocks noRot="1" noChangeAspect="1" noMove="1" noResize="1" noEditPoints="1" noAdjustHandles="1" noChangeArrowheads="1" noChangeShapeType="1" noTextEdit="1"/>
              </p:cNvSpPr>
              <p:nvPr/>
            </p:nvSpPr>
            <p:spPr>
              <a:xfrm>
                <a:off x="5920686" y="5018091"/>
                <a:ext cx="5218525" cy="671402"/>
              </a:xfrm>
              <a:prstGeom prst="rect">
                <a:avLst/>
              </a:prstGeom>
              <a:blipFill>
                <a:blip r:embed="rId8"/>
                <a:stretch>
                  <a:fillRect l="-2921" t="-4545" b="-23636"/>
                </a:stretch>
              </a:blipFill>
            </p:spPr>
            <p:txBody>
              <a:bodyPr/>
              <a:lstStyle/>
              <a:p>
                <a:r>
                  <a:rPr lang="en-US">
                    <a:noFill/>
                  </a:rPr>
                  <a:t> </a:t>
                </a:r>
              </a:p>
            </p:txBody>
          </p:sp>
        </mc:Fallback>
      </mc:AlternateContent>
      <p:sp>
        <p:nvSpPr>
          <p:cNvPr id="85" name="TextBox 84">
            <a:extLst>
              <a:ext uri="{FF2B5EF4-FFF2-40B4-BE49-F238E27FC236}">
                <a16:creationId xmlns:a16="http://schemas.microsoft.com/office/drawing/2014/main" id="{E8FCE0F4-B2B0-49D8-A102-0FF788B2609C}"/>
              </a:ext>
            </a:extLst>
          </p:cNvPr>
          <p:cNvSpPr txBox="1"/>
          <p:nvPr/>
        </p:nvSpPr>
        <p:spPr>
          <a:xfrm>
            <a:off x="7313477" y="1955262"/>
            <a:ext cx="465468" cy="561694"/>
          </a:xfrm>
          <a:prstGeom prst="rect">
            <a:avLst/>
          </a:prstGeom>
          <a:noFill/>
        </p:spPr>
        <p:txBody>
          <a:bodyPr wrap="square" lIns="68580" tIns="34291" rIns="68580" bIns="34291" rtlCol="0">
            <a:spAutoFit/>
          </a:bodyPr>
          <a:lstStyle/>
          <a:p>
            <a:r>
              <a:rPr lang="en-US" sz="3200" i="1" dirty="0">
                <a:latin typeface="Times New Roman" panose="02020603050405020304" pitchFamily="18" charset="0"/>
                <a:cs typeface="Times New Roman" panose="02020603050405020304" pitchFamily="18" charset="0"/>
              </a:rPr>
              <a:t>d</a:t>
            </a:r>
          </a:p>
        </p:txBody>
      </p:sp>
      <mc:AlternateContent xmlns:mc="http://schemas.openxmlformats.org/markup-compatibility/2006" xmlns:a14="http://schemas.microsoft.com/office/drawing/2010/main">
        <mc:Choice Requires="a14">
          <p:sp>
            <p:nvSpPr>
              <p:cNvPr id="86" name="Content Placeholder 2">
                <a:extLst>
                  <a:ext uri="{FF2B5EF4-FFF2-40B4-BE49-F238E27FC236}">
                    <a16:creationId xmlns:a16="http://schemas.microsoft.com/office/drawing/2014/main" id="{F22E5822-0AC1-4146-9924-8760B6A0CE87}"/>
                  </a:ext>
                </a:extLst>
              </p:cNvPr>
              <p:cNvSpPr>
                <a:spLocks noGrp="1"/>
              </p:cNvSpPr>
              <p:nvPr>
                <p:ph idx="1"/>
              </p:nvPr>
            </p:nvSpPr>
            <p:spPr>
              <a:xfrm>
                <a:off x="297392" y="5836800"/>
                <a:ext cx="4003324" cy="606960"/>
              </a:xfrm>
              <a:solidFill>
                <a:schemeClr val="accent6">
                  <a:lumMod val="60000"/>
                  <a:lumOff val="40000"/>
                </a:schemeClr>
              </a:solidFill>
            </p:spPr>
            <p:txBody>
              <a:bodyPr>
                <a:noAutofit/>
              </a:bodyPr>
              <a:lstStyle/>
              <a:p>
                <a:pPr marL="0" indent="0">
                  <a:buNone/>
                </a:pPr>
                <a:r>
                  <a:rPr lang="en-US" sz="3200">
                    <a:latin typeface="Times New Roman" charset="0"/>
                    <a:ea typeface="Times New Roman" charset="0"/>
                    <a:cs typeface="Times New Roman" charset="0"/>
                  </a:rPr>
                  <a:t>Lưu </a:t>
                </a:r>
                <a:r>
                  <a:rPr lang="en-US" sz="3200" dirty="0">
                    <a:latin typeface="Times New Roman" charset="0"/>
                    <a:ea typeface="Times New Roman" charset="0"/>
                    <a:cs typeface="Times New Roman" charset="0"/>
                  </a:rPr>
                  <a:t>ý: </a:t>
                </a:r>
                <a14:m>
                  <m:oMath xmlns:m="http://schemas.openxmlformats.org/officeDocument/2006/math">
                    <m:r>
                      <a:rPr lang="en-US" sz="3200" i="1">
                        <a:latin typeface="Cambria Math" panose="02040503050406030204" pitchFamily="18" charset="0"/>
                        <a:ea typeface="Cambria Math" panose="02040503050406030204" pitchFamily="18" charset="0"/>
                        <a:cs typeface="Times New Roman" charset="0"/>
                      </a:rPr>
                      <m:t>0°≤</m:t>
                    </m:r>
                    <m:r>
                      <a:rPr lang="en-US" sz="3200" i="1">
                        <a:latin typeface="Cambria Math" panose="02040503050406030204" pitchFamily="18" charset="0"/>
                        <a:ea typeface="Cambria Math" panose="02040503050406030204" pitchFamily="18" charset="0"/>
                        <a:cs typeface="Times New Roman" charset="0"/>
                      </a:rPr>
                      <m:t>𝜑</m:t>
                    </m:r>
                    <m:r>
                      <a:rPr lang="en-US" sz="3200" i="1">
                        <a:latin typeface="Cambria Math" panose="02040503050406030204" pitchFamily="18" charset="0"/>
                        <a:ea typeface="Cambria Math" panose="02040503050406030204" pitchFamily="18" charset="0"/>
                        <a:cs typeface="Times New Roman" charset="0"/>
                      </a:rPr>
                      <m:t>≤90°</m:t>
                    </m:r>
                  </m:oMath>
                </a14:m>
                <a:endParaRPr lang="en-US" sz="3200" dirty="0">
                  <a:latin typeface="Times New Roman" charset="0"/>
                  <a:ea typeface="Times New Roman" charset="0"/>
                  <a:cs typeface="Times New Roman" charset="0"/>
                </a:endParaRPr>
              </a:p>
            </p:txBody>
          </p:sp>
        </mc:Choice>
        <mc:Fallback xmlns="">
          <p:sp>
            <p:nvSpPr>
              <p:cNvPr id="86" name="Content Placeholder 2">
                <a:extLst>
                  <a:ext uri="{FF2B5EF4-FFF2-40B4-BE49-F238E27FC236}">
                    <a16:creationId xmlns:a16="http://schemas.microsoft.com/office/drawing/2014/main" id="{F22E5822-0AC1-4146-9924-8760B6A0CE87}"/>
                  </a:ext>
                </a:extLst>
              </p:cNvPr>
              <p:cNvSpPr>
                <a:spLocks noGrp="1" noRot="1" noChangeAspect="1" noMove="1" noResize="1" noEditPoints="1" noAdjustHandles="1" noChangeArrowheads="1" noChangeShapeType="1" noTextEdit="1"/>
              </p:cNvSpPr>
              <p:nvPr>
                <p:ph idx="1"/>
              </p:nvPr>
            </p:nvSpPr>
            <p:spPr>
              <a:xfrm>
                <a:off x="297392" y="5836800"/>
                <a:ext cx="4003324" cy="606960"/>
              </a:xfrm>
              <a:blipFill>
                <a:blip r:embed="rId9"/>
                <a:stretch>
                  <a:fillRect l="-3963" t="-22000" b="-19000"/>
                </a:stretch>
              </a:blipFill>
            </p:spPr>
            <p:txBody>
              <a:bodyPr/>
              <a:lstStyle/>
              <a:p>
                <a:r>
                  <a:rPr lang="en-US">
                    <a:noFill/>
                  </a:rPr>
                  <a:t> </a:t>
                </a:r>
              </a:p>
            </p:txBody>
          </p:sp>
        </mc:Fallback>
      </mc:AlternateContent>
      <p:cxnSp>
        <p:nvCxnSpPr>
          <p:cNvPr id="90" name="Straight Connector 89">
            <a:extLst>
              <a:ext uri="{FF2B5EF4-FFF2-40B4-BE49-F238E27FC236}">
                <a16:creationId xmlns:a16="http://schemas.microsoft.com/office/drawing/2014/main" id="{74344B29-E4EB-474D-ABE3-406B74FB4685}"/>
              </a:ext>
            </a:extLst>
          </p:cNvPr>
          <p:cNvCxnSpPr>
            <a:cxnSpLocks/>
          </p:cNvCxnSpPr>
          <p:nvPr/>
        </p:nvCxnSpPr>
        <p:spPr>
          <a:xfrm>
            <a:off x="8749255" y="1653116"/>
            <a:ext cx="0" cy="1060520"/>
          </a:xfrm>
          <a:prstGeom prst="line">
            <a:avLst/>
          </a:prstGeom>
          <a:ln w="28575"/>
        </p:spPr>
        <p:style>
          <a:lnRef idx="3">
            <a:schemeClr val="dk1"/>
          </a:lnRef>
          <a:fillRef idx="0">
            <a:schemeClr val="dk1"/>
          </a:fillRef>
          <a:effectRef idx="2">
            <a:schemeClr val="dk1"/>
          </a:effectRef>
          <a:fontRef idx="minor">
            <a:schemeClr val="tx1"/>
          </a:fontRef>
        </p:style>
      </p:cxnSp>
      <p:grpSp>
        <p:nvGrpSpPr>
          <p:cNvPr id="91" name="Group 90">
            <a:extLst>
              <a:ext uri="{FF2B5EF4-FFF2-40B4-BE49-F238E27FC236}">
                <a16:creationId xmlns:a16="http://schemas.microsoft.com/office/drawing/2014/main" id="{EE3F2630-50EB-4B7F-82D9-E78CB829048D}"/>
              </a:ext>
            </a:extLst>
          </p:cNvPr>
          <p:cNvGrpSpPr/>
          <p:nvPr/>
        </p:nvGrpSpPr>
        <p:grpSpPr>
          <a:xfrm>
            <a:off x="8529949" y="2558769"/>
            <a:ext cx="213339" cy="167168"/>
            <a:chOff x="6143223" y="1991288"/>
            <a:chExt cx="108704" cy="128622"/>
          </a:xfrm>
        </p:grpSpPr>
        <p:cxnSp>
          <p:nvCxnSpPr>
            <p:cNvPr id="93" name="Straight Connector 92">
              <a:extLst>
                <a:ext uri="{FF2B5EF4-FFF2-40B4-BE49-F238E27FC236}">
                  <a16:creationId xmlns:a16="http://schemas.microsoft.com/office/drawing/2014/main" id="{3FA3FF48-D68C-43B5-98E5-48B922EF33C8}"/>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94" name="Straight Connector 93">
              <a:extLst>
                <a:ext uri="{FF2B5EF4-FFF2-40B4-BE49-F238E27FC236}">
                  <a16:creationId xmlns:a16="http://schemas.microsoft.com/office/drawing/2014/main" id="{57F0147C-7C16-4B67-9FBF-3B04473E93E0}"/>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12562517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barn(inVertical)">
                                      <p:cBhvr>
                                        <p:cTn id="7" dur="500"/>
                                        <p:tgtEl>
                                          <p:spTgt spid="4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500"/>
                                        <p:tgtEl>
                                          <p:spTgt spid="51"/>
                                        </p:tgtEl>
                                      </p:cBhvr>
                                    </p:animEffect>
                                  </p:childTnLst>
                                </p:cTn>
                              </p:par>
                              <p:par>
                                <p:cTn id="22" presetID="6" presetClass="entr" presetSubtype="16" fill="hold" nodeType="withEffect">
                                  <p:stCondLst>
                                    <p:cond delay="0"/>
                                  </p:stCondLst>
                                  <p:childTnLst>
                                    <p:set>
                                      <p:cBhvr>
                                        <p:cTn id="23" dur="1" fill="hold">
                                          <p:stCondLst>
                                            <p:cond delay="0"/>
                                          </p:stCondLst>
                                        </p:cTn>
                                        <p:tgtEl>
                                          <p:spTgt spid="111"/>
                                        </p:tgtEl>
                                        <p:attrNameLst>
                                          <p:attrName>style.visibility</p:attrName>
                                        </p:attrNameLst>
                                      </p:cBhvr>
                                      <p:to>
                                        <p:strVal val="visible"/>
                                      </p:to>
                                    </p:set>
                                    <p:animEffect transition="in" filter="circle(in)">
                                      <p:cBhvr>
                                        <p:cTn id="24" dur="2000"/>
                                        <p:tgtEl>
                                          <p:spTgt spid="111"/>
                                        </p:tgtEl>
                                      </p:cBhvr>
                                    </p:animEffect>
                                  </p:childTnLst>
                                </p:cTn>
                              </p:par>
                              <p:par>
                                <p:cTn id="25" presetID="18" presetClass="entr" presetSubtype="12" fill="hold" nodeType="withEffect">
                                  <p:stCondLst>
                                    <p:cond delay="0"/>
                                  </p:stCondLst>
                                  <p:childTnLst>
                                    <p:set>
                                      <p:cBhvr>
                                        <p:cTn id="26" dur="1" fill="hold">
                                          <p:stCondLst>
                                            <p:cond delay="0"/>
                                          </p:stCondLst>
                                        </p:cTn>
                                        <p:tgtEl>
                                          <p:spTgt spid="76"/>
                                        </p:tgtEl>
                                        <p:attrNameLst>
                                          <p:attrName>style.visibility</p:attrName>
                                        </p:attrNameLst>
                                      </p:cBhvr>
                                      <p:to>
                                        <p:strVal val="visible"/>
                                      </p:to>
                                    </p:set>
                                    <p:animEffect transition="in" filter="strips(downLeft)">
                                      <p:cBhvr>
                                        <p:cTn id="27" dur="500"/>
                                        <p:tgtEl>
                                          <p:spTgt spid="76"/>
                                        </p:tgtEl>
                                      </p:cBhvr>
                                    </p:animEffect>
                                  </p:childTnLst>
                                </p:cTn>
                              </p:par>
                              <p:par>
                                <p:cTn id="28" presetID="3" presetClass="exit" presetSubtype="10" fill="hold" nodeType="withEffect">
                                  <p:stCondLst>
                                    <p:cond delay="0"/>
                                  </p:stCondLst>
                                  <p:childTnLst>
                                    <p:animEffect transition="out" filter="blinds(horizontal)">
                                      <p:cBhvr>
                                        <p:cTn id="29" dur="500"/>
                                        <p:tgtEl>
                                          <p:spTgt spid="76"/>
                                        </p:tgtEl>
                                      </p:cBhvr>
                                    </p:animEffect>
                                    <p:set>
                                      <p:cBhvr>
                                        <p:cTn id="30" dur="1" fill="hold">
                                          <p:stCondLst>
                                            <p:cond delay="499"/>
                                          </p:stCondLst>
                                        </p:cTn>
                                        <p:tgtEl>
                                          <p:spTgt spid="76"/>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fade">
                                      <p:cBhvr>
                                        <p:cTn id="33" dur="500"/>
                                        <p:tgtEl>
                                          <p:spTgt spid="82"/>
                                        </p:tgtEl>
                                      </p:cBhvr>
                                    </p:animEffect>
                                  </p:childTnLst>
                                </p:cTn>
                              </p:par>
                              <p:par>
                                <p:cTn id="34" presetID="5" presetClass="entr" presetSubtype="10" fill="hold" nodeType="withEffect">
                                  <p:stCondLst>
                                    <p:cond delay="0"/>
                                  </p:stCondLst>
                                  <p:childTnLst>
                                    <p:set>
                                      <p:cBhvr>
                                        <p:cTn id="35" dur="1" fill="hold">
                                          <p:stCondLst>
                                            <p:cond delay="0"/>
                                          </p:stCondLst>
                                        </p:cTn>
                                        <p:tgtEl>
                                          <p:spTgt spid="134"/>
                                        </p:tgtEl>
                                        <p:attrNameLst>
                                          <p:attrName>style.visibility</p:attrName>
                                        </p:attrNameLst>
                                      </p:cBhvr>
                                      <p:to>
                                        <p:strVal val="visible"/>
                                      </p:to>
                                    </p:set>
                                    <p:animEffect transition="in" filter="checkerboard(across)">
                                      <p:cBhvr>
                                        <p:cTn id="36" dur="500"/>
                                        <p:tgtEl>
                                          <p:spTgt spid="134"/>
                                        </p:tgtEl>
                                      </p:cBhvr>
                                    </p:animEffect>
                                  </p:childTnLst>
                                </p:cTn>
                              </p:par>
                              <p:par>
                                <p:cTn id="37" presetID="18" presetClass="entr" presetSubtype="12" fill="hold" nodeType="with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strips(downLeft)">
                                      <p:cBhvr>
                                        <p:cTn id="39" dur="500"/>
                                        <p:tgtEl>
                                          <p:spTgt spid="52"/>
                                        </p:tgtEl>
                                      </p:cBhvr>
                                    </p:animEffect>
                                  </p:childTnLst>
                                </p:cTn>
                              </p:par>
                              <p:par>
                                <p:cTn id="40" presetID="18" presetClass="entr" presetSubtype="12" fill="hold" nodeType="withEffect">
                                  <p:stCondLst>
                                    <p:cond delay="0"/>
                                  </p:stCondLst>
                                  <p:childTnLst>
                                    <p:set>
                                      <p:cBhvr>
                                        <p:cTn id="41" dur="1" fill="hold">
                                          <p:stCondLst>
                                            <p:cond delay="0"/>
                                          </p:stCondLst>
                                        </p:cTn>
                                        <p:tgtEl>
                                          <p:spTgt spid="132"/>
                                        </p:tgtEl>
                                        <p:attrNameLst>
                                          <p:attrName>style.visibility</p:attrName>
                                        </p:attrNameLst>
                                      </p:cBhvr>
                                      <p:to>
                                        <p:strVal val="visible"/>
                                      </p:to>
                                    </p:set>
                                    <p:animEffect transition="in" filter="strips(downLeft)">
                                      <p:cBhvr>
                                        <p:cTn id="42" dur="500"/>
                                        <p:tgtEl>
                                          <p:spTgt spid="132"/>
                                        </p:tgtEl>
                                      </p:cBhvr>
                                    </p:animEffect>
                                  </p:childTnLst>
                                </p:cTn>
                              </p:par>
                              <p:par>
                                <p:cTn id="43" presetID="18" presetClass="entr" presetSubtype="12" fill="hold" grpId="0" nodeType="withEffect">
                                  <p:stCondLst>
                                    <p:cond delay="0"/>
                                  </p:stCondLst>
                                  <p:childTnLst>
                                    <p:set>
                                      <p:cBhvr>
                                        <p:cTn id="44" dur="1" fill="hold">
                                          <p:stCondLst>
                                            <p:cond delay="0"/>
                                          </p:stCondLst>
                                        </p:cTn>
                                        <p:tgtEl>
                                          <p:spTgt spid="127"/>
                                        </p:tgtEl>
                                        <p:attrNameLst>
                                          <p:attrName>style.visibility</p:attrName>
                                        </p:attrNameLst>
                                      </p:cBhvr>
                                      <p:to>
                                        <p:strVal val="visible"/>
                                      </p:to>
                                    </p:set>
                                    <p:animEffect transition="in" filter="strips(downLeft)">
                                      <p:cBhvr>
                                        <p:cTn id="45" dur="500"/>
                                        <p:tgtEl>
                                          <p:spTgt spid="127"/>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89"/>
                                        </p:tgtEl>
                                        <p:attrNameLst>
                                          <p:attrName>style.visibility</p:attrName>
                                        </p:attrNameLst>
                                      </p:cBhvr>
                                      <p:to>
                                        <p:strVal val="visible"/>
                                      </p:to>
                                    </p:set>
                                  </p:childTnLst>
                                </p:cTn>
                              </p:par>
                              <p:par>
                                <p:cTn id="50" presetID="6" presetClass="entr" presetSubtype="16" fill="hold" grpId="0" nodeType="with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circle(in)">
                                      <p:cBhvr>
                                        <p:cTn id="52" dur="2000"/>
                                        <p:tgtEl>
                                          <p:spTgt spid="8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83"/>
                                        </p:tgtEl>
                                        <p:attrNameLst>
                                          <p:attrName>style.visibility</p:attrName>
                                        </p:attrNameLst>
                                      </p:cBhvr>
                                      <p:to>
                                        <p:strVal val="visible"/>
                                      </p:to>
                                    </p:set>
                                    <p:animEffect transition="in" filter="fade">
                                      <p:cBhvr>
                                        <p:cTn id="57" dur="500"/>
                                        <p:tgtEl>
                                          <p:spTgt spid="83"/>
                                        </p:tgtEl>
                                      </p:cBhvr>
                                    </p:animEffect>
                                  </p:childTnLst>
                                </p:cTn>
                              </p:par>
                              <p:par>
                                <p:cTn id="58" presetID="18" presetClass="entr" presetSubtype="12" fill="hold" nodeType="withEffect">
                                  <p:stCondLst>
                                    <p:cond delay="0"/>
                                  </p:stCondLst>
                                  <p:childTnLst>
                                    <p:set>
                                      <p:cBhvr>
                                        <p:cTn id="59" dur="1" fill="hold">
                                          <p:stCondLst>
                                            <p:cond delay="0"/>
                                          </p:stCondLst>
                                        </p:cTn>
                                        <p:tgtEl>
                                          <p:spTgt spid="123"/>
                                        </p:tgtEl>
                                        <p:attrNameLst>
                                          <p:attrName>style.visibility</p:attrName>
                                        </p:attrNameLst>
                                      </p:cBhvr>
                                      <p:to>
                                        <p:strVal val="visible"/>
                                      </p:to>
                                    </p:set>
                                    <p:animEffect transition="in" filter="strips(downLeft)">
                                      <p:cBhvr>
                                        <p:cTn id="60" dur="500"/>
                                        <p:tgtEl>
                                          <p:spTgt spid="123"/>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124"/>
                                        </p:tgtEl>
                                        <p:attrNameLst>
                                          <p:attrName>style.visibility</p:attrName>
                                        </p:attrNameLst>
                                      </p:cBhvr>
                                      <p:to>
                                        <p:strVal val="visible"/>
                                      </p:to>
                                    </p:set>
                                    <p:animEffect transition="in" filter="checkerboard(across)">
                                      <p:cBhvr>
                                        <p:cTn id="63" dur="500"/>
                                        <p:tgtEl>
                                          <p:spTgt spid="124"/>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circle(in)">
                                      <p:cBhvr>
                                        <p:cTn id="66" dur="2000"/>
                                        <p:tgtEl>
                                          <p:spTgt spid="66"/>
                                        </p:tgtEl>
                                      </p:cBhvr>
                                    </p:animEffect>
                                  </p:childTnLst>
                                </p:cTn>
                              </p:par>
                              <p:par>
                                <p:cTn id="67" presetID="18" presetClass="entr" presetSubtype="12"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strips(downLeft)">
                                      <p:cBhvr>
                                        <p:cTn id="69" dur="500"/>
                                        <p:tgtEl>
                                          <p:spTgt spid="90"/>
                                        </p:tgtEl>
                                      </p:cBhvr>
                                    </p:animEffect>
                                  </p:childTnLst>
                                </p:cTn>
                              </p:par>
                              <p:par>
                                <p:cTn id="70" presetID="18" presetClass="entr" presetSubtype="12" fill="hold" nodeType="withEffect">
                                  <p:stCondLst>
                                    <p:cond delay="0"/>
                                  </p:stCondLst>
                                  <p:childTnLst>
                                    <p:set>
                                      <p:cBhvr>
                                        <p:cTn id="71" dur="1" fill="hold">
                                          <p:stCondLst>
                                            <p:cond delay="0"/>
                                          </p:stCondLst>
                                        </p:cTn>
                                        <p:tgtEl>
                                          <p:spTgt spid="91"/>
                                        </p:tgtEl>
                                        <p:attrNameLst>
                                          <p:attrName>style.visibility</p:attrName>
                                        </p:attrNameLst>
                                      </p:cBhvr>
                                      <p:to>
                                        <p:strVal val="visible"/>
                                      </p:to>
                                    </p:set>
                                    <p:animEffect transition="in" filter="strips(downLeft)">
                                      <p:cBhvr>
                                        <p:cTn id="72" dur="500"/>
                                        <p:tgtEl>
                                          <p:spTgt spid="9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84"/>
                                        </p:tgtEl>
                                        <p:attrNameLst>
                                          <p:attrName>style.visibility</p:attrName>
                                        </p:attrNameLst>
                                      </p:cBhvr>
                                      <p:to>
                                        <p:strVal val="visible"/>
                                      </p:to>
                                    </p:set>
                                    <p:animEffect transition="in" filter="fade">
                                      <p:cBhvr>
                                        <p:cTn id="77" dur="500"/>
                                        <p:tgtEl>
                                          <p:spTgt spid="84"/>
                                        </p:tgtEl>
                                      </p:cBhvr>
                                    </p:animEffect>
                                  </p:childTnLst>
                                </p:cTn>
                              </p:par>
                              <p:par>
                                <p:cTn id="78" presetID="6" presetClass="entr" presetSubtype="16"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circle(in)">
                                      <p:cBhvr>
                                        <p:cTn id="80" dur="2000"/>
                                        <p:tgtEl>
                                          <p:spTgt spid="65"/>
                                        </p:tgtEl>
                                      </p:cBhvr>
                                    </p:animEffec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86">
                                            <p:bg/>
                                          </p:spTgt>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8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7" grpId="0" animBg="1"/>
      <p:bldP spid="49" grpId="0"/>
      <p:bldP spid="50" grpId="0"/>
      <p:bldP spid="51" grpId="0"/>
      <p:bldP spid="65" grpId="0"/>
      <p:bldP spid="66" grpId="0" animBg="1"/>
      <p:bldP spid="82" grpId="0"/>
      <p:bldP spid="83" grpId="0"/>
      <p:bldP spid="84" grpId="0"/>
      <p:bldP spid="85" grpId="0"/>
      <p:bldP spid="8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1:</a:t>
              </a:r>
            </a:p>
          </p:txBody>
        </p:sp>
      </p:grpSp>
      <mc:AlternateContent xmlns:mc="http://schemas.openxmlformats.org/markup-compatibility/2006" xmlns:a14="http://schemas.microsoft.com/office/drawing/2010/main">
        <mc:Choice Requires="a14">
          <p:sp>
            <p:nvSpPr>
              <p:cNvPr id="94" name="Rectangle 93"/>
              <p:cNvSpPr/>
              <p:nvPr/>
            </p:nvSpPr>
            <p:spPr>
              <a:xfrm>
                <a:off x="224569" y="2432750"/>
                <a:ext cx="8365279" cy="2164561"/>
              </a:xfrm>
              <a:prstGeom prst="rect">
                <a:avLst/>
              </a:prstGeom>
              <a:noFill/>
            </p:spPr>
            <p:txBody>
              <a:bodyPr wrap="square" lIns="91433" tIns="45717" rIns="91433" bIns="45717" rtlCol="0">
                <a:spAutoFit/>
              </a:bodyPr>
              <a:lstStyle/>
              <a:p>
                <a:pPr defTabSz="914377">
                  <a:lnSpc>
                    <a:spcPct val="107000"/>
                  </a:lnSpc>
                </a:pPr>
                <a:r>
                  <a:rPr lang="en-US" sz="3200" dirty="0">
                    <a:latin typeface="Times New Roman" panose="02020603050405020304" pitchFamily="18" charset="0"/>
                    <a:cs typeface="Times New Roman" panose="02020603050405020304" pitchFamily="18" charset="0"/>
                  </a:rPr>
                  <a:t>Gt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en-US" sz="3200" i="1" dirty="0">
                    <a:latin typeface="Cambria Math" panose="02040503050406030204" pitchFamily="18" charset="0"/>
                  </a:rPr>
                  <a:t> </a:t>
                </a:r>
                <a:r>
                  <a:rPr lang="en-US" sz="3200" dirty="0">
                    <a:latin typeface="Times New Roman" panose="02020603050405020304" pitchFamily="18" charset="0"/>
                    <a:cs typeface="Times New Roman" panose="02020603050405020304" pitchFamily="18" charset="0"/>
                  </a:rPr>
                  <a:t>nên</a:t>
                </a:r>
                <a:r>
                  <a:rPr lang="en-US" sz="3200" dirty="0">
                    <a:latin typeface="Cambria Math" panose="020405030504060302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chiếu</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𝑆𝐵</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𝐴𝐵𝐶𝐷</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oMath>
                </a14:m>
                <a:endPar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𝐵𝐶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(do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𝐴𝐵𝐶𝐷</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𝐵𝐶</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𝑆𝐵</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đl</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đường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góc</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24569" y="2432750"/>
                <a:ext cx="8365279" cy="2164561"/>
              </a:xfrm>
              <a:prstGeom prst="rect">
                <a:avLst/>
              </a:prstGeom>
              <a:blipFill>
                <a:blip r:embed="rId2"/>
                <a:stretch>
                  <a:fillRect l="-1895" t="-3944" b="-8169"/>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38178" y="142507"/>
                <a:ext cx="11830497" cy="1569660"/>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Cho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chóp</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m:t>
                    </m:r>
                    <m:r>
                      <a:rPr lang="en-US" sz="3200" i="1">
                        <a:latin typeface="Cambria Math" panose="02040503050406030204" pitchFamily="18" charset="0"/>
                      </a:rPr>
                      <m:t>.</m:t>
                    </m:r>
                    <m:r>
                      <a:rPr lang="en-US" sz="3200" i="1">
                        <a:latin typeface="Cambria Math" panose="02040503050406030204" pitchFamily="18" charset="0"/>
                      </a:rPr>
                      <m:t>𝐴𝐵𝐶𝐷</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𝐴𝐵𝐶𝐷</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tâm</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𝑂</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cạnh</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en-US" sz="3200" dirty="0">
                    <a:latin typeface="Times New Roman" panose="02020603050405020304" pitchFamily="18" charset="0"/>
                    <a:cs typeface="Times New Roman" panose="02020603050405020304" pitchFamily="18" charset="0"/>
                  </a:rPr>
                  <a:t>.</a:t>
                </a:r>
              </a:p>
              <a:p>
                <a:r>
                  <a:rPr lang="en-US" sz="3200" dirty="0" err="1">
                    <a:latin typeface="Times New Roman" panose="02020603050405020304" pitchFamily="18" charset="0"/>
                    <a:cs typeface="Times New Roman" panose="02020603050405020304" pitchFamily="18" charset="0"/>
                  </a:rPr>
                  <a:t>Chứng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minh</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𝐵𝐶</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𝑆𝐵</m:t>
                    </m:r>
                    <m:r>
                      <a:rPr lang="en-US" sz="3200">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𝐵𝐷</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𝑆𝐶</m:t>
                    </m:r>
                  </m:oMath>
                </a14:m>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38178" y="142507"/>
                <a:ext cx="11830497" cy="1569660"/>
              </a:xfrm>
              <a:prstGeom prst="rect">
                <a:avLst/>
              </a:prstGeom>
              <a:blipFill>
                <a:blip r:embed="rId3"/>
                <a:stretch>
                  <a:fillRect l="-1340" t="-5426" r="-309" b="-12016"/>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7720488" y="2163840"/>
            <a:ext cx="4194979" cy="4594709"/>
            <a:chOff x="7720489" y="2163840"/>
            <a:chExt cx="4194979" cy="4594707"/>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98146B4F-2648-4510-B1CB-BD58F38017C7}"/>
                </a:ext>
              </a:extLst>
            </p:cNvPr>
            <p:cNvGrpSpPr/>
            <p:nvPr/>
          </p:nvGrpSpPr>
          <p:grpSpPr>
            <a:xfrm>
              <a:off x="7720489" y="2546412"/>
              <a:ext cx="4194979" cy="4212135"/>
              <a:chOff x="7720489" y="2546412"/>
              <a:chExt cx="4194979" cy="4212135"/>
            </a:xfrm>
          </p:grpSpPr>
          <p:grpSp>
            <p:nvGrpSpPr>
              <p:cNvPr id="17" name="Group 16">
                <a:extLst>
                  <a:ext uri="{FF2B5EF4-FFF2-40B4-BE49-F238E27FC236}">
                    <a16:creationId xmlns:a16="http://schemas.microsoft.com/office/drawing/2014/main" id="{3F383BEE-68C8-4361-87A2-706B8EE9C1AF}"/>
                  </a:ext>
                </a:extLst>
              </p:cNvPr>
              <p:cNvGrpSpPr/>
              <p:nvPr/>
            </p:nvGrpSpPr>
            <p:grpSpPr>
              <a:xfrm>
                <a:off x="7720489" y="2546412"/>
                <a:ext cx="4194979" cy="4212135"/>
                <a:chOff x="7720489" y="2546412"/>
                <a:chExt cx="4194979" cy="4212135"/>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7720489" y="2546412"/>
                  <a:ext cx="4194979" cy="4212135"/>
                  <a:chOff x="4572001" y="1888199"/>
                  <a:chExt cx="3217098" cy="2367372"/>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51" name="Line 11">
                    <a:extLst>
                      <a:ext uri="{FF2B5EF4-FFF2-40B4-BE49-F238E27FC236}">
                        <a16:creationId xmlns:a16="http://schemas.microsoft.com/office/drawing/2014/main" id="{A0A36028-BC22-4BF7-8174-40F7C81493F0}"/>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52" name="Line 12">
                    <a:extLst>
                      <a:ext uri="{FF2B5EF4-FFF2-40B4-BE49-F238E27FC236}">
                        <a16:creationId xmlns:a16="http://schemas.microsoft.com/office/drawing/2014/main" id="{12981FEA-4770-4ECB-9B04-6AACF2390401}"/>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3" name="Line 13">
                    <a:extLst>
                      <a:ext uri="{FF2B5EF4-FFF2-40B4-BE49-F238E27FC236}">
                        <a16:creationId xmlns:a16="http://schemas.microsoft.com/office/drawing/2014/main" id="{F368364A-8653-454B-92A8-5E479BC8F57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D</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80" name="Line 22">
                  <a:extLst>
                    <a:ext uri="{FF2B5EF4-FFF2-40B4-BE49-F238E27FC236}">
                      <a16:creationId xmlns:a16="http://schemas.microsoft.com/office/drawing/2014/main" id="{8065F993-AE37-419C-A828-5865683E1D96}"/>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84" name="Rectangle 18">
                <a:extLst>
                  <a:ext uri="{FF2B5EF4-FFF2-40B4-BE49-F238E27FC236}">
                    <a16:creationId xmlns:a16="http://schemas.microsoft.com/office/drawing/2014/main" id="{D995A457-667F-43AB-A7D1-2A16412F90FA}"/>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dirty="0">
                    <a:solidFill>
                      <a:prstClr val="black"/>
                    </a:solidFill>
                    <a:latin typeface="Times New Roman" panose="02020603050405020304" pitchFamily="18" charset="0"/>
                    <a:cs typeface="Times New Roman" panose="02020603050405020304" pitchFamily="18" charset="0"/>
                  </a:rPr>
                  <a:t>O</a:t>
                </a:r>
              </a:p>
            </p:txBody>
          </p:sp>
        </p:grpSp>
      </p:grpSp>
      <mc:AlternateContent xmlns:mc="http://schemas.openxmlformats.org/markup-compatibility/2006" xmlns:a14="http://schemas.microsoft.com/office/drawing/2010/main">
        <mc:Choice Requires="a14">
          <p:sp>
            <p:nvSpPr>
              <p:cNvPr id="56" name="Rectangle 55">
                <a:extLst>
                  <a:ext uri="{FF2B5EF4-FFF2-40B4-BE49-F238E27FC236}">
                    <a16:creationId xmlns:a16="http://schemas.microsoft.com/office/drawing/2014/main" id="{283116A0-54CA-4A52-A59C-219EC94169BB}"/>
                  </a:ext>
                </a:extLst>
              </p:cNvPr>
              <p:cNvSpPr/>
              <p:nvPr/>
            </p:nvSpPr>
            <p:spPr>
              <a:xfrm>
                <a:off x="216176" y="4493176"/>
                <a:ext cx="7927891" cy="2164561"/>
              </a:xfrm>
              <a:prstGeom prst="rect">
                <a:avLst/>
              </a:prstGeom>
              <a:noFill/>
            </p:spPr>
            <p:txBody>
              <a:bodyPr wrap="square" lIns="91433" tIns="45717" rIns="91433" bIns="45717" rtlCol="0">
                <a:spAutoFit/>
              </a:bodyPr>
              <a:lstStyle/>
              <a:p>
                <a:pPr defTabSz="914377">
                  <a:lnSpc>
                    <a:spcPct val="107000"/>
                  </a:lnSpc>
                </a:pPr>
                <a:r>
                  <a:rPr lang="en-US" sz="3200" dirty="0">
                    <a:latin typeface="Times New Roman" panose="02020603050405020304" pitchFamily="18" charset="0"/>
                    <a:cs typeface="Times New Roman" panose="02020603050405020304" pitchFamily="18" charset="0"/>
                  </a:rPr>
                  <a:t>Tương </a:t>
                </a:r>
                <a:r>
                  <a:rPr lang="en-US" sz="3200" dirty="0" err="1">
                    <a:latin typeface="Times New Roman" panose="02020603050405020304" pitchFamily="18" charset="0"/>
                    <a:cs typeface="Times New Roman" panose="02020603050405020304" pitchFamily="18" charset="0"/>
                  </a:rPr>
                  <a:t>tự</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en-US" sz="3200" i="1" dirty="0">
                    <a:latin typeface="Cambria Math" panose="02040503050406030204" pitchFamily="18" charset="0"/>
                  </a:rPr>
                  <a:t> </a:t>
                </a:r>
                <a:r>
                  <a:rPr lang="en-US" sz="3200" dirty="0">
                    <a:latin typeface="Times New Roman" panose="02020603050405020304" pitchFamily="18" charset="0"/>
                    <a:cs typeface="Times New Roman" panose="02020603050405020304" pitchFamily="18" charset="0"/>
                  </a:rPr>
                  <a:t>nên</a:t>
                </a:r>
                <a:r>
                  <a:rPr lang="en-US" sz="3200" dirty="0">
                    <a:latin typeface="Cambria Math" panose="020405030504060302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chiếu</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𝑆𝐶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𝐴𝐵𝐶𝐷</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oMath>
                </a14:m>
                <a:endPar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𝐴𝐶</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𝐵𝐷</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(do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𝐴𝐵𝐶𝐷</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𝐵𝐷</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(theo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đl</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đường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góc</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56" name="Rectangle 55">
                <a:extLst>
                  <a:ext uri="{FF2B5EF4-FFF2-40B4-BE49-F238E27FC236}">
                    <a16:creationId xmlns:a16="http://schemas.microsoft.com/office/drawing/2014/main" id="{283116A0-54CA-4A52-A59C-219EC94169BB}"/>
                  </a:ext>
                </a:extLst>
              </p:cNvPr>
              <p:cNvSpPr>
                <a:spLocks noRot="1" noChangeAspect="1" noMove="1" noResize="1" noEditPoints="1" noAdjustHandles="1" noChangeArrowheads="1" noChangeShapeType="1" noTextEdit="1"/>
              </p:cNvSpPr>
              <p:nvPr/>
            </p:nvSpPr>
            <p:spPr>
              <a:xfrm>
                <a:off x="216176" y="4493176"/>
                <a:ext cx="7927891" cy="2164561"/>
              </a:xfrm>
              <a:prstGeom prst="rect">
                <a:avLst/>
              </a:prstGeom>
              <a:blipFill>
                <a:blip r:embed="rId4"/>
                <a:stretch>
                  <a:fillRect l="-1922" t="-3944" b="-8169"/>
                </a:stretch>
              </a:blipFill>
            </p:spPr>
            <p:txBody>
              <a:bodyPr/>
              <a:lstStyle/>
              <a:p>
                <a:r>
                  <a:rPr lang="en-US">
                    <a:noFill/>
                  </a:rPr>
                  <a:t> </a:t>
                </a:r>
              </a:p>
            </p:txBody>
          </p:sp>
        </mc:Fallback>
      </mc:AlternateContent>
      <p:grpSp>
        <p:nvGrpSpPr>
          <p:cNvPr id="58" name="Group 57">
            <a:extLst>
              <a:ext uri="{FF2B5EF4-FFF2-40B4-BE49-F238E27FC236}">
                <a16:creationId xmlns:a16="http://schemas.microsoft.com/office/drawing/2014/main" id="{8B8A8F64-34ED-4C2A-862E-FF25426F0FFD}"/>
              </a:ext>
            </a:extLst>
          </p:cNvPr>
          <p:cNvGrpSpPr/>
          <p:nvPr/>
        </p:nvGrpSpPr>
        <p:grpSpPr>
          <a:xfrm rot="5400000">
            <a:off x="8863776" y="4871787"/>
            <a:ext cx="213339" cy="167168"/>
            <a:chOff x="6143223" y="1991288"/>
            <a:chExt cx="108704" cy="128622"/>
          </a:xfrm>
        </p:grpSpPr>
        <p:cxnSp>
          <p:nvCxnSpPr>
            <p:cNvPr id="59" name="Straight Connector 58">
              <a:extLst>
                <a:ext uri="{FF2B5EF4-FFF2-40B4-BE49-F238E27FC236}">
                  <a16:creationId xmlns:a16="http://schemas.microsoft.com/office/drawing/2014/main" id="{CBADCB92-F60F-4DF1-9628-3CEDCCAC2B22}"/>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65" name="Straight Connector 64">
              <a:extLst>
                <a:ext uri="{FF2B5EF4-FFF2-40B4-BE49-F238E27FC236}">
                  <a16:creationId xmlns:a16="http://schemas.microsoft.com/office/drawing/2014/main" id="{CEFC44FF-AE0F-4E91-89FB-3C6AB39A4A13}"/>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1473412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wipe(left)">
                                      <p:cBhvr>
                                        <p:cTn id="17" dur="500"/>
                                        <p:tgtEl>
                                          <p:spTgt spid="9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18" presetClass="entr" presetSubtype="12" fill="hold"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strips(downLeft)">
                                      <p:cBhvr>
                                        <p:cTn id="25"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P spid="5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2:</a:t>
              </a:r>
            </a:p>
          </p:txBody>
        </p:sp>
      </p:grpSp>
      <mc:AlternateContent xmlns:mc="http://schemas.openxmlformats.org/markup-compatibility/2006" xmlns:a14="http://schemas.microsoft.com/office/drawing/2010/main">
        <mc:Choice Requires="a14">
          <p:sp>
            <p:nvSpPr>
              <p:cNvPr id="94" name="Rectangle 93"/>
              <p:cNvSpPr/>
              <p:nvPr/>
            </p:nvSpPr>
            <p:spPr>
              <a:xfrm>
                <a:off x="228825" y="2902893"/>
                <a:ext cx="7927891" cy="2164561"/>
              </a:xfrm>
              <a:prstGeom prst="rect">
                <a:avLst/>
              </a:prstGeom>
              <a:noFill/>
            </p:spPr>
            <p:txBody>
              <a:bodyPr wrap="square" lIns="91433" tIns="45717" rIns="91433" bIns="45717" rtlCol="0">
                <a:spAutoFit/>
              </a:bodyPr>
              <a:lstStyle/>
              <a:p>
                <a:pPr defTabSz="914377">
                  <a:lnSpc>
                    <a:spcPct val="107000"/>
                  </a:lnSpc>
                </a:pPr>
                <a:r>
                  <a:rPr lang="en-US" sz="3200" dirty="0">
                    <a:latin typeface="Times New Roman" panose="02020603050405020304" pitchFamily="18" charset="0"/>
                    <a:cs typeface="Times New Roman" panose="02020603050405020304" pitchFamily="18" charset="0"/>
                  </a:rPr>
                  <a:t>Gt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m:t>
                        </m:r>
                      </m:e>
                    </m:d>
                  </m:oMath>
                </a14:m>
                <a:r>
                  <a:rPr lang="en-US" sz="3200" i="1" dirty="0">
                    <a:latin typeface="Cambria Math" panose="02040503050406030204" pitchFamily="18" charset="0"/>
                  </a:rPr>
                  <a:t> </a:t>
                </a:r>
                <a:r>
                  <a:rPr lang="en-US" sz="3200" dirty="0">
                    <a:latin typeface="Times New Roman" panose="02020603050405020304" pitchFamily="18" charset="0"/>
                    <a:cs typeface="Times New Roman" panose="02020603050405020304" pitchFamily="18" charset="0"/>
                  </a:rPr>
                  <a:t>nên</a:t>
                </a:r>
                <a:r>
                  <a:rPr lang="en-US" sz="3200" dirty="0">
                    <a:latin typeface="Cambria Math" panose="020405030504060302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𝐴𝐻</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chiếu</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𝑆𝐻</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oMath>
                </a14:m>
                <a:endPar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𝐴𝐻</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𝐵𝐶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gt</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𝐵𝐶</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𝑆𝐻</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đl</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 đường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góc</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p:txBody>
          </p:sp>
        </mc:Choice>
        <mc:Fallback xmlns="">
          <p:sp>
            <p:nvSpPr>
              <p:cNvPr id="94" name="Rectangle 93"/>
              <p:cNvSpPr>
                <a:spLocks noRot="1" noChangeAspect="1" noMove="1" noResize="1" noEditPoints="1" noAdjustHandles="1" noChangeArrowheads="1" noChangeShapeType="1" noTextEdit="1"/>
              </p:cNvSpPr>
              <p:nvPr/>
            </p:nvSpPr>
            <p:spPr>
              <a:xfrm>
                <a:off x="228825" y="2902893"/>
                <a:ext cx="7927891" cy="2164561"/>
              </a:xfrm>
              <a:prstGeom prst="rect">
                <a:avLst/>
              </a:prstGeom>
              <a:blipFill>
                <a:blip r:embed="rId2"/>
                <a:stretch>
                  <a:fillRect l="-2000" t="-3944" b="-8169"/>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208869" y="112187"/>
                <a:ext cx="11830497" cy="1077218"/>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pt-BR" sz="3200" dirty="0">
                    <a:latin typeface="Times New Roman" panose="02020603050405020304" pitchFamily="18" charset="0"/>
                    <a:cs typeface="Times New Roman" panose="02020603050405020304" pitchFamily="18" charset="0"/>
                  </a:rPr>
                  <a:t>Cho hình chóp </a:t>
                </a:r>
                <a14:m>
                  <m:oMath xmlns:m="http://schemas.openxmlformats.org/officeDocument/2006/math">
                    <m:r>
                      <a:rPr lang="en-US" sz="3200" i="1">
                        <a:latin typeface="Cambria Math" panose="02040503050406030204" pitchFamily="18" charset="0"/>
                      </a:rPr>
                      <m:t>𝑆</m:t>
                    </m:r>
                    <m:r>
                      <a:rPr lang="pt-BR" sz="3200" i="1">
                        <a:latin typeface="Cambria Math" panose="02040503050406030204" pitchFamily="18" charset="0"/>
                      </a:rPr>
                      <m:t>.</m:t>
                    </m:r>
                    <m:r>
                      <a:rPr lang="en-US" sz="3200" i="1">
                        <a:latin typeface="Cambria Math" panose="02040503050406030204" pitchFamily="18" charset="0"/>
                      </a:rPr>
                      <m:t>𝐴𝐵𝐶</m:t>
                    </m:r>
                  </m:oMath>
                </a14:m>
                <a:r>
                  <a:rPr lang="pt-BR" sz="3200" dirty="0">
                    <a:latin typeface="Times New Roman" panose="02020603050405020304" pitchFamily="18" charset="0"/>
                    <a:cs typeface="Times New Roman" panose="02020603050405020304" pitchFamily="18" charset="0"/>
                  </a:rPr>
                  <a:t> có </a:t>
                </a:r>
                <a:r>
                  <a:rPr lang="pt-BR" sz="3200" i="1" dirty="0">
                    <a:latin typeface="Times New Roman" panose="02020603050405020304" pitchFamily="18" charset="0"/>
                    <a:cs typeface="Times New Roman" panose="02020603050405020304" pitchFamily="18" charset="0"/>
                  </a:rPr>
                  <a:t>SA</a:t>
                </a:r>
                <a:r>
                  <a:rPr lang="pt-BR" sz="3200" dirty="0">
                    <a:latin typeface="Times New Roman" panose="02020603050405020304" pitchFamily="18" charset="0"/>
                    <a:cs typeface="Times New Roman" panose="02020603050405020304" pitchFamily="18" charset="0"/>
                  </a:rPr>
                  <a:t> vuông góc với mặt đáy và </a:t>
                </a:r>
                <a:r>
                  <a:rPr lang="pt-BR" sz="3200" i="1" dirty="0">
                    <a:latin typeface="Times New Roman" panose="02020603050405020304" pitchFamily="18" charset="0"/>
                    <a:cs typeface="Times New Roman" panose="02020603050405020304" pitchFamily="18" charset="0"/>
                  </a:rPr>
                  <a:t>H </a:t>
                </a:r>
                <a:r>
                  <a:rPr lang="pt-BR" sz="3200" dirty="0">
                    <a:latin typeface="Times New Roman" panose="02020603050405020304" pitchFamily="18" charset="0"/>
                    <a:cs typeface="Times New Roman" panose="02020603050405020304" pitchFamily="18" charset="0"/>
                  </a:rPr>
                  <a:t> là hình chiếu vuông góc của điểm </a:t>
                </a:r>
                <a:r>
                  <a:rPr lang="pt-BR" sz="3200" i="1" dirty="0">
                    <a:latin typeface="Times New Roman" panose="02020603050405020304" pitchFamily="18" charset="0"/>
                    <a:cs typeface="Times New Roman" panose="02020603050405020304" pitchFamily="18" charset="0"/>
                  </a:rPr>
                  <a:t>A  </a:t>
                </a:r>
                <a:r>
                  <a:rPr lang="pt-BR" sz="3200" dirty="0">
                    <a:latin typeface="Times New Roman" panose="02020603050405020304" pitchFamily="18" charset="0"/>
                    <a:cs typeface="Times New Roman" panose="02020603050405020304" pitchFamily="18" charset="0"/>
                  </a:rPr>
                  <a:t>lên </a:t>
                </a:r>
                <a:r>
                  <a:rPr lang="pt-BR" sz="3200" i="1" dirty="0">
                    <a:latin typeface="Times New Roman" panose="02020603050405020304" pitchFamily="18" charset="0"/>
                    <a:cs typeface="Times New Roman" panose="02020603050405020304" pitchFamily="18" charset="0"/>
                  </a:rPr>
                  <a:t>BC</a:t>
                </a:r>
                <a:r>
                  <a:rPr lang="pt-BR" sz="3200" dirty="0">
                    <a:latin typeface="Times New Roman" panose="02020603050405020304" pitchFamily="18" charset="0"/>
                    <a:cs typeface="Times New Roman" panose="02020603050405020304" pitchFamily="18" charset="0"/>
                  </a:rPr>
                  <a:t>. Chứng minh </a:t>
                </a:r>
                <a14:m>
                  <m:oMath xmlns:m="http://schemas.openxmlformats.org/officeDocument/2006/math">
                    <m:r>
                      <a:rPr lang="pt-BR" sz="3200" i="1" dirty="0">
                        <a:latin typeface="Cambria Math" panose="02040503050406030204" pitchFamily="18" charset="0"/>
                        <a:cs typeface="Times New Roman" panose="02020603050405020304" pitchFamily="18" charset="0"/>
                      </a:rPr>
                      <m:t>𝐵𝐶</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𝑆𝐻</m:t>
                    </m:r>
                  </m:oMath>
                </a14:m>
                <a:r>
                  <a:rPr lang="pt-BR" sz="3200" i="1" dirty="0">
                    <a:latin typeface="Times New Roman" panose="02020603050405020304" pitchFamily="18" charset="0"/>
                    <a:cs typeface="Times New Roman" panose="02020603050405020304" pitchFamily="18" charset="0"/>
                  </a:rPr>
                  <a:t> </a:t>
                </a:r>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208869" y="112187"/>
                <a:ext cx="11830497" cy="1077218"/>
              </a:xfrm>
              <a:prstGeom prst="rect">
                <a:avLst/>
              </a:prstGeom>
              <a:blipFill>
                <a:blip r:embed="rId3"/>
                <a:stretch>
                  <a:fillRect l="-1288" t="-7910" r="-464" b="-18079"/>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8589851" y="2163841"/>
            <a:ext cx="3350069" cy="4573321"/>
            <a:chOff x="8589849" y="2163840"/>
            <a:chExt cx="3350068" cy="4573319"/>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17" name="Group 16">
              <a:extLst>
                <a:ext uri="{FF2B5EF4-FFF2-40B4-BE49-F238E27FC236}">
                  <a16:creationId xmlns:a16="http://schemas.microsoft.com/office/drawing/2014/main" id="{3F383BEE-68C8-4361-87A2-706B8EE9C1AF}"/>
                </a:ext>
              </a:extLst>
            </p:cNvPr>
            <p:cNvGrpSpPr/>
            <p:nvPr/>
          </p:nvGrpSpPr>
          <p:grpSpPr>
            <a:xfrm>
              <a:off x="8589849" y="2546412"/>
              <a:ext cx="3350068" cy="4190747"/>
              <a:chOff x="8589849" y="2546412"/>
              <a:chExt cx="3350068" cy="4190747"/>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8589849" y="2546412"/>
                <a:ext cx="3350068" cy="4190747"/>
                <a:chOff x="5238706" y="1888199"/>
                <a:chExt cx="2569142" cy="2355351"/>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3" y="1888199"/>
                  <a:ext cx="1191" cy="1406128"/>
                </a:xfrm>
                <a:prstGeom prst="line">
                  <a:avLst/>
                </a:prstGeom>
                <a:noFill/>
                <a:ln w="38100">
                  <a:solidFill>
                    <a:schemeClr val="accent1"/>
                  </a:solidFill>
                  <a:prstDash val="solid"/>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50" cy="1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650494" y="3190538"/>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6872098" y="4035972"/>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grpSp>
      <p:sp>
        <p:nvSpPr>
          <p:cNvPr id="58" name="Line 22">
            <a:extLst>
              <a:ext uri="{FF2B5EF4-FFF2-40B4-BE49-F238E27FC236}">
                <a16:creationId xmlns:a16="http://schemas.microsoft.com/office/drawing/2014/main" id="{04CCD512-F732-4BFC-9E5F-9AAC5B93BC03}"/>
              </a:ext>
            </a:extLst>
          </p:cNvPr>
          <p:cNvSpPr>
            <a:spLocks noChangeShapeType="1"/>
          </p:cNvSpPr>
          <p:nvPr/>
        </p:nvSpPr>
        <p:spPr bwMode="auto">
          <a:xfrm>
            <a:off x="8877918" y="5067326"/>
            <a:ext cx="2424709" cy="501361"/>
          </a:xfrm>
          <a:prstGeom prst="line">
            <a:avLst/>
          </a:prstGeom>
          <a:noFill/>
          <a:ln w="28575">
            <a:solidFill>
              <a:srgbClr val="00B0F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nvGrpSpPr>
          <p:cNvPr id="59" name="Group 58">
            <a:extLst>
              <a:ext uri="{FF2B5EF4-FFF2-40B4-BE49-F238E27FC236}">
                <a16:creationId xmlns:a16="http://schemas.microsoft.com/office/drawing/2014/main" id="{F2F91C0A-783E-4FD4-839F-703152ADC53D}"/>
              </a:ext>
            </a:extLst>
          </p:cNvPr>
          <p:cNvGrpSpPr/>
          <p:nvPr/>
        </p:nvGrpSpPr>
        <p:grpSpPr>
          <a:xfrm rot="721842">
            <a:off x="11059370" y="5359971"/>
            <a:ext cx="328876" cy="186908"/>
            <a:chOff x="6115156" y="2000825"/>
            <a:chExt cx="136771" cy="112863"/>
          </a:xfrm>
        </p:grpSpPr>
        <p:cxnSp>
          <p:nvCxnSpPr>
            <p:cNvPr id="65" name="Straight Connector 64">
              <a:extLst>
                <a:ext uri="{FF2B5EF4-FFF2-40B4-BE49-F238E27FC236}">
                  <a16:creationId xmlns:a16="http://schemas.microsoft.com/office/drawing/2014/main" id="{F07126B1-E9B8-41D0-BAED-64D5AAE41703}"/>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66" name="Straight Connector 65">
              <a:extLst>
                <a:ext uri="{FF2B5EF4-FFF2-40B4-BE49-F238E27FC236}">
                  <a16:creationId xmlns:a16="http://schemas.microsoft.com/office/drawing/2014/main" id="{E5E0877D-F24C-41CF-8F85-A3D686413988}"/>
                </a:ext>
              </a:extLst>
            </p:cNvPr>
            <p:cNvCxnSpPr>
              <a:cxnSpLocks/>
            </p:cNvCxnSpPr>
            <p:nvPr/>
          </p:nvCxnSpPr>
          <p:spPr>
            <a:xfrm rot="20878158" flipH="1">
              <a:off x="6115156" y="2005421"/>
              <a:ext cx="49871" cy="108267"/>
            </a:xfrm>
            <a:prstGeom prst="line">
              <a:avLst/>
            </a:prstGeom>
            <a:ln w="28575"/>
          </p:spPr>
          <p:style>
            <a:lnRef idx="3">
              <a:schemeClr val="dk1"/>
            </a:lnRef>
            <a:fillRef idx="0">
              <a:schemeClr val="dk1"/>
            </a:fillRef>
            <a:effectRef idx="2">
              <a:schemeClr val="dk1"/>
            </a:effectRef>
            <a:fontRef idx="minor">
              <a:schemeClr val="tx1"/>
            </a:fontRef>
          </p:style>
        </p:cxnSp>
      </p:grpSp>
      <p:sp>
        <p:nvSpPr>
          <p:cNvPr id="68" name="Line 15">
            <a:extLst>
              <a:ext uri="{FF2B5EF4-FFF2-40B4-BE49-F238E27FC236}">
                <a16:creationId xmlns:a16="http://schemas.microsoft.com/office/drawing/2014/main" id="{C36F7D8E-7746-489C-B5EF-942CD9BF44F1}"/>
              </a:ext>
            </a:extLst>
          </p:cNvPr>
          <p:cNvSpPr>
            <a:spLocks noChangeShapeType="1"/>
          </p:cNvSpPr>
          <p:nvPr/>
        </p:nvSpPr>
        <p:spPr bwMode="auto">
          <a:xfrm flipH="1" flipV="1">
            <a:off x="8877488" y="2556281"/>
            <a:ext cx="2457165" cy="3044996"/>
          </a:xfrm>
          <a:prstGeom prst="line">
            <a:avLst/>
          </a:prstGeom>
          <a:noFill/>
          <a:ln w="28575">
            <a:solidFill>
              <a:srgbClr val="00B0F0"/>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grpSp>
        <p:nvGrpSpPr>
          <p:cNvPr id="16" name="Group 15">
            <a:extLst>
              <a:ext uri="{FF2B5EF4-FFF2-40B4-BE49-F238E27FC236}">
                <a16:creationId xmlns:a16="http://schemas.microsoft.com/office/drawing/2014/main" id="{6A31722D-B819-4150-93E2-A961FB5CE358}"/>
              </a:ext>
            </a:extLst>
          </p:cNvPr>
          <p:cNvGrpSpPr/>
          <p:nvPr/>
        </p:nvGrpSpPr>
        <p:grpSpPr>
          <a:xfrm>
            <a:off x="11260529" y="5467454"/>
            <a:ext cx="356557" cy="323165"/>
            <a:chOff x="9828658" y="4375316"/>
            <a:chExt cx="356557" cy="323164"/>
          </a:xfrm>
        </p:grpSpPr>
        <p:sp>
          <p:nvSpPr>
            <p:cNvPr id="15" name="Oval 14">
              <a:extLst>
                <a:ext uri="{FF2B5EF4-FFF2-40B4-BE49-F238E27FC236}">
                  <a16:creationId xmlns:a16="http://schemas.microsoft.com/office/drawing/2014/main" id="{B5C7FFD4-EAF9-4C50-A9B9-500603A9077E}"/>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latin typeface="Calibri"/>
              </a:endParaRPr>
            </a:p>
          </p:txBody>
        </p:sp>
        <p:sp>
          <p:nvSpPr>
            <p:cNvPr id="79" name="Rectangle 18">
              <a:extLst>
                <a:ext uri="{FF2B5EF4-FFF2-40B4-BE49-F238E27FC236}">
                  <a16:creationId xmlns:a16="http://schemas.microsoft.com/office/drawing/2014/main" id="{C9541BA1-32F1-4240-8041-739E5DCA8518}"/>
                </a:ext>
              </a:extLst>
            </p:cNvPr>
            <p:cNvSpPr>
              <a:spLocks noChangeArrowheads="1"/>
            </p:cNvSpPr>
            <p:nvPr/>
          </p:nvSpPr>
          <p:spPr bwMode="auto">
            <a:xfrm>
              <a:off x="9991251" y="4375316"/>
              <a:ext cx="193964"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dirty="0">
                  <a:solidFill>
                    <a:prstClr val="black"/>
                  </a:solidFill>
                  <a:latin typeface="Times New Roman" panose="02020603050405020304" pitchFamily="18" charset="0"/>
                  <a:cs typeface="Times New Roman" panose="02020603050405020304" pitchFamily="18" charset="0"/>
                </a:rPr>
                <a:t>H</a:t>
              </a:r>
            </a:p>
          </p:txBody>
        </p:sp>
      </p:grpSp>
      <p:grpSp>
        <p:nvGrpSpPr>
          <p:cNvPr id="69" name="Group 68">
            <a:extLst>
              <a:ext uri="{FF2B5EF4-FFF2-40B4-BE49-F238E27FC236}">
                <a16:creationId xmlns:a16="http://schemas.microsoft.com/office/drawing/2014/main" id="{83FDCBF3-7849-4D1B-8631-D71E462278FB}"/>
              </a:ext>
            </a:extLst>
          </p:cNvPr>
          <p:cNvGrpSpPr/>
          <p:nvPr/>
        </p:nvGrpSpPr>
        <p:grpSpPr>
          <a:xfrm rot="5400000">
            <a:off x="8863779" y="4881308"/>
            <a:ext cx="213339" cy="167168"/>
            <a:chOff x="6143223" y="1991288"/>
            <a:chExt cx="108704" cy="128622"/>
          </a:xfrm>
        </p:grpSpPr>
        <p:cxnSp>
          <p:nvCxnSpPr>
            <p:cNvPr id="70" name="Straight Connector 69">
              <a:extLst>
                <a:ext uri="{FF2B5EF4-FFF2-40B4-BE49-F238E27FC236}">
                  <a16:creationId xmlns:a16="http://schemas.microsoft.com/office/drawing/2014/main" id="{043E85CC-0229-4A70-B0BC-6FA1BA37C67B}"/>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1" name="Straight Connector 70">
              <a:extLst>
                <a:ext uri="{FF2B5EF4-FFF2-40B4-BE49-F238E27FC236}">
                  <a16:creationId xmlns:a16="http://schemas.microsoft.com/office/drawing/2014/main" id="{1FEACDD0-A3B3-44DA-A6BE-A5507E7A3041}"/>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139760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4"/>
                                        </p:tgtEl>
                                        <p:attrNameLst>
                                          <p:attrName>style.visibility</p:attrName>
                                        </p:attrNameLst>
                                      </p:cBhvr>
                                      <p:to>
                                        <p:strVal val="visible"/>
                                      </p:to>
                                    </p:set>
                                    <p:animEffect transition="in" filter="wipe(left)">
                                      <p:cBhvr>
                                        <p:cTn id="21" dur="500"/>
                                        <p:tgtEl>
                                          <p:spTgt spid="94"/>
                                        </p:tgtEl>
                                      </p:cBhvr>
                                    </p:animEffect>
                                  </p:childTnLst>
                                </p:cTn>
                              </p:par>
                              <p:par>
                                <p:cTn id="22" presetID="18" presetClass="entr" presetSubtype="12"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strips(downLeft)">
                                      <p:cBhvr>
                                        <p:cTn id="24" dur="500"/>
                                        <p:tgtEl>
                                          <p:spTgt spid="59"/>
                                        </p:tgtEl>
                                      </p:cBhvr>
                                    </p:animEffect>
                                  </p:childTnLst>
                                </p:cTn>
                              </p:par>
                              <p:par>
                                <p:cTn id="25" presetID="18" presetClass="entr" presetSubtype="12" fill="hold" nodeType="with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strips(downLeft)">
                                      <p:cBhvr>
                                        <p:cTn id="2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3:</a:t>
              </a:r>
            </a:p>
          </p:txBody>
        </p:sp>
      </p:grpSp>
      <mc:AlternateContent xmlns:mc="http://schemas.openxmlformats.org/markup-compatibility/2006" xmlns:a14="http://schemas.microsoft.com/office/drawing/2010/main">
        <mc:Choice Requires="a14">
          <p:sp>
            <p:nvSpPr>
              <p:cNvPr id="94" name="Rectangle 93"/>
              <p:cNvSpPr/>
              <p:nvPr/>
            </p:nvSpPr>
            <p:spPr>
              <a:xfrm>
                <a:off x="224569" y="2432750"/>
                <a:ext cx="7927891" cy="3586745"/>
              </a:xfrm>
              <a:prstGeom prst="rect">
                <a:avLst/>
              </a:prstGeom>
              <a:noFill/>
            </p:spPr>
            <p:txBody>
              <a:bodyPr wrap="square" lIns="91433" tIns="45717" rIns="91433" bIns="45717" rtlCol="0">
                <a:spAutoFit/>
              </a:bodyPr>
              <a:lstStyle/>
              <a:p>
                <a:pPr defTabSz="914377">
                  <a:lnSpc>
                    <a:spcPct val="107000"/>
                  </a:lnSpc>
                </a:pPr>
                <a:r>
                  <a:rPr lang="en-US" sz="3200" dirty="0">
                    <a:latin typeface="Times New Roman" panose="02020603050405020304" pitchFamily="18" charset="0"/>
                    <a:cs typeface="Times New Roman" panose="02020603050405020304" pitchFamily="18" charset="0"/>
                  </a:rPr>
                  <a:t>Gt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m:t>
                        </m:r>
                      </m:e>
                    </m:d>
                  </m:oMath>
                </a14:m>
                <a:r>
                  <a:rPr lang="en-US" sz="3200" i="1" dirty="0">
                    <a:latin typeface="Cambria Math" panose="02040503050406030204" pitchFamily="18" charset="0"/>
                  </a:rPr>
                  <a:t> </a:t>
                </a:r>
                <a:r>
                  <a:rPr lang="en-US" sz="3200" dirty="0">
                    <a:latin typeface="Times New Roman" panose="02020603050405020304" pitchFamily="18" charset="0"/>
                    <a:cs typeface="Times New Roman" panose="02020603050405020304" pitchFamily="18" charset="0"/>
                  </a:rPr>
                  <a:t>nên</a:t>
                </a:r>
                <a:r>
                  <a:rPr lang="en-US" sz="3200" dirty="0">
                    <a:latin typeface="Cambria Math" panose="020405030504060302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chiếu</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𝑆𝐵</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𝐴𝐵𝐶</m:t>
                    </m:r>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nên</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góc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thẳng</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SB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mặt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m:t>
                    </m:r>
                    <m:r>
                      <a:rPr lang="en-US" sz="3200" i="1" dirty="0">
                        <a:latin typeface="Cambria Math" panose="02040503050406030204" pitchFamily="18" charset="0"/>
                        <a:cs typeface="Times New Roman" panose="02020603050405020304" pitchFamily="18" charset="0"/>
                      </a:rPr>
                      <m:t>𝐴𝐵𝐶</m:t>
                    </m:r>
                    <m:r>
                      <a:rPr lang="en-US" sz="3200" i="1" dirty="0">
                        <a:latin typeface="Cambria Math" panose="02040503050406030204" pitchFamily="18" charset="0"/>
                        <a:cs typeface="Times New Roman" panose="02020603050405020304" pitchFamily="18" charset="0"/>
                      </a:rPr>
                      <m:t>) </m:t>
                    </m:r>
                  </m:oMath>
                </a14:m>
                <a:r>
                  <a:rPr lang="en-US" sz="3200" dirty="0" err="1">
                    <a:latin typeface="Times New Roman" panose="02020603050405020304" pitchFamily="18" charset="0"/>
                    <a:cs typeface="Times New Roman" panose="02020603050405020304" pitchFamily="18" charset="0"/>
                  </a:rPr>
                  <a:t>chính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góc</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3200" i="1">
                            <a:latin typeface="Cambria Math" panose="02040503050406030204" pitchFamily="18" charset="0"/>
                            <a:cs typeface="Times New Roman" panose="02020603050405020304" pitchFamily="18" charset="0"/>
                          </a:rPr>
                        </m:ctrlPr>
                      </m:accPr>
                      <m:e>
                        <m:r>
                          <a:rPr lang="en-US" sz="3200" i="1">
                            <a:latin typeface="Cambria Math" panose="02040503050406030204" pitchFamily="18" charset="0"/>
                            <a:cs typeface="Times New Roman" panose="02020603050405020304" pitchFamily="18" charset="0"/>
                          </a:rPr>
                          <m:t>𝑆𝐵𝐴</m:t>
                        </m:r>
                      </m:e>
                    </m:acc>
                  </m:oMath>
                </a14:m>
                <a:endParaRPr lang="en-US" sz="3200" dirty="0">
                  <a:latin typeface="Times New Roman" panose="02020603050405020304" pitchFamily="18" charset="0"/>
                  <a:cs typeface="Times New Roman" panose="02020603050405020304" pitchFamily="18" charset="0"/>
                </a:endParaRPr>
              </a:p>
              <a:p>
                <a:pPr defTabSz="914377">
                  <a:lnSpc>
                    <a:spcPct val="107000"/>
                  </a:lnSpc>
                </a:pP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Áp</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Pytago</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solidFill>
                          <a:prstClr val="black"/>
                        </a:solidFill>
                        <a:latin typeface="Cambria Math" panose="02040503050406030204" pitchFamily="18" charset="0"/>
                        <a:ea typeface="Cambria Math" panose="02040503050406030204" pitchFamily="18" charset="0"/>
                        <a:cs typeface="Times New Roman" panose="02020603050405020304" pitchFamily="18" charset="0"/>
                      </a:rPr>
                      <m:t>∆</m:t>
                    </m:r>
                    <m:r>
                      <a:rPr lang="en-US" sz="3200" i="1">
                        <a:solidFill>
                          <a:prstClr val="black"/>
                        </a:solidFill>
                        <a:latin typeface="Cambria Math" panose="02040503050406030204" pitchFamily="18" charset="0"/>
                        <a:ea typeface="Cambria Math" panose="02040503050406030204" pitchFamily="18" charset="0"/>
                        <a:cs typeface="Times New Roman" panose="02020603050405020304" pitchFamily="18" charset="0"/>
                      </a:rPr>
                      <m:t>𝐴𝐵𝐶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vuông</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dirty="0">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𝐶</m:t>
                    </m:r>
                  </m:oMath>
                </a14:m>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ta </a:t>
                </a:r>
                <a:r>
                  <a:rPr lang="en-US" sz="3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𝐴𝐵</m:t>
                    </m:r>
                    <m:r>
                      <a:rPr lang="en-US" sz="3200" i="1">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m:t>
                    </m:r>
                    <m:rad>
                      <m:radPr>
                        <m:degHide m:val="on"/>
                        <m:ctrlPr>
                          <a:rPr lang="en-US" sz="3200" i="1">
                            <a:solidFill>
                              <a:prstClr val="black"/>
                            </a:solidFill>
                            <a:latin typeface="Cambria Math" panose="02040503050406030204" pitchFamily="18" charset="0"/>
                            <a:cs typeface="Times New Roman" panose="02020603050405020304" pitchFamily="18" charset="0"/>
                          </a:rPr>
                        </m:ctrlPr>
                      </m:radPr>
                      <m:deg/>
                      <m:e>
                        <m:r>
                          <a:rPr lang="en-US" sz="3200" i="1">
                            <a:solidFill>
                              <a:prstClr val="black"/>
                            </a:solidFill>
                            <a:latin typeface="Cambria Math" panose="02040503050406030204" pitchFamily="18" charset="0"/>
                            <a:cs typeface="Times New Roman" panose="02020603050405020304" pitchFamily="18" charset="0"/>
                          </a:rPr>
                          <m:t>2</m:t>
                        </m:r>
                        <m:sSup>
                          <m:sSupPr>
                            <m:ctrlPr>
                              <a:rPr lang="en-US" sz="3200" i="1">
                                <a:solidFill>
                                  <a:prstClr val="black"/>
                                </a:solidFill>
                                <a:latin typeface="Cambria Math" panose="02040503050406030204" pitchFamily="18" charset="0"/>
                                <a:cs typeface="Times New Roman" panose="02020603050405020304" pitchFamily="18" charset="0"/>
                              </a:rPr>
                            </m:ctrlPr>
                          </m:sSupPr>
                          <m:e>
                            <m:r>
                              <a:rPr lang="en-US" sz="3200" i="1">
                                <a:solidFill>
                                  <a:prstClr val="black"/>
                                </a:solidFill>
                                <a:latin typeface="Cambria Math" panose="02040503050406030204" pitchFamily="18" charset="0"/>
                                <a:cs typeface="Times New Roman" panose="02020603050405020304" pitchFamily="18" charset="0"/>
                              </a:rPr>
                              <m:t>𝑎</m:t>
                            </m:r>
                          </m:e>
                          <m:sup>
                            <m:r>
                              <a:rPr lang="en-US" sz="3200" i="1">
                                <a:solidFill>
                                  <a:prstClr val="black"/>
                                </a:solidFill>
                                <a:latin typeface="Cambria Math" panose="02040503050406030204" pitchFamily="18" charset="0"/>
                                <a:cs typeface="Times New Roman" panose="02020603050405020304" pitchFamily="18" charset="0"/>
                              </a:rPr>
                              <m:t>2</m:t>
                            </m:r>
                          </m:sup>
                        </m:sSup>
                        <m:r>
                          <a:rPr lang="en-US" sz="3200" i="1">
                            <a:solidFill>
                              <a:prstClr val="black"/>
                            </a:solidFill>
                            <a:latin typeface="Cambria Math" panose="02040503050406030204" pitchFamily="18" charset="0"/>
                            <a:cs typeface="Times New Roman" panose="02020603050405020304" pitchFamily="18" charset="0"/>
                          </a:rPr>
                          <m:t>+</m:t>
                        </m:r>
                        <m:sSup>
                          <m:sSupPr>
                            <m:ctrlPr>
                              <a:rPr lang="en-US" sz="3200" i="1">
                                <a:solidFill>
                                  <a:prstClr val="black"/>
                                </a:solidFill>
                                <a:latin typeface="Cambria Math" panose="02040503050406030204" pitchFamily="18" charset="0"/>
                                <a:cs typeface="Times New Roman" panose="02020603050405020304" pitchFamily="18" charset="0"/>
                              </a:rPr>
                            </m:ctrlPr>
                          </m:sSupPr>
                          <m:e>
                            <m:r>
                              <a:rPr lang="en-US" sz="3200" i="1">
                                <a:solidFill>
                                  <a:prstClr val="black"/>
                                </a:solidFill>
                                <a:latin typeface="Cambria Math" panose="02040503050406030204" pitchFamily="18" charset="0"/>
                                <a:cs typeface="Times New Roman" panose="02020603050405020304" pitchFamily="18" charset="0"/>
                              </a:rPr>
                              <m:t>𝑎</m:t>
                            </m:r>
                          </m:e>
                          <m:sup>
                            <m:r>
                              <a:rPr lang="en-US" sz="3200" i="1">
                                <a:solidFill>
                                  <a:prstClr val="black"/>
                                </a:solidFill>
                                <a:latin typeface="Cambria Math" panose="02040503050406030204" pitchFamily="18" charset="0"/>
                                <a:cs typeface="Times New Roman" panose="02020603050405020304" pitchFamily="18" charset="0"/>
                              </a:rPr>
                              <m:t>2</m:t>
                            </m:r>
                          </m:sup>
                        </m:sSup>
                      </m:e>
                    </m:rad>
                    <m:r>
                      <a:rPr lang="en-US" sz="3200" i="1">
                        <a:solidFill>
                          <a:prstClr val="black"/>
                        </a:solidFill>
                        <a:latin typeface="Cambria Math" panose="02040503050406030204" pitchFamily="18" charset="0"/>
                        <a:cs typeface="Times New Roman" panose="02020603050405020304" pitchFamily="18" charset="0"/>
                      </a:rPr>
                      <m:t>=</m:t>
                    </m:r>
                    <m:r>
                      <a:rPr lang="en-US" sz="3200" i="1">
                        <a:solidFill>
                          <a:prstClr val="black"/>
                        </a:solidFill>
                        <a:latin typeface="Cambria Math" panose="02040503050406030204" pitchFamily="18" charset="0"/>
                        <a:cs typeface="Times New Roman" panose="02020603050405020304" pitchFamily="18" charset="0"/>
                      </a:rPr>
                      <m:t>𝑎</m:t>
                    </m:r>
                    <m:rad>
                      <m:radPr>
                        <m:degHide m:val="on"/>
                        <m:ctrlPr>
                          <a:rPr lang="en-US" sz="3200" i="1">
                            <a:solidFill>
                              <a:prstClr val="black"/>
                            </a:solidFill>
                            <a:latin typeface="Cambria Math" panose="02040503050406030204" pitchFamily="18" charset="0"/>
                            <a:cs typeface="Times New Roman" panose="02020603050405020304" pitchFamily="18" charset="0"/>
                          </a:rPr>
                        </m:ctrlPr>
                      </m:radPr>
                      <m:deg/>
                      <m:e>
                        <m:r>
                          <a:rPr lang="en-US" sz="3200" i="1">
                            <a:solidFill>
                              <a:prstClr val="black"/>
                            </a:solidFill>
                            <a:latin typeface="Cambria Math" panose="02040503050406030204" pitchFamily="18" charset="0"/>
                            <a:cs typeface="Times New Roman" panose="02020603050405020304" pitchFamily="18" charset="0"/>
                          </a:rPr>
                          <m:t>3</m:t>
                        </m:r>
                      </m:e>
                    </m:rad>
                  </m:oMath>
                </a14:m>
                <a:endPar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defTabSz="914377">
                  <a:lnSpc>
                    <a:spcPct val="107000"/>
                  </a:lnSpc>
                </a:pPr>
                <a14:m>
                  <m:oMath xmlns:m="http://schemas.openxmlformats.org/officeDocument/2006/math">
                    <m:r>
                      <a:rPr lang="en-US" sz="3200" i="1">
                        <a:solidFill>
                          <a:prstClr val="black"/>
                        </a:solidFill>
                        <a:latin typeface="Cambria Math" panose="02040503050406030204" pitchFamily="18" charset="0"/>
                        <a:ea typeface="Times New Roman" panose="02020603050405020304" pitchFamily="18" charset="0"/>
                        <a:cs typeface="Times New Roman" panose="02020603050405020304" pitchFamily="18" charset="0"/>
                      </a:rPr>
                      <m:t>𝑡𝑎𝑛</m:t>
                    </m:r>
                  </m:oMath>
                </a14:m>
                <a:r>
                  <a:rPr lang="en-US" sz="3200" dirty="0">
                    <a:cs typeface="Times New Roman" panose="02020603050405020304" pitchFamily="18" charset="0"/>
                  </a:rPr>
                  <a:t> </a:t>
                </a:r>
                <a14:m>
                  <m:oMath xmlns:m="http://schemas.openxmlformats.org/officeDocument/2006/math">
                    <m:acc>
                      <m:accPr>
                        <m:chr m:val="̂"/>
                        <m:ctrlPr>
                          <a:rPr lang="en-US" sz="3200" i="1">
                            <a:latin typeface="Cambria Math" panose="02040503050406030204" pitchFamily="18" charset="0"/>
                            <a:cs typeface="Times New Roman" panose="02020603050405020304" pitchFamily="18" charset="0"/>
                          </a:rPr>
                        </m:ctrlPr>
                      </m:accPr>
                      <m:e>
                        <m:r>
                          <a:rPr lang="en-US" sz="3200" i="1">
                            <a:latin typeface="Cambria Math" panose="02040503050406030204" pitchFamily="18" charset="0"/>
                            <a:cs typeface="Times New Roman" panose="02020603050405020304" pitchFamily="18" charset="0"/>
                          </a:rPr>
                          <m:t>𝑆𝐵𝐴</m:t>
                        </m:r>
                      </m:e>
                    </m:acc>
                    <m:r>
                      <a:rPr lang="en-US" sz="3200">
                        <a:latin typeface="Cambria Math" panose="02040503050406030204" pitchFamily="18" charset="0"/>
                        <a:cs typeface="Times New Roman" panose="02020603050405020304" pitchFamily="18" charset="0"/>
                      </a:rPr>
                      <m:t>=</m:t>
                    </m:r>
                    <m:f>
                      <m:fPr>
                        <m:ctrlPr>
                          <a:rPr lang="en-US" sz="3200" i="1">
                            <a:latin typeface="Cambria Math" panose="02040503050406030204" pitchFamily="18" charset="0"/>
                            <a:cs typeface="Times New Roman" panose="02020603050405020304" pitchFamily="18" charset="0"/>
                          </a:rPr>
                        </m:ctrlPr>
                      </m:fPr>
                      <m:num>
                        <m:r>
                          <a:rPr lang="en-US" sz="3200" i="1">
                            <a:latin typeface="Cambria Math" panose="02040503050406030204" pitchFamily="18" charset="0"/>
                            <a:cs typeface="Times New Roman" panose="02020603050405020304" pitchFamily="18" charset="0"/>
                          </a:rPr>
                          <m:t>𝑎</m:t>
                        </m:r>
                      </m:num>
                      <m:den>
                        <m:r>
                          <a:rPr lang="en-US" sz="3200" i="1">
                            <a:solidFill>
                              <a:prstClr val="black"/>
                            </a:solidFill>
                            <a:latin typeface="Cambria Math" panose="02040503050406030204" pitchFamily="18" charset="0"/>
                            <a:cs typeface="Times New Roman" panose="02020603050405020304" pitchFamily="18" charset="0"/>
                          </a:rPr>
                          <m:t>𝑎</m:t>
                        </m:r>
                        <m:rad>
                          <m:radPr>
                            <m:degHide m:val="on"/>
                            <m:ctrlPr>
                              <a:rPr lang="en-US" sz="3200" i="1">
                                <a:solidFill>
                                  <a:prstClr val="black"/>
                                </a:solidFill>
                                <a:latin typeface="Cambria Math" panose="02040503050406030204" pitchFamily="18" charset="0"/>
                                <a:cs typeface="Times New Roman" panose="02020603050405020304" pitchFamily="18" charset="0"/>
                              </a:rPr>
                            </m:ctrlPr>
                          </m:radPr>
                          <m:deg/>
                          <m:e>
                            <m:r>
                              <a:rPr lang="en-US" sz="3200" i="1">
                                <a:solidFill>
                                  <a:prstClr val="black"/>
                                </a:solidFill>
                                <a:latin typeface="Cambria Math" panose="02040503050406030204" pitchFamily="18" charset="0"/>
                                <a:cs typeface="Times New Roman" panose="02020603050405020304" pitchFamily="18" charset="0"/>
                              </a:rPr>
                              <m:t>3</m:t>
                            </m:r>
                          </m:e>
                        </m:rad>
                      </m:den>
                    </m:f>
                    <m:r>
                      <a:rPr lang="en-US" sz="3200" i="1">
                        <a:latin typeface="Cambria Math" panose="02040503050406030204" pitchFamily="18" charset="0"/>
                        <a:cs typeface="Times New Roman" panose="02020603050405020304" pitchFamily="18" charset="0"/>
                      </a:rPr>
                      <m:t>=</m:t>
                    </m:r>
                    <m:f>
                      <m:fPr>
                        <m:ctrlPr>
                          <a:rPr lang="en-US" sz="3200" i="1">
                            <a:latin typeface="Cambria Math" panose="02040503050406030204" pitchFamily="18" charset="0"/>
                            <a:cs typeface="Times New Roman" panose="02020603050405020304" pitchFamily="18" charset="0"/>
                          </a:rPr>
                        </m:ctrlPr>
                      </m:fPr>
                      <m:num>
                        <m:r>
                          <a:rPr lang="en-US" sz="3200" i="1">
                            <a:latin typeface="Cambria Math" panose="02040503050406030204" pitchFamily="18" charset="0"/>
                            <a:cs typeface="Times New Roman" panose="02020603050405020304" pitchFamily="18" charset="0"/>
                          </a:rPr>
                          <m:t>1</m:t>
                        </m:r>
                      </m:num>
                      <m:den>
                        <m:rad>
                          <m:radPr>
                            <m:degHide m:val="on"/>
                            <m:ctrlPr>
                              <a:rPr lang="en-US" sz="3200" i="1">
                                <a:latin typeface="Cambria Math" panose="02040503050406030204" pitchFamily="18" charset="0"/>
                                <a:cs typeface="Times New Roman" panose="02020603050405020304" pitchFamily="18" charset="0"/>
                              </a:rPr>
                            </m:ctrlPr>
                          </m:radPr>
                          <m:deg/>
                          <m:e>
                            <m:r>
                              <a:rPr lang="en-US" sz="3200" i="1">
                                <a:latin typeface="Cambria Math" panose="02040503050406030204" pitchFamily="18" charset="0"/>
                                <a:cs typeface="Times New Roman" panose="02020603050405020304" pitchFamily="18" charset="0"/>
                              </a:rPr>
                              <m:t>3</m:t>
                            </m:r>
                          </m:e>
                        </m:rad>
                      </m:den>
                    </m:f>
                    <m:r>
                      <a:rPr lang="en-US" sz="32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3200" dirty="0">
                    <a:cs typeface="Times New Roman" panose="02020603050405020304" pitchFamily="18" charset="0"/>
                  </a:rPr>
                  <a:t> </a:t>
                </a:r>
                <a14:m>
                  <m:oMath xmlns:m="http://schemas.openxmlformats.org/officeDocument/2006/math">
                    <m:acc>
                      <m:accPr>
                        <m:chr m:val="̂"/>
                        <m:ctrlPr>
                          <a:rPr lang="en-US" sz="3200" i="1">
                            <a:latin typeface="Cambria Math" panose="02040503050406030204" pitchFamily="18" charset="0"/>
                            <a:cs typeface="Times New Roman" panose="02020603050405020304" pitchFamily="18" charset="0"/>
                          </a:rPr>
                        </m:ctrlPr>
                      </m:accPr>
                      <m:e>
                        <m:r>
                          <a:rPr lang="en-US" sz="3200" i="1">
                            <a:latin typeface="Cambria Math" panose="02040503050406030204" pitchFamily="18" charset="0"/>
                            <a:cs typeface="Times New Roman" panose="02020603050405020304" pitchFamily="18" charset="0"/>
                          </a:rPr>
                          <m:t>𝑆𝐵𝐴</m:t>
                        </m:r>
                      </m:e>
                    </m:acc>
                    <m:r>
                      <a:rPr lang="en-US" sz="3200" i="1">
                        <a:latin typeface="Cambria Math" panose="02040503050406030204" pitchFamily="18" charset="0"/>
                        <a:cs typeface="Times New Roman" panose="02020603050405020304" pitchFamily="18" charset="0"/>
                      </a:rPr>
                      <m:t>=</m:t>
                    </m:r>
                    <m:sSup>
                      <m:sSupPr>
                        <m:ctrlPr>
                          <a:rPr lang="en-US" sz="3200" i="1">
                            <a:latin typeface="Cambria Math" panose="02040503050406030204" pitchFamily="18" charset="0"/>
                            <a:cs typeface="Times New Roman" panose="02020603050405020304" pitchFamily="18" charset="0"/>
                          </a:rPr>
                        </m:ctrlPr>
                      </m:sSupPr>
                      <m:e>
                        <m:r>
                          <a:rPr lang="en-US" sz="3200" i="1">
                            <a:latin typeface="Cambria Math" panose="02040503050406030204" pitchFamily="18" charset="0"/>
                            <a:cs typeface="Times New Roman" panose="02020603050405020304" pitchFamily="18" charset="0"/>
                          </a:rPr>
                          <m:t>30</m:t>
                        </m:r>
                      </m:e>
                      <m:sup>
                        <m:r>
                          <a:rPr lang="en-US" sz="3200" i="1">
                            <a:latin typeface="Cambria Math" panose="02040503050406030204" pitchFamily="18" charset="0"/>
                            <a:cs typeface="Times New Roman" panose="02020603050405020304" pitchFamily="18" charset="0"/>
                          </a:rPr>
                          <m:t>𝑜</m:t>
                        </m:r>
                      </m:sup>
                    </m:sSup>
                  </m:oMath>
                </a14:m>
                <a:endParaRPr lang="en-US" sz="3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224569" y="2432750"/>
                <a:ext cx="7927891" cy="3586745"/>
              </a:xfrm>
              <a:prstGeom prst="rect">
                <a:avLst/>
              </a:prstGeom>
              <a:blipFill>
                <a:blip r:embed="rId2"/>
                <a:stretch>
                  <a:fillRect l="-2000" t="-2381" r="-154"/>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52636" y="110777"/>
                <a:ext cx="11830497" cy="1617687"/>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Cho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chóp</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m:t>
                    </m:r>
                    <m:r>
                      <a:rPr lang="en-US" sz="3200" i="1">
                        <a:latin typeface="Cambria Math" panose="02040503050406030204" pitchFamily="18" charset="0"/>
                      </a:rPr>
                      <m:t>.</m:t>
                    </m:r>
                    <m:r>
                      <a:rPr lang="en-US" sz="3200" i="1">
                        <a:latin typeface="Cambria Math" panose="02040503050406030204" pitchFamily="18" charset="0"/>
                      </a:rPr>
                      <m:t>𝐴𝐵𝐶</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tam </a:t>
                </a:r>
                <a:r>
                  <a:rPr lang="en-US" sz="3200" dirty="0" err="1">
                    <a:latin typeface="Times New Roman" panose="02020603050405020304" pitchFamily="18" charset="0"/>
                    <a:cs typeface="Times New Roman" panose="02020603050405020304" pitchFamily="18" charset="0"/>
                  </a:rPr>
                  <a:t>giác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tại</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SA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góc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mặt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r>
                      <a:rPr lang="en-US" sz="3200" i="1">
                        <a:latin typeface="Cambria Math" panose="02040503050406030204" pitchFamily="18" charset="0"/>
                      </a:rPr>
                      <m:t>𝐴𝐶</m:t>
                    </m:r>
                    <m:r>
                      <a:rPr lang="en-US" sz="3200" i="1">
                        <a:latin typeface="Cambria Math" panose="02040503050406030204" pitchFamily="18" charset="0"/>
                      </a:rPr>
                      <m:t>=</m:t>
                    </m:r>
                    <m:r>
                      <a:rPr lang="en-US" sz="3200" i="1">
                        <a:latin typeface="Cambria Math" panose="02040503050406030204" pitchFamily="18" charset="0"/>
                      </a:rPr>
                      <m:t>𝑎</m:t>
                    </m:r>
                  </m:oMath>
                </a14:m>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𝐵𝐶</m:t>
                    </m:r>
                    <m:r>
                      <a:rPr lang="en-US"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2</m:t>
                        </m:r>
                      </m:e>
                    </m:rad>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Tính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góc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thẳng</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SB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mặt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52636" y="110777"/>
                <a:ext cx="11830497" cy="1617687"/>
              </a:xfrm>
              <a:prstGeom prst="rect">
                <a:avLst/>
              </a:prstGeom>
              <a:blipFill>
                <a:blip r:embed="rId3"/>
                <a:stretch>
                  <a:fillRect l="-1288" t="-5263" b="-11654"/>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8636403" y="2163841"/>
            <a:ext cx="3303510" cy="4573326"/>
            <a:chOff x="8636405" y="2163840"/>
            <a:chExt cx="3303511" cy="4573323"/>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17" name="Group 16">
              <a:extLst>
                <a:ext uri="{FF2B5EF4-FFF2-40B4-BE49-F238E27FC236}">
                  <a16:creationId xmlns:a16="http://schemas.microsoft.com/office/drawing/2014/main" id="{3F383BEE-68C8-4361-87A2-706B8EE9C1AF}"/>
                </a:ext>
              </a:extLst>
            </p:cNvPr>
            <p:cNvGrpSpPr/>
            <p:nvPr/>
          </p:nvGrpSpPr>
          <p:grpSpPr>
            <a:xfrm>
              <a:off x="8636405" y="2507712"/>
              <a:ext cx="3303511" cy="4229451"/>
              <a:chOff x="8636405" y="2507712"/>
              <a:chExt cx="3303511" cy="4229451"/>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8636405" y="2507712"/>
                <a:ext cx="3303511" cy="4229451"/>
                <a:chOff x="5274410" y="1866447"/>
                <a:chExt cx="2533438" cy="2377103"/>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4" y="1866447"/>
                  <a:ext cx="0" cy="1455967"/>
                </a:xfrm>
                <a:prstGeom prst="line">
                  <a:avLst/>
                </a:prstGeom>
                <a:noFill/>
                <a:ln w="38100">
                  <a:solidFill>
                    <a:schemeClr val="accent1"/>
                  </a:solidFill>
                  <a:prstDash val="solid"/>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50" cy="1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650494" y="3190538"/>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6872098" y="4035972"/>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74410" y="3240377"/>
                  <a:ext cx="170878"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grpSp>
      <p:sp>
        <p:nvSpPr>
          <p:cNvPr id="51" name="Rectangle 18">
            <a:extLst>
              <a:ext uri="{FF2B5EF4-FFF2-40B4-BE49-F238E27FC236}">
                <a16:creationId xmlns:a16="http://schemas.microsoft.com/office/drawing/2014/main" id="{2BA5BB83-9BBA-4DC6-B79C-07AC15944A87}"/>
              </a:ext>
            </a:extLst>
          </p:cNvPr>
          <p:cNvSpPr>
            <a:spLocks noChangeArrowheads="1"/>
          </p:cNvSpPr>
          <p:nvPr/>
        </p:nvSpPr>
        <p:spPr bwMode="auto">
          <a:xfrm>
            <a:off x="10715665" y="4736041"/>
            <a:ext cx="13465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i="1" dirty="0">
                <a:solidFill>
                  <a:prstClr val="black"/>
                </a:solidFill>
                <a:latin typeface="Times New Roman" panose="02020603050405020304" pitchFamily="18" charset="0"/>
                <a:cs typeface="Times New Roman" panose="02020603050405020304" pitchFamily="18" charset="0"/>
              </a:rPr>
              <a:t>a</a:t>
            </a:r>
          </a:p>
        </p:txBody>
      </p:sp>
      <p:sp>
        <p:nvSpPr>
          <p:cNvPr id="52" name="Rectangle 18">
            <a:extLst>
              <a:ext uri="{FF2B5EF4-FFF2-40B4-BE49-F238E27FC236}">
                <a16:creationId xmlns:a16="http://schemas.microsoft.com/office/drawing/2014/main" id="{61560E31-A6E0-49D2-8FDE-509666013EBE}"/>
              </a:ext>
            </a:extLst>
          </p:cNvPr>
          <p:cNvSpPr>
            <a:spLocks noChangeArrowheads="1"/>
          </p:cNvSpPr>
          <p:nvPr/>
        </p:nvSpPr>
        <p:spPr bwMode="auto">
          <a:xfrm>
            <a:off x="8671583" y="3759342"/>
            <a:ext cx="13465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i="1" dirty="0">
                <a:solidFill>
                  <a:prstClr val="black"/>
                </a:solidFill>
                <a:latin typeface="Times New Roman" panose="02020603050405020304" pitchFamily="18" charset="0"/>
                <a:cs typeface="Times New Roman" panose="02020603050405020304" pitchFamily="18" charset="0"/>
              </a:rPr>
              <a:t>a</a:t>
            </a:r>
          </a:p>
        </p:txBody>
      </p:sp>
      <mc:AlternateContent xmlns:mc="http://schemas.openxmlformats.org/markup-compatibility/2006" xmlns:a14="http://schemas.microsoft.com/office/drawing/2010/main">
        <mc:Choice Requires="a14">
          <p:sp>
            <p:nvSpPr>
              <p:cNvPr id="53" name="Rectangle 18">
                <a:extLst>
                  <a:ext uri="{FF2B5EF4-FFF2-40B4-BE49-F238E27FC236}">
                    <a16:creationId xmlns:a16="http://schemas.microsoft.com/office/drawing/2014/main" id="{67A5FBE3-8CA0-41E9-B75A-323173CF39DC}"/>
                  </a:ext>
                </a:extLst>
              </p:cNvPr>
              <p:cNvSpPr>
                <a:spLocks noChangeArrowheads="1"/>
              </p:cNvSpPr>
              <p:nvPr/>
            </p:nvSpPr>
            <p:spPr bwMode="auto">
              <a:xfrm>
                <a:off x="11211901" y="5550150"/>
                <a:ext cx="550535" cy="361253"/>
              </a:xfrm>
              <a:prstGeom prst="rect">
                <a:avLst/>
              </a:prstGeom>
              <a:noFill/>
              <a:ln>
                <a:noFill/>
              </a:ln>
              <a:extLst>
                <a:ext uri="{909E8E84-426E-40DD-AFC4-6F175D3DCCD1}">
                  <a14:hiddenFill>
                    <a:solidFill>
                      <a:srgbClr val="FFFFFF"/>
                    </a:solidFill>
                  </a14:hiddenFill>
                </a:ext>
                <a:ext uri="{91240B29-F687-4F45-9708-019B960494DF}">
                  <a14:hiddenLine w="38100">
                    <a:solidFill>
                      <a:srgbClr val="3333FF"/>
                    </a:solidFill>
                    <a:miter lim="800000"/>
                    <a:headEnd/>
                    <a:tailEnd/>
                  </a14:hiddenLine>
                </a:ext>
              </a:extLst>
            </p:spPr>
            <p:txBody>
              <a:bodyPr wrap="none" lIns="0" tIns="0" rIns="0" bIns="0">
                <a:spAutoFit/>
              </a:bodyPr>
              <a:lstStyle/>
              <a:p>
                <a:pPr defTabSz="914377"/>
                <a14:m>
                  <m:oMathPara xmlns:m="http://schemas.openxmlformats.org/officeDocument/2006/math">
                    <m:oMathParaPr>
                      <m:jc m:val="centerGroup"/>
                    </m:oMathParaPr>
                    <m:oMath xmlns:m="http://schemas.openxmlformats.org/officeDocument/2006/math">
                      <m:r>
                        <a:rPr lang="en-US" sz="2100" i="1" dirty="0">
                          <a:solidFill>
                            <a:prstClr val="black"/>
                          </a:solidFill>
                          <a:latin typeface="Cambria Math" panose="02040503050406030204" pitchFamily="18" charset="0"/>
                          <a:cs typeface="Times New Roman" panose="02020603050405020304" pitchFamily="18" charset="0"/>
                        </a:rPr>
                        <m:t>𝑎</m:t>
                      </m:r>
                      <m:rad>
                        <m:radPr>
                          <m:degHide m:val="on"/>
                          <m:ctrlPr>
                            <a:rPr lang="en-US" sz="2100" i="1">
                              <a:solidFill>
                                <a:prstClr val="black"/>
                              </a:solidFill>
                              <a:latin typeface="Cambria Math" panose="02040503050406030204" pitchFamily="18" charset="0"/>
                              <a:cs typeface="Times New Roman" panose="02020603050405020304" pitchFamily="18" charset="0"/>
                            </a:rPr>
                          </m:ctrlPr>
                        </m:radPr>
                        <m:deg/>
                        <m:e>
                          <m:r>
                            <a:rPr lang="en-US" sz="2100" i="1">
                              <a:solidFill>
                                <a:prstClr val="black"/>
                              </a:solidFill>
                              <a:latin typeface="Cambria Math" panose="02040503050406030204" pitchFamily="18" charset="0"/>
                              <a:cs typeface="Times New Roman" panose="02020603050405020304" pitchFamily="18" charset="0"/>
                            </a:rPr>
                            <m:t>2</m:t>
                          </m:r>
                        </m:e>
                      </m:rad>
                    </m:oMath>
                  </m:oMathPara>
                </a14:m>
                <a:endParaRPr lang="en-US" sz="2100" i="1"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53" name="Rectangle 18">
                <a:extLst>
                  <a:ext uri="{FF2B5EF4-FFF2-40B4-BE49-F238E27FC236}">
                    <a16:creationId xmlns:a16="http://schemas.microsoft.com/office/drawing/2014/main" id="{67A5FBE3-8CA0-41E9-B75A-323173CF39DC}"/>
                  </a:ext>
                </a:extLst>
              </p:cNvPr>
              <p:cNvSpPr>
                <a:spLocks noRot="1" noChangeAspect="1" noMove="1" noResize="1" noEditPoints="1" noAdjustHandles="1" noChangeArrowheads="1" noChangeShapeType="1" noTextEdit="1"/>
              </p:cNvSpPr>
              <p:nvPr/>
            </p:nvSpPr>
            <p:spPr bwMode="auto">
              <a:xfrm>
                <a:off x="11211901" y="5550150"/>
                <a:ext cx="550535" cy="361253"/>
              </a:xfrm>
              <a:prstGeom prst="rect">
                <a:avLst/>
              </a:prstGeom>
              <a:blipFill>
                <a:blip r:embed="rId4"/>
                <a:stretch>
                  <a:fillRect l="-5495" r="-9890" b="-8333"/>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a:lstStyle/>
              <a:p>
                <a:r>
                  <a:rPr lang="en-US">
                    <a:noFill/>
                  </a:rPr>
                  <a:t> </a:t>
                </a:r>
              </a:p>
            </p:txBody>
          </p:sp>
        </mc:Fallback>
      </mc:AlternateContent>
      <p:grpSp>
        <p:nvGrpSpPr>
          <p:cNvPr id="56" name="Group 55">
            <a:extLst>
              <a:ext uri="{FF2B5EF4-FFF2-40B4-BE49-F238E27FC236}">
                <a16:creationId xmlns:a16="http://schemas.microsoft.com/office/drawing/2014/main" id="{4665D4CC-2F11-4FA9-82F5-1077A906EE9F}"/>
              </a:ext>
            </a:extLst>
          </p:cNvPr>
          <p:cNvGrpSpPr/>
          <p:nvPr/>
        </p:nvGrpSpPr>
        <p:grpSpPr>
          <a:xfrm rot="5400000">
            <a:off x="8863779" y="4863833"/>
            <a:ext cx="213339" cy="167168"/>
            <a:chOff x="6143223" y="1991288"/>
            <a:chExt cx="108704" cy="128622"/>
          </a:xfrm>
        </p:grpSpPr>
        <p:cxnSp>
          <p:nvCxnSpPr>
            <p:cNvPr id="69" name="Straight Connector 68">
              <a:extLst>
                <a:ext uri="{FF2B5EF4-FFF2-40B4-BE49-F238E27FC236}">
                  <a16:creationId xmlns:a16="http://schemas.microsoft.com/office/drawing/2014/main" id="{817B1077-1B88-444F-AFEE-0EE276E2B264}"/>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0" name="Straight Connector 69">
              <a:extLst>
                <a:ext uri="{FF2B5EF4-FFF2-40B4-BE49-F238E27FC236}">
                  <a16:creationId xmlns:a16="http://schemas.microsoft.com/office/drawing/2014/main" id="{FEF5E80E-8401-4735-9545-185DB769AF13}"/>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71" name="Arc 70">
            <a:extLst>
              <a:ext uri="{FF2B5EF4-FFF2-40B4-BE49-F238E27FC236}">
                <a16:creationId xmlns:a16="http://schemas.microsoft.com/office/drawing/2014/main" id="{A2E47A80-8437-4B24-AE52-C1E69C008B43}"/>
              </a:ext>
            </a:extLst>
          </p:cNvPr>
          <p:cNvSpPr/>
          <p:nvPr/>
        </p:nvSpPr>
        <p:spPr>
          <a:xfrm rot="15536962">
            <a:off x="10306219" y="5862194"/>
            <a:ext cx="589872" cy="375593"/>
          </a:xfrm>
          <a:prstGeom prst="arc">
            <a:avLst/>
          </a:prstGeom>
          <a:ln w="28575">
            <a:solidFill>
              <a:schemeClr val="tx1"/>
            </a:solidFill>
          </a:ln>
        </p:spPr>
        <p:style>
          <a:lnRef idx="3">
            <a:schemeClr val="dk1"/>
          </a:lnRef>
          <a:fillRef idx="0">
            <a:schemeClr val="dk1"/>
          </a:fillRef>
          <a:effectRef idx="2">
            <a:schemeClr val="dk1"/>
          </a:effectRef>
          <a:fontRef idx="minor">
            <a:schemeClr val="tx1"/>
          </a:fontRef>
        </p:style>
        <p:txBody>
          <a:bodyPr lIns="91440" tIns="45720" rIns="91440" bIns="45720" rtlCol="0" anchor="ctr"/>
          <a:lstStyle/>
          <a:p>
            <a:pPr algn="ctr"/>
            <a:endParaRPr lang="en-US" sz="2400">
              <a:latin typeface="Times New Roman" charset="0"/>
              <a:ea typeface="Times New Roman" charset="0"/>
              <a:cs typeface="Times New Roman" charset="0"/>
            </a:endParaRPr>
          </a:p>
        </p:txBody>
      </p:sp>
    </p:spTree>
    <p:extLst>
      <p:ext uri="{BB962C8B-B14F-4D97-AF65-F5344CB8AC3E}">
        <p14:creationId xmlns:p14="http://schemas.microsoft.com/office/powerpoint/2010/main" val="308174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wipe(left)">
                                      <p:cBhvr>
                                        <p:cTn id="17" dur="500"/>
                                        <p:tgtEl>
                                          <p:spTgt spid="94"/>
                                        </p:tgtEl>
                                      </p:cBhvr>
                                    </p:animEffect>
                                  </p:childTnLst>
                                </p:cTn>
                              </p:par>
                              <p:par>
                                <p:cTn id="18" presetID="18" presetClass="entr" presetSubtype="12" fill="hold"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strips(downLeft)">
                                      <p:cBhvr>
                                        <p:cTn id="20" dur="500"/>
                                        <p:tgtEl>
                                          <p:spTgt spid="5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circle(in)">
                                      <p:cBhvr>
                                        <p:cTn id="23" dur="2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P spid="7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4:</a:t>
              </a:r>
            </a:p>
          </p:txBody>
        </p:sp>
      </p:grpSp>
      <mc:AlternateContent xmlns:mc="http://schemas.openxmlformats.org/markup-compatibility/2006" xmlns:a14="http://schemas.microsoft.com/office/drawing/2010/main">
        <mc:Choice Requires="a14">
          <p:sp>
            <p:nvSpPr>
              <p:cNvPr id="94" name="Rectangle 93"/>
              <p:cNvSpPr/>
              <p:nvPr/>
            </p:nvSpPr>
            <p:spPr>
              <a:xfrm>
                <a:off x="224569" y="2432749"/>
                <a:ext cx="8238007" cy="2811148"/>
              </a:xfrm>
              <a:prstGeom prst="rect">
                <a:avLst/>
              </a:prstGeom>
              <a:noFill/>
            </p:spPr>
            <p:txBody>
              <a:bodyPr wrap="square" lIns="91433" tIns="45717" rIns="91433" bIns="45717" rtlCol="0">
                <a:spAutoFit/>
              </a:bodyPr>
              <a:lstStyle/>
              <a:p>
                <a:r>
                  <a:rPr lang="en-US" sz="3200" dirty="0">
                    <a:latin typeface="Times New Roman" panose="02020603050405020304" pitchFamily="18" charset="0"/>
                    <a:cs typeface="Times New Roman" panose="02020603050405020304" pitchFamily="18" charset="0"/>
                  </a:rPr>
                  <a:t>Vì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en-US" sz="3200" dirty="0">
                    <a:latin typeface="Times New Roman" panose="02020603050405020304" pitchFamily="18" charset="0"/>
                    <a:cs typeface="Times New Roman" panose="02020603050405020304" pitchFamily="18" charset="0"/>
                  </a:rPr>
                  <a:t> nên </a:t>
                </a:r>
                <a14:m>
                  <m:oMath xmlns:m="http://schemas.openxmlformats.org/officeDocument/2006/math">
                    <m:r>
                      <a:rPr lang="en-US" sz="3200" i="1">
                        <a:latin typeface="Cambria Math" panose="02040503050406030204" pitchFamily="18" charset="0"/>
                      </a:rPr>
                      <m:t>⇒</m:t>
                    </m:r>
                    <m:acc>
                      <m:accPr>
                        <m:chr m:val="̂"/>
                        <m:ctrlPr>
                          <a:rPr lang="en-US" sz="3200" i="1">
                            <a:latin typeface="Cambria Math" panose="02040503050406030204" pitchFamily="18" charset="0"/>
                          </a:rPr>
                        </m:ctrlPr>
                      </m:accPr>
                      <m:e>
                        <m:d>
                          <m:dPr>
                            <m:ctrlPr>
                              <a:rPr lang="en-US" sz="3200" i="1">
                                <a:latin typeface="Cambria Math" panose="02040503050406030204" pitchFamily="18" charset="0"/>
                              </a:rPr>
                            </m:ctrlPr>
                          </m:dPr>
                          <m:e>
                            <m:r>
                              <a:rPr lang="en-US" sz="3200" i="1">
                                <a:latin typeface="Cambria Math" panose="02040503050406030204" pitchFamily="18" charset="0"/>
                              </a:rPr>
                              <m:t>𝑆𝐶</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e>
                        </m:d>
                      </m:e>
                    </m:acc>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𝑆𝐶𝐴</m:t>
                        </m:r>
                      </m:e>
                    </m:acc>
                  </m:oMath>
                </a14:m>
                <a:r>
                  <a:rPr lang="en-US" sz="3200" dirty="0">
                    <a:latin typeface="Times New Roman" panose="02020603050405020304" pitchFamily="18" charset="0"/>
                    <a:cs typeface="Times New Roman" panose="02020603050405020304" pitchFamily="18" charset="0"/>
                  </a:rPr>
                  <a:t>.</a:t>
                </a:r>
              </a:p>
              <a:p>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ABCD</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𝐴𝐶</m:t>
                    </m:r>
                    <m:r>
                      <a:rPr lang="en-US"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2</m:t>
                        </m:r>
                      </m:e>
                    </m:rad>
                  </m:oMath>
                </a14:m>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Theo </a:t>
                </a:r>
                <a:r>
                  <a:rPr lang="en-US" sz="3200" dirty="0" err="1">
                    <a:latin typeface="Times New Roman" panose="02020603050405020304" pitchFamily="18" charset="0"/>
                    <a:cs typeface="Times New Roman" panose="02020603050405020304" pitchFamily="18" charset="0"/>
                  </a:rPr>
                  <a:t>giả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𝑆𝐴</m:t>
                    </m:r>
                    <m:r>
                      <a:rPr lang="en-US"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2</m:t>
                        </m:r>
                      </m:e>
                    </m:rad>
                  </m:oMath>
                </a14:m>
                <a:endParaRPr lang="en-US" sz="3200" dirty="0">
                  <a:latin typeface="Times New Roman" panose="02020603050405020304" pitchFamily="18" charset="0"/>
                  <a:cs typeface="Times New Roman" panose="02020603050405020304" pitchFamily="18" charset="0"/>
                </a:endParaRPr>
              </a:p>
              <a:p>
                <a14:m>
                  <m:oMath xmlns:m="http://schemas.openxmlformats.org/officeDocument/2006/math">
                    <m:r>
                      <a:rPr lang="en-US" sz="3200" i="1">
                        <a:latin typeface="Cambria Math" panose="02040503050406030204" pitchFamily="18" charset="0"/>
                      </a:rPr>
                      <m:t>⇒</m:t>
                    </m:r>
                    <m:r>
                      <a:rPr lang="en-US" sz="3200" i="1">
                        <a:latin typeface="Cambria Math" panose="02040503050406030204" pitchFamily="18" charset="0"/>
                      </a:rPr>
                      <m:t>𝛥</m:t>
                    </m:r>
                    <m:r>
                      <a:rPr lang="en-US" sz="3200" i="1">
                        <a:latin typeface="Cambria Math" panose="02040503050406030204" pitchFamily="18" charset="0"/>
                      </a:rPr>
                      <m:t>𝑆𝐴𝐶</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tại</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t>
                </a:r>
              </a:p>
              <a:p>
                <a14:m>
                  <m:oMath xmlns:m="http://schemas.openxmlformats.org/officeDocument/2006/math">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𝑆𝐶𝐴</m:t>
                        </m:r>
                      </m:e>
                    </m:acc>
                    <m:r>
                      <a:rPr lang="en-US" sz="3200" i="1">
                        <a:latin typeface="Cambria Math" panose="02040503050406030204" pitchFamily="18" charset="0"/>
                      </a:rPr>
                      <m:t>=4</m:t>
                    </m:r>
                    <m:sSup>
                      <m:sSupPr>
                        <m:ctrlPr>
                          <a:rPr lang="en-US" sz="3200" i="1">
                            <a:latin typeface="Cambria Math" panose="02040503050406030204" pitchFamily="18" charset="0"/>
                          </a:rPr>
                        </m:ctrlPr>
                      </m:sSupPr>
                      <m:e>
                        <m:r>
                          <a:rPr lang="en-US" sz="3200" i="1">
                            <a:latin typeface="Cambria Math" panose="02040503050406030204" pitchFamily="18" charset="0"/>
                          </a:rPr>
                          <m:t>5</m:t>
                        </m:r>
                      </m:e>
                      <m:sup>
                        <m:r>
                          <a:rPr lang="en-US" sz="3200" i="1">
                            <a:latin typeface="Cambria Math" panose="02040503050406030204" pitchFamily="18" charset="0"/>
                          </a:rPr>
                          <m:t>0</m:t>
                        </m:r>
                      </m:sup>
                    </m:sSup>
                  </m:oMath>
                </a14:m>
                <a:r>
                  <a:rPr lang="en-US" sz="3200" dirty="0">
                    <a:latin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24569" y="2432749"/>
                <a:ext cx="8238007" cy="2811148"/>
              </a:xfrm>
              <a:prstGeom prst="rect">
                <a:avLst/>
              </a:prstGeom>
              <a:blipFill>
                <a:blip r:embed="rId3"/>
                <a:stretch>
                  <a:fillRect l="-1925" b="-6074"/>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67628" y="70160"/>
                <a:ext cx="11830497" cy="1617687"/>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Cho hình </a:t>
                </a:r>
                <a:r>
                  <a:rPr lang="fr-FR" sz="3200" dirty="0" err="1">
                    <a:latin typeface="Times New Roman" panose="02020603050405020304" pitchFamily="18" charset="0"/>
                    <a:cs typeface="Times New Roman" panose="02020603050405020304" pitchFamily="18" charset="0"/>
                  </a:rPr>
                  <a:t>chóp</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m:t>
                    </m:r>
                    <m:r>
                      <a:rPr lang="fr-FR" sz="3200" i="1">
                        <a:latin typeface="Cambria Math" panose="02040503050406030204" pitchFamily="18" charset="0"/>
                      </a:rPr>
                      <m:t>.</m:t>
                    </m:r>
                    <m:r>
                      <a:rPr lang="en-US" sz="3200" i="1">
                        <a:latin typeface="Cambria Math" panose="02040503050406030204" pitchFamily="18" charset="0"/>
                      </a:rPr>
                      <m:t>𝐴𝐵𝐶𝐷</m:t>
                    </m:r>
                  </m:oMath>
                </a14:m>
                <a:r>
                  <a:rPr lang="vi-VN" sz="3200" dirty="0">
                    <a:latin typeface="Times New Roman" panose="02020603050405020304" pitchFamily="18" charset="0"/>
                    <a:cs typeface="Times New Roman" panose="02020603050405020304" pitchFamily="18" charset="0"/>
                  </a:rPr>
                  <a:t> </a:t>
                </a:r>
                <a:r>
                  <a:rPr lang="vi-VN" sz="3200" dirty="0" err="1">
                    <a:latin typeface="Times New Roman" panose="02020603050405020304" pitchFamily="18" charset="0"/>
                    <a:cs typeface="Times New Roman" panose="02020603050405020304" pitchFamily="18" charset="0"/>
                  </a:rPr>
                  <a:t>có</a:t>
                </a:r>
                <a:r>
                  <a:rPr lang="vi-VN"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đáy</a:t>
                </a:r>
                <a:r>
                  <a:rPr lang="fr-FR" sz="3200" dirty="0">
                    <a:latin typeface="Times New Roman" panose="02020603050405020304" pitchFamily="18" charset="0"/>
                    <a:cs typeface="Times New Roman" panose="02020603050405020304" pitchFamily="18" charset="0"/>
                  </a:rPr>
                  <a:t> là </a:t>
                </a:r>
                <a:r>
                  <a:rPr lang="fr-FR" sz="3200" dirty="0" err="1">
                    <a:latin typeface="Times New Roman" panose="02020603050405020304" pitchFamily="18" charset="0"/>
                    <a:cs typeface="Times New Roman" panose="02020603050405020304" pitchFamily="18" charset="0"/>
                  </a:rPr>
                  <a:t>hình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cạnh</a:t>
                </a:r>
                <a:r>
                  <a:rPr lang="fr-FR" sz="3200" dirty="0">
                    <a:latin typeface="Times New Roman" panose="02020603050405020304" pitchFamily="18" charset="0"/>
                    <a:cs typeface="Times New Roman" panose="02020603050405020304" pitchFamily="18" charset="0"/>
                  </a:rPr>
                  <a:t> </a:t>
                </a:r>
                <a:r>
                  <a:rPr lang="fr-FR" sz="3200" i="1" dirty="0">
                    <a:latin typeface="Times New Roman" panose="02020603050405020304" pitchFamily="18" charset="0"/>
                    <a:cs typeface="Times New Roman" panose="02020603050405020304" pitchFamily="18" charset="0"/>
                  </a:rPr>
                  <a:t>a</a:t>
                </a:r>
                <a:r>
                  <a:rPr lang="fr-FR" sz="3200" dirty="0">
                    <a:latin typeface="Times New Roman" panose="02020603050405020304" pitchFamily="18" charset="0"/>
                    <a:cs typeface="Times New Roman" panose="02020603050405020304" pitchFamily="18" charset="0"/>
                  </a:rPr>
                  <a:t>, </a:t>
                </a:r>
              </a:p>
              <a:p>
                <a14:m>
                  <m:oMath xmlns:m="http://schemas.openxmlformats.org/officeDocument/2006/math">
                    <m:r>
                      <a:rPr lang="en-US" sz="3200" i="1">
                        <a:latin typeface="Cambria Math" panose="02040503050406030204" pitchFamily="18" charset="0"/>
                      </a:rPr>
                      <m:t>𝑆𝐴</m:t>
                    </m:r>
                    <m:r>
                      <a:rPr lang="fr-FR"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fr-FR" sz="3200" i="1">
                            <a:latin typeface="Cambria Math" panose="02040503050406030204" pitchFamily="18" charset="0"/>
                          </a:rPr>
                          <m:t>2</m:t>
                        </m:r>
                      </m:e>
                    </m:rad>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r>
                  <a:rPr lang="fr-FR" sz="3200" i="1" dirty="0">
                    <a:latin typeface="Times New Roman" panose="02020603050405020304" pitchFamily="18" charset="0"/>
                    <a:cs typeface="Times New Roman" panose="02020603050405020304" pitchFamily="18" charset="0"/>
                  </a:rPr>
                  <a:t>SA</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với</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fr-FR" sz="3200" dirty="0">
                    <a:latin typeface="Times New Roman" panose="02020603050405020304" pitchFamily="18" charset="0"/>
                    <a:cs typeface="Times New Roman" panose="02020603050405020304" pitchFamily="18" charset="0"/>
                  </a:rPr>
                  <a:t>.</a:t>
                </a:r>
              </a:p>
              <a:p>
                <a:r>
                  <a:rPr lang="fr-FR" sz="3200" dirty="0">
                    <a:latin typeface="Times New Roman" panose="02020603050405020304" pitchFamily="18" charset="0"/>
                    <a:cs typeface="Times New Roman" panose="02020603050405020304" pitchFamily="18" charset="0"/>
                  </a:rPr>
                  <a:t>a) </a:t>
                </a:r>
                <a:r>
                  <a:rPr lang="fr-FR" sz="3200" dirty="0" err="1">
                    <a:latin typeface="Times New Roman" panose="02020603050405020304" pitchFamily="18" charset="0"/>
                    <a:cs typeface="Times New Roman" panose="02020603050405020304" pitchFamily="18" charset="0"/>
                  </a:rPr>
                  <a:t>Tính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giữa</a:t>
                </a:r>
                <a:r>
                  <a:rPr lang="fr-FR" sz="3200" dirty="0">
                    <a:latin typeface="Times New Roman" panose="02020603050405020304" pitchFamily="18" charset="0"/>
                    <a:cs typeface="Times New Roman" panose="02020603050405020304" pitchFamily="18" charset="0"/>
                  </a:rPr>
                  <a:t> </a:t>
                </a:r>
                <a:r>
                  <a:rPr lang="fr-FR" sz="3200" i="1" dirty="0">
                    <a:latin typeface="Times New Roman" panose="02020603050405020304" pitchFamily="18" charset="0"/>
                    <a:cs typeface="Times New Roman" panose="02020603050405020304" pitchFamily="18" charset="0"/>
                  </a:rPr>
                  <a:t>SC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67628" y="70160"/>
                <a:ext cx="11830497" cy="1617687"/>
              </a:xfrm>
              <a:prstGeom prst="rect">
                <a:avLst/>
              </a:prstGeom>
              <a:blipFill>
                <a:blip r:embed="rId4"/>
                <a:stretch>
                  <a:fillRect l="-1288" t="-5283" b="-12075"/>
                </a:stretch>
              </a:blipFill>
            </p:spPr>
            <p:txBody>
              <a:bodyPr/>
              <a:lstStyle/>
              <a:p>
                <a:r>
                  <a:rPr lang="en-US">
                    <a:noFill/>
                  </a:rPr>
                  <a:t> </a:t>
                </a:r>
              </a:p>
            </p:txBody>
          </p:sp>
        </mc:Fallback>
      </mc:AlternateContent>
      <p:sp>
        <p:nvSpPr>
          <p:cNvPr id="51" name="Rectangle 18">
            <a:extLst>
              <a:ext uri="{FF2B5EF4-FFF2-40B4-BE49-F238E27FC236}">
                <a16:creationId xmlns:a16="http://schemas.microsoft.com/office/drawing/2014/main" id="{2BA5BB83-9BBA-4DC6-B79C-07AC15944A87}"/>
              </a:ext>
            </a:extLst>
          </p:cNvPr>
          <p:cNvSpPr>
            <a:spLocks noChangeArrowheads="1"/>
          </p:cNvSpPr>
          <p:nvPr/>
        </p:nvSpPr>
        <p:spPr bwMode="auto">
          <a:xfrm>
            <a:off x="10715665" y="4736041"/>
            <a:ext cx="13465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i="1" dirty="0">
                <a:solidFill>
                  <a:prstClr val="black"/>
                </a:solidFill>
                <a:latin typeface="Times New Roman" panose="02020603050405020304" pitchFamily="18" charset="0"/>
                <a:cs typeface="Times New Roman" panose="02020603050405020304" pitchFamily="18" charset="0"/>
              </a:rPr>
              <a:t>a</a:t>
            </a:r>
          </a:p>
        </p:txBody>
      </p:sp>
      <mc:AlternateContent xmlns:mc="http://schemas.openxmlformats.org/markup-compatibility/2006" xmlns:a14="http://schemas.microsoft.com/office/drawing/2010/main">
        <mc:Choice Requires="a14">
          <p:sp>
            <p:nvSpPr>
              <p:cNvPr id="53" name="Rectangle 18">
                <a:extLst>
                  <a:ext uri="{FF2B5EF4-FFF2-40B4-BE49-F238E27FC236}">
                    <a16:creationId xmlns:a16="http://schemas.microsoft.com/office/drawing/2014/main" id="{67A5FBE3-8CA0-41E9-B75A-323173CF39DC}"/>
                  </a:ext>
                </a:extLst>
              </p:cNvPr>
              <p:cNvSpPr>
                <a:spLocks noChangeArrowheads="1"/>
              </p:cNvSpPr>
              <p:nvPr/>
            </p:nvSpPr>
            <p:spPr bwMode="auto">
              <a:xfrm>
                <a:off x="8647946" y="3680113"/>
                <a:ext cx="550535" cy="361253"/>
              </a:xfrm>
              <a:prstGeom prst="rect">
                <a:avLst/>
              </a:prstGeom>
              <a:noFill/>
              <a:ln>
                <a:noFill/>
              </a:ln>
              <a:extLst>
                <a:ext uri="{909E8E84-426E-40DD-AFC4-6F175D3DCCD1}">
                  <a14:hiddenFill>
                    <a:solidFill>
                      <a:srgbClr val="FFFFFF"/>
                    </a:solidFill>
                  </a14:hiddenFill>
                </a:ext>
                <a:ext uri="{91240B29-F687-4F45-9708-019B960494DF}">
                  <a14:hiddenLine w="38100">
                    <a:solidFill>
                      <a:srgbClr val="3333FF"/>
                    </a:solidFill>
                    <a:miter lim="800000"/>
                    <a:headEnd/>
                    <a:tailEnd/>
                  </a14:hiddenLine>
                </a:ext>
              </a:extLst>
            </p:spPr>
            <p:txBody>
              <a:bodyPr wrap="none" lIns="0" tIns="0" rIns="0" bIns="0">
                <a:spAutoFit/>
              </a:bodyPr>
              <a:lstStyle/>
              <a:p>
                <a:pPr defTabSz="914377"/>
                <a14:m>
                  <m:oMathPara xmlns:m="http://schemas.openxmlformats.org/officeDocument/2006/math">
                    <m:oMathParaPr>
                      <m:jc m:val="centerGroup"/>
                    </m:oMathParaPr>
                    <m:oMath xmlns:m="http://schemas.openxmlformats.org/officeDocument/2006/math">
                      <m:r>
                        <a:rPr lang="en-US" sz="2100" i="1" dirty="0">
                          <a:solidFill>
                            <a:prstClr val="black"/>
                          </a:solidFill>
                          <a:latin typeface="Cambria Math" panose="02040503050406030204" pitchFamily="18" charset="0"/>
                          <a:cs typeface="Times New Roman" panose="02020603050405020304" pitchFamily="18" charset="0"/>
                        </a:rPr>
                        <m:t>𝑎</m:t>
                      </m:r>
                      <m:rad>
                        <m:radPr>
                          <m:degHide m:val="on"/>
                          <m:ctrlPr>
                            <a:rPr lang="en-US" sz="2100" i="1">
                              <a:solidFill>
                                <a:prstClr val="black"/>
                              </a:solidFill>
                              <a:latin typeface="Cambria Math" panose="02040503050406030204" pitchFamily="18" charset="0"/>
                              <a:cs typeface="Times New Roman" panose="02020603050405020304" pitchFamily="18" charset="0"/>
                            </a:rPr>
                          </m:ctrlPr>
                        </m:radPr>
                        <m:deg/>
                        <m:e>
                          <m:r>
                            <a:rPr lang="en-US" sz="2100" i="1">
                              <a:solidFill>
                                <a:prstClr val="black"/>
                              </a:solidFill>
                              <a:latin typeface="Cambria Math" panose="02040503050406030204" pitchFamily="18" charset="0"/>
                              <a:cs typeface="Times New Roman" panose="02020603050405020304" pitchFamily="18" charset="0"/>
                            </a:rPr>
                            <m:t>2</m:t>
                          </m:r>
                        </m:e>
                      </m:rad>
                    </m:oMath>
                  </m:oMathPara>
                </a14:m>
                <a:endParaRPr lang="en-US" sz="2100" i="1"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53" name="Rectangle 18">
                <a:extLst>
                  <a:ext uri="{FF2B5EF4-FFF2-40B4-BE49-F238E27FC236}">
                    <a16:creationId xmlns:a16="http://schemas.microsoft.com/office/drawing/2014/main" id="{67A5FBE3-8CA0-41E9-B75A-323173CF39DC}"/>
                  </a:ext>
                </a:extLst>
              </p:cNvPr>
              <p:cNvSpPr>
                <a:spLocks noRot="1" noChangeAspect="1" noMove="1" noResize="1" noEditPoints="1" noAdjustHandles="1" noChangeArrowheads="1" noChangeShapeType="1" noTextEdit="1"/>
              </p:cNvSpPr>
              <p:nvPr/>
            </p:nvSpPr>
            <p:spPr bwMode="auto">
              <a:xfrm>
                <a:off x="8647946" y="3680113"/>
                <a:ext cx="550535" cy="361253"/>
              </a:xfrm>
              <a:prstGeom prst="rect">
                <a:avLst/>
              </a:prstGeom>
              <a:blipFill>
                <a:blip r:embed="rId5"/>
                <a:stretch>
                  <a:fillRect l="-5556" r="-10000" b="-847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a:lstStyle/>
              <a:p>
                <a:r>
                  <a:rPr lang="en-US">
                    <a:noFill/>
                  </a:rPr>
                  <a:t> </a:t>
                </a:r>
              </a:p>
            </p:txBody>
          </p:sp>
        </mc:Fallback>
      </mc:AlternateContent>
      <p:grpSp>
        <p:nvGrpSpPr>
          <p:cNvPr id="56" name="Group 55">
            <a:extLst>
              <a:ext uri="{FF2B5EF4-FFF2-40B4-BE49-F238E27FC236}">
                <a16:creationId xmlns:a16="http://schemas.microsoft.com/office/drawing/2014/main" id="{4665D4CC-2F11-4FA9-82F5-1077A906EE9F}"/>
              </a:ext>
            </a:extLst>
          </p:cNvPr>
          <p:cNvGrpSpPr/>
          <p:nvPr/>
        </p:nvGrpSpPr>
        <p:grpSpPr>
          <a:xfrm rot="5400000">
            <a:off x="8863779" y="4863833"/>
            <a:ext cx="213339" cy="167168"/>
            <a:chOff x="6143223" y="1991288"/>
            <a:chExt cx="108704" cy="128622"/>
          </a:xfrm>
        </p:grpSpPr>
        <p:cxnSp>
          <p:nvCxnSpPr>
            <p:cNvPr id="69" name="Straight Connector 68">
              <a:extLst>
                <a:ext uri="{FF2B5EF4-FFF2-40B4-BE49-F238E27FC236}">
                  <a16:creationId xmlns:a16="http://schemas.microsoft.com/office/drawing/2014/main" id="{817B1077-1B88-444F-AFEE-0EE276E2B264}"/>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0" name="Straight Connector 69">
              <a:extLst>
                <a:ext uri="{FF2B5EF4-FFF2-40B4-BE49-F238E27FC236}">
                  <a16:creationId xmlns:a16="http://schemas.microsoft.com/office/drawing/2014/main" id="{FEF5E80E-8401-4735-9545-185DB769AF13}"/>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71" name="Arc 70">
            <a:extLst>
              <a:ext uri="{FF2B5EF4-FFF2-40B4-BE49-F238E27FC236}">
                <a16:creationId xmlns:a16="http://schemas.microsoft.com/office/drawing/2014/main" id="{A2E47A80-8437-4B24-AE52-C1E69C008B43}"/>
              </a:ext>
            </a:extLst>
          </p:cNvPr>
          <p:cNvSpPr/>
          <p:nvPr/>
        </p:nvSpPr>
        <p:spPr>
          <a:xfrm rot="15536962">
            <a:off x="10306219" y="5862194"/>
            <a:ext cx="589872" cy="375593"/>
          </a:xfrm>
          <a:prstGeom prst="arc">
            <a:avLst/>
          </a:prstGeom>
          <a:ln w="28575">
            <a:solidFill>
              <a:schemeClr val="tx1"/>
            </a:solidFill>
          </a:ln>
        </p:spPr>
        <p:style>
          <a:lnRef idx="3">
            <a:schemeClr val="dk1"/>
          </a:lnRef>
          <a:fillRef idx="0">
            <a:schemeClr val="dk1"/>
          </a:fillRef>
          <a:effectRef idx="2">
            <a:schemeClr val="dk1"/>
          </a:effectRef>
          <a:fontRef idx="minor">
            <a:schemeClr val="tx1"/>
          </a:fontRef>
        </p:style>
        <p:txBody>
          <a:bodyPr lIns="91440" tIns="45720" rIns="91440" bIns="45720" rtlCol="0" anchor="ctr"/>
          <a:lstStyle/>
          <a:p>
            <a:pPr algn="ctr"/>
            <a:endParaRPr lang="en-US" sz="2400">
              <a:latin typeface="Times New Roman" charset="0"/>
              <a:ea typeface="Times New Roman" charset="0"/>
              <a:cs typeface="Times New Roman" charset="0"/>
            </a:endParaRPr>
          </a:p>
        </p:txBody>
      </p:sp>
      <p:grpSp>
        <p:nvGrpSpPr>
          <p:cNvPr id="49" name="Group 48">
            <a:extLst>
              <a:ext uri="{FF2B5EF4-FFF2-40B4-BE49-F238E27FC236}">
                <a16:creationId xmlns:a16="http://schemas.microsoft.com/office/drawing/2014/main" id="{5565CB93-38E2-4460-B13C-FC42BDE29C4C}"/>
              </a:ext>
            </a:extLst>
          </p:cNvPr>
          <p:cNvGrpSpPr/>
          <p:nvPr/>
        </p:nvGrpSpPr>
        <p:grpSpPr>
          <a:xfrm>
            <a:off x="7720488" y="2163840"/>
            <a:ext cx="4194979" cy="4594709"/>
            <a:chOff x="7720489" y="2163840"/>
            <a:chExt cx="4194979" cy="4594707"/>
          </a:xfrm>
        </p:grpSpPr>
        <p:sp>
          <p:nvSpPr>
            <p:cNvPr id="58" name="Rectangle 18">
              <a:extLst>
                <a:ext uri="{FF2B5EF4-FFF2-40B4-BE49-F238E27FC236}">
                  <a16:creationId xmlns:a16="http://schemas.microsoft.com/office/drawing/2014/main" id="{7E87F890-4C0B-4810-9EED-F130263D0138}"/>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59" name="Group 58">
              <a:extLst>
                <a:ext uri="{FF2B5EF4-FFF2-40B4-BE49-F238E27FC236}">
                  <a16:creationId xmlns:a16="http://schemas.microsoft.com/office/drawing/2014/main" id="{30A4CAAF-F997-4D30-A0B1-D22C04204CDF}"/>
                </a:ext>
              </a:extLst>
            </p:cNvPr>
            <p:cNvGrpSpPr/>
            <p:nvPr/>
          </p:nvGrpSpPr>
          <p:grpSpPr>
            <a:xfrm>
              <a:off x="7720489" y="2546412"/>
              <a:ext cx="4194979" cy="4212135"/>
              <a:chOff x="7720489" y="2546412"/>
              <a:chExt cx="4194979" cy="4212135"/>
            </a:xfrm>
          </p:grpSpPr>
          <p:grpSp>
            <p:nvGrpSpPr>
              <p:cNvPr id="65" name="Group 64">
                <a:extLst>
                  <a:ext uri="{FF2B5EF4-FFF2-40B4-BE49-F238E27FC236}">
                    <a16:creationId xmlns:a16="http://schemas.microsoft.com/office/drawing/2014/main" id="{51234EAE-8A68-43ED-9F66-6554B457A9E4}"/>
                  </a:ext>
                </a:extLst>
              </p:cNvPr>
              <p:cNvGrpSpPr/>
              <p:nvPr/>
            </p:nvGrpSpPr>
            <p:grpSpPr>
              <a:xfrm>
                <a:off x="7720489" y="2546412"/>
                <a:ext cx="4194979" cy="4212135"/>
                <a:chOff x="7720489" y="2546412"/>
                <a:chExt cx="4194979" cy="4212135"/>
              </a:xfrm>
            </p:grpSpPr>
            <p:grpSp>
              <p:nvGrpSpPr>
                <p:cNvPr id="68" name="Group 67">
                  <a:extLst>
                    <a:ext uri="{FF2B5EF4-FFF2-40B4-BE49-F238E27FC236}">
                      <a16:creationId xmlns:a16="http://schemas.microsoft.com/office/drawing/2014/main" id="{DBA34B93-E194-46C8-8D9D-11A2A9F51113}"/>
                    </a:ext>
                  </a:extLst>
                </p:cNvPr>
                <p:cNvGrpSpPr/>
                <p:nvPr/>
              </p:nvGrpSpPr>
              <p:grpSpPr>
                <a:xfrm>
                  <a:off x="7720489" y="2546412"/>
                  <a:ext cx="4194979" cy="4212135"/>
                  <a:chOff x="4572001" y="1888199"/>
                  <a:chExt cx="3217098" cy="2367372"/>
                </a:xfrm>
              </p:grpSpPr>
              <p:sp>
                <p:nvSpPr>
                  <p:cNvPr id="74" name="Line 9">
                    <a:extLst>
                      <a:ext uri="{FF2B5EF4-FFF2-40B4-BE49-F238E27FC236}">
                        <a16:creationId xmlns:a16="http://schemas.microsoft.com/office/drawing/2014/main" id="{7D7D6A24-8EC7-47FE-95D3-0BDCBB0643A0}"/>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75" name="Line 11">
                    <a:extLst>
                      <a:ext uri="{FF2B5EF4-FFF2-40B4-BE49-F238E27FC236}">
                        <a16:creationId xmlns:a16="http://schemas.microsoft.com/office/drawing/2014/main" id="{ECE2F2C6-579A-400A-9B41-6C93DC7ADC27}"/>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76" name="Line 12">
                    <a:extLst>
                      <a:ext uri="{FF2B5EF4-FFF2-40B4-BE49-F238E27FC236}">
                        <a16:creationId xmlns:a16="http://schemas.microsoft.com/office/drawing/2014/main" id="{044807D0-74A4-4AC9-947A-05621D7A6AA4}"/>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7" name="Line 13">
                    <a:extLst>
                      <a:ext uri="{FF2B5EF4-FFF2-40B4-BE49-F238E27FC236}">
                        <a16:creationId xmlns:a16="http://schemas.microsoft.com/office/drawing/2014/main" id="{965BFD7D-D346-4134-9A11-46A51E9B9034}"/>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9" name="Line 14">
                    <a:extLst>
                      <a:ext uri="{FF2B5EF4-FFF2-40B4-BE49-F238E27FC236}">
                        <a16:creationId xmlns:a16="http://schemas.microsoft.com/office/drawing/2014/main" id="{5F351A32-58BF-4AB1-B892-253F2216296E}"/>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0" name="Line 15">
                    <a:extLst>
                      <a:ext uri="{FF2B5EF4-FFF2-40B4-BE49-F238E27FC236}">
                        <a16:creationId xmlns:a16="http://schemas.microsoft.com/office/drawing/2014/main" id="{65D517B9-88A6-46B5-B11F-D05ED223925E}"/>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2" name="Line 16">
                    <a:extLst>
                      <a:ext uri="{FF2B5EF4-FFF2-40B4-BE49-F238E27FC236}">
                        <a16:creationId xmlns:a16="http://schemas.microsoft.com/office/drawing/2014/main" id="{33C3CBAE-490E-46D8-8697-4C637677D10A}"/>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3" name="Rectangle 18">
                    <a:extLst>
                      <a:ext uri="{FF2B5EF4-FFF2-40B4-BE49-F238E27FC236}">
                        <a16:creationId xmlns:a16="http://schemas.microsoft.com/office/drawing/2014/main" id="{30A76DDA-F21F-4A38-8258-A54629C49D3C}"/>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D</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4" name="Rectangle 19">
                    <a:extLst>
                      <a:ext uri="{FF2B5EF4-FFF2-40B4-BE49-F238E27FC236}">
                        <a16:creationId xmlns:a16="http://schemas.microsoft.com/office/drawing/2014/main" id="{DD7D42A4-E472-478A-B97C-41534ED7931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85" name="Rectangle 20">
                    <a:extLst>
                      <a:ext uri="{FF2B5EF4-FFF2-40B4-BE49-F238E27FC236}">
                        <a16:creationId xmlns:a16="http://schemas.microsoft.com/office/drawing/2014/main" id="{BA70A317-9E1D-4780-8C71-A533A73A95CB}"/>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6" name="Rectangle 21">
                    <a:extLst>
                      <a:ext uri="{FF2B5EF4-FFF2-40B4-BE49-F238E27FC236}">
                        <a16:creationId xmlns:a16="http://schemas.microsoft.com/office/drawing/2014/main" id="{0CEB2DD1-9D44-47FE-A831-2A8A867FF33E}"/>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7" name="Line 22">
                    <a:extLst>
                      <a:ext uri="{FF2B5EF4-FFF2-40B4-BE49-F238E27FC236}">
                        <a16:creationId xmlns:a16="http://schemas.microsoft.com/office/drawing/2014/main" id="{6EB6B093-F5D7-45F8-80F1-1485E58DDB6D}"/>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72" name="Line 22">
                  <a:extLst>
                    <a:ext uri="{FF2B5EF4-FFF2-40B4-BE49-F238E27FC236}">
                      <a16:creationId xmlns:a16="http://schemas.microsoft.com/office/drawing/2014/main" id="{43AFF992-3D12-43D2-960D-6AD99888AB8A}"/>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sp>
              <p:nvSpPr>
                <p:cNvPr id="73" name="Line 22">
                  <a:extLst>
                    <a:ext uri="{FF2B5EF4-FFF2-40B4-BE49-F238E27FC236}">
                      <a16:creationId xmlns:a16="http://schemas.microsoft.com/office/drawing/2014/main" id="{52A7891C-51F7-4D9D-9C21-AB7D6F3DDC3A}"/>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66" name="Rectangle 18">
                <a:extLst>
                  <a:ext uri="{FF2B5EF4-FFF2-40B4-BE49-F238E27FC236}">
                    <a16:creationId xmlns:a16="http://schemas.microsoft.com/office/drawing/2014/main" id="{D0A4A3D3-63C1-4053-AFE8-06857C7A6D46}"/>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dirty="0">
                    <a:solidFill>
                      <a:prstClr val="black"/>
                    </a:solidFill>
                    <a:latin typeface="Times New Roman" panose="02020603050405020304" pitchFamily="18" charset="0"/>
                    <a:cs typeface="Times New Roman" panose="02020603050405020304" pitchFamily="18" charset="0"/>
                  </a:rPr>
                  <a:t>O</a:t>
                </a:r>
              </a:p>
            </p:txBody>
          </p:sp>
        </p:grpSp>
      </p:grpSp>
    </p:spTree>
    <p:extLst>
      <p:ext uri="{BB962C8B-B14F-4D97-AF65-F5344CB8AC3E}">
        <p14:creationId xmlns:p14="http://schemas.microsoft.com/office/powerpoint/2010/main" val="621784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
                                        </p:tgtEl>
                                        <p:attrNameLst>
                                          <p:attrName>style.visibility</p:attrName>
                                        </p:attrNameLst>
                                      </p:cBhvr>
                                      <p:to>
                                        <p:strVal val="visible"/>
                                      </p:to>
                                    </p:set>
                                    <p:animEffect transition="in" filter="wipe(left)">
                                      <p:cBhvr>
                                        <p:cTn id="1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216859" y="1689086"/>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4:</a:t>
              </a:r>
            </a:p>
          </p:txBody>
        </p:sp>
      </p:grpSp>
      <mc:AlternateContent xmlns:mc="http://schemas.openxmlformats.org/markup-compatibility/2006" xmlns:a14="http://schemas.microsoft.com/office/drawing/2010/main">
        <mc:Choice Requires="a14">
          <p:sp>
            <p:nvSpPr>
              <p:cNvPr id="94" name="Rectangle 93"/>
              <p:cNvSpPr/>
              <p:nvPr/>
            </p:nvSpPr>
            <p:spPr>
              <a:xfrm>
                <a:off x="224569" y="2306962"/>
                <a:ext cx="8974468" cy="4482311"/>
              </a:xfrm>
              <a:prstGeom prst="rect">
                <a:avLst/>
              </a:prstGeom>
              <a:noFill/>
            </p:spPr>
            <p:txBody>
              <a:bodyPr wrap="square" lIns="91433" tIns="45717" rIns="91433" bIns="45717" rtlCol="0">
                <a:spAutoFit/>
              </a:bodyPr>
              <a:lstStyle/>
              <a:p>
                <a:r>
                  <a:rPr lang="en-US" sz="3200" dirty="0">
                    <a:latin typeface="Times New Roman" panose="02020603050405020304" pitchFamily="18" charset="0"/>
                    <a:cs typeface="Times New Roman" panose="02020603050405020304" pitchFamily="18" charset="0"/>
                  </a:rPr>
                  <a:t>Vì </a:t>
                </a:r>
                <a14:m>
                  <m:oMath xmlns:m="http://schemas.openxmlformats.org/officeDocument/2006/math">
                    <m:d>
                      <m:dPr>
                        <m:begChr m:val="{"/>
                        <m:endChr m:val=""/>
                        <m:ctrlPr>
                          <a:rPr lang="en-US" sz="3200" i="1">
                            <a:latin typeface="Cambria Math" panose="02040503050406030204" pitchFamily="18" charset="0"/>
                          </a:rPr>
                        </m:ctrlPr>
                      </m:dPr>
                      <m:e>
                        <m:eqArr>
                          <m:eqArrPr>
                            <m:ctrlPr>
                              <a:rPr lang="en-US" sz="3200" i="1">
                                <a:latin typeface="Cambria Math" panose="02040503050406030204" pitchFamily="18" charset="0"/>
                              </a:rPr>
                            </m:ctrlPr>
                          </m:eqArrPr>
                          <m:e>
                            <m:r>
                              <a:rPr lang="en-US" sz="3200" i="1">
                                <a:latin typeface="Cambria Math" panose="02040503050406030204" pitchFamily="18" charset="0"/>
                              </a:rPr>
                              <m:t>𝑆𝐴</m:t>
                            </m:r>
                            <m:r>
                              <a:rPr lang="en-US" sz="3200" i="1">
                                <a:latin typeface="Cambria Math" panose="02040503050406030204" pitchFamily="18" charset="0"/>
                              </a:rPr>
                              <m:t>⊥</m:t>
                            </m:r>
                            <m:r>
                              <a:rPr lang="en-US" sz="3200" i="1">
                                <a:latin typeface="Cambria Math" panose="02040503050406030204" pitchFamily="18" charset="0"/>
                              </a:rPr>
                              <m:t>𝐶𝐷</m:t>
                            </m:r>
                          </m:e>
                          <m:e>
                            <m:r>
                              <a:rPr lang="en-US" sz="3200" i="1">
                                <a:latin typeface="Cambria Math" panose="02040503050406030204" pitchFamily="18" charset="0"/>
                              </a:rPr>
                              <m:t>𝐴𝐷</m:t>
                            </m:r>
                            <m:r>
                              <a:rPr lang="en-US" sz="3200" i="1">
                                <a:latin typeface="Cambria Math" panose="02040503050406030204" pitchFamily="18" charset="0"/>
                              </a:rPr>
                              <m:t>⊥</m:t>
                            </m:r>
                            <m:r>
                              <a:rPr lang="en-US" sz="3200" i="1">
                                <a:latin typeface="Cambria Math" panose="02040503050406030204" pitchFamily="18" charset="0"/>
                              </a:rPr>
                              <m:t>𝐶𝐷</m:t>
                            </m:r>
                          </m:e>
                        </m:eqArr>
                      </m:e>
                    </m:d>
                  </m:oMath>
                </a14:m>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m:t>
                    </m:r>
                    <m:r>
                      <a:rPr lang="en-US" sz="3200" i="1">
                        <a:latin typeface="Cambria Math" panose="02040503050406030204" pitchFamily="18" charset="0"/>
                      </a:rPr>
                      <m:t>𝐶𝐷</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𝑆𝐴𝐷</m:t>
                    </m:r>
                    <m:r>
                      <a:rPr lang="en-US" sz="3200" i="1">
                        <a:latin typeface="Cambria Math" panose="02040503050406030204" pitchFamily="18" charset="0"/>
                        <a:ea typeface="Cambria Math" panose="02040503050406030204" pitchFamily="18" charset="0"/>
                      </a:rPr>
                      <m:t>)</m:t>
                    </m:r>
                  </m:oMath>
                </a14:m>
                <a:endParaRPr lang="en-US" sz="3200" i="1" dirty="0"/>
              </a:p>
              <a:p>
                <a:r>
                  <a:rPr lang="en-US" sz="3200" dirty="0" err="1">
                    <a:latin typeface="Times New Roman" panose="02020603050405020304" pitchFamily="18" charset="0"/>
                    <a:cs typeface="Times New Roman" panose="02020603050405020304" pitchFamily="18" charset="0"/>
                  </a:rPr>
                  <a:t>Vậy</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𝑆𝐷</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𝑆𝐶</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lên</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m:t>
                    </m:r>
                    <m:r>
                      <a:rPr lang="en-US" sz="3200" i="1" dirty="0">
                        <a:latin typeface="Cambria Math" panose="02040503050406030204" pitchFamily="18" charset="0"/>
                        <a:cs typeface="Times New Roman" panose="02020603050405020304" pitchFamily="18" charset="0"/>
                      </a:rPr>
                      <m:t>𝑆𝐴𝐷</m:t>
                    </m:r>
                    <m:r>
                      <a:rPr lang="en-US" sz="3200" i="1" dirty="0">
                        <a:latin typeface="Cambria Math" panose="02040503050406030204" pitchFamily="18" charset="0"/>
                        <a:cs typeface="Times New Roman" panose="02020603050405020304" pitchFamily="18" charset="0"/>
                      </a:rPr>
                      <m:t>)</m:t>
                    </m:r>
                  </m:oMath>
                </a14:m>
                <a:endParaRPr lang="en-US" sz="3200" dirty="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en-US" sz="3200" i="1">
                            <a:latin typeface="Cambria Math" panose="02040503050406030204" pitchFamily="18" charset="0"/>
                          </a:rPr>
                        </m:ctrlPr>
                      </m:accPr>
                      <m:e>
                        <m:r>
                          <a:rPr lang="en-US" sz="3200" i="1">
                            <a:latin typeface="Cambria Math" panose="02040503050406030204" pitchFamily="18" charset="0"/>
                            <a:ea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𝑆𝐶</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𝑆𝐴𝐷</m:t>
                                </m:r>
                              </m:e>
                            </m:d>
                          </m:e>
                        </m:d>
                      </m:e>
                    </m:acc>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𝐶𝑆𝐷</m:t>
                        </m:r>
                      </m:e>
                    </m:acc>
                  </m:oMath>
                </a14:m>
                <a:r>
                  <a:rPr lang="en-US" sz="3200" dirty="0">
                    <a:latin typeface="Times New Roman" panose="02020603050405020304" pitchFamily="18" charset="0"/>
                    <a:cs typeface="Times New Roman" panose="02020603050405020304" pitchFamily="18" charset="0"/>
                  </a:rPr>
                  <a:t>.</a:t>
                </a:r>
              </a:p>
              <a:p>
                <a:r>
                  <a:rPr lang="en-US" sz="3200" dirty="0" err="1">
                    <a:latin typeface="Times New Roman" panose="02020603050405020304" pitchFamily="18" charset="0"/>
                    <a:cs typeface="Times New Roman" panose="02020603050405020304" pitchFamily="18" charset="0"/>
                  </a:rPr>
                  <a:t>Mà</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𝛥</m:t>
                    </m:r>
                    <m:r>
                      <a:rPr lang="en-US" sz="3200" i="1">
                        <a:latin typeface="Cambria Math" panose="02040503050406030204" pitchFamily="18" charset="0"/>
                      </a:rPr>
                      <m:t>𝑆𝐴𝐶</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tại</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𝐴</m:t>
                    </m:r>
                  </m:oMath>
                </a14:m>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a:latin typeface="Cambria Math" panose="02040503050406030204" pitchFamily="18" charset="0"/>
                      </a:rPr>
                      <m:t>(</m:t>
                    </m:r>
                    <m:r>
                      <a:rPr lang="en-US" sz="3200" i="1">
                        <a:latin typeface="Cambria Math" panose="02040503050406030204" pitchFamily="18" charset="0"/>
                      </a:rPr>
                      <m:t>𝐴𝐶</m:t>
                    </m:r>
                    <m:r>
                      <a:rPr lang="en-US" sz="3200" i="1">
                        <a:latin typeface="Cambria Math" panose="02040503050406030204" pitchFamily="18" charset="0"/>
                      </a:rPr>
                      <m:t>=</m:t>
                    </m:r>
                    <m:r>
                      <a:rPr lang="en-US" sz="3200" i="1">
                        <a:latin typeface="Cambria Math" panose="02040503050406030204" pitchFamily="18" charset="0"/>
                      </a:rPr>
                      <m:t>𝑆𝐴</m:t>
                    </m:r>
                    <m:r>
                      <a:rPr lang="en-US"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2</m:t>
                        </m:r>
                      </m:e>
                    </m:rad>
                    <m:r>
                      <a:rPr lang="en-US" sz="3200" i="1">
                        <a:latin typeface="Cambria Math" panose="02040503050406030204" pitchFamily="18" charset="0"/>
                      </a:rPr>
                      <m:t>)</m:t>
                    </m:r>
                  </m:oMath>
                </a14:m>
                <a:endParaRPr lang="en-US" sz="3200" dirty="0">
                  <a:latin typeface="Times New Roman" panose="02020603050405020304" pitchFamily="18" charset="0"/>
                  <a:cs typeface="Times New Roman" panose="02020603050405020304" pitchFamily="18" charset="0"/>
                </a:endParaRPr>
              </a:p>
              <a:p>
                <a14:m>
                  <m:oMath xmlns:m="http://schemas.openxmlformats.org/officeDocument/2006/math">
                    <m:r>
                      <a:rPr lang="en-US" sz="3200" i="1">
                        <a:latin typeface="Cambria Math" panose="02040503050406030204" pitchFamily="18" charset="0"/>
                      </a:rPr>
                      <m:t>⇒</m:t>
                    </m:r>
                    <m:r>
                      <a:rPr lang="en-US" sz="3200" i="1">
                        <a:latin typeface="Cambria Math" panose="02040503050406030204" pitchFamily="18" charset="0"/>
                      </a:rPr>
                      <m:t>𝑆𝐶</m:t>
                    </m:r>
                    <m:r>
                      <a:rPr lang="en-US" sz="3200" i="1">
                        <a:latin typeface="Cambria Math" panose="02040503050406030204" pitchFamily="18" charset="0"/>
                      </a:rPr>
                      <m:t>=2</m:t>
                    </m:r>
                    <m:r>
                      <a:rPr lang="en-US" sz="3200" i="1">
                        <a:latin typeface="Cambria Math" panose="02040503050406030204" pitchFamily="18" charset="0"/>
                      </a:rPr>
                      <m:t>𝑎</m:t>
                    </m:r>
                  </m:oMath>
                </a14:m>
                <a:r>
                  <a:rPr lang="en-US" sz="3200" dirty="0">
                    <a:latin typeface="Times New Roman" panose="02020603050405020304" pitchFamily="18" charset="0"/>
                    <a:cs typeface="Times New Roman" panose="02020603050405020304" pitchFamily="18" charset="0"/>
                  </a:rPr>
                  <a:t>.</a:t>
                </a:r>
              </a:p>
              <a:p>
                <a14:m>
                  <m:oMath xmlns:m="http://schemas.openxmlformats.org/officeDocument/2006/math">
                    <m:r>
                      <a:rPr lang="en-US" sz="3200" i="1">
                        <a:latin typeface="Cambria Math" panose="02040503050406030204" pitchFamily="18" charset="0"/>
                      </a:rPr>
                      <m:t>𝛥</m:t>
                    </m:r>
                    <m:r>
                      <a:rPr lang="en-US" sz="3200" i="1">
                        <a:latin typeface="Cambria Math" panose="02040503050406030204" pitchFamily="18" charset="0"/>
                      </a:rPr>
                      <m:t>𝑆𝐶𝐷</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vuông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tại</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𝐷</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𝑆𝐶</m:t>
                    </m:r>
                    <m:r>
                      <a:rPr lang="en-US" sz="3200" i="1" dirty="0">
                        <a:latin typeface="Cambria Math" panose="02040503050406030204" pitchFamily="18" charset="0"/>
                        <a:cs typeface="Times New Roman" panose="02020603050405020304" pitchFamily="18" charset="0"/>
                      </a:rPr>
                      <m:t> = 2</m:t>
                    </m:r>
                    <m:r>
                      <a:rPr lang="en-US" sz="3200" i="1" dirty="0">
                        <a:latin typeface="Cambria Math" panose="02040503050406030204" pitchFamily="18" charset="0"/>
                        <a:cs typeface="Times New Roman" panose="02020603050405020304" pitchFamily="18" charset="0"/>
                      </a:rPr>
                      <m:t>𝐶𝐷</m:t>
                    </m:r>
                    <m:r>
                      <a:rPr lang="en-US" sz="3200" i="1" dirty="0">
                        <a:latin typeface="Cambria Math" panose="02040503050406030204" pitchFamily="18" charset="0"/>
                        <a:cs typeface="Times New Roman" panose="02020603050405020304" pitchFamily="18" charset="0"/>
                      </a:rPr>
                      <m:t> </m:t>
                    </m:r>
                  </m:oMath>
                </a14:m>
                <a:r>
                  <a:rPr lang="en-US" sz="3200" dirty="0" err="1">
                    <a:latin typeface="Times New Roman" panose="02020603050405020304" pitchFamily="18" charset="0"/>
                    <a:cs typeface="Times New Roman" panose="02020603050405020304" pitchFamily="18" charset="0"/>
                  </a:rPr>
                  <a:t>nên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nửa</a:t>
                </a:r>
                <a:r>
                  <a:rPr lang="en-US" sz="3200" dirty="0">
                    <a:latin typeface="Times New Roman" panose="02020603050405020304" pitchFamily="18" charset="0"/>
                    <a:cs typeface="Times New Roman" panose="02020603050405020304" pitchFamily="18" charset="0"/>
                  </a:rPr>
                  <a:t> tam </a:t>
                </a:r>
                <a:r>
                  <a:rPr lang="en-US" sz="3200" dirty="0" err="1">
                    <a:latin typeface="Times New Roman" panose="02020603050405020304" pitchFamily="18" charset="0"/>
                    <a:cs typeface="Times New Roman" panose="02020603050405020304" pitchFamily="18" charset="0"/>
                  </a:rPr>
                  <a:t>giác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đều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suy</a:t>
                </a:r>
                <a:r>
                  <a:rPr lang="en-US" sz="3200" dirty="0">
                    <a:latin typeface="Times New Roman" panose="02020603050405020304" pitchFamily="18" charset="0"/>
                    <a:cs typeface="Times New Roman" panose="02020603050405020304" pitchFamily="18" charset="0"/>
                  </a:rPr>
                  <a:t> ra </a:t>
                </a:r>
                <a14:m>
                  <m:oMath xmlns:m="http://schemas.openxmlformats.org/officeDocument/2006/math">
                    <m:acc>
                      <m:accPr>
                        <m:chr m:val="̂"/>
                        <m:ctrlPr>
                          <a:rPr lang="en-US" sz="3200" i="1">
                            <a:latin typeface="Cambria Math" panose="02040503050406030204" pitchFamily="18" charset="0"/>
                          </a:rPr>
                        </m:ctrlPr>
                      </m:accPr>
                      <m:e>
                        <m:d>
                          <m:dPr>
                            <m:ctrlPr>
                              <a:rPr lang="en-US" sz="3200" i="1">
                                <a:latin typeface="Cambria Math" panose="02040503050406030204" pitchFamily="18" charset="0"/>
                              </a:rPr>
                            </m:ctrlPr>
                          </m:dPr>
                          <m:e>
                            <m:r>
                              <a:rPr lang="en-US" sz="3200" i="1">
                                <a:latin typeface="Cambria Math" panose="02040503050406030204" pitchFamily="18" charset="0"/>
                              </a:rPr>
                              <m:t>𝑆𝐶</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𝑆𝐴𝐷</m:t>
                                </m:r>
                              </m:e>
                            </m:d>
                          </m:e>
                        </m:d>
                      </m:e>
                    </m:acc>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𝐶𝑆𝐷</m:t>
                        </m:r>
                      </m:e>
                    </m:acc>
                    <m:r>
                      <a:rPr lang="en-US" sz="3200" i="1">
                        <a:latin typeface="Cambria Math" panose="02040503050406030204" pitchFamily="18" charset="0"/>
                      </a:rPr>
                      <m:t>=</m:t>
                    </m:r>
                    <m:sSup>
                      <m:sSupPr>
                        <m:ctrlPr>
                          <a:rPr lang="en-US" sz="3200" i="1">
                            <a:latin typeface="Cambria Math" panose="02040503050406030204" pitchFamily="18" charset="0"/>
                          </a:rPr>
                        </m:ctrlPr>
                      </m:sSupPr>
                      <m:e>
                        <m:r>
                          <a:rPr lang="en-US" sz="3200" i="1">
                            <a:latin typeface="Cambria Math" panose="02040503050406030204" pitchFamily="18" charset="0"/>
                          </a:rPr>
                          <m:t>30</m:t>
                        </m:r>
                      </m:e>
                      <m:sup>
                        <m:r>
                          <a:rPr lang="en-US" sz="3200" i="1">
                            <a:latin typeface="Cambria Math" panose="02040503050406030204" pitchFamily="18" charset="0"/>
                          </a:rPr>
                          <m:t>𝑜</m:t>
                        </m:r>
                      </m:sup>
                    </m:sSup>
                  </m:oMath>
                </a14:m>
                <a:endParaRPr lang="en-US" sz="3200" dirty="0">
                  <a:latin typeface="Times New Roman" panose="02020603050405020304" pitchFamily="18" charset="0"/>
                  <a:cs typeface="Times New Roman" panose="02020603050405020304" pitchFamily="18"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224569" y="2306962"/>
                <a:ext cx="8974468" cy="4482311"/>
              </a:xfrm>
              <a:prstGeom prst="rect">
                <a:avLst/>
              </a:prstGeom>
              <a:blipFill>
                <a:blip r:embed="rId2"/>
                <a:stretch>
                  <a:fillRect l="-1766" b="-2582"/>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67628" y="70160"/>
                <a:ext cx="11830497" cy="1617687"/>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Cho hình </a:t>
                </a:r>
                <a:r>
                  <a:rPr lang="fr-FR" sz="3200" dirty="0" err="1">
                    <a:latin typeface="Times New Roman" panose="02020603050405020304" pitchFamily="18" charset="0"/>
                    <a:cs typeface="Times New Roman" panose="02020603050405020304" pitchFamily="18" charset="0"/>
                  </a:rPr>
                  <a:t>chóp</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m:t>
                    </m:r>
                    <m:r>
                      <a:rPr lang="fr-FR" sz="3200" i="1">
                        <a:latin typeface="Cambria Math" panose="02040503050406030204" pitchFamily="18" charset="0"/>
                      </a:rPr>
                      <m:t>.</m:t>
                    </m:r>
                    <m:r>
                      <a:rPr lang="en-US" sz="3200" i="1">
                        <a:latin typeface="Cambria Math" panose="02040503050406030204" pitchFamily="18" charset="0"/>
                      </a:rPr>
                      <m:t>𝐴𝐵𝐶𝐷</m:t>
                    </m:r>
                  </m:oMath>
                </a14:m>
                <a:r>
                  <a:rPr lang="vi-VN" sz="3200" dirty="0">
                    <a:latin typeface="Times New Roman" panose="02020603050405020304" pitchFamily="18" charset="0"/>
                    <a:cs typeface="Times New Roman" panose="02020603050405020304" pitchFamily="18" charset="0"/>
                  </a:rPr>
                  <a:t> </a:t>
                </a:r>
                <a:r>
                  <a:rPr lang="vi-VN" sz="3200" dirty="0" err="1">
                    <a:latin typeface="Times New Roman" panose="02020603050405020304" pitchFamily="18" charset="0"/>
                    <a:cs typeface="Times New Roman" panose="02020603050405020304" pitchFamily="18" charset="0"/>
                  </a:rPr>
                  <a:t>có</a:t>
                </a:r>
                <a:r>
                  <a:rPr lang="vi-VN"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đáy</a:t>
                </a:r>
                <a:r>
                  <a:rPr lang="fr-FR" sz="3200" dirty="0">
                    <a:latin typeface="Times New Roman" panose="02020603050405020304" pitchFamily="18" charset="0"/>
                    <a:cs typeface="Times New Roman" panose="02020603050405020304" pitchFamily="18" charset="0"/>
                  </a:rPr>
                  <a:t> là </a:t>
                </a:r>
                <a:r>
                  <a:rPr lang="fr-FR" sz="3200" dirty="0" err="1">
                    <a:latin typeface="Times New Roman" panose="02020603050405020304" pitchFamily="18" charset="0"/>
                    <a:cs typeface="Times New Roman" panose="02020603050405020304" pitchFamily="18" charset="0"/>
                  </a:rPr>
                  <a:t>hình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cạnh</a:t>
                </a:r>
                <a:r>
                  <a:rPr lang="fr-FR" sz="3200" dirty="0">
                    <a:latin typeface="Times New Roman" panose="02020603050405020304" pitchFamily="18" charset="0"/>
                    <a:cs typeface="Times New Roman" panose="02020603050405020304" pitchFamily="18" charset="0"/>
                  </a:rPr>
                  <a:t> </a:t>
                </a:r>
                <a:r>
                  <a:rPr lang="fr-FR" sz="3200" i="1" dirty="0">
                    <a:latin typeface="Times New Roman" panose="02020603050405020304" pitchFamily="18" charset="0"/>
                    <a:cs typeface="Times New Roman" panose="02020603050405020304" pitchFamily="18" charset="0"/>
                  </a:rPr>
                  <a:t>a</a:t>
                </a:r>
                <a:r>
                  <a:rPr lang="fr-FR" sz="3200" dirty="0">
                    <a:latin typeface="Times New Roman" panose="02020603050405020304" pitchFamily="18" charset="0"/>
                    <a:cs typeface="Times New Roman" panose="02020603050405020304" pitchFamily="18" charset="0"/>
                  </a:rPr>
                  <a:t>,</a:t>
                </a:r>
              </a:p>
              <a:p>
                <a14:m>
                  <m:oMath xmlns:m="http://schemas.openxmlformats.org/officeDocument/2006/math">
                    <m:r>
                      <a:rPr lang="en-US" sz="3200" i="1">
                        <a:latin typeface="Cambria Math" panose="02040503050406030204" pitchFamily="18" charset="0"/>
                      </a:rPr>
                      <m:t>𝑆𝐴</m:t>
                    </m:r>
                    <m:r>
                      <a:rPr lang="fr-FR"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fr-FR" sz="3200" i="1">
                            <a:latin typeface="Cambria Math" panose="02040503050406030204" pitchFamily="18" charset="0"/>
                          </a:rPr>
                          <m:t>2</m:t>
                        </m:r>
                      </m:e>
                    </m:rad>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fr-FR" sz="3200" i="1" dirty="0">
                        <a:latin typeface="Cambria Math" panose="02040503050406030204" pitchFamily="18" charset="0"/>
                        <a:cs typeface="Times New Roman" panose="02020603050405020304" pitchFamily="18" charset="0"/>
                      </a:rPr>
                      <m:t>𝑆𝐴</m:t>
                    </m:r>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với</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fr-FR" sz="3200" dirty="0">
                    <a:latin typeface="Times New Roman" panose="02020603050405020304" pitchFamily="18" charset="0"/>
                    <a:cs typeface="Times New Roman" panose="02020603050405020304" pitchFamily="18" charset="0"/>
                  </a:rPr>
                  <a:t>.</a:t>
                </a:r>
              </a:p>
              <a:p>
                <a:r>
                  <a:rPr lang="fr-FR" sz="3200" dirty="0">
                    <a:latin typeface="Times New Roman" panose="02020603050405020304" pitchFamily="18" charset="0"/>
                    <a:cs typeface="Times New Roman" panose="02020603050405020304" pitchFamily="18" charset="0"/>
                  </a:rPr>
                  <a:t>b) </a:t>
                </a:r>
                <a:r>
                  <a:rPr lang="fr-FR" sz="3200" dirty="0" err="1">
                    <a:latin typeface="Times New Roman" panose="02020603050405020304" pitchFamily="18" charset="0"/>
                    <a:cs typeface="Times New Roman" panose="02020603050405020304" pitchFamily="18" charset="0"/>
                  </a:rPr>
                  <a:t>Tính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giữa</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fr-FR" sz="3200" i="1" dirty="0">
                        <a:latin typeface="Cambria Math" panose="02040503050406030204" pitchFamily="18" charset="0"/>
                        <a:cs typeface="Times New Roman" panose="02020603050405020304" pitchFamily="18" charset="0"/>
                      </a:rPr>
                      <m:t>𝑆𝐶</m:t>
                    </m:r>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𝑆𝐴𝐷</m:t>
                        </m:r>
                      </m:e>
                    </m:d>
                  </m:oMath>
                </a14:m>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67628" y="70160"/>
                <a:ext cx="11830497" cy="1617687"/>
              </a:xfrm>
              <a:prstGeom prst="rect">
                <a:avLst/>
              </a:prstGeom>
              <a:blipFill>
                <a:blip r:embed="rId3"/>
                <a:stretch>
                  <a:fillRect l="-1288" t="-5283" b="-12075"/>
                </a:stretch>
              </a:blipFill>
            </p:spPr>
            <p:txBody>
              <a:bodyPr/>
              <a:lstStyle/>
              <a:p>
                <a:r>
                  <a:rPr lang="en-US">
                    <a:noFill/>
                  </a:rPr>
                  <a:t> </a:t>
                </a:r>
              </a:p>
            </p:txBody>
          </p:sp>
        </mc:Fallback>
      </mc:AlternateContent>
      <p:sp>
        <p:nvSpPr>
          <p:cNvPr id="51" name="Rectangle 18">
            <a:extLst>
              <a:ext uri="{FF2B5EF4-FFF2-40B4-BE49-F238E27FC236}">
                <a16:creationId xmlns:a16="http://schemas.microsoft.com/office/drawing/2014/main" id="{2BA5BB83-9BBA-4DC6-B79C-07AC15944A87}"/>
              </a:ext>
            </a:extLst>
          </p:cNvPr>
          <p:cNvSpPr>
            <a:spLocks noChangeArrowheads="1"/>
          </p:cNvSpPr>
          <p:nvPr/>
        </p:nvSpPr>
        <p:spPr bwMode="auto">
          <a:xfrm>
            <a:off x="10715665" y="4736041"/>
            <a:ext cx="13465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i="1" dirty="0">
                <a:solidFill>
                  <a:prstClr val="black"/>
                </a:solidFill>
                <a:latin typeface="Times New Roman" panose="02020603050405020304" pitchFamily="18" charset="0"/>
                <a:cs typeface="Times New Roman" panose="02020603050405020304" pitchFamily="18" charset="0"/>
              </a:rPr>
              <a:t>a</a:t>
            </a:r>
          </a:p>
        </p:txBody>
      </p:sp>
      <mc:AlternateContent xmlns:mc="http://schemas.openxmlformats.org/markup-compatibility/2006" xmlns:a14="http://schemas.microsoft.com/office/drawing/2010/main">
        <mc:Choice Requires="a14">
          <p:sp>
            <p:nvSpPr>
              <p:cNvPr id="53" name="Rectangle 18">
                <a:extLst>
                  <a:ext uri="{FF2B5EF4-FFF2-40B4-BE49-F238E27FC236}">
                    <a16:creationId xmlns:a16="http://schemas.microsoft.com/office/drawing/2014/main" id="{67A5FBE3-8CA0-41E9-B75A-323173CF39DC}"/>
                  </a:ext>
                </a:extLst>
              </p:cNvPr>
              <p:cNvSpPr>
                <a:spLocks noChangeArrowheads="1"/>
              </p:cNvSpPr>
              <p:nvPr/>
            </p:nvSpPr>
            <p:spPr bwMode="auto">
              <a:xfrm>
                <a:off x="8647946" y="3680113"/>
                <a:ext cx="550535" cy="361253"/>
              </a:xfrm>
              <a:prstGeom prst="rect">
                <a:avLst/>
              </a:prstGeom>
              <a:noFill/>
              <a:ln>
                <a:noFill/>
              </a:ln>
              <a:extLst>
                <a:ext uri="{909E8E84-426E-40DD-AFC4-6F175D3DCCD1}">
                  <a14:hiddenFill>
                    <a:solidFill>
                      <a:srgbClr val="FFFFFF"/>
                    </a:solidFill>
                  </a14:hiddenFill>
                </a:ext>
                <a:ext uri="{91240B29-F687-4F45-9708-019B960494DF}">
                  <a14:hiddenLine w="38100">
                    <a:solidFill>
                      <a:srgbClr val="3333FF"/>
                    </a:solidFill>
                    <a:miter lim="800000"/>
                    <a:headEnd/>
                    <a:tailEnd/>
                  </a14:hiddenLine>
                </a:ext>
              </a:extLst>
            </p:spPr>
            <p:txBody>
              <a:bodyPr wrap="none" lIns="0" tIns="0" rIns="0" bIns="0">
                <a:spAutoFit/>
              </a:bodyPr>
              <a:lstStyle/>
              <a:p>
                <a:pPr defTabSz="914377"/>
                <a14:m>
                  <m:oMathPara xmlns:m="http://schemas.openxmlformats.org/officeDocument/2006/math">
                    <m:oMathParaPr>
                      <m:jc m:val="centerGroup"/>
                    </m:oMathParaPr>
                    <m:oMath xmlns:m="http://schemas.openxmlformats.org/officeDocument/2006/math">
                      <m:r>
                        <a:rPr lang="en-US" sz="2100" i="1" dirty="0">
                          <a:solidFill>
                            <a:prstClr val="black"/>
                          </a:solidFill>
                          <a:latin typeface="Cambria Math" panose="02040503050406030204" pitchFamily="18" charset="0"/>
                          <a:cs typeface="Times New Roman" panose="02020603050405020304" pitchFamily="18" charset="0"/>
                        </a:rPr>
                        <m:t>𝑎</m:t>
                      </m:r>
                      <m:rad>
                        <m:radPr>
                          <m:degHide m:val="on"/>
                          <m:ctrlPr>
                            <a:rPr lang="en-US" sz="2100" i="1">
                              <a:solidFill>
                                <a:prstClr val="black"/>
                              </a:solidFill>
                              <a:latin typeface="Cambria Math" panose="02040503050406030204" pitchFamily="18" charset="0"/>
                              <a:cs typeface="Times New Roman" panose="02020603050405020304" pitchFamily="18" charset="0"/>
                            </a:rPr>
                          </m:ctrlPr>
                        </m:radPr>
                        <m:deg/>
                        <m:e>
                          <m:r>
                            <a:rPr lang="en-US" sz="2100" i="1">
                              <a:solidFill>
                                <a:prstClr val="black"/>
                              </a:solidFill>
                              <a:latin typeface="Cambria Math" panose="02040503050406030204" pitchFamily="18" charset="0"/>
                              <a:cs typeface="Times New Roman" panose="02020603050405020304" pitchFamily="18" charset="0"/>
                            </a:rPr>
                            <m:t>2</m:t>
                          </m:r>
                        </m:e>
                      </m:rad>
                    </m:oMath>
                  </m:oMathPara>
                </a14:m>
                <a:endParaRPr lang="en-US" sz="2100" i="1"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53" name="Rectangle 18">
                <a:extLst>
                  <a:ext uri="{FF2B5EF4-FFF2-40B4-BE49-F238E27FC236}">
                    <a16:creationId xmlns:a16="http://schemas.microsoft.com/office/drawing/2014/main" id="{67A5FBE3-8CA0-41E9-B75A-323173CF39DC}"/>
                  </a:ext>
                </a:extLst>
              </p:cNvPr>
              <p:cNvSpPr>
                <a:spLocks noRot="1" noChangeAspect="1" noMove="1" noResize="1" noEditPoints="1" noAdjustHandles="1" noChangeArrowheads="1" noChangeShapeType="1" noTextEdit="1"/>
              </p:cNvSpPr>
              <p:nvPr/>
            </p:nvSpPr>
            <p:spPr bwMode="auto">
              <a:xfrm>
                <a:off x="8647946" y="3680113"/>
                <a:ext cx="550535" cy="361253"/>
              </a:xfrm>
              <a:prstGeom prst="rect">
                <a:avLst/>
              </a:prstGeom>
              <a:blipFill>
                <a:blip r:embed="rId4"/>
                <a:stretch>
                  <a:fillRect l="-5556" r="-10000" b="-847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a:lstStyle/>
              <a:p>
                <a:r>
                  <a:rPr lang="en-US">
                    <a:noFill/>
                  </a:rPr>
                  <a:t> </a:t>
                </a:r>
              </a:p>
            </p:txBody>
          </p:sp>
        </mc:Fallback>
      </mc:AlternateContent>
      <p:grpSp>
        <p:nvGrpSpPr>
          <p:cNvPr id="56" name="Group 55">
            <a:extLst>
              <a:ext uri="{FF2B5EF4-FFF2-40B4-BE49-F238E27FC236}">
                <a16:creationId xmlns:a16="http://schemas.microsoft.com/office/drawing/2014/main" id="{4665D4CC-2F11-4FA9-82F5-1077A906EE9F}"/>
              </a:ext>
            </a:extLst>
          </p:cNvPr>
          <p:cNvGrpSpPr/>
          <p:nvPr/>
        </p:nvGrpSpPr>
        <p:grpSpPr>
          <a:xfrm rot="5400000">
            <a:off x="8863779" y="4863833"/>
            <a:ext cx="213339" cy="167168"/>
            <a:chOff x="6143223" y="1991288"/>
            <a:chExt cx="108704" cy="128622"/>
          </a:xfrm>
        </p:grpSpPr>
        <p:cxnSp>
          <p:nvCxnSpPr>
            <p:cNvPr id="69" name="Straight Connector 68">
              <a:extLst>
                <a:ext uri="{FF2B5EF4-FFF2-40B4-BE49-F238E27FC236}">
                  <a16:creationId xmlns:a16="http://schemas.microsoft.com/office/drawing/2014/main" id="{817B1077-1B88-444F-AFEE-0EE276E2B264}"/>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0" name="Straight Connector 69">
              <a:extLst>
                <a:ext uri="{FF2B5EF4-FFF2-40B4-BE49-F238E27FC236}">
                  <a16:creationId xmlns:a16="http://schemas.microsoft.com/office/drawing/2014/main" id="{FEF5E80E-8401-4735-9545-185DB769AF13}"/>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sp>
        <p:nvSpPr>
          <p:cNvPr id="71" name="Arc 70">
            <a:extLst>
              <a:ext uri="{FF2B5EF4-FFF2-40B4-BE49-F238E27FC236}">
                <a16:creationId xmlns:a16="http://schemas.microsoft.com/office/drawing/2014/main" id="{A2E47A80-8437-4B24-AE52-C1E69C008B43}"/>
              </a:ext>
            </a:extLst>
          </p:cNvPr>
          <p:cNvSpPr/>
          <p:nvPr/>
        </p:nvSpPr>
        <p:spPr>
          <a:xfrm rot="6759083">
            <a:off x="8922229" y="2707752"/>
            <a:ext cx="589872" cy="375593"/>
          </a:xfrm>
          <a:prstGeom prst="arc">
            <a:avLst>
              <a:gd name="adj1" fmla="val 16842348"/>
              <a:gd name="adj2" fmla="val 20695180"/>
            </a:avLst>
          </a:prstGeom>
          <a:ln w="28575">
            <a:solidFill>
              <a:schemeClr val="tx1"/>
            </a:solidFill>
          </a:ln>
        </p:spPr>
        <p:style>
          <a:lnRef idx="3">
            <a:schemeClr val="dk1"/>
          </a:lnRef>
          <a:fillRef idx="0">
            <a:schemeClr val="dk1"/>
          </a:fillRef>
          <a:effectRef idx="2">
            <a:schemeClr val="dk1"/>
          </a:effectRef>
          <a:fontRef idx="minor">
            <a:schemeClr val="tx1"/>
          </a:fontRef>
        </p:style>
        <p:txBody>
          <a:bodyPr lIns="91440" tIns="45720" rIns="91440" bIns="45720" rtlCol="0" anchor="ctr"/>
          <a:lstStyle/>
          <a:p>
            <a:pPr algn="ctr"/>
            <a:endParaRPr lang="en-US" sz="2400">
              <a:latin typeface="Times New Roman" charset="0"/>
              <a:ea typeface="Times New Roman" charset="0"/>
              <a:cs typeface="Times New Roman" charset="0"/>
            </a:endParaRPr>
          </a:p>
        </p:txBody>
      </p:sp>
      <p:grpSp>
        <p:nvGrpSpPr>
          <p:cNvPr id="49" name="Group 48">
            <a:extLst>
              <a:ext uri="{FF2B5EF4-FFF2-40B4-BE49-F238E27FC236}">
                <a16:creationId xmlns:a16="http://schemas.microsoft.com/office/drawing/2014/main" id="{5565CB93-38E2-4460-B13C-FC42BDE29C4C}"/>
              </a:ext>
            </a:extLst>
          </p:cNvPr>
          <p:cNvGrpSpPr/>
          <p:nvPr/>
        </p:nvGrpSpPr>
        <p:grpSpPr>
          <a:xfrm>
            <a:off x="7720488" y="2163840"/>
            <a:ext cx="4194979" cy="4441082"/>
            <a:chOff x="7720489" y="2163840"/>
            <a:chExt cx="4194979" cy="4441080"/>
          </a:xfrm>
        </p:grpSpPr>
        <p:sp>
          <p:nvSpPr>
            <p:cNvPr id="58" name="Rectangle 18">
              <a:extLst>
                <a:ext uri="{FF2B5EF4-FFF2-40B4-BE49-F238E27FC236}">
                  <a16:creationId xmlns:a16="http://schemas.microsoft.com/office/drawing/2014/main" id="{7E87F890-4C0B-4810-9EED-F130263D0138}"/>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59" name="Group 58">
              <a:extLst>
                <a:ext uri="{FF2B5EF4-FFF2-40B4-BE49-F238E27FC236}">
                  <a16:creationId xmlns:a16="http://schemas.microsoft.com/office/drawing/2014/main" id="{30A4CAAF-F997-4D30-A0B1-D22C04204CDF}"/>
                </a:ext>
              </a:extLst>
            </p:cNvPr>
            <p:cNvGrpSpPr/>
            <p:nvPr/>
          </p:nvGrpSpPr>
          <p:grpSpPr>
            <a:xfrm>
              <a:off x="7720489" y="2546412"/>
              <a:ext cx="4194979" cy="4058508"/>
              <a:chOff x="7720489" y="2546412"/>
              <a:chExt cx="4194979" cy="4058508"/>
            </a:xfrm>
          </p:grpSpPr>
          <p:grpSp>
            <p:nvGrpSpPr>
              <p:cNvPr id="65" name="Group 64">
                <a:extLst>
                  <a:ext uri="{FF2B5EF4-FFF2-40B4-BE49-F238E27FC236}">
                    <a16:creationId xmlns:a16="http://schemas.microsoft.com/office/drawing/2014/main" id="{51234EAE-8A68-43ED-9F66-6554B457A9E4}"/>
                  </a:ext>
                </a:extLst>
              </p:cNvPr>
              <p:cNvGrpSpPr/>
              <p:nvPr/>
            </p:nvGrpSpPr>
            <p:grpSpPr>
              <a:xfrm>
                <a:off x="7720489" y="2546412"/>
                <a:ext cx="4194979" cy="4058508"/>
                <a:chOff x="7720489" y="2546412"/>
                <a:chExt cx="4194979" cy="4058508"/>
              </a:xfrm>
            </p:grpSpPr>
            <p:grpSp>
              <p:nvGrpSpPr>
                <p:cNvPr id="68" name="Group 67">
                  <a:extLst>
                    <a:ext uri="{FF2B5EF4-FFF2-40B4-BE49-F238E27FC236}">
                      <a16:creationId xmlns:a16="http://schemas.microsoft.com/office/drawing/2014/main" id="{DBA34B93-E194-46C8-8D9D-11A2A9F51113}"/>
                    </a:ext>
                  </a:extLst>
                </p:cNvPr>
                <p:cNvGrpSpPr/>
                <p:nvPr/>
              </p:nvGrpSpPr>
              <p:grpSpPr>
                <a:xfrm>
                  <a:off x="7720489" y="2546412"/>
                  <a:ext cx="4194979" cy="4058508"/>
                  <a:chOff x="4572001" y="1888199"/>
                  <a:chExt cx="3217098" cy="2281028"/>
                </a:xfrm>
              </p:grpSpPr>
              <p:sp>
                <p:nvSpPr>
                  <p:cNvPr id="74" name="Line 9">
                    <a:extLst>
                      <a:ext uri="{FF2B5EF4-FFF2-40B4-BE49-F238E27FC236}">
                        <a16:creationId xmlns:a16="http://schemas.microsoft.com/office/drawing/2014/main" id="{7D7D6A24-8EC7-47FE-95D3-0BDCBB0643A0}"/>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75" name="Line 11">
                    <a:extLst>
                      <a:ext uri="{FF2B5EF4-FFF2-40B4-BE49-F238E27FC236}">
                        <a16:creationId xmlns:a16="http://schemas.microsoft.com/office/drawing/2014/main" id="{ECE2F2C6-579A-400A-9B41-6C93DC7ADC27}"/>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76" name="Line 12">
                    <a:extLst>
                      <a:ext uri="{FF2B5EF4-FFF2-40B4-BE49-F238E27FC236}">
                        <a16:creationId xmlns:a16="http://schemas.microsoft.com/office/drawing/2014/main" id="{044807D0-74A4-4AC9-947A-05621D7A6AA4}"/>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7" name="Line 13">
                    <a:extLst>
                      <a:ext uri="{FF2B5EF4-FFF2-40B4-BE49-F238E27FC236}">
                        <a16:creationId xmlns:a16="http://schemas.microsoft.com/office/drawing/2014/main" id="{965BFD7D-D346-4134-9A11-46A51E9B9034}"/>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9" name="Line 14">
                    <a:extLst>
                      <a:ext uri="{FF2B5EF4-FFF2-40B4-BE49-F238E27FC236}">
                        <a16:creationId xmlns:a16="http://schemas.microsoft.com/office/drawing/2014/main" id="{5F351A32-58BF-4AB1-B892-253F2216296E}"/>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0" name="Line 15">
                    <a:extLst>
                      <a:ext uri="{FF2B5EF4-FFF2-40B4-BE49-F238E27FC236}">
                        <a16:creationId xmlns:a16="http://schemas.microsoft.com/office/drawing/2014/main" id="{65D517B9-88A6-46B5-B11F-D05ED223925E}"/>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2" name="Line 16">
                    <a:extLst>
                      <a:ext uri="{FF2B5EF4-FFF2-40B4-BE49-F238E27FC236}">
                        <a16:creationId xmlns:a16="http://schemas.microsoft.com/office/drawing/2014/main" id="{33C3CBAE-490E-46D8-8697-4C637677D10A}"/>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3" name="Rectangle 18">
                    <a:extLst>
                      <a:ext uri="{FF2B5EF4-FFF2-40B4-BE49-F238E27FC236}">
                        <a16:creationId xmlns:a16="http://schemas.microsoft.com/office/drawing/2014/main" id="{30A76DDA-F21F-4A38-8258-A54629C49D3C}"/>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D</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4" name="Rectangle 19">
                    <a:extLst>
                      <a:ext uri="{FF2B5EF4-FFF2-40B4-BE49-F238E27FC236}">
                        <a16:creationId xmlns:a16="http://schemas.microsoft.com/office/drawing/2014/main" id="{DD7D42A4-E472-478A-B97C-41534ED79318}"/>
                      </a:ext>
                    </a:extLst>
                  </p:cNvPr>
                  <p:cNvSpPr>
                    <a:spLocks noChangeArrowheads="1"/>
                  </p:cNvSpPr>
                  <p:nvPr/>
                </p:nvSpPr>
                <p:spPr bwMode="auto">
                  <a:xfrm>
                    <a:off x="7036403" y="3961649"/>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85" name="Rectangle 20">
                    <a:extLst>
                      <a:ext uri="{FF2B5EF4-FFF2-40B4-BE49-F238E27FC236}">
                        <a16:creationId xmlns:a16="http://schemas.microsoft.com/office/drawing/2014/main" id="{BA70A317-9E1D-4780-8C71-A533A73A95CB}"/>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6" name="Rectangle 21">
                    <a:extLst>
                      <a:ext uri="{FF2B5EF4-FFF2-40B4-BE49-F238E27FC236}">
                        <a16:creationId xmlns:a16="http://schemas.microsoft.com/office/drawing/2014/main" id="{0CEB2DD1-9D44-47FE-A831-2A8A867FF33E}"/>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7" name="Line 22">
                    <a:extLst>
                      <a:ext uri="{FF2B5EF4-FFF2-40B4-BE49-F238E27FC236}">
                        <a16:creationId xmlns:a16="http://schemas.microsoft.com/office/drawing/2014/main" id="{6EB6B093-F5D7-45F8-80F1-1485E58DDB6D}"/>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72" name="Line 22">
                  <a:extLst>
                    <a:ext uri="{FF2B5EF4-FFF2-40B4-BE49-F238E27FC236}">
                      <a16:creationId xmlns:a16="http://schemas.microsoft.com/office/drawing/2014/main" id="{43AFF992-3D12-43D2-960D-6AD99888AB8A}"/>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sp>
              <p:nvSpPr>
                <p:cNvPr id="73" name="Line 22">
                  <a:extLst>
                    <a:ext uri="{FF2B5EF4-FFF2-40B4-BE49-F238E27FC236}">
                      <a16:creationId xmlns:a16="http://schemas.microsoft.com/office/drawing/2014/main" id="{52A7891C-51F7-4D9D-9C21-AB7D6F3DDC3A}"/>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66" name="Rectangle 18">
                <a:extLst>
                  <a:ext uri="{FF2B5EF4-FFF2-40B4-BE49-F238E27FC236}">
                    <a16:creationId xmlns:a16="http://schemas.microsoft.com/office/drawing/2014/main" id="{D0A4A3D3-63C1-4053-AFE8-06857C7A6D46}"/>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dirty="0">
                    <a:solidFill>
                      <a:prstClr val="black"/>
                    </a:solidFill>
                    <a:latin typeface="Times New Roman" panose="02020603050405020304" pitchFamily="18" charset="0"/>
                    <a:cs typeface="Times New Roman" panose="02020603050405020304" pitchFamily="18" charset="0"/>
                  </a:rPr>
                  <a:t>O</a:t>
                </a:r>
              </a:p>
            </p:txBody>
          </p:sp>
        </p:grpSp>
      </p:grpSp>
    </p:spTree>
    <p:extLst>
      <p:ext uri="{BB962C8B-B14F-4D97-AF65-F5344CB8AC3E}">
        <p14:creationId xmlns:p14="http://schemas.microsoft.com/office/powerpoint/2010/main" val="175035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
                                        </p:tgtEl>
                                        <p:attrNameLst>
                                          <p:attrName>style.visibility</p:attrName>
                                        </p:attrNameLst>
                                      </p:cBhvr>
                                      <p:to>
                                        <p:strVal val="visible"/>
                                      </p:to>
                                    </p:set>
                                    <p:animEffect transition="in" filter="wipe(left)">
                                      <p:cBhvr>
                                        <p:cTn id="1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dirty="0">
                <a:solidFill>
                  <a:prstClr val="white"/>
                </a:solidFill>
                <a:latin typeface="Calibri"/>
              </a:endParaRPr>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sp>
            <p:nvSpPr>
              <p:cNvPr id="8" name="TextBox 7"/>
              <p:cNvSpPr txBox="1"/>
              <p:nvPr/>
            </p:nvSpPr>
            <p:spPr>
              <a:xfrm>
                <a:off x="2256150" y="6274279"/>
                <a:ext cx="2813135" cy="940543"/>
              </a:xfrm>
              <a:prstGeom prst="rect">
                <a:avLst/>
              </a:prstGeom>
              <a:noFill/>
            </p:spPr>
            <p:txBody>
              <a:bodyPr wrap="none" rtlCol="0">
                <a:spAutoFit/>
              </a:bodyPr>
              <a:lstStyle/>
              <a:p>
                <a:pPr defTabSz="914377"/>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999">
                  <a:solidFill>
                    <a:prstClr val="white"/>
                  </a:solidFill>
                  <a:latin typeface="Calibri"/>
                </a:endParaRPr>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pPr defTabSz="914377"/>
                <a:endParaRPr lang="en-US" sz="2999">
                  <a:solidFill>
                    <a:prstClr val="black"/>
                  </a:solidFill>
                  <a:latin typeface="Calibri"/>
                </a:endParaRPr>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white"/>
              </a:solidFill>
              <a:latin typeface="Calibri"/>
            </a:endParaRPr>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latin typeface="Calibri"/>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latin typeface="Calibri"/>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solidFill>
                    <a:prstClr val="black"/>
                  </a:solidFill>
                  <a:latin typeface="Calibri"/>
                </a:endParaRPr>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solidFill>
                    <a:prstClr val="black"/>
                  </a:solidFill>
                  <a:latin typeface="Calibri"/>
                </a:endParaRPr>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prstClr val="black"/>
                </a:solidFill>
                <a:latin typeface="Calibri"/>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914377" eaLnBrk="1" hangingPunct="1"/>
              <a:r>
                <a:rPr lang="en-US" sz="2799" dirty="0" err="1">
                  <a:solidFill>
                    <a:prstClr val="white"/>
                  </a:solidFill>
                  <a:latin typeface="Tahoma" pitchFamily="34" charset="0"/>
                  <a:cs typeface="Tahoma" pitchFamily="34" charset="0"/>
                </a:rPr>
                <a:t>Bài</a:t>
              </a:r>
              <a:r>
                <a:rPr lang="en-US" sz="2799" dirty="0">
                  <a:solidFill>
                    <a:prstClr val="white"/>
                  </a:solidFill>
                  <a:latin typeface="Tahoma" pitchFamily="34" charset="0"/>
                  <a:cs typeface="Tahoma" pitchFamily="34" charset="0"/>
                </a:rPr>
                <a:t> 4:</a:t>
              </a:r>
            </a:p>
          </p:txBody>
        </p:sp>
      </p:grpSp>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defTabSz="914377"/>
            <a:endParaRPr lang="en-US" sz="900">
              <a:solidFill>
                <a:prstClr val="white"/>
              </a:solidFill>
              <a:latin typeface="Calibri"/>
            </a:endParaRP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67628" y="70160"/>
                <a:ext cx="11830497" cy="1617687"/>
              </a:xfrm>
              <a:prstGeom prst="rect">
                <a:avLst/>
              </a:prstGeom>
            </p:spPr>
            <p:txBody>
              <a:bodyPr wrap="square">
                <a:spAutoFit/>
              </a:bodyPr>
              <a:lstStyle/>
              <a:p>
                <a:r>
                  <a:rPr lang="nl-NL"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Cho hình </a:t>
                </a:r>
                <a:r>
                  <a:rPr lang="fr-FR" sz="3200" dirty="0" err="1">
                    <a:latin typeface="Times New Roman" panose="02020603050405020304" pitchFamily="18" charset="0"/>
                    <a:cs typeface="Times New Roman" panose="02020603050405020304" pitchFamily="18" charset="0"/>
                  </a:rPr>
                  <a:t>chóp</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𝑆</m:t>
                    </m:r>
                    <m:r>
                      <a:rPr lang="fr-FR" sz="3200" i="1">
                        <a:latin typeface="Cambria Math" panose="02040503050406030204" pitchFamily="18" charset="0"/>
                      </a:rPr>
                      <m:t>.</m:t>
                    </m:r>
                    <m:r>
                      <a:rPr lang="en-US" sz="3200" i="1">
                        <a:latin typeface="Cambria Math" panose="02040503050406030204" pitchFamily="18" charset="0"/>
                      </a:rPr>
                      <m:t>𝐴𝐵𝐶𝐷</m:t>
                    </m:r>
                  </m:oMath>
                </a14:m>
                <a:r>
                  <a:rPr lang="vi-VN" sz="3200" dirty="0">
                    <a:latin typeface="Times New Roman" panose="02020603050405020304" pitchFamily="18" charset="0"/>
                    <a:cs typeface="Times New Roman" panose="02020603050405020304" pitchFamily="18" charset="0"/>
                  </a:rPr>
                  <a:t> </a:t>
                </a:r>
                <a:r>
                  <a:rPr lang="vi-VN" sz="3200" dirty="0" err="1">
                    <a:latin typeface="Times New Roman" panose="02020603050405020304" pitchFamily="18" charset="0"/>
                    <a:cs typeface="Times New Roman" panose="02020603050405020304" pitchFamily="18" charset="0"/>
                  </a:rPr>
                  <a:t>có</a:t>
                </a:r>
                <a:r>
                  <a:rPr lang="vi-VN"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đáy</a:t>
                </a:r>
                <a:r>
                  <a:rPr lang="fr-FR" sz="3200" dirty="0">
                    <a:latin typeface="Times New Roman" panose="02020603050405020304" pitchFamily="18" charset="0"/>
                    <a:cs typeface="Times New Roman" panose="02020603050405020304" pitchFamily="18" charset="0"/>
                  </a:rPr>
                  <a:t> là </a:t>
                </a:r>
                <a:r>
                  <a:rPr lang="fr-FR" sz="3200" dirty="0" err="1">
                    <a:latin typeface="Times New Roman" panose="02020603050405020304" pitchFamily="18" charset="0"/>
                    <a:cs typeface="Times New Roman" panose="02020603050405020304" pitchFamily="18" charset="0"/>
                  </a:rPr>
                  <a:t>hình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cạnh</a:t>
                </a:r>
                <a:r>
                  <a:rPr lang="fr-FR" sz="3200" dirty="0">
                    <a:latin typeface="Times New Roman" panose="02020603050405020304" pitchFamily="18" charset="0"/>
                    <a:cs typeface="Times New Roman" panose="02020603050405020304" pitchFamily="18" charset="0"/>
                  </a:rPr>
                  <a:t> </a:t>
                </a:r>
                <a:r>
                  <a:rPr lang="fr-FR" sz="3200" i="1" dirty="0">
                    <a:latin typeface="Times New Roman" panose="02020603050405020304" pitchFamily="18" charset="0"/>
                    <a:cs typeface="Times New Roman" panose="02020603050405020304" pitchFamily="18" charset="0"/>
                  </a:rPr>
                  <a:t>a</a:t>
                </a:r>
                <a:r>
                  <a:rPr lang="fr-FR" sz="3200" dirty="0">
                    <a:latin typeface="Times New Roman" panose="02020603050405020304" pitchFamily="18" charset="0"/>
                    <a:cs typeface="Times New Roman" panose="02020603050405020304" pitchFamily="18" charset="0"/>
                  </a:rPr>
                  <a:t>, </a:t>
                </a:r>
              </a:p>
              <a:p>
                <a14:m>
                  <m:oMath xmlns:m="http://schemas.openxmlformats.org/officeDocument/2006/math">
                    <m:r>
                      <a:rPr lang="en-US" sz="3200" i="1">
                        <a:latin typeface="Cambria Math" panose="02040503050406030204" pitchFamily="18" charset="0"/>
                      </a:rPr>
                      <m:t>𝑆𝐴</m:t>
                    </m:r>
                    <m:r>
                      <a:rPr lang="fr-FR" sz="3200" i="1">
                        <a:latin typeface="Cambria Math" panose="02040503050406030204" pitchFamily="18" charset="0"/>
                      </a:rPr>
                      <m:t>=</m:t>
                    </m:r>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fr-FR" sz="3200" i="1">
                            <a:latin typeface="Cambria Math" panose="02040503050406030204" pitchFamily="18" charset="0"/>
                          </a:rPr>
                          <m:t>2</m:t>
                        </m:r>
                      </m:e>
                    </m:rad>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fr-FR" sz="3200" i="1" dirty="0">
                        <a:latin typeface="Cambria Math" panose="02040503050406030204" pitchFamily="18" charset="0"/>
                        <a:cs typeface="Times New Roman" panose="02020603050405020304" pitchFamily="18" charset="0"/>
                      </a:rPr>
                      <m:t>𝑆𝐴</m:t>
                    </m:r>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vuông</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với</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𝐴𝐵𝐶𝐷</m:t>
                        </m:r>
                      </m:e>
                    </m:d>
                  </m:oMath>
                </a14:m>
                <a:r>
                  <a:rPr lang="fr-FR" sz="3200" dirty="0">
                    <a:latin typeface="Times New Roman" panose="02020603050405020304" pitchFamily="18" charset="0"/>
                    <a:cs typeface="Times New Roman" panose="02020603050405020304" pitchFamily="18" charset="0"/>
                  </a:rPr>
                  <a:t>.</a:t>
                </a:r>
              </a:p>
              <a:p>
                <a:r>
                  <a:rPr lang="fr-FR" sz="3200" dirty="0">
                    <a:latin typeface="Times New Roman" panose="02020603050405020304" pitchFamily="18" charset="0"/>
                    <a:cs typeface="Times New Roman" panose="02020603050405020304" pitchFamily="18" charset="0"/>
                  </a:rPr>
                  <a:t>c) </a:t>
                </a:r>
                <a:r>
                  <a:rPr lang="fr-FR" sz="3200" dirty="0" err="1">
                    <a:latin typeface="Times New Roman" panose="02020603050405020304" pitchFamily="18" charset="0"/>
                    <a:cs typeface="Times New Roman" panose="02020603050405020304" pitchFamily="18" charset="0"/>
                  </a:rPr>
                  <a:t>Tính</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góc</a:t>
                </a:r>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giữa</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cs typeface="Times New Roman" panose="02020603050405020304" pitchFamily="18" charset="0"/>
                      </a:rPr>
                      <m:t>𝑆𝐵</m:t>
                    </m:r>
                  </m:oMath>
                </a14:m>
                <a:r>
                  <a:rPr lang="fr-FR" sz="3200" dirty="0">
                    <a:latin typeface="Times New Roman" panose="02020603050405020304" pitchFamily="18" charset="0"/>
                    <a:cs typeface="Times New Roman" panose="02020603050405020304" pitchFamily="18" charset="0"/>
                  </a:rPr>
                  <a:t> </a:t>
                </a:r>
                <a:r>
                  <a:rPr lang="fr-FR" sz="3200" dirty="0" err="1">
                    <a:latin typeface="Times New Roman" panose="02020603050405020304" pitchFamily="18" charset="0"/>
                    <a:cs typeface="Times New Roman" panose="02020603050405020304" pitchFamily="18" charset="0"/>
                  </a:rPr>
                  <a:t>và</a:t>
                </a:r>
                <a:r>
                  <a:rPr lang="fr-FR"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a:latin typeface="Cambria Math" panose="02040503050406030204" pitchFamily="18" charset="0"/>
                          </a:rPr>
                        </m:ctrlPr>
                      </m:dPr>
                      <m:e>
                        <m:r>
                          <a:rPr lang="en-US" sz="3200" i="1">
                            <a:latin typeface="Cambria Math" panose="02040503050406030204" pitchFamily="18" charset="0"/>
                          </a:rPr>
                          <m:t>𝑆𝐴𝐶</m:t>
                        </m:r>
                      </m:e>
                    </m:d>
                  </m:oMath>
                </a14:m>
                <a:r>
                  <a:rPr lang="en-US" sz="3200" dirty="0"/>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67628" y="70160"/>
                <a:ext cx="11830497" cy="1617687"/>
              </a:xfrm>
              <a:prstGeom prst="rect">
                <a:avLst/>
              </a:prstGeom>
              <a:blipFill>
                <a:blip r:embed="rId2"/>
                <a:stretch>
                  <a:fillRect l="-1288" t="-5283" b="-12075"/>
                </a:stretch>
              </a:blipFill>
            </p:spPr>
            <p:txBody>
              <a:bodyPr/>
              <a:lstStyle/>
              <a:p>
                <a:r>
                  <a:rPr lang="en-US">
                    <a:noFill/>
                  </a:rPr>
                  <a:t> </a:t>
                </a:r>
              </a:p>
            </p:txBody>
          </p:sp>
        </mc:Fallback>
      </mc:AlternateContent>
      <p:sp>
        <p:nvSpPr>
          <p:cNvPr id="51" name="Rectangle 18">
            <a:extLst>
              <a:ext uri="{FF2B5EF4-FFF2-40B4-BE49-F238E27FC236}">
                <a16:creationId xmlns:a16="http://schemas.microsoft.com/office/drawing/2014/main" id="{2BA5BB83-9BBA-4DC6-B79C-07AC15944A87}"/>
              </a:ext>
            </a:extLst>
          </p:cNvPr>
          <p:cNvSpPr>
            <a:spLocks noChangeArrowheads="1"/>
          </p:cNvSpPr>
          <p:nvPr/>
        </p:nvSpPr>
        <p:spPr bwMode="auto">
          <a:xfrm>
            <a:off x="10715665" y="4736041"/>
            <a:ext cx="13465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i="1" dirty="0">
                <a:solidFill>
                  <a:prstClr val="black"/>
                </a:solidFill>
                <a:latin typeface="Times New Roman" panose="02020603050405020304" pitchFamily="18" charset="0"/>
                <a:cs typeface="Times New Roman" panose="02020603050405020304" pitchFamily="18" charset="0"/>
              </a:rPr>
              <a:t>a</a:t>
            </a:r>
          </a:p>
        </p:txBody>
      </p:sp>
      <mc:AlternateContent xmlns:mc="http://schemas.openxmlformats.org/markup-compatibility/2006" xmlns:a14="http://schemas.microsoft.com/office/drawing/2010/main">
        <mc:Choice Requires="a14">
          <p:sp>
            <p:nvSpPr>
              <p:cNvPr id="53" name="Rectangle 18">
                <a:extLst>
                  <a:ext uri="{FF2B5EF4-FFF2-40B4-BE49-F238E27FC236}">
                    <a16:creationId xmlns:a16="http://schemas.microsoft.com/office/drawing/2014/main" id="{67A5FBE3-8CA0-41E9-B75A-323173CF39DC}"/>
                  </a:ext>
                </a:extLst>
              </p:cNvPr>
              <p:cNvSpPr>
                <a:spLocks noChangeArrowheads="1"/>
              </p:cNvSpPr>
              <p:nvPr/>
            </p:nvSpPr>
            <p:spPr bwMode="auto">
              <a:xfrm>
                <a:off x="8604040" y="3697025"/>
                <a:ext cx="550535" cy="361253"/>
              </a:xfrm>
              <a:prstGeom prst="rect">
                <a:avLst/>
              </a:prstGeom>
              <a:noFill/>
              <a:ln>
                <a:noFill/>
              </a:ln>
              <a:extLst>
                <a:ext uri="{909E8E84-426E-40DD-AFC4-6F175D3DCCD1}">
                  <a14:hiddenFill>
                    <a:solidFill>
                      <a:srgbClr val="FFFFFF"/>
                    </a:solidFill>
                  </a14:hiddenFill>
                </a:ext>
                <a:ext uri="{91240B29-F687-4F45-9708-019B960494DF}">
                  <a14:hiddenLine w="38100">
                    <a:solidFill>
                      <a:srgbClr val="3333FF"/>
                    </a:solidFill>
                    <a:miter lim="800000"/>
                    <a:headEnd/>
                    <a:tailEnd/>
                  </a14:hiddenLine>
                </a:ext>
              </a:extLst>
            </p:spPr>
            <p:txBody>
              <a:bodyPr wrap="none" lIns="0" tIns="0" rIns="0" bIns="0">
                <a:spAutoFit/>
              </a:bodyPr>
              <a:lstStyle/>
              <a:p>
                <a:pPr defTabSz="914377"/>
                <a14:m>
                  <m:oMathPara xmlns:m="http://schemas.openxmlformats.org/officeDocument/2006/math">
                    <m:oMathParaPr>
                      <m:jc m:val="centerGroup"/>
                    </m:oMathParaPr>
                    <m:oMath xmlns:m="http://schemas.openxmlformats.org/officeDocument/2006/math">
                      <m:r>
                        <a:rPr lang="en-US" sz="2100" i="1" dirty="0">
                          <a:solidFill>
                            <a:prstClr val="black"/>
                          </a:solidFill>
                          <a:latin typeface="Cambria Math" panose="02040503050406030204" pitchFamily="18" charset="0"/>
                          <a:cs typeface="Times New Roman" panose="02020603050405020304" pitchFamily="18" charset="0"/>
                        </a:rPr>
                        <m:t>𝑎</m:t>
                      </m:r>
                      <m:rad>
                        <m:radPr>
                          <m:degHide m:val="on"/>
                          <m:ctrlPr>
                            <a:rPr lang="en-US" sz="2100" i="1">
                              <a:solidFill>
                                <a:prstClr val="black"/>
                              </a:solidFill>
                              <a:latin typeface="Cambria Math" panose="02040503050406030204" pitchFamily="18" charset="0"/>
                              <a:cs typeface="Times New Roman" panose="02020603050405020304" pitchFamily="18" charset="0"/>
                            </a:rPr>
                          </m:ctrlPr>
                        </m:radPr>
                        <m:deg/>
                        <m:e>
                          <m:r>
                            <a:rPr lang="en-US" sz="2100" i="1">
                              <a:solidFill>
                                <a:prstClr val="black"/>
                              </a:solidFill>
                              <a:latin typeface="Cambria Math" panose="02040503050406030204" pitchFamily="18" charset="0"/>
                              <a:cs typeface="Times New Roman" panose="02020603050405020304" pitchFamily="18" charset="0"/>
                            </a:rPr>
                            <m:t>2</m:t>
                          </m:r>
                        </m:e>
                      </m:rad>
                    </m:oMath>
                  </m:oMathPara>
                </a14:m>
                <a:endParaRPr lang="en-US" sz="2100" i="1"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53" name="Rectangle 18">
                <a:extLst>
                  <a:ext uri="{FF2B5EF4-FFF2-40B4-BE49-F238E27FC236}">
                    <a16:creationId xmlns:a16="http://schemas.microsoft.com/office/drawing/2014/main" id="{67A5FBE3-8CA0-41E9-B75A-323173CF39DC}"/>
                  </a:ext>
                </a:extLst>
              </p:cNvPr>
              <p:cNvSpPr>
                <a:spLocks noRot="1" noChangeAspect="1" noMove="1" noResize="1" noEditPoints="1" noAdjustHandles="1" noChangeArrowheads="1" noChangeShapeType="1" noTextEdit="1"/>
              </p:cNvSpPr>
              <p:nvPr/>
            </p:nvSpPr>
            <p:spPr bwMode="auto">
              <a:xfrm>
                <a:off x="8604040" y="3697025"/>
                <a:ext cx="550535" cy="361253"/>
              </a:xfrm>
              <a:prstGeom prst="rect">
                <a:avLst/>
              </a:prstGeom>
              <a:blipFill>
                <a:blip r:embed="rId3"/>
                <a:stretch>
                  <a:fillRect l="-5495" r="-9890" b="-8333"/>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a:lstStyle/>
              <a:p>
                <a:r>
                  <a:rPr lang="en-US">
                    <a:noFill/>
                  </a:rPr>
                  <a:t> </a:t>
                </a:r>
              </a:p>
            </p:txBody>
          </p:sp>
        </mc:Fallback>
      </mc:AlternateContent>
      <p:grpSp>
        <p:nvGrpSpPr>
          <p:cNvPr id="56" name="Group 55">
            <a:extLst>
              <a:ext uri="{FF2B5EF4-FFF2-40B4-BE49-F238E27FC236}">
                <a16:creationId xmlns:a16="http://schemas.microsoft.com/office/drawing/2014/main" id="{4665D4CC-2F11-4FA9-82F5-1077A906EE9F}"/>
              </a:ext>
            </a:extLst>
          </p:cNvPr>
          <p:cNvGrpSpPr/>
          <p:nvPr/>
        </p:nvGrpSpPr>
        <p:grpSpPr>
          <a:xfrm rot="5400000">
            <a:off x="8863779" y="4863833"/>
            <a:ext cx="213339" cy="167168"/>
            <a:chOff x="6143223" y="1991288"/>
            <a:chExt cx="108704" cy="128622"/>
          </a:xfrm>
        </p:grpSpPr>
        <p:cxnSp>
          <p:nvCxnSpPr>
            <p:cNvPr id="69" name="Straight Connector 68">
              <a:extLst>
                <a:ext uri="{FF2B5EF4-FFF2-40B4-BE49-F238E27FC236}">
                  <a16:creationId xmlns:a16="http://schemas.microsoft.com/office/drawing/2014/main" id="{817B1077-1B88-444F-AFEE-0EE276E2B264}"/>
                </a:ext>
              </a:extLst>
            </p:cNvPr>
            <p:cNvCxnSpPr>
              <a:cxnSpLocks/>
            </p:cNvCxnSpPr>
            <p:nvPr/>
          </p:nvCxnSpPr>
          <p:spPr>
            <a:xfrm flipH="1">
              <a:off x="6148166" y="2000825"/>
              <a:ext cx="103761" cy="0"/>
            </a:xfrm>
            <a:prstGeom prst="line">
              <a:avLst/>
            </a:prstGeom>
            <a:ln w="28575"/>
          </p:spPr>
          <p:style>
            <a:lnRef idx="3">
              <a:schemeClr val="dk1"/>
            </a:lnRef>
            <a:fillRef idx="0">
              <a:schemeClr val="dk1"/>
            </a:fillRef>
            <a:effectRef idx="2">
              <a:schemeClr val="dk1"/>
            </a:effectRef>
            <a:fontRef idx="minor">
              <a:schemeClr val="tx1"/>
            </a:fontRef>
          </p:style>
        </p:cxnSp>
        <p:cxnSp>
          <p:nvCxnSpPr>
            <p:cNvPr id="70" name="Straight Connector 69">
              <a:extLst>
                <a:ext uri="{FF2B5EF4-FFF2-40B4-BE49-F238E27FC236}">
                  <a16:creationId xmlns:a16="http://schemas.microsoft.com/office/drawing/2014/main" id="{FEF5E80E-8401-4735-9545-185DB769AF13}"/>
                </a:ext>
              </a:extLst>
            </p:cNvPr>
            <p:cNvCxnSpPr>
              <a:cxnSpLocks/>
            </p:cNvCxnSpPr>
            <p:nvPr/>
          </p:nvCxnSpPr>
          <p:spPr>
            <a:xfrm>
              <a:off x="6143223" y="1991288"/>
              <a:ext cx="0" cy="128622"/>
            </a:xfrm>
            <a:prstGeom prst="line">
              <a:avLst/>
            </a:prstGeom>
            <a:ln w="28575"/>
          </p:spPr>
          <p:style>
            <a:lnRef idx="3">
              <a:schemeClr val="dk1"/>
            </a:lnRef>
            <a:fillRef idx="0">
              <a:schemeClr val="dk1"/>
            </a:fillRef>
            <a:effectRef idx="2">
              <a:schemeClr val="dk1"/>
            </a:effectRef>
            <a:fontRef idx="minor">
              <a:schemeClr val="tx1"/>
            </a:fontRef>
          </p:style>
        </p:cxnSp>
      </p:grpSp>
      <p:grpSp>
        <p:nvGrpSpPr>
          <p:cNvPr id="49" name="Group 48">
            <a:extLst>
              <a:ext uri="{FF2B5EF4-FFF2-40B4-BE49-F238E27FC236}">
                <a16:creationId xmlns:a16="http://schemas.microsoft.com/office/drawing/2014/main" id="{5565CB93-38E2-4460-B13C-FC42BDE29C4C}"/>
              </a:ext>
            </a:extLst>
          </p:cNvPr>
          <p:cNvGrpSpPr/>
          <p:nvPr/>
        </p:nvGrpSpPr>
        <p:grpSpPr>
          <a:xfrm>
            <a:off x="7720488" y="2163840"/>
            <a:ext cx="4194979" cy="4594709"/>
            <a:chOff x="7720489" y="2163840"/>
            <a:chExt cx="4194979" cy="4594707"/>
          </a:xfrm>
        </p:grpSpPr>
        <p:sp>
          <p:nvSpPr>
            <p:cNvPr id="58" name="Rectangle 18">
              <a:extLst>
                <a:ext uri="{FF2B5EF4-FFF2-40B4-BE49-F238E27FC236}">
                  <a16:creationId xmlns:a16="http://schemas.microsoft.com/office/drawing/2014/main" id="{7E87F890-4C0B-4810-9EED-F130263D0138}"/>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S</a:t>
              </a:r>
              <a:endParaRPr lang="en-US" sz="2100" dirty="0">
                <a:solidFill>
                  <a:prstClr val="black"/>
                </a:solidFill>
                <a:latin typeface="Times New Roman" panose="02020603050405020304" pitchFamily="18" charset="0"/>
                <a:cs typeface="Times New Roman" panose="02020603050405020304" pitchFamily="18" charset="0"/>
              </a:endParaRPr>
            </a:p>
          </p:txBody>
        </p:sp>
        <p:grpSp>
          <p:nvGrpSpPr>
            <p:cNvPr id="59" name="Group 58">
              <a:extLst>
                <a:ext uri="{FF2B5EF4-FFF2-40B4-BE49-F238E27FC236}">
                  <a16:creationId xmlns:a16="http://schemas.microsoft.com/office/drawing/2014/main" id="{30A4CAAF-F997-4D30-A0B1-D22C04204CDF}"/>
                </a:ext>
              </a:extLst>
            </p:cNvPr>
            <p:cNvGrpSpPr/>
            <p:nvPr/>
          </p:nvGrpSpPr>
          <p:grpSpPr>
            <a:xfrm>
              <a:off x="7720489" y="2546412"/>
              <a:ext cx="4194979" cy="4212135"/>
              <a:chOff x="7720489" y="2546412"/>
              <a:chExt cx="4194979" cy="4212135"/>
            </a:xfrm>
          </p:grpSpPr>
          <p:grpSp>
            <p:nvGrpSpPr>
              <p:cNvPr id="65" name="Group 64">
                <a:extLst>
                  <a:ext uri="{FF2B5EF4-FFF2-40B4-BE49-F238E27FC236}">
                    <a16:creationId xmlns:a16="http://schemas.microsoft.com/office/drawing/2014/main" id="{51234EAE-8A68-43ED-9F66-6554B457A9E4}"/>
                  </a:ext>
                </a:extLst>
              </p:cNvPr>
              <p:cNvGrpSpPr/>
              <p:nvPr/>
            </p:nvGrpSpPr>
            <p:grpSpPr>
              <a:xfrm>
                <a:off x="7720489" y="2546412"/>
                <a:ext cx="4194979" cy="4212135"/>
                <a:chOff x="7720489" y="2546412"/>
                <a:chExt cx="4194979" cy="4212135"/>
              </a:xfrm>
            </p:grpSpPr>
            <p:grpSp>
              <p:nvGrpSpPr>
                <p:cNvPr id="68" name="Group 67">
                  <a:extLst>
                    <a:ext uri="{FF2B5EF4-FFF2-40B4-BE49-F238E27FC236}">
                      <a16:creationId xmlns:a16="http://schemas.microsoft.com/office/drawing/2014/main" id="{DBA34B93-E194-46C8-8D9D-11A2A9F51113}"/>
                    </a:ext>
                  </a:extLst>
                </p:cNvPr>
                <p:cNvGrpSpPr/>
                <p:nvPr/>
              </p:nvGrpSpPr>
              <p:grpSpPr>
                <a:xfrm>
                  <a:off x="7720489" y="2546412"/>
                  <a:ext cx="4194979" cy="4212135"/>
                  <a:chOff x="4572001" y="1888199"/>
                  <a:chExt cx="3217098" cy="2367372"/>
                </a:xfrm>
              </p:grpSpPr>
              <p:sp>
                <p:nvSpPr>
                  <p:cNvPr id="74" name="Line 9">
                    <a:extLst>
                      <a:ext uri="{FF2B5EF4-FFF2-40B4-BE49-F238E27FC236}">
                        <a16:creationId xmlns:a16="http://schemas.microsoft.com/office/drawing/2014/main" id="{7D7D6A24-8EC7-47FE-95D3-0BDCBB0643A0}"/>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ln>
                        <a:solidFill>
                          <a:sysClr val="windowText" lastClr="000000"/>
                        </a:solidFill>
                      </a:ln>
                      <a:solidFill>
                        <a:prstClr val="black"/>
                      </a:solidFill>
                      <a:latin typeface="Calibri"/>
                    </a:endParaRPr>
                  </a:p>
                </p:txBody>
              </p:sp>
              <p:sp>
                <p:nvSpPr>
                  <p:cNvPr id="75" name="Line 11">
                    <a:extLst>
                      <a:ext uri="{FF2B5EF4-FFF2-40B4-BE49-F238E27FC236}">
                        <a16:creationId xmlns:a16="http://schemas.microsoft.com/office/drawing/2014/main" id="{ECE2F2C6-579A-400A-9B41-6C93DC7ADC27}"/>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76" name="Line 12">
                    <a:extLst>
                      <a:ext uri="{FF2B5EF4-FFF2-40B4-BE49-F238E27FC236}">
                        <a16:creationId xmlns:a16="http://schemas.microsoft.com/office/drawing/2014/main" id="{044807D0-74A4-4AC9-947A-05621D7A6AA4}"/>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7" name="Line 13">
                    <a:extLst>
                      <a:ext uri="{FF2B5EF4-FFF2-40B4-BE49-F238E27FC236}">
                        <a16:creationId xmlns:a16="http://schemas.microsoft.com/office/drawing/2014/main" id="{965BFD7D-D346-4134-9A11-46A51E9B9034}"/>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79" name="Line 14">
                    <a:extLst>
                      <a:ext uri="{FF2B5EF4-FFF2-40B4-BE49-F238E27FC236}">
                        <a16:creationId xmlns:a16="http://schemas.microsoft.com/office/drawing/2014/main" id="{5F351A32-58BF-4AB1-B892-253F2216296E}"/>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0" name="Line 15">
                    <a:extLst>
                      <a:ext uri="{FF2B5EF4-FFF2-40B4-BE49-F238E27FC236}">
                        <a16:creationId xmlns:a16="http://schemas.microsoft.com/office/drawing/2014/main" id="{65D517B9-88A6-46B5-B11F-D05ED223925E}"/>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pPr defTabSz="914377"/>
                    <a:endParaRPr lang="en-US">
                      <a:solidFill>
                        <a:prstClr val="black"/>
                      </a:solidFill>
                      <a:latin typeface="Calibri"/>
                    </a:endParaRPr>
                  </a:p>
                </p:txBody>
              </p:sp>
              <p:sp>
                <p:nvSpPr>
                  <p:cNvPr id="82" name="Line 16">
                    <a:extLst>
                      <a:ext uri="{FF2B5EF4-FFF2-40B4-BE49-F238E27FC236}">
                        <a16:creationId xmlns:a16="http://schemas.microsoft.com/office/drawing/2014/main" id="{33C3CBAE-490E-46D8-8697-4C637677D10A}"/>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83" name="Rectangle 18">
                    <a:extLst>
                      <a:ext uri="{FF2B5EF4-FFF2-40B4-BE49-F238E27FC236}">
                        <a16:creationId xmlns:a16="http://schemas.microsoft.com/office/drawing/2014/main" id="{30A76DDA-F21F-4A38-8258-A54629C49D3C}"/>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D</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4" name="Rectangle 19">
                    <a:extLst>
                      <a:ext uri="{FF2B5EF4-FFF2-40B4-BE49-F238E27FC236}">
                        <a16:creationId xmlns:a16="http://schemas.microsoft.com/office/drawing/2014/main" id="{DD7D42A4-E472-478A-B97C-41534ED7931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C</a:t>
                    </a:r>
                  </a:p>
                </p:txBody>
              </p:sp>
              <p:sp>
                <p:nvSpPr>
                  <p:cNvPr id="85" name="Rectangle 20">
                    <a:extLst>
                      <a:ext uri="{FF2B5EF4-FFF2-40B4-BE49-F238E27FC236}">
                        <a16:creationId xmlns:a16="http://schemas.microsoft.com/office/drawing/2014/main" id="{BA70A317-9E1D-4780-8C71-A533A73A95CB}"/>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B</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6" name="Rectangle 21">
                    <a:extLst>
                      <a:ext uri="{FF2B5EF4-FFF2-40B4-BE49-F238E27FC236}">
                        <a16:creationId xmlns:a16="http://schemas.microsoft.com/office/drawing/2014/main" id="{0CEB2DD1-9D44-47FE-A831-2A8A867FF33E}"/>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400" dirty="0">
                        <a:solidFill>
                          <a:prstClr val="black"/>
                        </a:solidFill>
                        <a:latin typeface="Times New Roman" panose="02020603050405020304" pitchFamily="18" charset="0"/>
                        <a:cs typeface="Times New Roman" panose="02020603050405020304" pitchFamily="18" charset="0"/>
                      </a:rPr>
                      <a:t>A</a:t>
                    </a:r>
                    <a:endParaRPr lang="en-US" sz="2100" dirty="0">
                      <a:solidFill>
                        <a:prstClr val="black"/>
                      </a:solidFill>
                      <a:latin typeface="Times New Roman" panose="02020603050405020304" pitchFamily="18" charset="0"/>
                      <a:cs typeface="Times New Roman" panose="02020603050405020304" pitchFamily="18" charset="0"/>
                    </a:endParaRPr>
                  </a:p>
                </p:txBody>
              </p:sp>
              <p:sp>
                <p:nvSpPr>
                  <p:cNvPr id="87" name="Line 22">
                    <a:extLst>
                      <a:ext uri="{FF2B5EF4-FFF2-40B4-BE49-F238E27FC236}">
                        <a16:creationId xmlns:a16="http://schemas.microsoft.com/office/drawing/2014/main" id="{6EB6B093-F5D7-45F8-80F1-1485E58DDB6D}"/>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72" name="Line 22">
                  <a:extLst>
                    <a:ext uri="{FF2B5EF4-FFF2-40B4-BE49-F238E27FC236}">
                      <a16:creationId xmlns:a16="http://schemas.microsoft.com/office/drawing/2014/main" id="{43AFF992-3D12-43D2-960D-6AD99888AB8A}"/>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sp>
              <p:nvSpPr>
                <p:cNvPr id="73" name="Line 22">
                  <a:extLst>
                    <a:ext uri="{FF2B5EF4-FFF2-40B4-BE49-F238E27FC236}">
                      <a16:creationId xmlns:a16="http://schemas.microsoft.com/office/drawing/2014/main" id="{52A7891C-51F7-4D9D-9C21-AB7D6F3DDC3A}"/>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77"/>
                  <a:endParaRPr lang="en-US" dirty="0">
                    <a:solidFill>
                      <a:prstClr val="black"/>
                    </a:solidFill>
                    <a:latin typeface="Calibri"/>
                  </a:endParaRPr>
                </a:p>
              </p:txBody>
            </p:sp>
          </p:grpSp>
          <p:sp>
            <p:nvSpPr>
              <p:cNvPr id="66" name="Rectangle 18">
                <a:extLst>
                  <a:ext uri="{FF2B5EF4-FFF2-40B4-BE49-F238E27FC236}">
                    <a16:creationId xmlns:a16="http://schemas.microsoft.com/office/drawing/2014/main" id="{D0A4A3D3-63C1-4053-AFE8-06857C7A6D46}"/>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pPr defTabSz="914377"/>
                <a:r>
                  <a:rPr lang="en-US" sz="2100" dirty="0">
                    <a:solidFill>
                      <a:prstClr val="black"/>
                    </a:solidFill>
                    <a:latin typeface="Times New Roman" panose="02020603050405020304" pitchFamily="18" charset="0"/>
                    <a:cs typeface="Times New Roman" panose="02020603050405020304" pitchFamily="18" charset="0"/>
                  </a:rPr>
                  <a:t>O</a:t>
                </a:r>
              </a:p>
            </p:txBody>
          </p:sp>
        </p:grpSp>
      </p:grpSp>
      <p:sp>
        <p:nvSpPr>
          <p:cNvPr id="52" name="Line 16">
            <a:extLst>
              <a:ext uri="{FF2B5EF4-FFF2-40B4-BE49-F238E27FC236}">
                <a16:creationId xmlns:a16="http://schemas.microsoft.com/office/drawing/2014/main" id="{4E34507F-689A-47C7-964D-8DD6BD39690D}"/>
              </a:ext>
            </a:extLst>
          </p:cNvPr>
          <p:cNvSpPr>
            <a:spLocks noChangeShapeType="1"/>
          </p:cNvSpPr>
          <p:nvPr/>
        </p:nvSpPr>
        <p:spPr bwMode="auto">
          <a:xfrm>
            <a:off x="8866296" y="2589764"/>
            <a:ext cx="976013" cy="3090160"/>
          </a:xfrm>
          <a:prstGeom prst="line">
            <a:avLst/>
          </a:prstGeom>
          <a:noFill/>
          <a:ln w="28575">
            <a:solidFill>
              <a:schemeClr val="accent1"/>
            </a:solidFill>
            <a:prstDash val="sysDash"/>
            <a:round/>
            <a:headEnd/>
            <a:tailEnd/>
          </a:ln>
          <a:extLst>
            <a:ext uri="{909E8E84-426E-40DD-AFC4-6F175D3DCCD1}">
              <a14:hiddenFill xmlns:a14="http://schemas.microsoft.com/office/drawing/2010/main">
                <a:noFill/>
              </a14:hiddenFill>
            </a:ext>
          </a:extLst>
        </p:spPr>
        <p:txBody>
          <a:bodyPr/>
          <a:lstStyle/>
          <a:p>
            <a:pPr defTabSz="914377"/>
            <a:endParaRPr lang="en-US" dirty="0">
              <a:solidFill>
                <a:prstClr val="black"/>
              </a:solidFill>
              <a:latin typeface="Calibri"/>
            </a:endParaRPr>
          </a:p>
        </p:txBody>
      </p:sp>
      <p:sp>
        <p:nvSpPr>
          <p:cNvPr id="71" name="Arc 70">
            <a:extLst>
              <a:ext uri="{FF2B5EF4-FFF2-40B4-BE49-F238E27FC236}">
                <a16:creationId xmlns:a16="http://schemas.microsoft.com/office/drawing/2014/main" id="{A2E47A80-8437-4B24-AE52-C1E69C008B43}"/>
              </a:ext>
            </a:extLst>
          </p:cNvPr>
          <p:cNvSpPr/>
          <p:nvPr/>
        </p:nvSpPr>
        <p:spPr>
          <a:xfrm rot="9244849">
            <a:off x="8656460" y="2745045"/>
            <a:ext cx="589872" cy="375593"/>
          </a:xfrm>
          <a:prstGeom prst="arc">
            <a:avLst>
              <a:gd name="adj1" fmla="val 16200000"/>
              <a:gd name="adj2" fmla="val 20900078"/>
            </a:avLst>
          </a:prstGeom>
          <a:ln w="28575">
            <a:solidFill>
              <a:schemeClr val="tx1"/>
            </a:solidFill>
          </a:ln>
        </p:spPr>
        <p:style>
          <a:lnRef idx="3">
            <a:schemeClr val="dk1"/>
          </a:lnRef>
          <a:fillRef idx="0">
            <a:schemeClr val="dk1"/>
          </a:fillRef>
          <a:effectRef idx="2">
            <a:schemeClr val="dk1"/>
          </a:effectRef>
          <a:fontRef idx="minor">
            <a:schemeClr val="tx1"/>
          </a:fontRef>
        </p:style>
        <p:txBody>
          <a:bodyPr lIns="91440" tIns="45720" rIns="91440" bIns="45720" rtlCol="0" anchor="ctr"/>
          <a:lstStyle/>
          <a:p>
            <a:pPr algn="ctr"/>
            <a:endParaRPr lang="en-US" sz="2400">
              <a:latin typeface="Times New Roman" charset="0"/>
              <a:ea typeface="Times New Roman" charset="0"/>
              <a:cs typeface="Times New Roman" charset="0"/>
            </a:endParaRPr>
          </a:p>
        </p:txBody>
      </p:sp>
      <mc:AlternateContent xmlns:mc="http://schemas.openxmlformats.org/markup-compatibility/2006" xmlns:a14="http://schemas.microsoft.com/office/drawing/2010/main">
        <mc:Choice Requires="a14">
          <p:sp>
            <p:nvSpPr>
              <p:cNvPr id="54" name="Rectangle 53">
                <a:extLst>
                  <a:ext uri="{FF2B5EF4-FFF2-40B4-BE49-F238E27FC236}">
                    <a16:creationId xmlns:a16="http://schemas.microsoft.com/office/drawing/2014/main" id="{C853697A-4DBC-49C4-9D64-3E4118A0D243}"/>
                  </a:ext>
                </a:extLst>
              </p:cNvPr>
              <p:cNvSpPr/>
              <p:nvPr/>
            </p:nvSpPr>
            <p:spPr>
              <a:xfrm>
                <a:off x="224569" y="2258581"/>
                <a:ext cx="8974468" cy="4552843"/>
              </a:xfrm>
              <a:prstGeom prst="rect">
                <a:avLst/>
              </a:prstGeom>
              <a:noFill/>
            </p:spPr>
            <p:txBody>
              <a:bodyPr wrap="square" lIns="91433" tIns="45717" rIns="91433" bIns="45717" rtlCol="0">
                <a:spAutoFit/>
              </a:bodyPr>
              <a:lstStyle/>
              <a:p>
                <a:r>
                  <a:rPr lang="en-US" sz="3200" dirty="0">
                    <a:latin typeface="Times New Roman" panose="02020603050405020304" pitchFamily="18" charset="0"/>
                    <a:cs typeface="Times New Roman" panose="02020603050405020304" pitchFamily="18" charset="0"/>
                  </a:rPr>
                  <a:t>Vì </a:t>
                </a:r>
                <a14:m>
                  <m:oMath xmlns:m="http://schemas.openxmlformats.org/officeDocument/2006/math">
                    <m:d>
                      <m:dPr>
                        <m:begChr m:val="{"/>
                        <m:endChr m:val=""/>
                        <m:ctrlPr>
                          <a:rPr lang="en-US" sz="3200" i="1">
                            <a:latin typeface="Cambria Math" panose="02040503050406030204" pitchFamily="18" charset="0"/>
                          </a:rPr>
                        </m:ctrlPr>
                      </m:dPr>
                      <m:e>
                        <m:eqArr>
                          <m:eqArrPr>
                            <m:ctrlPr>
                              <a:rPr lang="en-US" sz="3200" i="1">
                                <a:latin typeface="Cambria Math" panose="02040503050406030204" pitchFamily="18" charset="0"/>
                              </a:rPr>
                            </m:ctrlPr>
                          </m:eqArrPr>
                          <m:e>
                            <m:r>
                              <a:rPr lang="en-US" sz="3200" i="1">
                                <a:latin typeface="Cambria Math" panose="02040503050406030204" pitchFamily="18" charset="0"/>
                              </a:rPr>
                              <m:t>𝑆𝐴</m:t>
                            </m:r>
                            <m:r>
                              <a:rPr lang="en-US" sz="3200" i="1">
                                <a:latin typeface="Cambria Math" panose="02040503050406030204" pitchFamily="18" charset="0"/>
                              </a:rPr>
                              <m:t>⊥</m:t>
                            </m:r>
                            <m:r>
                              <a:rPr lang="en-US" sz="3200" i="1">
                                <a:latin typeface="Cambria Math" panose="02040503050406030204" pitchFamily="18" charset="0"/>
                              </a:rPr>
                              <m:t>𝐵𝐷</m:t>
                            </m:r>
                          </m:e>
                          <m:e>
                            <m:r>
                              <a:rPr lang="en-US" sz="3200" i="1">
                                <a:latin typeface="Cambria Math" panose="02040503050406030204" pitchFamily="18" charset="0"/>
                              </a:rPr>
                              <m:t>𝐴𝐶</m:t>
                            </m:r>
                            <m:r>
                              <a:rPr lang="en-US" sz="3200" i="1">
                                <a:latin typeface="Cambria Math" panose="02040503050406030204" pitchFamily="18" charset="0"/>
                              </a:rPr>
                              <m:t>⊥</m:t>
                            </m:r>
                            <m:r>
                              <a:rPr lang="en-US" sz="3200" i="1">
                                <a:latin typeface="Cambria Math" panose="02040503050406030204" pitchFamily="18" charset="0"/>
                              </a:rPr>
                              <m:t>𝐵𝐷</m:t>
                            </m:r>
                          </m:e>
                        </m:eqArr>
                      </m:e>
                    </m:d>
                  </m:oMath>
                </a14:m>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rPr>
                      <m:t>⇒</m:t>
                    </m:r>
                    <m:r>
                      <a:rPr lang="en-US" sz="3200" i="1">
                        <a:latin typeface="Cambria Math" panose="02040503050406030204" pitchFamily="18" charset="0"/>
                      </a:rPr>
                      <m:t>𝐵𝐷</m:t>
                    </m:r>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𝑆𝐴𝐶</m:t>
                    </m:r>
                    <m:r>
                      <a:rPr lang="en-US" sz="3200" i="1">
                        <a:latin typeface="Cambria Math" panose="02040503050406030204" pitchFamily="18" charset="0"/>
                        <a:ea typeface="Cambria Math" panose="02040503050406030204" pitchFamily="18" charset="0"/>
                      </a:rPr>
                      <m:t>)</m:t>
                    </m:r>
                  </m:oMath>
                </a14:m>
                <a:endParaRPr lang="en-US" sz="3200" i="1" dirty="0"/>
              </a:p>
              <a:p>
                <a:r>
                  <a:rPr lang="en-US" sz="3200" dirty="0" err="1">
                    <a:latin typeface="Times New Roman" panose="02020603050405020304" pitchFamily="18" charset="0"/>
                    <a:cs typeface="Times New Roman" panose="02020603050405020304" pitchFamily="18" charset="0"/>
                  </a:rPr>
                  <a:t>Vậy</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𝑆𝑂</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𝑆𝐵</m:t>
                    </m:r>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lên</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a:latin typeface="Cambria Math" panose="02040503050406030204" pitchFamily="18" charset="0"/>
                        <a:cs typeface="Times New Roman" panose="02020603050405020304" pitchFamily="18" charset="0"/>
                      </a:rPr>
                      <m:t>(</m:t>
                    </m:r>
                    <m:r>
                      <a:rPr lang="en-US" sz="3200" i="1" dirty="0">
                        <a:latin typeface="Cambria Math" panose="02040503050406030204" pitchFamily="18" charset="0"/>
                        <a:cs typeface="Times New Roman" panose="02020603050405020304" pitchFamily="18" charset="0"/>
                      </a:rPr>
                      <m:t>𝑆𝐴𝐶</m:t>
                    </m:r>
                    <m:r>
                      <a:rPr lang="en-US" sz="3200" i="1" dirty="0">
                        <a:latin typeface="Cambria Math" panose="02040503050406030204" pitchFamily="18" charset="0"/>
                        <a:cs typeface="Times New Roman" panose="02020603050405020304" pitchFamily="18" charset="0"/>
                      </a:rPr>
                      <m:t>)</m:t>
                    </m:r>
                  </m:oMath>
                </a14:m>
                <a:endParaRPr lang="en-US" sz="3200" dirty="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en-US" sz="3200" i="1">
                            <a:latin typeface="Cambria Math" panose="02040503050406030204" pitchFamily="18" charset="0"/>
                          </a:rPr>
                        </m:ctrlPr>
                      </m:accPr>
                      <m:e>
                        <m:r>
                          <a:rPr lang="en-US" sz="3200" i="1">
                            <a:latin typeface="Cambria Math" panose="02040503050406030204" pitchFamily="18" charset="0"/>
                            <a:ea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𝑆𝐵</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𝑆𝐴𝐶</m:t>
                                </m:r>
                              </m:e>
                            </m:d>
                          </m:e>
                        </m:d>
                      </m:e>
                    </m:acc>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𝐵𝑆𝑂</m:t>
                        </m:r>
                      </m:e>
                    </m:acc>
                  </m:oMath>
                </a14:m>
                <a:r>
                  <a:rPr lang="en-US" sz="3200" dirty="0">
                    <a:latin typeface="Times New Roman" panose="02020603050405020304" pitchFamily="18" charset="0"/>
                    <a:cs typeface="Times New Roman" panose="02020603050405020304" pitchFamily="18" charset="0"/>
                  </a:rPr>
                  <a:t>.</a:t>
                </a:r>
              </a:p>
              <a:p>
                <a:r>
                  <a:rPr lang="en-US" sz="3200" dirty="0" err="1">
                    <a:latin typeface="Times New Roman" panose="02020603050405020304" pitchFamily="18" charset="0"/>
                    <a:cs typeface="Times New Roman" panose="02020603050405020304" pitchFamily="18" charset="0"/>
                  </a:rPr>
                  <a:t>Mà</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cs typeface="Times New Roman" panose="02020603050405020304" pitchFamily="18" charset="0"/>
                      </a:rPr>
                      <m:t>𝑆𝑂</m:t>
                    </m:r>
                    <m:r>
                      <a:rPr lang="en-US" sz="3200" i="1">
                        <a:latin typeface="Cambria Math" panose="02040503050406030204" pitchFamily="18" charset="0"/>
                        <a:cs typeface="Times New Roman" panose="02020603050405020304" pitchFamily="18" charset="0"/>
                      </a:rPr>
                      <m:t>=</m:t>
                    </m:r>
                    <m:rad>
                      <m:radPr>
                        <m:degHide m:val="on"/>
                        <m:ctrlPr>
                          <a:rPr lang="en-US" sz="3200" i="1">
                            <a:latin typeface="Cambria Math" panose="02040503050406030204" pitchFamily="18" charset="0"/>
                            <a:cs typeface="Times New Roman" panose="02020603050405020304" pitchFamily="18" charset="0"/>
                          </a:rPr>
                        </m:ctrlPr>
                      </m:radPr>
                      <m:deg/>
                      <m:e>
                        <m:sSup>
                          <m:sSupPr>
                            <m:ctrlPr>
                              <a:rPr lang="en-US" sz="3200" i="1">
                                <a:latin typeface="Cambria Math" panose="02040503050406030204" pitchFamily="18" charset="0"/>
                                <a:cs typeface="Times New Roman" panose="02020603050405020304" pitchFamily="18" charset="0"/>
                              </a:rPr>
                            </m:ctrlPr>
                          </m:sSupPr>
                          <m:e>
                            <m:r>
                              <a:rPr lang="en-US" sz="3200" i="1">
                                <a:latin typeface="Cambria Math" panose="02040503050406030204" pitchFamily="18" charset="0"/>
                                <a:cs typeface="Times New Roman" panose="02020603050405020304" pitchFamily="18" charset="0"/>
                              </a:rPr>
                              <m:t>𝑆𝐴</m:t>
                            </m:r>
                          </m:e>
                          <m:sup>
                            <m:r>
                              <a:rPr lang="en-US" sz="3200" i="1">
                                <a:latin typeface="Cambria Math" panose="02040503050406030204" pitchFamily="18" charset="0"/>
                                <a:cs typeface="Times New Roman" panose="02020603050405020304" pitchFamily="18" charset="0"/>
                              </a:rPr>
                              <m:t>2</m:t>
                            </m:r>
                          </m:sup>
                        </m:sSup>
                        <m:r>
                          <a:rPr lang="en-US" sz="3200" i="1">
                            <a:latin typeface="Cambria Math" panose="02040503050406030204" pitchFamily="18" charset="0"/>
                            <a:cs typeface="Times New Roman" panose="02020603050405020304" pitchFamily="18" charset="0"/>
                          </a:rPr>
                          <m:t>+</m:t>
                        </m:r>
                        <m:sSup>
                          <m:sSupPr>
                            <m:ctrlPr>
                              <a:rPr lang="en-US" sz="3200" i="1">
                                <a:latin typeface="Cambria Math" panose="02040503050406030204" pitchFamily="18" charset="0"/>
                                <a:cs typeface="Times New Roman" panose="02020603050405020304" pitchFamily="18" charset="0"/>
                              </a:rPr>
                            </m:ctrlPr>
                          </m:sSupPr>
                          <m:e>
                            <m:r>
                              <a:rPr lang="en-US" sz="3200" i="1">
                                <a:latin typeface="Cambria Math" panose="02040503050406030204" pitchFamily="18" charset="0"/>
                                <a:cs typeface="Times New Roman" panose="02020603050405020304" pitchFamily="18" charset="0"/>
                              </a:rPr>
                              <m:t>𝐴𝑂</m:t>
                            </m:r>
                          </m:e>
                          <m:sup>
                            <m:r>
                              <a:rPr lang="en-US" sz="3200" i="1">
                                <a:latin typeface="Cambria Math" panose="02040503050406030204" pitchFamily="18" charset="0"/>
                                <a:cs typeface="Times New Roman" panose="02020603050405020304" pitchFamily="18" charset="0"/>
                              </a:rPr>
                              <m:t>2</m:t>
                            </m:r>
                          </m:sup>
                        </m:sSup>
                      </m:e>
                    </m:rad>
                    <m:r>
                      <a:rPr lang="en-US" sz="3200" i="1">
                        <a:latin typeface="Cambria Math" panose="02040503050406030204" pitchFamily="18" charset="0"/>
                        <a:cs typeface="Times New Roman" panose="02020603050405020304" pitchFamily="18" charset="0"/>
                      </a:rPr>
                      <m:t>=</m:t>
                    </m:r>
                    <m:f>
                      <m:fPr>
                        <m:ctrlPr>
                          <a:rPr lang="en-US" sz="3200" i="1">
                            <a:latin typeface="Cambria Math" panose="02040503050406030204" pitchFamily="18" charset="0"/>
                            <a:cs typeface="Times New Roman" panose="02020603050405020304" pitchFamily="18" charset="0"/>
                          </a:rPr>
                        </m:ctrlPr>
                      </m:fPr>
                      <m:num>
                        <m:r>
                          <a:rPr lang="en-US" sz="3200" i="1">
                            <a:latin typeface="Cambria Math" panose="02040503050406030204" pitchFamily="18" charset="0"/>
                            <a:cs typeface="Times New Roman" panose="02020603050405020304" pitchFamily="18" charset="0"/>
                          </a:rPr>
                          <m:t>𝑎</m:t>
                        </m:r>
                        <m:rad>
                          <m:radPr>
                            <m:degHide m:val="on"/>
                            <m:ctrlPr>
                              <a:rPr lang="en-US" sz="3200" i="1">
                                <a:latin typeface="Cambria Math" panose="02040503050406030204" pitchFamily="18" charset="0"/>
                                <a:cs typeface="Times New Roman" panose="02020603050405020304" pitchFamily="18" charset="0"/>
                              </a:rPr>
                            </m:ctrlPr>
                          </m:radPr>
                          <m:deg/>
                          <m:e>
                            <m:r>
                              <a:rPr lang="en-US" sz="3200" i="1">
                                <a:latin typeface="Cambria Math" panose="02040503050406030204" pitchFamily="18" charset="0"/>
                                <a:cs typeface="Times New Roman" panose="02020603050405020304" pitchFamily="18" charset="0"/>
                              </a:rPr>
                              <m:t>10</m:t>
                            </m:r>
                          </m:e>
                        </m:rad>
                      </m:num>
                      <m:den>
                        <m:r>
                          <a:rPr lang="en-US" sz="3200" i="1">
                            <a:latin typeface="Cambria Math" panose="02040503050406030204" pitchFamily="18" charset="0"/>
                            <a:cs typeface="Times New Roman" panose="02020603050405020304" pitchFamily="18" charset="0"/>
                          </a:rPr>
                          <m:t>2</m:t>
                        </m:r>
                      </m:den>
                    </m:f>
                  </m:oMath>
                </a14:m>
                <a:endParaRPr lang="en-US" sz="3200" dirty="0">
                  <a:latin typeface="Times New Roman" panose="02020603050405020304" pitchFamily="18" charset="0"/>
                  <a:cs typeface="Times New Roman" panose="02020603050405020304" pitchFamily="18" charset="0"/>
                </a:endParaRPr>
              </a:p>
              <a:p>
                <a14:m>
                  <m:oMath xmlns:m="http://schemas.openxmlformats.org/officeDocument/2006/math">
                    <m:r>
                      <a:rPr lang="en-US" sz="3200" i="1">
                        <a:latin typeface="Cambria Math" panose="02040503050406030204" pitchFamily="18" charset="0"/>
                        <a:cs typeface="Times New Roman" panose="02020603050405020304" pitchFamily="18" charset="0"/>
                      </a:rPr>
                      <m:t>𝑡𝑎𝑛</m:t>
                    </m:r>
                  </m:oMath>
                </a14:m>
                <a:r>
                  <a:rPr lang="en-US" sz="3200" dirty="0"/>
                  <a:t> </a:t>
                </a:r>
                <a14:m>
                  <m:oMath xmlns:m="http://schemas.openxmlformats.org/officeDocument/2006/math">
                    <m:acc>
                      <m:accPr>
                        <m:chr m:val="̂"/>
                        <m:ctrlPr>
                          <a:rPr lang="en-US" sz="3200" i="1">
                            <a:latin typeface="Cambria Math" panose="02040503050406030204" pitchFamily="18" charset="0"/>
                          </a:rPr>
                        </m:ctrlPr>
                      </m:accPr>
                      <m:e>
                        <m:r>
                          <a:rPr lang="en-US" sz="3200" i="1">
                            <a:latin typeface="Cambria Math" panose="02040503050406030204" pitchFamily="18" charset="0"/>
                          </a:rPr>
                          <m:t>𝐵𝑆𝑂</m:t>
                        </m:r>
                      </m:e>
                    </m:acc>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𝐵𝑂</m:t>
                        </m:r>
                      </m:num>
                      <m:den>
                        <m:r>
                          <a:rPr lang="en-US" sz="3200" i="1">
                            <a:latin typeface="Cambria Math" panose="02040503050406030204" pitchFamily="18" charset="0"/>
                          </a:rPr>
                          <m:t>𝑆𝑂</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2</m:t>
                            </m:r>
                          </m:e>
                        </m:rad>
                      </m:num>
                      <m:den>
                        <m:r>
                          <a:rPr lang="en-US" sz="3200" i="1">
                            <a:latin typeface="Cambria Math" panose="02040503050406030204" pitchFamily="18" charset="0"/>
                          </a:rPr>
                          <m:t>2</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rPr>
                              <m:t>10</m:t>
                            </m:r>
                          </m:e>
                        </m:rad>
                      </m:num>
                      <m:den>
                        <m:r>
                          <a:rPr lang="en-US" sz="3200" i="1">
                            <a:latin typeface="Cambria Math" panose="02040503050406030204" pitchFamily="18" charset="0"/>
                          </a:rPr>
                          <m:t>2</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1</m:t>
                        </m:r>
                      </m:num>
                      <m:den>
                        <m:rad>
                          <m:radPr>
                            <m:degHide m:val="on"/>
                            <m:ctrlPr>
                              <a:rPr lang="en-US" sz="3200" i="1">
                                <a:latin typeface="Cambria Math" panose="02040503050406030204" pitchFamily="18" charset="0"/>
                              </a:rPr>
                            </m:ctrlPr>
                          </m:radPr>
                          <m:deg/>
                          <m:e>
                            <m:r>
                              <a:rPr lang="en-US" sz="3200" i="1">
                                <a:latin typeface="Cambria Math" panose="02040503050406030204" pitchFamily="18" charset="0"/>
                              </a:rPr>
                              <m:t>5</m:t>
                            </m:r>
                          </m:e>
                        </m:rad>
                      </m:den>
                    </m:f>
                  </m:oMath>
                </a14:m>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suy</a:t>
                </a:r>
                <a:r>
                  <a:rPr lang="en-US" sz="3200" dirty="0">
                    <a:latin typeface="Times New Roman" panose="02020603050405020304" pitchFamily="18" charset="0"/>
                    <a:cs typeface="Times New Roman" panose="02020603050405020304" pitchFamily="18" charset="0"/>
                  </a:rPr>
                  <a:t> ra </a:t>
                </a:r>
                <a14:m>
                  <m:oMath xmlns:m="http://schemas.openxmlformats.org/officeDocument/2006/math">
                    <m:acc>
                      <m:accPr>
                        <m:chr m:val="̂"/>
                        <m:ctrlPr>
                          <a:rPr lang="en-US" sz="3200" i="1">
                            <a:latin typeface="Cambria Math" panose="02040503050406030204" pitchFamily="18" charset="0"/>
                          </a:rPr>
                        </m:ctrlPr>
                      </m:accPr>
                      <m:e>
                        <m:d>
                          <m:dPr>
                            <m:ctrlPr>
                              <a:rPr lang="en-US" sz="3200" i="1">
                                <a:latin typeface="Cambria Math" panose="02040503050406030204" pitchFamily="18" charset="0"/>
                              </a:rPr>
                            </m:ctrlPr>
                          </m:dPr>
                          <m:e>
                            <m:r>
                              <a:rPr lang="en-US" sz="3200" i="1">
                                <a:latin typeface="Cambria Math" panose="02040503050406030204" pitchFamily="18" charset="0"/>
                              </a:rPr>
                              <m:t>𝑆𝐵</m:t>
                            </m:r>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𝑆𝐴𝐶</m:t>
                                </m:r>
                              </m:e>
                            </m:d>
                          </m:e>
                        </m:d>
                      </m:e>
                    </m:acc>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𝐵𝑆𝑂</m:t>
                        </m:r>
                      </m:e>
                    </m:acc>
                    <m:r>
                      <a:rPr lang="en-US" sz="3200" i="1">
                        <a:latin typeface="Cambria Math" panose="02040503050406030204" pitchFamily="18" charset="0"/>
                        <a:ea typeface="Cambria Math" panose="02040503050406030204" pitchFamily="18" charset="0"/>
                      </a:rPr>
                      <m:t>≈</m:t>
                    </m:r>
                    <m:sSup>
                      <m:sSupPr>
                        <m:ctrlPr>
                          <a:rPr lang="en-US" sz="3200" i="1">
                            <a:latin typeface="Cambria Math" panose="02040503050406030204" pitchFamily="18" charset="0"/>
                          </a:rPr>
                        </m:ctrlPr>
                      </m:sSupPr>
                      <m:e>
                        <m:r>
                          <a:rPr lang="en-US" sz="3200" i="1">
                            <a:latin typeface="Cambria Math" panose="02040503050406030204" pitchFamily="18" charset="0"/>
                          </a:rPr>
                          <m:t>24</m:t>
                        </m:r>
                      </m:e>
                      <m:sup>
                        <m:r>
                          <a:rPr lang="en-US" sz="3200" i="1">
                            <a:latin typeface="Cambria Math" panose="02040503050406030204" pitchFamily="18" charset="0"/>
                          </a:rPr>
                          <m:t>𝑜</m:t>
                        </m:r>
                      </m:sup>
                    </m:sSup>
                  </m:oMath>
                </a14:m>
                <a:endParaRPr lang="en-US" sz="3200" dirty="0">
                  <a:latin typeface="Times New Roman" panose="02020603050405020304" pitchFamily="18" charset="0"/>
                  <a:cs typeface="Times New Roman" panose="02020603050405020304" pitchFamily="18" charset="0"/>
                </a:endParaRPr>
              </a:p>
            </p:txBody>
          </p:sp>
        </mc:Choice>
        <mc:Fallback xmlns="">
          <p:sp>
            <p:nvSpPr>
              <p:cNvPr id="54" name="Rectangle 53">
                <a:extLst>
                  <a:ext uri="{FF2B5EF4-FFF2-40B4-BE49-F238E27FC236}">
                    <a16:creationId xmlns:a16="http://schemas.microsoft.com/office/drawing/2014/main" id="{C853697A-4DBC-49C4-9D64-3E4118A0D243}"/>
                  </a:ext>
                </a:extLst>
              </p:cNvPr>
              <p:cNvSpPr>
                <a:spLocks noRot="1" noChangeAspect="1" noMove="1" noResize="1" noEditPoints="1" noAdjustHandles="1" noChangeArrowheads="1" noChangeShapeType="1" noTextEdit="1"/>
              </p:cNvSpPr>
              <p:nvPr/>
            </p:nvSpPr>
            <p:spPr>
              <a:xfrm>
                <a:off x="224569" y="2258581"/>
                <a:ext cx="8974468" cy="4552843"/>
              </a:xfrm>
              <a:prstGeom prst="rect">
                <a:avLst/>
              </a:prstGeom>
              <a:blipFill>
                <a:blip r:embed="rId4"/>
                <a:stretch>
                  <a:fillRect l="-1766" b="-2681"/>
                </a:stretch>
              </a:blipFill>
            </p:spPr>
            <p:txBody>
              <a:bodyPr/>
              <a:lstStyle/>
              <a:p>
                <a:r>
                  <a:rPr lang="en-US">
                    <a:noFill/>
                  </a:rPr>
                  <a:t> </a:t>
                </a:r>
              </a:p>
            </p:txBody>
          </p:sp>
        </mc:Fallback>
      </mc:AlternateContent>
    </p:spTree>
    <p:extLst>
      <p:ext uri="{BB962C8B-B14F-4D97-AF65-F5344CB8AC3E}">
        <p14:creationId xmlns:p14="http://schemas.microsoft.com/office/powerpoint/2010/main" val="35060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56"/>
                                        </p:tgtEl>
                                        <p:attrNameLst>
                                          <p:attrName>style.visibility</p:attrName>
                                        </p:attrNameLst>
                                      </p:cBhvr>
                                      <p:to>
                                        <p:strVal val="visible"/>
                                      </p:to>
                                    </p:set>
                                    <p:animEffect transition="in" filter="strips(downLeft)">
                                      <p:cBhvr>
                                        <p:cTn id="10" dur="500"/>
                                        <p:tgtEl>
                                          <p:spTgt spid="5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1"/>
                                        </p:tgtEl>
                                        <p:attrNameLst>
                                          <p:attrName>style.visibility</p:attrName>
                                        </p:attrNameLst>
                                      </p:cBhvr>
                                      <p:to>
                                        <p:strVal val="visible"/>
                                      </p:to>
                                    </p:set>
                                    <p:animEffect transition="in" filter="circle(in)">
                                      <p:cBhvr>
                                        <p:cTn id="13" dur="2000"/>
                                        <p:tgtEl>
                                          <p:spTgt spid="7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ipe(left)">
                                      <p:cBhvr>
                                        <p:cTn id="2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1" grpId="0" animBg="1"/>
      <p:bldP spid="5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72044" y="-499183"/>
            <a:ext cx="12201485" cy="69115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45699" tIns="22850" rIns="45699" bIns="22850" rtlCol="0" anchor="ctr"/>
          <a:lstStyle/>
          <a:p>
            <a:pPr algn="ctr"/>
            <a:endParaRPr lang="en-US" sz="2400">
              <a:latin typeface="Times New Roman" pitchFamily="18" charset="0"/>
              <a:cs typeface="Times New Roman" pitchFamily="18" charset="0"/>
            </a:endParaRPr>
          </a:p>
        </p:txBody>
      </p:sp>
      <p:sp>
        <p:nvSpPr>
          <p:cNvPr id="16" name="Rounded Rectangle 15"/>
          <p:cNvSpPr/>
          <p:nvPr/>
        </p:nvSpPr>
        <p:spPr>
          <a:xfrm>
            <a:off x="1291945" y="3224123"/>
            <a:ext cx="9937493" cy="3212456"/>
          </a:xfrm>
          <a:prstGeom prst="roundRect">
            <a:avLst>
              <a:gd name="adj" fmla="val 4570"/>
            </a:avLst>
          </a:prstGeom>
          <a:noFill/>
          <a:ln>
            <a:solidFill>
              <a:srgbClr val="135F82"/>
            </a:solidFill>
          </a:ln>
        </p:spPr>
        <p:style>
          <a:lnRef idx="2">
            <a:schemeClr val="accent1">
              <a:shade val="50000"/>
            </a:schemeClr>
          </a:lnRef>
          <a:fillRef idx="1">
            <a:schemeClr val="accent1"/>
          </a:fillRef>
          <a:effectRef idx="0">
            <a:schemeClr val="accent1"/>
          </a:effectRef>
          <a:fontRef idx="minor">
            <a:schemeClr val="lt1"/>
          </a:fontRef>
        </p:style>
        <p:txBody>
          <a:bodyPr lIns="45699" tIns="22850" rIns="45699" bIns="22850" rtlCol="0" anchor="ctr"/>
          <a:lstStyle/>
          <a:p>
            <a:pPr algn="ctr"/>
            <a:endParaRPr lang="en-US" sz="900">
              <a:latin typeface="Times New Roman" pitchFamily="18" charset="0"/>
              <a:cs typeface="Times New Roman" pitchFamily="18" charset="0"/>
            </a:endParaRPr>
          </a:p>
        </p:txBody>
      </p:sp>
      <p:sp>
        <p:nvSpPr>
          <p:cNvPr id="21" name="TextBox 20"/>
          <p:cNvSpPr txBox="1"/>
          <p:nvPr/>
        </p:nvSpPr>
        <p:spPr>
          <a:xfrm>
            <a:off x="5292487" y="954165"/>
            <a:ext cx="1690485" cy="4154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lIns="45699" tIns="22850" rIns="45699" bIns="22850" rtlCol="0">
            <a:spAutoFit/>
          </a:bodyPr>
          <a:lstStyle/>
          <a:p>
            <a:pPr algn="ctr"/>
            <a:r>
              <a:rPr lang="en-US" sz="2400" b="1" dirty="0">
                <a:solidFill>
                  <a:srgbClr val="135F82"/>
                </a:solidFill>
                <a:latin typeface="Times New Roman" pitchFamily="18" charset="0"/>
                <a:ea typeface="Tahoma" pitchFamily="34" charset="0"/>
                <a:cs typeface="Times New Roman" pitchFamily="18" charset="0"/>
              </a:rPr>
              <a:t>HÌNH HỌC</a:t>
            </a:r>
          </a:p>
        </p:txBody>
      </p:sp>
      <p:sp>
        <p:nvSpPr>
          <p:cNvPr id="22" name="TextBox 21"/>
          <p:cNvSpPr txBox="1"/>
          <p:nvPr/>
        </p:nvSpPr>
        <p:spPr>
          <a:xfrm>
            <a:off x="-9484" y="1448058"/>
            <a:ext cx="12198659" cy="915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lIns="45699" tIns="22850" rIns="45699" bIns="22850" rtlCol="0">
            <a:spAutoFit/>
          </a:bodyPr>
          <a:lstStyle/>
          <a:p>
            <a:pPr algn="ctr">
              <a:spcBef>
                <a:spcPts val="300"/>
              </a:spcBef>
            </a:pPr>
            <a:r>
              <a:rPr lang="en-US" sz="2699" b="1" dirty="0" err="1">
                <a:solidFill>
                  <a:srgbClr val="776249"/>
                </a:solidFill>
                <a:latin typeface="Times New Roman" pitchFamily="18" charset="0"/>
                <a:ea typeface="Tahoma" pitchFamily="34" charset="0"/>
                <a:cs typeface="Times New Roman" pitchFamily="18" charset="0"/>
              </a:rPr>
              <a:t>Chương</a:t>
            </a:r>
            <a:r>
              <a:rPr lang="en-US" sz="2699" b="1" dirty="0">
                <a:solidFill>
                  <a:srgbClr val="776249"/>
                </a:solidFill>
                <a:latin typeface="Times New Roman" pitchFamily="18" charset="0"/>
                <a:ea typeface="Tahoma" pitchFamily="34" charset="0"/>
                <a:cs typeface="Times New Roman" pitchFamily="18" charset="0"/>
              </a:rPr>
              <a:t> 3: VECTƠ TRONG KHÔNG GIAN. </a:t>
            </a:r>
          </a:p>
          <a:p>
            <a:pPr algn="ctr">
              <a:spcBef>
                <a:spcPts val="300"/>
              </a:spcBef>
            </a:pPr>
            <a:r>
              <a:rPr lang="en-US" sz="2699" b="1" dirty="0">
                <a:solidFill>
                  <a:srgbClr val="776249"/>
                </a:solidFill>
                <a:latin typeface="Times New Roman" pitchFamily="18" charset="0"/>
                <a:ea typeface="Tahoma" pitchFamily="34" charset="0"/>
                <a:cs typeface="Times New Roman" pitchFamily="18" charset="0"/>
              </a:rPr>
              <a:t>QUAN HỆ VUÔNG GÓC TRONG KHÔNG GIAN</a:t>
            </a:r>
          </a:p>
        </p:txBody>
      </p:sp>
      <p:grpSp>
        <p:nvGrpSpPr>
          <p:cNvPr id="10" name="Group 9"/>
          <p:cNvGrpSpPr/>
          <p:nvPr/>
        </p:nvGrpSpPr>
        <p:grpSpPr>
          <a:xfrm>
            <a:off x="1425203" y="2548288"/>
            <a:ext cx="9698767" cy="816589"/>
            <a:chOff x="2806976" y="4016252"/>
            <a:chExt cx="19400060" cy="1862250"/>
          </a:xfrm>
        </p:grpSpPr>
        <p:sp>
          <p:nvSpPr>
            <p:cNvPr id="17" name="Rectangle 16"/>
            <p:cNvSpPr/>
            <p:nvPr/>
          </p:nvSpPr>
          <p:spPr>
            <a:xfrm>
              <a:off x="5747658" y="4469240"/>
              <a:ext cx="13632086" cy="833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45699" tIns="22850" rIns="45699" bIns="22850" rtlCol="0" anchor="ctr"/>
            <a:lstStyle/>
            <a:p>
              <a:pPr algn="ctr"/>
              <a:endParaRPr lang="en-US" sz="900">
                <a:latin typeface="Times New Roman" pitchFamily="18" charset="0"/>
                <a:cs typeface="Times New Roman" pitchFamily="18" charset="0"/>
              </a:endParaRPr>
            </a:p>
          </p:txBody>
        </p:sp>
        <p:sp>
          <p:nvSpPr>
            <p:cNvPr id="23" name="TextBox 22"/>
            <p:cNvSpPr txBox="1"/>
            <p:nvPr/>
          </p:nvSpPr>
          <p:spPr>
            <a:xfrm>
              <a:off x="2806976" y="4016252"/>
              <a:ext cx="19400060" cy="1862250"/>
            </a:xfrm>
            <a:prstGeom prst="rect">
              <a:avLst/>
            </a:prstGeom>
            <a:solidFill>
              <a:schemeClr val="bg1"/>
            </a:solidFill>
          </p:spPr>
          <p:txBody>
            <a:bodyPr wrap="none" lIns="45699" tIns="22850" rIns="45699" bIns="22850" rtlCol="0">
              <a:spAutoFit/>
            </a:bodyPr>
            <a:lstStyle/>
            <a:p>
              <a:pPr algn="ctr">
                <a:lnSpc>
                  <a:spcPts val="2999"/>
                </a:lnSpc>
                <a:spcBef>
                  <a:spcPts val="900"/>
                </a:spcBef>
              </a:pPr>
              <a:r>
                <a:rPr lang="en-US" sz="3200" b="1" dirty="0">
                  <a:solidFill>
                    <a:srgbClr val="135F82"/>
                  </a:solidFill>
                  <a:latin typeface="Times New Roman" pitchFamily="18" charset="0"/>
                  <a:ea typeface="Tahoma" pitchFamily="34" charset="0"/>
                  <a:cs typeface="Times New Roman" panose="02020603050405020304" pitchFamily="18" charset="0"/>
                </a:rPr>
                <a:t>LUYỆN TẬP </a:t>
              </a:r>
              <a:r>
                <a:rPr lang="en-US" sz="3299" b="1" dirty="0">
                  <a:solidFill>
                    <a:srgbClr val="135F82"/>
                  </a:solidFill>
                  <a:latin typeface="Times New Roman" pitchFamily="18" charset="0"/>
                  <a:ea typeface="AvantGarde-Demi" pitchFamily="18" charset="0"/>
                  <a:cs typeface="Times New Roman" pitchFamily="18" charset="0"/>
                </a:rPr>
                <a:t>BÀI 3</a:t>
              </a:r>
            </a:p>
            <a:p>
              <a:pPr algn="ctr">
                <a:lnSpc>
                  <a:spcPts val="2999"/>
                </a:lnSpc>
                <a:spcBef>
                  <a:spcPts val="900"/>
                </a:spcBef>
              </a:pPr>
              <a:r>
                <a:rPr lang="en-US" sz="2800" b="1" dirty="0">
                  <a:solidFill>
                    <a:srgbClr val="135F82"/>
                  </a:solidFill>
                  <a:latin typeface="Times New Roman" pitchFamily="18" charset="0"/>
                  <a:ea typeface="AvantGarde-Demi" pitchFamily="18" charset="0"/>
                  <a:cs typeface="Times New Roman" pitchFamily="18" charset="0"/>
                </a:rPr>
                <a:t>ĐƯỜNG THẲNG VUÔNG GÓC VỚI MẶT PHẲNG (TIẾT 3)</a:t>
              </a:r>
            </a:p>
          </p:txBody>
        </p:sp>
      </p:grpSp>
      <p:grpSp>
        <p:nvGrpSpPr>
          <p:cNvPr id="5" name="Group 4"/>
          <p:cNvGrpSpPr/>
          <p:nvPr/>
        </p:nvGrpSpPr>
        <p:grpSpPr>
          <a:xfrm>
            <a:off x="6152902" y="-4996"/>
            <a:ext cx="906946" cy="914227"/>
            <a:chOff x="12784885" y="1066801"/>
            <a:chExt cx="1814128" cy="1828690"/>
          </a:xfrm>
        </p:grpSpPr>
        <p:sp>
          <p:nvSpPr>
            <p:cNvPr id="24" name="TextBox 23"/>
            <p:cNvSpPr txBox="1"/>
            <p:nvPr/>
          </p:nvSpPr>
          <p:spPr>
            <a:xfrm>
              <a:off x="12784885" y="1066801"/>
              <a:ext cx="1814128" cy="831063"/>
            </a:xfrm>
            <a:prstGeom prst="rect">
              <a:avLst/>
            </a:prstGeom>
            <a:noFill/>
          </p:spPr>
          <p:txBody>
            <a:bodyPr wrap="square" lIns="45699" tIns="22850" rIns="45699" bIns="22850" rtlCol="0">
              <a:spAutoFit/>
            </a:bodyPr>
            <a:lstStyle/>
            <a:p>
              <a:pPr algn="ctr"/>
              <a:r>
                <a:rPr lang="en-US" sz="2400" b="1" dirty="0">
                  <a:solidFill>
                    <a:srgbClr val="135F82"/>
                  </a:solidFill>
                  <a:latin typeface="Times New Roman" pitchFamily="18" charset="0"/>
                  <a:ea typeface="AvantGarde" pitchFamily="2" charset="0"/>
                  <a:cs typeface="Times New Roman" panose="02020603050405020304" pitchFamily="18" charset="0"/>
                </a:rPr>
                <a:t>LỚP</a:t>
              </a:r>
            </a:p>
          </p:txBody>
        </p:sp>
        <p:sp>
          <p:nvSpPr>
            <p:cNvPr id="25" name="TextBox 24"/>
            <p:cNvSpPr txBox="1"/>
            <p:nvPr/>
          </p:nvSpPr>
          <p:spPr>
            <a:xfrm>
              <a:off x="13020904" y="1556786"/>
              <a:ext cx="1184882" cy="1338705"/>
            </a:xfrm>
            <a:prstGeom prst="rect">
              <a:avLst/>
            </a:prstGeom>
            <a:noFill/>
          </p:spPr>
          <p:txBody>
            <a:bodyPr wrap="none" lIns="45699" tIns="22850" rIns="45699" bIns="22850" rtlCol="0">
              <a:spAutoFit/>
            </a:bodyPr>
            <a:lstStyle/>
            <a:p>
              <a:r>
                <a:rPr lang="en-US" sz="4049" dirty="0">
                  <a:solidFill>
                    <a:srgbClr val="135F82"/>
                  </a:solidFill>
                  <a:latin typeface="Times New Roman" pitchFamily="18" charset="0"/>
                  <a:ea typeface="AvantGarde" pitchFamily="2" charset="0"/>
                  <a:cs typeface="Times New Roman" panose="02020603050405020304" pitchFamily="18" charset="0"/>
                </a:rPr>
                <a:t>11</a:t>
              </a:r>
            </a:p>
          </p:txBody>
        </p:sp>
      </p:grpSp>
      <p:grpSp>
        <p:nvGrpSpPr>
          <p:cNvPr id="9" name="Group 8"/>
          <p:cNvGrpSpPr/>
          <p:nvPr/>
        </p:nvGrpSpPr>
        <p:grpSpPr>
          <a:xfrm>
            <a:off x="5353760" y="75347"/>
            <a:ext cx="1119042" cy="853402"/>
            <a:chOff x="11186391" y="149817"/>
            <a:chExt cx="2238375" cy="1707027"/>
          </a:xfrm>
        </p:grpSpPr>
        <p:pic>
          <p:nvPicPr>
            <p:cNvPr id="20" name="Picture 5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27236" y="149817"/>
              <a:ext cx="1495424" cy="1495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86391" y="1620306"/>
              <a:ext cx="2238375" cy="23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35" name="Picture 34"/>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1066" y="-35782"/>
            <a:ext cx="1577312" cy="1598686"/>
          </a:xfrm>
          <a:prstGeom prst="rect">
            <a:avLst/>
          </a:prstGeom>
          <a:noFill/>
        </p:spPr>
      </p:pic>
      <p:sp>
        <p:nvSpPr>
          <p:cNvPr id="48" name="Isosceles Triangle 44"/>
          <p:cNvSpPr/>
          <p:nvPr/>
        </p:nvSpPr>
        <p:spPr>
          <a:xfrm rot="16200000">
            <a:off x="1127030" y="3985927"/>
            <a:ext cx="101510" cy="87206"/>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latin typeface="Times New Roman" pitchFamily="18" charset="0"/>
              <a:cs typeface="Times New Roman" panose="02020603050405020304" pitchFamily="18" charset="0"/>
            </a:endParaRPr>
          </a:p>
        </p:txBody>
      </p:sp>
      <p:pic>
        <p:nvPicPr>
          <p:cNvPr id="65" name="Picture 64">
            <a:extLst>
              <a:ext uri="{FF2B5EF4-FFF2-40B4-BE49-F238E27FC236}">
                <a16:creationId xmlns:a16="http://schemas.microsoft.com/office/drawing/2014/main" id="{F68801A0-013B-4A8F-A968-3BE4C586FA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59668" y="-82585"/>
            <a:ext cx="1692292" cy="1692292"/>
          </a:xfrm>
          <a:prstGeom prst="rect">
            <a:avLst/>
          </a:prstGeom>
        </p:spPr>
      </p:pic>
      <p:sp>
        <p:nvSpPr>
          <p:cNvPr id="66" name="Rectangle 65">
            <a:extLst>
              <a:ext uri="{FF2B5EF4-FFF2-40B4-BE49-F238E27FC236}">
                <a16:creationId xmlns:a16="http://schemas.microsoft.com/office/drawing/2014/main" id="{C254BA3E-4517-411C-9DA6-7E9AF128C492}"/>
              </a:ext>
            </a:extLst>
          </p:cNvPr>
          <p:cNvSpPr/>
          <p:nvPr/>
        </p:nvSpPr>
        <p:spPr>
          <a:xfrm>
            <a:off x="1447367" y="3456911"/>
            <a:ext cx="7309950" cy="523220"/>
          </a:xfrm>
          <a:prstGeom prst="rect">
            <a:avLst/>
          </a:prstGeom>
        </p:spPr>
        <p:txBody>
          <a:bodyPr wrap="none">
            <a:spAutoFit/>
          </a:bodyPr>
          <a:lstStyle/>
          <a:p>
            <a:pPr>
              <a:lnSpc>
                <a:spcPct val="100000"/>
              </a:lnSpc>
              <a:spcBef>
                <a:spcPct val="0"/>
              </a:spcBef>
              <a:buFontTx/>
              <a:buNone/>
              <a:defRPr/>
            </a:pPr>
            <a:r>
              <a:rPr lang="en-US" sz="2800" b="1" dirty="0">
                <a:solidFill>
                  <a:srgbClr val="00B050"/>
                </a:solidFill>
                <a:latin typeface="Times New Roman" pitchFamily="18" charset="0"/>
                <a:ea typeface="Tahoma" pitchFamily="34" charset="0"/>
                <a:cs typeface="Times New Roman" panose="02020603050405020304" pitchFamily="18" charset="0"/>
              </a:rPr>
              <a:t>D1. </a:t>
            </a:r>
            <a:r>
              <a:rPr lang="en-US" sz="2800" b="1" dirty="0" err="1">
                <a:solidFill>
                  <a:srgbClr val="00B050"/>
                </a:solidFill>
                <a:latin typeface="Times New Roman" pitchFamily="18" charset="0"/>
                <a:ea typeface="Tahoma" pitchFamily="34" charset="0"/>
                <a:cs typeface="Times New Roman" panose="02020603050405020304" pitchFamily="18" charset="0"/>
              </a:rPr>
              <a:t>Thiết</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diện</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vuông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góc</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với</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một</a:t>
            </a:r>
            <a:r>
              <a:rPr lang="en-US" sz="2800" b="1" dirty="0">
                <a:solidFill>
                  <a:srgbClr val="00B050"/>
                </a:solidFill>
                <a:latin typeface="Times New Roman" pitchFamily="18" charset="0"/>
                <a:ea typeface="Tahoma" pitchFamily="34" charset="0"/>
                <a:cs typeface="Times New Roman" panose="02020603050405020304" pitchFamily="18" charset="0"/>
              </a:rPr>
              <a:t> đ</a:t>
            </a:r>
            <a:r>
              <a:rPr lang="vi-VN" sz="2800" b="1" dirty="0">
                <a:solidFill>
                  <a:srgbClr val="00B050"/>
                </a:solidFill>
                <a:latin typeface="Times New Roman" pitchFamily="18" charset="0"/>
                <a:ea typeface="Tahoma" pitchFamily="34" charset="0"/>
                <a:cs typeface="Times New Roman" panose="02020603050405020304" pitchFamily="18" charset="0"/>
              </a:rPr>
              <a:t>ư</a:t>
            </a:r>
            <a:r>
              <a:rPr lang="en-US" sz="2800" b="1" dirty="0" err="1">
                <a:solidFill>
                  <a:srgbClr val="00B050"/>
                </a:solidFill>
                <a:latin typeface="Times New Roman" pitchFamily="18" charset="0"/>
                <a:ea typeface="Tahoma" pitchFamily="34" charset="0"/>
                <a:cs typeface="Times New Roman" panose="02020603050405020304" pitchFamily="18" charset="0"/>
              </a:rPr>
              <a:t>ờng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thẳng</a:t>
            </a:r>
            <a:endParaRPr lang="en-US" sz="2800" b="1" dirty="0">
              <a:solidFill>
                <a:srgbClr val="00B050"/>
              </a:solidFill>
              <a:latin typeface="Times New Roman" pitchFamily="18" charset="0"/>
              <a:ea typeface="Tahoma" pitchFamily="34" charset="0"/>
              <a:cs typeface="Times New Roman" panose="02020603050405020304" pitchFamily="18" charset="0"/>
            </a:endParaRPr>
          </a:p>
        </p:txBody>
      </p:sp>
      <p:sp>
        <p:nvSpPr>
          <p:cNvPr id="67" name="Rectangle 66">
            <a:extLst>
              <a:ext uri="{FF2B5EF4-FFF2-40B4-BE49-F238E27FC236}">
                <a16:creationId xmlns:a16="http://schemas.microsoft.com/office/drawing/2014/main" id="{A68453E0-9842-4316-AF4B-9C3548BFD261}"/>
              </a:ext>
            </a:extLst>
          </p:cNvPr>
          <p:cNvSpPr/>
          <p:nvPr/>
        </p:nvSpPr>
        <p:spPr>
          <a:xfrm>
            <a:off x="1447367" y="3964342"/>
            <a:ext cx="5660524" cy="523220"/>
          </a:xfrm>
          <a:prstGeom prst="rect">
            <a:avLst/>
          </a:prstGeom>
        </p:spPr>
        <p:txBody>
          <a:bodyPr wrap="none">
            <a:spAutoFit/>
          </a:bodyPr>
          <a:lstStyle/>
          <a:p>
            <a:pPr>
              <a:lnSpc>
                <a:spcPct val="100000"/>
              </a:lnSpc>
              <a:spcBef>
                <a:spcPct val="0"/>
              </a:spcBef>
              <a:buFontTx/>
              <a:buNone/>
              <a:defRPr/>
            </a:pPr>
            <a:r>
              <a:rPr lang="en-US" sz="2800" b="1" dirty="0">
                <a:solidFill>
                  <a:srgbClr val="00B050"/>
                </a:solidFill>
                <a:latin typeface="Times New Roman" pitchFamily="18" charset="0"/>
                <a:ea typeface="Tahoma" pitchFamily="34" charset="0"/>
                <a:cs typeface="Times New Roman" panose="02020603050405020304" pitchFamily="18" charset="0"/>
              </a:rPr>
              <a:t>D2. CM </a:t>
            </a:r>
            <a:r>
              <a:rPr lang="en-US" sz="2800" b="1" dirty="0" err="1">
                <a:solidFill>
                  <a:srgbClr val="00B050"/>
                </a:solidFill>
                <a:latin typeface="Times New Roman" pitchFamily="18" charset="0"/>
                <a:ea typeface="Tahoma" pitchFamily="34" charset="0"/>
                <a:cs typeface="Times New Roman" panose="02020603050405020304" pitchFamily="18" charset="0"/>
              </a:rPr>
              <a:t>hai</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đường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thẳng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vuông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góc</a:t>
            </a:r>
            <a:endParaRPr lang="en-US" sz="2800" b="1" dirty="0">
              <a:solidFill>
                <a:srgbClr val="00B050"/>
              </a:solidFill>
              <a:latin typeface="Times New Roman" pitchFamily="18" charset="0"/>
              <a:ea typeface="Tahoma" pitchFamily="34" charset="0"/>
              <a:cs typeface="Times New Roman" panose="02020603050405020304" pitchFamily="18" charset="0"/>
            </a:endParaRPr>
          </a:p>
        </p:txBody>
      </p:sp>
      <p:sp>
        <p:nvSpPr>
          <p:cNvPr id="68" name="Rectangle 67">
            <a:extLst>
              <a:ext uri="{FF2B5EF4-FFF2-40B4-BE49-F238E27FC236}">
                <a16:creationId xmlns:a16="http://schemas.microsoft.com/office/drawing/2014/main" id="{16810CA1-63FC-4F00-8749-FCE20E01ED6F}"/>
              </a:ext>
            </a:extLst>
          </p:cNvPr>
          <p:cNvSpPr/>
          <p:nvPr/>
        </p:nvSpPr>
        <p:spPr>
          <a:xfrm>
            <a:off x="1423054" y="4480287"/>
            <a:ext cx="7398179" cy="523220"/>
          </a:xfrm>
          <a:prstGeom prst="rect">
            <a:avLst/>
          </a:prstGeom>
        </p:spPr>
        <p:txBody>
          <a:bodyPr wrap="none">
            <a:spAutoFit/>
          </a:bodyPr>
          <a:lstStyle/>
          <a:p>
            <a:pPr>
              <a:lnSpc>
                <a:spcPct val="100000"/>
              </a:lnSpc>
              <a:spcBef>
                <a:spcPct val="0"/>
              </a:spcBef>
              <a:buFontTx/>
              <a:buNone/>
              <a:defRPr/>
            </a:pPr>
            <a:r>
              <a:rPr lang="en-US" sz="2800" b="1" dirty="0">
                <a:solidFill>
                  <a:srgbClr val="00B050"/>
                </a:solidFill>
                <a:latin typeface="Times New Roman" pitchFamily="18" charset="0"/>
                <a:ea typeface="Tahoma" pitchFamily="34" charset="0"/>
                <a:cs typeface="Times New Roman" panose="02020603050405020304" pitchFamily="18" charset="0"/>
              </a:rPr>
              <a:t>D3. CM </a:t>
            </a:r>
            <a:r>
              <a:rPr lang="en-US" sz="2800" b="1" dirty="0" err="1">
                <a:solidFill>
                  <a:srgbClr val="00B050"/>
                </a:solidFill>
                <a:latin typeface="Times New Roman" pitchFamily="18" charset="0"/>
                <a:ea typeface="Tahoma" pitchFamily="34" charset="0"/>
                <a:cs typeface="Times New Roman" panose="02020603050405020304" pitchFamily="18" charset="0"/>
              </a:rPr>
              <a:t>đường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thẳng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vuông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góc</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với</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mặt</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phẳng</a:t>
            </a:r>
            <a:endParaRPr lang="en-US" sz="2800" b="1" dirty="0">
              <a:solidFill>
                <a:srgbClr val="00B050"/>
              </a:solidFill>
              <a:latin typeface="Times New Roman" pitchFamily="18" charset="0"/>
              <a:ea typeface="Tahoma" pitchFamily="34" charset="0"/>
              <a:cs typeface="Times New Roman" panose="02020603050405020304" pitchFamily="18" charset="0"/>
            </a:endParaRPr>
          </a:p>
        </p:txBody>
      </p:sp>
      <p:sp>
        <p:nvSpPr>
          <p:cNvPr id="69" name="Rectangle 68">
            <a:extLst>
              <a:ext uri="{FF2B5EF4-FFF2-40B4-BE49-F238E27FC236}">
                <a16:creationId xmlns:a16="http://schemas.microsoft.com/office/drawing/2014/main" id="{18B6FA84-5D91-411B-AF5D-C0E1A41217AC}"/>
              </a:ext>
            </a:extLst>
          </p:cNvPr>
          <p:cNvSpPr/>
          <p:nvPr/>
        </p:nvSpPr>
        <p:spPr>
          <a:xfrm>
            <a:off x="1420905" y="5016107"/>
            <a:ext cx="5287025" cy="523220"/>
          </a:xfrm>
          <a:prstGeom prst="rect">
            <a:avLst/>
          </a:prstGeom>
        </p:spPr>
        <p:txBody>
          <a:bodyPr wrap="none">
            <a:spAutoFit/>
          </a:bodyPr>
          <a:lstStyle/>
          <a:p>
            <a:pPr>
              <a:lnSpc>
                <a:spcPct val="100000"/>
              </a:lnSpc>
              <a:spcBef>
                <a:spcPct val="0"/>
              </a:spcBef>
              <a:buFontTx/>
              <a:buNone/>
              <a:defRPr/>
            </a:pPr>
            <a:r>
              <a:rPr lang="en-US" sz="2800" b="1" dirty="0">
                <a:solidFill>
                  <a:srgbClr val="00B050"/>
                </a:solidFill>
                <a:latin typeface="Times New Roman" pitchFamily="18" charset="0"/>
                <a:ea typeface="Tahoma" pitchFamily="34" charset="0"/>
                <a:cs typeface="Times New Roman" panose="02020603050405020304" pitchFamily="18" charset="0"/>
              </a:rPr>
              <a:t>D4. CM </a:t>
            </a:r>
            <a:r>
              <a:rPr lang="en-US" sz="2800" b="1" dirty="0" err="1">
                <a:solidFill>
                  <a:srgbClr val="00B050"/>
                </a:solidFill>
                <a:latin typeface="Times New Roman" pitchFamily="18" charset="0"/>
                <a:ea typeface="Tahoma" pitchFamily="34" charset="0"/>
                <a:cs typeface="Times New Roman" panose="02020603050405020304" pitchFamily="18" charset="0"/>
              </a:rPr>
              <a:t>hai</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mặt</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phẳng</a:t>
            </a:r>
            <a:r>
              <a:rPr lang="en-US" sz="2800" b="1" dirty="0">
                <a:solidFill>
                  <a:srgbClr val="00B050"/>
                </a:solidFill>
                <a:latin typeface="Times New Roman" pitchFamily="18" charset="0"/>
                <a:ea typeface="Tahoma" pitchFamily="34" charset="0"/>
                <a:cs typeface="Times New Roman" panose="02020603050405020304" pitchFamily="18" charset="0"/>
              </a:rPr>
              <a:t> song song</a:t>
            </a:r>
          </a:p>
        </p:txBody>
      </p:sp>
      <p:sp>
        <p:nvSpPr>
          <p:cNvPr id="70" name="Rectangle 69">
            <a:extLst>
              <a:ext uri="{FF2B5EF4-FFF2-40B4-BE49-F238E27FC236}">
                <a16:creationId xmlns:a16="http://schemas.microsoft.com/office/drawing/2014/main" id="{D2C5F284-9628-4271-A613-E3C212C9D105}"/>
              </a:ext>
            </a:extLst>
          </p:cNvPr>
          <p:cNvSpPr/>
          <p:nvPr/>
        </p:nvSpPr>
        <p:spPr>
          <a:xfrm>
            <a:off x="1420905" y="5566611"/>
            <a:ext cx="7338869" cy="523220"/>
          </a:xfrm>
          <a:prstGeom prst="rect">
            <a:avLst/>
          </a:prstGeom>
        </p:spPr>
        <p:txBody>
          <a:bodyPr wrap="none">
            <a:spAutoFit/>
          </a:bodyPr>
          <a:lstStyle/>
          <a:p>
            <a:pPr>
              <a:lnSpc>
                <a:spcPct val="100000"/>
              </a:lnSpc>
              <a:spcBef>
                <a:spcPct val="0"/>
              </a:spcBef>
              <a:buFontTx/>
              <a:buNone/>
              <a:defRPr/>
            </a:pPr>
            <a:r>
              <a:rPr lang="en-US" sz="2800" b="1" dirty="0">
                <a:solidFill>
                  <a:srgbClr val="00B050"/>
                </a:solidFill>
                <a:latin typeface="Times New Roman" pitchFamily="18" charset="0"/>
                <a:ea typeface="Tahoma" pitchFamily="34" charset="0"/>
                <a:cs typeface="Times New Roman" panose="02020603050405020304" pitchFamily="18" charset="0"/>
              </a:rPr>
              <a:t>D5. CM </a:t>
            </a:r>
            <a:r>
              <a:rPr lang="en-US" sz="2800" b="1" dirty="0" err="1">
                <a:solidFill>
                  <a:srgbClr val="00B050"/>
                </a:solidFill>
                <a:latin typeface="Times New Roman" pitchFamily="18" charset="0"/>
                <a:ea typeface="Tahoma" pitchFamily="34" charset="0"/>
                <a:cs typeface="Times New Roman" panose="02020603050405020304" pitchFamily="18" charset="0"/>
              </a:rPr>
              <a:t>đường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thẳng</a:t>
            </a:r>
            <a:r>
              <a:rPr lang="en-US" sz="2800" b="1" dirty="0">
                <a:solidFill>
                  <a:srgbClr val="00B050"/>
                </a:solidFill>
                <a:latin typeface="Times New Roman" pitchFamily="18" charset="0"/>
                <a:ea typeface="Tahoma" pitchFamily="34" charset="0"/>
                <a:cs typeface="Times New Roman" panose="02020603050405020304" pitchFamily="18" charset="0"/>
              </a:rPr>
              <a:t> song </a:t>
            </a:r>
            <a:r>
              <a:rPr lang="en-US" sz="2800" b="1" dirty="0" err="1">
                <a:solidFill>
                  <a:srgbClr val="00B050"/>
                </a:solidFill>
                <a:latin typeface="Times New Roman" pitchFamily="18" charset="0"/>
                <a:ea typeface="Tahoma" pitchFamily="34" charset="0"/>
                <a:cs typeface="Times New Roman" panose="02020603050405020304" pitchFamily="18" charset="0"/>
              </a:rPr>
              <a:t>song</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với</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mặt</a:t>
            </a:r>
            <a:r>
              <a:rPr lang="en-US" sz="2800" b="1" dirty="0">
                <a:solidFill>
                  <a:srgbClr val="00B050"/>
                </a:solidFill>
                <a:latin typeface="Times New Roman" pitchFamily="18" charset="0"/>
                <a:ea typeface="Tahoma" pitchFamily="34" charset="0"/>
                <a:cs typeface="Times New Roman" panose="02020603050405020304" pitchFamily="18" charset="0"/>
              </a:rPr>
              <a:t> </a:t>
            </a:r>
            <a:r>
              <a:rPr lang="en-US" sz="2800" b="1" dirty="0" err="1">
                <a:solidFill>
                  <a:srgbClr val="00B050"/>
                </a:solidFill>
                <a:latin typeface="Times New Roman" pitchFamily="18" charset="0"/>
                <a:ea typeface="Tahoma" pitchFamily="34" charset="0"/>
                <a:cs typeface="Times New Roman" panose="02020603050405020304" pitchFamily="18" charset="0"/>
              </a:rPr>
              <a:t>phẳng</a:t>
            </a:r>
            <a:endParaRPr lang="en-US" sz="2800" b="1" dirty="0">
              <a:solidFill>
                <a:srgbClr val="00B050"/>
              </a:solidFill>
              <a:latin typeface="Times New Roman" pitchFamily="18" charset="0"/>
              <a:ea typeface="Tahoma" pitchFamily="34" charset="0"/>
              <a:cs typeface="Times New Roman" panose="02020603050405020304" pitchFamily="18" charset="0"/>
            </a:endParaRPr>
          </a:p>
        </p:txBody>
      </p:sp>
    </p:spTree>
    <p:extLst>
      <p:ext uri="{BB962C8B-B14F-4D97-AF65-F5344CB8AC3E}">
        <p14:creationId xmlns:p14="http://schemas.microsoft.com/office/powerpoint/2010/main" val="25475084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1400DAC3-994D-4C04-B321-D45EFF157F6E}"/>
              </a:ext>
            </a:extLst>
          </p:cNvPr>
          <p:cNvSpPr>
            <a:spLocks noChangeArrowheads="1"/>
          </p:cNvSpPr>
          <p:nvPr/>
        </p:nvSpPr>
        <p:spPr bwMode="auto">
          <a:xfrm>
            <a:off x="2974563" y="170761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9" name="Rectangle 5">
            <a:extLst>
              <a:ext uri="{FF2B5EF4-FFF2-40B4-BE49-F238E27FC236}">
                <a16:creationId xmlns:a16="http://schemas.microsoft.com/office/drawing/2014/main" id="{29C99B85-1B74-4486-BC08-42DD0AAEC6BB}"/>
              </a:ext>
            </a:extLst>
          </p:cNvPr>
          <p:cNvSpPr>
            <a:spLocks noChangeArrowheads="1"/>
          </p:cNvSpPr>
          <p:nvPr/>
        </p:nvSpPr>
        <p:spPr bwMode="auto">
          <a:xfrm>
            <a:off x="-24021626" y="3188674"/>
            <a:ext cx="4474379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sp>
        <p:nvSpPr>
          <p:cNvPr id="11" name="TextBox 10">
            <a:extLst>
              <a:ext uri="{FF2B5EF4-FFF2-40B4-BE49-F238E27FC236}">
                <a16:creationId xmlns:a16="http://schemas.microsoft.com/office/drawing/2014/main" id="{CE22D0E4-2E83-4063-A334-856072B726D1}"/>
              </a:ext>
            </a:extLst>
          </p:cNvPr>
          <p:cNvSpPr txBox="1"/>
          <p:nvPr/>
        </p:nvSpPr>
        <p:spPr>
          <a:xfrm>
            <a:off x="836864" y="208277"/>
            <a:ext cx="4056185" cy="417243"/>
          </a:xfrm>
          <a:prstGeom prst="rect">
            <a:avLst/>
          </a:prstGeom>
          <a:noFill/>
        </p:spPr>
        <p:txBody>
          <a:bodyPr wrap="square" rtlCol="0">
            <a:spAutoFit/>
          </a:bodyPr>
          <a:lstStyle/>
          <a:p>
            <a:endParaRPr lang="vi-VN" dirty="0"/>
          </a:p>
        </p:txBody>
      </p:sp>
      <p:pic>
        <p:nvPicPr>
          <p:cNvPr id="1049" name="Picture 25">
            <a:extLst>
              <a:ext uri="{FF2B5EF4-FFF2-40B4-BE49-F238E27FC236}">
                <a16:creationId xmlns:a16="http://schemas.microsoft.com/office/drawing/2014/main" id="{47EC89FA-CA7B-4FCB-A40D-79BCE17A76FD}"/>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a:extLst>
              <a:ext uri="{FF2B5EF4-FFF2-40B4-BE49-F238E27FC236}">
                <a16:creationId xmlns:a16="http://schemas.microsoft.com/office/drawing/2014/main" id="{2148B326-0106-4791-AD69-8E2008B2EF5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0" y="0"/>
            <a:ext cx="123825" cy="180975"/>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a:extLst>
              <a:ext uri="{FF2B5EF4-FFF2-40B4-BE49-F238E27FC236}">
                <a16:creationId xmlns:a16="http://schemas.microsoft.com/office/drawing/2014/main" id="{F358C27E-59B1-49EA-822E-D46F3F87F505}"/>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2BEAAF29-812F-4478-90EC-E9CF157D2219}"/>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0" y="0"/>
            <a:ext cx="123825" cy="180975"/>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a:extLst>
              <a:ext uri="{FF2B5EF4-FFF2-40B4-BE49-F238E27FC236}">
                <a16:creationId xmlns:a16="http://schemas.microsoft.com/office/drawing/2014/main" id="{95C054AE-AB30-4111-8858-D8FC190AC670}"/>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EC457E9E-BD4C-49DD-B726-03C0DF58354F}"/>
              </a:ext>
            </a:extLst>
          </p:cNvPr>
          <p:cNvGrpSpPr/>
          <p:nvPr/>
        </p:nvGrpSpPr>
        <p:grpSpPr>
          <a:xfrm>
            <a:off x="163520" y="292703"/>
            <a:ext cx="11864959" cy="1065195"/>
            <a:chOff x="147114" y="2348518"/>
            <a:chExt cx="11864959" cy="1065195"/>
          </a:xfrm>
        </p:grpSpPr>
        <p:grpSp>
          <p:nvGrpSpPr>
            <p:cNvPr id="91" name="Group 90">
              <a:extLst>
                <a:ext uri="{FF2B5EF4-FFF2-40B4-BE49-F238E27FC236}">
                  <a16:creationId xmlns:a16="http://schemas.microsoft.com/office/drawing/2014/main" id="{7B5FDC5E-D5EA-46D1-BD62-1B0820736C38}"/>
                </a:ext>
              </a:extLst>
            </p:cNvPr>
            <p:cNvGrpSpPr/>
            <p:nvPr/>
          </p:nvGrpSpPr>
          <p:grpSpPr>
            <a:xfrm>
              <a:off x="147114" y="2348518"/>
              <a:ext cx="11864959" cy="1065195"/>
              <a:chOff x="534987" y="1628695"/>
              <a:chExt cx="11660452" cy="1195508"/>
            </a:xfrm>
          </p:grpSpPr>
          <p:sp>
            <p:nvSpPr>
              <p:cNvPr id="93" name="Rounded Rectangle 24">
                <a:extLst>
                  <a:ext uri="{FF2B5EF4-FFF2-40B4-BE49-F238E27FC236}">
                    <a16:creationId xmlns:a16="http://schemas.microsoft.com/office/drawing/2014/main" id="{640E0E0A-54DB-45D5-9E68-99C2CAA4CE44}"/>
                  </a:ext>
                </a:extLst>
              </p:cNvPr>
              <p:cNvSpPr/>
              <p:nvPr/>
            </p:nvSpPr>
            <p:spPr bwMode="auto">
              <a:xfrm>
                <a:off x="539751" y="1628695"/>
                <a:ext cx="11655688" cy="95437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37825">
                  <a:defRPr/>
                </a:pPr>
                <a:endParaRPr lang="en-US" sz="6400">
                  <a:solidFill>
                    <a:prstClr val="white"/>
                  </a:solidFill>
                </a:endParaRPr>
              </a:p>
            </p:txBody>
          </p:sp>
          <p:grpSp>
            <p:nvGrpSpPr>
              <p:cNvPr id="94" name="Group 93">
                <a:extLst>
                  <a:ext uri="{FF2B5EF4-FFF2-40B4-BE49-F238E27FC236}">
                    <a16:creationId xmlns:a16="http://schemas.microsoft.com/office/drawing/2014/main" id="{F41A5223-9D07-47F5-893A-8E9095D041D9}"/>
                  </a:ext>
                </a:extLst>
              </p:cNvPr>
              <p:cNvGrpSpPr/>
              <p:nvPr/>
            </p:nvGrpSpPr>
            <p:grpSpPr>
              <a:xfrm>
                <a:off x="534987" y="1647866"/>
                <a:ext cx="2440111" cy="1176337"/>
                <a:chOff x="534987" y="1647866"/>
                <a:chExt cx="2440111" cy="1176337"/>
              </a:xfrm>
            </p:grpSpPr>
            <p:sp>
              <p:nvSpPr>
                <p:cNvPr id="95" name="Isosceles Triangle 44">
                  <a:extLst>
                    <a:ext uri="{FF2B5EF4-FFF2-40B4-BE49-F238E27FC236}">
                      <a16:creationId xmlns:a16="http://schemas.microsoft.com/office/drawing/2014/main" id="{00E30337-6B18-48FF-A867-55AF49593347}"/>
                    </a:ext>
                  </a:extLst>
                </p:cNvPr>
                <p:cNvSpPr/>
                <p:nvPr/>
              </p:nvSpPr>
              <p:spPr bwMode="auto">
                <a:xfrm rot="5400000" flipV="1">
                  <a:off x="534195" y="2602747"/>
                  <a:ext cx="227012" cy="215900"/>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337825"/>
                  <a:endParaRPr lang="en-US" sz="6400">
                    <a:solidFill>
                      <a:prstClr val="white"/>
                    </a:solidFill>
                  </a:endParaRPr>
                </a:p>
              </p:txBody>
            </p:sp>
            <p:sp>
              <p:nvSpPr>
                <p:cNvPr id="96" name="Pentagon 27">
                  <a:extLst>
                    <a:ext uri="{FF2B5EF4-FFF2-40B4-BE49-F238E27FC236}">
                      <a16:creationId xmlns:a16="http://schemas.microsoft.com/office/drawing/2014/main" id="{2FB00AE3-C8D9-40D7-ACCF-7CA3C9427E61}"/>
                    </a:ext>
                  </a:extLst>
                </p:cNvPr>
                <p:cNvSpPr/>
                <p:nvPr/>
              </p:nvSpPr>
              <p:spPr bwMode="auto">
                <a:xfrm>
                  <a:off x="534987" y="1647866"/>
                  <a:ext cx="2440111" cy="831665"/>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337825"/>
                  <a:endParaRPr lang="en-US" sz="6400">
                    <a:solidFill>
                      <a:prstClr val="white"/>
                    </a:solidFill>
                  </a:endParaRPr>
                </a:p>
              </p:txBody>
            </p:sp>
            <p:grpSp>
              <p:nvGrpSpPr>
                <p:cNvPr id="97" name="Group 11">
                  <a:extLst>
                    <a:ext uri="{FF2B5EF4-FFF2-40B4-BE49-F238E27FC236}">
                      <a16:creationId xmlns:a16="http://schemas.microsoft.com/office/drawing/2014/main" id="{AE6069B7-BE28-4149-B8F6-A0C7B818F98A}"/>
                    </a:ext>
                  </a:extLst>
                </p:cNvPr>
                <p:cNvGrpSpPr/>
                <p:nvPr/>
              </p:nvGrpSpPr>
              <p:grpSpPr bwMode="auto">
                <a:xfrm>
                  <a:off x="683775" y="1836907"/>
                  <a:ext cx="582199" cy="537956"/>
                  <a:chOff x="7440266" y="3398551"/>
                  <a:chExt cx="757238" cy="765175"/>
                </a:xfrm>
                <a:solidFill>
                  <a:schemeClr val="bg1">
                    <a:lumMod val="95000"/>
                  </a:schemeClr>
                </a:solidFill>
              </p:grpSpPr>
              <p:sp>
                <p:nvSpPr>
                  <p:cNvPr id="100" name="Freeform 31">
                    <a:extLst>
                      <a:ext uri="{FF2B5EF4-FFF2-40B4-BE49-F238E27FC236}">
                        <a16:creationId xmlns:a16="http://schemas.microsoft.com/office/drawing/2014/main" id="{3081A216-CEA7-4321-9069-2E47B0C92FF7}"/>
                      </a:ext>
                    </a:extLst>
                  </p:cNvPr>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1" name="Freeform 32">
                    <a:extLst>
                      <a:ext uri="{FF2B5EF4-FFF2-40B4-BE49-F238E27FC236}">
                        <a16:creationId xmlns:a16="http://schemas.microsoft.com/office/drawing/2014/main" id="{AA5A3F1A-349B-4460-B46B-664E5DEC5AA4}"/>
                      </a:ext>
                    </a:extLst>
                  </p:cNvPr>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2" name="Freeform 33">
                    <a:extLst>
                      <a:ext uri="{FF2B5EF4-FFF2-40B4-BE49-F238E27FC236}">
                        <a16:creationId xmlns:a16="http://schemas.microsoft.com/office/drawing/2014/main" id="{DBE2FE6E-108D-452A-BAA9-55EE49C10ED4}"/>
                      </a:ext>
                    </a:extLst>
                  </p:cNvPr>
                  <p:cNvSpPr>
                    <a:spLocks/>
                  </p:cNvSpPr>
                  <p:nvPr/>
                </p:nvSpPr>
                <p:spPr bwMode="auto">
                  <a:xfrm>
                    <a:off x="7506941" y="3398551"/>
                    <a:ext cx="341313" cy="28892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3" name="Rectangle 102">
                    <a:extLst>
                      <a:ext uri="{FF2B5EF4-FFF2-40B4-BE49-F238E27FC236}">
                        <a16:creationId xmlns:a16="http://schemas.microsoft.com/office/drawing/2014/main" id="{F5EB5F1A-6EA4-4DB8-A456-567353367950}"/>
                      </a:ext>
                    </a:extLst>
                  </p:cNvPr>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4" name="Rectangle 103">
                    <a:extLst>
                      <a:ext uri="{FF2B5EF4-FFF2-40B4-BE49-F238E27FC236}">
                        <a16:creationId xmlns:a16="http://schemas.microsoft.com/office/drawing/2014/main" id="{7A1F5F20-037D-42A8-9DFD-A13486F1C1E4}"/>
                      </a:ext>
                    </a:extLst>
                  </p:cNvPr>
                  <p:cNvSpPr>
                    <a:spLocks noChangeArrowheads="1"/>
                  </p:cNvSpPr>
                  <p:nvPr/>
                </p:nvSpPr>
                <p:spPr bwMode="auto">
                  <a:xfrm>
                    <a:off x="7840316" y="3717639"/>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5" name="Rectangle 104">
                    <a:extLst>
                      <a:ext uri="{FF2B5EF4-FFF2-40B4-BE49-F238E27FC236}">
                        <a16:creationId xmlns:a16="http://schemas.microsoft.com/office/drawing/2014/main" id="{D76E4BEC-4DE4-4240-94A1-CB2D496DD247}"/>
                      </a:ext>
                    </a:extLst>
                  </p:cNvPr>
                  <p:cNvSpPr>
                    <a:spLocks noChangeArrowheads="1"/>
                  </p:cNvSpPr>
                  <p:nvPr/>
                </p:nvSpPr>
                <p:spPr bwMode="auto">
                  <a:xfrm>
                    <a:off x="7840316" y="3973225"/>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6" name="Rectangle 105">
                    <a:extLst>
                      <a:ext uri="{FF2B5EF4-FFF2-40B4-BE49-F238E27FC236}">
                        <a16:creationId xmlns:a16="http://schemas.microsoft.com/office/drawing/2014/main" id="{C5B18029-D0BC-4DE5-A6A7-065862A97073}"/>
                      </a:ext>
                    </a:extLst>
                  </p:cNvPr>
                  <p:cNvSpPr>
                    <a:spLocks noChangeArrowheads="1"/>
                  </p:cNvSpPr>
                  <p:nvPr/>
                </p:nvSpPr>
                <p:spPr bwMode="auto">
                  <a:xfrm>
                    <a:off x="7840316" y="3590640"/>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grpSp>
            <p:sp>
              <p:nvSpPr>
                <p:cNvPr id="98" name="Chevron 29">
                  <a:extLst>
                    <a:ext uri="{FF2B5EF4-FFF2-40B4-BE49-F238E27FC236}">
                      <a16:creationId xmlns:a16="http://schemas.microsoft.com/office/drawing/2014/main" id="{3E376E19-150A-4812-9D12-66EAE7CD6846}"/>
                    </a:ext>
                  </a:extLst>
                </p:cNvPr>
                <p:cNvSpPr/>
                <p:nvPr/>
              </p:nvSpPr>
              <p:spPr bwMode="auto">
                <a:xfrm>
                  <a:off x="1330000" y="1771634"/>
                  <a:ext cx="142625"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37825">
                    <a:defRPr/>
                  </a:pPr>
                  <a:endParaRPr lang="en-US" sz="6400">
                    <a:solidFill>
                      <a:prstClr val="black"/>
                    </a:solidFill>
                  </a:endParaRPr>
                </a:p>
              </p:txBody>
            </p:sp>
            <p:sp>
              <p:nvSpPr>
                <p:cNvPr id="99" name="TextBox 13">
                  <a:extLst>
                    <a:ext uri="{FF2B5EF4-FFF2-40B4-BE49-F238E27FC236}">
                      <a16:creationId xmlns:a16="http://schemas.microsoft.com/office/drawing/2014/main" id="{943411DA-C087-4218-B67F-104AC88FEE19}"/>
                    </a:ext>
                  </a:extLst>
                </p:cNvPr>
                <p:cNvSpPr txBox="1">
                  <a:spLocks noChangeArrowheads="1"/>
                </p:cNvSpPr>
                <p:nvPr/>
              </p:nvSpPr>
              <p:spPr bwMode="auto">
                <a:xfrm>
                  <a:off x="1465245" y="1833517"/>
                  <a:ext cx="1436608" cy="587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2168800" eaLnBrk="1" hangingPunct="1"/>
                  <a:r>
                    <a:rPr lang="en-US" sz="2800" b="1" dirty="0" err="1">
                      <a:solidFill>
                        <a:prstClr val="white"/>
                      </a:solidFill>
                      <a:latin typeface="Tahoma" pitchFamily="34" charset="0"/>
                      <a:cs typeface="Tahoma" pitchFamily="34" charset="0"/>
                    </a:rPr>
                    <a:t>Câu</a:t>
                  </a:r>
                  <a:r>
                    <a:rPr lang="en-US" sz="2800" b="1" dirty="0">
                      <a:solidFill>
                        <a:prstClr val="white"/>
                      </a:solidFill>
                      <a:latin typeface="Tahoma" pitchFamily="34" charset="0"/>
                      <a:cs typeface="Tahoma" pitchFamily="34" charset="0"/>
                    </a:rPr>
                    <a:t> 1:</a:t>
                  </a:r>
                </a:p>
              </p:txBody>
            </p:sp>
          </p:grpSp>
        </p:grpSp>
        <p:sp>
          <p:nvSpPr>
            <p:cNvPr id="10" name="Rectangle 9">
              <a:extLst>
                <a:ext uri="{FF2B5EF4-FFF2-40B4-BE49-F238E27FC236}">
                  <a16:creationId xmlns:a16="http://schemas.microsoft.com/office/drawing/2014/main" id="{785E74C8-C6E5-4BB5-8EC4-56226C800D7F}"/>
                </a:ext>
              </a:extLst>
            </p:cNvPr>
            <p:cNvSpPr/>
            <p:nvPr/>
          </p:nvSpPr>
          <p:spPr>
            <a:xfrm>
              <a:off x="2757884" y="2481266"/>
              <a:ext cx="7396127" cy="584775"/>
            </a:xfrm>
            <a:prstGeom prst="rect">
              <a:avLst/>
            </a:prstGeom>
          </p:spPr>
          <p:txBody>
            <a:bodyPr wrap="none">
              <a:spAutoFit/>
            </a:bodyPr>
            <a:lstStyle/>
            <a:p>
              <a:pPr>
                <a:spcBef>
                  <a:spcPts val="600"/>
                </a:spcBef>
              </a:pPr>
              <a:r>
                <a:rPr lang="en-US" sz="3200" dirty="0" err="1">
                  <a:latin typeface="Cambria Math" panose="02040503050406030204" pitchFamily="18" charset="0"/>
                  <a:ea typeface="Cambria Math" panose="02040503050406030204" pitchFamily="18" charset="0"/>
                  <a:cs typeface="Times New Roman" panose="02020603050405020304" pitchFamily="18" charset="0"/>
                </a:rPr>
                <a:t>Trong</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các</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mệnh</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đề</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trên</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mệnh</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đề</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nào</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b="1" dirty="0" err="1">
                  <a:solidFill>
                    <a:srgbClr val="0000FF"/>
                  </a:solidFill>
                  <a:latin typeface="Cambria Math" panose="02040503050406030204" pitchFamily="18" charset="0"/>
                  <a:ea typeface="Cambria Math" panose="02040503050406030204" pitchFamily="18" charset="0"/>
                  <a:cs typeface="Times New Roman" panose="02020603050405020304" pitchFamily="18" charset="0"/>
                </a:rPr>
                <a:t>sai</a:t>
              </a:r>
              <a:r>
                <a:rPr lang="en-US" sz="3200" dirty="0">
                  <a:latin typeface="Cambria Math" panose="02040503050406030204" pitchFamily="18" charset="0"/>
                  <a:ea typeface="Cambria Math" panose="02040503050406030204" pitchFamily="18" charset="0"/>
                  <a:cs typeface="Times New Roman" panose="02020603050405020304" pitchFamily="18" charset="0"/>
                </a:rPr>
                <a:t>?</a:t>
              </a:r>
              <a:endParaRPr lang="vi-VN" sz="3200" dirty="0">
                <a:latin typeface="Cambria Math" panose="02040503050406030204" pitchFamily="18" charset="0"/>
                <a:ea typeface="Cambria Math" panose="02040503050406030204" pitchFamily="18" charset="0"/>
                <a:cs typeface="Times New Roman" panose="02020603050405020304" pitchFamily="18" charset="0"/>
              </a:endParaRPr>
            </a:p>
          </p:txBody>
        </p:sp>
      </p:grpSp>
      <p:grpSp>
        <p:nvGrpSpPr>
          <p:cNvPr id="13" name="Group 12">
            <a:extLst>
              <a:ext uri="{FF2B5EF4-FFF2-40B4-BE49-F238E27FC236}">
                <a16:creationId xmlns:a16="http://schemas.microsoft.com/office/drawing/2014/main" id="{5550AB30-C04C-4A45-9F0B-FD02CCBE6ABE}"/>
              </a:ext>
            </a:extLst>
          </p:cNvPr>
          <p:cNvGrpSpPr/>
          <p:nvPr/>
        </p:nvGrpSpPr>
        <p:grpSpPr>
          <a:xfrm>
            <a:off x="61630" y="1143317"/>
            <a:ext cx="7279616" cy="795455"/>
            <a:chOff x="-97575" y="3324631"/>
            <a:chExt cx="7238703" cy="795455"/>
          </a:xfrm>
        </p:grpSpPr>
        <p:grpSp>
          <p:nvGrpSpPr>
            <p:cNvPr id="108" name="Group 107">
              <a:extLst>
                <a:ext uri="{FF2B5EF4-FFF2-40B4-BE49-F238E27FC236}">
                  <a16:creationId xmlns:a16="http://schemas.microsoft.com/office/drawing/2014/main" id="{0459E5F3-D80B-4240-8EF5-1DA522393695}"/>
                </a:ext>
              </a:extLst>
            </p:cNvPr>
            <p:cNvGrpSpPr/>
            <p:nvPr/>
          </p:nvGrpSpPr>
          <p:grpSpPr>
            <a:xfrm>
              <a:off x="-97575" y="3344945"/>
              <a:ext cx="7238703" cy="775141"/>
              <a:chOff x="5412785" y="2042741"/>
              <a:chExt cx="7093028" cy="360302"/>
            </a:xfrm>
          </p:grpSpPr>
          <p:sp>
            <p:nvSpPr>
              <p:cNvPr id="119" name="Rectangle 118">
                <a:extLst>
                  <a:ext uri="{FF2B5EF4-FFF2-40B4-BE49-F238E27FC236}">
                    <a16:creationId xmlns:a16="http://schemas.microsoft.com/office/drawing/2014/main" id="{65FD0A51-2C7B-4394-B388-64FA34F53D8F}"/>
                  </a:ext>
                </a:extLst>
              </p:cNvPr>
              <p:cNvSpPr/>
              <p:nvPr/>
            </p:nvSpPr>
            <p:spPr>
              <a:xfrm>
                <a:off x="5628577" y="2042741"/>
                <a:ext cx="6877236" cy="360302"/>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20" name="Oval 119">
                <a:extLst>
                  <a:ext uri="{FF2B5EF4-FFF2-40B4-BE49-F238E27FC236}">
                    <a16:creationId xmlns:a16="http://schemas.microsoft.com/office/drawing/2014/main" id="{4AF9F48D-45F0-4E01-9FAC-80C3FD44C6B8}"/>
                  </a:ext>
                </a:extLst>
              </p:cNvPr>
              <p:cNvSpPr/>
              <p:nvPr/>
            </p:nvSpPr>
            <p:spPr>
              <a:xfrm>
                <a:off x="5412785" y="2093457"/>
                <a:ext cx="499694" cy="28113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latin typeface="Tahoma" pitchFamily="34" charset="0"/>
                    <a:ea typeface="Tahoma" pitchFamily="34" charset="0"/>
                    <a:cs typeface="Tahoma" pitchFamily="34" charset="0"/>
                  </a:rPr>
                  <a:t>A</a:t>
                </a:r>
                <a:endParaRPr lang="en-US" sz="2800" dirty="0">
                  <a:solidFill>
                    <a:prstClr val="white"/>
                  </a:solidFill>
                </a:endParaRPr>
              </a:p>
            </p:txBody>
          </p:sp>
        </p:grpSp>
        <p:sp>
          <p:nvSpPr>
            <p:cNvPr id="12" name="Rectangle 11">
              <a:extLst>
                <a:ext uri="{FF2B5EF4-FFF2-40B4-BE49-F238E27FC236}">
                  <a16:creationId xmlns:a16="http://schemas.microsoft.com/office/drawing/2014/main" id="{98DFA7BC-C1FB-42A1-9C99-A08F89F46137}"/>
                </a:ext>
              </a:extLst>
            </p:cNvPr>
            <p:cNvSpPr/>
            <p:nvPr/>
          </p:nvSpPr>
          <p:spPr>
            <a:xfrm>
              <a:off x="470656" y="3324631"/>
              <a:ext cx="6364912" cy="707886"/>
            </a:xfrm>
            <a:prstGeom prst="rect">
              <a:avLst/>
            </a:prstGeom>
          </p:spPr>
          <p:txBody>
            <a:bodyPr wrap="square">
              <a:spAutoFit/>
            </a:bodyPr>
            <a:lstStyle/>
            <a:p>
              <a:pPr>
                <a:spcBef>
                  <a:spcPts val="600"/>
                </a:spcBef>
                <a:tabLst>
                  <a:tab pos="3599815" algn="l"/>
                  <a:tab pos="5039995" algn="l"/>
                </a:tabLst>
              </a:pP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Một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hai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cắt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nhau</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thuộc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một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thì</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nó</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đó</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a:t>
              </a:r>
              <a:endParaRPr lang="vi-VN"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endParaRPr>
            </a:p>
          </p:txBody>
        </p:sp>
      </p:grpSp>
      <p:grpSp>
        <p:nvGrpSpPr>
          <p:cNvPr id="122" name="Group 121">
            <a:extLst>
              <a:ext uri="{FF2B5EF4-FFF2-40B4-BE49-F238E27FC236}">
                <a16:creationId xmlns:a16="http://schemas.microsoft.com/office/drawing/2014/main" id="{3D70A079-93D4-401C-BA86-B4E9A6322F0E}"/>
              </a:ext>
            </a:extLst>
          </p:cNvPr>
          <p:cNvGrpSpPr/>
          <p:nvPr/>
        </p:nvGrpSpPr>
        <p:grpSpPr>
          <a:xfrm>
            <a:off x="53344" y="1938772"/>
            <a:ext cx="7287903" cy="1102206"/>
            <a:chOff x="118165" y="3096040"/>
            <a:chExt cx="7243821" cy="1162334"/>
          </a:xfrm>
        </p:grpSpPr>
        <p:grpSp>
          <p:nvGrpSpPr>
            <p:cNvPr id="123" name="Group 122">
              <a:extLst>
                <a:ext uri="{FF2B5EF4-FFF2-40B4-BE49-F238E27FC236}">
                  <a16:creationId xmlns:a16="http://schemas.microsoft.com/office/drawing/2014/main" id="{53A27BEF-F1A9-483E-AABD-49B5EF50F665}"/>
                </a:ext>
              </a:extLst>
            </p:cNvPr>
            <p:cNvGrpSpPr/>
            <p:nvPr/>
          </p:nvGrpSpPr>
          <p:grpSpPr>
            <a:xfrm>
              <a:off x="118165" y="3096040"/>
              <a:ext cx="7243821" cy="961828"/>
              <a:chOff x="5624184" y="1927044"/>
              <a:chExt cx="7098042" cy="447078"/>
            </a:xfrm>
          </p:grpSpPr>
          <p:sp>
            <p:nvSpPr>
              <p:cNvPr id="125" name="Rectangle 124">
                <a:extLst>
                  <a:ext uri="{FF2B5EF4-FFF2-40B4-BE49-F238E27FC236}">
                    <a16:creationId xmlns:a16="http://schemas.microsoft.com/office/drawing/2014/main" id="{E010AE9B-B492-49BA-8385-192A9A7AC26C}"/>
                  </a:ext>
                </a:extLst>
              </p:cNvPr>
              <p:cNvSpPr/>
              <p:nvPr/>
            </p:nvSpPr>
            <p:spPr>
              <a:xfrm>
                <a:off x="5831392" y="1927044"/>
                <a:ext cx="6890834" cy="44707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26" name="Oval 125">
                <a:extLst>
                  <a:ext uri="{FF2B5EF4-FFF2-40B4-BE49-F238E27FC236}">
                    <a16:creationId xmlns:a16="http://schemas.microsoft.com/office/drawing/2014/main" id="{B8641E00-F567-4B0A-A3BE-5AACAFC757EA}"/>
                  </a:ext>
                </a:extLst>
              </p:cNvPr>
              <p:cNvSpPr/>
              <p:nvPr/>
            </p:nvSpPr>
            <p:spPr>
              <a:xfrm>
                <a:off x="5624184" y="1987528"/>
                <a:ext cx="463496" cy="283022"/>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rPr>
                  <a:t>B</a:t>
                </a:r>
              </a:p>
            </p:txBody>
          </p:sp>
        </p:grpSp>
        <mc:AlternateContent xmlns:mc="http://schemas.openxmlformats.org/markup-compatibility/2006" xmlns:a14="http://schemas.microsoft.com/office/drawing/2010/main">
          <mc:Choice Requires="a14">
            <p:sp>
              <p:nvSpPr>
                <p:cNvPr id="124" name="Rectangle 123">
                  <a:extLst>
                    <a:ext uri="{FF2B5EF4-FFF2-40B4-BE49-F238E27FC236}">
                      <a16:creationId xmlns:a16="http://schemas.microsoft.com/office/drawing/2014/main" id="{22156101-A030-4096-A6E5-04B53BA61AE8}"/>
                    </a:ext>
                  </a:extLst>
                </p:cNvPr>
                <p:cNvSpPr/>
                <p:nvPr/>
              </p:nvSpPr>
              <p:spPr>
                <a:xfrm>
                  <a:off x="694369" y="3187304"/>
                  <a:ext cx="6667616" cy="1071070"/>
                </a:xfrm>
                <a:prstGeom prst="rect">
                  <a:avLst/>
                </a:prstGeom>
              </p:spPr>
              <p:txBody>
                <a:bodyPr wrap="square">
                  <a:spAutoFit/>
                </a:bodyPr>
                <a:lstStyle/>
                <a:p>
                  <a:pPr>
                    <a:spcBef>
                      <a:spcPts val="600"/>
                    </a:spcBef>
                    <a:tabLst>
                      <a:tab pos="3599815" algn="l"/>
                      <a:tab pos="5039995" algn="l"/>
                    </a:tabLst>
                  </a:pP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Nếu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song song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và</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thì</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a:t>
                  </a:r>
                  <a:endParaRPr lang="vi-VN"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endParaRPr>
                </a:p>
              </p:txBody>
            </p:sp>
          </mc:Choice>
          <mc:Fallback xmlns="">
            <p:sp>
              <p:nvSpPr>
                <p:cNvPr id="124" name="Rectangle 123">
                  <a:extLst>
                    <a:ext uri="{FF2B5EF4-FFF2-40B4-BE49-F238E27FC236}">
                      <a16:creationId xmlns:a16="http://schemas.microsoft.com/office/drawing/2014/main" id="{22156101-A030-4096-A6E5-04B53BA61AE8}"/>
                    </a:ext>
                  </a:extLst>
                </p:cNvPr>
                <p:cNvSpPr>
                  <a:spLocks noRot="1" noChangeAspect="1" noMove="1" noResize="1" noEditPoints="1" noAdjustHandles="1" noChangeArrowheads="1" noChangeShapeType="1" noTextEdit="1"/>
                </p:cNvSpPr>
                <p:nvPr/>
              </p:nvSpPr>
              <p:spPr>
                <a:xfrm>
                  <a:off x="694369" y="3187304"/>
                  <a:ext cx="6667616" cy="1071070"/>
                </a:xfrm>
                <a:prstGeom prst="rect">
                  <a:avLst/>
                </a:prstGeom>
                <a:blipFill>
                  <a:blip r:embed="rId7"/>
                  <a:stretch>
                    <a:fillRect l="-908" t="-3593" r="-545"/>
                  </a:stretch>
                </a:blipFill>
              </p:spPr>
              <p:txBody>
                <a:bodyPr/>
                <a:lstStyle/>
                <a:p>
                  <a:r>
                    <a:rPr lang="en-GB">
                      <a:noFill/>
                    </a:rPr>
                    <a:t> </a:t>
                  </a:r>
                </a:p>
              </p:txBody>
            </p:sp>
          </mc:Fallback>
        </mc:AlternateContent>
      </p:grpSp>
      <p:grpSp>
        <p:nvGrpSpPr>
          <p:cNvPr id="127" name="Group 126">
            <a:extLst>
              <a:ext uri="{FF2B5EF4-FFF2-40B4-BE49-F238E27FC236}">
                <a16:creationId xmlns:a16="http://schemas.microsoft.com/office/drawing/2014/main" id="{AB98253B-F64C-40AE-BADC-6D0CBE4AB7B7}"/>
              </a:ext>
            </a:extLst>
          </p:cNvPr>
          <p:cNvGrpSpPr/>
          <p:nvPr/>
        </p:nvGrpSpPr>
        <p:grpSpPr>
          <a:xfrm>
            <a:off x="53344" y="2891175"/>
            <a:ext cx="7255541" cy="922692"/>
            <a:chOff x="54693" y="3038939"/>
            <a:chExt cx="12030992" cy="1002622"/>
          </a:xfrm>
        </p:grpSpPr>
        <p:grpSp>
          <p:nvGrpSpPr>
            <p:cNvPr id="128" name="Group 127">
              <a:extLst>
                <a:ext uri="{FF2B5EF4-FFF2-40B4-BE49-F238E27FC236}">
                  <a16:creationId xmlns:a16="http://schemas.microsoft.com/office/drawing/2014/main" id="{FE99D63C-9985-45E3-8378-4A98978B970E}"/>
                </a:ext>
              </a:extLst>
            </p:cNvPr>
            <p:cNvGrpSpPr/>
            <p:nvPr/>
          </p:nvGrpSpPr>
          <p:grpSpPr>
            <a:xfrm>
              <a:off x="54693" y="3038939"/>
              <a:ext cx="12030992" cy="1002622"/>
              <a:chOff x="5561990" y="1900503"/>
              <a:chExt cx="11788876" cy="466040"/>
            </a:xfrm>
          </p:grpSpPr>
          <p:sp>
            <p:nvSpPr>
              <p:cNvPr id="130" name="Rectangle 129">
                <a:extLst>
                  <a:ext uri="{FF2B5EF4-FFF2-40B4-BE49-F238E27FC236}">
                    <a16:creationId xmlns:a16="http://schemas.microsoft.com/office/drawing/2014/main" id="{5EDBB6C9-1099-499F-8FDA-55A0A227CC55}"/>
                  </a:ext>
                </a:extLst>
              </p:cNvPr>
              <p:cNvSpPr/>
              <p:nvPr/>
            </p:nvSpPr>
            <p:spPr>
              <a:xfrm>
                <a:off x="5883987" y="1900503"/>
                <a:ext cx="11466879" cy="466040"/>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31" name="Oval 130">
                <a:extLst>
                  <a:ext uri="{FF2B5EF4-FFF2-40B4-BE49-F238E27FC236}">
                    <a16:creationId xmlns:a16="http://schemas.microsoft.com/office/drawing/2014/main" id="{9ADDD693-D286-4626-9FC5-B7410B0283CC}"/>
                  </a:ext>
                </a:extLst>
              </p:cNvPr>
              <p:cNvSpPr/>
              <p:nvPr/>
            </p:nvSpPr>
            <p:spPr>
              <a:xfrm>
                <a:off x="5561990" y="1970304"/>
                <a:ext cx="750443" cy="2800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rPr>
                  <a:t>C</a:t>
                </a:r>
              </a:p>
            </p:txBody>
          </p:sp>
        </p:grpSp>
        <mc:AlternateContent xmlns:mc="http://schemas.openxmlformats.org/markup-compatibility/2006" xmlns:a14="http://schemas.microsoft.com/office/drawing/2010/main">
          <mc:Choice Requires="a14">
            <p:sp>
              <p:nvSpPr>
                <p:cNvPr id="129" name="Rectangle 128">
                  <a:extLst>
                    <a:ext uri="{FF2B5EF4-FFF2-40B4-BE49-F238E27FC236}">
                      <a16:creationId xmlns:a16="http://schemas.microsoft.com/office/drawing/2014/main" id="{8CAB4AE9-FF3B-4432-955D-3D9F80AEEF5B}"/>
                    </a:ext>
                  </a:extLst>
                </p:cNvPr>
                <p:cNvSpPr/>
                <p:nvPr/>
              </p:nvSpPr>
              <p:spPr>
                <a:xfrm>
                  <a:off x="791694" y="3067630"/>
                  <a:ext cx="11253403" cy="769208"/>
                </a:xfrm>
                <a:prstGeom prst="rect">
                  <a:avLst/>
                </a:prstGeom>
              </p:spPr>
              <p:txBody>
                <a:bodyPr wrap="square">
                  <a:spAutoFit/>
                </a:bodyPr>
                <a:lstStyle/>
                <a:p>
                  <a:pPr>
                    <a:spcBef>
                      <a:spcPts val="600"/>
                    </a:spcBef>
                    <a:tabLst>
                      <a:tab pos="3599815" algn="l"/>
                      <a:tab pos="5039995" algn="l"/>
                    </a:tabLst>
                  </a:pP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Nếu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song song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và</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thì</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a:t>
                  </a:r>
                  <a:endParaRPr lang="vi-VN"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endParaRPr>
                </a:p>
              </p:txBody>
            </p:sp>
          </mc:Choice>
          <mc:Fallback xmlns="">
            <p:sp>
              <p:nvSpPr>
                <p:cNvPr id="129" name="Rectangle 128">
                  <a:extLst>
                    <a:ext uri="{FF2B5EF4-FFF2-40B4-BE49-F238E27FC236}">
                      <a16:creationId xmlns:a16="http://schemas.microsoft.com/office/drawing/2014/main" id="{8CAB4AE9-FF3B-4432-955D-3D9F80AEEF5B}"/>
                    </a:ext>
                  </a:extLst>
                </p:cNvPr>
                <p:cNvSpPr>
                  <a:spLocks noRot="1" noChangeAspect="1" noMove="1" noResize="1" noEditPoints="1" noAdjustHandles="1" noChangeArrowheads="1" noChangeShapeType="1" noTextEdit="1"/>
                </p:cNvSpPr>
                <p:nvPr/>
              </p:nvSpPr>
              <p:spPr>
                <a:xfrm>
                  <a:off x="791694" y="3067630"/>
                  <a:ext cx="11253403" cy="769208"/>
                </a:xfrm>
                <a:prstGeom prst="rect">
                  <a:avLst/>
                </a:prstGeom>
                <a:blipFill>
                  <a:blip r:embed="rId8"/>
                  <a:stretch>
                    <a:fillRect l="-898" t="-4310" r="-270" b="-14655"/>
                  </a:stretch>
                </a:blipFill>
              </p:spPr>
              <p:txBody>
                <a:bodyPr/>
                <a:lstStyle/>
                <a:p>
                  <a:r>
                    <a:rPr lang="en-GB">
                      <a:noFill/>
                    </a:rPr>
                    <a:t> </a:t>
                  </a:r>
                </a:p>
              </p:txBody>
            </p:sp>
          </mc:Fallback>
        </mc:AlternateContent>
      </p:grpSp>
      <p:grpSp>
        <p:nvGrpSpPr>
          <p:cNvPr id="132" name="Group 131">
            <a:extLst>
              <a:ext uri="{FF2B5EF4-FFF2-40B4-BE49-F238E27FC236}">
                <a16:creationId xmlns:a16="http://schemas.microsoft.com/office/drawing/2014/main" id="{4F0A6548-2252-4A2C-90F8-74DAC91017B9}"/>
              </a:ext>
            </a:extLst>
          </p:cNvPr>
          <p:cNvGrpSpPr/>
          <p:nvPr/>
        </p:nvGrpSpPr>
        <p:grpSpPr>
          <a:xfrm>
            <a:off x="85487" y="3786049"/>
            <a:ext cx="7232415" cy="907137"/>
            <a:chOff x="-26319" y="3072149"/>
            <a:chExt cx="12129466" cy="985719"/>
          </a:xfrm>
        </p:grpSpPr>
        <p:grpSp>
          <p:nvGrpSpPr>
            <p:cNvPr id="133" name="Group 132">
              <a:extLst>
                <a:ext uri="{FF2B5EF4-FFF2-40B4-BE49-F238E27FC236}">
                  <a16:creationId xmlns:a16="http://schemas.microsoft.com/office/drawing/2014/main" id="{16D9CDF7-AA6C-448C-9FDE-A23F306791BD}"/>
                </a:ext>
              </a:extLst>
            </p:cNvPr>
            <p:cNvGrpSpPr/>
            <p:nvPr/>
          </p:nvGrpSpPr>
          <p:grpSpPr>
            <a:xfrm>
              <a:off x="-26319" y="3072149"/>
              <a:ext cx="12129466" cy="985719"/>
              <a:chOff x="5482609" y="1915939"/>
              <a:chExt cx="11885367" cy="458183"/>
            </a:xfrm>
          </p:grpSpPr>
          <p:sp>
            <p:nvSpPr>
              <p:cNvPr id="135" name="Rectangle 134">
                <a:extLst>
                  <a:ext uri="{FF2B5EF4-FFF2-40B4-BE49-F238E27FC236}">
                    <a16:creationId xmlns:a16="http://schemas.microsoft.com/office/drawing/2014/main" id="{B05C7B0C-DDBD-46BD-AC7E-FC9CC3D553DE}"/>
                  </a:ext>
                </a:extLst>
              </p:cNvPr>
              <p:cNvSpPr/>
              <p:nvPr/>
            </p:nvSpPr>
            <p:spPr>
              <a:xfrm>
                <a:off x="5740640" y="1915939"/>
                <a:ext cx="11627336" cy="458183"/>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36" name="Oval 135">
                <a:extLst>
                  <a:ext uri="{FF2B5EF4-FFF2-40B4-BE49-F238E27FC236}">
                    <a16:creationId xmlns:a16="http://schemas.microsoft.com/office/drawing/2014/main" id="{56225CBD-6518-4A87-B01C-5A09E43D285C}"/>
                  </a:ext>
                </a:extLst>
              </p:cNvPr>
              <p:cNvSpPr/>
              <p:nvPr/>
            </p:nvSpPr>
            <p:spPr>
              <a:xfrm>
                <a:off x="5482609" y="1984255"/>
                <a:ext cx="729237" cy="31806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latin typeface="Tahoma" pitchFamily="34" charset="0"/>
                    <a:ea typeface="Tahoma" pitchFamily="34" charset="0"/>
                    <a:cs typeface="Tahoma" pitchFamily="34" charset="0"/>
                  </a:rPr>
                  <a:t>D</a:t>
                </a:r>
                <a:endParaRPr lang="en-US" sz="2800" dirty="0">
                  <a:solidFill>
                    <a:prstClr val="white"/>
                  </a:solidFill>
                </a:endParaRPr>
              </a:p>
            </p:txBody>
          </p:sp>
        </p:grpSp>
        <mc:AlternateContent xmlns:mc="http://schemas.openxmlformats.org/markup-compatibility/2006" xmlns:a14="http://schemas.microsoft.com/office/drawing/2010/main">
          <mc:Choice Requires="a14">
            <p:sp>
              <p:nvSpPr>
                <p:cNvPr id="134" name="Rectangle 133">
                  <a:extLst>
                    <a:ext uri="{FF2B5EF4-FFF2-40B4-BE49-F238E27FC236}">
                      <a16:creationId xmlns:a16="http://schemas.microsoft.com/office/drawing/2014/main" id="{69FC3200-F52B-40ED-ADD8-8472AB335DEF}"/>
                    </a:ext>
                  </a:extLst>
                </p:cNvPr>
                <p:cNvSpPr/>
                <p:nvPr/>
              </p:nvSpPr>
              <p:spPr>
                <a:xfrm>
                  <a:off x="694369" y="3187304"/>
                  <a:ext cx="11222544" cy="769208"/>
                </a:xfrm>
                <a:prstGeom prst="rect">
                  <a:avLst/>
                </a:prstGeom>
              </p:spPr>
              <p:txBody>
                <a:bodyPr wrap="square">
                  <a:spAutoFit/>
                </a:bodyPr>
                <a:lstStyle/>
                <a:p>
                  <a:pPr>
                    <a:spcBef>
                      <a:spcPts val="600"/>
                    </a:spcBef>
                    <a:tabLst>
                      <a:tab pos="3599815" algn="l"/>
                      <a:tab pos="5039995" algn="l"/>
                    </a:tabLst>
                  </a:pP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Nếu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song song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và</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đường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𝒂</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thì</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000" b="1">
                          <a:solidFill>
                            <a:schemeClr val="bg1"/>
                          </a:solidFill>
                          <a:latin typeface="Cambria Math" panose="02040503050406030204" pitchFamily="18" charset="0"/>
                          <a:ea typeface="Cambria Math" panose="02040503050406030204" pitchFamily="18" charset="0"/>
                        </a:rPr>
                        <m:t> </m:t>
                      </m:r>
                      <m:r>
                        <a:rPr lang="en-US" sz="2000" b="1" i="1">
                          <a:solidFill>
                            <a:schemeClr val="bg1"/>
                          </a:solidFill>
                          <a:latin typeface="Cambria Math" panose="02040503050406030204" pitchFamily="18" charset="0"/>
                          <a:ea typeface="Cambria Math" panose="02040503050406030204" pitchFamily="18" charset="0"/>
                        </a:rPr>
                        <m:t>𝒃</m:t>
                      </m:r>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vuông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góc</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với</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mặt</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r>
                    <a:rPr lang="en-US" sz="2000" b="1" dirty="0" err="1">
                      <a:solidFill>
                        <a:schemeClr val="bg1"/>
                      </a:solidFill>
                      <a:latin typeface="Cambria Math" panose="02040503050406030204" pitchFamily="18" charset="0"/>
                      <a:ea typeface="Cambria Math" panose="02040503050406030204" pitchFamily="18" charset="0"/>
                      <a:cs typeface="Times New Roman" panose="02020603050405020304" pitchFamily="18" charset="0"/>
                    </a:rPr>
                    <a:t>phẳng</a:t>
                  </a:r>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ctrlPr>
                            <a:rPr lang="vi-VN" sz="2000" b="1" i="1">
                              <a:solidFill>
                                <a:schemeClr val="bg1"/>
                              </a:solidFill>
                              <a:latin typeface="Cambria Math" panose="02040503050406030204" pitchFamily="18" charset="0"/>
                              <a:ea typeface="Cambria Math" panose="02040503050406030204" pitchFamily="18" charset="0"/>
                            </a:rPr>
                          </m:ctrlPr>
                        </m:dPr>
                        <m:e>
                          <m:r>
                            <a:rPr lang="en-US" sz="2000" b="1" i="1">
                              <a:solidFill>
                                <a:schemeClr val="bg1"/>
                              </a:solidFill>
                              <a:latin typeface="Cambria Math" panose="02040503050406030204" pitchFamily="18" charset="0"/>
                              <a:ea typeface="Cambria Math" panose="02040503050406030204" pitchFamily="18" charset="0"/>
                            </a:rPr>
                            <m:t>𝑷</m:t>
                          </m:r>
                        </m:e>
                      </m:d>
                    </m:oMath>
                  </a14:m>
                  <a:r>
                    <a:rPr lang="en-US"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a:t>
                  </a:r>
                  <a:endParaRPr lang="vi-VN" sz="20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endParaRPr>
                </a:p>
              </p:txBody>
            </p:sp>
          </mc:Choice>
          <mc:Fallback xmlns="">
            <p:sp>
              <p:nvSpPr>
                <p:cNvPr id="134" name="Rectangle 133">
                  <a:extLst>
                    <a:ext uri="{FF2B5EF4-FFF2-40B4-BE49-F238E27FC236}">
                      <a16:creationId xmlns:a16="http://schemas.microsoft.com/office/drawing/2014/main" id="{69FC3200-F52B-40ED-ADD8-8472AB335DEF}"/>
                    </a:ext>
                  </a:extLst>
                </p:cNvPr>
                <p:cNvSpPr>
                  <a:spLocks noRot="1" noChangeAspect="1" noMove="1" noResize="1" noEditPoints="1" noAdjustHandles="1" noChangeArrowheads="1" noChangeShapeType="1" noTextEdit="1"/>
                </p:cNvSpPr>
                <p:nvPr/>
              </p:nvSpPr>
              <p:spPr>
                <a:xfrm>
                  <a:off x="694369" y="3187304"/>
                  <a:ext cx="11222544" cy="769208"/>
                </a:xfrm>
                <a:prstGeom prst="rect">
                  <a:avLst/>
                </a:prstGeom>
                <a:blipFill>
                  <a:blip r:embed="rId9"/>
                  <a:stretch>
                    <a:fillRect l="-911" t="-4310" r="-820" b="-14655"/>
                  </a:stretch>
                </a:blipFill>
              </p:spPr>
              <p:txBody>
                <a:bodyPr/>
                <a:lstStyle/>
                <a:p>
                  <a:r>
                    <a:rPr lang="en-GB">
                      <a:noFill/>
                    </a:rPr>
                    <a:t> </a:t>
                  </a:r>
                </a:p>
              </p:txBody>
            </p:sp>
          </mc:Fallback>
        </mc:AlternateContent>
      </p:grpSp>
      <p:grpSp>
        <p:nvGrpSpPr>
          <p:cNvPr id="139" name="Group 138">
            <a:extLst>
              <a:ext uri="{FF2B5EF4-FFF2-40B4-BE49-F238E27FC236}">
                <a16:creationId xmlns:a16="http://schemas.microsoft.com/office/drawing/2014/main" id="{15B6A837-52E9-45A1-85B0-BCB6202D8028}"/>
              </a:ext>
            </a:extLst>
          </p:cNvPr>
          <p:cNvGrpSpPr/>
          <p:nvPr/>
        </p:nvGrpSpPr>
        <p:grpSpPr>
          <a:xfrm>
            <a:off x="7432676" y="1163630"/>
            <a:ext cx="4595803" cy="3529555"/>
            <a:chOff x="178417" y="3686634"/>
            <a:chExt cx="11834900" cy="2445169"/>
          </a:xfrm>
        </p:grpSpPr>
        <p:sp>
          <p:nvSpPr>
            <p:cNvPr id="140" name="Rounded Rectangle 48">
              <a:extLst>
                <a:ext uri="{FF2B5EF4-FFF2-40B4-BE49-F238E27FC236}">
                  <a16:creationId xmlns:a16="http://schemas.microsoft.com/office/drawing/2014/main" id="{6E910610-BB16-4B64-BF17-E7316A933D2B}"/>
                </a:ext>
              </a:extLst>
            </p:cNvPr>
            <p:cNvSpPr/>
            <p:nvPr/>
          </p:nvSpPr>
          <p:spPr>
            <a:xfrm>
              <a:off x="178417" y="3700825"/>
              <a:ext cx="11834900" cy="2430978"/>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dirty="0">
                <a:solidFill>
                  <a:prstClr val="white"/>
                </a:solidFill>
                <a:latin typeface="Times New Roman" pitchFamily="18" charset="0"/>
                <a:cs typeface="Times New Roman" pitchFamily="18" charset="0"/>
              </a:endParaRPr>
            </a:p>
          </p:txBody>
        </p:sp>
        <p:grpSp>
          <p:nvGrpSpPr>
            <p:cNvPr id="141" name="Group 140">
              <a:extLst>
                <a:ext uri="{FF2B5EF4-FFF2-40B4-BE49-F238E27FC236}">
                  <a16:creationId xmlns:a16="http://schemas.microsoft.com/office/drawing/2014/main" id="{2405A177-976C-494B-8906-4466EAE31243}"/>
                </a:ext>
              </a:extLst>
            </p:cNvPr>
            <p:cNvGrpSpPr/>
            <p:nvPr/>
          </p:nvGrpSpPr>
          <p:grpSpPr>
            <a:xfrm>
              <a:off x="203200" y="3686634"/>
              <a:ext cx="3181045" cy="451569"/>
              <a:chOff x="1275608" y="6330946"/>
              <a:chExt cx="6235999" cy="820481"/>
            </a:xfrm>
          </p:grpSpPr>
          <p:sp>
            <p:nvSpPr>
              <p:cNvPr id="142" name="Freeform 20">
                <a:extLst>
                  <a:ext uri="{FF2B5EF4-FFF2-40B4-BE49-F238E27FC236}">
                    <a16:creationId xmlns:a16="http://schemas.microsoft.com/office/drawing/2014/main" id="{2B1B0D76-0113-4025-AE67-7EEC34694F26}"/>
                  </a:ext>
                </a:extLst>
              </p:cNvPr>
              <p:cNvSpPr>
                <a:spLocks/>
              </p:cNvSpPr>
              <p:nvPr/>
            </p:nvSpPr>
            <p:spPr bwMode="auto">
              <a:xfrm rot="16200000" flipV="1">
                <a:off x="4000391" y="3883983"/>
                <a:ext cx="594013" cy="5940870"/>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pPr defTabSz="2168800"/>
                <a:endParaRPr lang="en-US" sz="6400">
                  <a:solidFill>
                    <a:prstClr val="black"/>
                  </a:solidFill>
                  <a:latin typeface="Times New Roman" pitchFamily="18" charset="0"/>
                  <a:cs typeface="Times New Roman" pitchFamily="18" charset="0"/>
                </a:endParaRPr>
              </a:p>
            </p:txBody>
          </p:sp>
          <p:sp>
            <p:nvSpPr>
              <p:cNvPr id="143" name="TextBox 142">
                <a:extLst>
                  <a:ext uri="{FF2B5EF4-FFF2-40B4-BE49-F238E27FC236}">
                    <a16:creationId xmlns:a16="http://schemas.microsoft.com/office/drawing/2014/main" id="{52805996-BFDF-476E-932C-6C0A3F92E6BA}"/>
                  </a:ext>
                </a:extLst>
              </p:cNvPr>
              <p:cNvSpPr txBox="1"/>
              <p:nvPr/>
            </p:nvSpPr>
            <p:spPr>
              <a:xfrm>
                <a:off x="1918457" y="6618644"/>
                <a:ext cx="5593150" cy="515707"/>
              </a:xfrm>
              <a:prstGeom prst="rect">
                <a:avLst/>
              </a:prstGeom>
              <a:noFill/>
            </p:spPr>
            <p:txBody>
              <a:bodyPr wrap="square" rtlCol="0">
                <a:spAutoFit/>
              </a:bodyPr>
              <a:lstStyle/>
              <a:p>
                <a:pPr defTabSz="2168800"/>
                <a:r>
                  <a:rPr lang="vi-VN" sz="2000" dirty="0">
                    <a:solidFill>
                      <a:srgbClr val="FF0000"/>
                    </a:solidFill>
                    <a:latin typeface="Times New Roman" pitchFamily="18" charset="0"/>
                    <a:ea typeface="Tahoma" pitchFamily="34" charset="0"/>
                    <a:cs typeface="Times New Roman" pitchFamily="18" charset="0"/>
                  </a:rPr>
                  <a:t>Lời Giải</a:t>
                </a:r>
                <a:endParaRPr lang="en-US" sz="2000" dirty="0">
                  <a:solidFill>
                    <a:srgbClr val="FF0000"/>
                  </a:solidFill>
                  <a:latin typeface="Times New Roman" pitchFamily="18" charset="0"/>
                  <a:ea typeface="Tahoma" pitchFamily="34" charset="0"/>
                  <a:cs typeface="Times New Roman" pitchFamily="18" charset="0"/>
                </a:endParaRPr>
              </a:p>
            </p:txBody>
          </p:sp>
          <p:sp>
            <p:nvSpPr>
              <p:cNvPr id="144" name="Round Diagonal Corner Rectangle 52">
                <a:extLst>
                  <a:ext uri="{FF2B5EF4-FFF2-40B4-BE49-F238E27FC236}">
                    <a16:creationId xmlns:a16="http://schemas.microsoft.com/office/drawing/2014/main" id="{4EEE1A6B-89F9-4819-AB38-A7A2D7A58D7F}"/>
                  </a:ext>
                </a:extLst>
              </p:cNvPr>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a:solidFill>
                    <a:prstClr val="white"/>
                  </a:solidFill>
                  <a:latin typeface="Times New Roman" pitchFamily="18" charset="0"/>
                  <a:cs typeface="Times New Roman" pitchFamily="18" charset="0"/>
                </a:endParaRPr>
              </a:p>
            </p:txBody>
          </p:sp>
          <p:sp>
            <p:nvSpPr>
              <p:cNvPr id="145" name="Freeform 53">
                <a:extLst>
                  <a:ext uri="{FF2B5EF4-FFF2-40B4-BE49-F238E27FC236}">
                    <a16:creationId xmlns:a16="http://schemas.microsoft.com/office/drawing/2014/main" id="{68832A52-C3B5-4CAB-9485-BB4BA4617F70}"/>
                  </a:ext>
                </a:extLst>
              </p:cNvPr>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2168800"/>
                <a:endParaRPr lang="en-US" sz="6400">
                  <a:solidFill>
                    <a:prstClr val="black"/>
                  </a:solidFill>
                  <a:latin typeface="Times New Roman" pitchFamily="18" charset="0"/>
                  <a:cs typeface="Times New Roman" pitchFamily="18" charset="0"/>
                </a:endParaRPr>
              </a:p>
            </p:txBody>
          </p:sp>
        </p:grpSp>
      </p:grpSp>
      <mc:AlternateContent xmlns:mc="http://schemas.openxmlformats.org/markup-compatibility/2006" xmlns:a14="http://schemas.microsoft.com/office/drawing/2010/main">
        <mc:Choice Requires="a14">
          <p:sp>
            <p:nvSpPr>
              <p:cNvPr id="146" name="TextBox 145">
                <a:extLst>
                  <a:ext uri="{FF2B5EF4-FFF2-40B4-BE49-F238E27FC236}">
                    <a16:creationId xmlns:a16="http://schemas.microsoft.com/office/drawing/2014/main" id="{97E4B9DD-CD97-4870-B133-AE7247FC02A2}"/>
                  </a:ext>
                </a:extLst>
              </p:cNvPr>
              <p:cNvSpPr txBox="1"/>
              <p:nvPr/>
            </p:nvSpPr>
            <p:spPr>
              <a:xfrm>
                <a:off x="7517684" y="1708364"/>
                <a:ext cx="4120652" cy="1931811"/>
              </a:xfrm>
              <a:prstGeom prst="rect">
                <a:avLst/>
              </a:prstGeom>
              <a:noFill/>
            </p:spPr>
            <p:txBody>
              <a:bodyPr wrap="square" rtlCol="0">
                <a:spAutoFit/>
              </a:bodyPr>
              <a:lstStyle/>
              <a:p>
                <a:r>
                  <a:rPr lang="vi-VN" sz="2400" dirty="0">
                    <a:latin typeface="Cambria Math" panose="02040503050406030204" pitchFamily="18" charset="0"/>
                    <a:ea typeface="Cambria Math" panose="02040503050406030204" pitchFamily="18" charset="0"/>
                    <a:cs typeface="Times New Roman" panose="02020603050405020304" pitchFamily="18" charset="0"/>
                  </a:rPr>
                  <a:t>Nhìn hình vẽ dễ thấy</a:t>
                </a:r>
                <a14:m>
                  <m:oMath xmlns:m="http://schemas.openxmlformats.org/officeDocument/2006/math">
                    <m:d>
                      <m:dPr>
                        <m:begChr m:val="{"/>
                        <m:endChr m:val=""/>
                        <m:ctrlPr>
                          <a:rPr lang="vi-VN" sz="2400" i="1">
                            <a:latin typeface="Cambria Math" panose="02040503050406030204" pitchFamily="18" charset="0"/>
                            <a:ea typeface="Cambria Math" panose="02040503050406030204" pitchFamily="18" charset="0"/>
                          </a:rPr>
                        </m:ctrlPr>
                      </m:dPr>
                      <m:e>
                        <m:eqArr>
                          <m:eqArrPr>
                            <m:ctrlPr>
                              <a:rPr lang="vi-VN" sz="2400" i="1">
                                <a:latin typeface="Cambria Math" panose="02040503050406030204" pitchFamily="18" charset="0"/>
                                <a:ea typeface="Cambria Math" panose="02040503050406030204" pitchFamily="18" charset="0"/>
                              </a:rPr>
                            </m:ctrlPr>
                          </m:eqArrPr>
                          <m:e>
                            <m:r>
                              <a:rPr lang="vi-VN" sz="2400" i="1">
                                <a:latin typeface="Cambria Math" panose="02040503050406030204" pitchFamily="18" charset="0"/>
                                <a:ea typeface="Cambria Math" panose="02040503050406030204" pitchFamily="18" charset="0"/>
                              </a:rPr>
                              <m:t>𝑏</m:t>
                            </m:r>
                            <m:r>
                              <a:rPr lang="vi-VN" sz="2400" i="1">
                                <a:latin typeface="Cambria Math" panose="02040503050406030204" pitchFamily="18" charset="0"/>
                                <a:ea typeface="Cambria Math" panose="02040503050406030204" pitchFamily="18" charset="0"/>
                              </a:rPr>
                              <m:t>⊥</m:t>
                            </m:r>
                            <m:r>
                              <a:rPr lang="vi-VN" sz="2400" i="1">
                                <a:latin typeface="Cambria Math" panose="02040503050406030204" pitchFamily="18" charset="0"/>
                                <a:ea typeface="Cambria Math" panose="02040503050406030204" pitchFamily="18" charset="0"/>
                              </a:rPr>
                              <m:t>𝑎</m:t>
                            </m:r>
                          </m:e>
                          <m:e>
                            <m:r>
                              <a:rPr lang="vi-VN" sz="2400" i="1">
                                <a:latin typeface="Cambria Math" panose="02040503050406030204" pitchFamily="18" charset="0"/>
                                <a:ea typeface="Cambria Math" panose="02040503050406030204" pitchFamily="18" charset="0"/>
                              </a:rPr>
                              <m:t>𝑎</m:t>
                            </m:r>
                            <m:r>
                              <a:rPr lang="vi-VN" sz="2400" b="0" i="1" smtClean="0">
                                <a:latin typeface="Cambria Math" panose="02040503050406030204" pitchFamily="18" charset="0"/>
                                <a:ea typeface="Cambria Math" panose="02040503050406030204" pitchFamily="18" charset="0"/>
                              </a:rPr>
                              <m:t> </m:t>
                            </m:r>
                            <m:r>
                              <m:rPr>
                                <m:nor/>
                              </m:rPr>
                              <a:rPr lang="vi-VN" sz="2400">
                                <a:latin typeface="Cambria Math" panose="02040503050406030204" pitchFamily="18" charset="0"/>
                                <a:ea typeface="Cambria Math" panose="02040503050406030204" pitchFamily="18" charset="0"/>
                              </a:rPr>
                              <m:t>//</m:t>
                            </m:r>
                            <m:d>
                              <m:dPr>
                                <m:ctrlPr>
                                  <a:rPr lang="vi-VN" sz="2400" i="1">
                                    <a:latin typeface="Cambria Math" panose="02040503050406030204" pitchFamily="18" charset="0"/>
                                    <a:ea typeface="Cambria Math" panose="02040503050406030204" pitchFamily="18" charset="0"/>
                                  </a:rPr>
                                </m:ctrlPr>
                              </m:dPr>
                              <m:e>
                                <m:r>
                                  <a:rPr lang="vi-VN" sz="2400" i="1">
                                    <a:latin typeface="Cambria Math" panose="02040503050406030204" pitchFamily="18" charset="0"/>
                                    <a:ea typeface="Cambria Math" panose="02040503050406030204" pitchFamily="18" charset="0"/>
                                  </a:rPr>
                                  <m:t>𝑃</m:t>
                                </m:r>
                              </m:e>
                            </m:d>
                          </m:e>
                        </m:eqArr>
                      </m:e>
                    </m:d>
                  </m:oMath>
                </a14:m>
                <a:r>
                  <a:rPr lang="vi-VN" sz="2400" dirty="0">
                    <a:latin typeface="Cambria Math" panose="02040503050406030204" pitchFamily="18" charset="0"/>
                    <a:ea typeface="Cambria Math" panose="02040503050406030204" pitchFamily="18" charset="0"/>
                    <a:cs typeface="Times New Roman" panose="02020603050405020304" pitchFamily="18" charset="0"/>
                  </a:rPr>
                  <a:t> nhưng </a:t>
                </a:r>
                <a14:m>
                  <m:oMath xmlns:m="http://schemas.openxmlformats.org/officeDocument/2006/math">
                    <m:r>
                      <a:rPr lang="vi-VN" sz="2400" i="1">
                        <a:latin typeface="Cambria Math" panose="02040503050406030204" pitchFamily="18" charset="0"/>
                        <a:ea typeface="Cambria Math" panose="02040503050406030204" pitchFamily="18" charset="0"/>
                      </a:rPr>
                      <m:t>𝑏</m:t>
                    </m:r>
                  </m:oMath>
                </a14:m>
                <a:r>
                  <a:rPr lang="vi-VN" sz="2400" dirty="0">
                    <a:latin typeface="Cambria Math" panose="02040503050406030204" pitchFamily="18" charset="0"/>
                    <a:ea typeface="Cambria Math" panose="02040503050406030204" pitchFamily="18" charset="0"/>
                    <a:cs typeface="Times New Roman" panose="02020603050405020304" pitchFamily="18" charset="0"/>
                  </a:rPr>
                  <a:t> không vuông góc với </a:t>
                </a:r>
                <a14:m>
                  <m:oMath xmlns:m="http://schemas.openxmlformats.org/officeDocument/2006/math">
                    <m:d>
                      <m:dPr>
                        <m:ctrlPr>
                          <a:rPr lang="vi-VN" sz="2400" i="1">
                            <a:latin typeface="Cambria Math" panose="02040503050406030204" pitchFamily="18" charset="0"/>
                            <a:ea typeface="Cambria Math" panose="02040503050406030204" pitchFamily="18" charset="0"/>
                          </a:rPr>
                        </m:ctrlPr>
                      </m:dPr>
                      <m:e>
                        <m:r>
                          <a:rPr lang="vi-VN" sz="2400" i="1">
                            <a:latin typeface="Cambria Math" panose="02040503050406030204" pitchFamily="18" charset="0"/>
                            <a:ea typeface="Cambria Math" panose="02040503050406030204" pitchFamily="18" charset="0"/>
                          </a:rPr>
                          <m:t>𝑃</m:t>
                        </m:r>
                      </m:e>
                    </m:d>
                  </m:oMath>
                </a14:m>
                <a:r>
                  <a:rPr lang="vi-VN" sz="2400" dirty="0">
                    <a:latin typeface="Cambria Math" panose="02040503050406030204" pitchFamily="18" charset="0"/>
                    <a:ea typeface="Cambria Math" panose="02040503050406030204" pitchFamily="18" charset="0"/>
                    <a:cs typeface="Times New Roman" panose="02020603050405020304" pitchFamily="18" charset="0"/>
                  </a:rPr>
                  <a:t>.</a:t>
                </a:r>
              </a:p>
              <a:p>
                <a:r>
                  <a:rPr lang="vi-VN" dirty="0">
                    <a:latin typeface="Cambria Math" panose="02040503050406030204" pitchFamily="18" charset="0"/>
                    <a:ea typeface="Cambria Math" panose="02040503050406030204" pitchFamily="18" charset="0"/>
                  </a:rPr>
                  <a:t> </a:t>
                </a:r>
              </a:p>
            </p:txBody>
          </p:sp>
        </mc:Choice>
        <mc:Fallback xmlns="">
          <p:sp>
            <p:nvSpPr>
              <p:cNvPr id="146" name="TextBox 145">
                <a:extLst>
                  <a:ext uri="{FF2B5EF4-FFF2-40B4-BE49-F238E27FC236}">
                    <a16:creationId xmlns:a16="http://schemas.microsoft.com/office/drawing/2014/main" id="{97E4B9DD-CD97-4870-B133-AE7247FC02A2}"/>
                  </a:ext>
                </a:extLst>
              </p:cNvPr>
              <p:cNvSpPr txBox="1">
                <a:spLocks noRot="1" noChangeAspect="1" noMove="1" noResize="1" noEditPoints="1" noAdjustHandles="1" noChangeArrowheads="1" noChangeShapeType="1" noTextEdit="1"/>
              </p:cNvSpPr>
              <p:nvPr/>
            </p:nvSpPr>
            <p:spPr>
              <a:xfrm>
                <a:off x="7517684" y="1708364"/>
                <a:ext cx="4120652" cy="1931811"/>
              </a:xfrm>
              <a:prstGeom prst="rect">
                <a:avLst/>
              </a:prstGeom>
              <a:blipFill>
                <a:blip r:embed="rId10"/>
                <a:stretch>
                  <a:fillRect l="-2219" r="-1479"/>
                </a:stretch>
              </a:blipFill>
            </p:spPr>
            <p:txBody>
              <a:bodyPr/>
              <a:lstStyle/>
              <a:p>
                <a:r>
                  <a:rPr lang="en-US">
                    <a:noFill/>
                  </a:rPr>
                  <a:t> </a:t>
                </a:r>
              </a:p>
            </p:txBody>
          </p:sp>
        </mc:Fallback>
      </mc:AlternateContent>
      <p:pic>
        <p:nvPicPr>
          <p:cNvPr id="147" name="Picture 146">
            <a:extLst>
              <a:ext uri="{FF2B5EF4-FFF2-40B4-BE49-F238E27FC236}">
                <a16:creationId xmlns:a16="http://schemas.microsoft.com/office/drawing/2014/main" id="{0008237E-EF0F-461E-9ADD-8C6B684B9919}"/>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69199" y="2955033"/>
            <a:ext cx="3469073" cy="1511457"/>
          </a:xfrm>
          <a:prstGeom prst="rect">
            <a:avLst/>
          </a:prstGeom>
          <a:noFill/>
          <a:ln>
            <a:noFill/>
          </a:ln>
        </p:spPr>
      </p:pic>
      <p:sp>
        <p:nvSpPr>
          <p:cNvPr id="149" name="Oval 148">
            <a:extLst>
              <a:ext uri="{FF2B5EF4-FFF2-40B4-BE49-F238E27FC236}">
                <a16:creationId xmlns:a16="http://schemas.microsoft.com/office/drawing/2014/main" id="{C9A83AE7-12AC-4EE9-8B64-4C94087CE061}"/>
              </a:ext>
            </a:extLst>
          </p:cNvPr>
          <p:cNvSpPr/>
          <p:nvPr/>
        </p:nvSpPr>
        <p:spPr>
          <a:xfrm>
            <a:off x="29260" y="2996256"/>
            <a:ext cx="468937" cy="629729"/>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rPr>
              <a:t>C</a:t>
            </a:r>
          </a:p>
        </p:txBody>
      </p:sp>
    </p:spTree>
    <p:extLst>
      <p:ext uri="{BB962C8B-B14F-4D97-AF65-F5344CB8AC3E}">
        <p14:creationId xmlns:p14="http://schemas.microsoft.com/office/powerpoint/2010/main" val="420704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2"/>
                                        </p:tgtEl>
                                        <p:attrNameLst>
                                          <p:attrName>style.visibility</p:attrName>
                                        </p:attrNameLst>
                                      </p:cBhvr>
                                      <p:to>
                                        <p:strVal val="visible"/>
                                      </p:to>
                                    </p:set>
                                    <p:animEffect transition="in" filter="fade">
                                      <p:cBhvr>
                                        <p:cTn id="17" dur="500"/>
                                        <p:tgtEl>
                                          <p:spTgt spid="1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7"/>
                                        </p:tgtEl>
                                        <p:attrNameLst>
                                          <p:attrName>style.visibility</p:attrName>
                                        </p:attrNameLst>
                                      </p:cBhvr>
                                      <p:to>
                                        <p:strVal val="visible"/>
                                      </p:to>
                                    </p:set>
                                    <p:animEffect transition="in" filter="fade">
                                      <p:cBhvr>
                                        <p:cTn id="22" dur="500"/>
                                        <p:tgtEl>
                                          <p:spTgt spid="1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2"/>
                                        </p:tgtEl>
                                        <p:attrNameLst>
                                          <p:attrName>style.visibility</p:attrName>
                                        </p:attrNameLst>
                                      </p:cBhvr>
                                      <p:to>
                                        <p:strVal val="visible"/>
                                      </p:to>
                                    </p:set>
                                    <p:animEffect transition="in" filter="fade">
                                      <p:cBhvr>
                                        <p:cTn id="27" dur="500"/>
                                        <p:tgtEl>
                                          <p:spTgt spid="1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9"/>
                                        </p:tgtEl>
                                        <p:attrNameLst>
                                          <p:attrName>style.visibility</p:attrName>
                                        </p:attrNameLst>
                                      </p:cBhvr>
                                      <p:to>
                                        <p:strVal val="visible"/>
                                      </p:to>
                                    </p:set>
                                    <p:animEffect transition="in" filter="fade">
                                      <p:cBhvr>
                                        <p:cTn id="32" dur="500"/>
                                        <p:tgtEl>
                                          <p:spTgt spid="13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6"/>
                                        </p:tgtEl>
                                        <p:attrNameLst>
                                          <p:attrName>style.visibility</p:attrName>
                                        </p:attrNameLst>
                                      </p:cBhvr>
                                      <p:to>
                                        <p:strVal val="visible"/>
                                      </p:to>
                                    </p:set>
                                    <p:animEffect transition="in" filter="fade">
                                      <p:cBhvr>
                                        <p:cTn id="37" dur="500"/>
                                        <p:tgtEl>
                                          <p:spTgt spid="14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7"/>
                                        </p:tgtEl>
                                        <p:attrNameLst>
                                          <p:attrName>style.visibility</p:attrName>
                                        </p:attrNameLst>
                                      </p:cBhvr>
                                      <p:to>
                                        <p:strVal val="visible"/>
                                      </p:to>
                                    </p:set>
                                    <p:animEffect transition="in" filter="fade">
                                      <p:cBhvr>
                                        <p:cTn id="42" dur="500"/>
                                        <p:tgtEl>
                                          <p:spTgt spid="147"/>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9"/>
                                        </p:tgtEl>
                                        <p:attrNameLst>
                                          <p:attrName>style.visibility</p:attrName>
                                        </p:attrNameLst>
                                      </p:cBhvr>
                                      <p:to>
                                        <p:strVal val="visible"/>
                                      </p:to>
                                    </p:set>
                                    <p:anim calcmode="lin" valueType="num">
                                      <p:cBhvr additive="base">
                                        <p:cTn id="47" dur="500" fill="hold"/>
                                        <p:tgtEl>
                                          <p:spTgt spid="149"/>
                                        </p:tgtEl>
                                        <p:attrNameLst>
                                          <p:attrName>ppt_x</p:attrName>
                                        </p:attrNameLst>
                                      </p:cBhvr>
                                      <p:tavLst>
                                        <p:tav tm="0">
                                          <p:val>
                                            <p:strVal val="#ppt_x"/>
                                          </p:val>
                                        </p:tav>
                                        <p:tav tm="100000">
                                          <p:val>
                                            <p:strVal val="#ppt_x"/>
                                          </p:val>
                                        </p:tav>
                                      </p:tavLst>
                                    </p:anim>
                                    <p:anim calcmode="lin" valueType="num">
                                      <p:cBhvr additive="base">
                                        <p:cTn id="48" dur="500" fill="hold"/>
                                        <p:tgtEl>
                                          <p:spTgt spid="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p:bldP spid="14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3023" y="3124397"/>
            <a:ext cx="11926984" cy="2124119"/>
            <a:chOff x="184495" y="3602024"/>
            <a:chExt cx="11926984" cy="4680828"/>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14426" cy="963272"/>
              <a:chOff x="1275608" y="6177214"/>
              <a:chExt cx="4537115" cy="1750218"/>
            </a:xfrm>
          </p:grpSpPr>
          <p:sp>
            <p:nvSpPr>
              <p:cNvPr id="7" name="Freeform 20"/>
              <p:cNvSpPr>
                <a:spLocks/>
              </p:cNvSpPr>
              <p:nvPr/>
            </p:nvSpPr>
            <p:spPr bwMode="auto">
              <a:xfrm rot="16200000" flipV="1">
                <a:off x="3006245" y="5112804"/>
                <a:ext cx="1596487" cy="4016469"/>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649728" cy="1557741"/>
              </a:xfrm>
              <a:prstGeom prst="rect">
                <a:avLst/>
              </a:prstGeom>
              <a:noFill/>
            </p:spPr>
            <p:txBody>
              <a:bodyPr wrap="none" rtlCol="0">
                <a:spAutoFit/>
              </a:bodyPr>
              <a:lstStyle/>
              <a:p>
                <a:r>
                  <a:rPr lang="vi-VN" sz="2800" dirty="0">
                    <a:solidFill>
                      <a:srgbClr val="FF0000"/>
                    </a:solidFill>
                    <a:latin typeface="Tahoma" pitchFamily="34" charset="0"/>
                    <a:ea typeface="Tahoma" pitchFamily="34" charset="0"/>
                    <a:cs typeface="Tahoma" pitchFamily="34" charset="0"/>
                  </a:rPr>
                  <a:t>Lời Giải</a:t>
                </a:r>
                <a:endParaRPr lang="en-US" sz="2800"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5"/>
                <a:ext cx="852450" cy="1596487"/>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1" name="Group 20"/>
          <p:cNvGrpSpPr/>
          <p:nvPr/>
        </p:nvGrpSpPr>
        <p:grpSpPr>
          <a:xfrm>
            <a:off x="142803" y="79547"/>
            <a:ext cx="11906394" cy="1459154"/>
            <a:chOff x="480509" y="1592885"/>
            <a:chExt cx="23340845" cy="1857711"/>
          </a:xfrm>
        </p:grpSpPr>
        <p:sp>
          <p:nvSpPr>
            <p:cNvPr id="25" name="Rounded Rectangle 24"/>
            <p:cNvSpPr/>
            <p:nvPr/>
          </p:nvSpPr>
          <p:spPr bwMode="auto">
            <a:xfrm>
              <a:off x="480509" y="1592885"/>
              <a:ext cx="23340845" cy="185771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480509" y="1617993"/>
              <a:ext cx="3593007" cy="835088"/>
              <a:chOff x="480509" y="1617993"/>
              <a:chExt cx="3593007"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9" y="1617993"/>
                <a:ext cx="2875497" cy="66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2:</a:t>
                </a:r>
              </a:p>
            </p:txBody>
          </p:sp>
        </p:grpSp>
      </p:grpSp>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1" name="Group 10">
            <a:extLst>
              <a:ext uri="{FF2B5EF4-FFF2-40B4-BE49-F238E27FC236}">
                <a16:creationId xmlns:a16="http://schemas.microsoft.com/office/drawing/2014/main" id="{B5E7CA5A-CA2D-46DD-AFA0-1D7DDB3A0B3C}"/>
              </a:ext>
            </a:extLst>
          </p:cNvPr>
          <p:cNvGrpSpPr/>
          <p:nvPr/>
        </p:nvGrpSpPr>
        <p:grpSpPr>
          <a:xfrm>
            <a:off x="122659" y="1715293"/>
            <a:ext cx="12464701" cy="1342175"/>
            <a:chOff x="681216" y="1655422"/>
            <a:chExt cx="12464701" cy="1342175"/>
          </a:xfrm>
        </p:grpSpPr>
        <p:grpSp>
          <p:nvGrpSpPr>
            <p:cNvPr id="2" name="Group 1">
              <a:extLst>
                <a:ext uri="{FF2B5EF4-FFF2-40B4-BE49-F238E27FC236}">
                  <a16:creationId xmlns:a16="http://schemas.microsoft.com/office/drawing/2014/main" id="{99F8CD68-EEA0-4D9E-84F7-A355A1623A8B}"/>
                </a:ext>
              </a:extLst>
            </p:cNvPr>
            <p:cNvGrpSpPr/>
            <p:nvPr/>
          </p:nvGrpSpPr>
          <p:grpSpPr>
            <a:xfrm>
              <a:off x="681216" y="1655422"/>
              <a:ext cx="11729771" cy="1303426"/>
              <a:chOff x="1267874" y="1654171"/>
              <a:chExt cx="11729771" cy="1303426"/>
            </a:xfrm>
          </p:grpSpPr>
          <p:grpSp>
            <p:nvGrpSpPr>
              <p:cNvPr id="12" name="Group 11"/>
              <p:cNvGrpSpPr/>
              <p:nvPr/>
            </p:nvGrpSpPr>
            <p:grpSpPr>
              <a:xfrm>
                <a:off x="1267874" y="1654171"/>
                <a:ext cx="6273042" cy="715068"/>
                <a:chOff x="-383145" y="1149605"/>
                <a:chExt cx="4753533" cy="715160"/>
              </a:xfrm>
            </p:grpSpPr>
            <p:sp>
              <p:nvSpPr>
                <p:cNvPr id="69" name="Rectangle 68"/>
                <p:cNvSpPr/>
                <p:nvPr/>
              </p:nvSpPr>
              <p:spPr>
                <a:xfrm>
                  <a:off x="-186929" y="1182823"/>
                  <a:ext cx="4289195"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383145" y="1247248"/>
                  <a:ext cx="476234" cy="53389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153281" y="1149605"/>
                      <a:ext cx="4523669" cy="715160"/>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b="1" dirty="0" smtClean="0">
                                <a:latin typeface="Times New Roman" panose="02020603050405020304" pitchFamily="18" charset="0"/>
                              </a:rPr>
                              <m:t>N</m:t>
                            </m:r>
                            <m:r>
                              <m:rPr>
                                <m:nor/>
                              </m:rPr>
                              <a:rPr lang="en-US" b="1" dirty="0" smtClean="0">
                                <a:latin typeface="Times New Roman" panose="02020603050405020304" pitchFamily="18" charset="0"/>
                              </a:rPr>
                              <m:t>ế</m:t>
                            </m:r>
                            <m:r>
                              <m:rPr>
                                <m:nor/>
                              </m:rPr>
                              <a:rPr lang="en-US" b="1" dirty="0" smtClean="0">
                                <a:latin typeface="Times New Roman" panose="02020603050405020304" pitchFamily="18" charset="0"/>
                              </a:rPr>
                              <m:t>u</m:t>
                            </m:r>
                            <m:r>
                              <m:rPr>
                                <m:nor/>
                              </m:rPr>
                              <a:rPr lang="en-US" b="1" dirty="0" smtClean="0">
                                <a:latin typeface="Times New Roman" panose="02020603050405020304" pitchFamily="18" charset="0"/>
                              </a:rPr>
                              <m:t> </m:t>
                            </m:r>
                            <m:r>
                              <a:rPr lang="en-US" b="1" i="1">
                                <a:latin typeface="Cambria Math" panose="02040503050406030204" pitchFamily="18" charset="0"/>
                              </a:rPr>
                              <m:t>𝒂</m:t>
                            </m:r>
                            <m:r>
                              <a:rPr lang="en-US" b="1">
                                <a:latin typeface="Cambria Math" panose="02040503050406030204" pitchFamily="18" charset="0"/>
                              </a:rPr>
                              <m:t>⊥</m:t>
                            </m:r>
                            <m:d>
                              <m:dPr>
                                <m:ctrlPr>
                                  <a:rPr lang="vi-VN" b="1" i="1">
                                    <a:latin typeface="Cambria Math" panose="02040503050406030204" pitchFamily="18" charset="0"/>
                                  </a:rPr>
                                </m:ctrlPr>
                              </m:dPr>
                              <m:e>
                                <m:r>
                                  <a:rPr lang="en-US" b="1" i="1">
                                    <a:latin typeface="Cambria Math" panose="02040503050406030204" pitchFamily="18" charset="0"/>
                                  </a:rPr>
                                  <m:t>𝜶</m:t>
                                </m:r>
                              </m:e>
                            </m:d>
                            <m:r>
                              <a:rPr lang="en-US" b="1">
                                <a:latin typeface="Cambria Math" panose="02040503050406030204" pitchFamily="18" charset="0"/>
                              </a:rPr>
                              <m:t> </m:t>
                            </m:r>
                            <m:r>
                              <m:rPr>
                                <m:nor/>
                              </m:rPr>
                              <a:rPr lang="en-US" b="1" dirty="0" err="1">
                                <a:latin typeface="Times New Roman" panose="02020603050405020304" pitchFamily="18" charset="0"/>
                              </a:rPr>
                              <m:t>v</m:t>
                            </m:r>
                            <m:r>
                              <m:rPr>
                                <m:nor/>
                              </m:rPr>
                              <a:rPr lang="en-US" b="1" dirty="0" err="1">
                                <a:latin typeface="Times New Roman" panose="02020603050405020304" pitchFamily="18" charset="0"/>
                              </a:rPr>
                              <m:t>à </m:t>
                            </m:r>
                            <m:r>
                              <a:rPr lang="en-US" b="1">
                                <a:latin typeface="Cambria Math" panose="02040503050406030204" pitchFamily="18" charset="0"/>
                              </a:rPr>
                              <m:t> </m:t>
                            </m:r>
                            <m:r>
                              <a:rPr lang="en-US" b="1" i="1">
                                <a:latin typeface="Cambria Math" panose="02040503050406030204" pitchFamily="18" charset="0"/>
                              </a:rPr>
                              <m:t>𝒃</m:t>
                            </m:r>
                            <m:r>
                              <a:rPr lang="en-US" b="1">
                                <a:latin typeface="Cambria Math" panose="02040503050406030204" pitchFamily="18" charset="0"/>
                              </a:rPr>
                              <m:t>⊥</m:t>
                            </m:r>
                            <m:r>
                              <a:rPr lang="en-US" b="1" i="1">
                                <a:latin typeface="Cambria Math" panose="02040503050406030204" pitchFamily="18" charset="0"/>
                              </a:rPr>
                              <m:t>𝒂</m:t>
                            </m:r>
                            <m:r>
                              <m:rPr>
                                <m:nor/>
                              </m:rPr>
                              <a:rPr lang="en-US" b="1" dirty="0">
                                <a:latin typeface="Times New Roman" panose="02020603050405020304" pitchFamily="18" charset="0"/>
                              </a:rPr>
                              <m:t>  </m:t>
                            </m:r>
                            <m:r>
                              <m:rPr>
                                <m:nor/>
                              </m:rPr>
                              <a:rPr lang="en-US" b="1" dirty="0" err="1">
                                <a:latin typeface="Times New Roman" panose="02020603050405020304" pitchFamily="18" charset="0"/>
                              </a:rPr>
                              <m:t>th</m:t>
                            </m:r>
                            <m:r>
                              <m:rPr>
                                <m:nor/>
                              </m:rPr>
                              <a:rPr lang="en-US" b="1" dirty="0" err="1">
                                <a:latin typeface="Times New Roman" panose="02020603050405020304" pitchFamily="18" charset="0"/>
                              </a:rPr>
                              <m:t>ì</m:t>
                            </m:r>
                            <m:r>
                              <a:rPr lang="en-US" b="1">
                                <a:latin typeface="Cambria Math" panose="02040503050406030204" pitchFamily="18" charset="0"/>
                              </a:rPr>
                              <m:t> </m:t>
                            </m:r>
                            <m:r>
                              <a:rPr lang="en-US" b="1" i="1">
                                <a:latin typeface="Cambria Math" panose="02040503050406030204" pitchFamily="18" charset="0"/>
                              </a:rPr>
                              <m:t>𝒃</m:t>
                            </m:r>
                            <m:r>
                              <m:rPr>
                                <m:nor/>
                              </m:rPr>
                              <a:rPr lang="en-GB" b="1" i="1" smtClean="0">
                                <a:latin typeface="Cambria Math" panose="02040503050406030204" pitchFamily="18" charset="0"/>
                              </a:rPr>
                              <m:t> </m:t>
                            </m:r>
                            <m:r>
                              <m:rPr>
                                <m:nor/>
                              </m:rPr>
                              <a:rPr lang="en-US" b="1">
                                <a:latin typeface="Times New Roman" panose="02020603050405020304" pitchFamily="18" charset="0"/>
                              </a:rPr>
                              <m:t>//</m:t>
                            </m:r>
                            <m:r>
                              <m:rPr>
                                <m:nor/>
                              </m:rPr>
                              <a:rPr lang="en-GB" b="1" i="1" smtClean="0">
                                <a:latin typeface="Times New Roman" panose="02020603050405020304" pitchFamily="18" charset="0"/>
                              </a:rPr>
                              <m:t> </m:t>
                            </m:r>
                            <m:d>
                              <m:dPr>
                                <m:ctrlPr>
                                  <a:rPr lang="vi-VN" b="1" i="1">
                                    <a:latin typeface="Cambria Math" panose="02040503050406030204" pitchFamily="18" charset="0"/>
                                  </a:rPr>
                                </m:ctrlPr>
                              </m:dPr>
                              <m:e>
                                <m:r>
                                  <a:rPr lang="en-US" b="1" i="1">
                                    <a:latin typeface="Cambria Math" panose="02040503050406030204" pitchFamily="18" charset="0"/>
                                  </a:rPr>
                                  <m:t>𝜶</m:t>
                                </m:r>
                              </m:e>
                            </m:d>
                            <m:r>
                              <m:rPr>
                                <m:nor/>
                              </m:rPr>
                              <a:rPr lang="en-US" dirty="0">
                                <a:latin typeface="Times New Roman" panose="02020603050405020304" pitchFamily="18" charset="0"/>
                              </a:rPr>
                              <m:t>.</m:t>
                            </m:r>
                          </m:oMath>
                        </m:oMathPara>
                      </a14:m>
                      <a:endParaRPr lang="en-US" dirty="0"/>
                    </a:p>
                  </p:txBody>
                </p:sp>
              </mc:Choice>
              <mc:Fallback xmlns="">
                <p:sp>
                  <p:nvSpPr>
                    <p:cNvPr id="71" name="TextBox 70"/>
                    <p:cNvSpPr txBox="1">
                      <a:spLocks noRot="1" noChangeAspect="1" noMove="1" noResize="1" noEditPoints="1" noAdjustHandles="1" noChangeArrowheads="1" noChangeShapeType="1" noTextEdit="1"/>
                    </p:cNvSpPr>
                    <p:nvPr/>
                  </p:nvSpPr>
                  <p:spPr>
                    <a:xfrm>
                      <a:off x="-153281" y="1149605"/>
                      <a:ext cx="4523669" cy="715160"/>
                    </a:xfrm>
                    <a:prstGeom prst="rect">
                      <a:avLst/>
                    </a:prstGeom>
                    <a:blipFill>
                      <a:blip r:embed="rId2"/>
                      <a:stretch>
                        <a:fillRect/>
                      </a:stretch>
                    </a:blipFill>
                  </p:spPr>
                  <p:txBody>
                    <a:bodyPr/>
                    <a:lstStyle/>
                    <a:p>
                      <a:r>
                        <a:rPr lang="en-GB">
                          <a:noFill/>
                        </a:rPr>
                        <a:t> </a:t>
                      </a:r>
                    </a:p>
                  </p:txBody>
                </p:sp>
              </mc:Fallback>
            </mc:AlternateContent>
          </p:grpSp>
          <p:grpSp>
            <p:nvGrpSpPr>
              <p:cNvPr id="13" name="Group 12"/>
              <p:cNvGrpSpPr/>
              <p:nvPr/>
            </p:nvGrpSpPr>
            <p:grpSpPr>
              <a:xfrm>
                <a:off x="7213272" y="1657421"/>
                <a:ext cx="5777155" cy="715068"/>
                <a:chOff x="4741795" y="1176498"/>
                <a:chExt cx="3850252" cy="715160"/>
              </a:xfrm>
            </p:grpSpPr>
            <p:sp>
              <p:nvSpPr>
                <p:cNvPr id="65" name="Rectangle 64"/>
                <p:cNvSpPr/>
                <p:nvPr/>
              </p:nvSpPr>
              <p:spPr>
                <a:xfrm>
                  <a:off x="4945302" y="1193853"/>
                  <a:ext cx="3646745"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371106" cy="53825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009151" y="1176498"/>
                      <a:ext cx="3527359" cy="715160"/>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sz="2800" b="1" dirty="0" smtClean="0">
                                <a:latin typeface="Times New Roman" panose="02020603050405020304" pitchFamily="18" charset="0"/>
                              </a:rPr>
                              <m:t>N</m:t>
                            </m:r>
                            <m:r>
                              <m:rPr>
                                <m:nor/>
                              </m:rPr>
                              <a:rPr lang="en-US" sz="2800" b="1" dirty="0" smtClean="0">
                                <a:latin typeface="Times New Roman" panose="02020603050405020304" pitchFamily="18" charset="0"/>
                              </a:rPr>
                              <m:t>ế</m:t>
                            </m:r>
                            <m:r>
                              <m:rPr>
                                <m:nor/>
                              </m:rPr>
                              <a:rPr lang="en-US" sz="2800" b="1" i="1" dirty="0" smtClean="0">
                                <a:latin typeface="Times New Roman" panose="02020603050405020304" pitchFamily="18" charset="0"/>
                              </a:rPr>
                              <m:t>u</m:t>
                            </m:r>
                            <m:r>
                              <m:rPr>
                                <m:nor/>
                              </m:rPr>
                              <a:rPr lang="en-US" sz="2800" b="1" dirty="0" smtClean="0">
                                <a:latin typeface="Times New Roman" panose="02020603050405020304" pitchFamily="18" charset="0"/>
                              </a:rPr>
                              <m:t> </m:t>
                            </m:r>
                            <m:r>
                              <a:rPr lang="en-US" sz="2800" b="1">
                                <a:latin typeface="Cambria Math" panose="02040503050406030204" pitchFamily="18" charset="0"/>
                              </a:rPr>
                              <m:t> </m:t>
                            </m:r>
                            <m:r>
                              <a:rPr lang="en-US" sz="2800" b="1" i="1">
                                <a:latin typeface="Cambria Math" panose="02040503050406030204" pitchFamily="18" charset="0"/>
                              </a:rPr>
                              <m:t>𝒂</m:t>
                            </m:r>
                            <m:r>
                              <m:rPr>
                                <m:nor/>
                              </m:rPr>
                              <a:rPr lang="en-GB" sz="2800" b="1" i="1" smtClean="0">
                                <a:latin typeface="Cambria Math" panose="02040503050406030204" pitchFamily="18" charset="0"/>
                              </a:rPr>
                              <m:t> </m:t>
                            </m:r>
                            <m:r>
                              <m:rPr>
                                <m:nor/>
                              </m:rPr>
                              <a:rPr lang="en-US" sz="2800" b="1">
                                <a:latin typeface="Times New Roman" panose="02020603050405020304" pitchFamily="18" charset="0"/>
                              </a:rPr>
                              <m:t>//</m:t>
                            </m:r>
                            <m:r>
                              <m:rPr>
                                <m:nor/>
                              </m:rPr>
                              <a:rPr lang="en-GB" sz="2800" b="1" i="1" smtClean="0">
                                <a:latin typeface="Times New Roman" panose="02020603050405020304" pitchFamily="18" charset="0"/>
                              </a:rPr>
                              <m:t> </m:t>
                            </m:r>
                            <m:d>
                              <m:dPr>
                                <m:ctrlPr>
                                  <a:rPr lang="vi-VN" sz="2800" b="1" i="1">
                                    <a:latin typeface="Cambria Math" panose="02040503050406030204" pitchFamily="18" charset="0"/>
                                  </a:rPr>
                                </m:ctrlPr>
                              </m:dPr>
                              <m:e>
                                <m:r>
                                  <a:rPr lang="en-US" sz="2800" b="1" i="1">
                                    <a:latin typeface="Cambria Math" panose="02040503050406030204" pitchFamily="18" charset="0"/>
                                  </a:rPr>
                                  <m:t>𝜶</m:t>
                                </m:r>
                              </m:e>
                            </m:d>
                            <m:r>
                              <m:rPr>
                                <m:nor/>
                              </m:rPr>
                              <a:rPr lang="en-US" sz="2800" b="1" dirty="0">
                                <a:latin typeface="Times New Roman" panose="02020603050405020304" pitchFamily="18" charset="0"/>
                              </a:rPr>
                              <m:t> </m:t>
                            </m:r>
                            <m:r>
                              <m:rPr>
                                <m:nor/>
                              </m:rPr>
                              <a:rPr lang="en-US" sz="2800" b="1" dirty="0" err="1">
                                <a:latin typeface="Times New Roman" panose="02020603050405020304" pitchFamily="18" charset="0"/>
                              </a:rPr>
                              <m:t>v</m:t>
                            </m:r>
                            <m:r>
                              <m:rPr>
                                <m:nor/>
                              </m:rPr>
                              <a:rPr lang="en-US" sz="2800" b="1" dirty="0" err="1">
                                <a:latin typeface="Times New Roman" panose="02020603050405020304" pitchFamily="18" charset="0"/>
                              </a:rPr>
                              <m:t>à </m:t>
                            </m:r>
                            <m:r>
                              <a:rPr lang="en-US" sz="2800" b="1" i="1">
                                <a:latin typeface="Cambria Math" panose="02040503050406030204" pitchFamily="18" charset="0"/>
                              </a:rPr>
                              <m:t>𝒂</m:t>
                            </m:r>
                            <m:r>
                              <m:rPr>
                                <m:nor/>
                              </m:rPr>
                              <a:rPr lang="en-GB" sz="2800" b="1" i="1" smtClean="0">
                                <a:latin typeface="Cambria Math" panose="02040503050406030204" pitchFamily="18" charset="0"/>
                              </a:rPr>
                              <m:t> </m:t>
                            </m:r>
                            <m:r>
                              <m:rPr>
                                <m:nor/>
                              </m:rPr>
                              <a:rPr lang="en-US" sz="2800" b="1">
                                <a:latin typeface="Times New Roman" panose="02020603050405020304" pitchFamily="18" charset="0"/>
                              </a:rPr>
                              <m:t>//</m:t>
                            </m:r>
                            <m:r>
                              <a:rPr lang="en-GB" sz="2800" b="1" i="1" smtClean="0">
                                <a:latin typeface="Cambria Math" panose="02040503050406030204" pitchFamily="18" charset="0"/>
                              </a:rPr>
                              <m:t> </m:t>
                            </m:r>
                            <m:r>
                              <a:rPr lang="en-US" sz="2800" b="1" i="1">
                                <a:latin typeface="Cambria Math" panose="02040503050406030204" pitchFamily="18" charset="0"/>
                              </a:rPr>
                              <m:t>𝒃</m:t>
                            </m:r>
                            <m:r>
                              <m:rPr>
                                <m:nor/>
                              </m:rPr>
                              <a:rPr lang="en-US" sz="2800" b="1" dirty="0">
                                <a:latin typeface="Times New Roman" panose="02020603050405020304" pitchFamily="18" charset="0"/>
                              </a:rPr>
                              <m:t> </m:t>
                            </m:r>
                            <m:r>
                              <m:rPr>
                                <m:nor/>
                              </m:rPr>
                              <a:rPr lang="en-US" sz="2800" b="1" dirty="0" err="1">
                                <a:latin typeface="Times New Roman" panose="02020603050405020304" pitchFamily="18" charset="0"/>
                              </a:rPr>
                              <m:t>th</m:t>
                            </m:r>
                            <m:r>
                              <m:rPr>
                                <m:nor/>
                              </m:rPr>
                              <a:rPr lang="en-US" sz="2800" b="1" dirty="0" err="1">
                                <a:latin typeface="Times New Roman" panose="02020603050405020304" pitchFamily="18" charset="0"/>
                              </a:rPr>
                              <m:t>ì</m:t>
                            </m:r>
                            <m:r>
                              <a:rPr lang="en-US" sz="2800" b="1">
                                <a:latin typeface="Cambria Math" panose="02040503050406030204" pitchFamily="18" charset="0"/>
                              </a:rPr>
                              <m:t> </m:t>
                            </m:r>
                            <m:r>
                              <a:rPr lang="en-US" sz="2800" b="1" i="1">
                                <a:latin typeface="Cambria Math" panose="02040503050406030204" pitchFamily="18" charset="0"/>
                              </a:rPr>
                              <m:t>𝒃</m:t>
                            </m:r>
                            <m:r>
                              <a:rPr lang="en-GB" sz="2800" b="1" i="1" smtClean="0">
                                <a:latin typeface="Cambria Math" panose="02040503050406030204" pitchFamily="18" charset="0"/>
                              </a:rPr>
                              <m:t> </m:t>
                            </m:r>
                            <m:r>
                              <m:rPr>
                                <m:nor/>
                              </m:rPr>
                              <a:rPr lang="en-US" sz="2800" b="1">
                                <a:latin typeface="Times New Roman" panose="02020603050405020304" pitchFamily="18" charset="0"/>
                              </a:rPr>
                              <m:t>//</m:t>
                            </m:r>
                            <m:r>
                              <m:rPr>
                                <m:nor/>
                              </m:rPr>
                              <a:rPr lang="en-GB" sz="2800" b="1" i="1" smtClean="0">
                                <a:latin typeface="Times New Roman" panose="02020603050405020304" pitchFamily="18" charset="0"/>
                              </a:rPr>
                              <m:t> </m:t>
                            </m:r>
                            <m:d>
                              <m:dPr>
                                <m:ctrlPr>
                                  <a:rPr lang="vi-VN" sz="2800" b="1" i="1">
                                    <a:latin typeface="Cambria Math" panose="02040503050406030204" pitchFamily="18" charset="0"/>
                                  </a:rPr>
                                </m:ctrlPr>
                              </m:dPr>
                              <m:e>
                                <m:r>
                                  <a:rPr lang="en-US" sz="2800" b="1" i="1">
                                    <a:latin typeface="Cambria Math" panose="02040503050406030204" pitchFamily="18" charset="0"/>
                                  </a:rPr>
                                  <m:t>𝜶</m:t>
                                </m:r>
                              </m:e>
                            </m:d>
                            <m:r>
                              <m:rPr>
                                <m:nor/>
                              </m:rPr>
                              <a:rPr lang="en-US" sz="2800" dirty="0">
                                <a:latin typeface="Times New Roman" panose="02020603050405020304" pitchFamily="18" charset="0"/>
                              </a:rPr>
                              <m:t>.</m:t>
                            </m:r>
                          </m:oMath>
                        </m:oMathPara>
                      </a14:m>
                      <a:endParaRPr lang="en-US" sz="24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009151" y="1176498"/>
                      <a:ext cx="3527359" cy="715160"/>
                    </a:xfrm>
                    <a:prstGeom prst="rect">
                      <a:avLst/>
                    </a:prstGeom>
                    <a:blipFill>
                      <a:blip r:embed="rId3"/>
                      <a:stretch>
                        <a:fillRect/>
                      </a:stretch>
                    </a:blipFill>
                  </p:spPr>
                  <p:txBody>
                    <a:bodyPr/>
                    <a:lstStyle/>
                    <a:p>
                      <a:r>
                        <a:rPr lang="en-GB">
                          <a:noFill/>
                        </a:rPr>
                        <a:t> </a:t>
                      </a:r>
                    </a:p>
                  </p:txBody>
                </p:sp>
              </mc:Fallback>
            </mc:AlternateContent>
          </p:grpSp>
          <p:grpSp>
            <p:nvGrpSpPr>
              <p:cNvPr id="14" name="Group 13"/>
              <p:cNvGrpSpPr/>
              <p:nvPr/>
            </p:nvGrpSpPr>
            <p:grpSpPr>
              <a:xfrm>
                <a:off x="1301815" y="2379158"/>
                <a:ext cx="5947644" cy="578439"/>
                <a:chOff x="6862383" y="1232321"/>
                <a:chExt cx="5789418" cy="578515"/>
              </a:xfrm>
            </p:grpSpPr>
            <p:sp>
              <p:nvSpPr>
                <p:cNvPr id="72" name="Rectangle 71"/>
                <p:cNvSpPr/>
                <p:nvPr/>
              </p:nvSpPr>
              <p:spPr>
                <a:xfrm>
                  <a:off x="7205225" y="1232321"/>
                  <a:ext cx="5385863" cy="578515"/>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6862383" y="1263441"/>
                  <a:ext cx="590216" cy="5305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7597486" y="1243253"/>
                      <a:ext cx="5054315" cy="547657"/>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r>
                        <a:rPr lang="en-US" sz="2800" dirty="0">
                          <a:latin typeface="Times New Roman" panose="02020603050405020304" pitchFamily="18" charset="0"/>
                        </a:rPr>
                        <a:t>Nếu</a:t>
                      </a:r>
                      <a14:m>
                        <m:oMath xmlns:m="http://schemas.openxmlformats.org/officeDocument/2006/math">
                          <m:r>
                            <a:rPr lang="en-US" sz="2800">
                              <a:latin typeface="Cambria Math" panose="02040503050406030204" pitchFamily="18" charset="0"/>
                            </a:rPr>
                            <m:t> </m:t>
                          </m:r>
                          <m:r>
                            <a:rPr lang="en-US" sz="2800">
                              <a:latin typeface="Cambria Math" panose="02040503050406030204" pitchFamily="18" charset="0"/>
                            </a:rPr>
                            <m:t>𝑎</m:t>
                          </m:r>
                          <m:r>
                            <m:rPr>
                              <m:nor/>
                            </m:rPr>
                            <a:rPr lang="en-US" sz="2800">
                              <a:latin typeface="Times New Roman" panose="02020603050405020304" pitchFamily="18" charset="0"/>
                            </a:rPr>
                            <m:t>//</m:t>
                          </m:r>
                          <m:d>
                            <m:dPr>
                              <m:ctrlPr>
                                <a:rPr lang="vi-VN" sz="2800" i="1">
                                  <a:latin typeface="Cambria Math" panose="02040503050406030204" pitchFamily="18" charset="0"/>
                                </a:rPr>
                              </m:ctrlPr>
                            </m:dPr>
                            <m:e>
                              <m:r>
                                <a:rPr lang="en-US" sz="2800">
                                  <a:latin typeface="Cambria Math" panose="02040503050406030204" pitchFamily="18" charset="0"/>
                                </a:rPr>
                                <m:t>𝛼</m:t>
                              </m:r>
                            </m:e>
                          </m:d>
                        </m:oMath>
                      </a14:m>
                      <a:r>
                        <a:rPr lang="en-US" sz="2800" dirty="0">
                          <a:latin typeface="Times New Roman" panose="02020603050405020304" pitchFamily="18" charset="0"/>
                        </a:rPr>
                        <a:t>  </a:t>
                      </a:r>
                      <a:r>
                        <a:rPr lang="en-US" sz="2800" dirty="0" err="1">
                          <a:latin typeface="Times New Roman" panose="02020603050405020304" pitchFamily="18" charset="0"/>
                        </a:rPr>
                        <a:t>và</a:t>
                      </a:r>
                      <a:r>
                        <a:rPr lang="en-US" sz="2800" dirty="0">
                          <a:latin typeface="Times New Roman" panose="02020603050405020304" pitchFamily="18" charset="0"/>
                        </a:rPr>
                        <a:t> </a:t>
                      </a:r>
                      <a14:m>
                        <m:oMath xmlns:m="http://schemas.openxmlformats.org/officeDocument/2006/math">
                          <m:r>
                            <a:rPr lang="en-US" sz="2800">
                              <a:latin typeface="Cambria Math" panose="02040503050406030204" pitchFamily="18" charset="0"/>
                            </a:rPr>
                            <m:t> </m:t>
                          </m:r>
                          <m:r>
                            <a:rPr lang="en-US" sz="2800">
                              <a:latin typeface="Cambria Math" panose="02040503050406030204" pitchFamily="18" charset="0"/>
                            </a:rPr>
                            <m:t>𝑏</m:t>
                          </m:r>
                          <m:r>
                            <a:rPr lang="en-US" sz="2800">
                              <a:latin typeface="Cambria Math" panose="02040503050406030204" pitchFamily="18" charset="0"/>
                            </a:rPr>
                            <m:t>⊥</m:t>
                          </m:r>
                          <m:r>
                            <a:rPr lang="en-US" sz="2800">
                              <a:latin typeface="Cambria Math" panose="02040503050406030204" pitchFamily="18" charset="0"/>
                            </a:rPr>
                            <m:t>𝑎</m:t>
                          </m:r>
                        </m:oMath>
                      </a14:m>
                      <a:r>
                        <a:rPr lang="en-US" sz="2800" dirty="0">
                          <a:latin typeface="Times New Roman" panose="02020603050405020304" pitchFamily="18" charset="0"/>
                        </a:rPr>
                        <a:t>  </a:t>
                      </a:r>
                      <a:r>
                        <a:rPr lang="en-US" sz="2800" dirty="0" err="1">
                          <a:latin typeface="Times New Roman" panose="02020603050405020304" pitchFamily="18" charset="0"/>
                        </a:rPr>
                        <a:t>thì</a:t>
                      </a:r>
                      <a:r>
                        <a:rPr lang="en-US" sz="2800" dirty="0">
                          <a:latin typeface="Times New Roman" panose="02020603050405020304" pitchFamily="18" charset="0"/>
                        </a:rPr>
                        <a:t> </a:t>
                      </a:r>
                      <a14:m>
                        <m:oMath xmlns:m="http://schemas.openxmlformats.org/officeDocument/2006/math">
                          <m:r>
                            <a:rPr lang="en-US" sz="2800">
                              <a:latin typeface="Cambria Math" panose="02040503050406030204" pitchFamily="18" charset="0"/>
                            </a:rPr>
                            <m:t>𝑏</m:t>
                          </m:r>
                          <m:r>
                            <a:rPr lang="en-US" sz="2800">
                              <a:latin typeface="Cambria Math" panose="02040503050406030204" pitchFamily="18" charset="0"/>
                            </a:rPr>
                            <m:t>⊥</m:t>
                          </m:r>
                          <m:d>
                            <m:dPr>
                              <m:ctrlPr>
                                <a:rPr lang="vi-VN" sz="2800" i="1">
                                  <a:latin typeface="Cambria Math" panose="02040503050406030204" pitchFamily="18" charset="0"/>
                                </a:rPr>
                              </m:ctrlPr>
                            </m:dPr>
                            <m:e>
                              <m:r>
                                <a:rPr lang="en-US" sz="2800">
                                  <a:latin typeface="Cambria Math" panose="02040503050406030204" pitchFamily="18" charset="0"/>
                                </a:rPr>
                                <m:t>𝛼</m:t>
                              </m:r>
                            </m:e>
                          </m:d>
                        </m:oMath>
                      </a14:m>
                      <a:r>
                        <a:rPr lang="en-US" sz="2800" dirty="0">
                          <a:latin typeface="Times New Roman" panose="02020603050405020304" pitchFamily="18" charset="0"/>
                        </a:rPr>
                        <a:t>.</a:t>
                      </a:r>
                      <a:endParaRPr lang="en-US" sz="2799" b="1"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7597486" y="1243253"/>
                      <a:ext cx="5054315" cy="547657"/>
                    </a:xfrm>
                    <a:prstGeom prst="rect">
                      <a:avLst/>
                    </a:prstGeom>
                    <a:blipFill>
                      <a:blip r:embed="rId4"/>
                      <a:stretch>
                        <a:fillRect l="-2468" t="-6667" r="-1763" b="-30000"/>
                      </a:stretch>
                    </a:blipFill>
                  </p:spPr>
                  <p:txBody>
                    <a:bodyPr/>
                    <a:lstStyle/>
                    <a:p>
                      <a:r>
                        <a:rPr lang="en-GB">
                          <a:noFill/>
                        </a:rPr>
                        <a:t> </a:t>
                      </a:r>
                    </a:p>
                  </p:txBody>
                </p:sp>
              </mc:Fallback>
            </mc:AlternateContent>
          </p:grpSp>
          <p:grpSp>
            <p:nvGrpSpPr>
              <p:cNvPr id="3" name="Group 2"/>
              <p:cNvGrpSpPr/>
              <p:nvPr/>
            </p:nvGrpSpPr>
            <p:grpSpPr>
              <a:xfrm>
                <a:off x="7227830" y="2340409"/>
                <a:ext cx="5769815" cy="617188"/>
                <a:chOff x="9270337" y="1184615"/>
                <a:chExt cx="3852186" cy="617268"/>
              </a:xfrm>
            </p:grpSpPr>
            <p:sp>
              <p:nvSpPr>
                <p:cNvPr id="75" name="Rectangle 74"/>
                <p:cNvSpPr/>
                <p:nvPr/>
              </p:nvSpPr>
              <p:spPr>
                <a:xfrm>
                  <a:off x="9469031" y="1184615"/>
                  <a:ext cx="365349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44156"/>
                  <a:ext cx="371765" cy="50026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grpSp>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AE38B5DA-BE02-4F19-BDE1-57D02046E08E}"/>
                    </a:ext>
                  </a:extLst>
                </p:cNvPr>
                <p:cNvSpPr txBox="1"/>
                <p:nvPr/>
              </p:nvSpPr>
              <p:spPr>
                <a:xfrm>
                  <a:off x="7440547" y="2282529"/>
                  <a:ext cx="5705370" cy="715068"/>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left"/>
                      </m:oMathParaPr>
                      <m:oMath xmlns:m="http://schemas.openxmlformats.org/officeDocument/2006/math">
                        <m:r>
                          <m:rPr>
                            <m:nor/>
                          </m:rPr>
                          <a:rPr lang="en-US" altLang="vi-VN" sz="2800" i="0" dirty="0">
                            <a:latin typeface="Times New Roman" panose="02020603050405020304" pitchFamily="18" charset="0"/>
                            <a:ea typeface="Calibri" panose="020F0502020204030204" pitchFamily="34" charset="0"/>
                          </a:rPr>
                          <m:t>N</m:t>
                        </m:r>
                        <m:r>
                          <m:rPr>
                            <m:nor/>
                          </m:rPr>
                          <a:rPr lang="en-US" altLang="vi-VN" sz="2800" i="0" dirty="0">
                            <a:latin typeface="Times New Roman" panose="02020603050405020304" pitchFamily="18" charset="0"/>
                            <a:ea typeface="Calibri" panose="020F0502020204030204" pitchFamily="34" charset="0"/>
                          </a:rPr>
                          <m:t>ế</m:t>
                        </m:r>
                        <m:r>
                          <m:rPr>
                            <m:nor/>
                          </m:rPr>
                          <a:rPr lang="en-US" altLang="vi-VN" sz="2800" i="0" dirty="0">
                            <a:latin typeface="Times New Roman" panose="02020603050405020304" pitchFamily="18" charset="0"/>
                            <a:ea typeface="Calibri" panose="020F0502020204030204" pitchFamily="34" charset="0"/>
                          </a:rPr>
                          <m:t>u</m:t>
                        </m:r>
                        <m:r>
                          <m:rPr>
                            <m:nor/>
                          </m:rPr>
                          <a:rPr lang="en-US" altLang="vi-VN" sz="2800" dirty="0">
                            <a:latin typeface="Times New Roman" panose="02020603050405020304" pitchFamily="18" charset="0"/>
                            <a:ea typeface="Calibri" panose="020F0502020204030204" pitchFamily="34" charset="0"/>
                          </a:rPr>
                          <m:t> </m:t>
                        </m:r>
                        <m:r>
                          <m:rPr>
                            <m:nor/>
                          </m:rPr>
                          <a:rPr lang="en-US" altLang="vi-VN" sz="2800" dirty="0">
                            <a:latin typeface="Times New Roman" panose="02020603050405020304" pitchFamily="18" charset="0"/>
                            <a:ea typeface="Calibri" panose="020F0502020204030204" pitchFamily="34" charset="0"/>
                          </a:rPr>
                          <m:t>a</m:t>
                        </m:r>
                        <m:r>
                          <m:rPr>
                            <m:nor/>
                          </m:rPr>
                          <a:rPr lang="en-GB" altLang="vi-VN" sz="2800" b="0" i="1" dirty="0" smtClean="0">
                            <a:latin typeface="Times New Roman" panose="02020603050405020304" pitchFamily="18" charset="0"/>
                            <a:ea typeface="Calibri" panose="020F0502020204030204" pitchFamily="34" charset="0"/>
                          </a:rPr>
                          <m:t> </m:t>
                        </m:r>
                        <m:r>
                          <m:rPr>
                            <m:nor/>
                          </m:rPr>
                          <a:rPr lang="en-US" altLang="vi-VN" sz="2800" i="0" dirty="0">
                            <a:latin typeface="Times New Roman" panose="02020603050405020304" pitchFamily="18" charset="0"/>
                            <a:ea typeface="Calibri" panose="020F0502020204030204" pitchFamily="34" charset="0"/>
                          </a:rPr>
                          <m:t>//</m:t>
                        </m:r>
                        <m:r>
                          <m:rPr>
                            <m:nor/>
                          </m:rPr>
                          <a:rPr lang="en-GB" altLang="vi-VN" sz="2800" b="0" i="0" dirty="0" smtClean="0">
                            <a:latin typeface="Times New Roman" panose="02020603050405020304" pitchFamily="18" charset="0"/>
                            <a:ea typeface="Calibri" panose="020F0502020204030204" pitchFamily="34" charset="0"/>
                          </a:rPr>
                          <m:t> (</m:t>
                        </m:r>
                        <m:r>
                          <m:rPr>
                            <m:nor/>
                          </m:rPr>
                          <a:rPr lang="en-US" altLang="vi-VN" sz="2800" dirty="0">
                            <a:latin typeface="Times New Roman" panose="02020603050405020304" pitchFamily="18" charset="0"/>
                            <a:ea typeface="Calibri" panose="020F0502020204030204" pitchFamily="34" charset="0"/>
                          </a:rPr>
                          <m:t>α</m:t>
                        </m:r>
                        <m:r>
                          <m:rPr>
                            <m:nor/>
                          </m:rPr>
                          <a:rPr lang="en-GB" altLang="vi-VN" sz="2800" b="0" i="1" dirty="0" smtClean="0">
                            <a:latin typeface="Times New Roman" panose="02020603050405020304" pitchFamily="18" charset="0"/>
                            <a:ea typeface="Calibri" panose="020F0502020204030204" pitchFamily="34" charset="0"/>
                          </a:rPr>
                          <m:t>)</m:t>
                        </m:r>
                        <m:r>
                          <m:rPr>
                            <m:nor/>
                          </m:rPr>
                          <a:rPr lang="en-US" altLang="vi-VN" sz="2800" i="0" dirty="0">
                            <a:latin typeface="Times New Roman" panose="02020603050405020304" pitchFamily="18" charset="0"/>
                            <a:ea typeface="Calibri" panose="020F0502020204030204" pitchFamily="34" charset="0"/>
                          </a:rPr>
                          <m:t> </m:t>
                        </m:r>
                        <m:r>
                          <m:rPr>
                            <m:nor/>
                          </m:rPr>
                          <a:rPr lang="en-US" altLang="vi-VN" sz="2800" i="0" dirty="0">
                            <a:latin typeface="Times New Roman" panose="02020603050405020304" pitchFamily="18" charset="0"/>
                            <a:ea typeface="Calibri" panose="020F0502020204030204" pitchFamily="34" charset="0"/>
                          </a:rPr>
                          <m:t>v</m:t>
                        </m:r>
                        <m:r>
                          <m:rPr>
                            <m:nor/>
                          </m:rPr>
                          <a:rPr lang="en-US" altLang="vi-VN" sz="2800" i="0" dirty="0">
                            <a:latin typeface="Times New Roman" panose="02020603050405020304" pitchFamily="18" charset="0"/>
                            <a:ea typeface="Calibri" panose="020F0502020204030204" pitchFamily="34" charset="0"/>
                          </a:rPr>
                          <m:t>à </m:t>
                        </m:r>
                        <m:r>
                          <m:rPr>
                            <m:nor/>
                          </m:rPr>
                          <a:rPr lang="en-US" altLang="vi-VN" sz="2800" dirty="0">
                            <a:latin typeface="Times New Roman" panose="02020603050405020304" pitchFamily="18" charset="0"/>
                          </a:rPr>
                          <m:t>b</m:t>
                        </m:r>
                        <m:r>
                          <a:rPr lang="en-US" sz="2800">
                            <a:latin typeface="Cambria Math" panose="02040503050406030204" pitchFamily="18" charset="0"/>
                          </a:rPr>
                          <m:t>⊥</m:t>
                        </m:r>
                        <m:r>
                          <m:rPr>
                            <m:nor/>
                          </m:rPr>
                          <a:rPr lang="en-GB" altLang="vi-VN" sz="2800" b="0" i="1" dirty="0" smtClean="0">
                            <a:latin typeface="Times New Roman" panose="02020603050405020304" pitchFamily="18" charset="0"/>
                          </a:rPr>
                          <m:t>(</m:t>
                        </m:r>
                        <m:r>
                          <m:rPr>
                            <m:nor/>
                          </m:rPr>
                          <a:rPr lang="en-US" altLang="vi-VN" sz="2800" dirty="0">
                            <a:latin typeface="Times New Roman" panose="02020603050405020304" pitchFamily="18" charset="0"/>
                          </a:rPr>
                          <m:t>α</m:t>
                        </m:r>
                        <m:r>
                          <m:rPr>
                            <m:nor/>
                          </m:rPr>
                          <a:rPr lang="en-GB" altLang="vi-VN" sz="2800" b="0" i="0" dirty="0" smtClean="0">
                            <a:latin typeface="Times New Roman" panose="02020603050405020304" pitchFamily="18" charset="0"/>
                          </a:rPr>
                          <m:t>)</m:t>
                        </m:r>
                        <m:r>
                          <m:rPr>
                            <m:nor/>
                          </m:rPr>
                          <a:rPr lang="en-US" altLang="vi-VN" sz="2800" i="0" dirty="0">
                            <a:latin typeface="Times New Roman" panose="02020603050405020304" pitchFamily="18" charset="0"/>
                            <a:ea typeface="Calibri" panose="020F0502020204030204" pitchFamily="34" charset="0"/>
                          </a:rPr>
                          <m:t> </m:t>
                        </m:r>
                        <m:r>
                          <m:rPr>
                            <m:nor/>
                          </m:rPr>
                          <a:rPr lang="en-US" altLang="vi-VN" sz="2800" i="0" dirty="0">
                            <a:latin typeface="Times New Roman" panose="02020603050405020304" pitchFamily="18" charset="0"/>
                            <a:ea typeface="Calibri" panose="020F0502020204030204" pitchFamily="34" charset="0"/>
                          </a:rPr>
                          <m:t>th</m:t>
                        </m:r>
                        <m:r>
                          <m:rPr>
                            <m:nor/>
                          </m:rPr>
                          <a:rPr lang="en-US" altLang="vi-VN" sz="2800" i="0" dirty="0">
                            <a:latin typeface="Times New Roman" panose="02020603050405020304" pitchFamily="18" charset="0"/>
                            <a:ea typeface="Calibri" panose="020F0502020204030204" pitchFamily="34" charset="0"/>
                          </a:rPr>
                          <m:t>ì </m:t>
                        </m:r>
                        <m:r>
                          <m:rPr>
                            <m:nor/>
                          </m:rPr>
                          <a:rPr lang="en-US" altLang="vi-VN" sz="2800" dirty="0">
                            <a:latin typeface="Times New Roman" panose="02020603050405020304" pitchFamily="18" charset="0"/>
                            <a:ea typeface="Calibri" panose="020F0502020204030204" pitchFamily="34" charset="0"/>
                          </a:rPr>
                          <m:t>b</m:t>
                        </m:r>
                        <m:r>
                          <a:rPr lang="en-US" sz="2800">
                            <a:latin typeface="Cambria Math" panose="02040503050406030204" pitchFamily="18" charset="0"/>
                          </a:rPr>
                          <m:t>⊥</m:t>
                        </m:r>
                        <m:r>
                          <m:rPr>
                            <m:nor/>
                          </m:rPr>
                          <a:rPr lang="en-US" altLang="vi-VN" sz="2800" dirty="0">
                            <a:latin typeface="Times New Roman" panose="02020603050405020304" pitchFamily="18" charset="0"/>
                            <a:ea typeface="Calibri" panose="020F0502020204030204" pitchFamily="34" charset="0"/>
                          </a:rPr>
                          <m:t>a</m:t>
                        </m:r>
                        <m:r>
                          <m:rPr>
                            <m:nor/>
                          </m:rPr>
                          <a:rPr lang="en-US" altLang="vi-VN" sz="2800" i="0" dirty="0">
                            <a:latin typeface="Times New Roman" panose="02020603050405020304" pitchFamily="18" charset="0"/>
                            <a:ea typeface="Calibri" panose="020F0502020204030204" pitchFamily="34" charset="0"/>
                          </a:rPr>
                          <m:t>.</m:t>
                        </m:r>
                      </m:oMath>
                    </m:oMathPara>
                  </a14:m>
                  <a:endParaRPr lang="en-US" sz="2799" b="1" dirty="0">
                    <a:solidFill>
                      <a:schemeClr val="bg1"/>
                    </a:solidFill>
                  </a:endParaRPr>
                </a:p>
              </p:txBody>
            </p:sp>
          </mc:Choice>
          <mc:Fallback xmlns="">
            <p:sp>
              <p:nvSpPr>
                <p:cNvPr id="56" name="TextBox 55">
                  <a:extLst>
                    <a:ext uri="{FF2B5EF4-FFF2-40B4-BE49-F238E27FC236}">
                      <a16:creationId xmlns:a16="http://schemas.microsoft.com/office/drawing/2014/main" id="{AE38B5DA-BE02-4F19-BDE1-57D02046E08E}"/>
                    </a:ext>
                  </a:extLst>
                </p:cNvPr>
                <p:cNvSpPr txBox="1">
                  <a:spLocks noRot="1" noChangeAspect="1" noMove="1" noResize="1" noEditPoints="1" noAdjustHandles="1" noChangeArrowheads="1" noChangeShapeType="1" noTextEdit="1"/>
                </p:cNvSpPr>
                <p:nvPr/>
              </p:nvSpPr>
              <p:spPr>
                <a:xfrm>
                  <a:off x="7440547" y="2282529"/>
                  <a:ext cx="5705370" cy="715068"/>
                </a:xfrm>
                <a:prstGeom prst="rect">
                  <a:avLst/>
                </a:prstGeom>
                <a:blipFill>
                  <a:blip r:embed="rId5"/>
                  <a:stretch>
                    <a:fillRect/>
                  </a:stretch>
                </a:blipFill>
              </p:spPr>
              <p:txBody>
                <a:bodyPr/>
                <a:lstStyle/>
                <a:p>
                  <a:r>
                    <a:rPr lang="en-GB">
                      <a:noFill/>
                    </a:rPr>
                    <a:t> </a:t>
                  </a:r>
                </a:p>
              </p:txBody>
            </p:sp>
          </mc:Fallback>
        </mc:AlternateContent>
      </p:grpSp>
      <p:sp>
        <p:nvSpPr>
          <p:cNvPr id="4" name="Rectangle 3">
            <a:extLst>
              <a:ext uri="{FF2B5EF4-FFF2-40B4-BE49-F238E27FC236}">
                <a16:creationId xmlns:a16="http://schemas.microsoft.com/office/drawing/2014/main" id="{A2EDC8AC-CCBF-481B-ADAB-DA89422CB16C}"/>
              </a:ext>
            </a:extLst>
          </p:cNvPr>
          <p:cNvSpPr/>
          <p:nvPr/>
        </p:nvSpPr>
        <p:spPr>
          <a:xfrm>
            <a:off x="2098504" y="344502"/>
            <a:ext cx="8395665" cy="1117485"/>
          </a:xfrm>
          <a:prstGeom prst="rect">
            <a:avLst/>
          </a:prstGeom>
        </p:spPr>
        <p:txBody>
          <a:bodyPr wrap="square">
            <a:spAutoFit/>
          </a:bodyPr>
          <a:lstStyle/>
          <a:p>
            <a:pPr>
              <a:spcBef>
                <a:spcPts val="600"/>
              </a:spcBef>
              <a:spcAft>
                <a:spcPts val="600"/>
              </a:spcAft>
            </a:pPr>
            <a:r>
              <a:rPr lang="en-US" sz="3200" b="1" dirty="0" err="1">
                <a:latin typeface="Times New Roman" panose="02020603050405020304" pitchFamily="18" charset="0"/>
                <a:cs typeface="Times New Roman" panose="02020603050405020304" pitchFamily="18" charset="0"/>
              </a:rPr>
              <a:t>Chọn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mệnh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đề</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đúng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mệnh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đề</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sau</a:t>
            </a:r>
            <a:r>
              <a:rPr lang="en-US" sz="3200" b="1" dirty="0">
                <a:latin typeface="Times New Roman" panose="02020603050405020304" pitchFamily="18" charset="0"/>
                <a:cs typeface="Times New Roman" panose="02020603050405020304" pitchFamily="18" charset="0"/>
              </a:rPr>
              <a:t>:</a:t>
            </a:r>
            <a:endParaRPr lang="vi-VN" sz="3200" b="1" dirty="0">
              <a:latin typeface="Times New Roman" panose="02020603050405020304" pitchFamily="18" charset="0"/>
              <a:cs typeface="Times New Roman" panose="02020603050405020304" pitchFamily="18" charset="0"/>
            </a:endParaRPr>
          </a:p>
          <a:p>
            <a:pPr marL="628650" indent="-628650" algn="just">
              <a:lnSpc>
                <a:spcPct val="115000"/>
              </a:lnSpc>
              <a:spcAft>
                <a:spcPts val="0"/>
              </a:spcAft>
              <a:tabLst>
                <a:tab pos="285750" algn="l"/>
                <a:tab pos="467995" algn="l"/>
                <a:tab pos="540385" algn="l"/>
                <a:tab pos="648335" algn="l"/>
                <a:tab pos="1260475" algn="l"/>
                <a:tab pos="3780790" algn="l"/>
              </a:tabLst>
            </a:pPr>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graphicFrame>
            <p:nvGraphicFramePr>
              <p:cNvPr id="49" name="Table 48">
                <a:extLst>
                  <a:ext uri="{FF2B5EF4-FFF2-40B4-BE49-F238E27FC236}">
                    <a16:creationId xmlns:a16="http://schemas.microsoft.com/office/drawing/2014/main" id="{1547349D-9344-4C8A-9034-BC4ED0798892}"/>
                  </a:ext>
                </a:extLst>
              </p:cNvPr>
              <p:cNvGraphicFramePr>
                <a:graphicFrameLocks noGrp="1"/>
              </p:cNvGraphicFramePr>
              <p:nvPr/>
            </p:nvGraphicFramePr>
            <p:xfrm>
              <a:off x="838200" y="3797299"/>
              <a:ext cx="10515600" cy="1310853"/>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554394804"/>
                        </a:ext>
                      </a:extLst>
                    </a:gridCol>
                  </a:tblGrid>
                  <a:tr h="1310853">
                    <a:tc>
                      <a:txBody>
                        <a:bodyPr/>
                        <a:lstStyle/>
                        <a:p>
                          <a:r>
                            <a:rPr lang="en-US" sz="2400" dirty="0">
                              <a:latin typeface="Times New Roman" panose="02020603050405020304" pitchFamily="18" charset="0"/>
                              <a:cs typeface="Times New Roman" panose="02020603050405020304" pitchFamily="18" charset="0"/>
                            </a:rPr>
                            <a:t>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14:m>
                            <m:oMath xmlns:m="http://schemas.openxmlformats.org/officeDocument/2006/math">
                              <m:r>
                                <a:rPr lang="en-US" sz="2400" b="0" i="0" smtClean="0">
                                  <a:solidFill>
                                    <a:schemeClr val="tx1"/>
                                  </a:solidFill>
                                  <a:latin typeface="Cambria Math" panose="02040503050406030204" pitchFamily="18" charset="0"/>
                                </a:rPr>
                                <m:t> </m:t>
                              </m:r>
                              <m:d>
                                <m:dPr>
                                  <m:begChr m:val="{"/>
                                  <m:endChr m:val=""/>
                                  <m:ctrlPr>
                                    <a:rPr lang="vi-VN" sz="2400" i="1" smtClean="0">
                                      <a:solidFill>
                                        <a:schemeClr val="tx1"/>
                                      </a:solidFill>
                                      <a:latin typeface="Cambria Math" panose="02040503050406030204" pitchFamily="18" charset="0"/>
                                    </a:rPr>
                                  </m:ctrlPr>
                                </m:dPr>
                                <m:e>
                                  <m:eqArr>
                                    <m:eqArrPr>
                                      <m:ctrlPr>
                                        <a:rPr lang="vi-VN" sz="2400" i="1">
                                          <a:solidFill>
                                            <a:schemeClr val="tx1"/>
                                          </a:solidFill>
                                          <a:effectLst/>
                                          <a:latin typeface="Cambria Math" panose="02040503050406030204" pitchFamily="18" charset="0"/>
                                        </a:rPr>
                                      </m:ctrlPr>
                                    </m:eqArrPr>
                                    <m:e>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&amp;</m:t>
                                      </m:r>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𝑎</m:t>
                                      </m:r>
                                      <m:r>
                                        <a:rPr lang="en-GB" sz="2400" b="0" i="1" smtClean="0">
                                          <a:solidFill>
                                            <a:schemeClr val="tx1"/>
                                          </a:solidFill>
                                          <a:latin typeface="Cambria Math" panose="02040503050406030204" pitchFamily="18" charset="0"/>
                                          <a:ea typeface="Calibri" panose="020F0502020204030204" pitchFamily="34" charset="0"/>
                                          <a:cs typeface="Times New Roman" panose="02020603050405020304" pitchFamily="18" charset="0"/>
                                        </a:rPr>
                                        <m:t> //</m:t>
                                      </m:r>
                                      <m:d>
                                        <m:dPr>
                                          <m:ctrlPr>
                                            <a:rPr lang="vi-VN" sz="2400" i="1">
                                              <a:solidFill>
                                                <a:schemeClr val="tx1"/>
                                              </a:solidFill>
                                              <a:effectLst/>
                                              <a:latin typeface="Cambria Math" panose="02040503050406030204" pitchFamily="18" charset="0"/>
                                            </a:rPr>
                                          </m:ctrlPr>
                                        </m:dPr>
                                        <m:e>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𝛼</m:t>
                                          </m:r>
                                        </m:e>
                                      </m:d>
                                    </m:e>
                                    <m:e>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&amp;</m:t>
                                      </m:r>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𝑏</m:t>
                                      </m:r>
                                      <m:r>
                                        <a:rPr lang="en-US" sz="2400" b="0" i="1">
                                          <a:solidFill>
                                            <a:schemeClr val="tx1"/>
                                          </a:solidFill>
                                          <a:latin typeface="Cambria Math" panose="02040503050406030204" pitchFamily="18" charset="0"/>
                                          <a:ea typeface="Calibri" panose="020F0502020204030204" pitchFamily="34" charset="0"/>
                                          <a:cs typeface="Cambria Math" panose="02040503050406030204" pitchFamily="18" charset="0"/>
                                        </a:rPr>
                                        <m:t>⊥</m:t>
                                      </m:r>
                                      <m:d>
                                        <m:dPr>
                                          <m:ctrlPr>
                                            <a:rPr lang="vi-VN" sz="2400" i="1">
                                              <a:solidFill>
                                                <a:schemeClr val="tx1"/>
                                              </a:solidFill>
                                              <a:effectLst/>
                                              <a:latin typeface="Cambria Math" panose="02040503050406030204" pitchFamily="18" charset="0"/>
                                            </a:rPr>
                                          </m:ctrlPr>
                                        </m:dPr>
                                        <m:e>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𝛼</m:t>
                                          </m:r>
                                        </m:e>
                                      </m:d>
                                    </m:e>
                                  </m:eqArr>
                                </m:e>
                              </m:d>
                              <m:r>
                                <a:rPr lang="en-US" sz="2400" b="0" i="1">
                                  <a:solidFill>
                                    <a:schemeClr val="tx1"/>
                                  </a:solidFill>
                                  <a:latin typeface="Cambria Math" panose="02040503050406030204" pitchFamily="18" charset="0"/>
                                  <a:ea typeface="Calibri" panose="020F0502020204030204" pitchFamily="34" charset="0"/>
                                  <a:cs typeface="Cambria Math" panose="02040503050406030204" pitchFamily="18" charset="0"/>
                                </a:rPr>
                                <m:t>⇒</m:t>
                              </m:r>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𝑏</m:t>
                              </m:r>
                              <m:r>
                                <a:rPr lang="en-US" sz="2400" b="0" i="1">
                                  <a:solidFill>
                                    <a:schemeClr val="tx1"/>
                                  </a:solidFill>
                                  <a:latin typeface="Cambria Math" panose="02040503050406030204" pitchFamily="18" charset="0"/>
                                  <a:ea typeface="Calibri" panose="020F0502020204030204" pitchFamily="34" charset="0"/>
                                  <a:cs typeface="Cambria Math" panose="02040503050406030204" pitchFamily="18" charset="0"/>
                                </a:rPr>
                                <m:t>⊥</m:t>
                              </m:r>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𝑎</m:t>
                              </m:r>
                            </m:oMath>
                          </a14:m>
                          <a:r>
                            <a:rPr lang="en-US" sz="2400" dirty="0">
                              <a:latin typeface="Times New Roman" panose="02020603050405020304" pitchFamily="18" charset="0"/>
                              <a:ea typeface="Calibri" panose="020F0502020204030204" pitchFamily="34" charset="0"/>
                            </a:rPr>
                            <a:t>.</a:t>
                          </a:r>
                          <a:endParaRPr lang="vi-VN" sz="2400" dirty="0"/>
                        </a:p>
                      </a:txBody>
                      <a:tcPr marL="114300" marR="114300" marT="0" marB="0">
                        <a:noFill/>
                      </a:tcPr>
                    </a:tc>
                    <a:extLst>
                      <a:ext uri="{0D108BD9-81ED-4DB2-BD59-A6C34878D82A}">
                        <a16:rowId xmlns:a16="http://schemas.microsoft.com/office/drawing/2014/main" val="3822221343"/>
                      </a:ext>
                    </a:extLst>
                  </a:tr>
                </a:tbl>
              </a:graphicData>
            </a:graphic>
          </p:graphicFrame>
        </mc:Choice>
        <mc:Fallback xmlns="">
          <p:graphicFrame>
            <p:nvGraphicFramePr>
              <p:cNvPr id="49" name="Table 48">
                <a:extLst>
                  <a:ext uri="{FF2B5EF4-FFF2-40B4-BE49-F238E27FC236}">
                    <a16:creationId xmlns:a16="http://schemas.microsoft.com/office/drawing/2014/main" id="{1547349D-9344-4C8A-9034-BC4ED0798892}"/>
                  </a:ext>
                </a:extLst>
              </p:cNvPr>
              <p:cNvGraphicFramePr>
                <a:graphicFrameLocks noGrp="1"/>
              </p:cNvGraphicFramePr>
              <p:nvPr>
                <p:extLst>
                  <p:ext uri="{D42A27DB-BD31-4B8C-83A1-F6EECF244321}">
                    <p14:modId xmlns:p14="http://schemas.microsoft.com/office/powerpoint/2010/main" val="1252239291"/>
                  </p:ext>
                </p:extLst>
              </p:nvPr>
            </p:nvGraphicFramePr>
            <p:xfrm>
              <a:off x="838200" y="3797299"/>
              <a:ext cx="10515600" cy="1310853"/>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554394804"/>
                        </a:ext>
                      </a:extLst>
                    </a:gridCol>
                  </a:tblGrid>
                  <a:tr h="1310853">
                    <a:tc>
                      <a:txBody>
                        <a:bodyPr/>
                        <a:lstStyle/>
                        <a:p>
                          <a:endParaRPr lang="en-US"/>
                        </a:p>
                      </a:txBody>
                      <a:tcPr marL="114300" marR="114300" marT="0" marB="0">
                        <a:blipFill>
                          <a:blip r:embed="rId6"/>
                          <a:stretch>
                            <a:fillRect l="-58" t="-463" r="-116" b="-1389"/>
                          </a:stretch>
                        </a:blipFill>
                      </a:tcPr>
                    </a:tc>
                    <a:extLst>
                      <a:ext uri="{0D108BD9-81ED-4DB2-BD59-A6C34878D82A}">
                        <a16:rowId xmlns:a16="http://schemas.microsoft.com/office/drawing/2014/main" val="3822221343"/>
                      </a:ext>
                    </a:extLst>
                  </a:tr>
                </a:tbl>
              </a:graphicData>
            </a:graphic>
          </p:graphicFrame>
        </mc:Fallback>
      </mc:AlternateContent>
      <p:sp>
        <p:nvSpPr>
          <p:cNvPr id="50" name="Oval 49">
            <a:extLst>
              <a:ext uri="{FF2B5EF4-FFF2-40B4-BE49-F238E27FC236}">
                <a16:creationId xmlns:a16="http://schemas.microsoft.com/office/drawing/2014/main" id="{2888C2BC-9317-448E-861E-D52BDAEBD28C}"/>
              </a:ext>
            </a:extLst>
          </p:cNvPr>
          <p:cNvSpPr/>
          <p:nvPr/>
        </p:nvSpPr>
        <p:spPr>
          <a:xfrm>
            <a:off x="6094998" y="2469407"/>
            <a:ext cx="556831" cy="500202"/>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spTree>
    <p:extLst>
      <p:ext uri="{BB962C8B-B14F-4D97-AF65-F5344CB8AC3E}">
        <p14:creationId xmlns:p14="http://schemas.microsoft.com/office/powerpoint/2010/main" val="9779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9"/>
                                        </p:tgtEl>
                                        <p:attrNameLst>
                                          <p:attrName>style.visibility</p:attrName>
                                        </p:attrNameLst>
                                      </p:cBhvr>
                                      <p:to>
                                        <p:strVal val="visible"/>
                                      </p:to>
                                    </p:set>
                                    <p:animEffect transition="in" filter="fade">
                                      <p:cBhvr>
                                        <p:cTn id="17" dur="500"/>
                                        <p:tgtEl>
                                          <p:spTgt spid="8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5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1400DAC3-994D-4C04-B321-D45EFF157F6E}"/>
              </a:ext>
            </a:extLst>
          </p:cNvPr>
          <p:cNvSpPr>
            <a:spLocks noChangeArrowheads="1"/>
          </p:cNvSpPr>
          <p:nvPr/>
        </p:nvSpPr>
        <p:spPr bwMode="auto">
          <a:xfrm>
            <a:off x="2974563" y="170761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9" name="Rectangle 5">
            <a:extLst>
              <a:ext uri="{FF2B5EF4-FFF2-40B4-BE49-F238E27FC236}">
                <a16:creationId xmlns:a16="http://schemas.microsoft.com/office/drawing/2014/main" id="{29C99B85-1B74-4486-BC08-42DD0AAEC6BB}"/>
              </a:ext>
            </a:extLst>
          </p:cNvPr>
          <p:cNvSpPr>
            <a:spLocks noChangeArrowheads="1"/>
          </p:cNvSpPr>
          <p:nvPr/>
        </p:nvSpPr>
        <p:spPr bwMode="auto">
          <a:xfrm>
            <a:off x="-24021626" y="3188674"/>
            <a:ext cx="4474379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sp>
        <p:nvSpPr>
          <p:cNvPr id="11" name="TextBox 10">
            <a:extLst>
              <a:ext uri="{FF2B5EF4-FFF2-40B4-BE49-F238E27FC236}">
                <a16:creationId xmlns:a16="http://schemas.microsoft.com/office/drawing/2014/main" id="{CE22D0E4-2E83-4063-A334-856072B726D1}"/>
              </a:ext>
            </a:extLst>
          </p:cNvPr>
          <p:cNvSpPr txBox="1"/>
          <p:nvPr/>
        </p:nvSpPr>
        <p:spPr>
          <a:xfrm>
            <a:off x="797169" y="2279065"/>
            <a:ext cx="4056185" cy="417243"/>
          </a:xfrm>
          <a:prstGeom prst="rect">
            <a:avLst/>
          </a:prstGeom>
          <a:noFill/>
        </p:spPr>
        <p:txBody>
          <a:bodyPr wrap="square" rtlCol="0">
            <a:spAutoFit/>
          </a:bodyPr>
          <a:lstStyle/>
          <a:p>
            <a:endParaRPr lang="vi-VN" dirty="0"/>
          </a:p>
        </p:txBody>
      </p:sp>
      <p:pic>
        <p:nvPicPr>
          <p:cNvPr id="1049" name="Picture 25">
            <a:extLst>
              <a:ext uri="{FF2B5EF4-FFF2-40B4-BE49-F238E27FC236}">
                <a16:creationId xmlns:a16="http://schemas.microsoft.com/office/drawing/2014/main" id="{47EC89FA-CA7B-4FCB-A40D-79BCE17A76FD}"/>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a:extLst>
              <a:ext uri="{FF2B5EF4-FFF2-40B4-BE49-F238E27FC236}">
                <a16:creationId xmlns:a16="http://schemas.microsoft.com/office/drawing/2014/main" id="{2148B326-0106-4791-AD69-8E2008B2EF5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0" y="0"/>
            <a:ext cx="123825" cy="180975"/>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a:extLst>
              <a:ext uri="{FF2B5EF4-FFF2-40B4-BE49-F238E27FC236}">
                <a16:creationId xmlns:a16="http://schemas.microsoft.com/office/drawing/2014/main" id="{F358C27E-59B1-49EA-822E-D46F3F87F505}"/>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2BEAAF29-812F-4478-90EC-E9CF157D2219}"/>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0" y="0"/>
            <a:ext cx="123825" cy="180975"/>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a:extLst>
              <a:ext uri="{FF2B5EF4-FFF2-40B4-BE49-F238E27FC236}">
                <a16:creationId xmlns:a16="http://schemas.microsoft.com/office/drawing/2014/main" id="{95C054AE-AB30-4111-8858-D8FC190AC670}"/>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0" y="0"/>
            <a:ext cx="123825" cy="142875"/>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EC457E9E-BD4C-49DD-B726-03C0DF58354F}"/>
              </a:ext>
            </a:extLst>
          </p:cNvPr>
          <p:cNvGrpSpPr/>
          <p:nvPr/>
        </p:nvGrpSpPr>
        <p:grpSpPr>
          <a:xfrm>
            <a:off x="0" y="-91225"/>
            <a:ext cx="12126209" cy="2044521"/>
            <a:chOff x="147114" y="2216202"/>
            <a:chExt cx="12280967" cy="2044521"/>
          </a:xfrm>
        </p:grpSpPr>
        <p:grpSp>
          <p:nvGrpSpPr>
            <p:cNvPr id="91" name="Group 90">
              <a:extLst>
                <a:ext uri="{FF2B5EF4-FFF2-40B4-BE49-F238E27FC236}">
                  <a16:creationId xmlns:a16="http://schemas.microsoft.com/office/drawing/2014/main" id="{7B5FDC5E-D5EA-46D1-BD62-1B0820736C38}"/>
                </a:ext>
              </a:extLst>
            </p:cNvPr>
            <p:cNvGrpSpPr/>
            <p:nvPr/>
          </p:nvGrpSpPr>
          <p:grpSpPr>
            <a:xfrm>
              <a:off x="147114" y="2216202"/>
              <a:ext cx="12280967" cy="1404144"/>
              <a:chOff x="534987" y="1480192"/>
              <a:chExt cx="12069291" cy="1575923"/>
            </a:xfrm>
          </p:grpSpPr>
          <p:sp>
            <p:nvSpPr>
              <p:cNvPr id="93" name="Rounded Rectangle 24">
                <a:extLst>
                  <a:ext uri="{FF2B5EF4-FFF2-40B4-BE49-F238E27FC236}">
                    <a16:creationId xmlns:a16="http://schemas.microsoft.com/office/drawing/2014/main" id="{640E0E0A-54DB-45D5-9E68-99C2CAA4CE44}"/>
                  </a:ext>
                </a:extLst>
              </p:cNvPr>
              <p:cNvSpPr/>
              <p:nvPr/>
            </p:nvSpPr>
            <p:spPr bwMode="auto">
              <a:xfrm>
                <a:off x="948590" y="1480192"/>
                <a:ext cx="11655688" cy="157592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37825">
                  <a:defRPr/>
                </a:pPr>
                <a:endParaRPr lang="en-US" sz="6400">
                  <a:solidFill>
                    <a:prstClr val="white"/>
                  </a:solidFill>
                </a:endParaRPr>
              </a:p>
            </p:txBody>
          </p:sp>
          <p:grpSp>
            <p:nvGrpSpPr>
              <p:cNvPr id="94" name="Group 93">
                <a:extLst>
                  <a:ext uri="{FF2B5EF4-FFF2-40B4-BE49-F238E27FC236}">
                    <a16:creationId xmlns:a16="http://schemas.microsoft.com/office/drawing/2014/main" id="{F41A5223-9D07-47F5-893A-8E9095D041D9}"/>
                  </a:ext>
                </a:extLst>
              </p:cNvPr>
              <p:cNvGrpSpPr/>
              <p:nvPr/>
            </p:nvGrpSpPr>
            <p:grpSpPr>
              <a:xfrm>
                <a:off x="534987" y="1647866"/>
                <a:ext cx="2440111" cy="1176337"/>
                <a:chOff x="534987" y="1647866"/>
                <a:chExt cx="2440111" cy="1176337"/>
              </a:xfrm>
            </p:grpSpPr>
            <p:sp>
              <p:nvSpPr>
                <p:cNvPr id="95" name="Isosceles Triangle 44">
                  <a:extLst>
                    <a:ext uri="{FF2B5EF4-FFF2-40B4-BE49-F238E27FC236}">
                      <a16:creationId xmlns:a16="http://schemas.microsoft.com/office/drawing/2014/main" id="{00E30337-6B18-48FF-A867-55AF49593347}"/>
                    </a:ext>
                  </a:extLst>
                </p:cNvPr>
                <p:cNvSpPr/>
                <p:nvPr/>
              </p:nvSpPr>
              <p:spPr bwMode="auto">
                <a:xfrm rot="5400000" flipV="1">
                  <a:off x="534195" y="2602747"/>
                  <a:ext cx="227012" cy="215900"/>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337825"/>
                  <a:endParaRPr lang="en-US" sz="6400">
                    <a:solidFill>
                      <a:prstClr val="white"/>
                    </a:solidFill>
                  </a:endParaRPr>
                </a:p>
              </p:txBody>
            </p:sp>
            <p:sp>
              <p:nvSpPr>
                <p:cNvPr id="96" name="Pentagon 27">
                  <a:extLst>
                    <a:ext uri="{FF2B5EF4-FFF2-40B4-BE49-F238E27FC236}">
                      <a16:creationId xmlns:a16="http://schemas.microsoft.com/office/drawing/2014/main" id="{2FB00AE3-C8D9-40D7-ACCF-7CA3C9427E61}"/>
                    </a:ext>
                  </a:extLst>
                </p:cNvPr>
                <p:cNvSpPr/>
                <p:nvPr/>
              </p:nvSpPr>
              <p:spPr bwMode="auto">
                <a:xfrm>
                  <a:off x="534987" y="1647866"/>
                  <a:ext cx="2440111" cy="831665"/>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337825"/>
                  <a:endParaRPr lang="en-US" sz="6400">
                    <a:solidFill>
                      <a:prstClr val="white"/>
                    </a:solidFill>
                  </a:endParaRPr>
                </a:p>
              </p:txBody>
            </p:sp>
            <p:grpSp>
              <p:nvGrpSpPr>
                <p:cNvPr id="97" name="Group 11">
                  <a:extLst>
                    <a:ext uri="{FF2B5EF4-FFF2-40B4-BE49-F238E27FC236}">
                      <a16:creationId xmlns:a16="http://schemas.microsoft.com/office/drawing/2014/main" id="{AE6069B7-BE28-4149-B8F6-A0C7B818F98A}"/>
                    </a:ext>
                  </a:extLst>
                </p:cNvPr>
                <p:cNvGrpSpPr/>
                <p:nvPr/>
              </p:nvGrpSpPr>
              <p:grpSpPr bwMode="auto">
                <a:xfrm>
                  <a:off x="683775" y="1836907"/>
                  <a:ext cx="582199" cy="537956"/>
                  <a:chOff x="7440266" y="3398551"/>
                  <a:chExt cx="757238" cy="765175"/>
                </a:xfrm>
                <a:solidFill>
                  <a:schemeClr val="bg1">
                    <a:lumMod val="95000"/>
                  </a:schemeClr>
                </a:solidFill>
              </p:grpSpPr>
              <p:sp>
                <p:nvSpPr>
                  <p:cNvPr id="100" name="Freeform 31">
                    <a:extLst>
                      <a:ext uri="{FF2B5EF4-FFF2-40B4-BE49-F238E27FC236}">
                        <a16:creationId xmlns:a16="http://schemas.microsoft.com/office/drawing/2014/main" id="{3081A216-CEA7-4321-9069-2E47B0C92FF7}"/>
                      </a:ext>
                    </a:extLst>
                  </p:cNvPr>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1" name="Freeform 32">
                    <a:extLst>
                      <a:ext uri="{FF2B5EF4-FFF2-40B4-BE49-F238E27FC236}">
                        <a16:creationId xmlns:a16="http://schemas.microsoft.com/office/drawing/2014/main" id="{AA5A3F1A-349B-4460-B46B-664E5DEC5AA4}"/>
                      </a:ext>
                    </a:extLst>
                  </p:cNvPr>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2" name="Freeform 33">
                    <a:extLst>
                      <a:ext uri="{FF2B5EF4-FFF2-40B4-BE49-F238E27FC236}">
                        <a16:creationId xmlns:a16="http://schemas.microsoft.com/office/drawing/2014/main" id="{DBE2FE6E-108D-452A-BAA9-55EE49C10ED4}"/>
                      </a:ext>
                    </a:extLst>
                  </p:cNvPr>
                  <p:cNvSpPr>
                    <a:spLocks/>
                  </p:cNvSpPr>
                  <p:nvPr/>
                </p:nvSpPr>
                <p:spPr bwMode="auto">
                  <a:xfrm>
                    <a:off x="7506941" y="3398551"/>
                    <a:ext cx="341313" cy="28892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4337825">
                      <a:defRPr/>
                    </a:pPr>
                    <a:endParaRPr lang="en-US" sz="6400">
                      <a:solidFill>
                        <a:prstClr val="black"/>
                      </a:solidFill>
                    </a:endParaRPr>
                  </a:p>
                </p:txBody>
              </p:sp>
              <p:sp>
                <p:nvSpPr>
                  <p:cNvPr id="103" name="Rectangle 102">
                    <a:extLst>
                      <a:ext uri="{FF2B5EF4-FFF2-40B4-BE49-F238E27FC236}">
                        <a16:creationId xmlns:a16="http://schemas.microsoft.com/office/drawing/2014/main" id="{F5EB5F1A-6EA4-4DB8-A456-567353367950}"/>
                      </a:ext>
                    </a:extLst>
                  </p:cNvPr>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4" name="Rectangle 103">
                    <a:extLst>
                      <a:ext uri="{FF2B5EF4-FFF2-40B4-BE49-F238E27FC236}">
                        <a16:creationId xmlns:a16="http://schemas.microsoft.com/office/drawing/2014/main" id="{7A1F5F20-037D-42A8-9DFD-A13486F1C1E4}"/>
                      </a:ext>
                    </a:extLst>
                  </p:cNvPr>
                  <p:cNvSpPr>
                    <a:spLocks noChangeArrowheads="1"/>
                  </p:cNvSpPr>
                  <p:nvPr/>
                </p:nvSpPr>
                <p:spPr bwMode="auto">
                  <a:xfrm>
                    <a:off x="7840316" y="3717639"/>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5" name="Rectangle 104">
                    <a:extLst>
                      <a:ext uri="{FF2B5EF4-FFF2-40B4-BE49-F238E27FC236}">
                        <a16:creationId xmlns:a16="http://schemas.microsoft.com/office/drawing/2014/main" id="{D76E4BEC-4DE4-4240-94A1-CB2D496DD247}"/>
                      </a:ext>
                    </a:extLst>
                  </p:cNvPr>
                  <p:cNvSpPr>
                    <a:spLocks noChangeArrowheads="1"/>
                  </p:cNvSpPr>
                  <p:nvPr/>
                </p:nvSpPr>
                <p:spPr bwMode="auto">
                  <a:xfrm>
                    <a:off x="7840316" y="3973225"/>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sp>
                <p:nvSpPr>
                  <p:cNvPr id="106" name="Rectangle 105">
                    <a:extLst>
                      <a:ext uri="{FF2B5EF4-FFF2-40B4-BE49-F238E27FC236}">
                        <a16:creationId xmlns:a16="http://schemas.microsoft.com/office/drawing/2014/main" id="{C5B18029-D0BC-4DE5-A6A7-065862A97073}"/>
                      </a:ext>
                    </a:extLst>
                  </p:cNvPr>
                  <p:cNvSpPr>
                    <a:spLocks noChangeArrowheads="1"/>
                  </p:cNvSpPr>
                  <p:nvPr/>
                </p:nvSpPr>
                <p:spPr bwMode="auto">
                  <a:xfrm>
                    <a:off x="7840316" y="3590640"/>
                    <a:ext cx="357188" cy="63500"/>
                  </a:xfrm>
                  <a:prstGeom prst="rect">
                    <a:avLst/>
                  </a:prstGeom>
                  <a:grpFill/>
                  <a:ln w="9525">
                    <a:noFill/>
                    <a:miter lim="800000"/>
                    <a:headEnd/>
                    <a:tailEnd/>
                  </a:ln>
                </p:spPr>
                <p:txBody>
                  <a:bodyPr/>
                  <a:lstStyle/>
                  <a:p>
                    <a:pPr defTabSz="4337825">
                      <a:defRPr/>
                    </a:pPr>
                    <a:endParaRPr lang="en-US" sz="6400">
                      <a:solidFill>
                        <a:prstClr val="black"/>
                      </a:solidFill>
                    </a:endParaRPr>
                  </a:p>
                </p:txBody>
              </p:sp>
            </p:grpSp>
            <p:sp>
              <p:nvSpPr>
                <p:cNvPr id="98" name="Chevron 29">
                  <a:extLst>
                    <a:ext uri="{FF2B5EF4-FFF2-40B4-BE49-F238E27FC236}">
                      <a16:creationId xmlns:a16="http://schemas.microsoft.com/office/drawing/2014/main" id="{3E376E19-150A-4812-9D12-66EAE7CD6846}"/>
                    </a:ext>
                  </a:extLst>
                </p:cNvPr>
                <p:cNvSpPr/>
                <p:nvPr/>
              </p:nvSpPr>
              <p:spPr bwMode="auto">
                <a:xfrm>
                  <a:off x="1330000" y="1771634"/>
                  <a:ext cx="142625"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37825">
                    <a:defRPr/>
                  </a:pPr>
                  <a:endParaRPr lang="en-US" sz="6400">
                    <a:solidFill>
                      <a:prstClr val="black"/>
                    </a:solidFill>
                  </a:endParaRPr>
                </a:p>
              </p:txBody>
            </p:sp>
            <p:sp>
              <p:nvSpPr>
                <p:cNvPr id="99" name="TextBox 13">
                  <a:extLst>
                    <a:ext uri="{FF2B5EF4-FFF2-40B4-BE49-F238E27FC236}">
                      <a16:creationId xmlns:a16="http://schemas.microsoft.com/office/drawing/2014/main" id="{943411DA-C087-4218-B67F-104AC88FEE19}"/>
                    </a:ext>
                  </a:extLst>
                </p:cNvPr>
                <p:cNvSpPr txBox="1">
                  <a:spLocks noChangeArrowheads="1"/>
                </p:cNvSpPr>
                <p:nvPr/>
              </p:nvSpPr>
              <p:spPr bwMode="auto">
                <a:xfrm>
                  <a:off x="1324696" y="1767627"/>
                  <a:ext cx="1643743" cy="587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defTabSz="2168800" eaLnBrk="1" hangingPunct="1"/>
                  <a:r>
                    <a:rPr lang="en-US" sz="2800" b="1" dirty="0" err="1">
                      <a:solidFill>
                        <a:prstClr val="white"/>
                      </a:solidFill>
                      <a:latin typeface="Tahoma" pitchFamily="34" charset="0"/>
                      <a:cs typeface="Tahoma" pitchFamily="34" charset="0"/>
                    </a:rPr>
                    <a:t>Câu</a:t>
                  </a:r>
                  <a:r>
                    <a:rPr lang="en-US" sz="2800" b="1" dirty="0">
                      <a:solidFill>
                        <a:prstClr val="white"/>
                      </a:solidFill>
                      <a:latin typeface="Tahoma" pitchFamily="34" charset="0"/>
                      <a:cs typeface="Tahoma" pitchFamily="34" charset="0"/>
                    </a:rPr>
                    <a:t> 3:</a:t>
                  </a:r>
                </a:p>
              </p:txBody>
            </p:sp>
          </p:grpSp>
        </p:grpSp>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785E74C8-C6E5-4BB5-8EC4-56226C800D7F}"/>
                    </a:ext>
                  </a:extLst>
                </p:cNvPr>
                <p:cNvSpPr/>
                <p:nvPr/>
              </p:nvSpPr>
              <p:spPr>
                <a:xfrm>
                  <a:off x="864483" y="2298647"/>
                  <a:ext cx="10992938" cy="1962076"/>
                </a:xfrm>
                <a:prstGeom prst="rect">
                  <a:avLst/>
                </a:prstGeom>
              </p:spPr>
              <p:txBody>
                <a:bodyPr wrap="square">
                  <a:spAutoFit/>
                </a:bodyPr>
                <a:lstStyle/>
                <a:p>
                  <a:pPr>
                    <a:spcBef>
                      <a:spcPts val="300"/>
                    </a:spcBef>
                    <a:spcAft>
                      <a:spcPts val="600"/>
                    </a:spcAft>
                  </a:pPr>
                  <a:r>
                    <a:rPr lang="en-US" sz="36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Cho </a:t>
                  </a:r>
                  <a14:m>
                    <m:oMath xmlns:m="http://schemas.openxmlformats.org/officeDocument/2006/math">
                      <m:r>
                        <a:rPr lang="en-US" sz="3200" b="1" i="1">
                          <a:latin typeface="Cambria Math" panose="02040503050406030204" pitchFamily="18" charset="0"/>
                        </a:rPr>
                        <m:t>𝐚</m:t>
                      </m:r>
                      <m:r>
                        <a:rPr lang="en-US" sz="3200" b="1">
                          <a:latin typeface="Cambria Math" panose="02040503050406030204" pitchFamily="18" charset="0"/>
                        </a:rPr>
                        <m:t>,</m:t>
                      </m:r>
                      <m:r>
                        <a:rPr lang="en-US" sz="3200" b="1" i="1">
                          <a:latin typeface="Cambria Math" panose="02040503050406030204" pitchFamily="18" charset="0"/>
                        </a:rPr>
                        <m:t>𝐛</m:t>
                      </m:r>
                      <m:r>
                        <a:rPr lang="en-US" sz="3200" b="1">
                          <a:latin typeface="Cambria Math" panose="02040503050406030204" pitchFamily="18" charset="0"/>
                        </a:rPr>
                        <m:t>,</m:t>
                      </m:r>
                      <m:r>
                        <a:rPr lang="en-US" sz="3200" b="1" i="1">
                          <a:latin typeface="Cambria Math" panose="02040503050406030204" pitchFamily="18" charset="0"/>
                        </a:rPr>
                        <m:t>𝐜</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đường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thẳng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không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gian</a:t>
                  </a:r>
                  <a:r>
                    <a:rPr lang="en-US" sz="3200" b="1" dirty="0">
                      <a:latin typeface="Times New Roman" panose="02020603050405020304" pitchFamily="18" charset="0"/>
                      <a:cs typeface="Times New Roman" panose="02020603050405020304" pitchFamily="18" charset="0"/>
                    </a:rPr>
                    <a:t>. </a:t>
                  </a:r>
                </a:p>
                <a:p>
                  <a:pPr>
                    <a:spcBef>
                      <a:spcPts val="300"/>
                    </a:spcBef>
                    <a:spcAft>
                      <a:spcPts val="600"/>
                    </a:spcAft>
                  </a:pPr>
                  <a:r>
                    <a:rPr lang="en-US" sz="3200" b="1" dirty="0" err="1">
                      <a:latin typeface="Times New Roman" panose="02020603050405020304" pitchFamily="18" charset="0"/>
                      <a:cs typeface="Times New Roman" panose="02020603050405020304" pitchFamily="18" charset="0"/>
                    </a:rPr>
                    <a:t>Tìm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mệnh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đề</a:t>
                  </a:r>
                  <a:r>
                    <a:rPr lang="en-US" sz="3200" b="1" dirty="0">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sai</a:t>
                  </a:r>
                  <a:r>
                    <a:rPr lang="en-US" sz="36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mệnh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đề</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sau</a:t>
                  </a:r>
                  <a:r>
                    <a:rPr lang="en-US" sz="3200" b="1"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a:p>
                  <a:pPr>
                    <a:spcBef>
                      <a:spcPts val="600"/>
                    </a:spcBef>
                  </a:pPr>
                  <a:endParaRPr lang="vi-VN" sz="2800" dirty="0">
                    <a:latin typeface="Cambria Math" panose="02040503050406030204" pitchFamily="18" charset="0"/>
                    <a:ea typeface="Cambria Math" panose="02040503050406030204" pitchFamily="18" charset="0"/>
                    <a:cs typeface="Times New Roman" panose="02020603050405020304" pitchFamily="18" charset="0"/>
                  </a:endParaRPr>
                </a:p>
              </p:txBody>
            </p:sp>
          </mc:Choice>
          <mc:Fallback xmlns="">
            <p:sp>
              <p:nvSpPr>
                <p:cNvPr id="10" name="Rectangle 9">
                  <a:extLst>
                    <a:ext uri="{FF2B5EF4-FFF2-40B4-BE49-F238E27FC236}">
                      <a16:creationId xmlns:a16="http://schemas.microsoft.com/office/drawing/2014/main" id="{785E74C8-C6E5-4BB5-8EC4-56226C800D7F}"/>
                    </a:ext>
                  </a:extLst>
                </p:cNvPr>
                <p:cNvSpPr>
                  <a:spLocks noRot="1" noChangeAspect="1" noMove="1" noResize="1" noEditPoints="1" noAdjustHandles="1" noChangeArrowheads="1" noChangeShapeType="1" noTextEdit="1"/>
                </p:cNvSpPr>
                <p:nvPr/>
              </p:nvSpPr>
              <p:spPr>
                <a:xfrm>
                  <a:off x="864483" y="2298647"/>
                  <a:ext cx="10992938" cy="1962076"/>
                </a:xfrm>
                <a:prstGeom prst="rect">
                  <a:avLst/>
                </a:prstGeom>
                <a:blipFill>
                  <a:blip r:embed="rId7"/>
                  <a:stretch>
                    <a:fillRect l="-1404" t="-1869"/>
                  </a:stretch>
                </a:blipFill>
              </p:spPr>
              <p:txBody>
                <a:bodyPr/>
                <a:lstStyle/>
                <a:p>
                  <a:r>
                    <a:rPr lang="en-US">
                      <a:noFill/>
                    </a:rPr>
                    <a:t> </a:t>
                  </a:r>
                </a:p>
              </p:txBody>
            </p:sp>
          </mc:Fallback>
        </mc:AlternateContent>
      </p:grpSp>
      <p:grpSp>
        <p:nvGrpSpPr>
          <p:cNvPr id="13" name="Group 12">
            <a:extLst>
              <a:ext uri="{FF2B5EF4-FFF2-40B4-BE49-F238E27FC236}">
                <a16:creationId xmlns:a16="http://schemas.microsoft.com/office/drawing/2014/main" id="{5550AB30-C04C-4A45-9F0B-FD02CCBE6ABE}"/>
              </a:ext>
            </a:extLst>
          </p:cNvPr>
          <p:cNvGrpSpPr/>
          <p:nvPr/>
        </p:nvGrpSpPr>
        <p:grpSpPr>
          <a:xfrm>
            <a:off x="-16456" y="1383792"/>
            <a:ext cx="8586213" cy="787164"/>
            <a:chOff x="-231292" y="3344945"/>
            <a:chExt cx="7378273" cy="726675"/>
          </a:xfrm>
        </p:grpSpPr>
        <p:grpSp>
          <p:nvGrpSpPr>
            <p:cNvPr id="108" name="Group 107">
              <a:extLst>
                <a:ext uri="{FF2B5EF4-FFF2-40B4-BE49-F238E27FC236}">
                  <a16:creationId xmlns:a16="http://schemas.microsoft.com/office/drawing/2014/main" id="{0459E5F3-D80B-4240-8EF5-1DA522393695}"/>
                </a:ext>
              </a:extLst>
            </p:cNvPr>
            <p:cNvGrpSpPr/>
            <p:nvPr/>
          </p:nvGrpSpPr>
          <p:grpSpPr>
            <a:xfrm>
              <a:off x="-231292" y="3344945"/>
              <a:ext cx="7372420" cy="726675"/>
              <a:chOff x="5281759" y="2042741"/>
              <a:chExt cx="7224054" cy="337774"/>
            </a:xfrm>
          </p:grpSpPr>
          <p:sp>
            <p:nvSpPr>
              <p:cNvPr id="119" name="Rectangle 118">
                <a:extLst>
                  <a:ext uri="{FF2B5EF4-FFF2-40B4-BE49-F238E27FC236}">
                    <a16:creationId xmlns:a16="http://schemas.microsoft.com/office/drawing/2014/main" id="{65FD0A51-2C7B-4394-B388-64FA34F53D8F}"/>
                  </a:ext>
                </a:extLst>
              </p:cNvPr>
              <p:cNvSpPr/>
              <p:nvPr/>
            </p:nvSpPr>
            <p:spPr>
              <a:xfrm>
                <a:off x="5628577" y="2042741"/>
                <a:ext cx="6877236" cy="337774"/>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20" name="Oval 119">
                <a:extLst>
                  <a:ext uri="{FF2B5EF4-FFF2-40B4-BE49-F238E27FC236}">
                    <a16:creationId xmlns:a16="http://schemas.microsoft.com/office/drawing/2014/main" id="{4AF9F48D-45F0-4E01-9FAC-80C3FD44C6B8}"/>
                  </a:ext>
                </a:extLst>
              </p:cNvPr>
              <p:cNvSpPr/>
              <p:nvPr/>
            </p:nvSpPr>
            <p:spPr>
              <a:xfrm>
                <a:off x="5281759" y="2073442"/>
                <a:ext cx="630719" cy="276545"/>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latin typeface="Tahoma" pitchFamily="34" charset="0"/>
                    <a:ea typeface="Tahoma" pitchFamily="34" charset="0"/>
                    <a:cs typeface="Tahoma" pitchFamily="34" charset="0"/>
                  </a:rPr>
                  <a:t>A</a:t>
                </a:r>
                <a:endParaRPr lang="en-US" sz="2800" dirty="0">
                  <a:solidFill>
                    <a:prstClr val="white"/>
                  </a:solidFill>
                </a:endParaRPr>
              </a:p>
            </p:txBody>
          </p:sp>
        </p:grpSp>
        <mc:AlternateContent xmlns:mc="http://schemas.openxmlformats.org/markup-compatibility/2006" xmlns:a14="http://schemas.microsoft.com/office/drawing/2010/main">
          <mc:Choice Requires="a14">
            <p:sp>
              <p:nvSpPr>
                <p:cNvPr id="12" name="Rectangle 11">
                  <a:extLst>
                    <a:ext uri="{FF2B5EF4-FFF2-40B4-BE49-F238E27FC236}">
                      <a16:creationId xmlns:a16="http://schemas.microsoft.com/office/drawing/2014/main" id="{98DFA7BC-C1FB-42A1-9C99-A08F89F46137}"/>
                    </a:ext>
                  </a:extLst>
                </p:cNvPr>
                <p:cNvSpPr/>
                <p:nvPr/>
              </p:nvSpPr>
              <p:spPr>
                <a:xfrm>
                  <a:off x="406461" y="3472673"/>
                  <a:ext cx="6740520" cy="460124"/>
                </a:xfrm>
                <a:prstGeom prst="rect">
                  <a:avLst/>
                </a:prstGeom>
              </p:spPr>
              <p:txBody>
                <a:bodyPr wrap="square">
                  <a:spAutoFit/>
                </a:bodyPr>
                <a:lstStyle/>
                <a:p>
                  <a:pPr>
                    <a:spcBef>
                      <a:spcPts val="600"/>
                    </a:spcBef>
                    <a:spcAft>
                      <a:spcPts val="600"/>
                    </a:spcAft>
                    <a:tabLst>
                      <a:tab pos="630555" algn="l"/>
                      <a:tab pos="3600450" algn="l"/>
                    </a:tabLst>
                  </a:pP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Nếu</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𝐚</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𝐛</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và</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𝐛</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𝐜</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thì</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𝐚</m:t>
                      </m:r>
                      <m:r>
                        <a:rPr lang="en-US" sz="3600" b="1" i="0" smtClean="0">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𝐜</m:t>
                      </m:r>
                    </m:oMath>
                  </a14:m>
                  <a:r>
                    <a:rPr lang="en-US" sz="3600" b="1" dirty="0">
                      <a:solidFill>
                        <a:schemeClr val="bg1"/>
                      </a:solidFill>
                      <a:latin typeface="Times New Roman" panose="02020603050405020304" pitchFamily="18" charset="0"/>
                      <a:cs typeface="Times New Roman" panose="02020603050405020304" pitchFamily="18" charset="0"/>
                    </a:rPr>
                    <a:t>.	</a:t>
                  </a:r>
                </a:p>
              </p:txBody>
            </p:sp>
          </mc:Choice>
          <mc:Fallback xmlns="">
            <p:sp>
              <p:nvSpPr>
                <p:cNvPr id="12" name="Rectangle 11">
                  <a:extLst>
                    <a:ext uri="{FF2B5EF4-FFF2-40B4-BE49-F238E27FC236}">
                      <a16:creationId xmlns:a16="http://schemas.microsoft.com/office/drawing/2014/main" id="{98DFA7BC-C1FB-42A1-9C99-A08F89F46137}"/>
                    </a:ext>
                  </a:extLst>
                </p:cNvPr>
                <p:cNvSpPr>
                  <a:spLocks noRot="1" noChangeAspect="1" noMove="1" noResize="1" noEditPoints="1" noAdjustHandles="1" noChangeArrowheads="1" noChangeShapeType="1" noTextEdit="1"/>
                </p:cNvSpPr>
                <p:nvPr/>
              </p:nvSpPr>
              <p:spPr>
                <a:xfrm>
                  <a:off x="406461" y="3472673"/>
                  <a:ext cx="6740520" cy="460124"/>
                </a:xfrm>
                <a:prstGeom prst="rect">
                  <a:avLst/>
                </a:prstGeom>
                <a:blipFill>
                  <a:blip r:embed="rId8"/>
                  <a:stretch>
                    <a:fillRect l="-904" t="-15094" b="-33962"/>
                  </a:stretch>
                </a:blipFill>
              </p:spPr>
              <p:txBody>
                <a:bodyPr/>
                <a:lstStyle/>
                <a:p>
                  <a:r>
                    <a:rPr lang="en-GB">
                      <a:noFill/>
                    </a:rPr>
                    <a:t> </a:t>
                  </a:r>
                </a:p>
              </p:txBody>
            </p:sp>
          </mc:Fallback>
        </mc:AlternateContent>
      </p:grpSp>
      <p:grpSp>
        <p:nvGrpSpPr>
          <p:cNvPr id="122" name="Group 121">
            <a:extLst>
              <a:ext uri="{FF2B5EF4-FFF2-40B4-BE49-F238E27FC236}">
                <a16:creationId xmlns:a16="http://schemas.microsoft.com/office/drawing/2014/main" id="{3D70A079-93D4-401C-BA86-B4E9A6322F0E}"/>
              </a:ext>
            </a:extLst>
          </p:cNvPr>
          <p:cNvGrpSpPr/>
          <p:nvPr/>
        </p:nvGrpSpPr>
        <p:grpSpPr>
          <a:xfrm>
            <a:off x="15948" y="2198019"/>
            <a:ext cx="8546998" cy="848979"/>
            <a:chOff x="1449848" y="3144044"/>
            <a:chExt cx="10445568" cy="1224052"/>
          </a:xfrm>
        </p:grpSpPr>
        <p:grpSp>
          <p:nvGrpSpPr>
            <p:cNvPr id="123" name="Group 122">
              <a:extLst>
                <a:ext uri="{FF2B5EF4-FFF2-40B4-BE49-F238E27FC236}">
                  <a16:creationId xmlns:a16="http://schemas.microsoft.com/office/drawing/2014/main" id="{53A27BEF-F1A9-483E-AABD-49B5EF50F665}"/>
                </a:ext>
              </a:extLst>
            </p:cNvPr>
            <p:cNvGrpSpPr/>
            <p:nvPr/>
          </p:nvGrpSpPr>
          <p:grpSpPr>
            <a:xfrm>
              <a:off x="1449848" y="3144044"/>
              <a:ext cx="10445568" cy="1224052"/>
              <a:chOff x="6929068" y="1949357"/>
              <a:chExt cx="10235356" cy="568965"/>
            </a:xfrm>
          </p:grpSpPr>
          <p:sp>
            <p:nvSpPr>
              <p:cNvPr id="125" name="Rectangle 124">
                <a:extLst>
                  <a:ext uri="{FF2B5EF4-FFF2-40B4-BE49-F238E27FC236}">
                    <a16:creationId xmlns:a16="http://schemas.microsoft.com/office/drawing/2014/main" id="{E010AE9B-B492-49BA-8385-192A9A7AC26C}"/>
                  </a:ext>
                </a:extLst>
              </p:cNvPr>
              <p:cNvSpPr/>
              <p:nvPr/>
            </p:nvSpPr>
            <p:spPr>
              <a:xfrm>
                <a:off x="7333216" y="1949357"/>
                <a:ext cx="9831208" cy="568965"/>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26" name="Oval 125">
                <a:extLst>
                  <a:ext uri="{FF2B5EF4-FFF2-40B4-BE49-F238E27FC236}">
                    <a16:creationId xmlns:a16="http://schemas.microsoft.com/office/drawing/2014/main" id="{B8641E00-F567-4B0A-A3BE-5AACAFC757EA}"/>
                  </a:ext>
                </a:extLst>
              </p:cNvPr>
              <p:cNvSpPr/>
              <p:nvPr/>
            </p:nvSpPr>
            <p:spPr>
              <a:xfrm>
                <a:off x="6929068" y="2043369"/>
                <a:ext cx="893829" cy="40916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4000" b="1" dirty="0">
                    <a:solidFill>
                      <a:prstClr val="white"/>
                    </a:solidFill>
                  </a:rPr>
                  <a:t>B</a:t>
                </a:r>
              </a:p>
            </p:txBody>
          </p:sp>
        </p:grpSp>
        <mc:AlternateContent xmlns:mc="http://schemas.openxmlformats.org/markup-compatibility/2006" xmlns:a14="http://schemas.microsoft.com/office/drawing/2010/main">
          <mc:Choice Requires="a14">
            <p:sp>
              <p:nvSpPr>
                <p:cNvPr id="124" name="Rectangle 123">
                  <a:extLst>
                    <a:ext uri="{FF2B5EF4-FFF2-40B4-BE49-F238E27FC236}">
                      <a16:creationId xmlns:a16="http://schemas.microsoft.com/office/drawing/2014/main" id="{22156101-A030-4096-A6E5-04B53BA61AE8}"/>
                    </a:ext>
                  </a:extLst>
                </p:cNvPr>
                <p:cNvSpPr/>
                <p:nvPr/>
              </p:nvSpPr>
              <p:spPr>
                <a:xfrm>
                  <a:off x="2402628" y="3288185"/>
                  <a:ext cx="8642971" cy="681589"/>
                </a:xfrm>
                <a:prstGeom prst="rect">
                  <a:avLst/>
                </a:prstGeom>
              </p:spPr>
              <p:txBody>
                <a:bodyPr wrap="square">
                  <a:spAutoFit/>
                </a:bodyPr>
                <a:lstStyle/>
                <a:p>
                  <a:pPr>
                    <a:spcBef>
                      <a:spcPts val="600"/>
                    </a:spcBef>
                    <a:tabLst>
                      <a:tab pos="3599815" algn="l"/>
                      <a:tab pos="5039995" algn="l"/>
                    </a:tabLst>
                  </a:pPr>
                  <a:r>
                    <a:rPr lang="en-US" sz="3600" b="1" dirty="0">
                      <a:solidFill>
                        <a:schemeClr val="bg1"/>
                      </a:solidFill>
                      <a:latin typeface="Times New Roman" panose="02020603050405020304" pitchFamily="18" charset="0"/>
                      <a:cs typeface="Times New Roman" panose="02020603050405020304" pitchFamily="18" charset="0"/>
                    </a:rPr>
                    <a:t>Nếu </a:t>
                  </a:r>
                  <a14:m>
                    <m:oMath xmlns:m="http://schemas.openxmlformats.org/officeDocument/2006/math">
                      <m:r>
                        <a:rPr lang="en-US" sz="3600" b="1" i="1">
                          <a:solidFill>
                            <a:schemeClr val="bg1"/>
                          </a:solidFill>
                          <a:latin typeface="Cambria Math" panose="02040503050406030204" pitchFamily="18" charset="0"/>
                        </a:rPr>
                        <m:t>𝐚</m:t>
                      </m:r>
                      <m:r>
                        <a:rPr lang="en-US" sz="3600" b="1">
                          <a:solidFill>
                            <a:schemeClr val="bg1"/>
                          </a:solidFill>
                          <a:latin typeface="Cambria Math" panose="02040503050406030204" pitchFamily="18" charset="0"/>
                        </a:rPr>
                        <m:t>⊥</m:t>
                      </m:r>
                      <m:d>
                        <m:dPr>
                          <m:ctrlPr>
                            <a:rPr lang="en-US" sz="3600" b="1" i="1">
                              <a:solidFill>
                                <a:schemeClr val="bg1"/>
                              </a:solidFill>
                              <a:latin typeface="Cambria Math" panose="02040503050406030204" pitchFamily="18" charset="0"/>
                            </a:rPr>
                          </m:ctrlPr>
                        </m:dPr>
                        <m:e>
                          <m:r>
                            <a:rPr lang="en-US" sz="3600" b="1" i="1">
                              <a:solidFill>
                                <a:schemeClr val="bg1"/>
                              </a:solidFill>
                              <a:latin typeface="Cambria Math" panose="02040503050406030204" pitchFamily="18" charset="0"/>
                            </a:rPr>
                            <m:t>𝛂</m:t>
                          </m:r>
                        </m:e>
                      </m:d>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và</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𝐛</m:t>
                      </m:r>
                      <m:r>
                        <a:rPr lang="en-US" sz="3600" b="1" i="0" smtClean="0">
                          <a:solidFill>
                            <a:schemeClr val="bg1"/>
                          </a:solidFill>
                          <a:latin typeface="Cambria Math" panose="02040503050406030204" pitchFamily="18" charset="0"/>
                        </a:rPr>
                        <m:t>//</m:t>
                      </m:r>
                      <m:d>
                        <m:dPr>
                          <m:ctrlPr>
                            <a:rPr lang="en-US" sz="3600" b="1" i="1">
                              <a:solidFill>
                                <a:schemeClr val="bg1"/>
                              </a:solidFill>
                              <a:latin typeface="Cambria Math" panose="02040503050406030204" pitchFamily="18" charset="0"/>
                            </a:rPr>
                          </m:ctrlPr>
                        </m:dPr>
                        <m:e>
                          <m:r>
                            <a:rPr lang="en-US" sz="3600" b="1" i="1">
                              <a:solidFill>
                                <a:schemeClr val="bg1"/>
                              </a:solidFill>
                              <a:latin typeface="Cambria Math" panose="02040503050406030204" pitchFamily="18" charset="0"/>
                            </a:rPr>
                            <m:t>𝛂</m:t>
                          </m:r>
                        </m:e>
                      </m:d>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thì</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𝐚</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𝐛</m:t>
                      </m:r>
                    </m:oMath>
                  </a14:m>
                  <a:r>
                    <a:rPr lang="en-US" sz="3600" b="1" dirty="0">
                      <a:solidFill>
                        <a:schemeClr val="bg1"/>
                      </a:solidFill>
                      <a:latin typeface="Times New Roman" panose="02020603050405020304" pitchFamily="18" charset="0"/>
                      <a:cs typeface="Times New Roman" panose="02020603050405020304" pitchFamily="18" charset="0"/>
                    </a:rPr>
                    <a:t>.</a:t>
                  </a:r>
                  <a:endParaRPr lang="vi-VN" sz="3600" b="1" dirty="0">
                    <a:solidFill>
                      <a:schemeClr val="bg1"/>
                    </a:solidFill>
                    <a:latin typeface="Cambria Math" panose="02040503050406030204" pitchFamily="18" charset="0"/>
                    <a:ea typeface="Cambria Math" panose="02040503050406030204" pitchFamily="18" charset="0"/>
                    <a:cs typeface="Times New Roman" panose="02020603050405020304" pitchFamily="18" charset="0"/>
                  </a:endParaRPr>
                </a:p>
              </p:txBody>
            </p:sp>
          </mc:Choice>
          <mc:Fallback xmlns="">
            <p:sp>
              <p:nvSpPr>
                <p:cNvPr id="124" name="Rectangle 123">
                  <a:extLst>
                    <a:ext uri="{FF2B5EF4-FFF2-40B4-BE49-F238E27FC236}">
                      <a16:creationId xmlns:a16="http://schemas.microsoft.com/office/drawing/2014/main" id="{22156101-A030-4096-A6E5-04B53BA61AE8}"/>
                    </a:ext>
                  </a:extLst>
                </p:cNvPr>
                <p:cNvSpPr>
                  <a:spLocks noRot="1" noChangeAspect="1" noMove="1" noResize="1" noEditPoints="1" noAdjustHandles="1" noChangeArrowheads="1" noChangeShapeType="1" noTextEdit="1"/>
                </p:cNvSpPr>
                <p:nvPr/>
              </p:nvSpPr>
              <p:spPr>
                <a:xfrm>
                  <a:off x="2402628" y="3288185"/>
                  <a:ext cx="8642971" cy="681589"/>
                </a:xfrm>
                <a:prstGeom prst="rect">
                  <a:avLst/>
                </a:prstGeom>
                <a:blipFill>
                  <a:blip r:embed="rId9"/>
                  <a:stretch>
                    <a:fillRect l="-2672" t="-20513" b="-83333"/>
                  </a:stretch>
                </a:blipFill>
              </p:spPr>
              <p:txBody>
                <a:bodyPr/>
                <a:lstStyle/>
                <a:p>
                  <a:r>
                    <a:rPr lang="en-US">
                      <a:noFill/>
                    </a:rPr>
                    <a:t> </a:t>
                  </a:r>
                </a:p>
              </p:txBody>
            </p:sp>
          </mc:Fallback>
        </mc:AlternateContent>
      </p:grpSp>
      <p:grpSp>
        <p:nvGrpSpPr>
          <p:cNvPr id="127" name="Group 126">
            <a:extLst>
              <a:ext uri="{FF2B5EF4-FFF2-40B4-BE49-F238E27FC236}">
                <a16:creationId xmlns:a16="http://schemas.microsoft.com/office/drawing/2014/main" id="{AB98253B-F64C-40AE-BADC-6D0CBE4AB7B7}"/>
              </a:ext>
            </a:extLst>
          </p:cNvPr>
          <p:cNvGrpSpPr/>
          <p:nvPr/>
        </p:nvGrpSpPr>
        <p:grpSpPr>
          <a:xfrm>
            <a:off x="-70744" y="3057558"/>
            <a:ext cx="8673183" cy="805043"/>
            <a:chOff x="-1601320" y="2725328"/>
            <a:chExt cx="12388965" cy="945589"/>
          </a:xfrm>
        </p:grpSpPr>
        <p:grpSp>
          <p:nvGrpSpPr>
            <p:cNvPr id="128" name="Group 127">
              <a:extLst>
                <a:ext uri="{FF2B5EF4-FFF2-40B4-BE49-F238E27FC236}">
                  <a16:creationId xmlns:a16="http://schemas.microsoft.com/office/drawing/2014/main" id="{FE99D63C-9985-45E3-8378-4A98978B970E}"/>
                </a:ext>
              </a:extLst>
            </p:cNvPr>
            <p:cNvGrpSpPr/>
            <p:nvPr/>
          </p:nvGrpSpPr>
          <p:grpSpPr>
            <a:xfrm>
              <a:off x="-1601320" y="2725328"/>
              <a:ext cx="12355832" cy="945589"/>
              <a:chOff x="3939303" y="1754730"/>
              <a:chExt cx="12107179" cy="439530"/>
            </a:xfrm>
          </p:grpSpPr>
          <p:sp>
            <p:nvSpPr>
              <p:cNvPr id="130" name="Rectangle 129">
                <a:extLst>
                  <a:ext uri="{FF2B5EF4-FFF2-40B4-BE49-F238E27FC236}">
                    <a16:creationId xmlns:a16="http://schemas.microsoft.com/office/drawing/2014/main" id="{5EDBB6C9-1099-499F-8FDA-55A0A227CC55}"/>
                  </a:ext>
                </a:extLst>
              </p:cNvPr>
              <p:cNvSpPr/>
              <p:nvPr/>
            </p:nvSpPr>
            <p:spPr>
              <a:xfrm>
                <a:off x="4427329" y="1754730"/>
                <a:ext cx="11619153" cy="439530"/>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31" name="Oval 130">
                <a:extLst>
                  <a:ext uri="{FF2B5EF4-FFF2-40B4-BE49-F238E27FC236}">
                    <a16:creationId xmlns:a16="http://schemas.microsoft.com/office/drawing/2014/main" id="{9ADDD693-D286-4626-9FC5-B7410B0283CC}"/>
                  </a:ext>
                </a:extLst>
              </p:cNvPr>
              <p:cNvSpPr/>
              <p:nvPr/>
            </p:nvSpPr>
            <p:spPr>
              <a:xfrm>
                <a:off x="3939303" y="1834015"/>
                <a:ext cx="1036025" cy="3294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4400" b="1" dirty="0">
                    <a:solidFill>
                      <a:prstClr val="white"/>
                    </a:solidFill>
                  </a:rPr>
                  <a:t>C</a:t>
                </a:r>
              </a:p>
            </p:txBody>
          </p:sp>
        </p:grpSp>
        <mc:AlternateContent xmlns:mc="http://schemas.openxmlformats.org/markup-compatibility/2006" xmlns:a14="http://schemas.microsoft.com/office/drawing/2010/main">
          <mc:Choice Requires="a14">
            <p:sp>
              <p:nvSpPr>
                <p:cNvPr id="129" name="Rectangle 128">
                  <a:extLst>
                    <a:ext uri="{FF2B5EF4-FFF2-40B4-BE49-F238E27FC236}">
                      <a16:creationId xmlns:a16="http://schemas.microsoft.com/office/drawing/2014/main" id="{8CAB4AE9-FF3B-4432-955D-3D9F80AEEF5B}"/>
                    </a:ext>
                  </a:extLst>
                </p:cNvPr>
                <p:cNvSpPr/>
                <p:nvPr/>
              </p:nvSpPr>
              <p:spPr>
                <a:xfrm>
                  <a:off x="-465758" y="2959485"/>
                  <a:ext cx="11253403" cy="591053"/>
                </a:xfrm>
                <a:prstGeom prst="rect">
                  <a:avLst/>
                </a:prstGeom>
              </p:spPr>
              <p:txBody>
                <a:bodyPr wrap="square">
                  <a:spAutoFit/>
                </a:bodyPr>
                <a:lstStyle/>
                <a:p>
                  <a:pPr>
                    <a:spcBef>
                      <a:spcPts val="600"/>
                    </a:spcBef>
                    <a:spcAft>
                      <a:spcPts val="600"/>
                    </a:spcAft>
                    <a:tabLst>
                      <a:tab pos="3600450" algn="l"/>
                    </a:tabLst>
                  </a:pP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Nếu</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𝐚</m:t>
                      </m:r>
                      <m:r>
                        <a:rPr lang="en-GB" sz="3600" b="1" i="1" smtClean="0">
                          <a:solidFill>
                            <a:schemeClr val="bg1"/>
                          </a:solidFill>
                          <a:latin typeface="Cambria Math" panose="02040503050406030204" pitchFamily="18" charset="0"/>
                        </a:rPr>
                        <m:t> / </m:t>
                      </m:r>
                      <m:r>
                        <a:rPr lang="en-US" sz="3600" b="1" i="1" smtClean="0">
                          <a:solidFill>
                            <a:schemeClr val="bg1"/>
                          </a:solidFill>
                          <a:latin typeface="Cambria Math" panose="02040503050406030204" pitchFamily="18" charset="0"/>
                        </a:rPr>
                        <m:t>/</m:t>
                      </m:r>
                    </m:oMath>
                  </a14:m>
                  <a:r>
                    <a:rPr lang="en-US" sz="3600" b="1" dirty="0">
                      <a:solidFill>
                        <a:schemeClr val="bg1"/>
                      </a:solidFill>
                      <a:latin typeface="Times New Roman" panose="02020603050405020304" pitchFamily="18" charset="0"/>
                      <a:cs typeface="Times New Roman" panose="02020603050405020304" pitchFamily="18" charset="0"/>
                    </a:rPr>
                    <a:t> b </a:t>
                  </a:r>
                  <a:r>
                    <a:rPr lang="en-US" sz="3600" b="1" dirty="0" err="1">
                      <a:solidFill>
                        <a:schemeClr val="bg1"/>
                      </a:solidFill>
                      <a:latin typeface="Times New Roman" panose="02020603050405020304" pitchFamily="18" charset="0"/>
                      <a:cs typeface="Times New Roman" panose="02020603050405020304" pitchFamily="18" charset="0"/>
                    </a:rPr>
                    <a:t>và</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𝐛</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𝐜</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thì</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𝐜</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𝐚</m:t>
                      </m:r>
                    </m:oMath>
                  </a14:m>
                  <a:r>
                    <a:rPr lang="en-US" sz="3600" b="1" dirty="0">
                      <a:solidFill>
                        <a:schemeClr val="bg1"/>
                      </a:solidFill>
                      <a:latin typeface="Times New Roman" panose="02020603050405020304" pitchFamily="18" charset="0"/>
                      <a:cs typeface="Times New Roman" panose="02020603050405020304" pitchFamily="18" charset="0"/>
                    </a:rPr>
                    <a:t>.</a:t>
                  </a:r>
                  <a:r>
                    <a:rPr lang="en-US" sz="3600" b="1" dirty="0">
                      <a:latin typeface="Times New Roman" panose="02020603050405020304" pitchFamily="18" charset="0"/>
                      <a:cs typeface="Times New Roman" panose="02020603050405020304" pitchFamily="18" charset="0"/>
                    </a:rPr>
                    <a:t>	</a:t>
                  </a:r>
                </a:p>
              </p:txBody>
            </p:sp>
          </mc:Choice>
          <mc:Fallback xmlns="">
            <p:sp>
              <p:nvSpPr>
                <p:cNvPr id="129" name="Rectangle 128">
                  <a:extLst>
                    <a:ext uri="{FF2B5EF4-FFF2-40B4-BE49-F238E27FC236}">
                      <a16:creationId xmlns:a16="http://schemas.microsoft.com/office/drawing/2014/main" id="{8CAB4AE9-FF3B-4432-955D-3D9F80AEEF5B}"/>
                    </a:ext>
                  </a:extLst>
                </p:cNvPr>
                <p:cNvSpPr>
                  <a:spLocks noRot="1" noChangeAspect="1" noMove="1" noResize="1" noEditPoints="1" noAdjustHandles="1" noChangeArrowheads="1" noChangeShapeType="1" noTextEdit="1"/>
                </p:cNvSpPr>
                <p:nvPr/>
              </p:nvSpPr>
              <p:spPr>
                <a:xfrm>
                  <a:off x="-465758" y="2959485"/>
                  <a:ext cx="11253403" cy="591053"/>
                </a:xfrm>
                <a:prstGeom prst="rect">
                  <a:avLst/>
                </a:prstGeom>
                <a:blipFill>
                  <a:blip r:embed="rId10"/>
                  <a:stretch>
                    <a:fillRect l="-929" t="-19277" b="-71084"/>
                  </a:stretch>
                </a:blipFill>
              </p:spPr>
              <p:txBody>
                <a:bodyPr/>
                <a:lstStyle/>
                <a:p>
                  <a:r>
                    <a:rPr lang="en-US">
                      <a:noFill/>
                    </a:rPr>
                    <a:t> </a:t>
                  </a:r>
                </a:p>
              </p:txBody>
            </p:sp>
          </mc:Fallback>
        </mc:AlternateContent>
      </p:grpSp>
      <p:grpSp>
        <p:nvGrpSpPr>
          <p:cNvPr id="139" name="Group 138">
            <a:extLst>
              <a:ext uri="{FF2B5EF4-FFF2-40B4-BE49-F238E27FC236}">
                <a16:creationId xmlns:a16="http://schemas.microsoft.com/office/drawing/2014/main" id="{15B6A837-52E9-45A1-85B0-BCB6202D8028}"/>
              </a:ext>
            </a:extLst>
          </p:cNvPr>
          <p:cNvGrpSpPr/>
          <p:nvPr/>
        </p:nvGrpSpPr>
        <p:grpSpPr>
          <a:xfrm>
            <a:off x="123825" y="4870755"/>
            <a:ext cx="11698341" cy="2436818"/>
            <a:chOff x="164915" y="3975611"/>
            <a:chExt cx="11589479" cy="1947925"/>
          </a:xfrm>
        </p:grpSpPr>
        <p:sp>
          <p:nvSpPr>
            <p:cNvPr id="140" name="Rounded Rectangle 48">
              <a:extLst>
                <a:ext uri="{FF2B5EF4-FFF2-40B4-BE49-F238E27FC236}">
                  <a16:creationId xmlns:a16="http://schemas.microsoft.com/office/drawing/2014/main" id="{6E910610-BB16-4B64-BF17-E7316A933D2B}"/>
                </a:ext>
              </a:extLst>
            </p:cNvPr>
            <p:cNvSpPr/>
            <p:nvPr/>
          </p:nvSpPr>
          <p:spPr>
            <a:xfrm>
              <a:off x="164915" y="3975611"/>
              <a:ext cx="11589479" cy="194792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dirty="0">
                <a:solidFill>
                  <a:prstClr val="white"/>
                </a:solidFill>
                <a:latin typeface="Times New Roman" pitchFamily="18" charset="0"/>
                <a:cs typeface="Times New Roman" pitchFamily="18" charset="0"/>
              </a:endParaRPr>
            </a:p>
          </p:txBody>
        </p:sp>
        <p:grpSp>
          <p:nvGrpSpPr>
            <p:cNvPr id="141" name="Group 140">
              <a:extLst>
                <a:ext uri="{FF2B5EF4-FFF2-40B4-BE49-F238E27FC236}">
                  <a16:creationId xmlns:a16="http://schemas.microsoft.com/office/drawing/2014/main" id="{2405A177-976C-494B-8906-4466EAE31243}"/>
                </a:ext>
              </a:extLst>
            </p:cNvPr>
            <p:cNvGrpSpPr/>
            <p:nvPr/>
          </p:nvGrpSpPr>
          <p:grpSpPr>
            <a:xfrm>
              <a:off x="236509" y="4055031"/>
              <a:ext cx="1548791" cy="743963"/>
              <a:chOff x="1340905" y="7000298"/>
              <a:chExt cx="3036192" cy="1351746"/>
            </a:xfrm>
          </p:grpSpPr>
          <p:sp>
            <p:nvSpPr>
              <p:cNvPr id="145" name="Freeform 53">
                <a:extLst>
                  <a:ext uri="{FF2B5EF4-FFF2-40B4-BE49-F238E27FC236}">
                    <a16:creationId xmlns:a16="http://schemas.microsoft.com/office/drawing/2014/main" id="{68832A52-C3B5-4CAB-9485-BB4BA4617F70}"/>
                  </a:ext>
                </a:extLst>
              </p:cNvPr>
              <p:cNvSpPr>
                <a:spLocks noEditPoints="1"/>
              </p:cNvSpPr>
              <p:nvPr/>
            </p:nvSpPr>
            <p:spPr bwMode="auto">
              <a:xfrm>
                <a:off x="1504257" y="7218190"/>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2168800"/>
                <a:endParaRPr lang="en-US" sz="6400">
                  <a:solidFill>
                    <a:prstClr val="black"/>
                  </a:solidFill>
                  <a:latin typeface="Times New Roman" pitchFamily="18" charset="0"/>
                  <a:cs typeface="Times New Roman" pitchFamily="18" charset="0"/>
                </a:endParaRPr>
              </a:p>
            </p:txBody>
          </p:sp>
          <p:sp>
            <p:nvSpPr>
              <p:cNvPr id="142" name="Freeform 20">
                <a:extLst>
                  <a:ext uri="{FF2B5EF4-FFF2-40B4-BE49-F238E27FC236}">
                    <a16:creationId xmlns:a16="http://schemas.microsoft.com/office/drawing/2014/main" id="{2B1B0D76-0113-4025-AE67-7EEC34694F26}"/>
                  </a:ext>
                </a:extLst>
              </p:cNvPr>
              <p:cNvSpPr>
                <a:spLocks/>
              </p:cNvSpPr>
              <p:nvPr/>
            </p:nvSpPr>
            <p:spPr bwMode="auto">
              <a:xfrm rot="16200000" flipV="1">
                <a:off x="2365346" y="6160778"/>
                <a:ext cx="1146247" cy="2877255"/>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pPr defTabSz="2168800"/>
                <a:endParaRPr lang="en-US" sz="6400">
                  <a:solidFill>
                    <a:prstClr val="black"/>
                  </a:solidFill>
                  <a:latin typeface="Times New Roman" pitchFamily="18" charset="0"/>
                  <a:cs typeface="Times New Roman" pitchFamily="18" charset="0"/>
                </a:endParaRPr>
              </a:p>
            </p:txBody>
          </p:sp>
          <p:sp>
            <p:nvSpPr>
              <p:cNvPr id="143" name="TextBox 142">
                <a:extLst>
                  <a:ext uri="{FF2B5EF4-FFF2-40B4-BE49-F238E27FC236}">
                    <a16:creationId xmlns:a16="http://schemas.microsoft.com/office/drawing/2014/main" id="{52805996-BFDF-476E-932C-6C0A3F92E6BA}"/>
                  </a:ext>
                </a:extLst>
              </p:cNvPr>
              <p:cNvSpPr txBox="1"/>
              <p:nvPr/>
            </p:nvSpPr>
            <p:spPr>
              <a:xfrm>
                <a:off x="2160583" y="7205796"/>
                <a:ext cx="2105386" cy="1146248"/>
              </a:xfrm>
              <a:prstGeom prst="rect">
                <a:avLst/>
              </a:prstGeom>
              <a:noFill/>
            </p:spPr>
            <p:txBody>
              <a:bodyPr wrap="square" rtlCol="0">
                <a:spAutoFit/>
              </a:bodyPr>
              <a:lstStyle/>
              <a:p>
                <a:pPr defTabSz="2168800"/>
                <a:r>
                  <a:rPr lang="vi-VN" sz="2000" dirty="0">
                    <a:solidFill>
                      <a:srgbClr val="FF0000"/>
                    </a:solidFill>
                    <a:latin typeface="Times New Roman" pitchFamily="18" charset="0"/>
                    <a:ea typeface="Tahoma" pitchFamily="34" charset="0"/>
                    <a:cs typeface="Times New Roman" pitchFamily="18" charset="0"/>
                  </a:rPr>
                  <a:t>Lời Giải</a:t>
                </a:r>
                <a:endParaRPr lang="en-US" sz="2000" dirty="0">
                  <a:solidFill>
                    <a:srgbClr val="FF0000"/>
                  </a:solidFill>
                  <a:latin typeface="Times New Roman" pitchFamily="18" charset="0"/>
                  <a:ea typeface="Tahoma" pitchFamily="34" charset="0"/>
                  <a:cs typeface="Times New Roman" pitchFamily="18" charset="0"/>
                </a:endParaRPr>
              </a:p>
            </p:txBody>
          </p:sp>
          <p:sp>
            <p:nvSpPr>
              <p:cNvPr id="144" name="Round Diagonal Corner Rectangle 52">
                <a:extLst>
                  <a:ext uri="{FF2B5EF4-FFF2-40B4-BE49-F238E27FC236}">
                    <a16:creationId xmlns:a16="http://schemas.microsoft.com/office/drawing/2014/main" id="{4EEE1A6B-89F9-4819-AB38-A7A2D7A58D7F}"/>
                  </a:ext>
                </a:extLst>
              </p:cNvPr>
              <p:cNvSpPr/>
              <p:nvPr/>
            </p:nvSpPr>
            <p:spPr>
              <a:xfrm flipV="1">
                <a:off x="1340905" y="7000298"/>
                <a:ext cx="852449" cy="1146249"/>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a:solidFill>
                    <a:prstClr val="white"/>
                  </a:solidFill>
                  <a:latin typeface="Times New Roman" pitchFamily="18" charset="0"/>
                  <a:cs typeface="Times New Roman" pitchFamily="18" charset="0"/>
                </a:endParaRPr>
              </a:p>
            </p:txBody>
          </p:sp>
        </p:grpSp>
      </p:grpSp>
      <p:sp>
        <p:nvSpPr>
          <p:cNvPr id="149" name="Oval 148">
            <a:extLst>
              <a:ext uri="{FF2B5EF4-FFF2-40B4-BE49-F238E27FC236}">
                <a16:creationId xmlns:a16="http://schemas.microsoft.com/office/drawing/2014/main" id="{C9A83AE7-12AC-4EE9-8B64-4C94087CE061}"/>
              </a:ext>
            </a:extLst>
          </p:cNvPr>
          <p:cNvSpPr/>
          <p:nvPr/>
        </p:nvSpPr>
        <p:spPr>
          <a:xfrm>
            <a:off x="-32400" y="1380658"/>
            <a:ext cx="771660" cy="803829"/>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4400" b="1" dirty="0">
                <a:solidFill>
                  <a:prstClr val="white"/>
                </a:solidFill>
              </a:rPr>
              <a:t>A</a:t>
            </a:r>
          </a:p>
        </p:txBody>
      </p:sp>
      <p:sp>
        <p:nvSpPr>
          <p:cNvPr id="62" name="TextBox 61">
            <a:extLst>
              <a:ext uri="{FF2B5EF4-FFF2-40B4-BE49-F238E27FC236}">
                <a16:creationId xmlns:a16="http://schemas.microsoft.com/office/drawing/2014/main" id="{989BDFF0-78A9-4830-B78F-8EF6FE3AF611}"/>
              </a:ext>
            </a:extLst>
          </p:cNvPr>
          <p:cNvSpPr txBox="1"/>
          <p:nvPr/>
        </p:nvSpPr>
        <p:spPr>
          <a:xfrm>
            <a:off x="2258052" y="5610014"/>
            <a:ext cx="1433021" cy="553998"/>
          </a:xfrm>
          <a:prstGeom prst="rect">
            <a:avLst/>
          </a:prstGeom>
          <a:noFill/>
        </p:spPr>
        <p:txBody>
          <a:bodyPr wrap="none" rtlCol="0">
            <a:spAutoFit/>
          </a:bodyPr>
          <a:lstStyle/>
          <a:p>
            <a:r>
              <a:rPr lang="en-US" sz="3000" b="1" dirty="0" err="1">
                <a:latin typeface="Times New Roman" panose="02020603050405020304" pitchFamily="18" charset="0"/>
                <a:cs typeface="Times New Roman" panose="02020603050405020304" pitchFamily="18" charset="0"/>
              </a:rPr>
              <a:t>Chọn</a:t>
            </a:r>
            <a:r>
              <a:rPr lang="en-US" sz="3000" b="1" dirty="0">
                <a:latin typeface="Times New Roman" panose="02020603050405020304" pitchFamily="18" charset="0"/>
                <a:cs typeface="Times New Roman" panose="02020603050405020304" pitchFamily="18" charset="0"/>
              </a:rPr>
              <a:t> A</a:t>
            </a:r>
          </a:p>
        </p:txBody>
      </p:sp>
      <p:grpSp>
        <p:nvGrpSpPr>
          <p:cNvPr id="132" name="Group 131">
            <a:extLst>
              <a:ext uri="{FF2B5EF4-FFF2-40B4-BE49-F238E27FC236}">
                <a16:creationId xmlns:a16="http://schemas.microsoft.com/office/drawing/2014/main" id="{4F0A6548-2252-4A2C-90F8-74DAC91017B9}"/>
              </a:ext>
            </a:extLst>
          </p:cNvPr>
          <p:cNvGrpSpPr/>
          <p:nvPr/>
        </p:nvGrpSpPr>
        <p:grpSpPr>
          <a:xfrm>
            <a:off x="-110235" y="3873999"/>
            <a:ext cx="8797036" cy="955494"/>
            <a:chOff x="-71573" y="2923537"/>
            <a:chExt cx="12364259" cy="1561757"/>
          </a:xfrm>
        </p:grpSpPr>
        <p:grpSp>
          <p:nvGrpSpPr>
            <p:cNvPr id="133" name="Group 132">
              <a:extLst>
                <a:ext uri="{FF2B5EF4-FFF2-40B4-BE49-F238E27FC236}">
                  <a16:creationId xmlns:a16="http://schemas.microsoft.com/office/drawing/2014/main" id="{16D9CDF7-AA6C-448C-9FDE-A23F306791BD}"/>
                </a:ext>
              </a:extLst>
            </p:cNvPr>
            <p:cNvGrpSpPr/>
            <p:nvPr/>
          </p:nvGrpSpPr>
          <p:grpSpPr>
            <a:xfrm>
              <a:off x="-71573" y="2923537"/>
              <a:ext cx="12245688" cy="1561757"/>
              <a:chOff x="5438266" y="1846862"/>
              <a:chExt cx="11999250" cy="725938"/>
            </a:xfrm>
          </p:grpSpPr>
          <p:sp>
            <p:nvSpPr>
              <p:cNvPr id="135" name="Rectangle 134">
                <a:extLst>
                  <a:ext uri="{FF2B5EF4-FFF2-40B4-BE49-F238E27FC236}">
                    <a16:creationId xmlns:a16="http://schemas.microsoft.com/office/drawing/2014/main" id="{B05C7B0C-DDBD-46BD-AC7E-FC9CC3D553DE}"/>
                  </a:ext>
                </a:extLst>
              </p:cNvPr>
              <p:cNvSpPr/>
              <p:nvPr/>
            </p:nvSpPr>
            <p:spPr>
              <a:xfrm>
                <a:off x="5810180" y="1846862"/>
                <a:ext cx="11627336" cy="72593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endParaRPr lang="en-US" sz="6400" b="1">
                  <a:solidFill>
                    <a:prstClr val="white"/>
                  </a:solidFill>
                  <a:latin typeface="Tahoma" pitchFamily="34" charset="0"/>
                  <a:ea typeface="Tahoma" pitchFamily="34" charset="0"/>
                  <a:cs typeface="Tahoma" pitchFamily="34" charset="0"/>
                </a:endParaRPr>
              </a:p>
            </p:txBody>
          </p:sp>
          <p:sp>
            <p:nvSpPr>
              <p:cNvPr id="136" name="Oval 135">
                <a:extLst>
                  <a:ext uri="{FF2B5EF4-FFF2-40B4-BE49-F238E27FC236}">
                    <a16:creationId xmlns:a16="http://schemas.microsoft.com/office/drawing/2014/main" id="{56225CBD-6518-4A87-B01C-5A09E43D285C}"/>
                  </a:ext>
                </a:extLst>
              </p:cNvPr>
              <p:cNvSpPr/>
              <p:nvPr/>
            </p:nvSpPr>
            <p:spPr>
              <a:xfrm>
                <a:off x="5438266" y="1981478"/>
                <a:ext cx="919907" cy="5872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68800"/>
                <a:r>
                  <a:rPr lang="en-US" sz="2800" b="1" dirty="0">
                    <a:solidFill>
                      <a:prstClr val="white"/>
                    </a:solidFill>
                    <a:latin typeface="Tahoma" pitchFamily="34" charset="0"/>
                    <a:ea typeface="Tahoma" pitchFamily="34" charset="0"/>
                    <a:cs typeface="Tahoma" pitchFamily="34" charset="0"/>
                  </a:rPr>
                  <a:t>D</a:t>
                </a:r>
                <a:endParaRPr lang="en-US" sz="2800" dirty="0">
                  <a:solidFill>
                    <a:prstClr val="white"/>
                  </a:solidFill>
                </a:endParaRPr>
              </a:p>
            </p:txBody>
          </p:sp>
        </p:grpSp>
        <mc:AlternateContent xmlns:mc="http://schemas.openxmlformats.org/markup-compatibility/2006" xmlns:a14="http://schemas.microsoft.com/office/drawing/2010/main">
          <mc:Choice Requires="a14">
            <p:sp>
              <p:nvSpPr>
                <p:cNvPr id="134" name="Rectangle 133">
                  <a:extLst>
                    <a:ext uri="{FF2B5EF4-FFF2-40B4-BE49-F238E27FC236}">
                      <a16:creationId xmlns:a16="http://schemas.microsoft.com/office/drawing/2014/main" id="{69FC3200-F52B-40ED-ADD8-8472AB335DEF}"/>
                    </a:ext>
                  </a:extLst>
                </p:cNvPr>
                <p:cNvSpPr/>
                <p:nvPr/>
              </p:nvSpPr>
              <p:spPr>
                <a:xfrm>
                  <a:off x="674027" y="3264052"/>
                  <a:ext cx="11618659" cy="1090058"/>
                </a:xfrm>
                <a:prstGeom prst="rect">
                  <a:avLst/>
                </a:prstGeom>
              </p:spPr>
              <p:txBody>
                <a:bodyPr wrap="square">
                  <a:spAutoFit/>
                </a:bodyPr>
                <a:lstStyle/>
                <a:p>
                  <a:pPr>
                    <a:spcBef>
                      <a:spcPts val="600"/>
                    </a:spcBef>
                    <a:spcAft>
                      <a:spcPts val="600"/>
                    </a:spcAft>
                    <a:tabLst>
                      <a:tab pos="630555" algn="l"/>
                    </a:tabLst>
                  </a:pPr>
                  <a:r>
                    <a:rPr lang="en-US" sz="3600" b="1" dirty="0">
                      <a:solidFill>
                        <a:schemeClr val="bg1"/>
                      </a:solidFill>
                      <a:latin typeface="Times New Roman" panose="02020603050405020304" pitchFamily="18" charset="0"/>
                      <a:cs typeface="Times New Roman" panose="02020603050405020304" pitchFamily="18" charset="0"/>
                    </a:rPr>
                    <a:t>Nếu </a:t>
                  </a:r>
                  <a14:m>
                    <m:oMath xmlns:m="http://schemas.openxmlformats.org/officeDocument/2006/math">
                      <m:r>
                        <a:rPr lang="en-US" sz="3600" b="1" i="1">
                          <a:solidFill>
                            <a:schemeClr val="bg1"/>
                          </a:solidFill>
                          <a:latin typeface="Cambria Math" panose="02040503050406030204" pitchFamily="18" charset="0"/>
                        </a:rPr>
                        <m:t>𝐚</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𝐛</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𝐜</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𝐛</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và</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𝐚</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cắt</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𝐜</m:t>
                      </m:r>
                    </m:oMath>
                  </a14:m>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thì</a:t>
                  </a:r>
                  <a:r>
                    <a:rPr lang="en-US" sz="3600" b="1" dirty="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r>
                        <a:rPr lang="en-US" sz="3600" b="1" i="1">
                          <a:solidFill>
                            <a:schemeClr val="bg1"/>
                          </a:solidFill>
                          <a:latin typeface="Cambria Math" panose="02040503050406030204" pitchFamily="18" charset="0"/>
                        </a:rPr>
                        <m:t>𝐛</m:t>
                      </m:r>
                      <m:r>
                        <a:rPr lang="en-US" sz="3600" b="1">
                          <a:solidFill>
                            <a:schemeClr val="bg1"/>
                          </a:solidFill>
                          <a:latin typeface="Cambria Math" panose="02040503050406030204" pitchFamily="18" charset="0"/>
                        </a:rPr>
                        <m:t>⊥</m:t>
                      </m:r>
                      <m:d>
                        <m:dPr>
                          <m:ctrlPr>
                            <a:rPr lang="en-US" sz="3600" b="1" i="1">
                              <a:solidFill>
                                <a:schemeClr val="bg1"/>
                              </a:solidFill>
                              <a:latin typeface="Cambria Math" panose="02040503050406030204" pitchFamily="18" charset="0"/>
                            </a:rPr>
                          </m:ctrlPr>
                        </m:dPr>
                        <m:e>
                          <m:r>
                            <a:rPr lang="en-US" sz="3600" b="1" i="1">
                              <a:solidFill>
                                <a:schemeClr val="bg1"/>
                              </a:solidFill>
                              <a:latin typeface="Cambria Math" panose="02040503050406030204" pitchFamily="18" charset="0"/>
                            </a:rPr>
                            <m:t>𝐚</m:t>
                          </m:r>
                          <m:r>
                            <a:rPr lang="en-US" sz="3600" b="1">
                              <a:solidFill>
                                <a:schemeClr val="bg1"/>
                              </a:solidFill>
                              <a:latin typeface="Cambria Math" panose="02040503050406030204" pitchFamily="18" charset="0"/>
                            </a:rPr>
                            <m:t>,</m:t>
                          </m:r>
                          <m:r>
                            <a:rPr lang="en-US" sz="3600" b="1" i="1">
                              <a:solidFill>
                                <a:schemeClr val="bg1"/>
                              </a:solidFill>
                              <a:latin typeface="Cambria Math" panose="02040503050406030204" pitchFamily="18" charset="0"/>
                            </a:rPr>
                            <m:t>𝐜</m:t>
                          </m:r>
                        </m:e>
                      </m:d>
                    </m:oMath>
                  </a14:m>
                  <a:r>
                    <a:rPr lang="en-US" sz="3600" b="1" dirty="0">
                      <a:solidFill>
                        <a:schemeClr val="bg1"/>
                      </a:solidFill>
                      <a:latin typeface="Times New Roman" panose="02020603050405020304" pitchFamily="18" charset="0"/>
                      <a:cs typeface="Times New Roman" panose="02020603050405020304" pitchFamily="18" charset="0"/>
                    </a:rPr>
                    <a:t>.</a:t>
                  </a:r>
                  <a:endParaRPr lang="en-US" sz="3600" b="1" dirty="0">
                    <a:solidFill>
                      <a:schemeClr val="bg1"/>
                    </a:solidFill>
                  </a:endParaRPr>
                </a:p>
              </p:txBody>
            </p:sp>
          </mc:Choice>
          <mc:Fallback xmlns="">
            <p:sp>
              <p:nvSpPr>
                <p:cNvPr id="134" name="Rectangle 133">
                  <a:extLst>
                    <a:ext uri="{FF2B5EF4-FFF2-40B4-BE49-F238E27FC236}">
                      <a16:creationId xmlns:a16="http://schemas.microsoft.com/office/drawing/2014/main" id="{69FC3200-F52B-40ED-ADD8-8472AB335DEF}"/>
                    </a:ext>
                  </a:extLst>
                </p:cNvPr>
                <p:cNvSpPr>
                  <a:spLocks noRot="1" noChangeAspect="1" noMove="1" noResize="1" noEditPoints="1" noAdjustHandles="1" noChangeArrowheads="1" noChangeShapeType="1" noTextEdit="1"/>
                </p:cNvSpPr>
                <p:nvPr/>
              </p:nvSpPr>
              <p:spPr>
                <a:xfrm>
                  <a:off x="674027" y="3264052"/>
                  <a:ext cx="11618659" cy="1090058"/>
                </a:xfrm>
                <a:prstGeom prst="rect">
                  <a:avLst/>
                </a:prstGeom>
                <a:blipFill>
                  <a:blip r:embed="rId11"/>
                  <a:stretch>
                    <a:fillRect l="-2286" t="-16514" r="-147" b="-29358"/>
                  </a:stretch>
                </a:blipFill>
              </p:spPr>
              <p:txBody>
                <a:bodyPr/>
                <a:lstStyle/>
                <a:p>
                  <a:r>
                    <a:rPr lang="en-US">
                      <a:noFill/>
                    </a:rPr>
                    <a:t> </a:t>
                  </a:r>
                </a:p>
              </p:txBody>
            </p:sp>
          </mc:Fallback>
        </mc:AlternateContent>
      </p:grpSp>
      <p:pic>
        <p:nvPicPr>
          <p:cNvPr id="6" name="Picture 5">
            <a:extLst>
              <a:ext uri="{FF2B5EF4-FFF2-40B4-BE49-F238E27FC236}">
                <a16:creationId xmlns:a16="http://schemas.microsoft.com/office/drawing/2014/main" id="{ED47F5AB-B759-4ED9-BECD-97D6E60124ED}"/>
              </a:ext>
            </a:extLst>
          </p:cNvPr>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3836437" y="4987997"/>
            <a:ext cx="3968739" cy="2763880"/>
          </a:xfrm>
          <a:prstGeom prst="rect">
            <a:avLst/>
          </a:prstGeom>
        </p:spPr>
      </p:pic>
    </p:spTree>
    <p:extLst>
      <p:ext uri="{BB962C8B-B14F-4D97-AF65-F5344CB8AC3E}">
        <p14:creationId xmlns:p14="http://schemas.microsoft.com/office/powerpoint/2010/main" val="319955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
                                        </p:tgtEl>
                                        <p:attrNameLst>
                                          <p:attrName>style.visibility</p:attrName>
                                        </p:attrNameLst>
                                      </p:cBhvr>
                                      <p:to>
                                        <p:strVal val="visible"/>
                                      </p:to>
                                    </p:set>
                                    <p:animEffect transition="in" filter="fade">
                                      <p:cBhvr>
                                        <p:cTn id="12" dur="500"/>
                                        <p:tgtEl>
                                          <p:spTgt spid="1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7"/>
                                        </p:tgtEl>
                                        <p:attrNameLst>
                                          <p:attrName>style.visibility</p:attrName>
                                        </p:attrNameLst>
                                      </p:cBhvr>
                                      <p:to>
                                        <p:strVal val="visible"/>
                                      </p:to>
                                    </p:set>
                                    <p:animEffect transition="in" filter="fade">
                                      <p:cBhvr>
                                        <p:cTn id="17" dur="500"/>
                                        <p:tgtEl>
                                          <p:spTgt spid="1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2"/>
                                        </p:tgtEl>
                                        <p:attrNameLst>
                                          <p:attrName>style.visibility</p:attrName>
                                        </p:attrNameLst>
                                      </p:cBhvr>
                                      <p:to>
                                        <p:strVal val="visible"/>
                                      </p:to>
                                    </p:set>
                                    <p:animEffect transition="in" filter="fade">
                                      <p:cBhvr>
                                        <p:cTn id="22" dur="500"/>
                                        <p:tgtEl>
                                          <p:spTgt spid="1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9"/>
                                        </p:tgtEl>
                                        <p:attrNameLst>
                                          <p:attrName>style.visibility</p:attrName>
                                        </p:attrNameLst>
                                      </p:cBhvr>
                                      <p:to>
                                        <p:strVal val="visible"/>
                                      </p:to>
                                    </p:set>
                                    <p:animEffect transition="in" filter="fade">
                                      <p:cBhvr>
                                        <p:cTn id="27" dur="500"/>
                                        <p:tgtEl>
                                          <p:spTgt spid="139"/>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9"/>
                                        </p:tgtEl>
                                        <p:attrNameLst>
                                          <p:attrName>style.visibility</p:attrName>
                                        </p:attrNameLst>
                                      </p:cBhvr>
                                      <p:to>
                                        <p:strVal val="visible"/>
                                      </p:to>
                                    </p:set>
                                    <p:anim calcmode="lin" valueType="num">
                                      <p:cBhvr additive="base">
                                        <p:cTn id="36" dur="500" fill="hold"/>
                                        <p:tgtEl>
                                          <p:spTgt spid="149"/>
                                        </p:tgtEl>
                                        <p:attrNameLst>
                                          <p:attrName>ppt_x</p:attrName>
                                        </p:attrNameLst>
                                      </p:cBhvr>
                                      <p:tavLst>
                                        <p:tav tm="0">
                                          <p:val>
                                            <p:strVal val="#ppt_x"/>
                                          </p:val>
                                        </p:tav>
                                        <p:tav tm="100000">
                                          <p:val>
                                            <p:strVal val="#ppt_x"/>
                                          </p:val>
                                        </p:tav>
                                      </p:tavLst>
                                    </p:anim>
                                    <p:anim calcmode="lin" valueType="num">
                                      <p:cBhvr additive="base">
                                        <p:cTn id="37" dur="500" fill="hold"/>
                                        <p:tgtEl>
                                          <p:spTgt spid="14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62">
                                            <p:txEl>
                                              <p:pRg st="0" end="0"/>
                                            </p:txEl>
                                          </p:spTgt>
                                        </p:tgtEl>
                                        <p:attrNameLst>
                                          <p:attrName>style.visibility</p:attrName>
                                        </p:attrNameLst>
                                      </p:cBhvr>
                                      <p:to>
                                        <p:strVal val="visible"/>
                                      </p:to>
                                    </p:set>
                                    <p:animEffect transition="in" filter="wipe(down)">
                                      <p:cBhvr>
                                        <p:cTn id="42" dur="500"/>
                                        <p:tgtEl>
                                          <p:spTgt spid="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73023" y="3124397"/>
            <a:ext cx="11926984" cy="2124119"/>
            <a:chOff x="184495" y="3602024"/>
            <a:chExt cx="11926984" cy="4680828"/>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14426" cy="963272"/>
              <a:chOff x="1275608" y="6177214"/>
              <a:chExt cx="4537115" cy="1750218"/>
            </a:xfrm>
          </p:grpSpPr>
          <p:sp>
            <p:nvSpPr>
              <p:cNvPr id="7" name="Freeform 20"/>
              <p:cNvSpPr>
                <a:spLocks/>
              </p:cNvSpPr>
              <p:nvPr/>
            </p:nvSpPr>
            <p:spPr bwMode="auto">
              <a:xfrm rot="16200000" flipV="1">
                <a:off x="3006245" y="5112804"/>
                <a:ext cx="1596487" cy="4016469"/>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649728" cy="1557741"/>
              </a:xfrm>
              <a:prstGeom prst="rect">
                <a:avLst/>
              </a:prstGeom>
              <a:noFill/>
            </p:spPr>
            <p:txBody>
              <a:bodyPr wrap="none" rtlCol="0">
                <a:spAutoFit/>
              </a:bodyPr>
              <a:lstStyle/>
              <a:p>
                <a:r>
                  <a:rPr lang="vi-VN" sz="2800" dirty="0">
                    <a:solidFill>
                      <a:srgbClr val="FF0000"/>
                    </a:solidFill>
                    <a:latin typeface="Tahoma" pitchFamily="34" charset="0"/>
                    <a:ea typeface="Tahoma" pitchFamily="34" charset="0"/>
                    <a:cs typeface="Tahoma" pitchFamily="34" charset="0"/>
                  </a:rPr>
                  <a:t>Lời Giải</a:t>
                </a:r>
                <a:endParaRPr lang="en-US" sz="2800"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5"/>
                <a:ext cx="852450" cy="1596487"/>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1" name="Group 20"/>
          <p:cNvGrpSpPr/>
          <p:nvPr/>
        </p:nvGrpSpPr>
        <p:grpSpPr>
          <a:xfrm>
            <a:off x="269739" y="253200"/>
            <a:ext cx="11830268" cy="1592037"/>
            <a:chOff x="480509" y="1592885"/>
            <a:chExt cx="23340845" cy="1857711"/>
          </a:xfrm>
        </p:grpSpPr>
        <p:sp>
          <p:nvSpPr>
            <p:cNvPr id="25" name="Rounded Rectangle 24"/>
            <p:cNvSpPr/>
            <p:nvPr/>
          </p:nvSpPr>
          <p:spPr bwMode="auto">
            <a:xfrm>
              <a:off x="480509" y="1592885"/>
              <a:ext cx="23340845" cy="185771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480509" y="1617993"/>
              <a:ext cx="3593007" cy="835088"/>
              <a:chOff x="480509" y="1617993"/>
              <a:chExt cx="3593007" cy="835088"/>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3271602"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98019" y="1617993"/>
                <a:ext cx="2875497" cy="610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4:</a:t>
                </a:r>
              </a:p>
            </p:txBody>
          </p:sp>
        </p:grpSp>
      </p:grpSp>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1" name="Group 10">
            <a:extLst>
              <a:ext uri="{FF2B5EF4-FFF2-40B4-BE49-F238E27FC236}">
                <a16:creationId xmlns:a16="http://schemas.microsoft.com/office/drawing/2014/main" id="{B5E7CA5A-CA2D-46DD-AFA0-1D7DDB3A0B3C}"/>
              </a:ext>
            </a:extLst>
          </p:cNvPr>
          <p:cNvGrpSpPr/>
          <p:nvPr/>
        </p:nvGrpSpPr>
        <p:grpSpPr>
          <a:xfrm>
            <a:off x="1535797" y="1727514"/>
            <a:ext cx="9789312" cy="1337636"/>
            <a:chOff x="1535797" y="1621498"/>
            <a:chExt cx="9789312" cy="1337636"/>
          </a:xfrm>
        </p:grpSpPr>
        <p:grpSp>
          <p:nvGrpSpPr>
            <p:cNvPr id="2" name="Group 1">
              <a:extLst>
                <a:ext uri="{FF2B5EF4-FFF2-40B4-BE49-F238E27FC236}">
                  <a16:creationId xmlns:a16="http://schemas.microsoft.com/office/drawing/2014/main" id="{99F8CD68-EEA0-4D9E-84F7-A355A1623A8B}"/>
                </a:ext>
              </a:extLst>
            </p:cNvPr>
            <p:cNvGrpSpPr/>
            <p:nvPr/>
          </p:nvGrpSpPr>
          <p:grpSpPr>
            <a:xfrm>
              <a:off x="1535797" y="1621498"/>
              <a:ext cx="9789312" cy="1337636"/>
              <a:chOff x="2122455" y="1620247"/>
              <a:chExt cx="9789312" cy="1337636"/>
            </a:xfrm>
          </p:grpSpPr>
          <p:grpSp>
            <p:nvGrpSpPr>
              <p:cNvPr id="12" name="Group 11"/>
              <p:cNvGrpSpPr/>
              <p:nvPr/>
            </p:nvGrpSpPr>
            <p:grpSpPr>
              <a:xfrm>
                <a:off x="2139257" y="1687384"/>
                <a:ext cx="4716585" cy="617188"/>
                <a:chOff x="277164" y="1182823"/>
                <a:chExt cx="3574094" cy="617268"/>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4" y="1208446"/>
                  <a:ext cx="476234" cy="53389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753398" y="1193486"/>
                      <a:ext cx="3097860" cy="563817"/>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m:rPr>
                              <m:nor/>
                            </m:rPr>
                            <a:rPr lang="en-US" b="1" dirty="0" smtClean="0">
                              <a:solidFill>
                                <a:schemeClr val="bg1"/>
                              </a:solidFill>
                              <a:latin typeface="Times New Roman" panose="02020603050405020304" pitchFamily="18" charset="0"/>
                            </a:rPr>
                            <m:t>N</m:t>
                          </m:r>
                          <m:r>
                            <m:rPr>
                              <m:nor/>
                            </m:rPr>
                            <a:rPr lang="en-US" b="1" dirty="0" smtClean="0">
                              <a:solidFill>
                                <a:schemeClr val="bg1"/>
                              </a:solidFill>
                              <a:latin typeface="Times New Roman" panose="02020603050405020304" pitchFamily="18" charset="0"/>
                            </a:rPr>
                            <m:t>ế</m:t>
                          </m:r>
                          <m:r>
                            <m:rPr>
                              <m:nor/>
                            </m:rPr>
                            <a:rPr lang="en-US" b="1" dirty="0" smtClean="0">
                              <a:solidFill>
                                <a:schemeClr val="bg1"/>
                              </a:solidFill>
                              <a:latin typeface="Times New Roman" panose="02020603050405020304" pitchFamily="18" charset="0"/>
                            </a:rPr>
                            <m:t>u</m:t>
                          </m:r>
                          <m:r>
                            <m:rPr>
                              <m:nor/>
                            </m:rPr>
                            <a:rPr lang="en-US" b="1" dirty="0" smtClean="0">
                              <a:solidFill>
                                <a:schemeClr val="bg1"/>
                              </a:solidFill>
                              <a:latin typeface="Times New Roman" panose="02020603050405020304" pitchFamily="18" charset="0"/>
                            </a:rPr>
                            <m:t> </m:t>
                          </m:r>
                          <m:r>
                            <a:rPr lang="en-US" b="1" i="1">
                              <a:solidFill>
                                <a:schemeClr val="bg1"/>
                              </a:solidFill>
                              <a:latin typeface="Cambria Math" panose="02040503050406030204" pitchFamily="18" charset="0"/>
                            </a:rPr>
                            <m:t>𝒃</m:t>
                          </m:r>
                          <m:r>
                            <m:rPr>
                              <m:nor/>
                            </m:rPr>
                            <a:rPr lang="en-US" b="1">
                              <a:solidFill>
                                <a:schemeClr val="bg1"/>
                              </a:solidFill>
                            </a:rPr>
                            <m:t>//</m:t>
                          </m:r>
                          <m:r>
                            <m:rPr>
                              <m:nor/>
                            </m:rPr>
                            <a:rPr lang="en-GB" b="1" i="1" smtClean="0">
                              <a:solidFill>
                                <a:schemeClr val="bg1"/>
                              </a:solidFill>
                            </a:rPr>
                            <m:t> </m:t>
                          </m:r>
                          <m:r>
                            <a:rPr lang="en-US" b="1" i="1">
                              <a:solidFill>
                                <a:schemeClr val="bg1"/>
                              </a:solidFill>
                              <a:latin typeface="Cambria Math" panose="02040503050406030204" pitchFamily="18" charset="0"/>
                            </a:rPr>
                            <m:t>𝒂</m:t>
                          </m:r>
                          <m:r>
                            <m:rPr>
                              <m:nor/>
                            </m:rPr>
                            <a:rPr lang="en-US" b="1" dirty="0">
                              <a:solidFill>
                                <a:schemeClr val="bg1"/>
                              </a:solidFill>
                              <a:latin typeface="Times New Roman" panose="02020603050405020304" pitchFamily="18" charset="0"/>
                            </a:rPr>
                            <m:t> </m:t>
                          </m:r>
                          <m:r>
                            <m:rPr>
                              <m:nor/>
                            </m:rPr>
                            <a:rPr lang="en-US" b="1" dirty="0" err="1">
                              <a:solidFill>
                                <a:schemeClr val="bg1"/>
                              </a:solidFill>
                              <a:latin typeface="Times New Roman" panose="02020603050405020304" pitchFamily="18" charset="0"/>
                            </a:rPr>
                            <m:t>th</m:t>
                          </m:r>
                          <m:r>
                            <m:rPr>
                              <m:nor/>
                            </m:rPr>
                            <a:rPr lang="en-US" b="1" dirty="0" err="1">
                              <a:solidFill>
                                <a:schemeClr val="bg1"/>
                              </a:solidFill>
                              <a:latin typeface="Times New Roman" panose="02020603050405020304" pitchFamily="18" charset="0"/>
                            </a:rPr>
                            <m:t>ì </m:t>
                          </m:r>
                          <m:r>
                            <a:rPr lang="en-US" b="1">
                              <a:solidFill>
                                <a:schemeClr val="bg1"/>
                              </a:solidFill>
                              <a:latin typeface="Cambria Math" panose="02040503050406030204" pitchFamily="18" charset="0"/>
                            </a:rPr>
                            <m:t> </m:t>
                          </m:r>
                          <m:r>
                            <a:rPr lang="en-US" b="1" i="1">
                              <a:solidFill>
                                <a:schemeClr val="bg1"/>
                              </a:solidFill>
                              <a:latin typeface="Cambria Math" panose="02040503050406030204" pitchFamily="18" charset="0"/>
                            </a:rPr>
                            <m:t>𝒃</m:t>
                          </m:r>
                          <m:r>
                            <a:rPr lang="en-US" b="1">
                              <a:solidFill>
                                <a:schemeClr val="bg1"/>
                              </a:solidFill>
                              <a:latin typeface="Cambria Math" panose="02040503050406030204" pitchFamily="18" charset="0"/>
                            </a:rPr>
                            <m:t>⊥</m:t>
                          </m:r>
                          <m:d>
                            <m:dPr>
                              <m:ctrlPr>
                                <a:rPr lang="vi-VN" b="1" i="1">
                                  <a:solidFill>
                                    <a:schemeClr val="bg1"/>
                                  </a:solidFill>
                                  <a:latin typeface="Cambria Math" panose="02040503050406030204" pitchFamily="18" charset="0"/>
                                </a:rPr>
                              </m:ctrlPr>
                            </m:dPr>
                            <m:e>
                              <m:r>
                                <a:rPr lang="en-US" b="1" i="1">
                                  <a:solidFill>
                                    <a:schemeClr val="bg1"/>
                                  </a:solidFill>
                                  <a:latin typeface="Cambria Math" panose="02040503050406030204" pitchFamily="18" charset="0"/>
                                </a:rPr>
                                <m:t>𝑷</m:t>
                              </m:r>
                            </m:e>
                          </m:d>
                        </m:oMath>
                      </a14:m>
                      <a:r>
                        <a:rPr lang="en-US" dirty="0"/>
                        <a:t>.</a:t>
                      </a:r>
                    </a:p>
                  </p:txBody>
                </p:sp>
              </mc:Choice>
              <mc:Fallback xmlns="">
                <p:sp>
                  <p:nvSpPr>
                    <p:cNvPr id="71" name="TextBox 70"/>
                    <p:cNvSpPr txBox="1">
                      <a:spLocks noRot="1" noChangeAspect="1" noMove="1" noResize="1" noEditPoints="1" noAdjustHandles="1" noChangeArrowheads="1" noChangeShapeType="1" noTextEdit="1"/>
                    </p:cNvSpPr>
                    <p:nvPr/>
                  </p:nvSpPr>
                  <p:spPr>
                    <a:xfrm>
                      <a:off x="753398" y="1193486"/>
                      <a:ext cx="3097860" cy="563817"/>
                    </a:xfrm>
                    <a:prstGeom prst="rect">
                      <a:avLst/>
                    </a:prstGeom>
                    <a:blipFill>
                      <a:blip r:embed="rId2"/>
                      <a:stretch>
                        <a:fillRect t="-4301" b="-27957"/>
                      </a:stretch>
                    </a:blipFill>
                  </p:spPr>
                  <p:txBody>
                    <a:bodyPr/>
                    <a:lstStyle/>
                    <a:p>
                      <a:r>
                        <a:rPr lang="en-GB">
                          <a:noFill/>
                        </a:rPr>
                        <a:t> </a:t>
                      </a:r>
                    </a:p>
                  </p:txBody>
                </p:sp>
              </mc:Fallback>
            </mc:AlternateContent>
          </p:grpSp>
          <p:grpSp>
            <p:nvGrpSpPr>
              <p:cNvPr id="13" name="Group 12"/>
              <p:cNvGrpSpPr/>
              <p:nvPr/>
            </p:nvGrpSpPr>
            <p:grpSpPr>
              <a:xfrm>
                <a:off x="7213273" y="1620247"/>
                <a:ext cx="4698494" cy="1103572"/>
                <a:chOff x="4741795" y="1139318"/>
                <a:chExt cx="3131366" cy="1103713"/>
              </a:xfrm>
            </p:grpSpPr>
            <p:sp>
              <p:nvSpPr>
                <p:cNvPr id="65" name="Rectangle 64"/>
                <p:cNvSpPr/>
                <p:nvPr/>
              </p:nvSpPr>
              <p:spPr>
                <a:xfrm>
                  <a:off x="4945303" y="1193853"/>
                  <a:ext cx="292269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371106" cy="53825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4955005" y="1139318"/>
                      <a:ext cx="2918156" cy="1103713"/>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sz="2800" b="1" dirty="0" smtClean="0">
                                <a:solidFill>
                                  <a:schemeClr val="bg1"/>
                                </a:solidFill>
                                <a:latin typeface="Times New Roman" panose="02020603050405020304" pitchFamily="18" charset="0"/>
                              </a:rPr>
                              <m:t>N</m:t>
                            </m:r>
                            <m:r>
                              <m:rPr>
                                <m:nor/>
                              </m:rPr>
                              <a:rPr lang="en-US" sz="2800" b="1" dirty="0" smtClean="0">
                                <a:solidFill>
                                  <a:schemeClr val="bg1"/>
                                </a:solidFill>
                                <a:latin typeface="Times New Roman" panose="02020603050405020304" pitchFamily="18" charset="0"/>
                              </a:rPr>
                              <m:t>ế</m:t>
                            </m:r>
                            <m:r>
                              <m:rPr>
                                <m:nor/>
                              </m:rPr>
                              <a:rPr lang="en-US" sz="2800" b="1" dirty="0" smtClean="0">
                                <a:solidFill>
                                  <a:schemeClr val="bg1"/>
                                </a:solidFill>
                                <a:latin typeface="Times New Roman" panose="02020603050405020304" pitchFamily="18" charset="0"/>
                              </a:rPr>
                              <m:t>u</m:t>
                            </m:r>
                            <m:r>
                              <m:rPr>
                                <m:nor/>
                              </m:rPr>
                              <a:rPr lang="en-US" sz="2800" b="1" dirty="0" smtClean="0">
                                <a:solidFill>
                                  <a:schemeClr val="bg1"/>
                                </a:solidFill>
                                <a:latin typeface="Times New Roman" panose="02020603050405020304" pitchFamily="18" charset="0"/>
                              </a:rPr>
                              <m:t> </m:t>
                            </m:r>
                            <m:r>
                              <a:rPr lang="en-US" sz="2800" b="1">
                                <a:solidFill>
                                  <a:schemeClr val="bg1"/>
                                </a:solidFill>
                                <a:latin typeface="Cambria Math" panose="02040503050406030204" pitchFamily="18" charset="0"/>
                              </a:rPr>
                              <m:t> </m:t>
                            </m:r>
                            <m:r>
                              <a:rPr lang="en-US" sz="2800" b="1" i="1">
                                <a:solidFill>
                                  <a:schemeClr val="bg1"/>
                                </a:solidFill>
                                <a:latin typeface="Cambria Math" panose="02040503050406030204" pitchFamily="18" charset="0"/>
                              </a:rPr>
                              <m:t>𝒃</m:t>
                            </m:r>
                            <m:r>
                              <a:rPr lang="en-US" sz="2800" b="1">
                                <a:solidFill>
                                  <a:schemeClr val="bg1"/>
                                </a:solidFill>
                                <a:latin typeface="Cambria Math" panose="02040503050406030204" pitchFamily="18" charset="0"/>
                              </a:rPr>
                              <m:t>⊥</m:t>
                            </m:r>
                            <m:d>
                              <m:dPr>
                                <m:ctrlPr>
                                  <a:rPr lang="vi-VN" sz="2800" b="1" i="1">
                                    <a:solidFill>
                                      <a:schemeClr val="bg1"/>
                                    </a:solidFill>
                                    <a:latin typeface="Cambria Math" panose="02040503050406030204" pitchFamily="18" charset="0"/>
                                  </a:rPr>
                                </m:ctrlPr>
                              </m:dPr>
                              <m:e>
                                <m:r>
                                  <a:rPr lang="en-US" sz="2800" b="1" i="1">
                                    <a:solidFill>
                                      <a:schemeClr val="bg1"/>
                                    </a:solidFill>
                                    <a:latin typeface="Cambria Math" panose="02040503050406030204" pitchFamily="18" charset="0"/>
                                  </a:rPr>
                                  <m:t>𝑷</m:t>
                                </m:r>
                              </m:e>
                            </m:d>
                            <m:r>
                              <m:rPr>
                                <m:nor/>
                              </m:rPr>
                              <a:rPr lang="en-US" sz="2800" b="1" dirty="0">
                                <a:solidFill>
                                  <a:schemeClr val="bg1"/>
                                </a:solidFill>
                                <a:latin typeface="Times New Roman" panose="02020603050405020304" pitchFamily="18" charset="0"/>
                              </a:rPr>
                              <m:t> </m:t>
                            </m:r>
                            <m:r>
                              <m:rPr>
                                <m:nor/>
                              </m:rPr>
                              <a:rPr lang="en-US" sz="2800" b="1" dirty="0" err="1">
                                <a:solidFill>
                                  <a:schemeClr val="bg1"/>
                                </a:solidFill>
                                <a:latin typeface="Times New Roman" panose="02020603050405020304" pitchFamily="18" charset="0"/>
                              </a:rPr>
                              <m:t>th</m:t>
                            </m:r>
                            <m:r>
                              <m:rPr>
                                <m:nor/>
                              </m:rPr>
                              <a:rPr lang="en-US" sz="2800" b="1" dirty="0" err="1">
                                <a:solidFill>
                                  <a:schemeClr val="bg1"/>
                                </a:solidFill>
                                <a:latin typeface="Times New Roman" panose="02020603050405020304" pitchFamily="18" charset="0"/>
                              </a:rPr>
                              <m:t>ì</m:t>
                            </m:r>
                            <m:r>
                              <a:rPr lang="en-US" sz="2800" b="1" i="0">
                                <a:solidFill>
                                  <a:schemeClr val="bg1"/>
                                </a:solidFill>
                                <a:latin typeface="Cambria Math" panose="02040503050406030204" pitchFamily="18" charset="0"/>
                              </a:rPr>
                              <m:t>  </m:t>
                            </m:r>
                            <m:r>
                              <a:rPr lang="en-US" sz="2800" b="1" i="1">
                                <a:solidFill>
                                  <a:schemeClr val="bg1"/>
                                </a:solidFill>
                                <a:latin typeface="Cambria Math" panose="02040503050406030204" pitchFamily="18" charset="0"/>
                              </a:rPr>
                              <m:t>𝒂</m:t>
                            </m:r>
                            <m:r>
                              <m:rPr>
                                <m:nor/>
                              </m:rPr>
                              <a:rPr lang="en-US" sz="2800" b="1">
                                <a:solidFill>
                                  <a:schemeClr val="bg1"/>
                                </a:solidFill>
                              </a:rPr>
                              <m:t>//</m:t>
                            </m:r>
                            <m:r>
                              <a:rPr lang="en-US" sz="2800" b="1" i="1">
                                <a:solidFill>
                                  <a:schemeClr val="bg1"/>
                                </a:solidFill>
                                <a:latin typeface="Cambria Math" panose="02040503050406030204" pitchFamily="18" charset="0"/>
                              </a:rPr>
                              <m:t>𝒃</m:t>
                            </m:r>
                            <m:r>
                              <m:rPr>
                                <m:nor/>
                              </m:rPr>
                              <a:rPr lang="en-US" sz="2800" b="1" dirty="0">
                                <a:solidFill>
                                  <a:schemeClr val="bg1"/>
                                </a:solidFill>
                                <a:latin typeface="Times New Roman" panose="02020603050405020304" pitchFamily="18" charset="0"/>
                              </a:rPr>
                              <m:t>.</m:t>
                            </m:r>
                          </m:oMath>
                        </m:oMathPara>
                      </a14:m>
                      <a:endParaRPr lang="vi-VN" sz="2800" b="1" dirty="0">
                        <a:solidFill>
                          <a:schemeClr val="bg1"/>
                        </a:solidFill>
                        <a:latin typeface="Times New Roman" panose="02020603050405020304" pitchFamily="18" charset="0"/>
                      </a:endParaRPr>
                    </a:p>
                    <a:p>
                      <a:endParaRPr lang="en-US" sz="2400" dirty="0"/>
                    </a:p>
                  </p:txBody>
                </p:sp>
              </mc:Choice>
              <mc:Fallback xmlns="">
                <p:sp>
                  <p:nvSpPr>
                    <p:cNvPr id="68" name="TextBox 67"/>
                    <p:cNvSpPr txBox="1">
                      <a:spLocks noRot="1" noChangeAspect="1" noMove="1" noResize="1" noEditPoints="1" noAdjustHandles="1" noChangeArrowheads="1" noChangeShapeType="1" noTextEdit="1"/>
                    </p:cNvSpPr>
                    <p:nvPr/>
                  </p:nvSpPr>
                  <p:spPr>
                    <a:xfrm>
                      <a:off x="4955005" y="1139318"/>
                      <a:ext cx="2918156" cy="1103713"/>
                    </a:xfrm>
                    <a:prstGeom prst="rect">
                      <a:avLst/>
                    </a:prstGeom>
                    <a:blipFill>
                      <a:blip r:embed="rId3"/>
                      <a:stretch>
                        <a:fillRect/>
                      </a:stretch>
                    </a:blipFill>
                  </p:spPr>
                  <p:txBody>
                    <a:bodyPr/>
                    <a:lstStyle/>
                    <a:p>
                      <a:r>
                        <a:rPr lang="en-GB">
                          <a:noFill/>
                        </a:rPr>
                        <a:t> </a:t>
                      </a:r>
                    </a:p>
                  </p:txBody>
                </p:sp>
              </mc:Fallback>
            </mc:AlternateContent>
          </p:grpSp>
          <p:grpSp>
            <p:nvGrpSpPr>
              <p:cNvPr id="14" name="Group 13"/>
              <p:cNvGrpSpPr/>
              <p:nvPr/>
            </p:nvGrpSpPr>
            <p:grpSpPr>
              <a:xfrm>
                <a:off x="2122455" y="2324481"/>
                <a:ext cx="4499183" cy="633402"/>
                <a:chOff x="7661194" y="1177636"/>
                <a:chExt cx="4379491" cy="63348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4" y="1222824"/>
                  <a:ext cx="590216" cy="5305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302162" y="1177636"/>
                      <a:ext cx="3738523" cy="547658"/>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r>
                        <a:rPr lang="en-US" sz="2800" b="1" dirty="0">
                          <a:solidFill>
                            <a:schemeClr val="bg1"/>
                          </a:solidFill>
                          <a:latin typeface="Times New Roman" panose="02020603050405020304" pitchFamily="18" charset="0"/>
                        </a:rPr>
                        <a:t>Nếu </a:t>
                      </a:r>
                      <a14:m>
                        <m:oMath xmlns:m="http://schemas.openxmlformats.org/officeDocument/2006/math">
                          <m:r>
                            <a:rPr lang="en-US" sz="2800" b="1" i="1">
                              <a:solidFill>
                                <a:schemeClr val="bg1"/>
                              </a:solidFill>
                              <a:latin typeface="Cambria Math" panose="02040503050406030204" pitchFamily="18" charset="0"/>
                            </a:rPr>
                            <m:t>𝒃</m:t>
                          </m:r>
                          <m:r>
                            <m:rPr>
                              <m:nor/>
                            </m:rPr>
                            <a:rPr lang="en-US" sz="2800" b="1">
                              <a:solidFill>
                                <a:schemeClr val="bg1"/>
                              </a:solidFill>
                            </a:rPr>
                            <m:t>//</m:t>
                          </m:r>
                          <m:r>
                            <m:rPr>
                              <m:nor/>
                            </m:rPr>
                            <a:rPr lang="en-GB" sz="2800" b="1" i="1" smtClean="0">
                              <a:solidFill>
                                <a:schemeClr val="bg1"/>
                              </a:solidFill>
                            </a:rPr>
                            <m:t> </m:t>
                          </m:r>
                          <m:d>
                            <m:dPr>
                              <m:ctrlPr>
                                <a:rPr lang="vi-VN" sz="2800" b="1" i="1">
                                  <a:solidFill>
                                    <a:schemeClr val="bg1"/>
                                  </a:solidFill>
                                  <a:latin typeface="Cambria Math" panose="02040503050406030204" pitchFamily="18" charset="0"/>
                                </a:rPr>
                              </m:ctrlPr>
                            </m:dPr>
                            <m:e>
                              <m:r>
                                <a:rPr lang="en-US" sz="2800" b="1" i="1">
                                  <a:solidFill>
                                    <a:schemeClr val="bg1"/>
                                  </a:solidFill>
                                  <a:latin typeface="Cambria Math" panose="02040503050406030204" pitchFamily="18" charset="0"/>
                                </a:rPr>
                                <m:t>𝑷</m:t>
                              </m:r>
                            </m:e>
                          </m:d>
                        </m:oMath>
                      </a14:m>
                      <a:r>
                        <a:rPr lang="vi-VN" sz="2800" b="1" dirty="0">
                          <a:solidFill>
                            <a:schemeClr val="bg1"/>
                          </a:solidFill>
                          <a:latin typeface="Times New Roman" panose="02020603050405020304" pitchFamily="18" charset="0"/>
                        </a:rPr>
                        <a:t> </a:t>
                      </a:r>
                      <a:r>
                        <a:rPr lang="en-US" sz="2800" b="1" dirty="0" err="1">
                          <a:solidFill>
                            <a:schemeClr val="bg1"/>
                          </a:solidFill>
                          <a:latin typeface="Times New Roman" panose="02020603050405020304" pitchFamily="18" charset="0"/>
                        </a:rPr>
                        <a:t>thì</a:t>
                      </a:r>
                      <a:r>
                        <a:rPr lang="en-US" sz="2800" b="1" dirty="0">
                          <a:solidFill>
                            <a:schemeClr val="bg1"/>
                          </a:solidFill>
                          <a:latin typeface="Times New Roman" panose="02020603050405020304" pitchFamily="18" charset="0"/>
                        </a:rPr>
                        <a:t> </a:t>
                      </a:r>
                      <a14:m>
                        <m:oMath xmlns:m="http://schemas.openxmlformats.org/officeDocument/2006/math">
                          <m:r>
                            <a:rPr lang="en-US" sz="2800" b="1">
                              <a:solidFill>
                                <a:schemeClr val="bg1"/>
                              </a:solidFill>
                              <a:latin typeface="Cambria Math" panose="02040503050406030204" pitchFamily="18" charset="0"/>
                            </a:rPr>
                            <m:t> </m:t>
                          </m:r>
                          <m:r>
                            <a:rPr lang="en-US" sz="2800" b="1" i="1">
                              <a:solidFill>
                                <a:schemeClr val="bg1"/>
                              </a:solidFill>
                              <a:latin typeface="Cambria Math" panose="02040503050406030204" pitchFamily="18" charset="0"/>
                            </a:rPr>
                            <m:t>𝒃</m:t>
                          </m:r>
                          <m:r>
                            <a:rPr lang="en-US" sz="2800" b="1">
                              <a:solidFill>
                                <a:schemeClr val="bg1"/>
                              </a:solidFill>
                              <a:latin typeface="Cambria Math" panose="02040503050406030204" pitchFamily="18" charset="0"/>
                            </a:rPr>
                            <m:t>⊥</m:t>
                          </m:r>
                          <m:r>
                            <a:rPr lang="en-US" sz="2800" b="1" i="1">
                              <a:solidFill>
                                <a:schemeClr val="bg1"/>
                              </a:solidFill>
                              <a:latin typeface="Cambria Math" panose="02040503050406030204" pitchFamily="18" charset="0"/>
                            </a:rPr>
                            <m:t>𝒂</m:t>
                          </m:r>
                        </m:oMath>
                      </a14:m>
                      <a:r>
                        <a:rPr lang="en-US" sz="2800" b="1" dirty="0">
                          <a:solidFill>
                            <a:schemeClr val="bg1"/>
                          </a:solidFill>
                          <a:latin typeface="Times New Roman" panose="02020603050405020304" pitchFamily="18" charset="0"/>
                        </a:rPr>
                        <a:t>.</a:t>
                      </a:r>
                      <a:endParaRPr lang="en-US" sz="2799" b="1"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302162" y="1177636"/>
                      <a:ext cx="3738523" cy="547658"/>
                    </a:xfrm>
                    <a:prstGeom prst="rect">
                      <a:avLst/>
                    </a:prstGeom>
                    <a:blipFill>
                      <a:blip r:embed="rId4"/>
                      <a:stretch>
                        <a:fillRect l="-3333" t="-7778" b="-30000"/>
                      </a:stretch>
                    </a:blipFill>
                  </p:spPr>
                  <p:txBody>
                    <a:bodyPr/>
                    <a:lstStyle/>
                    <a:p>
                      <a:r>
                        <a:rPr lang="en-GB">
                          <a:noFill/>
                        </a:rPr>
                        <a:t> </a:t>
                      </a:r>
                    </a:p>
                  </p:txBody>
                </p:sp>
              </mc:Fallback>
            </mc:AlternateContent>
          </p:grpSp>
          <p:grpSp>
            <p:nvGrpSpPr>
              <p:cNvPr id="3" name="Group 2"/>
              <p:cNvGrpSpPr/>
              <p:nvPr/>
            </p:nvGrpSpPr>
            <p:grpSpPr>
              <a:xfrm>
                <a:off x="7227830" y="2340409"/>
                <a:ext cx="4676184" cy="617188"/>
                <a:chOff x="9270337" y="1184615"/>
                <a:chExt cx="3122029" cy="617268"/>
              </a:xfrm>
            </p:grpSpPr>
            <p:sp>
              <p:nvSpPr>
                <p:cNvPr id="75" name="Rectangle 74"/>
                <p:cNvSpPr/>
                <p:nvPr/>
              </p:nvSpPr>
              <p:spPr>
                <a:xfrm>
                  <a:off x="9469031" y="1184615"/>
                  <a:ext cx="2923335"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44156"/>
                  <a:ext cx="371765" cy="50026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grpSp>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AE38B5DA-BE02-4F19-BDE1-57D02046E08E}"/>
                    </a:ext>
                  </a:extLst>
                </p:cNvPr>
                <p:cNvSpPr txBox="1"/>
                <p:nvPr/>
              </p:nvSpPr>
              <p:spPr>
                <a:xfrm>
                  <a:off x="7164825" y="2268689"/>
                  <a:ext cx="3978154" cy="69044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sz="2800" b="1" dirty="0" smtClean="0">
                            <a:solidFill>
                              <a:schemeClr val="bg1"/>
                            </a:solidFill>
                          </a:rPr>
                          <m:t>N</m:t>
                        </m:r>
                        <m:r>
                          <m:rPr>
                            <m:nor/>
                          </m:rPr>
                          <a:rPr lang="en-US" sz="2800" b="1" dirty="0" smtClean="0">
                            <a:solidFill>
                              <a:schemeClr val="bg1"/>
                            </a:solidFill>
                          </a:rPr>
                          <m:t>ế</m:t>
                        </m:r>
                        <m:r>
                          <m:rPr>
                            <m:nor/>
                          </m:rPr>
                          <a:rPr lang="en-US" sz="2800" b="1" dirty="0" smtClean="0">
                            <a:solidFill>
                              <a:schemeClr val="bg1"/>
                            </a:solidFill>
                          </a:rPr>
                          <m:t>u</m:t>
                        </m:r>
                        <m:r>
                          <m:rPr>
                            <m:nor/>
                          </m:rPr>
                          <a:rPr lang="en-US" sz="2800" b="1" dirty="0" smtClean="0">
                            <a:solidFill>
                              <a:schemeClr val="bg1"/>
                            </a:solidFill>
                          </a:rPr>
                          <m:t> </m:t>
                        </m:r>
                        <m:r>
                          <a:rPr lang="en-GB" sz="2800" b="1" i="1" dirty="0" smtClean="0">
                            <a:solidFill>
                              <a:schemeClr val="bg1"/>
                            </a:solidFill>
                            <a:latin typeface="Cambria Math" panose="02040503050406030204" pitchFamily="18" charset="0"/>
                          </a:rPr>
                          <m:t> </m:t>
                        </m:r>
                        <m:r>
                          <a:rPr lang="en-US" sz="2800" b="1" i="1">
                            <a:solidFill>
                              <a:schemeClr val="bg1"/>
                            </a:solidFill>
                            <a:latin typeface="Cambria Math" panose="02040503050406030204" pitchFamily="18" charset="0"/>
                          </a:rPr>
                          <m:t>𝒂</m:t>
                        </m:r>
                        <m:r>
                          <a:rPr lang="en-US" sz="2800" b="1">
                            <a:solidFill>
                              <a:schemeClr val="bg1"/>
                            </a:solidFill>
                            <a:latin typeface="Cambria Math" panose="02040503050406030204" pitchFamily="18" charset="0"/>
                          </a:rPr>
                          <m:t>⊥</m:t>
                        </m:r>
                        <m:r>
                          <a:rPr lang="en-US" sz="2800" b="1" i="1">
                            <a:solidFill>
                              <a:schemeClr val="bg1"/>
                            </a:solidFill>
                            <a:latin typeface="Cambria Math" panose="02040503050406030204" pitchFamily="18" charset="0"/>
                          </a:rPr>
                          <m:t>𝒃</m:t>
                        </m:r>
                        <m:r>
                          <m:rPr>
                            <m:nor/>
                          </m:rPr>
                          <a:rPr lang="en-US" sz="2800" b="1" dirty="0">
                            <a:solidFill>
                              <a:schemeClr val="bg1"/>
                            </a:solidFill>
                          </a:rPr>
                          <m:t> </m:t>
                        </m:r>
                        <m:r>
                          <m:rPr>
                            <m:nor/>
                          </m:rPr>
                          <a:rPr lang="en-US" sz="2800" b="1" dirty="0" err="1">
                            <a:solidFill>
                              <a:schemeClr val="bg1"/>
                            </a:solidFill>
                          </a:rPr>
                          <m:t>th</m:t>
                        </m:r>
                        <m:r>
                          <m:rPr>
                            <m:nor/>
                          </m:rPr>
                          <a:rPr lang="en-US" sz="2800" b="1" dirty="0" err="1">
                            <a:solidFill>
                              <a:schemeClr val="bg1"/>
                            </a:solidFill>
                          </a:rPr>
                          <m:t>ì </m:t>
                        </m:r>
                        <m:r>
                          <a:rPr lang="en-US" sz="2800" b="1">
                            <a:solidFill>
                              <a:schemeClr val="bg1"/>
                            </a:solidFill>
                            <a:latin typeface="Cambria Math" panose="02040503050406030204" pitchFamily="18" charset="0"/>
                          </a:rPr>
                          <m:t> </m:t>
                        </m:r>
                        <m:r>
                          <a:rPr lang="en-US" sz="2800" b="1" i="1">
                            <a:solidFill>
                              <a:schemeClr val="bg1"/>
                            </a:solidFill>
                            <a:latin typeface="Cambria Math" panose="02040503050406030204" pitchFamily="18" charset="0"/>
                          </a:rPr>
                          <m:t>𝒃</m:t>
                        </m:r>
                        <m:r>
                          <m:rPr>
                            <m:nor/>
                          </m:rPr>
                          <a:rPr lang="en-US" sz="2800" b="1">
                            <a:solidFill>
                              <a:schemeClr val="bg1"/>
                            </a:solidFill>
                          </a:rPr>
                          <m:t>//</m:t>
                        </m:r>
                        <m:r>
                          <m:rPr>
                            <m:nor/>
                          </m:rPr>
                          <a:rPr lang="en-GB" sz="2800" b="1" i="1" smtClean="0">
                            <a:solidFill>
                              <a:schemeClr val="bg1"/>
                            </a:solidFill>
                          </a:rPr>
                          <m:t> </m:t>
                        </m:r>
                        <m:d>
                          <m:dPr>
                            <m:ctrlPr>
                              <a:rPr lang="vi-VN" sz="2800" b="1" i="1">
                                <a:solidFill>
                                  <a:schemeClr val="bg1"/>
                                </a:solidFill>
                                <a:latin typeface="Cambria Math" panose="02040503050406030204" pitchFamily="18" charset="0"/>
                              </a:rPr>
                            </m:ctrlPr>
                          </m:dPr>
                          <m:e>
                            <m:r>
                              <a:rPr lang="en-US" sz="2800" b="1" i="1">
                                <a:solidFill>
                                  <a:schemeClr val="bg1"/>
                                </a:solidFill>
                                <a:latin typeface="Cambria Math" panose="02040503050406030204" pitchFamily="18" charset="0"/>
                              </a:rPr>
                              <m:t>𝑷</m:t>
                            </m:r>
                          </m:e>
                        </m:d>
                        <m:r>
                          <a:rPr lang="en-US" sz="2800" b="1" i="0">
                            <a:solidFill>
                              <a:schemeClr val="bg1"/>
                            </a:solidFill>
                            <a:latin typeface="Cambria Math" panose="02040503050406030204" pitchFamily="18" charset="0"/>
                          </a:rPr>
                          <m:t>.</m:t>
                        </m:r>
                      </m:oMath>
                    </m:oMathPara>
                  </a14:m>
                  <a:endParaRPr lang="en-US" sz="2799" b="1" dirty="0">
                    <a:solidFill>
                      <a:schemeClr val="bg1"/>
                    </a:solidFill>
                  </a:endParaRPr>
                </a:p>
              </p:txBody>
            </p:sp>
          </mc:Choice>
          <mc:Fallback xmlns="">
            <p:sp>
              <p:nvSpPr>
                <p:cNvPr id="56" name="TextBox 55">
                  <a:extLst>
                    <a:ext uri="{FF2B5EF4-FFF2-40B4-BE49-F238E27FC236}">
                      <a16:creationId xmlns:a16="http://schemas.microsoft.com/office/drawing/2014/main" id="{AE38B5DA-BE02-4F19-BDE1-57D02046E08E}"/>
                    </a:ext>
                  </a:extLst>
                </p:cNvPr>
                <p:cNvSpPr txBox="1">
                  <a:spLocks noRot="1" noChangeAspect="1" noMove="1" noResize="1" noEditPoints="1" noAdjustHandles="1" noChangeArrowheads="1" noChangeShapeType="1" noTextEdit="1"/>
                </p:cNvSpPr>
                <p:nvPr/>
              </p:nvSpPr>
              <p:spPr>
                <a:xfrm>
                  <a:off x="7164825" y="2268689"/>
                  <a:ext cx="3978154" cy="690445"/>
                </a:xfrm>
                <a:prstGeom prst="rect">
                  <a:avLst/>
                </a:prstGeom>
                <a:blipFill>
                  <a:blip r:embed="rId5"/>
                  <a:stretch>
                    <a:fillRect/>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191728" y="410767"/>
                <a:ext cx="11830497" cy="1680717"/>
              </a:xfrm>
              <a:prstGeom prst="rect">
                <a:avLst/>
              </a:prstGeom>
            </p:spPr>
            <p:txBody>
              <a:bodyPr wrap="square">
                <a:spAutoFit/>
              </a:bodyPr>
              <a:lstStyle/>
              <a:p>
                <a:pPr marL="628650" indent="-628650" algn="just">
                  <a:lnSpc>
                    <a:spcPct val="115000"/>
                  </a:lnSpc>
                  <a:tabLst>
                    <a:tab pos="285750" algn="l"/>
                    <a:tab pos="467995" algn="l"/>
                    <a:tab pos="540385" algn="l"/>
                    <a:tab pos="648335" algn="l"/>
                    <a:tab pos="1260475" algn="l"/>
                    <a:tab pos="3780790"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nl-NL"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a:latin typeface="Cambria Math" panose="02040503050406030204" pitchFamily="18" charset="0"/>
                    <a:ea typeface="Cambria Math" panose="02040503050406030204" pitchFamily="18" charset="0"/>
                    <a:cs typeface="Times New Roman" panose="02020603050405020304" pitchFamily="18" charset="0"/>
                  </a:rPr>
                  <a:t>Cho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hai</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đường</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thẳng</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phân</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biệt</a:t>
                </a:r>
                <a14:m>
                  <m:oMath xmlns:m="http://schemas.openxmlformats.org/officeDocument/2006/math">
                    <m:r>
                      <a:rPr lang="en-US" sz="3200">
                        <a:latin typeface="Cambria Math" panose="02040503050406030204" pitchFamily="18" charset="0"/>
                        <a:ea typeface="Cambria Math" panose="02040503050406030204" pitchFamily="18" charset="0"/>
                      </a:rPr>
                      <m:t>  </m:t>
                    </m:r>
                    <m:r>
                      <a:rPr lang="en-US" sz="3200">
                        <a:latin typeface="Cambria Math" panose="02040503050406030204" pitchFamily="18" charset="0"/>
                        <a:ea typeface="Cambria Math" panose="02040503050406030204" pitchFamily="18" charset="0"/>
                      </a:rPr>
                      <m:t>𝑎</m:t>
                    </m:r>
                    <m:r>
                      <a:rPr lang="en-US" sz="3200">
                        <a:latin typeface="Cambria Math" panose="02040503050406030204" pitchFamily="18" charset="0"/>
                        <a:ea typeface="Cambria Math" panose="02040503050406030204" pitchFamily="18" charset="0"/>
                      </a:rPr>
                      <m:t>,</m:t>
                    </m:r>
                    <m:r>
                      <a:rPr lang="en-US" sz="3200">
                        <a:latin typeface="Cambria Math" panose="02040503050406030204" pitchFamily="18" charset="0"/>
                        <a:ea typeface="Cambria Math" panose="02040503050406030204" pitchFamily="18" charset="0"/>
                      </a:rPr>
                      <m:t>𝑏</m:t>
                    </m:r>
                  </m:oMath>
                </a14:m>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và</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mặt</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phẳng</a:t>
                </a:r>
                <a14:m>
                  <m:oMath xmlns:m="http://schemas.openxmlformats.org/officeDocument/2006/math">
                    <m:r>
                      <a:rPr lang="en-US" sz="3200">
                        <a:latin typeface="Cambria Math" panose="02040503050406030204" pitchFamily="18" charset="0"/>
                        <a:ea typeface="Cambria Math" panose="02040503050406030204" pitchFamily="18" charset="0"/>
                      </a:rPr>
                      <m:t> </m:t>
                    </m:r>
                    <m:d>
                      <m:dPr>
                        <m:ctrlPr>
                          <a:rPr lang="vi-VN" sz="3200" i="1">
                            <a:latin typeface="Cambria Math" panose="02040503050406030204" pitchFamily="18" charset="0"/>
                            <a:ea typeface="Cambria Math" panose="02040503050406030204" pitchFamily="18" charset="0"/>
                          </a:rPr>
                        </m:ctrlPr>
                      </m:dPr>
                      <m:e>
                        <m:r>
                          <a:rPr lang="en-US" sz="3200">
                            <a:latin typeface="Cambria Math" panose="02040503050406030204" pitchFamily="18" charset="0"/>
                            <a:ea typeface="Cambria Math" panose="02040503050406030204" pitchFamily="18" charset="0"/>
                          </a:rPr>
                          <m:t>𝑃</m:t>
                        </m:r>
                      </m:e>
                    </m:d>
                  </m:oMath>
                </a14:m>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trong</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đó</a:t>
                </a:r>
                <a14:m>
                  <m:oMath xmlns:m="http://schemas.openxmlformats.org/officeDocument/2006/math">
                    <m:r>
                      <a:rPr lang="en-US" sz="3200">
                        <a:latin typeface="Cambria Math" panose="02040503050406030204" pitchFamily="18" charset="0"/>
                        <a:ea typeface="Cambria Math" panose="02040503050406030204" pitchFamily="18" charset="0"/>
                      </a:rPr>
                      <m:t> </m:t>
                    </m:r>
                    <m:r>
                      <a:rPr lang="en-US" sz="3200">
                        <a:latin typeface="Cambria Math" panose="02040503050406030204" pitchFamily="18" charset="0"/>
                        <a:ea typeface="Cambria Math" panose="02040503050406030204" pitchFamily="18" charset="0"/>
                      </a:rPr>
                      <m:t>𝒂</m:t>
                    </m:r>
                    <m:r>
                      <a:rPr lang="en-US" sz="3200">
                        <a:latin typeface="Cambria Math" panose="02040503050406030204" pitchFamily="18" charset="0"/>
                        <a:ea typeface="Cambria Math" panose="02040503050406030204" pitchFamily="18" charset="0"/>
                      </a:rPr>
                      <m:t>⊥</m:t>
                    </m:r>
                    <m:d>
                      <m:dPr>
                        <m:ctrlPr>
                          <a:rPr lang="vi-VN" sz="3200" i="1">
                            <a:latin typeface="Cambria Math" panose="02040503050406030204" pitchFamily="18" charset="0"/>
                            <a:ea typeface="Cambria Math" panose="02040503050406030204" pitchFamily="18" charset="0"/>
                          </a:rPr>
                        </m:ctrlPr>
                      </m:dPr>
                      <m:e>
                        <m:r>
                          <a:rPr lang="en-US" sz="3200">
                            <a:latin typeface="Cambria Math" panose="02040503050406030204" pitchFamily="18" charset="0"/>
                            <a:ea typeface="Cambria Math" panose="02040503050406030204" pitchFamily="18" charset="0"/>
                          </a:rPr>
                          <m:t>𝑷</m:t>
                        </m:r>
                      </m:e>
                    </m:d>
                  </m:oMath>
                </a14:m>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Chọn</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mệnh</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đề</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b="1" dirty="0">
                    <a:solidFill>
                      <a:srgbClr val="0000FF"/>
                    </a:solidFill>
                    <a:latin typeface="Cambria Math" panose="02040503050406030204" pitchFamily="18" charset="0"/>
                    <a:ea typeface="Cambria Math" panose="02040503050406030204" pitchFamily="18" charset="0"/>
                    <a:cs typeface="Times New Roman" panose="02020603050405020304" pitchFamily="18" charset="0"/>
                  </a:rPr>
                  <a:t>Sai</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trong</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các</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mệnh</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đề</a:t>
                </a:r>
                <a:r>
                  <a:rPr lang="en-US" sz="3200" dirty="0">
                    <a:latin typeface="Cambria Math" panose="02040503050406030204" pitchFamily="18" charset="0"/>
                    <a:ea typeface="Cambria Math" panose="02040503050406030204" pitchFamily="18" charset="0"/>
                    <a:cs typeface="Times New Roman" panose="02020603050405020304" pitchFamily="18" charset="0"/>
                  </a:rPr>
                  <a:t> </a:t>
                </a:r>
                <a:r>
                  <a:rPr lang="en-US" sz="3200" dirty="0" err="1">
                    <a:latin typeface="Cambria Math" panose="02040503050406030204" pitchFamily="18" charset="0"/>
                    <a:ea typeface="Cambria Math" panose="02040503050406030204" pitchFamily="18" charset="0"/>
                    <a:cs typeface="Times New Roman" panose="02020603050405020304" pitchFamily="18" charset="0"/>
                  </a:rPr>
                  <a:t>sau</a:t>
                </a:r>
                <a:r>
                  <a:rPr lang="en-US" sz="3200" dirty="0">
                    <a:latin typeface="Cambria Math" panose="02040503050406030204" pitchFamily="18" charset="0"/>
                    <a:ea typeface="Cambria Math" panose="02040503050406030204" pitchFamily="18" charset="0"/>
                    <a:cs typeface="Times New Roman" panose="02020603050405020304" pitchFamily="18" charset="0"/>
                  </a:rPr>
                  <a:t>:</a:t>
                </a:r>
                <a:endParaRPr lang="vi-VN" sz="3200" dirty="0">
                  <a:latin typeface="Cambria Math" panose="02040503050406030204" pitchFamily="18" charset="0"/>
                  <a:ea typeface="Cambria Math" panose="02040503050406030204" pitchFamily="18" charset="0"/>
                  <a:cs typeface="Times New Roman" panose="02020603050405020304" pitchFamily="18" charset="0"/>
                </a:endParaRPr>
              </a:p>
              <a:p>
                <a:pPr marL="628650" indent="-628650" algn="just">
                  <a:lnSpc>
                    <a:spcPct val="115000"/>
                  </a:lnSpc>
                  <a:spcAft>
                    <a:spcPts val="0"/>
                  </a:spcAft>
                  <a:tabLst>
                    <a:tab pos="285750" algn="l"/>
                    <a:tab pos="467995" algn="l"/>
                    <a:tab pos="540385" algn="l"/>
                    <a:tab pos="648335" algn="l"/>
                    <a:tab pos="1260475" algn="l"/>
                    <a:tab pos="3780790" algn="l"/>
                  </a:tabLst>
                </a:pPr>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91728" y="410767"/>
                <a:ext cx="11830497" cy="1680717"/>
              </a:xfrm>
              <a:prstGeom prst="rect">
                <a:avLst/>
              </a:prstGeom>
              <a:blipFill>
                <a:blip r:embed="rId6"/>
                <a:stretch>
                  <a:fillRect t="-3261" r="-134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9" name="Table 48">
                <a:extLst>
                  <a:ext uri="{FF2B5EF4-FFF2-40B4-BE49-F238E27FC236}">
                    <a16:creationId xmlns:a16="http://schemas.microsoft.com/office/drawing/2014/main" id="{1547349D-9344-4C8A-9034-BC4ED0798892}"/>
                  </a:ext>
                </a:extLst>
              </p:cNvPr>
              <p:cNvGraphicFramePr>
                <a:graphicFrameLocks noGrp="1"/>
              </p:cNvGraphicFramePr>
              <p:nvPr/>
            </p:nvGraphicFramePr>
            <p:xfrm>
              <a:off x="838200" y="3797299"/>
              <a:ext cx="10515600" cy="1310853"/>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554394804"/>
                        </a:ext>
                      </a:extLst>
                    </a:gridCol>
                  </a:tblGrid>
                  <a:tr h="1310853">
                    <a:tc>
                      <a:txBody>
                        <a:bodyPr/>
                        <a:lstStyle/>
                        <a:p>
                          <a:pPr algn="l">
                            <a:spcBef>
                              <a:spcPts val="600"/>
                            </a:spcBef>
                            <a:spcAft>
                              <a:spcPts val="600"/>
                            </a:spcAft>
                            <a:tabLst>
                              <a:tab pos="3599815" algn="l"/>
                              <a:tab pos="5039995" algn="l"/>
                            </a:tabLst>
                          </a:pPr>
                          <a:r>
                            <a:rPr lang="fr-FR" sz="2400" dirty="0">
                              <a:effectLst/>
                              <a:latin typeface="Times New Roman" panose="02020603050405020304" pitchFamily="18" charset="0"/>
                              <a:cs typeface="Times New Roman" panose="02020603050405020304" pitchFamily="18" charset="0"/>
                            </a:rPr>
                            <a:t>Ta </a:t>
                          </a:r>
                          <a:r>
                            <a:rPr lang="fr-FR" sz="2400" dirty="0" err="1">
                              <a:effectLst/>
                              <a:latin typeface="Times New Roman" panose="02020603050405020304" pitchFamily="18" charset="0"/>
                              <a:cs typeface="Times New Roman" panose="02020603050405020304" pitchFamily="18" charset="0"/>
                            </a:rPr>
                            <a:t>thấy</a:t>
                          </a:r>
                          <a14:m>
                            <m:oMath xmlns:m="http://schemas.openxmlformats.org/officeDocument/2006/math">
                              <m:r>
                                <a:rPr lang="fr-FR" sz="2400">
                                  <a:effectLst/>
                                  <a:latin typeface="Cambria Math" panose="02040503050406030204" pitchFamily="18" charset="0"/>
                                </a:rPr>
                                <m:t>  </m:t>
                              </m:r>
                              <m:d>
                                <m:dPr>
                                  <m:begChr m:val="{"/>
                                  <m:endChr m:val=""/>
                                  <m:ctrlPr>
                                    <a:rPr lang="vi-VN" sz="2400" i="1">
                                      <a:effectLst/>
                                      <a:latin typeface="Cambria Math" panose="02040503050406030204" pitchFamily="18" charset="0"/>
                                    </a:rPr>
                                  </m:ctrlPr>
                                </m:dPr>
                                <m:e>
                                  <m:eqArr>
                                    <m:eqArrPr>
                                      <m:ctrlPr>
                                        <a:rPr lang="vi-VN" sz="2400" i="1">
                                          <a:effectLst/>
                                          <a:latin typeface="Cambria Math" panose="02040503050406030204" pitchFamily="18" charset="0"/>
                                        </a:rPr>
                                      </m:ctrlPr>
                                    </m:eqArrPr>
                                    <m:e>
                                      <m:r>
                                        <a:rPr lang="en-US" sz="2400">
                                          <a:effectLst/>
                                          <a:latin typeface="Cambria Math" panose="02040503050406030204" pitchFamily="18" charset="0"/>
                                        </a:rPr>
                                        <m:t>𝒂</m:t>
                                      </m:r>
                                      <m:r>
                                        <a:rPr lang="fr-FR" sz="2400">
                                          <a:effectLst/>
                                          <a:latin typeface="Cambria Math" panose="02040503050406030204" pitchFamily="18" charset="0"/>
                                        </a:rPr>
                                        <m:t>⊥</m:t>
                                      </m:r>
                                      <m:d>
                                        <m:dPr>
                                          <m:ctrlPr>
                                            <a:rPr lang="vi-VN" sz="2400" i="1">
                                              <a:effectLst/>
                                              <a:latin typeface="Cambria Math" panose="02040503050406030204" pitchFamily="18" charset="0"/>
                                            </a:rPr>
                                          </m:ctrlPr>
                                        </m:dPr>
                                        <m:e>
                                          <m:r>
                                            <a:rPr lang="en-US" sz="2400">
                                              <a:effectLst/>
                                              <a:latin typeface="Cambria Math" panose="02040503050406030204" pitchFamily="18" charset="0"/>
                                            </a:rPr>
                                            <m:t>𝑷</m:t>
                                          </m:r>
                                        </m:e>
                                      </m:d>
                                    </m:e>
                                    <m:e>
                                      <m:r>
                                        <a:rPr lang="en-US" sz="2400">
                                          <a:effectLst/>
                                          <a:latin typeface="Cambria Math" panose="02040503050406030204" pitchFamily="18" charset="0"/>
                                        </a:rPr>
                                        <m:t>𝒂</m:t>
                                      </m:r>
                                      <m:r>
                                        <a:rPr lang="fr-FR" sz="2400">
                                          <a:effectLst/>
                                          <a:latin typeface="Cambria Math" panose="02040503050406030204" pitchFamily="18" charset="0"/>
                                        </a:rPr>
                                        <m:t>⊥</m:t>
                                      </m:r>
                                      <m:r>
                                        <a:rPr lang="en-US" sz="2400">
                                          <a:effectLst/>
                                          <a:latin typeface="Cambria Math" panose="02040503050406030204" pitchFamily="18" charset="0"/>
                                        </a:rPr>
                                        <m:t>𝒃</m:t>
                                      </m:r>
                                    </m:e>
                                  </m:eqArr>
                                </m:e>
                              </m:d>
                              <m:r>
                                <a:rPr lang="fr-FR" sz="2400">
                                  <a:effectLst/>
                                  <a:latin typeface="Cambria Math" panose="02040503050406030204" pitchFamily="18" charset="0"/>
                                </a:rPr>
                                <m:t>⇒</m:t>
                              </m:r>
                              <m:r>
                                <a:rPr lang="en-US" sz="2400">
                                  <a:effectLst/>
                                  <a:latin typeface="Cambria Math" panose="02040503050406030204" pitchFamily="18" charset="0"/>
                                </a:rPr>
                                <m:t>𝒃</m:t>
                              </m:r>
                              <m:r>
                                <a:rPr lang="en-GB" sz="2400" b="0" i="1" smtClean="0">
                                  <a:effectLst/>
                                  <a:latin typeface="Cambria Math" panose="02040503050406030204" pitchFamily="18" charset="0"/>
                                </a:rPr>
                                <m:t>//</m:t>
                              </m:r>
                              <m:d>
                                <m:dPr>
                                  <m:ctrlPr>
                                    <a:rPr lang="vi-VN" sz="2400" i="1">
                                      <a:effectLst/>
                                      <a:latin typeface="Cambria Math" panose="02040503050406030204" pitchFamily="18" charset="0"/>
                                    </a:rPr>
                                  </m:ctrlPr>
                                </m:dPr>
                                <m:e>
                                  <m:r>
                                    <a:rPr lang="en-US" sz="2400">
                                      <a:effectLst/>
                                      <a:latin typeface="Cambria Math" panose="02040503050406030204" pitchFamily="18" charset="0"/>
                                    </a:rPr>
                                    <m:t>𝑷</m:t>
                                  </m:r>
                                </m:e>
                              </m:d>
                            </m:oMath>
                          </a14:m>
                          <a:r>
                            <a:rPr lang="en-US" sz="2400" dirty="0">
                              <a:effectLst/>
                              <a:latin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cs typeface="Times New Roman" panose="02020603050405020304" pitchFamily="18" charset="0"/>
                            </a:rPr>
                            <a:t>hoặc</a:t>
                          </a:r>
                          <a:r>
                            <a:rPr lang="fr-FR" sz="2400" dirty="0">
                              <a:effectLst/>
                              <a:latin typeface="Times New Roman" panose="02020603050405020304" pitchFamily="18" charset="0"/>
                              <a:cs typeface="Times New Roman" panose="02020603050405020304" pitchFamily="18" charset="0"/>
                            </a:rPr>
                            <a:t> </a:t>
                          </a:r>
                          <a14:m>
                            <m:oMath xmlns:m="http://schemas.openxmlformats.org/officeDocument/2006/math">
                              <m:r>
                                <a:rPr lang="en-US" sz="2400">
                                  <a:effectLst/>
                                  <a:latin typeface="Cambria Math" panose="02040503050406030204" pitchFamily="18" charset="0"/>
                                </a:rPr>
                                <m:t>𝑏</m:t>
                              </m:r>
                              <m:r>
                                <a:rPr lang="fr-FR" sz="2400">
                                  <a:effectLst/>
                                  <a:latin typeface="Cambria Math" panose="02040503050406030204" pitchFamily="18" charset="0"/>
                                </a:rPr>
                                <m:t>⊂</m:t>
                              </m:r>
                              <m:d>
                                <m:dPr>
                                  <m:ctrlPr>
                                    <a:rPr lang="vi-VN" sz="2400" i="1">
                                      <a:effectLst/>
                                      <a:latin typeface="Cambria Math" panose="02040503050406030204" pitchFamily="18" charset="0"/>
                                    </a:rPr>
                                  </m:ctrlPr>
                                </m:dPr>
                                <m:e>
                                  <m:r>
                                    <a:rPr lang="en-US" sz="2400">
                                      <a:effectLst/>
                                      <a:latin typeface="Cambria Math" panose="02040503050406030204" pitchFamily="18" charset="0"/>
                                    </a:rPr>
                                    <m:t>𝑃</m:t>
                                  </m:r>
                                </m:e>
                              </m:d>
                            </m:oMath>
                          </a14:m>
                          <a:r>
                            <a:rPr lang="fr-FR" sz="2400" dirty="0">
                              <a:effectLst/>
                              <a:latin typeface="Times New Roman" panose="02020603050405020304" pitchFamily="18" charset="0"/>
                              <a:cs typeface="Times New Roman" panose="02020603050405020304" pitchFamily="18" charset="0"/>
                            </a:rPr>
                            <a:t>. </a:t>
                          </a:r>
                          <a:endParaRPr lang="vi-VN"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14300" marR="114300" marT="0" marB="0">
                        <a:noFill/>
                      </a:tcPr>
                    </a:tc>
                    <a:extLst>
                      <a:ext uri="{0D108BD9-81ED-4DB2-BD59-A6C34878D82A}">
                        <a16:rowId xmlns:a16="http://schemas.microsoft.com/office/drawing/2014/main" val="3822221343"/>
                      </a:ext>
                    </a:extLst>
                  </a:tr>
                </a:tbl>
              </a:graphicData>
            </a:graphic>
          </p:graphicFrame>
        </mc:Choice>
        <mc:Fallback xmlns="">
          <p:graphicFrame>
            <p:nvGraphicFramePr>
              <p:cNvPr id="49" name="Table 48">
                <a:extLst>
                  <a:ext uri="{FF2B5EF4-FFF2-40B4-BE49-F238E27FC236}">
                    <a16:creationId xmlns:a16="http://schemas.microsoft.com/office/drawing/2014/main" id="{1547349D-9344-4C8A-9034-BC4ED0798892}"/>
                  </a:ext>
                </a:extLst>
              </p:cNvPr>
              <p:cNvGraphicFramePr>
                <a:graphicFrameLocks noGrp="1"/>
              </p:cNvGraphicFramePr>
              <p:nvPr>
                <p:extLst>
                  <p:ext uri="{D42A27DB-BD31-4B8C-83A1-F6EECF244321}">
                    <p14:modId xmlns:p14="http://schemas.microsoft.com/office/powerpoint/2010/main" val="141876841"/>
                  </p:ext>
                </p:extLst>
              </p:nvPr>
            </p:nvGraphicFramePr>
            <p:xfrm>
              <a:off x="838200" y="3797299"/>
              <a:ext cx="10515600" cy="1310853"/>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554394804"/>
                        </a:ext>
                      </a:extLst>
                    </a:gridCol>
                  </a:tblGrid>
                  <a:tr h="1310853">
                    <a:tc>
                      <a:txBody>
                        <a:bodyPr/>
                        <a:lstStyle/>
                        <a:p>
                          <a:endParaRPr lang="en-US"/>
                        </a:p>
                      </a:txBody>
                      <a:tcPr marL="114300" marR="114300" marT="0" marB="0">
                        <a:blipFill>
                          <a:blip r:embed="rId7"/>
                          <a:stretch>
                            <a:fillRect l="-58" t="-463" r="-116" b="-1389"/>
                          </a:stretch>
                        </a:blipFill>
                      </a:tcPr>
                    </a:tc>
                    <a:extLst>
                      <a:ext uri="{0D108BD9-81ED-4DB2-BD59-A6C34878D82A}">
                        <a16:rowId xmlns:a16="http://schemas.microsoft.com/office/drawing/2014/main" val="3822221343"/>
                      </a:ext>
                    </a:extLst>
                  </a:tr>
                </a:tbl>
              </a:graphicData>
            </a:graphic>
          </p:graphicFrame>
        </mc:Fallback>
      </mc:AlternateContent>
      <p:sp>
        <p:nvSpPr>
          <p:cNvPr id="50" name="Oval 49">
            <a:extLst>
              <a:ext uri="{FF2B5EF4-FFF2-40B4-BE49-F238E27FC236}">
                <a16:creationId xmlns:a16="http://schemas.microsoft.com/office/drawing/2014/main" id="{2888C2BC-9317-448E-861E-D52BDAEBD28C}"/>
              </a:ext>
            </a:extLst>
          </p:cNvPr>
          <p:cNvSpPr/>
          <p:nvPr/>
        </p:nvSpPr>
        <p:spPr>
          <a:xfrm>
            <a:off x="6633419" y="2431518"/>
            <a:ext cx="556831" cy="633345"/>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spTree>
    <p:extLst>
      <p:ext uri="{BB962C8B-B14F-4D97-AF65-F5344CB8AC3E}">
        <p14:creationId xmlns:p14="http://schemas.microsoft.com/office/powerpoint/2010/main" val="249231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9"/>
                                        </p:tgtEl>
                                        <p:attrNameLst>
                                          <p:attrName>style.visibility</p:attrName>
                                        </p:attrNameLst>
                                      </p:cBhvr>
                                      <p:to>
                                        <p:strVal val="visible"/>
                                      </p:to>
                                    </p:set>
                                    <p:animEffect transition="in" filter="fade">
                                      <p:cBhvr>
                                        <p:cTn id="17" dur="500"/>
                                        <p:tgtEl>
                                          <p:spTgt spid="8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5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304767" y="2816165"/>
            <a:ext cx="11740024" cy="3836581"/>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348402" y="94161"/>
            <a:ext cx="11740026" cy="1848801"/>
            <a:chOff x="109375" y="96478"/>
            <a:chExt cx="12056815" cy="2026282"/>
          </a:xfrm>
        </p:grpSpPr>
        <p:sp>
          <p:nvSpPr>
            <p:cNvPr id="25" name="Rounded Rectangle 24"/>
            <p:cNvSpPr/>
            <p:nvPr/>
          </p:nvSpPr>
          <p:spPr bwMode="auto">
            <a:xfrm>
              <a:off x="109375" y="178243"/>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96478"/>
              <a:ext cx="2042059" cy="786010"/>
              <a:chOff x="480509" y="1647222"/>
              <a:chExt cx="4003175" cy="805859"/>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4003175"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65843" y="1678956"/>
                <a:ext cx="3179485" cy="5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5:</a:t>
                </a:r>
              </a:p>
            </p:txBody>
          </p:sp>
        </p:grpSp>
      </p:grpSp>
      <mc:AlternateContent xmlns:mc="http://schemas.openxmlformats.org/markup-compatibility/2006" xmlns:a14="http://schemas.microsoft.com/office/drawing/2010/main">
        <mc:Choice Requires="a14">
          <p:sp>
            <p:nvSpPr>
              <p:cNvPr id="94" name="Rectangle 93"/>
              <p:cNvSpPr/>
              <p:nvPr/>
            </p:nvSpPr>
            <p:spPr>
              <a:xfrm>
                <a:off x="431447" y="3259090"/>
                <a:ext cx="9111021" cy="3989419"/>
              </a:xfrm>
              <a:prstGeom prst="rect">
                <a:avLst/>
              </a:prstGeom>
              <a:noFill/>
            </p:spPr>
            <p:txBody>
              <a:bodyPr wrap="square" lIns="91433" tIns="45717" rIns="91433" bIns="45717" rtlCol="0">
                <a:spAutoFit/>
              </a:bodyPr>
              <a:lstStyle/>
              <a:p>
                <a:pPr>
                  <a:lnSpc>
                    <a:spcPct val="107000"/>
                  </a:lnSpc>
                  <a:spcAft>
                    <a:spcPts val="800"/>
                  </a:spcAft>
                </a:pPr>
                <a:r>
                  <a:rPr lang="fr-FR" sz="2800" b="1" dirty="0">
                    <a:latin typeface="Times New Roman" panose="02020603050405020304" pitchFamily="18" charset="0"/>
                    <a:ea typeface="Calibri" panose="020F0502020204030204" pitchFamily="34" charset="0"/>
                    <a:cs typeface="Times New Roman" panose="02020603050405020304" pitchFamily="18" charset="0"/>
                  </a:rPr>
                  <a:t>Gọi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𝑰</m:t>
                    </m:r>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 là </a:t>
                </a:r>
                <a:r>
                  <a:rPr lang="fr-FR" sz="2800" b="1" dirty="0" err="1">
                    <a:latin typeface="Times New Roman" panose="02020603050405020304" pitchFamily="18" charset="0"/>
                    <a:ea typeface="Calibri" panose="020F0502020204030204" pitchFamily="34" charset="0"/>
                    <a:cs typeface="Times New Roman" panose="02020603050405020304" pitchFamily="18" charset="0"/>
                  </a:rPr>
                  <a:t>trung</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r>
                  <a:rPr lang="fr-FR" sz="2800" b="1" dirty="0" err="1">
                    <a:latin typeface="Times New Roman" panose="02020603050405020304" pitchFamily="18" charset="0"/>
                    <a:ea typeface="Calibri" panose="020F0502020204030204" pitchFamily="34" charset="0"/>
                    <a:cs typeface="Times New Roman" panose="02020603050405020304" pitchFamily="18" charset="0"/>
                  </a:rPr>
                  <a:t>điểm</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r>
                  <a:rPr lang="fr-FR" sz="2800" b="1" dirty="0" err="1">
                    <a:latin typeface="Times New Roman" panose="02020603050405020304" pitchFamily="18" charset="0"/>
                    <a:ea typeface="Calibri" panose="020F0502020204030204" pitchFamily="34" charset="0"/>
                    <a:cs typeface="Times New Roman" panose="02020603050405020304" pitchFamily="18" charset="0"/>
                  </a:rPr>
                  <a:t>của</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𝑨𝑪</m:t>
                    </m:r>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 Dựng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𝑰𝑯</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𝑺𝑪</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𝑯</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𝑺𝑪</m:t>
                    </m:r>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fr-FR" sz="2800" b="1" dirty="0">
                    <a:latin typeface="Times New Roman" panose="02020603050405020304" pitchFamily="18" charset="0"/>
                    <a:ea typeface="Calibri" panose="020F0502020204030204" pitchFamily="34" charset="0"/>
                    <a:cs typeface="Times New Roman" panose="02020603050405020304" pitchFamily="18" charset="0"/>
                  </a:rPr>
                  <a:t>Ta </a:t>
                </a:r>
                <a:r>
                  <a:rPr lang="fr-FR"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begChr m:val="{"/>
                        <m:endChr m:val=""/>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eqArr>
                          <m:eqArrPr>
                            <m:ctrlPr>
                              <a:rPr lang="en-US" sz="2800" b="1" i="1">
                                <a:latin typeface="Cambria Math" panose="02040503050406030204" pitchFamily="18" charset="0"/>
                                <a:ea typeface="Calibri" panose="020F0502020204030204" pitchFamily="34" charset="0"/>
                                <a:cs typeface="Times New Roman" panose="02020603050405020304" pitchFamily="18" charset="0"/>
                              </a:rPr>
                            </m:ctrlPr>
                          </m:eqArrPr>
                          <m:e>
                            <m:r>
                              <a:rPr lang="fr-FR" sz="2800" b="1" i="1">
                                <a:latin typeface="Cambria Math" panose="02040503050406030204" pitchFamily="18" charset="0"/>
                                <a:ea typeface="Calibri" panose="020F0502020204030204" pitchFamily="34" charset="0"/>
                                <a:cs typeface="Times New Roman" panose="02020603050405020304" pitchFamily="18" charset="0"/>
                              </a:rPr>
                              <m:t>&amp;</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𝑨𝑪</m:t>
                            </m:r>
                          </m:e>
                          <m:e>
                            <m:r>
                              <a:rPr lang="fr-FR" sz="2800" b="1" i="1">
                                <a:latin typeface="Cambria Math" panose="02040503050406030204" pitchFamily="18" charset="0"/>
                                <a:ea typeface="Calibri" panose="020F0502020204030204" pitchFamily="34" charset="0"/>
                                <a:cs typeface="Times New Roman" panose="02020603050405020304" pitchFamily="18" charset="0"/>
                              </a:rPr>
                              <m:t>&amp;</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𝑺𝑨</m:t>
                            </m:r>
                          </m:e>
                        </m:eqArr>
                      </m:e>
                    </m:d>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fr-FR" sz="2800" b="1" i="1">
                        <a:latin typeface="Cambria Math" panose="02040503050406030204" pitchFamily="18" charset="0"/>
                        <a:ea typeface="Calibri" panose="020F0502020204030204" pitchFamily="34" charset="0"/>
                        <a:cs typeface="Times New Roman" panose="02020603050405020304" pitchFamily="18" charset="0"/>
                      </a:rPr>
                      <m:t>⊥</m:t>
                    </m:r>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fr-FR" sz="2800" b="1" i="1">
                            <a:latin typeface="Cambria Math" panose="02040503050406030204" pitchFamily="18" charset="0"/>
                            <a:ea typeface="Calibri" panose="020F0502020204030204" pitchFamily="34" charset="0"/>
                            <a:cs typeface="Times New Roman" panose="02020603050405020304" pitchFamily="18" charset="0"/>
                          </a:rPr>
                          <m:t>𝑺𝑨𝑪</m:t>
                        </m:r>
                      </m:e>
                    </m:d>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𝑺𝑪</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en-GB" sz="2800" b="1" i="1" smtClean="0">
                        <a:latin typeface="Cambria Math" panose="02040503050406030204" pitchFamily="18" charset="0"/>
                        <a:ea typeface="Calibri" panose="020F0502020204030204" pitchFamily="34" charset="0"/>
                        <a:cs typeface="Times New Roman" panose="02020603050405020304" pitchFamily="18" charset="0"/>
                      </a:rPr>
                      <m:t> (</m:t>
                    </m:r>
                    <m:r>
                      <a:rPr lang="en-GB" sz="2800" b="1" i="1" smtClean="0">
                        <a:latin typeface="Cambria Math" panose="02040503050406030204" pitchFamily="18" charset="0"/>
                        <a:ea typeface="Calibri" panose="020F0502020204030204" pitchFamily="34" charset="0"/>
                        <a:cs typeface="Times New Roman" panose="02020603050405020304" pitchFamily="18" charset="0"/>
                      </a:rPr>
                      <m:t>𝟏</m:t>
                    </m:r>
                    <m:r>
                      <a:rPr lang="en-GB" sz="2800" b="1" i="1" smtClean="0">
                        <a:latin typeface="Cambria Math" panose="02040503050406030204" pitchFamily="18" charset="0"/>
                        <a:ea typeface="Calibri" panose="020F0502020204030204" pitchFamily="34" charset="0"/>
                        <a:cs typeface="Times New Roman" panose="02020603050405020304" pitchFamily="18" charset="0"/>
                      </a:rPr>
                      <m:t>)</m:t>
                    </m:r>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fr-FR" sz="2800" b="1" dirty="0" err="1">
                    <a:latin typeface="Times New Roman" panose="02020603050405020304" pitchFamily="18" charset="0"/>
                    <a:ea typeface="Calibri" panose="020F0502020204030204" pitchFamily="34" charset="0"/>
                    <a:cs typeface="Times New Roman" panose="02020603050405020304" pitchFamily="18" charset="0"/>
                  </a:rPr>
                  <a:t>Mặt</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r>
                  <a:rPr lang="fr-FR" sz="2800" b="1" dirty="0" err="1">
                    <a:latin typeface="Times New Roman" panose="02020603050405020304" pitchFamily="18" charset="0"/>
                    <a:ea typeface="Calibri" panose="020F0502020204030204" pitchFamily="34" charset="0"/>
                    <a:cs typeface="Times New Roman" panose="02020603050405020304" pitchFamily="18" charset="0"/>
                  </a:rPr>
                  <a:t>khác</a:t>
                </a:r>
                <a:r>
                  <a:rPr lang="fr-FR"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𝑰𝑯</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𝑺𝑪</m:t>
                    </m:r>
                    <m:r>
                      <a:rPr lang="en-GB" sz="2800" b="1" i="1" smtClean="0">
                        <a:latin typeface="Cambria Math" panose="02040503050406030204" pitchFamily="18" charset="0"/>
                        <a:ea typeface="Calibri" panose="020F0502020204030204" pitchFamily="34" charset="0"/>
                        <a:cs typeface="Times New Roman" panose="02020603050405020304" pitchFamily="18" charset="0"/>
                      </a:rPr>
                      <m:t>  </m:t>
                    </m:r>
                    <m:d>
                      <m:dPr>
                        <m:ctrlPr>
                          <a:rPr lang="en-GB" sz="2800" b="1" i="1" smtClean="0">
                            <a:latin typeface="Cambria Math" panose="02040503050406030204" pitchFamily="18" charset="0"/>
                            <a:ea typeface="Calibri" panose="020F0502020204030204" pitchFamily="34" charset="0"/>
                            <a:cs typeface="Times New Roman" panose="02020603050405020304" pitchFamily="18" charset="0"/>
                          </a:rPr>
                        </m:ctrlPr>
                      </m:dPr>
                      <m:e>
                        <m:r>
                          <a:rPr lang="en-GB" sz="2800" b="1" i="1" smtClean="0">
                            <a:latin typeface="Cambria Math" panose="02040503050406030204" pitchFamily="18" charset="0"/>
                            <a:ea typeface="Calibri" panose="020F0502020204030204" pitchFamily="34" charset="0"/>
                            <a:cs typeface="Times New Roman" panose="02020603050405020304" pitchFamily="18" charset="0"/>
                          </a:rPr>
                          <m:t>𝟐</m:t>
                        </m:r>
                      </m:e>
                    </m:d>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r>
                      <a:rPr lang="en-GB" sz="2800" b="1" i="0" smtClean="0">
                        <a:latin typeface="Cambria Math" panose="02040503050406030204" pitchFamily="18" charset="0"/>
                        <a:ea typeface="Calibri" panose="020F0502020204030204" pitchFamily="34" charset="0"/>
                        <a:cs typeface="Times New Roman" panose="02020603050405020304" pitchFamily="18" charset="0"/>
                      </a:rPr>
                      <m:t>𝐓</m:t>
                    </m:r>
                    <m:r>
                      <a:rPr lang="en-GB" sz="2800" b="1" i="0" smtClean="0">
                        <a:latin typeface="Cambria Math" panose="02040503050406030204" pitchFamily="18" charset="0"/>
                        <a:ea typeface="Calibri" panose="020F0502020204030204" pitchFamily="34" charset="0"/>
                        <a:cs typeface="Times New Roman" panose="02020603050405020304" pitchFamily="18" charset="0"/>
                      </a:rPr>
                      <m:t>ừ </m:t>
                    </m:r>
                    <m:d>
                      <m:dPr>
                        <m:ctrlPr>
                          <a:rPr lang="en-GB" sz="2800" b="1" i="1" smtClean="0">
                            <a:latin typeface="Cambria Math" panose="02040503050406030204" pitchFamily="18" charset="0"/>
                            <a:ea typeface="Calibri" panose="020F0502020204030204" pitchFamily="34" charset="0"/>
                            <a:cs typeface="Times New Roman" panose="02020603050405020304" pitchFamily="18" charset="0"/>
                          </a:rPr>
                        </m:ctrlPr>
                      </m:dPr>
                      <m:e>
                        <m:r>
                          <a:rPr lang="en-GB" sz="2800" b="1" i="0" smtClean="0">
                            <a:latin typeface="Cambria Math" panose="02040503050406030204" pitchFamily="18" charset="0"/>
                            <a:ea typeface="Calibri" panose="020F0502020204030204" pitchFamily="34" charset="0"/>
                            <a:cs typeface="Times New Roman" panose="02020603050405020304" pitchFamily="18" charset="0"/>
                          </a:rPr>
                          <m:t>𝟏</m:t>
                        </m:r>
                      </m:e>
                    </m:d>
                    <m:r>
                      <a:rPr lang="en-GB" sz="2800" b="1" i="0" smtClean="0">
                        <a:latin typeface="Cambria Math" panose="02040503050406030204" pitchFamily="18" charset="0"/>
                        <a:ea typeface="Calibri" panose="020F0502020204030204" pitchFamily="34" charset="0"/>
                        <a:cs typeface="Times New Roman" panose="02020603050405020304" pitchFamily="18" charset="0"/>
                      </a:rPr>
                      <m:t>𝐯</m:t>
                    </m:r>
                    <m:r>
                      <a:rPr lang="en-GB" sz="2800" b="1" i="0" smtClean="0">
                        <a:latin typeface="Cambria Math" panose="02040503050406030204" pitchFamily="18" charset="0"/>
                        <a:ea typeface="Calibri" panose="020F0502020204030204" pitchFamily="34" charset="0"/>
                        <a:cs typeface="Times New Roman" panose="02020603050405020304" pitchFamily="18" charset="0"/>
                      </a:rPr>
                      <m:t>à </m:t>
                    </m:r>
                    <m:d>
                      <m:dPr>
                        <m:ctrlPr>
                          <a:rPr lang="en-GB" sz="2800" b="1" i="1" smtClean="0">
                            <a:latin typeface="Cambria Math" panose="02040503050406030204" pitchFamily="18" charset="0"/>
                            <a:ea typeface="Calibri" panose="020F0502020204030204" pitchFamily="34" charset="0"/>
                            <a:cs typeface="Times New Roman" panose="02020603050405020304" pitchFamily="18" charset="0"/>
                          </a:rPr>
                        </m:ctrlPr>
                      </m:dPr>
                      <m:e>
                        <m:r>
                          <a:rPr lang="en-GB" sz="2800" b="1" i="0" smtClean="0">
                            <a:latin typeface="Cambria Math" panose="02040503050406030204" pitchFamily="18" charset="0"/>
                            <a:ea typeface="Calibri" panose="020F0502020204030204" pitchFamily="34" charset="0"/>
                            <a:cs typeface="Times New Roman" panose="02020603050405020304" pitchFamily="18" charset="0"/>
                          </a:rPr>
                          <m:t>𝟐</m:t>
                        </m:r>
                      </m:e>
                    </m:d>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r>
                      <a:rPr lang="en-GB" sz="2800" b="1" i="0" smtClean="0">
                        <a:latin typeface="Cambria Math" panose="02040503050406030204" pitchFamily="18" charset="0"/>
                        <a:ea typeface="Calibri" panose="020F0502020204030204" pitchFamily="34" charset="0"/>
                        <a:cs typeface="Times New Roman" panose="02020603050405020304" pitchFamily="18" charset="0"/>
                      </a:rPr>
                      <m:t>𝐬𝐮𝐲</m:t>
                    </m:r>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r>
                      <a:rPr lang="en-GB" sz="2800" b="1" i="0" smtClean="0">
                        <a:latin typeface="Cambria Math" panose="02040503050406030204" pitchFamily="18" charset="0"/>
                        <a:ea typeface="Calibri" panose="020F0502020204030204" pitchFamily="34" charset="0"/>
                        <a:cs typeface="Times New Roman" panose="02020603050405020304" pitchFamily="18" charset="0"/>
                      </a:rPr>
                      <m:t>𝐫𝐚</m:t>
                    </m:r>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𝑺𝑪</m:t>
                    </m:r>
                    <m:r>
                      <a:rPr lang="fr-FR" sz="2800" b="1" i="1">
                        <a:latin typeface="Cambria Math" panose="02040503050406030204" pitchFamily="18" charset="0"/>
                        <a:ea typeface="Calibri" panose="020F0502020204030204" pitchFamily="34" charset="0"/>
                        <a:cs typeface="Times New Roman" panose="02020603050405020304" pitchFamily="18" charset="0"/>
                      </a:rPr>
                      <m:t>⊥</m:t>
                    </m:r>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fr-FR" sz="2800" b="1" i="1">
                            <a:latin typeface="Cambria Math" panose="02040503050406030204" pitchFamily="18" charset="0"/>
                            <a:ea typeface="Calibri" panose="020F0502020204030204" pitchFamily="34" charset="0"/>
                            <a:cs typeface="Times New Roman" panose="02020603050405020304" pitchFamily="18" charset="0"/>
                          </a:rPr>
                          <m:t>𝑩𝑰𝑯</m:t>
                        </m:r>
                      </m:e>
                    </m:d>
                  </m:oMath>
                </a14:m>
                <a:r>
                  <a:rPr lang="fr-FR" sz="2800" b="1"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Do </a:t>
                </a:r>
                <a14:m>
                  <m:oMath xmlns:m="http://schemas.openxmlformats.org/officeDocument/2006/math">
                    <m:d>
                      <m:dPr>
                        <m:begChr m:val="{"/>
                        <m:endChr m:val=""/>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eqArr>
                          <m:eqArrPr>
                            <m:ctrlPr>
                              <a:rPr lang="en-US" sz="2800" b="1" i="1">
                                <a:latin typeface="Cambria Math" panose="02040503050406030204" pitchFamily="18" charset="0"/>
                                <a:ea typeface="Calibri" panose="020F0502020204030204" pitchFamily="34" charset="0"/>
                                <a:cs typeface="Times New Roman" panose="02020603050405020304" pitchFamily="18" charset="0"/>
                              </a:rPr>
                            </m:ctrlPr>
                          </m:eqArrPr>
                          <m:e>
                            <m:r>
                              <a:rPr lang="fr-FR" sz="2800" b="1" i="1">
                                <a:latin typeface="Cambria Math" panose="02040503050406030204" pitchFamily="18" charset="0"/>
                                <a:ea typeface="Calibri" panose="020F0502020204030204" pitchFamily="34" charset="0"/>
                                <a:cs typeface="Times New Roman" panose="02020603050405020304" pitchFamily="18" charset="0"/>
                              </a:rPr>
                              <m:t>&amp;</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fr-FR" sz="2800" b="1" i="1">
                                <a:latin typeface="Cambria Math" panose="02040503050406030204" pitchFamily="18" charset="0"/>
                                <a:ea typeface="Calibri" panose="020F0502020204030204" pitchFamily="34" charset="0"/>
                                <a:cs typeface="Times New Roman" panose="02020603050405020304" pitchFamily="18" charset="0"/>
                              </a:rPr>
                              <m:t>⊥</m:t>
                            </m:r>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fr-FR" sz="2800" b="1" i="1">
                                    <a:latin typeface="Cambria Math" panose="02040503050406030204" pitchFamily="18" charset="0"/>
                                    <a:ea typeface="Calibri" panose="020F0502020204030204" pitchFamily="34" charset="0"/>
                                    <a:cs typeface="Times New Roman" panose="02020603050405020304" pitchFamily="18" charset="0"/>
                                  </a:rPr>
                                  <m:t>𝑺𝑨𝑪</m:t>
                                </m:r>
                              </m:e>
                            </m:d>
                          </m:e>
                          <m:e>
                            <m:r>
                              <a:rPr lang="fr-FR" sz="2800" b="1" i="1">
                                <a:latin typeface="Cambria Math" panose="02040503050406030204" pitchFamily="18" charset="0"/>
                                <a:ea typeface="Calibri" panose="020F0502020204030204" pitchFamily="34" charset="0"/>
                                <a:cs typeface="Times New Roman" panose="02020603050405020304" pitchFamily="18" charset="0"/>
                              </a:rPr>
                              <m:t>&amp;</m:t>
                            </m:r>
                            <m:r>
                              <a:rPr lang="fr-FR" sz="2800" b="1" i="1">
                                <a:latin typeface="Cambria Math" panose="02040503050406030204" pitchFamily="18" charset="0"/>
                                <a:ea typeface="Calibri" panose="020F0502020204030204" pitchFamily="34" charset="0"/>
                                <a:cs typeface="Times New Roman" panose="02020603050405020304" pitchFamily="18" charset="0"/>
                              </a:rPr>
                              <m:t>𝑰𝑯</m:t>
                            </m:r>
                            <m:r>
                              <a:rPr lang="fr-FR" sz="2800" b="1" i="1">
                                <a:latin typeface="Cambria Math" panose="02040503050406030204" pitchFamily="18" charset="0"/>
                                <a:ea typeface="Calibri" panose="020F0502020204030204" pitchFamily="34" charset="0"/>
                                <a:cs typeface="Times New Roman" panose="02020603050405020304" pitchFamily="18" charset="0"/>
                              </a:rPr>
                              <m:t>⊂</m:t>
                            </m:r>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fr-FR" sz="2800" b="1" i="1">
                                    <a:latin typeface="Cambria Math" panose="02040503050406030204" pitchFamily="18" charset="0"/>
                                    <a:ea typeface="Calibri" panose="020F0502020204030204" pitchFamily="34" charset="0"/>
                                    <a:cs typeface="Times New Roman" panose="02020603050405020304" pitchFamily="18" charset="0"/>
                                  </a:rPr>
                                  <m:t>𝑺𝑨𝑪</m:t>
                                </m:r>
                              </m:e>
                            </m:d>
                          </m:e>
                        </m:eqArr>
                      </m:e>
                    </m:d>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𝑩𝑰</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𝑰𝑯</m:t>
                    </m:r>
                    <m:r>
                      <a:rPr lang="fr-FR" sz="2800" b="1" i="1">
                        <a:latin typeface="Cambria Math" panose="02040503050406030204" pitchFamily="18" charset="0"/>
                        <a:ea typeface="Calibri" panose="020F0502020204030204" pitchFamily="34" charset="0"/>
                        <a:cs typeface="Times New Roman" panose="02020603050405020304" pitchFamily="18" charset="0"/>
                      </a:rPr>
                      <m:t>⇒</m:t>
                    </m:r>
                    <m:r>
                      <a:rPr lang="fr-FR" sz="2800" b="1" i="1">
                        <a:latin typeface="Cambria Math" panose="02040503050406030204" pitchFamily="18" charset="0"/>
                        <a:ea typeface="Calibri" panose="020F0502020204030204" pitchFamily="34" charset="0"/>
                        <a:cs typeface="Times New Roman" panose="02020603050405020304" pitchFamily="18" charset="0"/>
                      </a:rPr>
                      <m:t>𝜟</m:t>
                    </m:r>
                    <m:r>
                      <a:rPr lang="fr-FR" sz="2800" b="1" i="1">
                        <a:latin typeface="Cambria Math" panose="02040503050406030204" pitchFamily="18" charset="0"/>
                        <a:ea typeface="Calibri" panose="020F0502020204030204" pitchFamily="34" charset="0"/>
                        <a:cs typeface="Times New Roman" panose="02020603050405020304" pitchFamily="18" charset="0"/>
                      </a:rPr>
                      <m:t>𝑩𝑰𝑯</m:t>
                    </m:r>
                  </m:oMath>
                </a14:m>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vuông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tại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fr-FR" sz="2800" b="1" i="1">
                        <a:latin typeface="Cambria Math" panose="02040503050406030204" pitchFamily="18" charset="0"/>
                        <a:ea typeface="Calibri" panose="020F0502020204030204" pitchFamily="34" charset="0"/>
                        <a:cs typeface="Times New Roman" panose="02020603050405020304" pitchFamily="18" charset="0"/>
                      </a:rPr>
                      <m:t>𝑰</m:t>
                    </m:r>
                  </m:oMath>
                </a14:m>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431447" y="3259090"/>
                <a:ext cx="9111021" cy="3989419"/>
              </a:xfrm>
              <a:prstGeom prst="rect">
                <a:avLst/>
              </a:prstGeom>
              <a:blipFill>
                <a:blip r:embed="rId2"/>
                <a:stretch>
                  <a:fillRect l="-1406" t="-1682" r="-268"/>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866205" y="276146"/>
                <a:ext cx="11519499" cy="2085827"/>
              </a:xfrm>
              <a:prstGeom prst="rect">
                <a:avLst/>
              </a:prstGeom>
            </p:spPr>
            <p:txBody>
              <a:bodyPr wrap="square">
                <a:spAutoFit/>
              </a:bodyPr>
              <a:lstStyle/>
              <a:p>
                <a:pPr>
                  <a:lnSpc>
                    <a:spcPct val="107000"/>
                  </a:lnSpc>
                  <a:spcAft>
                    <a:spcPts val="8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cs typeface="Times New Roman" panose="02020603050405020304" pitchFamily="18" charset="0"/>
                  </a:rPr>
                  <a:t>Cho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chóp</a:t>
                </a:r>
                <a14:m>
                  <m:oMath xmlns:m="http://schemas.openxmlformats.org/officeDocument/2006/math">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r>
                      <a:rPr lang="en-US" sz="2800" b="1" i="1">
                        <a:latin typeface="Cambria Math" panose="02040503050406030204" pitchFamily="18" charset="0"/>
                        <a:ea typeface="Calibri" panose="020F0502020204030204" pitchFamily="34" charset="0"/>
                        <a:cs typeface="Times New Roman" panose="02020603050405020304" pitchFamily="18" charset="0"/>
                      </a:rPr>
                      <m:t>𝑺</m:t>
                    </m:r>
                    <m:r>
                      <a:rPr lang="en-US" sz="2800" b="1">
                        <a:latin typeface="Cambria Math" panose="02040503050406030204" pitchFamily="18" charset="0"/>
                        <a:ea typeface="Calibri" panose="020F0502020204030204" pitchFamily="34" charset="0"/>
                        <a:cs typeface="Times New Roman" panose="02020603050405020304" pitchFamily="18" charset="0"/>
                      </a:rPr>
                      <m:t>.</m:t>
                    </m:r>
                    <m:r>
                      <a:rPr lang="en-US" sz="2800" b="1" i="1">
                        <a:latin typeface="Cambria Math" panose="02040503050406030204" pitchFamily="18" charset="0"/>
                        <a:ea typeface="Calibri" panose="020F0502020204030204" pitchFamily="34" charset="0"/>
                        <a:cs typeface="Times New Roman" panose="02020603050405020304" pitchFamily="18" charset="0"/>
                      </a:rPr>
                      <m:t>𝑨𝑩𝑪</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đáy</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ea typeface="Calibri" panose="020F0502020204030204" pitchFamily="34" charset="0"/>
                        <a:cs typeface="Times New Roman" panose="02020603050405020304" pitchFamily="18" charset="0"/>
                      </a:rPr>
                      <m:t>𝑨𝑩𝑪</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là</a:t>
                </a:r>
                <a:r>
                  <a:rPr lang="en-US" sz="2800" b="1" dirty="0">
                    <a:latin typeface="Times New Roman" panose="02020603050405020304" pitchFamily="18" charset="0"/>
                    <a:ea typeface="Calibri" panose="020F0502020204030204" pitchFamily="34" charset="0"/>
                    <a:cs typeface="Times New Roman" panose="02020603050405020304" pitchFamily="18" charset="0"/>
                  </a:rPr>
                  <a:t> tam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giác</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đều</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cạnh</a:t>
                </a:r>
                <a14:m>
                  <m:oMath xmlns:m="http://schemas.openxmlformats.org/officeDocument/2006/math">
                    <m:r>
                      <a:rPr lang="en-GB" sz="2800" b="1" i="0" smtClean="0">
                        <a:latin typeface="Cambria Math" panose="02040503050406030204" pitchFamily="18" charset="0"/>
                        <a:ea typeface="Calibri" panose="020F0502020204030204" pitchFamily="34" charset="0"/>
                        <a:cs typeface="Times New Roman" panose="02020603050405020304" pitchFamily="18" charset="0"/>
                      </a:rPr>
                      <m:t> </m:t>
                    </m:r>
                    <m:r>
                      <a:rPr lang="en-US" sz="2800" b="1" i="1">
                        <a:latin typeface="Cambria Math" panose="02040503050406030204" pitchFamily="18" charset="0"/>
                        <a:ea typeface="Calibri" panose="020F0502020204030204" pitchFamily="34" charset="0"/>
                        <a:cs typeface="Times New Roman" panose="02020603050405020304" pitchFamily="18" charset="0"/>
                      </a:rPr>
                      <m:t>𝒂</m:t>
                    </m:r>
                    <m:r>
                      <a:rPr lang="en-US" sz="2800" b="1">
                        <a:latin typeface="Cambria Math" panose="02040503050406030204" pitchFamily="18" charset="0"/>
                        <a:ea typeface="Calibri" panose="020F0502020204030204" pitchFamily="34" charset="0"/>
                        <a:cs typeface="Times New Roman" panose="02020603050405020304" pitchFamily="18" charset="0"/>
                      </a:rPr>
                      <m:t>,</m:t>
                    </m:r>
                    <m:r>
                      <a:rPr lang="en-GB" sz="2800" b="1" i="1" smtClean="0">
                        <a:latin typeface="Cambria Math" panose="02040503050406030204" pitchFamily="18" charset="0"/>
                        <a:ea typeface="Calibri" panose="020F0502020204030204" pitchFamily="34" charset="0"/>
                        <a:cs typeface="Times New Roman" panose="02020603050405020304" pitchFamily="18" charset="0"/>
                      </a:rPr>
                      <m:t>  </m:t>
                    </m:r>
                    <m:r>
                      <a:rPr lang="en-US" sz="2800" b="1" i="1">
                        <a:latin typeface="Cambria Math" panose="02040503050406030204" pitchFamily="18" charset="0"/>
                        <a:ea typeface="Calibri" panose="020F0502020204030204" pitchFamily="34" charset="0"/>
                        <a:cs typeface="Times New Roman" panose="02020603050405020304" pitchFamily="18" charset="0"/>
                      </a:rPr>
                      <m:t>𝑺𝑨</m:t>
                    </m:r>
                    <m:r>
                      <a:rPr lang="en-US" sz="2800" b="1">
                        <a:latin typeface="Cambria Math" panose="02040503050406030204" pitchFamily="18" charset="0"/>
                        <a:ea typeface="Calibri" panose="020F0502020204030204" pitchFamily="34" charset="0"/>
                        <a:cs typeface="Times New Roman" panose="02020603050405020304" pitchFamily="18" charset="0"/>
                      </a:rPr>
                      <m:t>⊥</m:t>
                    </m:r>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en-US" sz="2800" b="1" i="1">
                            <a:latin typeface="Cambria Math" panose="02040503050406030204" pitchFamily="18" charset="0"/>
                            <a:ea typeface="Calibri" panose="020F0502020204030204" pitchFamily="34" charset="0"/>
                            <a:cs typeface="Times New Roman" panose="02020603050405020304" pitchFamily="18" charset="0"/>
                          </a:rPr>
                          <m:t>𝑨𝑩𝑪</m:t>
                        </m:r>
                      </m:e>
                    </m:d>
                  </m:oMath>
                </a14:m>
                <a:r>
                  <a:rPr lang="en-US" sz="28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ea typeface="Calibri" panose="020F0502020204030204" pitchFamily="34" charset="0"/>
                        <a:cs typeface="Times New Roman" panose="02020603050405020304" pitchFamily="18" charset="0"/>
                      </a:rPr>
                      <m:t>𝑺𝑨</m:t>
                    </m:r>
                    <m:r>
                      <a:rPr lang="en-US" sz="2800" b="1">
                        <a:latin typeface="Cambria Math" panose="02040503050406030204" pitchFamily="18" charset="0"/>
                        <a:ea typeface="Calibri" panose="020F0502020204030204" pitchFamily="34" charset="0"/>
                        <a:cs typeface="Times New Roman" panose="02020603050405020304" pitchFamily="18" charset="0"/>
                      </a:rPr>
                      <m:t>=</m:t>
                    </m:r>
                    <m:r>
                      <a:rPr lang="en-US" sz="2800" b="1" i="1">
                        <a:latin typeface="Cambria Math" panose="02040503050406030204" pitchFamily="18" charset="0"/>
                        <a:ea typeface="Calibri" panose="020F0502020204030204" pitchFamily="34" charset="0"/>
                        <a:cs typeface="Times New Roman" panose="02020603050405020304" pitchFamily="18" charset="0"/>
                      </a:rPr>
                      <m:t>𝟐</m:t>
                    </m:r>
                    <m:r>
                      <a:rPr lang="en-US" sz="2800" b="1" i="1">
                        <a:latin typeface="Cambria Math" panose="02040503050406030204" pitchFamily="18" charset="0"/>
                        <a:ea typeface="Calibri" panose="020F0502020204030204" pitchFamily="34" charset="0"/>
                        <a:cs typeface="Times New Roman" panose="02020603050405020304" pitchFamily="18" charset="0"/>
                      </a:rPr>
                      <m:t>𝒂</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Gọi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en-US" sz="2800" b="1" i="1">
                            <a:latin typeface="Cambria Math" panose="02040503050406030204" pitchFamily="18" charset="0"/>
                            <a:ea typeface="Calibri" panose="020F0502020204030204" pitchFamily="34" charset="0"/>
                            <a:cs typeface="Times New Roman" panose="02020603050405020304" pitchFamily="18" charset="0"/>
                          </a:rPr>
                          <m:t>𝜶</m:t>
                        </m:r>
                      </m:e>
                    </m:d>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mặt</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phẳng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đi</a:t>
                </a:r>
                <a:r>
                  <a:rPr lang="en-US" sz="2800" b="1" dirty="0">
                    <a:latin typeface="Times New Roman" panose="02020603050405020304" pitchFamily="18" charset="0"/>
                    <a:ea typeface="Calibri" panose="020F0502020204030204" pitchFamily="34" charset="0"/>
                    <a:cs typeface="Times New Roman" panose="02020603050405020304" pitchFamily="18" charset="0"/>
                  </a:rPr>
                  <a:t> qua </a:t>
                </a:r>
                <a14:m>
                  <m:oMath xmlns:m="http://schemas.openxmlformats.org/officeDocument/2006/math">
                    <m:r>
                      <a:rPr lang="en-US" sz="2800" b="1" i="1">
                        <a:latin typeface="Cambria Math" panose="02040503050406030204" pitchFamily="18" charset="0"/>
                        <a:ea typeface="Calibri" panose="020F0502020204030204" pitchFamily="34" charset="0"/>
                        <a:cs typeface="Times New Roman" panose="02020603050405020304" pitchFamily="18" charset="0"/>
                      </a:rPr>
                      <m:t>𝑩</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vuông</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góc</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với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ea typeface="Calibri" panose="020F0502020204030204" pitchFamily="34" charset="0"/>
                        <a:cs typeface="Times New Roman" panose="02020603050405020304" pitchFamily="18" charset="0"/>
                      </a:rPr>
                      <m:t>𝑺𝑪</m:t>
                    </m:r>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Thiết</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diện</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b="1" i="1">
                            <a:latin typeface="Cambria Math" panose="02040503050406030204" pitchFamily="18" charset="0"/>
                            <a:ea typeface="Calibri" panose="020F0502020204030204" pitchFamily="34" charset="0"/>
                            <a:cs typeface="Times New Roman" panose="02020603050405020304" pitchFamily="18" charset="0"/>
                          </a:rPr>
                        </m:ctrlPr>
                      </m:dPr>
                      <m:e>
                        <m:r>
                          <a:rPr lang="en-US" sz="2800" b="1" i="1">
                            <a:latin typeface="Cambria Math" panose="02040503050406030204" pitchFamily="18" charset="0"/>
                            <a:ea typeface="Calibri" panose="020F0502020204030204" pitchFamily="34" charset="0"/>
                            <a:cs typeface="Times New Roman" panose="02020603050405020304" pitchFamily="18" charset="0"/>
                          </a:rPr>
                          <m:t>𝜶</m:t>
                        </m:r>
                      </m:e>
                    </m:d>
                  </m:oMath>
                </a14:m>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chóp</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là</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866205" y="276146"/>
                <a:ext cx="11519499" cy="2085827"/>
              </a:xfrm>
              <a:prstGeom prst="rect">
                <a:avLst/>
              </a:prstGeom>
              <a:blipFill>
                <a:blip r:embed="rId3"/>
                <a:stretch>
                  <a:fillRect l="-1058" t="-2924"/>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255230" y="1922605"/>
            <a:ext cx="12148595" cy="793462"/>
            <a:chOff x="213063" y="1826374"/>
            <a:chExt cx="12234727" cy="663511"/>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663511"/>
              <a:chOff x="227583" y="1800156"/>
              <a:chExt cx="11781442" cy="663511"/>
            </a:xfrm>
          </p:grpSpPr>
          <p:grpSp>
            <p:nvGrpSpPr>
              <p:cNvPr id="12" name="Group 11"/>
              <p:cNvGrpSpPr/>
              <p:nvPr/>
            </p:nvGrpSpPr>
            <p:grpSpPr>
              <a:xfrm>
                <a:off x="227583" y="1826104"/>
                <a:ext cx="3001475" cy="619869"/>
                <a:chOff x="277163" y="1182823"/>
                <a:chExt cx="3487342" cy="619948"/>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2" y="1204739"/>
                      <a:ext cx="2949563" cy="598032"/>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b="1" i="0" dirty="0">
                                <a:latin typeface="Times New Roman" panose="02020603050405020304" pitchFamily="18" charset="0"/>
                                <a:ea typeface="Calibri" panose="020F0502020204030204" pitchFamily="34" charset="0"/>
                              </a:rPr>
                              <m:t>Tam</m:t>
                            </m:r>
                            <m:r>
                              <m:rPr>
                                <m:nor/>
                              </m:rPr>
                              <a:rPr lang="en-US" b="1" i="0" dirty="0">
                                <a:latin typeface="Times New Roman" panose="02020603050405020304" pitchFamily="18" charset="0"/>
                                <a:ea typeface="Calibri" panose="020F0502020204030204" pitchFamily="34" charset="0"/>
                              </a:rPr>
                              <m:t> </m:t>
                            </m:r>
                            <m:r>
                              <m:rPr>
                                <m:nor/>
                              </m:rPr>
                              <a:rPr lang="en-US" b="1" i="0" dirty="0">
                                <a:latin typeface="Times New Roman" panose="02020603050405020304" pitchFamily="18" charset="0"/>
                                <a:ea typeface="Calibri" panose="020F0502020204030204" pitchFamily="34" charset="0"/>
                              </a:rPr>
                              <m:t>gi</m:t>
                            </m:r>
                            <m:r>
                              <m:rPr>
                                <m:nor/>
                              </m:rPr>
                              <a:rPr lang="en-US" b="1" i="0" dirty="0">
                                <a:latin typeface="Times New Roman" panose="02020603050405020304" pitchFamily="18" charset="0"/>
                                <a:ea typeface="Calibri" panose="020F0502020204030204" pitchFamily="34" charset="0"/>
                              </a:rPr>
                              <m:t>á</m:t>
                            </m:r>
                            <m:r>
                              <m:rPr>
                                <m:nor/>
                              </m:rPr>
                              <a:rPr lang="en-US" b="1" i="0" dirty="0">
                                <a:latin typeface="Times New Roman" panose="02020603050405020304" pitchFamily="18" charset="0"/>
                                <a:ea typeface="Calibri" panose="020F0502020204030204" pitchFamily="34" charset="0"/>
                              </a:rPr>
                              <m:t>c</m:t>
                            </m:r>
                            <m:r>
                              <m:rPr>
                                <m:nor/>
                              </m:rPr>
                              <a:rPr lang="en-US" b="1" i="0" dirty="0">
                                <a:latin typeface="Times New Roman" panose="02020603050405020304" pitchFamily="18" charset="0"/>
                                <a:ea typeface="Calibri" panose="020F0502020204030204" pitchFamily="34" charset="0"/>
                              </a:rPr>
                              <m:t> đề</m:t>
                            </m:r>
                            <m:r>
                              <m:rPr>
                                <m:nor/>
                              </m:rPr>
                              <a:rPr lang="en-US" b="1" i="0" dirty="0">
                                <a:latin typeface="Times New Roman" panose="02020603050405020304" pitchFamily="18" charset="0"/>
                                <a:ea typeface="Calibri" panose="020F0502020204030204" pitchFamily="34" charset="0"/>
                              </a:rPr>
                              <m:t>u</m:t>
                            </m:r>
                            <m:r>
                              <m:rPr>
                                <m:nor/>
                              </m:rPr>
                              <a:rPr lang="en-US" b="1" i="0" dirty="0">
                                <a:latin typeface="Times New Roman" panose="02020603050405020304" pitchFamily="18" charset="0"/>
                                <a:ea typeface="Calibri" panose="020F0502020204030204" pitchFamily="34" charset="0"/>
                              </a:rPr>
                              <m:t>.</m:t>
                            </m:r>
                          </m:oMath>
                        </m:oMathPara>
                      </a14:m>
                      <a:endParaRPr lang="en-US" i="0"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2" y="1204739"/>
                      <a:ext cx="2949563" cy="598032"/>
                    </a:xfrm>
                    <a:prstGeom prst="rect">
                      <a:avLst/>
                    </a:prstGeom>
                    <a:blipFill>
                      <a:blip r:embed="rId4"/>
                      <a:stretch>
                        <a:fillRect/>
                      </a:stretch>
                    </a:blipFill>
                  </p:spPr>
                  <p:txBody>
                    <a:bodyPr/>
                    <a:lstStyle/>
                    <a:p>
                      <a:r>
                        <a:rPr lang="en-GB">
                          <a:noFill/>
                        </a:rPr>
                        <a:t> </a:t>
                      </a:r>
                    </a:p>
                  </p:txBody>
                </p:sp>
              </mc:Fallback>
            </mc:AlternateContent>
          </p:grpSp>
          <p:grpSp>
            <p:nvGrpSpPr>
              <p:cNvPr id="13" name="Group 12"/>
              <p:cNvGrpSpPr/>
              <p:nvPr/>
            </p:nvGrpSpPr>
            <p:grpSpPr>
              <a:xfrm>
                <a:off x="3174821" y="1829300"/>
                <a:ext cx="3156282" cy="617189"/>
                <a:chOff x="4741795" y="1193853"/>
                <a:chExt cx="3052436" cy="617268"/>
              </a:xfrm>
            </p:grpSpPr>
            <p:sp>
              <p:nvSpPr>
                <p:cNvPr id="65" name="Rectangle 64"/>
                <p:cNvSpPr/>
                <p:nvPr/>
              </p:nvSpPr>
              <p:spPr>
                <a:xfrm>
                  <a:off x="4945302" y="1193853"/>
                  <a:ext cx="2789227"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091634" y="1217570"/>
                      <a:ext cx="2702597" cy="577440"/>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sz="2800" b="1" i="0" dirty="0">
                                <a:latin typeface="Times New Roman" panose="02020603050405020304" pitchFamily="18" charset="0"/>
                                <a:ea typeface="Calibri" panose="020F0502020204030204" pitchFamily="34" charset="0"/>
                              </a:rPr>
                              <m:t>Tam</m:t>
                            </m:r>
                            <m:r>
                              <m:rPr>
                                <m:nor/>
                              </m:rPr>
                              <a:rPr lang="en-US" sz="2800" b="1" i="0" dirty="0">
                                <a:latin typeface="Times New Roman" panose="02020603050405020304" pitchFamily="18" charset="0"/>
                                <a:ea typeface="Calibri" panose="020F0502020204030204" pitchFamily="34" charset="0"/>
                              </a:rPr>
                              <m:t> </m:t>
                            </m:r>
                            <m:r>
                              <m:rPr>
                                <m:nor/>
                              </m:rPr>
                              <a:rPr lang="en-US" sz="2800" b="1" i="0" dirty="0">
                                <a:latin typeface="Times New Roman" panose="02020603050405020304" pitchFamily="18" charset="0"/>
                                <a:ea typeface="Calibri" panose="020F0502020204030204" pitchFamily="34" charset="0"/>
                              </a:rPr>
                              <m:t>gi</m:t>
                            </m:r>
                            <m:r>
                              <m:rPr>
                                <m:nor/>
                              </m:rPr>
                              <a:rPr lang="en-US" sz="2800" b="1" i="0" dirty="0">
                                <a:latin typeface="Times New Roman" panose="02020603050405020304" pitchFamily="18" charset="0"/>
                                <a:ea typeface="Calibri" panose="020F0502020204030204" pitchFamily="34" charset="0"/>
                              </a:rPr>
                              <m:t>á</m:t>
                            </m:r>
                            <m:r>
                              <m:rPr>
                                <m:nor/>
                              </m:rPr>
                              <a:rPr lang="en-US" sz="2800" b="1" i="0" dirty="0">
                                <a:latin typeface="Times New Roman" panose="02020603050405020304" pitchFamily="18" charset="0"/>
                                <a:ea typeface="Calibri" panose="020F0502020204030204" pitchFamily="34" charset="0"/>
                              </a:rPr>
                              <m:t>c</m:t>
                            </m:r>
                            <m:r>
                              <m:rPr>
                                <m:nor/>
                              </m:rPr>
                              <a:rPr lang="en-US" sz="2800" b="1" i="0" dirty="0">
                                <a:latin typeface="Times New Roman" panose="02020603050405020304" pitchFamily="18" charset="0"/>
                                <a:ea typeface="Calibri" panose="020F0502020204030204" pitchFamily="34" charset="0"/>
                              </a:rPr>
                              <m:t> </m:t>
                            </m:r>
                            <m:r>
                              <m:rPr>
                                <m:nor/>
                              </m:rPr>
                              <a:rPr lang="en-US" sz="2800" b="1" i="0" dirty="0">
                                <a:latin typeface="Times New Roman" panose="02020603050405020304" pitchFamily="18" charset="0"/>
                                <a:ea typeface="Calibri" panose="020F0502020204030204" pitchFamily="34" charset="0"/>
                              </a:rPr>
                              <m:t>vu</m:t>
                            </m:r>
                            <m:r>
                              <m:rPr>
                                <m:nor/>
                              </m:rPr>
                              <a:rPr lang="en-US" sz="2800" b="1" i="0" dirty="0">
                                <a:latin typeface="Times New Roman" panose="02020603050405020304" pitchFamily="18" charset="0"/>
                                <a:ea typeface="Calibri" panose="020F0502020204030204" pitchFamily="34" charset="0"/>
                              </a:rPr>
                              <m:t>ô</m:t>
                            </m:r>
                            <m:r>
                              <m:rPr>
                                <m:nor/>
                              </m:rPr>
                              <a:rPr lang="en-US" sz="2800" b="1" i="0" dirty="0">
                                <a:latin typeface="Times New Roman" panose="02020603050405020304" pitchFamily="18" charset="0"/>
                                <a:ea typeface="Calibri" panose="020F0502020204030204" pitchFamily="34" charset="0"/>
                              </a:rPr>
                              <m:t>ng</m:t>
                            </m:r>
                            <m:r>
                              <m:rPr>
                                <m:nor/>
                              </m:rPr>
                              <a:rPr lang="en-US" sz="2800" b="1" i="0" dirty="0">
                                <a:latin typeface="Times New Roman" panose="02020603050405020304" pitchFamily="18" charset="0"/>
                                <a:ea typeface="Calibri" panose="020F0502020204030204" pitchFamily="34" charset="0"/>
                              </a:rPr>
                              <m:t>.</m:t>
                            </m:r>
                          </m:oMath>
                        </m:oMathPara>
                      </a14:m>
                      <a:endParaRPr lang="en-US" sz="2800" i="0" dirty="0"/>
                    </a:p>
                  </p:txBody>
                </p:sp>
              </mc:Choice>
              <mc:Fallback xmlns="">
                <p:sp>
                  <p:nvSpPr>
                    <p:cNvPr id="68" name="TextBox 67"/>
                    <p:cNvSpPr txBox="1">
                      <a:spLocks noRot="1" noChangeAspect="1" noMove="1" noResize="1" noEditPoints="1" noAdjustHandles="1" noChangeArrowheads="1" noChangeShapeType="1" noTextEdit="1"/>
                    </p:cNvSpPr>
                    <p:nvPr/>
                  </p:nvSpPr>
                  <p:spPr>
                    <a:xfrm>
                      <a:off x="5091634" y="1217570"/>
                      <a:ext cx="2702597" cy="577440"/>
                    </a:xfrm>
                    <a:prstGeom prst="rect">
                      <a:avLst/>
                    </a:prstGeom>
                    <a:blipFill>
                      <a:blip r:embed="rId5"/>
                      <a:stretch>
                        <a:fillRect/>
                      </a:stretch>
                    </a:blipFill>
                  </p:spPr>
                  <p:txBody>
                    <a:bodyPr/>
                    <a:lstStyle/>
                    <a:p>
                      <a:r>
                        <a:rPr lang="en-GB">
                          <a:noFill/>
                        </a:rPr>
                        <a:t> </a:t>
                      </a:r>
                    </a:p>
                  </p:txBody>
                </p:sp>
              </mc:Fallback>
            </mc:AlternateContent>
          </p:grpSp>
          <p:grpSp>
            <p:nvGrpSpPr>
              <p:cNvPr id="14" name="Group 13"/>
              <p:cNvGrpSpPr/>
              <p:nvPr/>
            </p:nvGrpSpPr>
            <p:grpSpPr>
              <a:xfrm>
                <a:off x="6233045" y="1833686"/>
                <a:ext cx="2952215" cy="619497"/>
                <a:chOff x="7661192" y="1193853"/>
                <a:chExt cx="4517344" cy="619578"/>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351552" y="1235990"/>
                      <a:ext cx="3826984" cy="577441"/>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m:rPr>
                                <m:nor/>
                              </m:rPr>
                              <a:rPr lang="en-US" sz="2800" b="1" i="0" dirty="0">
                                <a:latin typeface="Times New Roman" panose="02020603050405020304" pitchFamily="18" charset="0"/>
                                <a:ea typeface="Calibri" panose="020F0502020204030204" pitchFamily="34" charset="0"/>
                              </a:rPr>
                              <m:t>Tam</m:t>
                            </m:r>
                            <m:r>
                              <m:rPr>
                                <m:nor/>
                              </m:rPr>
                              <a:rPr lang="en-US" sz="2800" b="1" i="0" dirty="0">
                                <a:latin typeface="Times New Roman" panose="02020603050405020304" pitchFamily="18" charset="0"/>
                                <a:ea typeface="Calibri" panose="020F0502020204030204" pitchFamily="34" charset="0"/>
                              </a:rPr>
                              <m:t> </m:t>
                            </m:r>
                            <m:r>
                              <m:rPr>
                                <m:nor/>
                              </m:rPr>
                              <a:rPr lang="en-US" sz="2800" b="1" i="0" dirty="0">
                                <a:latin typeface="Times New Roman" panose="02020603050405020304" pitchFamily="18" charset="0"/>
                                <a:ea typeface="Calibri" panose="020F0502020204030204" pitchFamily="34" charset="0"/>
                              </a:rPr>
                              <m:t>gi</m:t>
                            </m:r>
                            <m:r>
                              <m:rPr>
                                <m:nor/>
                              </m:rPr>
                              <a:rPr lang="en-US" sz="2800" b="1" i="0" dirty="0">
                                <a:latin typeface="Times New Roman" panose="02020603050405020304" pitchFamily="18" charset="0"/>
                                <a:ea typeface="Calibri" panose="020F0502020204030204" pitchFamily="34" charset="0"/>
                              </a:rPr>
                              <m:t>á</m:t>
                            </m:r>
                            <m:r>
                              <m:rPr>
                                <m:nor/>
                              </m:rPr>
                              <a:rPr lang="en-US" sz="2800" b="1" i="0" dirty="0">
                                <a:latin typeface="Times New Roman" panose="02020603050405020304" pitchFamily="18" charset="0"/>
                                <a:ea typeface="Calibri" panose="020F0502020204030204" pitchFamily="34" charset="0"/>
                              </a:rPr>
                              <m:t>c</m:t>
                            </m:r>
                            <m:r>
                              <m:rPr>
                                <m:nor/>
                              </m:rPr>
                              <a:rPr lang="en-US" sz="2800" b="1" i="0" dirty="0">
                                <a:latin typeface="Times New Roman" panose="02020603050405020304" pitchFamily="18" charset="0"/>
                                <a:ea typeface="Calibri" panose="020F0502020204030204" pitchFamily="34" charset="0"/>
                              </a:rPr>
                              <m:t> </m:t>
                            </m:r>
                            <m:r>
                              <m:rPr>
                                <m:nor/>
                              </m:rPr>
                              <a:rPr lang="en-US" sz="2800" b="1" i="0" dirty="0">
                                <a:latin typeface="Times New Roman" panose="02020603050405020304" pitchFamily="18" charset="0"/>
                                <a:ea typeface="Calibri" panose="020F0502020204030204" pitchFamily="34" charset="0"/>
                              </a:rPr>
                              <m:t>c</m:t>
                            </m:r>
                            <m:r>
                              <m:rPr>
                                <m:nor/>
                              </m:rPr>
                              <a:rPr lang="en-US" sz="2800" b="1" i="0" dirty="0">
                                <a:latin typeface="Times New Roman" panose="02020603050405020304" pitchFamily="18" charset="0"/>
                                <a:ea typeface="Calibri" panose="020F0502020204030204" pitchFamily="34" charset="0"/>
                              </a:rPr>
                              <m:t>â</m:t>
                            </m:r>
                            <m:r>
                              <m:rPr>
                                <m:nor/>
                              </m:rPr>
                              <a:rPr lang="en-US" sz="2800" b="1" i="0" dirty="0">
                                <a:latin typeface="Times New Roman" panose="02020603050405020304" pitchFamily="18" charset="0"/>
                                <a:ea typeface="Calibri" panose="020F0502020204030204" pitchFamily="34" charset="0"/>
                              </a:rPr>
                              <m:t>n</m:t>
                            </m:r>
                            <m:r>
                              <m:rPr>
                                <m:nor/>
                              </m:rPr>
                              <a:rPr lang="en-US" sz="2800" b="1" i="0" dirty="0">
                                <a:latin typeface="Times New Roman" panose="02020603050405020304" pitchFamily="18" charset="0"/>
                                <a:ea typeface="Calibri" panose="020F0502020204030204" pitchFamily="34" charset="0"/>
                              </a:rPr>
                              <m:t>.</m:t>
                            </m:r>
                          </m:oMath>
                        </m:oMathPara>
                      </a14:m>
                      <a:endParaRPr lang="en-US" sz="2799" i="0"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351552" y="1235990"/>
                      <a:ext cx="3826984" cy="577441"/>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909171" y="1959872"/>
                  <a:ext cx="2538619" cy="456242"/>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m:rPr>
                          <m:nor/>
                        </m:rPr>
                        <a:rPr lang="en-US" sz="2800" b="1" i="0" dirty="0">
                          <a:latin typeface="Times New Roman" panose="02020603050405020304" pitchFamily="18" charset="0"/>
                          <a:ea typeface="Calibri" panose="020F0502020204030204" pitchFamily="34" charset="0"/>
                        </a:rPr>
                        <m:t>H</m:t>
                      </m:r>
                      <m:r>
                        <m:rPr>
                          <m:nor/>
                        </m:rPr>
                        <a:rPr lang="en-US" sz="2800" b="1" i="0" dirty="0">
                          <a:latin typeface="Times New Roman" panose="02020603050405020304" pitchFamily="18" charset="0"/>
                          <a:ea typeface="Calibri" panose="020F0502020204030204" pitchFamily="34" charset="0"/>
                        </a:rPr>
                        <m:t>ì</m:t>
                      </m:r>
                      <m:r>
                        <m:rPr>
                          <m:nor/>
                        </m:rPr>
                        <a:rPr lang="en-US" sz="2800" b="1" i="0" dirty="0">
                          <a:latin typeface="Times New Roman" panose="02020603050405020304" pitchFamily="18" charset="0"/>
                          <a:ea typeface="Calibri" panose="020F0502020204030204" pitchFamily="34" charset="0"/>
                        </a:rPr>
                        <m:t>nh</m:t>
                      </m:r>
                      <m:r>
                        <m:rPr>
                          <m:nor/>
                        </m:rPr>
                        <a:rPr lang="en-US" sz="2800" b="1" i="0" dirty="0">
                          <a:latin typeface="Times New Roman" panose="02020603050405020304" pitchFamily="18" charset="0"/>
                          <a:ea typeface="Calibri" panose="020F0502020204030204" pitchFamily="34" charset="0"/>
                        </a:rPr>
                        <m:t> </m:t>
                      </m:r>
                      <m:r>
                        <m:rPr>
                          <m:nor/>
                        </m:rPr>
                        <a:rPr lang="en-US" sz="2800" b="1" i="0" dirty="0">
                          <a:latin typeface="Times New Roman" panose="02020603050405020304" pitchFamily="18" charset="0"/>
                          <a:ea typeface="Calibri" panose="020F0502020204030204" pitchFamily="34" charset="0"/>
                        </a:rPr>
                        <m:t>vu</m:t>
                      </m:r>
                      <m:r>
                        <m:rPr>
                          <m:nor/>
                        </m:rPr>
                        <a:rPr lang="en-US" sz="2800" b="1" i="0" dirty="0">
                          <a:latin typeface="Times New Roman" panose="02020603050405020304" pitchFamily="18" charset="0"/>
                          <a:ea typeface="Calibri" panose="020F0502020204030204" pitchFamily="34" charset="0"/>
                        </a:rPr>
                        <m:t>ô</m:t>
                      </m:r>
                      <m:r>
                        <m:rPr>
                          <m:nor/>
                        </m:rPr>
                        <a:rPr lang="en-US" sz="2800" b="1" i="0" dirty="0">
                          <a:latin typeface="Times New Roman" panose="02020603050405020304" pitchFamily="18" charset="0"/>
                          <a:ea typeface="Calibri" panose="020F0502020204030204" pitchFamily="34" charset="0"/>
                        </a:rPr>
                        <m:t>ng</m:t>
                      </m:r>
                    </m:oMath>
                  </a14:m>
                  <a:r>
                    <a:rPr lang="en-US" sz="2800" b="1" i="0" dirty="0">
                      <a:solidFill>
                        <a:schemeClr val="bg1"/>
                      </a:solidFill>
                    </a:rPr>
                    <a:t>.</a:t>
                  </a: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909171" y="1959872"/>
                  <a:ext cx="2538619" cy="456242"/>
                </a:xfrm>
                <a:prstGeom prst="rect">
                  <a:avLst/>
                </a:prstGeom>
                <a:blipFill>
                  <a:blip r:embed="rId7"/>
                  <a:stretch>
                    <a:fillRect t="-8989" b="-30337"/>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9375975" y="3046859"/>
            <a:ext cx="0" cy="362113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3140710" y="1969166"/>
            <a:ext cx="558610" cy="692271"/>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B</a:t>
            </a:r>
          </a:p>
        </p:txBody>
      </p:sp>
      <p:pic>
        <p:nvPicPr>
          <p:cNvPr id="19" name="Picture 18">
            <a:extLst>
              <a:ext uri="{FF2B5EF4-FFF2-40B4-BE49-F238E27FC236}">
                <a16:creationId xmlns:a16="http://schemas.microsoft.com/office/drawing/2014/main" id="{1FF62849-1D94-400D-9A64-E67CB60608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80421" y="2590728"/>
            <a:ext cx="5254140" cy="4605647"/>
          </a:xfrm>
          <a:prstGeom prst="rect">
            <a:avLst/>
          </a:prstGeom>
        </p:spPr>
      </p:pic>
    </p:spTree>
    <p:extLst>
      <p:ext uri="{BB962C8B-B14F-4D97-AF65-F5344CB8AC3E}">
        <p14:creationId xmlns:p14="http://schemas.microsoft.com/office/powerpoint/2010/main" val="1702122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wipe(left)">
                                      <p:cBhvr>
                                        <p:cTn id="7" dur="500"/>
                                        <p:tgtEl>
                                          <p:spTgt spid="8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wipe(left)">
                                      <p:cBhvr>
                                        <p:cTn id="17" dur="500"/>
                                        <p:tgtEl>
                                          <p:spTgt spid="94"/>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wipe(left)">
                                      <p:cBhvr>
                                        <p:cTn id="2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6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0" y="2260460"/>
            <a:ext cx="12192000" cy="4564140"/>
            <a:chOff x="184495" y="3636277"/>
            <a:chExt cx="11926984" cy="4646575"/>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36277"/>
              <a:ext cx="2342698" cy="553942"/>
              <a:chOff x="1275608" y="6239450"/>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187353" y="6239450"/>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0" name="Group 19"/>
          <p:cNvGrpSpPr/>
          <p:nvPr/>
        </p:nvGrpSpPr>
        <p:grpSpPr>
          <a:xfrm>
            <a:off x="62574" y="-86497"/>
            <a:ext cx="12269295" cy="1936995"/>
            <a:chOff x="280299" y="1863299"/>
            <a:chExt cx="24248308" cy="3249110"/>
          </a:xfrm>
        </p:grpSpPr>
        <p:grpSp>
          <p:nvGrpSpPr>
            <p:cNvPr id="21" name="Group 20"/>
            <p:cNvGrpSpPr/>
            <p:nvPr/>
          </p:nvGrpSpPr>
          <p:grpSpPr>
            <a:xfrm>
              <a:off x="280299" y="1863299"/>
              <a:ext cx="23595534" cy="2450910"/>
              <a:chOff x="280299" y="1641460"/>
              <a:chExt cx="23595534" cy="2450910"/>
            </a:xfrm>
          </p:grpSpPr>
          <p:sp>
            <p:nvSpPr>
              <p:cNvPr id="25" name="Rounded Rectangle 24"/>
              <p:cNvSpPr/>
              <p:nvPr/>
            </p:nvSpPr>
            <p:spPr bwMode="auto">
              <a:xfrm>
                <a:off x="280299" y="1641460"/>
                <a:ext cx="23595534" cy="2450910"/>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539751" y="1647866"/>
                <a:ext cx="3920603" cy="1176337"/>
                <a:chOff x="539751" y="1647866"/>
                <a:chExt cx="3920603" cy="1176337"/>
              </a:xfrm>
            </p:grpSpPr>
            <p:sp>
              <p:nvSpPr>
                <p:cNvPr id="27" name="Isosceles Triangle 44"/>
                <p:cNvSpPr/>
                <p:nvPr/>
              </p:nvSpPr>
              <p:spPr bwMode="auto">
                <a:xfrm rot="5400000" flipV="1">
                  <a:off x="534195" y="2602747"/>
                  <a:ext cx="227012" cy="215900"/>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553660" y="1647866"/>
                  <a:ext cx="3612393" cy="955675"/>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grpSp>
              <p:nvGrpSpPr>
                <p:cNvPr id="29" name="Group 11"/>
                <p:cNvGrpSpPr/>
                <p:nvPr/>
              </p:nvGrpSpPr>
              <p:grpSpPr bwMode="auto">
                <a:xfrm>
                  <a:off x="683775" y="1836907"/>
                  <a:ext cx="582199" cy="537956"/>
                  <a:chOff x="7440266" y="3398551"/>
                  <a:chExt cx="757238" cy="765175"/>
                </a:xfrm>
                <a:solidFill>
                  <a:schemeClr val="bg1">
                    <a:lumMod val="95000"/>
                  </a:schemeClr>
                </a:solidFill>
              </p:grpSpPr>
              <p:sp>
                <p:nvSpPr>
                  <p:cNvPr id="32" name="Freeform 31"/>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1" y="3398551"/>
                    <a:ext cx="341313" cy="28892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6" y="3717639"/>
                    <a:ext cx="357188"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6" y="3973225"/>
                    <a:ext cx="357188" cy="63500"/>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6" y="3590640"/>
                    <a:ext cx="357188" cy="63500"/>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771634"/>
                  <a:ext cx="142625"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265973" y="1705516"/>
                  <a:ext cx="3194381" cy="877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6</a:t>
                  </a:r>
                  <a:r>
                    <a:rPr lang="en-US" sz="2799" dirty="0">
                      <a:solidFill>
                        <a:schemeClr val="bg1"/>
                      </a:solidFill>
                      <a:latin typeface="Tahoma" pitchFamily="34" charset="0"/>
                      <a:cs typeface="Tahoma" pitchFamily="34" charset="0"/>
                    </a:rPr>
                    <a:t>:</a:t>
                  </a:r>
                </a:p>
              </p:txBody>
            </p:sp>
          </p:grpSp>
        </p:grpSp>
        <mc:AlternateContent xmlns:mc="http://schemas.openxmlformats.org/markup-compatibility/2006" xmlns:a14="http://schemas.microsoft.com/office/drawing/2010/main">
          <mc:Choice Requires="a14">
            <p:sp>
              <p:nvSpPr>
                <p:cNvPr id="23" name="Rectangle 22"/>
                <p:cNvSpPr/>
                <p:nvPr/>
              </p:nvSpPr>
              <p:spPr>
                <a:xfrm>
                  <a:off x="1240957" y="1942227"/>
                  <a:ext cx="23287650" cy="3170182"/>
                </a:xfrm>
                <a:prstGeom prst="rect">
                  <a:avLst/>
                </a:prstGeom>
                <a:noFill/>
              </p:spPr>
              <p:txBody>
                <a:bodyPr wrap="square" rtlCol="0">
                  <a:spAutoFit/>
                </a:bodyPr>
                <a:lstStyle/>
                <a:p>
                  <a:pPr>
                    <a:lnSpc>
                      <a:spcPct val="107000"/>
                    </a:lnSpc>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rPr>
                    <a:t>Cho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chóp</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có</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đáy</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vuông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tâm</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𝑶</m:t>
                      </m:r>
                    </m:oMath>
                  </a14:m>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𝑺𝑨</m:t>
                      </m:r>
                      <m:r>
                        <a:rPr lang="en-US" sz="2800" b="1" i="1">
                          <a:latin typeface="Cambria Math" panose="02040503050406030204" pitchFamily="18" charset="0"/>
                          <a:ea typeface="Calibri" panose="020F0502020204030204" pitchFamily="34" charset="0"/>
                          <a:cs typeface="Cambria Math" panose="02040503050406030204" pitchFamily="18" charset="0"/>
                        </a:rPr>
                        <m:t>⊥</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𝑨𝑩𝑪𝑫</m:t>
                      </m:r>
                      <m:r>
                        <a:rPr lang="en-US" sz="2800" b="1" i="1">
                          <a:latin typeface="Cambria Math" panose="02040503050406030204" pitchFamily="18" charset="0"/>
                          <a:ea typeface="Calibri" panose="020F0502020204030204" pitchFamily="34" charset="0"/>
                        </a:rPr>
                        <m:t>)</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Gọi</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𝑴</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trung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điểm</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của</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𝑩𝑶</m:t>
                      </m:r>
                    </m:oMath>
                  </a14:m>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𝑷</m:t>
                      </m:r>
                      <m:r>
                        <a:rPr lang="en-US" sz="2800" b="1" i="1">
                          <a:latin typeface="Cambria Math" panose="02040503050406030204" pitchFamily="18" charset="0"/>
                          <a:ea typeface="Calibri" panose="020F0502020204030204" pitchFamily="34" charset="0"/>
                        </a:rPr>
                        <m:t>)</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mặt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phẳng</a:t>
                  </a:r>
                  <a:r>
                    <a:rPr lang="en-US" sz="2800" b="1" dirty="0">
                      <a:latin typeface="Times New Roman" panose="02020603050405020304" pitchFamily="18" charset="0"/>
                      <a:ea typeface="Calibri" panose="020F0502020204030204" pitchFamily="34" charset="0"/>
                    </a:rPr>
                    <a:t> qua </a:t>
                  </a:r>
                  <a14:m>
                    <m:oMath xmlns:m="http://schemas.openxmlformats.org/officeDocument/2006/math">
                      <m:r>
                        <a:rPr lang="en-US" sz="2800" b="1" i="1">
                          <a:latin typeface="Cambria Math" panose="02040503050406030204" pitchFamily="18" charset="0"/>
                          <a:ea typeface="Calibri" panose="020F0502020204030204" pitchFamily="34" charset="0"/>
                        </a:rPr>
                        <m:t>𝑴</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và</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𝑷</m:t>
                      </m:r>
                      <m:r>
                        <a:rPr lang="en-US" sz="2800" b="1" i="1">
                          <a:latin typeface="Cambria Math" panose="02040503050406030204" pitchFamily="18" charset="0"/>
                          <a:ea typeface="Calibri" panose="020F0502020204030204" pitchFamily="34" charset="0"/>
                        </a:rPr>
                        <m:t>)⊥</m:t>
                      </m:r>
                      <m:r>
                        <a:rPr lang="en-US" sz="2800" b="1" i="1">
                          <a:latin typeface="Cambria Math" panose="02040503050406030204" pitchFamily="18" charset="0"/>
                          <a:ea typeface="Calibri" panose="020F0502020204030204" pitchFamily="34" charset="0"/>
                        </a:rPr>
                        <m:t>𝑩𝑪</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Thết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diện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gì</a:t>
                  </a:r>
                  <a:r>
                    <a:rPr lang="en-US" sz="2800" b="1" dirty="0">
                      <a:latin typeface="Times New Roman" panose="02020603050405020304" pitchFamily="18" charset="0"/>
                      <a:ea typeface="Calibri" panose="020F0502020204030204" pitchFamily="34" charset="0"/>
                    </a:rPr>
                    <a:t>?</a:t>
                  </a:r>
                </a:p>
                <a:p>
                  <a:pPr>
                    <a:lnSpc>
                      <a:spcPct val="107000"/>
                    </a:lnSpc>
                  </a:pPr>
                  <a:endParaRPr lang="en-US" sz="2699"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1240957" y="1942227"/>
                  <a:ext cx="23287650" cy="3170182"/>
                </a:xfrm>
                <a:prstGeom prst="rect">
                  <a:avLst/>
                </a:prstGeom>
                <a:blipFill>
                  <a:blip r:embed="rId3"/>
                  <a:stretch>
                    <a:fillRect t="-3548"/>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94" name="Rectangle 93"/>
              <p:cNvSpPr/>
              <p:nvPr/>
            </p:nvSpPr>
            <p:spPr>
              <a:xfrm>
                <a:off x="247456" y="2824413"/>
                <a:ext cx="7414108" cy="2246763"/>
              </a:xfrm>
              <a:prstGeom prst="rect">
                <a:avLst/>
              </a:prstGeom>
              <a:noFill/>
            </p:spPr>
            <p:txBody>
              <a:bodyPr wrap="square" lIns="91433" tIns="45717" rIns="91433" bIns="45717" rtlCol="0">
                <a:spAutoFit/>
              </a:bodyPr>
              <a:lstStyle/>
              <a:p>
                <a:pPr>
                  <a:spcBef>
                    <a:spcPts val="600"/>
                  </a:spcBef>
                  <a:spcAft>
                    <a:spcPts val="600"/>
                  </a:spcAft>
                </a:pPr>
                <a:r>
                  <a:rPr lang="en-US" sz="2000" b="1" dirty="0">
                    <a:latin typeface="Cambria Math" panose="02040503050406030204" pitchFamily="18" charset="0"/>
                    <a:ea typeface="Cambria Math" panose="02040503050406030204" pitchFamily="18" charset="0"/>
                  </a:rPr>
                  <a:t>Trong </a:t>
                </a:r>
                <a14:m>
                  <m:oMath xmlns:m="http://schemas.openxmlformats.org/officeDocument/2006/math">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𝑨𝑩𝑪𝑫</m:t>
                    </m:r>
                    <m:r>
                      <a:rPr lang="en-US" sz="2000" b="1" i="1">
                        <a:latin typeface="Cambria Math" panose="02040503050406030204" pitchFamily="18" charset="0"/>
                        <a:ea typeface="Cambria Math" panose="02040503050406030204" pitchFamily="18" charset="0"/>
                      </a:rPr>
                      <m:t>)</m:t>
                    </m:r>
                  </m:oMath>
                </a14:m>
                <a:r>
                  <a:rPr lang="en-US" sz="2000" b="1" dirty="0">
                    <a:latin typeface="Cambria Math" panose="02040503050406030204" pitchFamily="18" charset="0"/>
                    <a:ea typeface="Cambria Math" panose="02040503050406030204" pitchFamily="18" charset="0"/>
                  </a:rPr>
                  <a:t>, qua </a:t>
                </a:r>
                <a14:m>
                  <m:oMath xmlns:m="http://schemas.openxmlformats.org/officeDocument/2006/math">
                    <m:r>
                      <a:rPr lang="en-US" sz="2000" b="1" i="1">
                        <a:latin typeface="Cambria Math" panose="02040503050406030204" pitchFamily="18" charset="0"/>
                        <a:ea typeface="Cambria Math" panose="02040503050406030204" pitchFamily="18" charset="0"/>
                      </a:rPr>
                      <m:t>𝑴</m:t>
                    </m:r>
                    <m:r>
                      <a:rPr lang="en-US" sz="2000" b="1" i="1">
                        <a:latin typeface="Cambria Math" panose="02040503050406030204" pitchFamily="18" charset="0"/>
                        <a:ea typeface="Cambria Math" panose="02040503050406030204" pitchFamily="18" charset="0"/>
                      </a:rPr>
                      <m:t> </m:t>
                    </m:r>
                  </m:oMath>
                </a14:m>
                <a:r>
                  <a:rPr lang="en-US" sz="2000" b="1" dirty="0">
                    <a:latin typeface="Cambria Math" panose="02040503050406030204" pitchFamily="18" charset="0"/>
                    <a:ea typeface="Cambria Math" panose="02040503050406030204" pitchFamily="18" charset="0"/>
                  </a:rPr>
                  <a:t>kẻ  </a:t>
                </a:r>
                <a14:m>
                  <m:oMath xmlns:m="http://schemas.openxmlformats.org/officeDocument/2006/math">
                    <m:r>
                      <a:rPr lang="en-US" sz="2000" b="1" i="1">
                        <a:latin typeface="Cambria Math" panose="02040503050406030204" pitchFamily="18" charset="0"/>
                        <a:ea typeface="Cambria Math" panose="02040503050406030204" pitchFamily="18" charset="0"/>
                      </a:rPr>
                      <m:t>𝑰𝑱</m:t>
                    </m:r>
                    <m:r>
                      <a:rPr lang="en-US" sz="2000" b="1" i="1" smtClean="0">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𝑨𝑩</m:t>
                    </m:r>
                    <m:r>
                      <a:rPr lang="en-US" sz="2000" b="1" i="1" smtClean="0">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𝑪𝑫</m:t>
                    </m:r>
                    <m:r>
                      <a:rPr lang="en-US" sz="2000" b="1" i="1">
                        <a:latin typeface="Cambria Math" panose="02040503050406030204" pitchFamily="18" charset="0"/>
                        <a:ea typeface="Cambria Math" panose="02040503050406030204" pitchFamily="18" charset="0"/>
                      </a:rPr>
                      <m:t>, </m:t>
                    </m:r>
                    <m:r>
                      <a:rPr lang="en-US" sz="2000" b="1" i="1">
                        <a:latin typeface="Cambria Math" panose="02040503050406030204" pitchFamily="18" charset="0"/>
                        <a:ea typeface="Cambria Math" panose="02040503050406030204" pitchFamily="18" charset="0"/>
                      </a:rPr>
                      <m:t>𝑰</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𝑩𝑪</m:t>
                    </m:r>
                  </m:oMath>
                </a14:m>
                <a:r>
                  <a:rPr lang="en-US" sz="2000" b="1" dirty="0">
                    <a:latin typeface="Cambria Math" panose="02040503050406030204" pitchFamily="18" charset="0"/>
                    <a:ea typeface="Cambria Math" panose="02040503050406030204" pitchFamily="18" charset="0"/>
                  </a:rPr>
                  <a:t> </a:t>
                </a:r>
                <a:r>
                  <a:rPr lang="en-US" sz="2000" b="1" dirty="0" err="1">
                    <a:latin typeface="Cambria Math" panose="02040503050406030204" pitchFamily="18" charset="0"/>
                    <a:ea typeface="Cambria Math" panose="02040503050406030204" pitchFamily="18" charset="0"/>
                  </a:rPr>
                  <a:t>và</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𝑱</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𝑨𝑫</m:t>
                    </m:r>
                  </m:oMath>
                </a14:m>
                <a:r>
                  <a:rPr lang="en-US" sz="2000" b="1" dirty="0">
                    <a:latin typeface="Cambria Math" panose="02040503050406030204" pitchFamily="18" charset="0"/>
                    <a:ea typeface="Cambria Math" panose="02040503050406030204" pitchFamily="18" charset="0"/>
                  </a:rPr>
                  <a:t> </a:t>
                </a:r>
                <a:endParaRPr lang="en-US" sz="2000" b="1" i="1" dirty="0">
                  <a:latin typeface="Cambria Math" panose="02040503050406030204" pitchFamily="18" charset="0"/>
                  <a:ea typeface="Cambria Math" panose="02040503050406030204" pitchFamily="18" charset="0"/>
                  <a:cs typeface="Cambria Math" panose="02040503050406030204" pitchFamily="18" charset="0"/>
                </a:endParaRPr>
              </a:p>
              <a:p>
                <a:pPr>
                  <a:spcBef>
                    <a:spcPts val="600"/>
                  </a:spcBef>
                  <a:spcAft>
                    <a:spcPts val="600"/>
                  </a:spcAft>
                </a:pPr>
                <a14:m>
                  <m:oMath xmlns:m="http://schemas.openxmlformats.org/officeDocument/2006/math">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𝑰𝑱</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𝑩𝑪</m:t>
                    </m:r>
                  </m:oMath>
                </a14:m>
                <a:r>
                  <a:rPr lang="en-US" sz="2000" b="1" dirty="0">
                    <a:latin typeface="Cambria Math" panose="02040503050406030204" pitchFamily="18" charset="0"/>
                    <a:ea typeface="Cambria Math" panose="02040503050406030204" pitchFamily="18" charset="0"/>
                  </a:rPr>
                  <a:t> (1)</a:t>
                </a:r>
              </a:p>
              <a:p>
                <a:pPr>
                  <a:spcBef>
                    <a:spcPts val="600"/>
                  </a:spcBef>
                  <a:spcAft>
                    <a:spcPts val="600"/>
                  </a:spcAft>
                </a:pPr>
                <a:r>
                  <a:rPr lang="en-US" sz="2000" b="1" dirty="0" err="1">
                    <a:latin typeface="Cambria Math" panose="02040503050406030204" pitchFamily="18" charset="0"/>
                    <a:ea typeface="Cambria Math" panose="02040503050406030204" pitchFamily="18" charset="0"/>
                  </a:rPr>
                  <a:t>Trong</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𝑺𝑪𝑫</m:t>
                    </m:r>
                    <m:r>
                      <a:rPr lang="en-US" sz="2000" b="1" i="1">
                        <a:latin typeface="Cambria Math" panose="02040503050406030204" pitchFamily="18" charset="0"/>
                        <a:ea typeface="Cambria Math" panose="02040503050406030204" pitchFamily="18" charset="0"/>
                      </a:rPr>
                      <m:t>)</m:t>
                    </m:r>
                  </m:oMath>
                </a14:m>
                <a:r>
                  <a:rPr lang="en-US" sz="2000" b="1" dirty="0">
                    <a:latin typeface="Cambria Math" panose="02040503050406030204" pitchFamily="18" charset="0"/>
                    <a:ea typeface="Cambria Math" panose="02040503050406030204" pitchFamily="18" charset="0"/>
                  </a:rPr>
                  <a:t> </a:t>
                </a:r>
                <a:r>
                  <a:rPr lang="en-US" sz="2000" b="1" dirty="0" err="1">
                    <a:latin typeface="Cambria Math" panose="02040503050406030204" pitchFamily="18" charset="0"/>
                    <a:ea typeface="Cambria Math" panose="02040503050406030204" pitchFamily="18" charset="0"/>
                  </a:rPr>
                  <a:t>kẻ</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𝑱𝑬</m:t>
                    </m:r>
                    <m:r>
                      <a:rPr lang="en-US" sz="2000" b="1" i="1" smtClean="0">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𝑺𝑨</m:t>
                    </m:r>
                  </m:oMath>
                </a14:m>
                <a:r>
                  <a:rPr lang="en-US" sz="2000" b="1" dirty="0">
                    <a:latin typeface="Cambria Math" panose="02040503050406030204" pitchFamily="18" charset="0"/>
                    <a:ea typeface="Cambria Math" panose="02040503050406030204" pitchFamily="18" charset="0"/>
                  </a:rPr>
                  <a:t> </a:t>
                </a:r>
                <a:r>
                  <a:rPr lang="en-US" sz="2000" b="1" dirty="0" err="1">
                    <a:latin typeface="Cambria Math" panose="02040503050406030204" pitchFamily="18" charset="0"/>
                    <a:ea typeface="Cambria Math" panose="02040503050406030204" pitchFamily="18" charset="0"/>
                  </a:rPr>
                  <a:t>với</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𝑬</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𝑺𝑫</m:t>
                    </m:r>
                  </m:oMath>
                </a14:m>
                <a:r>
                  <a:rPr lang="en-US" sz="2000" b="1" dirty="0">
                    <a:latin typeface="Cambria Math" panose="02040503050406030204" pitchFamily="18" charset="0"/>
                    <a:ea typeface="Cambria Math" panose="02040503050406030204" pitchFamily="18" charset="0"/>
                  </a:rPr>
                  <a:t>. </a:t>
                </a:r>
                <a:r>
                  <a:rPr lang="en-US" sz="2000" b="1" dirty="0" err="1">
                    <a:latin typeface="Cambria Math" panose="02040503050406030204" pitchFamily="18" charset="0"/>
                    <a:ea typeface="Cambria Math" panose="02040503050406030204" pitchFamily="18" charset="0"/>
                  </a:rPr>
                  <a:t>Vì</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𝑺𝑨</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𝑨𝑩𝑪𝑫</m:t>
                    </m:r>
                    <m:r>
                      <a:rPr lang="en-US" sz="2000" b="1" i="1">
                        <a:latin typeface="Cambria Math" panose="02040503050406030204" pitchFamily="18" charset="0"/>
                        <a:ea typeface="Cambria Math" panose="02040503050406030204" pitchFamily="18" charset="0"/>
                      </a:rPr>
                      <m:t>)</m:t>
                    </m:r>
                  </m:oMath>
                </a14:m>
                <a:endParaRPr lang="en-US" sz="2000" b="1" dirty="0">
                  <a:latin typeface="Cambria Math" panose="02040503050406030204" pitchFamily="18" charset="0"/>
                  <a:ea typeface="Cambria Math" panose="02040503050406030204" pitchFamily="18" charset="0"/>
                </a:endParaRPr>
              </a:p>
              <a:p>
                <a:pPr>
                  <a:spcBef>
                    <a:spcPts val="600"/>
                  </a:spcBef>
                  <a:spcAft>
                    <a:spcPts val="600"/>
                  </a:spcAft>
                </a:pPr>
                <a:r>
                  <a:rPr lang="en-US" sz="2000" b="1" dirty="0">
                    <a:latin typeface="Cambria Math" panose="02040503050406030204" pitchFamily="18" charset="0"/>
                    <a:ea typeface="Cambria Math" panose="02040503050406030204" pitchFamily="18" charset="0"/>
                  </a:rPr>
                  <a:t> </a:t>
                </a:r>
                <a:r>
                  <a:rPr lang="en-US" sz="2000" b="1" dirty="0" err="1">
                    <a:latin typeface="Cambria Math" panose="02040503050406030204" pitchFamily="18" charset="0"/>
                    <a:ea typeface="Cambria Math" panose="02040503050406030204" pitchFamily="18" charset="0"/>
                  </a:rPr>
                  <a:t>nên</a:t>
                </a:r>
                <a:r>
                  <a:rPr lang="en-US" sz="2000" b="1" dirty="0">
                    <a:latin typeface="Cambria Math" panose="02040503050406030204" pitchFamily="18" charset="0"/>
                    <a:ea typeface="Cambria Math" panose="02040503050406030204" pitchFamily="18" charset="0"/>
                  </a:rPr>
                  <a:t> </a:t>
                </a:r>
                <a14:m>
                  <m:oMath xmlns:m="http://schemas.openxmlformats.org/officeDocument/2006/math">
                    <m:r>
                      <a:rPr lang="en-US" sz="2000" b="1" i="1">
                        <a:latin typeface="Cambria Math" panose="02040503050406030204" pitchFamily="18" charset="0"/>
                        <a:ea typeface="Cambria Math" panose="02040503050406030204" pitchFamily="18" charset="0"/>
                      </a:rPr>
                      <m:t>𝑱𝑬</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𝑨𝑩𝑪𝑫</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𝑱𝑭</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𝑩𝑪</m:t>
                    </m:r>
                  </m:oMath>
                </a14:m>
                <a:r>
                  <a:rPr lang="en-US" sz="2000" b="1" dirty="0">
                    <a:latin typeface="Cambria Math" panose="02040503050406030204" pitchFamily="18" charset="0"/>
                    <a:ea typeface="Cambria Math" panose="02040503050406030204" pitchFamily="18" charset="0"/>
                  </a:rPr>
                  <a:t> (2)</a:t>
                </a:r>
              </a:p>
              <a:p>
                <a:pPr>
                  <a:spcBef>
                    <a:spcPts val="600"/>
                  </a:spcBef>
                  <a:spcAft>
                    <a:spcPts val="600"/>
                  </a:spcAft>
                  <a:tabLst>
                    <a:tab pos="2160270" algn="l"/>
                    <a:tab pos="3599815" algn="l"/>
                    <a:tab pos="5039995" algn="l"/>
                  </a:tabLst>
                </a:pPr>
                <a:r>
                  <a:rPr lang="en-US" sz="2000" b="1" dirty="0" err="1">
                    <a:latin typeface="Cambria Math" panose="02040503050406030204" pitchFamily="18" charset="0"/>
                    <a:ea typeface="Cambria Math" panose="02040503050406030204" pitchFamily="18" charset="0"/>
                  </a:rPr>
                  <a:t>Từ</a:t>
                </a:r>
                <a:r>
                  <a:rPr lang="en-US" sz="2000" b="1" dirty="0">
                    <a:latin typeface="Cambria Math" panose="02040503050406030204" pitchFamily="18" charset="0"/>
                    <a:ea typeface="Cambria Math" panose="02040503050406030204" pitchFamily="18" charset="0"/>
                  </a:rPr>
                  <a:t> (1) </a:t>
                </a:r>
                <a:r>
                  <a:rPr lang="en-US" sz="2000" b="1" dirty="0" err="1">
                    <a:latin typeface="Cambria Math" panose="02040503050406030204" pitchFamily="18" charset="0"/>
                    <a:ea typeface="Cambria Math" panose="02040503050406030204" pitchFamily="18" charset="0"/>
                  </a:rPr>
                  <a:t>và</a:t>
                </a:r>
                <a:r>
                  <a:rPr lang="en-US" sz="2000" b="1" dirty="0">
                    <a:latin typeface="Cambria Math" panose="02040503050406030204" pitchFamily="18" charset="0"/>
                    <a:ea typeface="Cambria Math" panose="02040503050406030204" pitchFamily="18" charset="0"/>
                  </a:rPr>
                  <a:t> (2) suy ra </a:t>
                </a:r>
                <a14:m>
                  <m:oMath xmlns:m="http://schemas.openxmlformats.org/officeDocument/2006/math">
                    <m:r>
                      <a:rPr lang="en-US" sz="2000" b="1" i="1">
                        <a:latin typeface="Cambria Math" panose="02040503050406030204" pitchFamily="18" charset="0"/>
                        <a:ea typeface="Cambria Math" panose="02040503050406030204" pitchFamily="18" charset="0"/>
                      </a:rPr>
                      <m:t>𝑩𝑪</m:t>
                    </m:r>
                    <m:r>
                      <a:rPr lang="en-US" sz="2000" b="1" i="1">
                        <a:latin typeface="Cambria Math" panose="02040503050406030204" pitchFamily="18" charset="0"/>
                        <a:ea typeface="Cambria Math" panose="02040503050406030204" pitchFamily="18" charset="0"/>
                        <a:cs typeface="Cambria Math" panose="02040503050406030204" pitchFamily="18" charset="0"/>
                      </a:rPr>
                      <m:t>⊥</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𝑬𝑰𝑱</m:t>
                    </m:r>
                    <m:r>
                      <a:rPr lang="en-US" sz="2000" b="1" i="1">
                        <a:latin typeface="Cambria Math" panose="02040503050406030204" pitchFamily="18" charset="0"/>
                        <a:ea typeface="Cambria Math" panose="02040503050406030204" pitchFamily="18" charset="0"/>
                      </a:rPr>
                      <m:t>)</m:t>
                    </m:r>
                  </m:oMath>
                </a14:m>
                <a:r>
                  <a:rPr lang="en-US" sz="2000" b="1" dirty="0">
                    <a:latin typeface="Cambria Math" panose="02040503050406030204" pitchFamily="18" charset="0"/>
                    <a:ea typeface="Cambria Math" panose="020405030504060302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47456" y="2824413"/>
                <a:ext cx="7414108" cy="2246763"/>
              </a:xfrm>
              <a:prstGeom prst="rect">
                <a:avLst/>
              </a:prstGeom>
              <a:blipFill>
                <a:blip r:embed="rId4"/>
                <a:stretch>
                  <a:fillRect l="-905" t="-1355" b="-3794"/>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cxnSp>
        <p:nvCxnSpPr>
          <p:cNvPr id="11" name="Straight Connector 10">
            <a:extLst>
              <a:ext uri="{FF2B5EF4-FFF2-40B4-BE49-F238E27FC236}">
                <a16:creationId xmlns:a16="http://schemas.microsoft.com/office/drawing/2014/main" id="{CF626AC2-2FEC-45AB-BC85-7FCB6BA04226}"/>
              </a:ext>
            </a:extLst>
          </p:cNvPr>
          <p:cNvCxnSpPr>
            <a:cxnSpLocks/>
          </p:cNvCxnSpPr>
          <p:nvPr/>
        </p:nvCxnSpPr>
        <p:spPr>
          <a:xfrm>
            <a:off x="7001282" y="2470765"/>
            <a:ext cx="45092" cy="4339261"/>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grpSp>
        <p:nvGrpSpPr>
          <p:cNvPr id="15" name="Group 14">
            <a:extLst>
              <a:ext uri="{FF2B5EF4-FFF2-40B4-BE49-F238E27FC236}">
                <a16:creationId xmlns:a16="http://schemas.microsoft.com/office/drawing/2014/main" id="{00ADD04F-47A1-475B-B394-6B801EAAA47F}"/>
              </a:ext>
            </a:extLst>
          </p:cNvPr>
          <p:cNvGrpSpPr/>
          <p:nvPr/>
        </p:nvGrpSpPr>
        <p:grpSpPr>
          <a:xfrm>
            <a:off x="74020" y="1406321"/>
            <a:ext cx="12282022" cy="853998"/>
            <a:chOff x="101217" y="1200317"/>
            <a:chExt cx="12282022" cy="1051849"/>
          </a:xfrm>
        </p:grpSpPr>
        <p:grpSp>
          <p:nvGrpSpPr>
            <p:cNvPr id="12" name="Group 11"/>
            <p:cNvGrpSpPr/>
            <p:nvPr/>
          </p:nvGrpSpPr>
          <p:grpSpPr>
            <a:xfrm>
              <a:off x="101217" y="1210949"/>
              <a:ext cx="3137903" cy="1041217"/>
              <a:chOff x="241307" y="1189365"/>
              <a:chExt cx="3388403" cy="610726"/>
            </a:xfrm>
          </p:grpSpPr>
          <p:sp>
            <p:nvSpPr>
              <p:cNvPr id="69" name="Rectangle 68"/>
              <p:cNvSpPr/>
              <p:nvPr/>
            </p:nvSpPr>
            <p:spPr>
              <a:xfrm>
                <a:off x="531850" y="1239626"/>
                <a:ext cx="3097860" cy="560465"/>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41307" y="1189365"/>
                <a:ext cx="504923" cy="593351"/>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p:grpSp>
        <p:grpSp>
          <p:nvGrpSpPr>
            <p:cNvPr id="13" name="Group 12"/>
            <p:cNvGrpSpPr/>
            <p:nvPr/>
          </p:nvGrpSpPr>
          <p:grpSpPr>
            <a:xfrm>
              <a:off x="3209682" y="1254304"/>
              <a:ext cx="3235963" cy="986191"/>
              <a:chOff x="4666143" y="1223704"/>
              <a:chExt cx="3073789" cy="620399"/>
            </a:xfrm>
          </p:grpSpPr>
          <p:sp>
            <p:nvSpPr>
              <p:cNvPr id="65" name="Rectangle 64"/>
              <p:cNvSpPr/>
              <p:nvPr/>
            </p:nvSpPr>
            <p:spPr>
              <a:xfrm>
                <a:off x="4870406" y="1223704"/>
                <a:ext cx="2869526" cy="620399"/>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666143" y="1234112"/>
                <a:ext cx="396200" cy="60108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grpSp>
        <p:grpSp>
          <p:nvGrpSpPr>
            <p:cNvPr id="14" name="Group 13"/>
            <p:cNvGrpSpPr/>
            <p:nvPr/>
          </p:nvGrpSpPr>
          <p:grpSpPr>
            <a:xfrm>
              <a:off x="6316147" y="1200317"/>
              <a:ext cx="2968939" cy="1022228"/>
              <a:chOff x="7790077" y="1216444"/>
              <a:chExt cx="4208162" cy="638000"/>
            </a:xfrm>
          </p:grpSpPr>
          <p:sp>
            <p:nvSpPr>
              <p:cNvPr id="72" name="Rectangle 71"/>
              <p:cNvSpPr/>
              <p:nvPr/>
            </p:nvSpPr>
            <p:spPr>
              <a:xfrm>
                <a:off x="7951738" y="1250139"/>
                <a:ext cx="4046501" cy="604305"/>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790077" y="1216444"/>
                <a:ext cx="681005" cy="612402"/>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p:grpSp>
        <p:grpSp>
          <p:nvGrpSpPr>
            <p:cNvPr id="3" name="Group 2"/>
            <p:cNvGrpSpPr/>
            <p:nvPr/>
          </p:nvGrpSpPr>
          <p:grpSpPr>
            <a:xfrm>
              <a:off x="9285087" y="1222559"/>
              <a:ext cx="2858784" cy="976639"/>
              <a:chOff x="9380023" y="1199527"/>
              <a:chExt cx="2731456" cy="613182"/>
            </a:xfrm>
          </p:grpSpPr>
          <p:sp>
            <p:nvSpPr>
              <p:cNvPr id="75" name="Rectangle 74"/>
              <p:cNvSpPr/>
              <p:nvPr/>
            </p:nvSpPr>
            <p:spPr>
              <a:xfrm>
                <a:off x="9551159" y="1243268"/>
                <a:ext cx="2560320" cy="569441"/>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380023" y="1199527"/>
                <a:ext cx="349896" cy="58142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mc:AlternateContent xmlns:mc="http://schemas.openxmlformats.org/markup-compatibility/2006" xmlns:a14="http://schemas.microsoft.com/office/drawing/2010/main">
          <mc:Choice Requires="a14">
            <p:sp>
              <p:nvSpPr>
                <p:cNvPr id="58" name="Rectangle 57">
                  <a:extLst>
                    <a:ext uri="{FF2B5EF4-FFF2-40B4-BE49-F238E27FC236}">
                      <a16:creationId xmlns:a16="http://schemas.microsoft.com/office/drawing/2014/main" id="{BA6B328E-C872-499B-9CCC-E1620D29BE5C}"/>
                    </a:ext>
                  </a:extLst>
                </p:cNvPr>
                <p:cNvSpPr/>
                <p:nvPr/>
              </p:nvSpPr>
              <p:spPr>
                <a:xfrm>
                  <a:off x="610131" y="1431064"/>
                  <a:ext cx="2857421"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H</m:t>
                        </m:r>
                        <m:r>
                          <m:rPr>
                            <m:nor/>
                          </m:rPr>
                          <a:rPr lang="en-US" sz="2800" b="1" dirty="0" smtClean="0">
                            <a:solidFill>
                              <a:schemeClr val="bg1"/>
                            </a:solidFill>
                            <a:latin typeface="Times New Roman" panose="02020603050405020304" pitchFamily="18" charset="0"/>
                            <a:ea typeface="Calibri" panose="020F0502020204030204" pitchFamily="34" charset="0"/>
                          </a:rPr>
                          <m:t>ì</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thang</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â</m:t>
                        </m:r>
                        <m:r>
                          <m:rPr>
                            <m:nor/>
                          </m:rPr>
                          <a:rPr lang="en-US" sz="2800" b="1" dirty="0" smtClean="0">
                            <a:solidFill>
                              <a:schemeClr val="bg1"/>
                            </a:solidFill>
                            <a:latin typeface="Times New Roman" panose="02020603050405020304" pitchFamily="18" charset="0"/>
                            <a:ea typeface="Calibri" panose="020F0502020204030204" pitchFamily="34" charset="0"/>
                          </a:rPr>
                          <m:t>n</m:t>
                        </m:r>
                        <m:r>
                          <m:rPr>
                            <m:nor/>
                          </m:rPr>
                          <a:rPr lang="en-US" sz="2800" dirty="0" smtClean="0">
                            <a:solidFill>
                              <a:schemeClr val="bg1"/>
                            </a:solidFill>
                            <a:latin typeface="Times New Roman" panose="02020603050405020304" pitchFamily="18" charset="0"/>
                            <a:ea typeface="Calibri" panose="020F0502020204030204" pitchFamily="34" charset="0"/>
                          </a:rPr>
                          <m:t>.</m:t>
                        </m:r>
                      </m:oMath>
                    </m:oMathPara>
                  </a14:m>
                  <a:endParaRPr lang="en-US" sz="2800"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58" name="Rectangle 57">
                  <a:extLst>
                    <a:ext uri="{FF2B5EF4-FFF2-40B4-BE49-F238E27FC236}">
                      <a16:creationId xmlns:a16="http://schemas.microsoft.com/office/drawing/2014/main" id="{BA6B328E-C872-499B-9CCC-E1620D29BE5C}"/>
                    </a:ext>
                  </a:extLst>
                </p:cNvPr>
                <p:cNvSpPr>
                  <a:spLocks noRot="1" noChangeAspect="1" noMove="1" noResize="1" noEditPoints="1" noAdjustHandles="1" noChangeArrowheads="1" noChangeShapeType="1" noTextEdit="1"/>
                </p:cNvSpPr>
                <p:nvPr/>
              </p:nvSpPr>
              <p:spPr>
                <a:xfrm>
                  <a:off x="610131" y="1431064"/>
                  <a:ext cx="2857421" cy="553351"/>
                </a:xfrm>
                <a:prstGeom prst="rect">
                  <a:avLst/>
                </a:prstGeom>
                <a:blipFill>
                  <a:blip r:embed="rId5"/>
                  <a:stretch>
                    <a:fillRect b="-270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9" name="Rectangle 78">
                  <a:extLst>
                    <a:ext uri="{FF2B5EF4-FFF2-40B4-BE49-F238E27FC236}">
                      <a16:creationId xmlns:a16="http://schemas.microsoft.com/office/drawing/2014/main" id="{DF49EC7F-F4D2-4BC7-A39D-01EF506364CC}"/>
                    </a:ext>
                  </a:extLst>
                </p:cNvPr>
                <p:cNvSpPr/>
                <p:nvPr/>
              </p:nvSpPr>
              <p:spPr>
                <a:xfrm>
                  <a:off x="9607849" y="1408493"/>
                  <a:ext cx="2775390"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Tam</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gi</m:t>
                        </m:r>
                        <m:r>
                          <m:rPr>
                            <m:nor/>
                          </m:rPr>
                          <a:rPr lang="en-US" sz="2800" b="1" dirty="0" smtClean="0">
                            <a:solidFill>
                              <a:schemeClr val="bg1"/>
                            </a:solidFill>
                            <a:latin typeface="Times New Roman" panose="02020603050405020304" pitchFamily="18" charset="0"/>
                            <a:ea typeface="Calibri" panose="020F0502020204030204" pitchFamily="34" charset="0"/>
                          </a:rPr>
                          <m:t>á</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vu</m:t>
                        </m:r>
                        <m:r>
                          <m:rPr>
                            <m:nor/>
                          </m:rPr>
                          <a:rPr lang="en-US" sz="2800" b="1" dirty="0" smtClean="0">
                            <a:solidFill>
                              <a:schemeClr val="bg1"/>
                            </a:solidFill>
                            <a:latin typeface="Times New Roman" panose="02020603050405020304" pitchFamily="18" charset="0"/>
                            <a:ea typeface="Calibri" panose="020F0502020204030204" pitchFamily="34" charset="0"/>
                          </a:rPr>
                          <m:t>ô</m:t>
                        </m:r>
                        <m:r>
                          <m:rPr>
                            <m:nor/>
                          </m:rPr>
                          <a:rPr lang="en-US" sz="2800" b="1" dirty="0" smtClean="0">
                            <a:solidFill>
                              <a:schemeClr val="bg1"/>
                            </a:solidFill>
                            <a:latin typeface="Times New Roman" panose="02020603050405020304" pitchFamily="18" charset="0"/>
                            <a:ea typeface="Calibri" panose="020F0502020204030204" pitchFamily="34" charset="0"/>
                          </a:rPr>
                          <m:t>ng</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79" name="Rectangle 78">
                  <a:extLst>
                    <a:ext uri="{FF2B5EF4-FFF2-40B4-BE49-F238E27FC236}">
                      <a16:creationId xmlns:a16="http://schemas.microsoft.com/office/drawing/2014/main" id="{DF49EC7F-F4D2-4BC7-A39D-01EF506364CC}"/>
                    </a:ext>
                  </a:extLst>
                </p:cNvPr>
                <p:cNvSpPr>
                  <a:spLocks noRot="1" noChangeAspect="1" noMove="1" noResize="1" noEditPoints="1" noAdjustHandles="1" noChangeArrowheads="1" noChangeShapeType="1" noTextEdit="1"/>
                </p:cNvSpPr>
                <p:nvPr/>
              </p:nvSpPr>
              <p:spPr>
                <a:xfrm>
                  <a:off x="9607849" y="1408493"/>
                  <a:ext cx="2775390" cy="553351"/>
                </a:xfrm>
                <a:prstGeom prst="rect">
                  <a:avLst/>
                </a:prstGeom>
                <a:blipFill>
                  <a:blip r:embed="rId6"/>
                  <a:stretch>
                    <a:fillRect b="-270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Rectangle 79">
                  <a:extLst>
                    <a:ext uri="{FF2B5EF4-FFF2-40B4-BE49-F238E27FC236}">
                      <a16:creationId xmlns:a16="http://schemas.microsoft.com/office/drawing/2014/main" id="{41749298-7021-4215-8115-3CD168A0B723}"/>
                    </a:ext>
                  </a:extLst>
                </p:cNvPr>
                <p:cNvSpPr/>
                <p:nvPr/>
              </p:nvSpPr>
              <p:spPr>
                <a:xfrm>
                  <a:off x="6671714" y="1414451"/>
                  <a:ext cx="2782167"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H</m:t>
                        </m:r>
                        <m:r>
                          <m:rPr>
                            <m:nor/>
                          </m:rPr>
                          <a:rPr lang="en-US" sz="2800" b="1" dirty="0" smtClean="0">
                            <a:solidFill>
                              <a:schemeClr val="bg1"/>
                            </a:solidFill>
                            <a:latin typeface="Times New Roman" panose="02020603050405020304" pitchFamily="18" charset="0"/>
                            <a:ea typeface="Calibri" panose="020F0502020204030204" pitchFamily="34" charset="0"/>
                          </a:rPr>
                          <m:t>ì</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b</m:t>
                        </m:r>
                        <m:r>
                          <m:rPr>
                            <m:nor/>
                          </m:rPr>
                          <a:rPr lang="en-US" sz="2800" b="1" dirty="0" smtClean="0">
                            <a:solidFill>
                              <a:schemeClr val="bg1"/>
                            </a:solidFill>
                            <a:latin typeface="Times New Roman" panose="02020603050405020304" pitchFamily="18" charset="0"/>
                            <a:ea typeface="Calibri" panose="020F0502020204030204" pitchFamily="34" charset="0"/>
                          </a:rPr>
                          <m:t>ì</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h</m:t>
                        </m:r>
                        <m:r>
                          <m:rPr>
                            <m:nor/>
                          </m:rPr>
                          <a:rPr lang="en-US" sz="2800" b="1" dirty="0" smtClean="0">
                            <a:solidFill>
                              <a:schemeClr val="bg1"/>
                            </a:solidFill>
                            <a:latin typeface="Times New Roman" panose="02020603050405020304" pitchFamily="18" charset="0"/>
                            <a:ea typeface="Calibri" panose="020F0502020204030204" pitchFamily="34" charset="0"/>
                          </a:rPr>
                          <m:t>à</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80" name="Rectangle 79">
                  <a:extLst>
                    <a:ext uri="{FF2B5EF4-FFF2-40B4-BE49-F238E27FC236}">
                      <a16:creationId xmlns:a16="http://schemas.microsoft.com/office/drawing/2014/main" id="{41749298-7021-4215-8115-3CD168A0B723}"/>
                    </a:ext>
                  </a:extLst>
                </p:cNvPr>
                <p:cNvSpPr>
                  <a:spLocks noRot="1" noChangeAspect="1" noMove="1" noResize="1" noEditPoints="1" noAdjustHandles="1" noChangeArrowheads="1" noChangeShapeType="1" noTextEdit="1"/>
                </p:cNvSpPr>
                <p:nvPr/>
              </p:nvSpPr>
              <p:spPr>
                <a:xfrm>
                  <a:off x="6671714" y="1414451"/>
                  <a:ext cx="2782167" cy="553351"/>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Rectangle 80">
                  <a:extLst>
                    <a:ext uri="{FF2B5EF4-FFF2-40B4-BE49-F238E27FC236}">
                      <a16:creationId xmlns:a16="http://schemas.microsoft.com/office/drawing/2014/main" id="{DB628326-5D55-4E43-8FFF-D7F088675BAA}"/>
                    </a:ext>
                  </a:extLst>
                </p:cNvPr>
                <p:cNvSpPr/>
                <p:nvPr/>
              </p:nvSpPr>
              <p:spPr>
                <a:xfrm>
                  <a:off x="3441326" y="1385205"/>
                  <a:ext cx="3047727" cy="681550"/>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H</m:t>
                        </m:r>
                        <m:r>
                          <m:rPr>
                            <m:nor/>
                          </m:rPr>
                          <a:rPr lang="en-US" sz="2800" b="1" dirty="0" smtClean="0">
                            <a:solidFill>
                              <a:schemeClr val="bg1"/>
                            </a:solidFill>
                            <a:latin typeface="Times New Roman" panose="02020603050405020304" pitchFamily="18" charset="0"/>
                            <a:ea typeface="Calibri" panose="020F0502020204030204" pitchFamily="34" charset="0"/>
                          </a:rPr>
                          <m:t>ì</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thang</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GB" sz="2800" b="1" i="0" dirty="0" smtClean="0">
                            <a:solidFill>
                              <a:schemeClr val="bg1"/>
                            </a:solidFill>
                            <a:latin typeface="Times New Roman" panose="02020603050405020304" pitchFamily="18" charset="0"/>
                            <a:ea typeface="Calibri" panose="020F0502020204030204" pitchFamily="34" charset="0"/>
                          </a:rPr>
                          <m:t>vu</m:t>
                        </m:r>
                        <m:r>
                          <m:rPr>
                            <m:nor/>
                          </m:rPr>
                          <a:rPr lang="en-GB" sz="2800" b="1" i="0" dirty="0" smtClean="0">
                            <a:solidFill>
                              <a:schemeClr val="bg1"/>
                            </a:solidFill>
                            <a:latin typeface="Times New Roman" panose="02020603050405020304" pitchFamily="18" charset="0"/>
                            <a:ea typeface="Calibri" panose="020F0502020204030204" pitchFamily="34" charset="0"/>
                          </a:rPr>
                          <m:t>ô</m:t>
                        </m:r>
                        <m:r>
                          <m:rPr>
                            <m:nor/>
                          </m:rPr>
                          <a:rPr lang="en-GB" sz="2800" b="1" i="0" dirty="0" smtClean="0">
                            <a:solidFill>
                              <a:schemeClr val="bg1"/>
                            </a:solidFill>
                            <a:latin typeface="Times New Roman" panose="02020603050405020304" pitchFamily="18" charset="0"/>
                            <a:ea typeface="Calibri" panose="020F0502020204030204" pitchFamily="34" charset="0"/>
                          </a:rPr>
                          <m:t>ng</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81" name="Rectangle 80">
                  <a:extLst>
                    <a:ext uri="{FF2B5EF4-FFF2-40B4-BE49-F238E27FC236}">
                      <a16:creationId xmlns:a16="http://schemas.microsoft.com/office/drawing/2014/main" id="{DB628326-5D55-4E43-8FFF-D7F088675BAA}"/>
                    </a:ext>
                  </a:extLst>
                </p:cNvPr>
                <p:cNvSpPr>
                  <a:spLocks noRot="1" noChangeAspect="1" noMove="1" noResize="1" noEditPoints="1" noAdjustHandles="1" noChangeArrowheads="1" noChangeShapeType="1" noTextEdit="1"/>
                </p:cNvSpPr>
                <p:nvPr/>
              </p:nvSpPr>
              <p:spPr>
                <a:xfrm>
                  <a:off x="3441326" y="1385205"/>
                  <a:ext cx="3047727" cy="681550"/>
                </a:xfrm>
                <a:prstGeom prst="rect">
                  <a:avLst/>
                </a:prstGeom>
                <a:blipFill>
                  <a:blip r:embed="rId8"/>
                  <a:stretch>
                    <a:fillRect/>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5F60BB2A-5968-47B1-850D-789EC777CE58}"/>
                  </a:ext>
                </a:extLst>
              </p:cNvPr>
              <p:cNvSpPr/>
              <p:nvPr/>
            </p:nvSpPr>
            <p:spPr>
              <a:xfrm>
                <a:off x="247456" y="5075223"/>
                <a:ext cx="6753826" cy="1785104"/>
              </a:xfrm>
              <a:prstGeom prst="rect">
                <a:avLst/>
              </a:prstGeom>
            </p:spPr>
            <p:txBody>
              <a:bodyPr wrap="square">
                <a:spAutoFit/>
              </a:bodyPr>
              <a:lstStyle/>
              <a:p>
                <a:pPr>
                  <a:spcBef>
                    <a:spcPts val="600"/>
                  </a:spcBef>
                  <a:spcAft>
                    <a:spcPts val="600"/>
                  </a:spcAft>
                  <a:tabLst>
                    <a:tab pos="2160270" algn="l"/>
                    <a:tab pos="3599815" algn="l"/>
                    <a:tab pos="5039995" algn="l"/>
                  </a:tabLst>
                </a:pPr>
                <a:r>
                  <a:rPr lang="en-US" sz="2000" b="1" dirty="0">
                    <a:latin typeface="Times New Roman" panose="02020603050405020304" pitchFamily="18" charset="0"/>
                    <a:ea typeface="Calibri" panose="020F0502020204030204" pitchFamily="34" charset="0"/>
                  </a:rPr>
                  <a:t>Xét </a:t>
                </a:r>
                <a14:m>
                  <m:oMath xmlns:m="http://schemas.openxmlformats.org/officeDocument/2006/math">
                    <m:r>
                      <a:rPr lang="en-US" sz="2000" b="1" i="1">
                        <a:latin typeface="Cambria Math" panose="02040503050406030204" pitchFamily="18" charset="0"/>
                        <a:ea typeface="Calibri" panose="020F0502020204030204" pitchFamily="34" charset="0"/>
                      </a:rPr>
                      <m:t>(</m:t>
                    </m:r>
                    <m:r>
                      <a:rPr lang="en-US" sz="2000" b="1" i="1">
                        <a:latin typeface="Cambria Math" panose="02040503050406030204" pitchFamily="18" charset="0"/>
                        <a:ea typeface="Calibri" panose="020F0502020204030204" pitchFamily="34" charset="0"/>
                      </a:rPr>
                      <m:t>𝑬𝑰𝑱</m:t>
                    </m:r>
                    <m:r>
                      <a:rPr lang="en-US" sz="2000" b="1" i="1">
                        <a:latin typeface="Cambria Math" panose="02040503050406030204" pitchFamily="18" charset="0"/>
                        <a:ea typeface="Calibri" panose="020F0502020204030204" pitchFamily="34" charset="0"/>
                      </a:rPr>
                      <m:t>)</m:t>
                    </m:r>
                  </m:oMath>
                </a14:m>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và</a:t>
                </a:r>
                <a:r>
                  <a:rPr lang="en-US" sz="2000" b="1" dirty="0">
                    <a:latin typeface="Times New Roman" panose="02020603050405020304" pitchFamily="18" charset="0"/>
                    <a:ea typeface="Calibri" panose="020F0502020204030204" pitchFamily="34" charset="0"/>
                  </a:rPr>
                  <a:t> </a:t>
                </a:r>
                <a14:m>
                  <m:oMath xmlns:m="http://schemas.openxmlformats.org/officeDocument/2006/math">
                    <m:r>
                      <a:rPr lang="en-US" sz="2000" b="1" i="1">
                        <a:latin typeface="Cambria Math" panose="02040503050406030204" pitchFamily="18" charset="0"/>
                        <a:ea typeface="Calibri" panose="020F0502020204030204" pitchFamily="34" charset="0"/>
                      </a:rPr>
                      <m:t>(</m:t>
                    </m:r>
                    <m:r>
                      <a:rPr lang="en-US" sz="2000" b="1" i="1">
                        <a:latin typeface="Cambria Math" panose="02040503050406030204" pitchFamily="18" charset="0"/>
                        <a:ea typeface="Calibri" panose="020F0502020204030204" pitchFamily="34" charset="0"/>
                      </a:rPr>
                      <m:t>𝑺𝑪𝑫</m:t>
                    </m:r>
                    <m:r>
                      <a:rPr lang="en-US" sz="2000" b="1" i="1">
                        <a:latin typeface="Cambria Math" panose="02040503050406030204" pitchFamily="18" charset="0"/>
                        <a:ea typeface="Calibri" panose="020F0502020204030204" pitchFamily="34" charset="0"/>
                      </a:rPr>
                      <m:t>)</m:t>
                    </m:r>
                  </m:oMath>
                </a14:m>
                <a:r>
                  <a:rPr lang="en-US" sz="2000" b="1" dirty="0">
                    <a:latin typeface="Times New Roman" panose="02020603050405020304" pitchFamily="18" charset="0"/>
                    <a:ea typeface="Calibri" panose="020F0502020204030204" pitchFamily="34" charset="0"/>
                  </a:rPr>
                  <a:t>.</a:t>
                </a:r>
              </a:p>
              <a:p>
                <a:pPr>
                  <a:spcBef>
                    <a:spcPts val="600"/>
                  </a:spcBef>
                  <a:spcAft>
                    <a:spcPts val="600"/>
                  </a:spcAft>
                  <a:tabLst>
                    <a:tab pos="2160270" algn="l"/>
                    <a:tab pos="3599815" algn="l"/>
                    <a:tab pos="5039995" algn="l"/>
                  </a:tabLst>
                </a:pPr>
                <a14:m>
                  <m:oMath xmlns:m="http://schemas.openxmlformats.org/officeDocument/2006/math">
                    <m:d>
                      <m:dPr>
                        <m:ctrlPr>
                          <a:rPr lang="en-US" sz="2000" b="1" i="1">
                            <a:latin typeface="Cambria Math" panose="02040503050406030204" pitchFamily="18" charset="0"/>
                            <a:ea typeface="Calibri" panose="020F0502020204030204" pitchFamily="34" charset="0"/>
                          </a:rPr>
                        </m:ctrlPr>
                      </m:dPr>
                      <m:e>
                        <m:r>
                          <a:rPr lang="en-US" sz="2000" b="1" i="1">
                            <a:latin typeface="Cambria Math" panose="02040503050406030204" pitchFamily="18" charset="0"/>
                            <a:ea typeface="Calibri" panose="020F0502020204030204" pitchFamily="34" charset="0"/>
                          </a:rPr>
                          <m:t>𝑬𝑰𝑱</m:t>
                        </m:r>
                      </m:e>
                    </m:d>
                    <m:r>
                      <a:rPr lang="en-US" sz="2000" b="1" i="1">
                        <a:latin typeface="Cambria Math" panose="02040503050406030204" pitchFamily="18" charset="0"/>
                        <a:ea typeface="Calibri" panose="020F0502020204030204" pitchFamily="34" charset="0"/>
                      </a:rPr>
                      <m:t>∩</m:t>
                    </m:r>
                    <m:d>
                      <m:dPr>
                        <m:ctrlPr>
                          <a:rPr lang="en-US" sz="2000" b="1" i="1">
                            <a:latin typeface="Cambria Math" panose="02040503050406030204" pitchFamily="18" charset="0"/>
                            <a:ea typeface="Calibri" panose="020F0502020204030204" pitchFamily="34" charset="0"/>
                          </a:rPr>
                        </m:ctrlPr>
                      </m:dPr>
                      <m:e>
                        <m:r>
                          <a:rPr lang="en-US" sz="2000" b="1" i="1">
                            <a:latin typeface="Cambria Math" panose="02040503050406030204" pitchFamily="18" charset="0"/>
                            <a:ea typeface="Calibri" panose="020F0502020204030204" pitchFamily="34" charset="0"/>
                          </a:rPr>
                          <m:t>𝑺𝑪𝑫</m:t>
                        </m:r>
                      </m:e>
                    </m:d>
                    <m:r>
                      <a:rPr lang="en-US" sz="2000" b="1" i="1">
                        <a:latin typeface="Cambria Math" panose="02040503050406030204" pitchFamily="18" charset="0"/>
                        <a:ea typeface="Calibri" panose="020F0502020204030204" pitchFamily="34" charset="0"/>
                      </a:rPr>
                      <m:t>=</m:t>
                    </m:r>
                    <m:r>
                      <a:rPr lang="en-US" sz="2000" b="1" i="1">
                        <a:latin typeface="Cambria Math" panose="02040503050406030204" pitchFamily="18" charset="0"/>
                        <a:ea typeface="Calibri" panose="020F0502020204030204" pitchFamily="34" charset="0"/>
                      </a:rPr>
                      <m:t>𝜟</m:t>
                    </m:r>
                    <m:r>
                      <a:rPr lang="en-US" sz="2000" b="1" i="1">
                        <a:latin typeface="Cambria Math" panose="02040503050406030204" pitchFamily="18" charset="0"/>
                        <a:ea typeface="Calibri" panose="020F0502020204030204" pitchFamily="34" charset="0"/>
                      </a:rPr>
                      <m:t>,</m:t>
                    </m:r>
                  </m:oMath>
                </a14:m>
                <a:r>
                  <a:rPr lang="en-US" sz="2000" b="1" i="1" dirty="0">
                    <a:latin typeface="Cambria Math" panose="02040503050406030204" pitchFamily="18" charset="0"/>
                    <a:ea typeface="Calibri" panose="020F0502020204030204" pitchFamily="34" charset="0"/>
                  </a:rPr>
                  <a:t> </a:t>
                </a:r>
                <a:r>
                  <a:rPr lang="en-US" sz="2000" b="1" dirty="0" err="1">
                    <a:latin typeface="Cambria Math" panose="02040503050406030204" pitchFamily="18" charset="0"/>
                    <a:ea typeface="Calibri" panose="020F0502020204030204" pitchFamily="34" charset="0"/>
                  </a:rPr>
                  <a:t>mà</a:t>
                </a:r>
                <a:r>
                  <a:rPr lang="en-US" sz="2000" b="1" dirty="0">
                    <a:latin typeface="Cambria Math" panose="02040503050406030204" pitchFamily="18" charset="0"/>
                    <a:ea typeface="Calibri" panose="020F0502020204030204" pitchFamily="34" charset="0"/>
                  </a:rPr>
                  <a:t> </a:t>
                </a:r>
                <a:r>
                  <a:rPr lang="en-US" sz="2000" b="1" i="1" dirty="0">
                    <a:latin typeface="Cambria Math" panose="02040503050406030204" pitchFamily="18" charset="0"/>
                    <a:ea typeface="Calibri" panose="020F0502020204030204" pitchFamily="34" charset="0"/>
                  </a:rPr>
                  <a:t> </a:t>
                </a:r>
                <a14:m>
                  <m:oMath xmlns:m="http://schemas.openxmlformats.org/officeDocument/2006/math">
                    <m:r>
                      <a:rPr lang="en-US" sz="2000" b="1" i="1">
                        <a:latin typeface="Cambria Math" panose="02040503050406030204" pitchFamily="18" charset="0"/>
                        <a:ea typeface="Calibri" panose="020F0502020204030204" pitchFamily="34" charset="0"/>
                      </a:rPr>
                      <m:t>𝑪𝑫</m:t>
                    </m:r>
                    <m:r>
                      <a:rPr lang="en-US" sz="2000" b="1" i="1">
                        <a:latin typeface="Cambria Math" panose="02040503050406030204" pitchFamily="18" charset="0"/>
                        <a:ea typeface="Calibri" panose="020F0502020204030204" pitchFamily="34" charset="0"/>
                        <a:cs typeface="Cambria Math" panose="02040503050406030204" pitchFamily="18" charset="0"/>
                      </a:rPr>
                      <m:t>//</m:t>
                    </m:r>
                    <m:r>
                      <a:rPr lang="en-US" sz="2000" b="1" i="1">
                        <a:latin typeface="Cambria Math" panose="02040503050406030204" pitchFamily="18" charset="0"/>
                        <a:ea typeface="Calibri" panose="020F0502020204030204" pitchFamily="34" charset="0"/>
                      </a:rPr>
                      <m:t>𝑰𝑱</m:t>
                    </m:r>
                  </m:oMath>
                </a14:m>
                <a:r>
                  <a:rPr lang="en-US" sz="2000" b="1" i="1" dirty="0">
                    <a:latin typeface="Cambria Math" panose="02040503050406030204" pitchFamily="18" charset="0"/>
                    <a:ea typeface="Calibri" panose="020F0502020204030204" pitchFamily="34" charset="0"/>
                  </a:rPr>
                  <a:t> </a:t>
                </a:r>
                <a:r>
                  <a:rPr lang="en-US" sz="2000" b="1" dirty="0" err="1">
                    <a:latin typeface="Cambria Math" panose="02040503050406030204" pitchFamily="18" charset="0"/>
                    <a:ea typeface="Calibri" panose="020F0502020204030204" pitchFamily="34" charset="0"/>
                  </a:rPr>
                  <a:t>nên</a:t>
                </a:r>
                <a:r>
                  <a:rPr lang="en-US" sz="2000" b="1" dirty="0">
                    <a:latin typeface="Cambria Math" panose="02040503050406030204" pitchFamily="18" charset="0"/>
                    <a:ea typeface="Calibri" panose="020F0502020204030204" pitchFamily="34" charset="0"/>
                  </a:rPr>
                  <a:t> </a:t>
                </a:r>
                <a:r>
                  <a:rPr lang="en-US" sz="2000" b="1" dirty="0" err="1">
                    <a:latin typeface="Cambria Math" panose="02040503050406030204" pitchFamily="18" charset="0"/>
                    <a:ea typeface="Calibri" panose="020F0502020204030204" pitchFamily="34" charset="0"/>
                  </a:rPr>
                  <a:t>giao</a:t>
                </a:r>
                <a:r>
                  <a:rPr lang="en-US" sz="2000" b="1" dirty="0">
                    <a:latin typeface="Cambria Math" panose="02040503050406030204" pitchFamily="18" charset="0"/>
                    <a:ea typeface="Calibri" panose="020F0502020204030204" pitchFamily="34" charset="0"/>
                  </a:rPr>
                  <a:t> </a:t>
                </a:r>
                <a:r>
                  <a:rPr lang="en-US" sz="2000" b="1" dirty="0" err="1">
                    <a:latin typeface="Cambria Math" panose="02040503050406030204" pitchFamily="18" charset="0"/>
                    <a:ea typeface="Calibri" panose="020F0502020204030204" pitchFamily="34" charset="0"/>
                  </a:rPr>
                  <a:t>tuyến</a:t>
                </a:r>
                <a:r>
                  <a:rPr lang="en-US" sz="2000" b="1" dirty="0">
                    <a:latin typeface="Cambria Math" panose="02040503050406030204" pitchFamily="18" charset="0"/>
                    <a:ea typeface="Calibri" panose="020F0502020204030204" pitchFamily="34" charset="0"/>
                  </a:rPr>
                  <a:t> </a:t>
                </a:r>
              </a:p>
              <a:p>
                <a:pPr>
                  <a:spcBef>
                    <a:spcPts val="600"/>
                  </a:spcBef>
                  <a:spcAft>
                    <a:spcPts val="600"/>
                  </a:spcAft>
                  <a:tabLst>
                    <a:tab pos="2160270" algn="l"/>
                    <a:tab pos="3599815" algn="l"/>
                    <a:tab pos="5039995" algn="l"/>
                  </a:tabLst>
                </a:pPr>
                <a14:m>
                  <m:oMath xmlns:m="http://schemas.openxmlformats.org/officeDocument/2006/math">
                    <m:r>
                      <a:rPr lang="en-US" sz="2000" b="1" i="1">
                        <a:latin typeface="Cambria Math" panose="02040503050406030204" pitchFamily="18" charset="0"/>
                        <a:ea typeface="Calibri" panose="020F0502020204030204" pitchFamily="34" charset="0"/>
                      </a:rPr>
                      <m:t>𝜟</m:t>
                    </m:r>
                  </m:oMath>
                </a14:m>
                <a:r>
                  <a:rPr lang="en-US" sz="2000" b="1" dirty="0">
                    <a:latin typeface="Times New Roman" panose="02020603050405020304" pitchFamily="18" charset="0"/>
                    <a:ea typeface="Calibri" panose="020F0502020204030204" pitchFamily="34" charset="0"/>
                  </a:rPr>
                  <a:t> qua </a:t>
                </a:r>
                <a14:m>
                  <m:oMath xmlns:m="http://schemas.openxmlformats.org/officeDocument/2006/math">
                    <m:r>
                      <a:rPr lang="en-US" sz="2000" b="1" i="1">
                        <a:latin typeface="Cambria Math" panose="02040503050406030204" pitchFamily="18" charset="0"/>
                        <a:ea typeface="Calibri" panose="020F0502020204030204" pitchFamily="34" charset="0"/>
                      </a:rPr>
                      <m:t>𝑬</m:t>
                    </m:r>
                    <m:r>
                      <a:rPr lang="en-US" sz="2000" b="1" i="1">
                        <a:latin typeface="Cambria Math" panose="02040503050406030204" pitchFamily="18" charset="0"/>
                        <a:ea typeface="Calibri" panose="020F0502020204030204" pitchFamily="34" charset="0"/>
                      </a:rPr>
                      <m:t>,</m:t>
                    </m:r>
                    <m:r>
                      <a:rPr lang="en-US" sz="2000" b="1" i="0" smtClean="0">
                        <a:latin typeface="Cambria Math" panose="02040503050406030204" pitchFamily="18" charset="0"/>
                        <a:ea typeface="Cambria Math" panose="02040503050406030204" pitchFamily="18" charset="0"/>
                      </a:rPr>
                      <m:t>𝐯</m:t>
                    </m:r>
                    <m:r>
                      <a:rPr lang="en-US" sz="2000" b="1" i="0" smtClean="0">
                        <a:latin typeface="Cambria Math" panose="02040503050406030204" pitchFamily="18" charset="0"/>
                        <a:ea typeface="Cambria Math" panose="02040503050406030204" pitchFamily="18" charset="0"/>
                      </a:rPr>
                      <m:t>à</m:t>
                    </m:r>
                    <m:r>
                      <a:rPr lang="en-US" sz="2000" b="1" i="1" smtClean="0">
                        <a:latin typeface="Cambria Math" panose="02040503050406030204" pitchFamily="18" charset="0"/>
                        <a:ea typeface="Calibri" panose="020F0502020204030204" pitchFamily="34" charset="0"/>
                      </a:rPr>
                      <m:t> </m:t>
                    </m:r>
                    <m:r>
                      <a:rPr lang="en-US" sz="2000" b="1" i="1">
                        <a:latin typeface="Cambria Math" panose="02040503050406030204" pitchFamily="18" charset="0"/>
                        <a:ea typeface="Calibri" panose="020F0502020204030204" pitchFamily="34" charset="0"/>
                      </a:rPr>
                      <m:t>𝜟</m:t>
                    </m:r>
                    <m:r>
                      <a:rPr lang="en-US" sz="2000" b="1" i="1" smtClean="0">
                        <a:latin typeface="Cambria Math" panose="02040503050406030204" pitchFamily="18" charset="0"/>
                        <a:ea typeface="Calibri" panose="020F0502020204030204" pitchFamily="34" charset="0"/>
                      </a:rPr>
                      <m:t>//</m:t>
                    </m:r>
                    <m:r>
                      <a:rPr lang="en-US" sz="2000" b="1" i="1">
                        <a:latin typeface="Cambria Math" panose="02040503050406030204" pitchFamily="18" charset="0"/>
                        <a:ea typeface="Calibri" panose="020F0502020204030204" pitchFamily="34" charset="0"/>
                      </a:rPr>
                      <m:t>𝑪𝑫</m:t>
                    </m:r>
                    <m:r>
                      <a:rPr lang="en-US" sz="2000" b="1" i="1">
                        <a:latin typeface="Cambria Math" panose="02040503050406030204" pitchFamily="18" charset="0"/>
                        <a:ea typeface="Calibri" panose="020F0502020204030204" pitchFamily="34" charset="0"/>
                      </a:rPr>
                      <m:t>, </m:t>
                    </m:r>
                    <m:r>
                      <a:rPr lang="en-US" sz="2000" b="1" i="1">
                        <a:latin typeface="Cambria Math" panose="02040503050406030204" pitchFamily="18" charset="0"/>
                        <a:ea typeface="Calibri" panose="020F0502020204030204" pitchFamily="34" charset="0"/>
                      </a:rPr>
                      <m:t>𝜟</m:t>
                    </m:r>
                  </m:oMath>
                </a14:m>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cắt</a:t>
                </a:r>
                <a:r>
                  <a:rPr lang="en-US" sz="2000" b="1" dirty="0">
                    <a:latin typeface="Times New Roman" panose="02020603050405020304" pitchFamily="18" charset="0"/>
                    <a:ea typeface="Calibri" panose="020F0502020204030204" pitchFamily="34" charset="0"/>
                  </a:rPr>
                  <a:t> </a:t>
                </a:r>
                <a14:m>
                  <m:oMath xmlns:m="http://schemas.openxmlformats.org/officeDocument/2006/math">
                    <m:r>
                      <a:rPr lang="en-US" sz="2000" b="1" i="1">
                        <a:latin typeface="Cambria Math" panose="02040503050406030204" pitchFamily="18" charset="0"/>
                        <a:ea typeface="Calibri" panose="020F0502020204030204" pitchFamily="34" charset="0"/>
                      </a:rPr>
                      <m:t>𝑺𝑪</m:t>
                    </m:r>
                  </m:oMath>
                </a14:m>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tại</a:t>
                </a:r>
                <a:r>
                  <a:rPr lang="en-US" sz="2000" b="1" dirty="0">
                    <a:latin typeface="Times New Roman" panose="02020603050405020304" pitchFamily="18" charset="0"/>
                    <a:ea typeface="Calibri" panose="020F0502020204030204" pitchFamily="34" charset="0"/>
                  </a:rPr>
                  <a:t> </a:t>
                </a:r>
                <a14:m>
                  <m:oMath xmlns:m="http://schemas.openxmlformats.org/officeDocument/2006/math">
                    <m:r>
                      <a:rPr lang="en-US" sz="2000" b="1" i="1">
                        <a:latin typeface="Cambria Math" panose="02040503050406030204" pitchFamily="18" charset="0"/>
                        <a:ea typeface="Calibri" panose="020F0502020204030204" pitchFamily="34" charset="0"/>
                      </a:rPr>
                      <m:t>𝑭</m:t>
                    </m:r>
                  </m:oMath>
                </a14:m>
                <a:r>
                  <a:rPr lang="en-US" sz="2000" b="1" dirty="0">
                    <a:latin typeface="Times New Roman" panose="02020603050405020304" pitchFamily="18" charset="0"/>
                    <a:ea typeface="Calibri" panose="020F0502020204030204" pitchFamily="34" charset="0"/>
                  </a:rPr>
                  <a:t>.</a:t>
                </a:r>
              </a:p>
              <a:p>
                <a:pPr>
                  <a:spcBef>
                    <a:spcPts val="600"/>
                  </a:spcBef>
                  <a:spcAft>
                    <a:spcPts val="600"/>
                  </a:spcAft>
                </a:pPr>
                <a:r>
                  <a:rPr lang="en-US" sz="2000" b="1" dirty="0" err="1">
                    <a:latin typeface="Times New Roman" panose="02020603050405020304" pitchFamily="18" charset="0"/>
                    <a:ea typeface="Calibri" panose="020F0502020204030204" pitchFamily="34" charset="0"/>
                  </a:rPr>
                  <a:t>Suy</a:t>
                </a:r>
                <a:r>
                  <a:rPr lang="en-US" sz="2000" b="1" dirty="0">
                    <a:latin typeface="Times New Roman" panose="02020603050405020304" pitchFamily="18" charset="0"/>
                    <a:ea typeface="Calibri" panose="020F0502020204030204" pitchFamily="34" charset="0"/>
                  </a:rPr>
                  <a:t> ra </a:t>
                </a:r>
                <a:r>
                  <a:rPr lang="en-US" sz="2000" b="1" dirty="0" err="1">
                    <a:latin typeface="Times New Roman" panose="02020603050405020304" pitchFamily="18" charset="0"/>
                    <a:ea typeface="Calibri" panose="020F0502020204030204" pitchFamily="34" charset="0"/>
                  </a:rPr>
                  <a:t>thiết</a:t>
                </a:r>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diện</a:t>
                </a:r>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là</a:t>
                </a:r>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hình</a:t>
                </a:r>
                <a:r>
                  <a:rPr lang="en-US" sz="2000" b="1" dirty="0">
                    <a:latin typeface="Times New Roman" panose="02020603050405020304" pitchFamily="18" charset="0"/>
                    <a:ea typeface="Calibri" panose="020F0502020204030204" pitchFamily="34" charset="0"/>
                  </a:rPr>
                  <a:t> thang </a:t>
                </a:r>
                <a14:m>
                  <m:oMath xmlns:m="http://schemas.openxmlformats.org/officeDocument/2006/math">
                    <m:r>
                      <a:rPr lang="en-US" sz="2000" b="1" i="1">
                        <a:latin typeface="Cambria Math" panose="02040503050406030204" pitchFamily="18" charset="0"/>
                        <a:ea typeface="Calibri" panose="020F0502020204030204" pitchFamily="34" charset="0"/>
                      </a:rPr>
                      <m:t>𝑰𝑱𝑬𝑭</m:t>
                    </m:r>
                    <m:r>
                      <a:rPr lang="en-US" sz="2000" b="1">
                        <a:latin typeface="Cambria Math" panose="02040503050406030204" pitchFamily="18" charset="0"/>
                        <a:ea typeface="Calibri" panose="020F0502020204030204" pitchFamily="34" charset="0"/>
                      </a:rPr>
                      <m:t> </m:t>
                    </m:r>
                  </m:oMath>
                </a14:m>
                <a:r>
                  <a:rPr lang="en-US" sz="2000" b="1" dirty="0" err="1">
                    <a:latin typeface="Times New Roman" panose="02020603050405020304" pitchFamily="18" charset="0"/>
                    <a:ea typeface="Calibri" panose="020F0502020204030204" pitchFamily="34" charset="0"/>
                  </a:rPr>
                  <a:t>vuông</a:t>
                </a:r>
                <a:r>
                  <a:rPr lang="en-US" sz="2000" b="1" dirty="0">
                    <a:latin typeface="Times New Roman" panose="02020603050405020304" pitchFamily="18" charset="0"/>
                    <a:ea typeface="Calibri" panose="020F0502020204030204" pitchFamily="34" charset="0"/>
                  </a:rPr>
                  <a:t>.</a:t>
                </a:r>
              </a:p>
            </p:txBody>
          </p:sp>
        </mc:Choice>
        <mc:Fallback xmlns="">
          <p:sp>
            <p:nvSpPr>
              <p:cNvPr id="4" name="Rectangle 3">
                <a:extLst>
                  <a:ext uri="{FF2B5EF4-FFF2-40B4-BE49-F238E27FC236}">
                    <a16:creationId xmlns:a16="http://schemas.microsoft.com/office/drawing/2014/main" id="{5F60BB2A-5968-47B1-850D-789EC777CE58}"/>
                  </a:ext>
                </a:extLst>
              </p:cNvPr>
              <p:cNvSpPr>
                <a:spLocks noRot="1" noChangeAspect="1" noMove="1" noResize="1" noEditPoints="1" noAdjustHandles="1" noChangeArrowheads="1" noChangeShapeType="1" noTextEdit="1"/>
              </p:cNvSpPr>
              <p:nvPr/>
            </p:nvSpPr>
            <p:spPr>
              <a:xfrm>
                <a:off x="247456" y="5075223"/>
                <a:ext cx="6753826" cy="1785104"/>
              </a:xfrm>
              <a:prstGeom prst="rect">
                <a:avLst/>
              </a:prstGeom>
              <a:blipFill>
                <a:blip r:embed="rId9"/>
                <a:stretch>
                  <a:fillRect l="-993" t="-2055" b="-5479"/>
                </a:stretch>
              </a:blipFill>
            </p:spPr>
            <p:txBody>
              <a:bodyPr/>
              <a:lstStyle/>
              <a:p>
                <a:r>
                  <a:rPr lang="en-US">
                    <a:noFill/>
                  </a:rPr>
                  <a:t> </a:t>
                </a:r>
              </a:p>
            </p:txBody>
          </p:sp>
        </mc:Fallback>
      </mc:AlternateContent>
      <p:sp>
        <p:nvSpPr>
          <p:cNvPr id="55" name="Oval 54">
            <a:extLst>
              <a:ext uri="{FF2B5EF4-FFF2-40B4-BE49-F238E27FC236}">
                <a16:creationId xmlns:a16="http://schemas.microsoft.com/office/drawing/2014/main" id="{C1724D15-5115-4D6E-9313-7E81ABD3C6AC}"/>
              </a:ext>
            </a:extLst>
          </p:cNvPr>
          <p:cNvSpPr/>
          <p:nvPr/>
        </p:nvSpPr>
        <p:spPr>
          <a:xfrm>
            <a:off x="3181179" y="1490808"/>
            <a:ext cx="417104" cy="768375"/>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pic>
        <p:nvPicPr>
          <p:cNvPr id="56" name="Picture 55">
            <a:extLst>
              <a:ext uri="{FF2B5EF4-FFF2-40B4-BE49-F238E27FC236}">
                <a16:creationId xmlns:a16="http://schemas.microsoft.com/office/drawing/2014/main" id="{4A44DF40-AA96-42BD-A3F9-972CAAA9CAA3}"/>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80737" y="2365671"/>
            <a:ext cx="5329017" cy="4310572"/>
          </a:xfrm>
          <a:prstGeom prst="rect">
            <a:avLst/>
          </a:prstGeom>
          <a:noFill/>
          <a:ln>
            <a:noFill/>
          </a:ln>
        </p:spPr>
      </p:pic>
    </p:spTree>
    <p:extLst>
      <p:ext uri="{BB962C8B-B14F-4D97-AF65-F5344CB8AC3E}">
        <p14:creationId xmlns:p14="http://schemas.microsoft.com/office/powerpoint/2010/main" val="318246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500"/>
                                        <p:tgtEl>
                                          <p:spTgt spid="89"/>
                                        </p:tgtEl>
                                      </p:cBhvr>
                                    </p:animEffec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down)">
                                      <p:cBhvr>
                                        <p:cTn id="19" dur="500"/>
                                        <p:tgtEl>
                                          <p:spTgt spid="5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94"/>
                                        </p:tgtEl>
                                        <p:attrNameLst>
                                          <p:attrName>style.visibility</p:attrName>
                                        </p:attrNameLst>
                                      </p:cBhvr>
                                      <p:to>
                                        <p:strVal val="visible"/>
                                      </p:to>
                                    </p:set>
                                    <p:animEffect transition="in" filter="wipe(left)">
                                      <p:cBhvr>
                                        <p:cTn id="24" dur="500"/>
                                        <p:tgtEl>
                                          <p:spTgt spid="94"/>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fill="hold"/>
                                        <p:tgtEl>
                                          <p:spTgt spid="55"/>
                                        </p:tgtEl>
                                        <p:attrNameLst>
                                          <p:attrName>ppt_x</p:attrName>
                                        </p:attrNameLst>
                                      </p:cBhvr>
                                      <p:tavLst>
                                        <p:tav tm="0">
                                          <p:val>
                                            <p:strVal val="#ppt_x"/>
                                          </p:val>
                                        </p:tav>
                                        <p:tav tm="100000">
                                          <p:val>
                                            <p:strVal val="#ppt_x"/>
                                          </p:val>
                                        </p:tav>
                                      </p:tavLst>
                                    </p:anim>
                                    <p:anim calcmode="lin" valueType="num">
                                      <p:cBhvr additive="base">
                                        <p:cTn id="39"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63" grpId="0" animBg="1"/>
      <p:bldP spid="4" grpId="0"/>
      <p:bldP spid="5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401777" y="2899850"/>
            <a:ext cx="11740024" cy="3903816"/>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348402" y="54134"/>
            <a:ext cx="11740026" cy="1848801"/>
            <a:chOff x="109375" y="96478"/>
            <a:chExt cx="12056815" cy="2026282"/>
          </a:xfrm>
        </p:grpSpPr>
        <p:sp>
          <p:nvSpPr>
            <p:cNvPr id="25" name="Rounded Rectangle 24"/>
            <p:cNvSpPr/>
            <p:nvPr/>
          </p:nvSpPr>
          <p:spPr bwMode="auto">
            <a:xfrm>
              <a:off x="109375" y="178243"/>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96478"/>
              <a:ext cx="2042059" cy="786010"/>
              <a:chOff x="480509" y="1647222"/>
              <a:chExt cx="4003175" cy="805859"/>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4003175"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65843" y="1678956"/>
                <a:ext cx="3179485" cy="5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7:</a:t>
                </a:r>
              </a:p>
            </p:txBody>
          </p:sp>
        </p:grpSp>
      </p:grpSp>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630636" y="104676"/>
                <a:ext cx="11681489" cy="2250809"/>
              </a:xfrm>
              <a:prstGeom prst="rect">
                <a:avLst/>
              </a:prstGeom>
            </p:spPr>
            <p:txBody>
              <a:bodyPr wrap="square">
                <a:spAutoFit/>
              </a:bodyPr>
              <a:lstStyle/>
              <a:p>
                <a:pPr>
                  <a:spcBef>
                    <a:spcPts val="6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Cho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chóp</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𝐒</m:t>
                    </m:r>
                    <m:r>
                      <a:rPr lang="en-US" sz="2400" b="1">
                        <a:latin typeface="Cambria Math" panose="02040503050406030204" pitchFamily="18" charset="0"/>
                      </a:rPr>
                      <m:t>.</m:t>
                    </m:r>
                    <m:r>
                      <a:rPr lang="en-US" sz="2400" b="1" i="1">
                        <a:latin typeface="Cambria Math" panose="02040503050406030204" pitchFamily="18" charset="0"/>
                      </a:rPr>
                      <m:t>𝐀𝐁𝐂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đáy</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𝐀𝐁𝐂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cs typeface="Times New Roman" panose="02020603050405020304" pitchFamily="18" charset="0"/>
                  </a:rPr>
                  <a:t> tam </a:t>
                </a:r>
                <a:r>
                  <a:rPr lang="en-US" sz="2400" b="1" dirty="0" err="1">
                    <a:latin typeface="Times New Roman" panose="02020603050405020304" pitchFamily="18" charset="0"/>
                    <a:cs typeface="Times New Roman" panose="02020603050405020304" pitchFamily="18" charset="0"/>
                  </a:rPr>
                  <a:t>giác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tại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𝐁</m:t>
                    </m:r>
                  </m:oMath>
                </a14:m>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𝐀𝐁</m:t>
                    </m:r>
                    <m:r>
                      <a:rPr lang="en-GB" sz="2400" b="1" i="0" smtClean="0">
                        <a:latin typeface="Cambria Math" panose="02040503050406030204" pitchFamily="18" charset="0"/>
                      </a:rPr>
                      <m:t>=</m:t>
                    </m:r>
                    <m:r>
                      <a:rPr lang="en-US" sz="2400" b="1" i="1">
                        <a:latin typeface="Cambria Math" panose="02040503050406030204" pitchFamily="18" charset="0"/>
                      </a:rPr>
                      <m:t>𝐚</m:t>
                    </m:r>
                    <m:r>
                      <a:rPr lang="en-US" sz="2400" b="1">
                        <a:latin typeface="Cambria Math" panose="02040503050406030204" pitchFamily="18" charset="0"/>
                      </a:rPr>
                      <m:t>, </m:t>
                    </m:r>
                    <m:r>
                      <a:rPr lang="en-US" sz="2400" b="1" i="1">
                        <a:latin typeface="Cambria Math" panose="02040503050406030204" pitchFamily="18" charset="0"/>
                      </a:rPr>
                      <m:t>𝐒𝐀</m:t>
                    </m:r>
                    <m:r>
                      <a:rPr lang="en-US" sz="2400" b="1">
                        <a:latin typeface="Cambria Math" panose="02040503050406030204" pitchFamily="18" charset="0"/>
                      </a:rPr>
                      <m:t>=</m:t>
                    </m:r>
                    <m:r>
                      <a:rPr lang="en-US" sz="2400" b="1" i="1">
                        <a:latin typeface="Cambria Math" panose="02040503050406030204" pitchFamily="18" charset="0"/>
                      </a:rPr>
                      <m:t>𝐚</m:t>
                    </m:r>
                    <m:rad>
                      <m:radPr>
                        <m:degHide m:val="on"/>
                        <m:ctrlPr>
                          <a:rPr lang="en-US" sz="2400" b="1" i="1">
                            <a:latin typeface="Cambria Math" panose="02040503050406030204" pitchFamily="18" charset="0"/>
                          </a:rPr>
                        </m:ctrlPr>
                      </m:radPr>
                      <m:deg/>
                      <m:e>
                        <m:r>
                          <a:rPr lang="en-US" sz="2400" b="1" i="1">
                            <a:latin typeface="Cambria Math" panose="02040503050406030204" pitchFamily="18" charset="0"/>
                          </a:rPr>
                          <m:t>𝟑</m:t>
                        </m:r>
                      </m:e>
                    </m:rad>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𝐒𝐀</m:t>
                    </m:r>
                    <m:r>
                      <a:rPr lang="en-US" sz="2400" b="1">
                        <a:latin typeface="Cambria Math" panose="02040503050406030204" pitchFamily="18" charset="0"/>
                      </a:rPr>
                      <m:t>⊥(</m:t>
                    </m:r>
                    <m:r>
                      <a:rPr lang="en-US" sz="2400" b="1" i="1">
                        <a:latin typeface="Cambria Math" panose="02040503050406030204" pitchFamily="18" charset="0"/>
                      </a:rPr>
                      <m:t>𝐀𝐁𝐂</m:t>
                    </m:r>
                    <m:r>
                      <a:rPr lang="en-US" sz="2400" b="1">
                        <a:latin typeface="Cambria Math" panose="02040503050406030204" pitchFamily="18" charset="0"/>
                      </a:rPr>
                      <m:t>)</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Gọi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𝐌</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cạnh</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𝐀𝐁</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𝐀𝐌</m:t>
                    </m:r>
                    <m:r>
                      <a:rPr lang="en-US" sz="2400" b="1">
                        <a:latin typeface="Cambria Math" panose="02040503050406030204" pitchFamily="18" charset="0"/>
                      </a:rPr>
                      <m:t>=</m:t>
                    </m:r>
                    <m:r>
                      <a:rPr lang="en-US" sz="2400" b="1" i="1">
                        <a:latin typeface="Cambria Math" panose="02040503050406030204" pitchFamily="18" charset="0"/>
                      </a:rPr>
                      <m:t>𝐱</m:t>
                    </m:r>
                    <m:r>
                      <a:rPr lang="en-US" sz="2400" b="1">
                        <a:latin typeface="Cambria Math" panose="02040503050406030204" pitchFamily="18" charset="0"/>
                      </a:rPr>
                      <m:t>,(</m:t>
                    </m:r>
                    <m:r>
                      <a:rPr lang="en-US" sz="2400" b="1" i="1">
                        <a:latin typeface="Cambria Math" panose="02040503050406030204" pitchFamily="18" charset="0"/>
                      </a:rPr>
                      <m:t>𝟎</m:t>
                    </m:r>
                    <m:r>
                      <a:rPr lang="en-US" sz="2400" b="1">
                        <a:latin typeface="Cambria Math" panose="02040503050406030204" pitchFamily="18" charset="0"/>
                      </a:rPr>
                      <m:t>&lt;</m:t>
                    </m:r>
                    <m:r>
                      <a:rPr lang="en-US" sz="2400" b="1" i="1">
                        <a:latin typeface="Cambria Math" panose="02040503050406030204" pitchFamily="18" charset="0"/>
                      </a:rPr>
                      <m:t>𝐱</m:t>
                    </m:r>
                    <m:r>
                      <a:rPr lang="en-US" sz="2400" b="1">
                        <a:latin typeface="Cambria Math" panose="02040503050406030204" pitchFamily="18" charset="0"/>
                      </a:rPr>
                      <m:t>&lt;</m:t>
                    </m:r>
                    <m:r>
                      <a:rPr lang="en-US" sz="2400" b="1" i="1">
                        <a:latin typeface="Cambria Math" panose="02040503050406030204" pitchFamily="18" charset="0"/>
                      </a:rPr>
                      <m:t>𝐚</m:t>
                    </m:r>
                    <m:r>
                      <a:rPr lang="en-US" sz="2400" b="1">
                        <a:latin typeface="Cambria Math" panose="02040503050406030204" pitchFamily="18" charset="0"/>
                      </a:rPr>
                      <m:t>)</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mặt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phẳng</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a:latin typeface="Cambria Math" panose="02040503050406030204" pitchFamily="18" charset="0"/>
                      </a:rPr>
                      <m:t>(</m:t>
                    </m:r>
                    <m:r>
                      <a:rPr lang="en-US" sz="2400" b="1" i="1">
                        <a:latin typeface="Cambria Math" panose="02040503050406030204" pitchFamily="18" charset="0"/>
                      </a:rPr>
                      <m:t>𝛂</m:t>
                    </m:r>
                    <m:r>
                      <a:rPr lang="en-US" sz="2400" b="1">
                        <a:latin typeface="Cambria Math" panose="02040503050406030204" pitchFamily="18" charset="0"/>
                      </a:rPr>
                      <m:t>)</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a:t>
                </a:r>
                <a:r>
                  <a:rPr lang="en-US" sz="2400" b="1" dirty="0">
                    <a:latin typeface="Times New Roman" panose="02020603050405020304" pitchFamily="18" charset="0"/>
                    <a:cs typeface="Times New Roman" panose="02020603050405020304" pitchFamily="18" charset="0"/>
                  </a:rPr>
                  <a:t> qua </a:t>
                </a:r>
                <a14:m>
                  <m:oMath xmlns:m="http://schemas.openxmlformats.org/officeDocument/2006/math">
                    <m:r>
                      <a:rPr lang="en-US" sz="2400" b="1" i="1">
                        <a:latin typeface="Cambria Math" panose="02040503050406030204" pitchFamily="18" charset="0"/>
                      </a:rPr>
                      <m:t>𝐌</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góc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với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𝐀𝐁</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thiết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diện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chóp</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𝐒</m:t>
                    </m:r>
                    <m:r>
                      <a:rPr lang="en-US" sz="2400" b="1">
                        <a:latin typeface="Cambria Math" panose="02040503050406030204" pitchFamily="18" charset="0"/>
                      </a:rPr>
                      <m:t>.</m:t>
                    </m:r>
                    <m:r>
                      <a:rPr lang="en-US" sz="2400" b="1" i="1">
                        <a:latin typeface="Cambria Math" panose="02040503050406030204" pitchFamily="18" charset="0"/>
                      </a:rPr>
                      <m:t>𝐀𝐁𝐂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với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a:latin typeface="Cambria Math" panose="02040503050406030204" pitchFamily="18" charset="0"/>
                      </a:rPr>
                      <m:t>(</m:t>
                    </m:r>
                    <m:r>
                      <a:rPr lang="en-US" sz="2400" b="1" i="1">
                        <a:latin typeface="Cambria Math" panose="02040503050406030204" pitchFamily="18" charset="0"/>
                      </a:rPr>
                      <m:t>𝛂</m:t>
                    </m:r>
                    <m:r>
                      <a:rPr lang="en-US" sz="2400" b="1">
                        <a:latin typeface="Cambria Math" panose="02040503050406030204" pitchFamily="18" charset="0"/>
                      </a:rPr>
                      <m:t>)</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tứ</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giác</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𝐌𝐍𝐏𝐐</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Tìm</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𝐱</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để</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thiết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diện</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𝐌𝐍𝐏𝐐</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lớn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nhất</a:t>
                </a:r>
                <a:r>
                  <a:rPr lang="en-US" sz="2400" b="1" dirty="0">
                    <a:latin typeface="Times New Roman" panose="02020603050405020304" pitchFamily="18" charset="0"/>
                    <a:cs typeface="Times New Roman" panose="02020603050405020304" pitchFamily="18" charset="0"/>
                  </a:rPr>
                  <a:t>?</a:t>
                </a: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630636" y="104676"/>
                <a:ext cx="11681489" cy="2250809"/>
              </a:xfrm>
              <a:prstGeom prst="rect">
                <a:avLst/>
              </a:prstGeom>
              <a:blipFill>
                <a:blip r:embed="rId2"/>
                <a:stretch>
                  <a:fillRect l="-782" r="-209"/>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255230" y="1792401"/>
            <a:ext cx="12180915" cy="1158842"/>
            <a:chOff x="213063" y="1731852"/>
            <a:chExt cx="12267276" cy="841257"/>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731852"/>
              <a:ext cx="11781442" cy="841257"/>
              <a:chOff x="227583" y="1705634"/>
              <a:chExt cx="11781442" cy="841257"/>
            </a:xfrm>
          </p:grpSpPr>
          <p:grpSp>
            <p:nvGrpSpPr>
              <p:cNvPr id="12" name="Group 11"/>
              <p:cNvGrpSpPr/>
              <p:nvPr/>
            </p:nvGrpSpPr>
            <p:grpSpPr>
              <a:xfrm>
                <a:off x="227583" y="1786580"/>
                <a:ext cx="2885460" cy="760311"/>
                <a:chOff x="277163" y="1143294"/>
                <a:chExt cx="3352547" cy="760408"/>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323092" y="1143294"/>
                      <a:ext cx="2949563" cy="760408"/>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a:latin typeface="Cambria Math" panose="02040503050406030204" pitchFamily="18" charset="0"/>
                              </a:rPr>
                              <m:t>𝐱</m:t>
                            </m:r>
                            <m:r>
                              <a:rPr lang="en-US" b="1">
                                <a:latin typeface="Cambria Math" panose="02040503050406030204" pitchFamily="18" charset="0"/>
                              </a:rPr>
                              <m:t>=</m:t>
                            </m:r>
                            <m:f>
                              <m:fPr>
                                <m:ctrlPr>
                                  <a:rPr lang="en-US" b="1" i="1">
                                    <a:latin typeface="Cambria Math" panose="02040503050406030204" pitchFamily="18" charset="0"/>
                                  </a:rPr>
                                </m:ctrlPr>
                              </m:fPr>
                              <m:num>
                                <m:r>
                                  <a:rPr lang="en-US" b="1">
                                    <a:latin typeface="Cambria Math" panose="02040503050406030204" pitchFamily="18" charset="0"/>
                                  </a:rPr>
                                  <m:t>𝐚</m:t>
                                </m:r>
                              </m:num>
                              <m:den>
                                <m:r>
                                  <a:rPr lang="en-US" b="1">
                                    <a:latin typeface="Cambria Math" panose="02040503050406030204" pitchFamily="18" charset="0"/>
                                  </a:rPr>
                                  <m:t>𝟐</m:t>
                                </m:r>
                              </m:den>
                            </m:f>
                            <m:r>
                              <m:rPr>
                                <m:nor/>
                              </m:rPr>
                              <a:rPr lang="en-US" b="1" dirty="0">
                                <a:latin typeface="Times New Roman" panose="02020603050405020304" pitchFamily="18"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323092" y="1143294"/>
                      <a:ext cx="2949563" cy="760408"/>
                    </a:xfrm>
                    <a:prstGeom prst="rect">
                      <a:avLst/>
                    </a:prstGeom>
                    <a:blipFill>
                      <a:blip r:embed="rId3"/>
                      <a:stretch>
                        <a:fillRect/>
                      </a:stretch>
                    </a:blipFill>
                  </p:spPr>
                  <p:txBody>
                    <a:bodyPr/>
                    <a:lstStyle/>
                    <a:p>
                      <a:r>
                        <a:rPr lang="en-GB">
                          <a:noFill/>
                        </a:rPr>
                        <a:t> </a:t>
                      </a:r>
                    </a:p>
                  </p:txBody>
                </p:sp>
              </mc:Fallback>
            </mc:AlternateContent>
          </p:grpSp>
          <p:grpSp>
            <p:nvGrpSpPr>
              <p:cNvPr id="13" name="Group 12"/>
              <p:cNvGrpSpPr/>
              <p:nvPr/>
            </p:nvGrpSpPr>
            <p:grpSpPr>
              <a:xfrm>
                <a:off x="3174822" y="1713139"/>
                <a:ext cx="2964423" cy="829901"/>
                <a:chOff x="4741795" y="1077675"/>
                <a:chExt cx="2866889" cy="830006"/>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4934959" y="1077675"/>
                      <a:ext cx="2500580" cy="830006"/>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rPr>
                              <m:t>𝐱</m:t>
                            </m:r>
                            <m:r>
                              <a:rPr lang="en-US" sz="2800" b="1">
                                <a:latin typeface="Cambria Math" panose="02040503050406030204" pitchFamily="18" charset="0"/>
                              </a:rPr>
                              <m:t>=</m:t>
                            </m:r>
                            <m:f>
                              <m:fPr>
                                <m:ctrlPr>
                                  <a:rPr lang="en-US" sz="2800" b="1" i="1">
                                    <a:latin typeface="Cambria Math" panose="02040503050406030204" pitchFamily="18" charset="0"/>
                                  </a:rPr>
                                </m:ctrlPr>
                              </m:fPr>
                              <m:num>
                                <m:r>
                                  <a:rPr lang="en-US" sz="2800" b="1">
                                    <a:latin typeface="Cambria Math" panose="02040503050406030204" pitchFamily="18" charset="0"/>
                                  </a:rPr>
                                  <m:t>𝐚</m:t>
                                </m:r>
                              </m:num>
                              <m:den>
                                <m:rad>
                                  <m:radPr>
                                    <m:degHide m:val="on"/>
                                    <m:ctrlPr>
                                      <a:rPr lang="en-US" sz="2800" b="1" i="1">
                                        <a:latin typeface="Cambria Math" panose="02040503050406030204" pitchFamily="18" charset="0"/>
                                      </a:rPr>
                                    </m:ctrlPr>
                                  </m:radPr>
                                  <m:deg/>
                                  <m:e>
                                    <m:r>
                                      <a:rPr lang="en-US" sz="2800" b="1">
                                        <a:latin typeface="Cambria Math" panose="02040503050406030204" pitchFamily="18" charset="0"/>
                                      </a:rPr>
                                      <m:t>𝟐</m:t>
                                    </m:r>
                                  </m:e>
                                </m:rad>
                              </m:den>
                            </m:f>
                            <m:r>
                              <m:rPr>
                                <m:nor/>
                              </m:rPr>
                              <a:rPr lang="en-US" sz="2800" b="1" dirty="0">
                                <a:latin typeface="Times New Roman" panose="02020603050405020304" pitchFamily="18" charset="0"/>
                              </a:rPr>
                              <m:t>.</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4934959" y="1077675"/>
                      <a:ext cx="2500580" cy="830006"/>
                    </a:xfrm>
                    <a:prstGeom prst="rect">
                      <a:avLst/>
                    </a:prstGeom>
                    <a:blipFill>
                      <a:blip r:embed="rId4"/>
                      <a:stretch>
                        <a:fillRect/>
                      </a:stretch>
                    </a:blipFill>
                  </p:spPr>
                  <p:txBody>
                    <a:bodyPr/>
                    <a:lstStyle/>
                    <a:p>
                      <a:r>
                        <a:rPr lang="en-GB">
                          <a:noFill/>
                        </a:rPr>
                        <a:t> </a:t>
                      </a:r>
                    </a:p>
                  </p:txBody>
                </p:sp>
              </mc:Fallback>
            </mc:AlternateContent>
          </p:grpSp>
          <p:grpSp>
            <p:nvGrpSpPr>
              <p:cNvPr id="14" name="Group 13"/>
              <p:cNvGrpSpPr/>
              <p:nvPr/>
            </p:nvGrpSpPr>
            <p:grpSpPr>
              <a:xfrm>
                <a:off x="6233046" y="1705634"/>
                <a:ext cx="2834386" cy="814912"/>
                <a:chOff x="7661192" y="1065784"/>
                <a:chExt cx="4337047" cy="815018"/>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141379" y="1065784"/>
                      <a:ext cx="3642916" cy="815018"/>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rPr>
                              <m:t>𝐱</m:t>
                            </m:r>
                            <m:r>
                              <a:rPr lang="en-US" sz="2800" b="1">
                                <a:latin typeface="Cambria Math" panose="02040503050406030204" pitchFamily="18" charset="0"/>
                              </a:rPr>
                              <m:t>=</m:t>
                            </m:r>
                            <m:f>
                              <m:fPr>
                                <m:ctrlPr>
                                  <a:rPr lang="en-US" sz="2800" b="1" i="1">
                                    <a:latin typeface="Cambria Math" panose="02040503050406030204" pitchFamily="18" charset="0"/>
                                  </a:rPr>
                                </m:ctrlPr>
                              </m:fPr>
                              <m:num>
                                <m:r>
                                  <a:rPr lang="en-US" sz="2800" b="1">
                                    <a:latin typeface="Cambria Math" panose="02040503050406030204" pitchFamily="18" charset="0"/>
                                  </a:rPr>
                                  <m:t>𝟑𝐚</m:t>
                                </m:r>
                              </m:num>
                              <m:den>
                                <m:r>
                                  <a:rPr lang="en-US" sz="2800" b="1">
                                    <a:latin typeface="Cambria Math" panose="02040503050406030204" pitchFamily="18" charset="0"/>
                                  </a:rPr>
                                  <m:t>𝟐</m:t>
                                </m:r>
                              </m:den>
                            </m:f>
                            <m:r>
                              <m:rPr>
                                <m:nor/>
                              </m:rPr>
                              <a:rPr lang="en-US" sz="2800" b="1" dirty="0">
                                <a:latin typeface="Times New Roman" panose="02020603050405020304" pitchFamily="18" charset="0"/>
                              </a:rPr>
                              <m:t>.</m:t>
                            </m:r>
                            <m:r>
                              <m:rPr>
                                <m:nor/>
                              </m:rPr>
                              <a:rPr lang="en-US" sz="2800" b="1" dirty="0">
                                <a:solidFill>
                                  <a:schemeClr val="tx1"/>
                                </a:solidFill>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141379" y="1065784"/>
                      <a:ext cx="3642916" cy="815018"/>
                    </a:xfrm>
                    <a:prstGeom prst="rect">
                      <a:avLst/>
                    </a:prstGeom>
                    <a:blipFill>
                      <a:blip r:embed="rId5"/>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9941720" y="1984014"/>
                  <a:ext cx="2538619" cy="397518"/>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a:rPr lang="en-US" sz="2800" b="1">
                          <a:latin typeface="Cambria Math" panose="02040503050406030204" pitchFamily="18" charset="0"/>
                        </a:rPr>
                        <m:t>𝐱</m:t>
                      </m:r>
                      <m:r>
                        <a:rPr lang="en-US" sz="2800" b="1">
                          <a:latin typeface="Cambria Math" panose="02040503050406030204" pitchFamily="18" charset="0"/>
                        </a:rPr>
                        <m:t>=</m:t>
                      </m:r>
                      <m:r>
                        <a:rPr lang="en-US" sz="2800" b="1">
                          <a:latin typeface="Cambria Math" panose="02040503050406030204" pitchFamily="18" charset="0"/>
                        </a:rPr>
                        <m:t>𝐚</m:t>
                      </m:r>
                    </m:oMath>
                  </a14:m>
                  <a:r>
                    <a:rPr lang="en-US" sz="2800" b="1" dirty="0">
                      <a:latin typeface="Times New Roman" panose="02020603050405020304" pitchFamily="18" charset="0"/>
                    </a:rPr>
                    <a:t>.</a:t>
                  </a:r>
                  <a:endParaRPr lang="en-US" sz="28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9941720" y="1984014"/>
                  <a:ext cx="2538619" cy="397518"/>
                </a:xfrm>
                <a:prstGeom prst="rect">
                  <a:avLst/>
                </a:prstGeom>
                <a:blipFill>
                  <a:blip r:embed="rId6"/>
                  <a:stretch>
                    <a:fillRect t="-6667" b="-30000"/>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7355430" y="3113506"/>
            <a:ext cx="0" cy="3690160"/>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255229" y="1998258"/>
            <a:ext cx="558610" cy="768209"/>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A</a:t>
            </a:r>
          </a:p>
        </p:txBody>
      </p:sp>
      <mc:AlternateContent xmlns:mc="http://schemas.openxmlformats.org/markup-compatibility/2006" xmlns:a14="http://schemas.microsoft.com/office/drawing/2010/main">
        <mc:Choice Requires="a14">
          <p:sp>
            <p:nvSpPr>
              <p:cNvPr id="18" name="Rectangle 17">
                <a:extLst>
                  <a:ext uri="{FF2B5EF4-FFF2-40B4-BE49-F238E27FC236}">
                    <a16:creationId xmlns:a16="http://schemas.microsoft.com/office/drawing/2014/main" id="{94204CF1-76FC-43E5-BCA7-1BFAC6871922}"/>
                  </a:ext>
                </a:extLst>
              </p:cNvPr>
              <p:cNvSpPr/>
              <p:nvPr/>
            </p:nvSpPr>
            <p:spPr>
              <a:xfrm>
                <a:off x="634202" y="3592453"/>
                <a:ext cx="6753285" cy="2499402"/>
              </a:xfrm>
              <a:prstGeom prst="rect">
                <a:avLst/>
              </a:prstGeom>
            </p:spPr>
            <p:txBody>
              <a:bodyPr wrap="square">
                <a:spAutoFit/>
              </a:bodyPr>
              <a:lstStyle/>
              <a:p>
                <a14:m>
                  <m:oMath xmlns:m="http://schemas.openxmlformats.org/officeDocument/2006/math">
                    <m:r>
                      <m:rPr>
                        <m:nor/>
                      </m:rPr>
                      <a:rPr lang="fr-FR" sz="2400" b="1" dirty="0" smtClean="0">
                        <a:latin typeface="Cambria Math" panose="02040503050406030204" pitchFamily="18" charset="0"/>
                        <a:ea typeface="Cambria Math" panose="02040503050406030204" pitchFamily="18" charset="0"/>
                      </a:rPr>
                      <m:t>Ta</m:t>
                    </m:r>
                    <m:r>
                      <m:rPr>
                        <m:nor/>
                      </m:rPr>
                      <a:rPr lang="fr-FR" sz="2400" b="1" dirty="0" smtClean="0">
                        <a:latin typeface="Cambria Math" panose="02040503050406030204" pitchFamily="18" charset="0"/>
                        <a:ea typeface="Cambria Math" panose="02040503050406030204" pitchFamily="18" charset="0"/>
                      </a:rPr>
                      <m:t> </m:t>
                    </m:r>
                    <m:r>
                      <m:rPr>
                        <m:nor/>
                      </m:rPr>
                      <a:rPr lang="fr-FR" sz="2400" b="1" dirty="0" smtClean="0">
                        <a:latin typeface="Cambria Math" panose="02040503050406030204" pitchFamily="18" charset="0"/>
                        <a:ea typeface="Cambria Math" panose="02040503050406030204" pitchFamily="18" charset="0"/>
                      </a:rPr>
                      <m:t>t</m:t>
                    </m:r>
                    <m:r>
                      <m:rPr>
                        <m:nor/>
                      </m:rPr>
                      <a:rPr lang="fr-FR" sz="2400" b="1" dirty="0" smtClean="0">
                        <a:latin typeface="Cambria Math" panose="02040503050406030204" pitchFamily="18" charset="0"/>
                        <a:ea typeface="Cambria Math" panose="02040503050406030204" pitchFamily="18" charset="0"/>
                      </a:rPr>
                      <m:t>ì</m:t>
                    </m:r>
                    <m:r>
                      <m:rPr>
                        <m:nor/>
                      </m:rPr>
                      <a:rPr lang="fr-FR" sz="2400" b="1" dirty="0" smtClean="0">
                        <a:latin typeface="Cambria Math" panose="02040503050406030204" pitchFamily="18" charset="0"/>
                        <a:ea typeface="Cambria Math" panose="02040503050406030204" pitchFamily="18" charset="0"/>
                      </a:rPr>
                      <m:t>m</m:t>
                    </m:r>
                    <m:r>
                      <m:rPr>
                        <m:nor/>
                      </m:rPr>
                      <a:rPr lang="fr-FR" sz="2400" b="1" dirty="0" smtClean="0">
                        <a:latin typeface="Cambria Math" panose="02040503050406030204" pitchFamily="18" charset="0"/>
                        <a:ea typeface="Cambria Math" panose="02040503050406030204" pitchFamily="18" charset="0"/>
                      </a:rPr>
                      <m:t> đượ</m:t>
                    </m:r>
                    <m:r>
                      <m:rPr>
                        <m:nor/>
                      </m:rPr>
                      <a:rPr lang="fr-FR" sz="2400" b="1" dirty="0" smtClean="0">
                        <a:latin typeface="Cambria Math" panose="02040503050406030204" pitchFamily="18" charset="0"/>
                        <a:ea typeface="Cambria Math" panose="02040503050406030204" pitchFamily="18" charset="0"/>
                      </a:rPr>
                      <m:t>c</m:t>
                    </m:r>
                    <m:r>
                      <m:rPr>
                        <m:nor/>
                      </m:rPr>
                      <a:rPr lang="fr-FR" sz="2400" b="1" dirty="0" smtClean="0">
                        <a:latin typeface="Cambria Math" panose="02040503050406030204" pitchFamily="18" charset="0"/>
                        <a:ea typeface="Cambria Math" panose="02040503050406030204" pitchFamily="18" charset="0"/>
                      </a:rPr>
                      <m:t> </m:t>
                    </m:r>
                    <m:r>
                      <a:rPr lang="en-US" sz="2400" b="1" i="1">
                        <a:latin typeface="Cambria Math" panose="02040503050406030204" pitchFamily="18" charset="0"/>
                        <a:ea typeface="Cambria Math" panose="02040503050406030204" pitchFamily="18" charset="0"/>
                      </a:rPr>
                      <m:t>𝑴𝑵𝑷𝑸</m:t>
                    </m:r>
                    <m:r>
                      <m:rPr>
                        <m:nor/>
                      </m:rPr>
                      <a:rPr lang="en-GB" sz="2400" b="1" i="0" smtClean="0">
                        <a:latin typeface="Cambria Math" panose="02040503050406030204" pitchFamily="18" charset="0"/>
                        <a:ea typeface="Cambria Math" panose="02040503050406030204" pitchFamily="18" charset="0"/>
                      </a:rPr>
                      <m:t> </m:t>
                    </m:r>
                    <m:r>
                      <m:rPr>
                        <m:nor/>
                      </m:rPr>
                      <a:rPr lang="fr-FR" sz="2400" b="1" dirty="0">
                        <a:latin typeface="Cambria Math" panose="02040503050406030204" pitchFamily="18" charset="0"/>
                        <a:ea typeface="Cambria Math" panose="02040503050406030204" pitchFamily="18" charset="0"/>
                      </a:rPr>
                      <m:t>l</m:t>
                    </m:r>
                    <m:r>
                      <m:rPr>
                        <m:nor/>
                      </m:rPr>
                      <a:rPr lang="fr-FR" sz="2400" b="1" dirty="0">
                        <a:latin typeface="Cambria Math" panose="02040503050406030204" pitchFamily="18" charset="0"/>
                        <a:ea typeface="Cambria Math" panose="02040503050406030204" pitchFamily="18" charset="0"/>
                      </a:rPr>
                      <m:t>à </m:t>
                    </m:r>
                    <m:r>
                      <m:rPr>
                        <m:nor/>
                      </m:rPr>
                      <a:rPr lang="fr-FR" sz="2400" b="1" dirty="0" err="1">
                        <a:latin typeface="Cambria Math" panose="02040503050406030204" pitchFamily="18" charset="0"/>
                        <a:ea typeface="Cambria Math" panose="02040503050406030204" pitchFamily="18" charset="0"/>
                      </a:rPr>
                      <m:t>h</m:t>
                    </m:r>
                    <m:r>
                      <m:rPr>
                        <m:nor/>
                      </m:rPr>
                      <a:rPr lang="fr-FR" sz="2400" b="1" dirty="0" err="1">
                        <a:latin typeface="Cambria Math" panose="02040503050406030204" pitchFamily="18" charset="0"/>
                        <a:ea typeface="Cambria Math" panose="02040503050406030204" pitchFamily="18" charset="0"/>
                      </a:rPr>
                      <m:t>ì</m:t>
                    </m:r>
                    <m:r>
                      <m:rPr>
                        <m:nor/>
                      </m:rPr>
                      <a:rPr lang="fr-FR" sz="2400" b="1" dirty="0" err="1">
                        <a:latin typeface="Cambria Math" panose="02040503050406030204" pitchFamily="18" charset="0"/>
                        <a:ea typeface="Cambria Math" panose="02040503050406030204" pitchFamily="18" charset="0"/>
                      </a:rPr>
                      <m:t>nh</m:t>
                    </m:r>
                    <m:r>
                      <m:rPr>
                        <m:nor/>
                      </m:rPr>
                      <a:rPr lang="fr-FR" sz="2400" b="1" dirty="0">
                        <a:latin typeface="Cambria Math" panose="02040503050406030204" pitchFamily="18" charset="0"/>
                        <a:ea typeface="Cambria Math" panose="02040503050406030204" pitchFamily="18" charset="0"/>
                      </a:rPr>
                      <m:t> </m:t>
                    </m:r>
                    <m:r>
                      <m:rPr>
                        <m:nor/>
                      </m:rPr>
                      <a:rPr lang="fr-FR" sz="2400" b="1" dirty="0" err="1">
                        <a:latin typeface="Cambria Math" panose="02040503050406030204" pitchFamily="18" charset="0"/>
                        <a:ea typeface="Cambria Math" panose="02040503050406030204" pitchFamily="18" charset="0"/>
                      </a:rPr>
                      <m:t>ch</m:t>
                    </m:r>
                    <m:r>
                      <m:rPr>
                        <m:nor/>
                      </m:rPr>
                      <a:rPr lang="fr-FR" sz="2400" b="1" dirty="0" err="1">
                        <a:latin typeface="Cambria Math" panose="02040503050406030204" pitchFamily="18" charset="0"/>
                        <a:ea typeface="Cambria Math" panose="02040503050406030204" pitchFamily="18" charset="0"/>
                      </a:rPr>
                      <m:t>ữ </m:t>
                    </m:r>
                    <m:r>
                      <m:rPr>
                        <m:nor/>
                      </m:rPr>
                      <a:rPr lang="fr-FR" sz="2400" b="1" dirty="0" err="1">
                        <a:latin typeface="Cambria Math" panose="02040503050406030204" pitchFamily="18" charset="0"/>
                        <a:ea typeface="Cambria Math" panose="02040503050406030204" pitchFamily="18" charset="0"/>
                      </a:rPr>
                      <m:t>nh</m:t>
                    </m:r>
                    <m:r>
                      <m:rPr>
                        <m:nor/>
                      </m:rPr>
                      <a:rPr lang="fr-FR" sz="2400" b="1" dirty="0" err="1">
                        <a:latin typeface="Cambria Math" panose="02040503050406030204" pitchFamily="18" charset="0"/>
                        <a:ea typeface="Cambria Math" panose="02040503050406030204" pitchFamily="18" charset="0"/>
                      </a:rPr>
                      <m:t>ậ</m:t>
                    </m:r>
                    <m:r>
                      <m:rPr>
                        <m:nor/>
                      </m:rPr>
                      <a:rPr lang="fr-FR" sz="2400" b="1" dirty="0" err="1">
                        <a:latin typeface="Cambria Math" panose="02040503050406030204" pitchFamily="18" charset="0"/>
                        <a:ea typeface="Cambria Math" panose="02040503050406030204" pitchFamily="18" charset="0"/>
                      </a:rPr>
                      <m:t>t</m:t>
                    </m:r>
                  </m:oMath>
                </a14:m>
                <a:r>
                  <a:rPr lang="en-US" sz="2400" b="1" dirty="0">
                    <a:latin typeface="Cambria Math" panose="02040503050406030204" pitchFamily="18" charset="0"/>
                    <a:ea typeface="Cambria Math" panose="02040503050406030204" pitchFamily="18" charset="0"/>
                  </a:rPr>
                  <a:t> </a:t>
                </a:r>
                <a:endParaRPr lang="en-US" sz="2400" b="1" i="1" dirty="0">
                  <a:latin typeface="Cambria Math" panose="02040503050406030204" pitchFamily="18" charset="0"/>
                  <a:ea typeface="Cambria Math" panose="02040503050406030204" pitchFamily="18" charset="0"/>
                </a:endParaRPr>
              </a:p>
              <a:p>
                <a14:m>
                  <m:oMath xmlns:m="http://schemas.openxmlformats.org/officeDocument/2006/math">
                    <m:r>
                      <a:rPr lang="en-US" sz="2400" b="1" i="1" smtClean="0">
                        <a:latin typeface="Cambria Math" panose="02040503050406030204" pitchFamily="18" charset="0"/>
                        <a:ea typeface="Cambria Math" panose="02040503050406030204" pitchFamily="18" charset="0"/>
                      </a:rPr>
                      <m:t>       </m:t>
                    </m:r>
                    <m:r>
                      <a:rPr lang="en-US" sz="2400" b="1" i="1">
                        <a:latin typeface="Cambria Math" panose="02040503050406030204" pitchFamily="18" charset="0"/>
                        <a:ea typeface="Cambria Math" panose="02040503050406030204" pitchFamily="18" charset="0"/>
                      </a:rPr>
                      <m:t>𝑴𝑸</m:t>
                    </m:r>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𝑨𝑴</m:t>
                    </m:r>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𝒙</m:t>
                    </m:r>
                    <m:r>
                      <a:rPr lang="en-US" sz="2400" b="1">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r>
                          <a:rPr lang="en-US" sz="2400" b="1" i="1">
                            <a:latin typeface="Cambria Math" panose="02040503050406030204" pitchFamily="18" charset="0"/>
                            <a:ea typeface="Cambria Math" panose="02040503050406030204" pitchFamily="18" charset="0"/>
                          </a:rPr>
                          <m:t>𝑴𝑵</m:t>
                        </m:r>
                      </m:num>
                      <m:den>
                        <m:r>
                          <a:rPr lang="en-US" sz="2400" b="1" i="1">
                            <a:latin typeface="Cambria Math" panose="02040503050406030204" pitchFamily="18" charset="0"/>
                            <a:ea typeface="Cambria Math" panose="02040503050406030204" pitchFamily="18" charset="0"/>
                          </a:rPr>
                          <m:t>𝑺𝑨</m:t>
                        </m:r>
                      </m:den>
                    </m:f>
                    <m:r>
                      <a:rPr lang="en-US" sz="2400" b="1">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r>
                          <a:rPr lang="en-US" sz="2400" b="1" i="1">
                            <a:latin typeface="Cambria Math" panose="02040503050406030204" pitchFamily="18" charset="0"/>
                            <a:ea typeface="Cambria Math" panose="02040503050406030204" pitchFamily="18" charset="0"/>
                          </a:rPr>
                          <m:t>𝑴𝑩</m:t>
                        </m:r>
                      </m:num>
                      <m:den>
                        <m:r>
                          <a:rPr lang="en-US" sz="2400" b="1" i="1">
                            <a:latin typeface="Cambria Math" panose="02040503050406030204" pitchFamily="18" charset="0"/>
                            <a:ea typeface="Cambria Math" panose="02040503050406030204" pitchFamily="18" charset="0"/>
                          </a:rPr>
                          <m:t>𝑨𝑩</m:t>
                        </m:r>
                        <m:r>
                          <a:rPr lang="en-GB" sz="2400" b="1" i="1" smtClean="0">
                            <a:latin typeface="Cambria Math" panose="02040503050406030204" pitchFamily="18" charset="0"/>
                            <a:ea typeface="Cambria Math" panose="02040503050406030204" pitchFamily="18" charset="0"/>
                          </a:rPr>
                          <m:t> </m:t>
                        </m:r>
                      </m:den>
                    </m:f>
                    <m:r>
                      <a:rPr lang="en-GB" sz="2400" b="1" i="1" smtClean="0">
                        <a:latin typeface="Cambria Math" panose="02040503050406030204" pitchFamily="18" charset="0"/>
                        <a:ea typeface="Cambria Math" panose="02040503050406030204" pitchFamily="18" charset="0"/>
                      </a:rPr>
                      <m:t>;</m:t>
                    </m:r>
                    <m:r>
                      <a:rPr lang="en-GB" sz="2400" b="1" i="1">
                        <a:latin typeface="Cambria Math" panose="02040503050406030204" pitchFamily="18" charset="0"/>
                        <a:ea typeface="Cambria Math" panose="02040503050406030204" pitchFamily="18" charset="0"/>
                      </a:rPr>
                      <m:t>𝑴𝑵</m:t>
                    </m:r>
                    <m:r>
                      <a:rPr lang="en-GB" sz="2400" b="1" i="1">
                        <a:latin typeface="Cambria Math" panose="02040503050406030204" pitchFamily="18" charset="0"/>
                        <a:ea typeface="Cambria Math" panose="02040503050406030204" pitchFamily="18" charset="0"/>
                      </a:rPr>
                      <m:t>=</m:t>
                    </m:r>
                    <m:r>
                      <a:rPr lang="en-GB" sz="2400" b="1" i="1">
                        <a:latin typeface="Cambria Math" panose="02040503050406030204" pitchFamily="18" charset="0"/>
                        <a:ea typeface="Cambria Math" panose="02040503050406030204" pitchFamily="18" charset="0"/>
                      </a:rPr>
                      <m:t>𝒂</m:t>
                    </m:r>
                    <m:r>
                      <a:rPr lang="en-GB" sz="2400" b="1" i="1">
                        <a:latin typeface="Cambria Math" panose="02040503050406030204" pitchFamily="18" charset="0"/>
                        <a:ea typeface="Cambria Math" panose="02040503050406030204" pitchFamily="18" charset="0"/>
                      </a:rPr>
                      <m:t>−</m:t>
                    </m:r>
                    <m:r>
                      <a:rPr lang="en-GB" sz="2400" b="1" i="1">
                        <a:latin typeface="Cambria Math" panose="02040503050406030204" pitchFamily="18" charset="0"/>
                        <a:ea typeface="Cambria Math" panose="02040503050406030204" pitchFamily="18" charset="0"/>
                      </a:rPr>
                      <m:t>𝒙</m:t>
                    </m:r>
                  </m:oMath>
                </a14:m>
                <a:r>
                  <a:rPr lang="en-GB" sz="2400" b="1" i="1" dirty="0">
                    <a:latin typeface="Cambria Math" panose="02040503050406030204" pitchFamily="18" charset="0"/>
                    <a:ea typeface="Cambria Math" panose="02040503050406030204" pitchFamily="18" charset="0"/>
                  </a:rPr>
                  <a:t>.</a:t>
                </a:r>
              </a:p>
              <a:p>
                <a:pPr/>
                <a14:m>
                  <m:oMathPara xmlns:m="http://schemas.openxmlformats.org/officeDocument/2006/math">
                    <m:oMathParaPr>
                      <m:jc m:val="left"/>
                    </m:oMathParaPr>
                    <m:oMath xmlns:m="http://schemas.openxmlformats.org/officeDocument/2006/math">
                      <m:sSub>
                        <m:sSubPr>
                          <m:ctrlPr>
                            <a:rPr lang="en-US" sz="2400" b="1" i="1">
                              <a:latin typeface="Cambria Math" panose="02040503050406030204" pitchFamily="18" charset="0"/>
                              <a:ea typeface="Cambria Math" panose="02040503050406030204" pitchFamily="18" charset="0"/>
                            </a:rPr>
                          </m:ctrlPr>
                        </m:sSubPr>
                        <m:e>
                          <m:r>
                            <a:rPr lang="en-US" sz="2400" b="1" i="1">
                              <a:latin typeface="Cambria Math" panose="02040503050406030204" pitchFamily="18" charset="0"/>
                              <a:ea typeface="Cambria Math" panose="02040503050406030204" pitchFamily="18" charset="0"/>
                            </a:rPr>
                            <m:t>𝑺</m:t>
                          </m:r>
                        </m:e>
                        <m:sub>
                          <m:r>
                            <a:rPr lang="en-US" sz="2400" b="1" i="1">
                              <a:latin typeface="Cambria Math" panose="02040503050406030204" pitchFamily="18" charset="0"/>
                              <a:ea typeface="Cambria Math" panose="02040503050406030204" pitchFamily="18" charset="0"/>
                            </a:rPr>
                            <m:t>𝑴𝑵𝑷𝑸</m:t>
                          </m:r>
                        </m:sub>
                      </m:sSub>
                      <m:r>
                        <a:rPr lang="en-US" sz="2400" b="1">
                          <a:latin typeface="Cambria Math" panose="02040503050406030204" pitchFamily="18" charset="0"/>
                          <a:ea typeface="Cambria Math" panose="02040503050406030204" pitchFamily="18" charset="0"/>
                        </a:rPr>
                        <m:t>=</m:t>
                      </m:r>
                      <m:rad>
                        <m:radPr>
                          <m:degHide m:val="on"/>
                          <m:ctrlPr>
                            <a:rPr lang="en-US" sz="2400" b="1" i="1">
                              <a:latin typeface="Cambria Math" panose="02040503050406030204" pitchFamily="18" charset="0"/>
                              <a:ea typeface="Cambria Math" panose="02040503050406030204" pitchFamily="18" charset="0"/>
                            </a:rPr>
                          </m:ctrlPr>
                        </m:radPr>
                        <m:deg/>
                        <m:e>
                          <m:r>
                            <a:rPr lang="en-US" sz="2400" b="1">
                              <a:latin typeface="Cambria Math" panose="02040503050406030204" pitchFamily="18" charset="0"/>
                              <a:ea typeface="Cambria Math" panose="02040503050406030204" pitchFamily="18" charset="0"/>
                            </a:rPr>
                            <m:t>𝟑</m:t>
                          </m:r>
                        </m:e>
                      </m:rad>
                      <m:r>
                        <a:rPr lang="en-GB" sz="2400" b="1" i="1" smtClean="0">
                          <a:latin typeface="Cambria Math" panose="02040503050406030204" pitchFamily="18" charset="0"/>
                          <a:ea typeface="Cambria Math" panose="02040503050406030204" pitchFamily="18" charset="0"/>
                        </a:rPr>
                        <m:t>𝒙</m:t>
                      </m:r>
                      <m:d>
                        <m:dPr>
                          <m:ctrlPr>
                            <a:rPr lang="en-GB" sz="2400" b="1" i="1" smtClean="0">
                              <a:latin typeface="Cambria Math" panose="02040503050406030204" pitchFamily="18" charset="0"/>
                              <a:ea typeface="Cambria Math" panose="02040503050406030204" pitchFamily="18" charset="0"/>
                            </a:rPr>
                          </m:ctrlPr>
                        </m:dPr>
                        <m:e>
                          <m:r>
                            <a:rPr lang="en-GB" sz="2400" b="1" i="1" smtClean="0">
                              <a:latin typeface="Cambria Math" panose="02040503050406030204" pitchFamily="18" charset="0"/>
                              <a:ea typeface="Cambria Math" panose="02040503050406030204" pitchFamily="18" charset="0"/>
                            </a:rPr>
                            <m:t>𝒂</m:t>
                          </m:r>
                          <m:r>
                            <a:rPr lang="en-GB" sz="2400" b="1" i="1" smtClean="0">
                              <a:latin typeface="Cambria Math" panose="02040503050406030204" pitchFamily="18" charset="0"/>
                              <a:ea typeface="Cambria Math" panose="02040503050406030204" pitchFamily="18" charset="0"/>
                            </a:rPr>
                            <m:t>−</m:t>
                          </m:r>
                          <m:r>
                            <a:rPr lang="en-GB" sz="2400" b="1" i="1" smtClean="0">
                              <a:latin typeface="Cambria Math" panose="02040503050406030204" pitchFamily="18" charset="0"/>
                              <a:ea typeface="Cambria Math" panose="02040503050406030204" pitchFamily="18" charset="0"/>
                            </a:rPr>
                            <m:t>𝒙</m:t>
                          </m:r>
                        </m:e>
                      </m:d>
                      <m:r>
                        <a:rPr lang="en-GB" sz="2400" b="1" i="1" smtClean="0">
                          <a:latin typeface="Cambria Math" panose="02040503050406030204" pitchFamily="18" charset="0"/>
                          <a:ea typeface="Cambria Math" panose="02040503050406030204" pitchFamily="18" charset="0"/>
                        </a:rPr>
                        <m:t>=</m:t>
                      </m:r>
                      <m:rad>
                        <m:radPr>
                          <m:degHide m:val="on"/>
                          <m:ctrlPr>
                            <a:rPr lang="en-US" sz="2400" b="1" i="1">
                              <a:latin typeface="Cambria Math" panose="02040503050406030204" pitchFamily="18" charset="0"/>
                              <a:ea typeface="Cambria Math" panose="02040503050406030204" pitchFamily="18" charset="0"/>
                            </a:rPr>
                          </m:ctrlPr>
                        </m:radPr>
                        <m:deg/>
                        <m:e>
                          <m:r>
                            <a:rPr lang="en-US" sz="2400" b="1">
                              <a:latin typeface="Cambria Math" panose="02040503050406030204" pitchFamily="18" charset="0"/>
                              <a:ea typeface="Cambria Math" panose="02040503050406030204" pitchFamily="18" charset="0"/>
                            </a:rPr>
                            <m:t>𝟑</m:t>
                          </m:r>
                        </m:e>
                      </m:rad>
                      <m:r>
                        <a:rPr lang="en-GB" sz="2400" b="1" i="1">
                          <a:latin typeface="Cambria Math" panose="02040503050406030204" pitchFamily="18" charset="0"/>
                          <a:ea typeface="Cambria Math" panose="02040503050406030204" pitchFamily="18" charset="0"/>
                        </a:rPr>
                        <m:t>𝒙</m:t>
                      </m:r>
                      <m:r>
                        <a:rPr lang="en-GB" sz="2400" b="1" i="1" smtClean="0">
                          <a:latin typeface="Cambria Math" panose="02040503050406030204" pitchFamily="18" charset="0"/>
                          <a:ea typeface="Cambria Math" panose="02040503050406030204" pitchFamily="18" charset="0"/>
                        </a:rPr>
                        <m:t>𝒂</m:t>
                      </m:r>
                      <m:r>
                        <a:rPr lang="en-GB" sz="2400" b="1" i="1" smtClean="0">
                          <a:latin typeface="Cambria Math" panose="02040503050406030204" pitchFamily="18" charset="0"/>
                          <a:ea typeface="Cambria Math" panose="02040503050406030204" pitchFamily="18" charset="0"/>
                        </a:rPr>
                        <m:t>−</m:t>
                      </m:r>
                      <m:rad>
                        <m:radPr>
                          <m:degHide m:val="on"/>
                          <m:ctrlPr>
                            <a:rPr lang="en-US" sz="2400" b="1" i="1">
                              <a:latin typeface="Cambria Math" panose="02040503050406030204" pitchFamily="18" charset="0"/>
                              <a:ea typeface="Cambria Math" panose="02040503050406030204" pitchFamily="18" charset="0"/>
                            </a:rPr>
                          </m:ctrlPr>
                        </m:radPr>
                        <m:deg/>
                        <m:e>
                          <m:r>
                            <a:rPr lang="en-US" sz="2400" b="1">
                              <a:latin typeface="Cambria Math" panose="02040503050406030204" pitchFamily="18" charset="0"/>
                              <a:ea typeface="Cambria Math" panose="02040503050406030204" pitchFamily="18" charset="0"/>
                            </a:rPr>
                            <m:t>𝟑</m:t>
                          </m:r>
                        </m:e>
                      </m:rad>
                      <m:sSup>
                        <m:sSupPr>
                          <m:ctrlPr>
                            <a:rPr lang="en-US" sz="2400" b="1" i="1">
                              <a:latin typeface="Cambria Math" panose="02040503050406030204" pitchFamily="18" charset="0"/>
                              <a:ea typeface="Cambria Math" panose="02040503050406030204" pitchFamily="18" charset="0"/>
                            </a:rPr>
                          </m:ctrlPr>
                        </m:sSupPr>
                        <m:e>
                          <m:r>
                            <a:rPr lang="en-GB" sz="2400" b="1" i="1" smtClean="0">
                              <a:latin typeface="Cambria Math" panose="02040503050406030204" pitchFamily="18" charset="0"/>
                              <a:ea typeface="Cambria Math" panose="02040503050406030204" pitchFamily="18" charset="0"/>
                            </a:rPr>
                            <m:t>𝒙</m:t>
                          </m:r>
                        </m:e>
                        <m:sup>
                          <m:r>
                            <a:rPr lang="en-US" sz="2400" b="1">
                              <a:latin typeface="Cambria Math" panose="02040503050406030204" pitchFamily="18" charset="0"/>
                              <a:ea typeface="Cambria Math" panose="02040503050406030204" pitchFamily="18" charset="0"/>
                            </a:rPr>
                            <m:t>𝟐</m:t>
                          </m:r>
                        </m:sup>
                      </m:sSup>
                    </m:oMath>
                  </m:oMathPara>
                </a14:m>
                <a:endParaRPr lang="en-GB" sz="2400" b="1" i="1" dirty="0">
                  <a:latin typeface="Cambria Math" panose="02040503050406030204" pitchFamily="18" charset="0"/>
                  <a:ea typeface="Cambria Math" panose="02040503050406030204" pitchFamily="18" charset="0"/>
                </a:endParaRPr>
              </a:p>
              <a:p>
                <a:r>
                  <a:rPr lang="en-GB" sz="2400" b="1" dirty="0">
                    <a:latin typeface="Cambria Math" panose="02040503050406030204" pitchFamily="18" charset="0"/>
                    <a:ea typeface="Cambria Math" panose="02040503050406030204" pitchFamily="18" charset="0"/>
                  </a:rPr>
                  <a:t>              </a:t>
                </a:r>
                <a14:m>
                  <m:oMath xmlns:m="http://schemas.openxmlformats.org/officeDocument/2006/math">
                    <m:r>
                      <a:rPr lang="en-GB" sz="2400" b="1" i="1" smtClean="0">
                        <a:latin typeface="Cambria Math" panose="02040503050406030204" pitchFamily="18" charset="0"/>
                        <a:ea typeface="Cambria Math" panose="02040503050406030204" pitchFamily="18" charset="0"/>
                      </a:rPr>
                      <m:t>=</m:t>
                    </m:r>
                    <m:r>
                      <a:rPr lang="en-US" sz="2400" b="1" i="1" smtClean="0">
                        <a:latin typeface="Cambria Math" panose="02040503050406030204" pitchFamily="18" charset="0"/>
                        <a:ea typeface="Cambria Math" panose="02040503050406030204" pitchFamily="18" charset="0"/>
                      </a:rPr>
                      <m:t>−</m:t>
                    </m:r>
                    <m:rad>
                      <m:radPr>
                        <m:degHide m:val="on"/>
                        <m:ctrlPr>
                          <a:rPr lang="en-US" sz="2400" b="1" i="1">
                            <a:latin typeface="Cambria Math" panose="02040503050406030204" pitchFamily="18" charset="0"/>
                            <a:ea typeface="Cambria Math" panose="02040503050406030204" pitchFamily="18" charset="0"/>
                          </a:rPr>
                        </m:ctrlPr>
                      </m:radPr>
                      <m:deg/>
                      <m:e>
                        <m:r>
                          <a:rPr lang="en-US" sz="2400" b="1">
                            <a:latin typeface="Cambria Math" panose="02040503050406030204" pitchFamily="18" charset="0"/>
                            <a:ea typeface="Cambria Math" panose="02040503050406030204" pitchFamily="18" charset="0"/>
                          </a:rPr>
                          <m:t>𝟑</m:t>
                        </m:r>
                      </m:e>
                    </m:rad>
                    <m:d>
                      <m:dPr>
                        <m:begChr m:val="["/>
                        <m:endChr m:val="]"/>
                        <m:ctrlPr>
                          <a:rPr lang="en-US" sz="2400" b="1" i="1">
                            <a:latin typeface="Cambria Math" panose="02040503050406030204" pitchFamily="18" charset="0"/>
                            <a:ea typeface="Cambria Math" panose="02040503050406030204" pitchFamily="18" charset="0"/>
                          </a:rPr>
                        </m:ctrlPr>
                      </m:dPr>
                      <m:e>
                        <m:sSup>
                          <m:sSupPr>
                            <m:ctrlPr>
                              <a:rPr lang="en-US" sz="2400" b="1" i="1">
                                <a:latin typeface="Cambria Math" panose="02040503050406030204" pitchFamily="18" charset="0"/>
                                <a:ea typeface="Cambria Math" panose="02040503050406030204" pitchFamily="18" charset="0"/>
                              </a:rPr>
                            </m:ctrlPr>
                          </m:sSupPr>
                          <m:e>
                            <m:d>
                              <m:dPr>
                                <m:ctrlPr>
                                  <a:rPr lang="en-US" sz="2400" b="1" i="1">
                                    <a:latin typeface="Cambria Math" panose="02040503050406030204" pitchFamily="18" charset="0"/>
                                    <a:ea typeface="Cambria Math" panose="02040503050406030204" pitchFamily="18" charset="0"/>
                                  </a:rPr>
                                </m:ctrlPr>
                              </m:dPr>
                              <m:e>
                                <m:r>
                                  <a:rPr lang="en-US" sz="2400" b="1" i="1">
                                    <a:latin typeface="Cambria Math" panose="02040503050406030204" pitchFamily="18" charset="0"/>
                                    <a:ea typeface="Cambria Math" panose="02040503050406030204" pitchFamily="18" charset="0"/>
                                  </a:rPr>
                                  <m:t>𝒙</m:t>
                                </m:r>
                                <m:r>
                                  <a:rPr lang="en-US" sz="2400" b="1">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r>
                                      <a:rPr lang="en-US" sz="2400" b="1" i="1">
                                        <a:latin typeface="Cambria Math" panose="02040503050406030204" pitchFamily="18" charset="0"/>
                                        <a:ea typeface="Cambria Math" panose="02040503050406030204" pitchFamily="18" charset="0"/>
                                      </a:rPr>
                                      <m:t>𝒂</m:t>
                                    </m:r>
                                  </m:num>
                                  <m:den>
                                    <m:r>
                                      <a:rPr lang="en-US" sz="2400" b="1" i="1">
                                        <a:latin typeface="Cambria Math" panose="02040503050406030204" pitchFamily="18" charset="0"/>
                                        <a:ea typeface="Cambria Math" panose="02040503050406030204" pitchFamily="18" charset="0"/>
                                      </a:rPr>
                                      <m:t>𝟐</m:t>
                                    </m:r>
                                  </m:den>
                                </m:f>
                              </m:e>
                            </m:d>
                          </m:e>
                          <m:sup>
                            <m:r>
                              <a:rPr lang="en-US" sz="2400" b="1">
                                <a:latin typeface="Cambria Math" panose="02040503050406030204" pitchFamily="18" charset="0"/>
                                <a:ea typeface="Cambria Math" panose="02040503050406030204" pitchFamily="18" charset="0"/>
                              </a:rPr>
                              <m:t>𝟐</m:t>
                            </m:r>
                          </m:sup>
                        </m:sSup>
                        <m:r>
                          <a:rPr lang="en-US" sz="2400" b="1" i="1" smtClean="0">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sSup>
                              <m:sSupPr>
                                <m:ctrlPr>
                                  <a:rPr lang="en-US" sz="2400" b="1" i="1">
                                    <a:latin typeface="Cambria Math" panose="02040503050406030204" pitchFamily="18" charset="0"/>
                                    <a:ea typeface="Cambria Math" panose="02040503050406030204" pitchFamily="18" charset="0"/>
                                  </a:rPr>
                                </m:ctrlPr>
                              </m:sSupPr>
                              <m:e>
                                <m:r>
                                  <a:rPr lang="en-US" sz="2400" b="1" i="1">
                                    <a:latin typeface="Cambria Math" panose="02040503050406030204" pitchFamily="18" charset="0"/>
                                    <a:ea typeface="Cambria Math" panose="02040503050406030204" pitchFamily="18" charset="0"/>
                                  </a:rPr>
                                  <m:t>𝒂</m:t>
                                </m:r>
                              </m:e>
                              <m:sup>
                                <m:r>
                                  <a:rPr lang="en-US" sz="2400" b="1">
                                    <a:latin typeface="Cambria Math" panose="02040503050406030204" pitchFamily="18" charset="0"/>
                                    <a:ea typeface="Cambria Math" panose="02040503050406030204" pitchFamily="18" charset="0"/>
                                  </a:rPr>
                                  <m:t>𝟐</m:t>
                                </m:r>
                              </m:sup>
                            </m:sSup>
                          </m:num>
                          <m:den>
                            <m:r>
                              <a:rPr lang="en-US" sz="2400" b="1">
                                <a:latin typeface="Cambria Math" panose="02040503050406030204" pitchFamily="18" charset="0"/>
                                <a:ea typeface="Cambria Math" panose="02040503050406030204" pitchFamily="18" charset="0"/>
                              </a:rPr>
                              <m:t>𝟒</m:t>
                            </m:r>
                          </m:den>
                        </m:f>
                      </m:e>
                    </m:d>
                    <m:r>
                      <a:rPr lang="en-US" sz="2400" b="1">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sSup>
                          <m:sSupPr>
                            <m:ctrlPr>
                              <a:rPr lang="en-US" sz="2400" b="1" i="1">
                                <a:latin typeface="Cambria Math" panose="02040503050406030204" pitchFamily="18" charset="0"/>
                                <a:ea typeface="Cambria Math" panose="02040503050406030204" pitchFamily="18" charset="0"/>
                              </a:rPr>
                            </m:ctrlPr>
                          </m:sSupPr>
                          <m:e>
                            <m:r>
                              <a:rPr lang="en-US" sz="2400" b="1" i="1">
                                <a:latin typeface="Cambria Math" panose="02040503050406030204" pitchFamily="18" charset="0"/>
                                <a:ea typeface="Cambria Math" panose="02040503050406030204" pitchFamily="18" charset="0"/>
                              </a:rPr>
                              <m:t>𝒂</m:t>
                            </m:r>
                          </m:e>
                          <m:sup>
                            <m:r>
                              <a:rPr lang="en-US" sz="2400" b="1">
                                <a:latin typeface="Cambria Math" panose="02040503050406030204" pitchFamily="18" charset="0"/>
                                <a:ea typeface="Cambria Math" panose="02040503050406030204" pitchFamily="18" charset="0"/>
                              </a:rPr>
                              <m:t>𝟐</m:t>
                            </m:r>
                          </m:sup>
                        </m:sSup>
                        <m:rad>
                          <m:radPr>
                            <m:degHide m:val="on"/>
                            <m:ctrlPr>
                              <a:rPr lang="en-US" sz="2400" b="1" i="1">
                                <a:latin typeface="Cambria Math" panose="02040503050406030204" pitchFamily="18" charset="0"/>
                                <a:ea typeface="Cambria Math" panose="02040503050406030204" pitchFamily="18" charset="0"/>
                              </a:rPr>
                            </m:ctrlPr>
                          </m:radPr>
                          <m:deg/>
                          <m:e>
                            <m:r>
                              <a:rPr lang="en-US" sz="2400" b="1">
                                <a:latin typeface="Cambria Math" panose="02040503050406030204" pitchFamily="18" charset="0"/>
                                <a:ea typeface="Cambria Math" panose="02040503050406030204" pitchFamily="18" charset="0"/>
                              </a:rPr>
                              <m:t>𝟑</m:t>
                            </m:r>
                          </m:e>
                        </m:rad>
                      </m:num>
                      <m:den>
                        <m:r>
                          <a:rPr lang="en-US" sz="2400" b="1">
                            <a:latin typeface="Cambria Math" panose="02040503050406030204" pitchFamily="18" charset="0"/>
                            <a:ea typeface="Cambria Math" panose="02040503050406030204" pitchFamily="18" charset="0"/>
                          </a:rPr>
                          <m:t>𝟒</m:t>
                        </m:r>
                      </m:den>
                    </m:f>
                  </m:oMath>
                </a14:m>
                <a:r>
                  <a:rPr lang="en-US" sz="2400" b="1" dirty="0">
                    <a:latin typeface="Cambria Math" panose="02040503050406030204" pitchFamily="18" charset="0"/>
                    <a:ea typeface="Cambria Math" panose="02040503050406030204" pitchFamily="18" charset="0"/>
                  </a:rPr>
                  <a:t>. </a:t>
                </a:r>
              </a:p>
              <a:p>
                <a:endParaRPr lang="en-US" sz="2400" b="1" dirty="0">
                  <a:latin typeface="Cambria Math" panose="02040503050406030204" pitchFamily="18" charset="0"/>
                  <a:ea typeface="Cambria Math" panose="02040503050406030204" pitchFamily="18" charset="0"/>
                </a:endParaRPr>
              </a:p>
            </p:txBody>
          </p:sp>
        </mc:Choice>
        <mc:Fallback xmlns="">
          <p:sp>
            <p:nvSpPr>
              <p:cNvPr id="18" name="Rectangle 17">
                <a:extLst>
                  <a:ext uri="{FF2B5EF4-FFF2-40B4-BE49-F238E27FC236}">
                    <a16:creationId xmlns:a16="http://schemas.microsoft.com/office/drawing/2014/main" id="{94204CF1-76FC-43E5-BCA7-1BFAC6871922}"/>
                  </a:ext>
                </a:extLst>
              </p:cNvPr>
              <p:cNvSpPr>
                <a:spLocks noRot="1" noChangeAspect="1" noMove="1" noResize="1" noEditPoints="1" noAdjustHandles="1" noChangeArrowheads="1" noChangeShapeType="1" noTextEdit="1"/>
              </p:cNvSpPr>
              <p:nvPr/>
            </p:nvSpPr>
            <p:spPr>
              <a:xfrm>
                <a:off x="634202" y="3592453"/>
                <a:ext cx="6753285" cy="2499402"/>
              </a:xfrm>
              <a:prstGeom prst="rect">
                <a:avLst/>
              </a:prstGeom>
              <a:blipFill>
                <a:blip r:embed="rId7"/>
                <a:stretch>
                  <a:fillRect l="-1354" t="-195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ectangle 19">
                <a:extLst>
                  <a:ext uri="{FF2B5EF4-FFF2-40B4-BE49-F238E27FC236}">
                    <a16:creationId xmlns:a16="http://schemas.microsoft.com/office/drawing/2014/main" id="{82F03CDC-95CE-4AC7-A1F3-E46CC0969667}"/>
                  </a:ext>
                </a:extLst>
              </p:cNvPr>
              <p:cNvSpPr/>
              <p:nvPr/>
            </p:nvSpPr>
            <p:spPr>
              <a:xfrm>
                <a:off x="711628" y="5733231"/>
                <a:ext cx="4620304" cy="684675"/>
              </a:xfrm>
              <a:prstGeom prst="rect">
                <a:avLst/>
              </a:prstGeom>
            </p:spPr>
            <p:txBody>
              <a:bodyPr wrap="none">
                <a:spAutoFit/>
              </a:bodyPr>
              <a:lstStyle/>
              <a:p>
                <a:pPr>
                  <a:spcBef>
                    <a:spcPts val="600"/>
                  </a:spcBef>
                  <a:spcAft>
                    <a:spcPts val="600"/>
                  </a:spcAft>
                </a:pPr>
                <a:r>
                  <a:rPr lang="en-US" sz="2400" b="1" dirty="0">
                    <a:latin typeface="Times New Roman" panose="02020603050405020304" pitchFamily="18" charset="0"/>
                    <a:ea typeface="Calibri" panose="020F0502020204030204" pitchFamily="34" charset="0"/>
                  </a:rPr>
                  <a:t>Vậy </a:t>
                </a:r>
                <a14:m>
                  <m:oMath xmlns:m="http://schemas.openxmlformats.org/officeDocument/2006/math">
                    <m:func>
                      <m:funcPr>
                        <m:ctrlPr>
                          <a:rPr lang="en-US" sz="2400" b="1" i="1">
                            <a:latin typeface="Cambria Math" panose="02040503050406030204" pitchFamily="18" charset="0"/>
                            <a:ea typeface="Calibri" panose="020F0502020204030204" pitchFamily="34" charset="0"/>
                          </a:rPr>
                        </m:ctrlPr>
                      </m:funcPr>
                      <m:fName>
                        <m:r>
                          <a:rPr lang="en-US" sz="2400" b="1" i="1">
                            <a:latin typeface="Cambria Math" panose="02040503050406030204" pitchFamily="18" charset="0"/>
                            <a:ea typeface="Calibri" panose="020F0502020204030204" pitchFamily="34" charset="0"/>
                          </a:rPr>
                          <m:t>𝒎𝒂𝒙</m:t>
                        </m:r>
                      </m:fName>
                      <m:e>
                        <m:sSub>
                          <m:sSubPr>
                            <m:ctrlPr>
                              <a:rPr lang="en-US" sz="2400" b="1" i="1">
                                <a:latin typeface="Cambria Math" panose="02040503050406030204" pitchFamily="18" charset="0"/>
                                <a:ea typeface="Calibri" panose="020F0502020204030204" pitchFamily="34" charset="0"/>
                              </a:rPr>
                            </m:ctrlPr>
                          </m:sSubPr>
                          <m:e>
                            <m:r>
                              <a:rPr lang="en-US" sz="2400" b="1" i="1">
                                <a:latin typeface="Cambria Math" panose="02040503050406030204" pitchFamily="18" charset="0"/>
                                <a:ea typeface="Calibri" panose="020F0502020204030204" pitchFamily="34" charset="0"/>
                              </a:rPr>
                              <m:t>𝑺</m:t>
                            </m:r>
                          </m:e>
                          <m:sub>
                            <m:r>
                              <a:rPr lang="en-US" sz="2400" b="1" i="1">
                                <a:latin typeface="Cambria Math" panose="02040503050406030204" pitchFamily="18" charset="0"/>
                                <a:ea typeface="Calibri" panose="020F0502020204030204" pitchFamily="34" charset="0"/>
                              </a:rPr>
                              <m:t>𝑴𝑵𝑷𝑸</m:t>
                            </m:r>
                          </m:sub>
                        </m:sSub>
                      </m:e>
                    </m:func>
                    <m:r>
                      <a:rPr lang="en-US" sz="2400" b="1" i="1">
                        <a:latin typeface="Cambria Math" panose="02040503050406030204" pitchFamily="18" charset="0"/>
                        <a:ea typeface="Calibri" panose="020F0502020204030204" pitchFamily="34" charset="0"/>
                      </a:rPr>
                      <m:t>=</m:t>
                    </m:r>
                    <m:f>
                      <m:fPr>
                        <m:ctrlPr>
                          <a:rPr lang="en-US" sz="2400" b="1" i="1">
                            <a:latin typeface="Cambria Math" panose="02040503050406030204" pitchFamily="18" charset="0"/>
                            <a:ea typeface="Calibri" panose="020F0502020204030204" pitchFamily="34" charset="0"/>
                          </a:rPr>
                        </m:ctrlPr>
                      </m:fPr>
                      <m:num>
                        <m:sSup>
                          <m:sSupPr>
                            <m:ctrlPr>
                              <a:rPr lang="en-US" sz="2400" b="1" i="1">
                                <a:latin typeface="Cambria Math" panose="02040503050406030204" pitchFamily="18" charset="0"/>
                                <a:ea typeface="Calibri" panose="020F0502020204030204" pitchFamily="34" charset="0"/>
                              </a:rPr>
                            </m:ctrlPr>
                          </m:sSupPr>
                          <m:e>
                            <m:r>
                              <a:rPr lang="en-US" sz="2400" b="1" i="1">
                                <a:latin typeface="Cambria Math" panose="02040503050406030204" pitchFamily="18" charset="0"/>
                                <a:ea typeface="Calibri" panose="020F0502020204030204" pitchFamily="34" charset="0"/>
                              </a:rPr>
                              <m:t>𝒂</m:t>
                            </m:r>
                          </m:e>
                          <m:sup>
                            <m:r>
                              <a:rPr lang="en-US" sz="2400" b="1" i="1">
                                <a:latin typeface="Cambria Math" panose="02040503050406030204" pitchFamily="18" charset="0"/>
                                <a:ea typeface="Calibri" panose="020F0502020204030204" pitchFamily="34" charset="0"/>
                              </a:rPr>
                              <m:t>𝟐</m:t>
                            </m:r>
                          </m:sup>
                        </m:sSup>
                        <m:rad>
                          <m:radPr>
                            <m:degHide m:val="on"/>
                            <m:ctrlPr>
                              <a:rPr lang="en-US" sz="2400" b="1" i="1">
                                <a:latin typeface="Cambria Math" panose="02040503050406030204" pitchFamily="18" charset="0"/>
                                <a:ea typeface="Calibri" panose="020F0502020204030204" pitchFamily="34" charset="0"/>
                              </a:rPr>
                            </m:ctrlPr>
                          </m:radPr>
                          <m:deg/>
                          <m:e>
                            <m:r>
                              <a:rPr lang="en-US" sz="2400" b="1" i="1">
                                <a:latin typeface="Cambria Math" panose="02040503050406030204" pitchFamily="18" charset="0"/>
                                <a:ea typeface="Calibri" panose="020F0502020204030204" pitchFamily="34" charset="0"/>
                              </a:rPr>
                              <m:t>𝟑</m:t>
                            </m:r>
                          </m:e>
                        </m:rad>
                      </m:num>
                      <m:den>
                        <m:r>
                          <a:rPr lang="en-US" sz="2400" b="1" i="1">
                            <a:latin typeface="Cambria Math" panose="02040503050406030204" pitchFamily="18" charset="0"/>
                            <a:ea typeface="Calibri" panose="020F0502020204030204" pitchFamily="34" charset="0"/>
                          </a:rPr>
                          <m:t>𝟒</m:t>
                        </m:r>
                      </m:den>
                    </m:f>
                  </m:oMath>
                </a14:m>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khi</a:t>
                </a:r>
                <a:r>
                  <a:rPr lang="en-US" sz="2400" b="1" dirty="0">
                    <a:latin typeface="Times New Roman" panose="02020603050405020304" pitchFamily="18" charset="0"/>
                    <a:ea typeface="Calibri" panose="020F0502020204030204" pitchFamily="34" charset="0"/>
                  </a:rPr>
                  <a:t> </a:t>
                </a:r>
                <a14:m>
                  <m:oMath xmlns:m="http://schemas.openxmlformats.org/officeDocument/2006/math">
                    <m:r>
                      <a:rPr lang="en-US" sz="2400" b="1" i="1">
                        <a:latin typeface="Cambria Math" panose="02040503050406030204" pitchFamily="18" charset="0"/>
                        <a:ea typeface="Calibri" panose="020F0502020204030204" pitchFamily="34" charset="0"/>
                      </a:rPr>
                      <m:t>𝒙</m:t>
                    </m:r>
                    <m:r>
                      <a:rPr lang="en-US" sz="2400" b="1" i="1">
                        <a:latin typeface="Cambria Math" panose="02040503050406030204" pitchFamily="18" charset="0"/>
                        <a:ea typeface="Calibri" panose="020F0502020204030204" pitchFamily="34" charset="0"/>
                      </a:rPr>
                      <m:t>=</m:t>
                    </m:r>
                    <m:f>
                      <m:fPr>
                        <m:ctrlPr>
                          <a:rPr lang="en-US" sz="2400" b="1" i="1">
                            <a:latin typeface="Cambria Math" panose="02040503050406030204" pitchFamily="18" charset="0"/>
                            <a:ea typeface="Calibri" panose="020F0502020204030204" pitchFamily="34" charset="0"/>
                          </a:rPr>
                        </m:ctrlPr>
                      </m:fPr>
                      <m:num>
                        <m:r>
                          <a:rPr lang="en-US" sz="2400" b="1" i="1">
                            <a:latin typeface="Cambria Math" panose="02040503050406030204" pitchFamily="18" charset="0"/>
                            <a:ea typeface="Calibri" panose="020F0502020204030204" pitchFamily="34" charset="0"/>
                          </a:rPr>
                          <m:t>𝒂</m:t>
                        </m:r>
                      </m:num>
                      <m:den>
                        <m:r>
                          <a:rPr lang="en-US" sz="2400" b="1" i="1">
                            <a:latin typeface="Cambria Math" panose="02040503050406030204" pitchFamily="18" charset="0"/>
                            <a:ea typeface="Calibri" panose="020F0502020204030204" pitchFamily="34" charset="0"/>
                          </a:rPr>
                          <m:t>𝟐</m:t>
                        </m:r>
                      </m:den>
                    </m:f>
                  </m:oMath>
                </a14:m>
                <a:endParaRPr lang="en-US" sz="2400" b="1" dirty="0">
                  <a:latin typeface="Times New Roman" panose="02020603050405020304" pitchFamily="18" charset="0"/>
                  <a:ea typeface="Calibri" panose="020F0502020204030204" pitchFamily="34" charset="0"/>
                </a:endParaRPr>
              </a:p>
            </p:txBody>
          </p:sp>
        </mc:Choice>
        <mc:Fallback xmlns="">
          <p:sp>
            <p:nvSpPr>
              <p:cNvPr id="20" name="Rectangle 19">
                <a:extLst>
                  <a:ext uri="{FF2B5EF4-FFF2-40B4-BE49-F238E27FC236}">
                    <a16:creationId xmlns:a16="http://schemas.microsoft.com/office/drawing/2014/main" id="{82F03CDC-95CE-4AC7-A1F3-E46CC0969667}"/>
                  </a:ext>
                </a:extLst>
              </p:cNvPr>
              <p:cNvSpPr>
                <a:spLocks noRot="1" noChangeAspect="1" noMove="1" noResize="1" noEditPoints="1" noAdjustHandles="1" noChangeArrowheads="1" noChangeShapeType="1" noTextEdit="1"/>
              </p:cNvSpPr>
              <p:nvPr/>
            </p:nvSpPr>
            <p:spPr>
              <a:xfrm>
                <a:off x="711628" y="5733231"/>
                <a:ext cx="4620304" cy="684675"/>
              </a:xfrm>
              <a:prstGeom prst="rect">
                <a:avLst/>
              </a:prstGeom>
              <a:blipFill>
                <a:blip r:embed="rId8"/>
                <a:stretch>
                  <a:fillRect l="-2111" b="-7080"/>
                </a:stretch>
              </a:blipFill>
            </p:spPr>
            <p:txBody>
              <a:bodyPr/>
              <a:lstStyle/>
              <a:p>
                <a:r>
                  <a:rPr lang="en-US">
                    <a:noFill/>
                  </a:rPr>
                  <a:t> </a:t>
                </a:r>
              </a:p>
            </p:txBody>
          </p:sp>
        </mc:Fallback>
      </mc:AlternateContent>
      <p:pic>
        <p:nvPicPr>
          <p:cNvPr id="53" name="Picture 52">
            <a:extLst>
              <a:ext uri="{FF2B5EF4-FFF2-40B4-BE49-F238E27FC236}">
                <a16:creationId xmlns:a16="http://schemas.microsoft.com/office/drawing/2014/main" id="{A6E548E8-0133-44F4-8EBA-C340DE5B2932}"/>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94753" y="3113506"/>
            <a:ext cx="4147048" cy="3155460"/>
          </a:xfrm>
          <a:prstGeom prst="rect">
            <a:avLst/>
          </a:prstGeom>
          <a:noFill/>
          <a:ln>
            <a:noFill/>
          </a:ln>
        </p:spPr>
      </p:pic>
    </p:spTree>
    <p:extLst>
      <p:ext uri="{BB962C8B-B14F-4D97-AF65-F5344CB8AC3E}">
        <p14:creationId xmlns:p14="http://schemas.microsoft.com/office/powerpoint/2010/main" val="358765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18" grpId="0"/>
      <p:bldP spid="2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14941" y="2297263"/>
            <a:ext cx="11926984" cy="4412579"/>
            <a:chOff x="184495" y="3636277"/>
            <a:chExt cx="11926984" cy="4646575"/>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36277"/>
              <a:ext cx="2342698" cy="553942"/>
              <a:chOff x="1275608" y="6239450"/>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187353" y="6239450"/>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20" name="Group 19"/>
          <p:cNvGrpSpPr/>
          <p:nvPr/>
        </p:nvGrpSpPr>
        <p:grpSpPr>
          <a:xfrm>
            <a:off x="147838" y="-83029"/>
            <a:ext cx="11924386" cy="1876476"/>
            <a:chOff x="539751" y="1739227"/>
            <a:chExt cx="23376114" cy="3147597"/>
          </a:xfrm>
        </p:grpSpPr>
        <p:grpSp>
          <p:nvGrpSpPr>
            <p:cNvPr id="21" name="Group 20"/>
            <p:cNvGrpSpPr/>
            <p:nvPr/>
          </p:nvGrpSpPr>
          <p:grpSpPr>
            <a:xfrm>
              <a:off x="539751" y="1869705"/>
              <a:ext cx="23354753" cy="2129471"/>
              <a:chOff x="539751" y="1647866"/>
              <a:chExt cx="23354753" cy="2129471"/>
            </a:xfrm>
          </p:grpSpPr>
          <p:sp>
            <p:nvSpPr>
              <p:cNvPr id="25" name="Rounded Rectangle 24"/>
              <p:cNvSpPr/>
              <p:nvPr/>
            </p:nvSpPr>
            <p:spPr bwMode="auto">
              <a:xfrm>
                <a:off x="553661" y="1666495"/>
                <a:ext cx="23340843" cy="2110842"/>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539751" y="1647866"/>
                <a:ext cx="3812978" cy="1176337"/>
                <a:chOff x="539751" y="1647866"/>
                <a:chExt cx="3812978" cy="1176337"/>
              </a:xfrm>
            </p:grpSpPr>
            <p:sp>
              <p:nvSpPr>
                <p:cNvPr id="27" name="Isosceles Triangle 44"/>
                <p:cNvSpPr/>
                <p:nvPr/>
              </p:nvSpPr>
              <p:spPr bwMode="auto">
                <a:xfrm rot="5400000" flipV="1">
                  <a:off x="534195" y="2602747"/>
                  <a:ext cx="227012" cy="215900"/>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553662" y="1647866"/>
                  <a:ext cx="3799067" cy="955675"/>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grpSp>
              <p:nvGrpSpPr>
                <p:cNvPr id="29" name="Group 11"/>
                <p:cNvGrpSpPr/>
                <p:nvPr/>
              </p:nvGrpSpPr>
              <p:grpSpPr bwMode="auto">
                <a:xfrm>
                  <a:off x="683775" y="1836907"/>
                  <a:ext cx="582199" cy="537956"/>
                  <a:chOff x="7440266" y="3398551"/>
                  <a:chExt cx="757238" cy="765175"/>
                </a:xfrm>
                <a:solidFill>
                  <a:schemeClr val="bg1">
                    <a:lumMod val="95000"/>
                  </a:schemeClr>
                </a:solidFill>
              </p:grpSpPr>
              <p:sp>
                <p:nvSpPr>
                  <p:cNvPr id="32" name="Freeform 31"/>
                  <p:cNvSpPr>
                    <a:spLocks noEditPoints="1"/>
                  </p:cNvSpPr>
                  <p:nvPr/>
                </p:nvSpPr>
                <p:spPr bwMode="auto">
                  <a:xfrm>
                    <a:off x="7440266" y="3436652"/>
                    <a:ext cx="344488" cy="344489"/>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814473"/>
                    <a:ext cx="344488" cy="349251"/>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1" y="3398551"/>
                    <a:ext cx="341313" cy="28892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6" y="3717639"/>
                    <a:ext cx="357188"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6" y="3973225"/>
                    <a:ext cx="357188" cy="63500"/>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6" y="3590640"/>
                    <a:ext cx="357188" cy="63500"/>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771634"/>
                  <a:ext cx="142625"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011367" y="1656661"/>
                  <a:ext cx="3341360" cy="877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8</a:t>
                  </a:r>
                  <a:r>
                    <a:rPr lang="en-US" sz="2799" dirty="0">
                      <a:solidFill>
                        <a:schemeClr val="bg1"/>
                      </a:solidFill>
                      <a:latin typeface="Tahoma" pitchFamily="34" charset="0"/>
                      <a:cs typeface="Tahoma" pitchFamily="34" charset="0"/>
                    </a:rPr>
                    <a:t>:</a:t>
                  </a:r>
                </a:p>
              </p:txBody>
            </p:sp>
          </p:grpSp>
        </p:grpSp>
        <mc:AlternateContent xmlns:mc="http://schemas.openxmlformats.org/markup-compatibility/2006" xmlns:a14="http://schemas.microsoft.com/office/drawing/2010/main">
          <mc:Choice Requires="a14">
            <p:sp>
              <p:nvSpPr>
                <p:cNvPr id="23" name="Rectangle 22"/>
                <p:cNvSpPr/>
                <p:nvPr/>
              </p:nvSpPr>
              <p:spPr>
                <a:xfrm>
                  <a:off x="958426" y="1739227"/>
                  <a:ext cx="22957439" cy="3147597"/>
                </a:xfrm>
                <a:prstGeom prst="rect">
                  <a:avLst/>
                </a:prstGeom>
                <a:noFill/>
              </p:spPr>
              <p:txBody>
                <a:bodyPr wrap="square" rtlCol="0">
                  <a:spAutoFit/>
                </a:bodyPr>
                <a:lstStyle/>
                <a:p>
                  <a:pPr>
                    <a:lnSpc>
                      <a:spcPct val="150000"/>
                    </a:lnSpc>
                    <a:spcBef>
                      <a:spcPts val="600"/>
                    </a:spcBef>
                    <a:spcAft>
                      <a:spcPts val="600"/>
                    </a:spcAft>
                  </a:pPr>
                  <a:r>
                    <a:rPr lang="en-US" sz="26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rPr>
                    <a:t>Cho </a:t>
                  </a:r>
                  <a:r>
                    <a:rPr lang="en-US" sz="2800" b="1" dirty="0" err="1">
                      <a:latin typeface="Times New Roman" panose="02020603050405020304" pitchFamily="18" charset="0"/>
                      <a:ea typeface="Calibri" panose="020F0502020204030204" pitchFamily="34" charset="0"/>
                    </a:rPr>
                    <a:t>tứ</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diện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đều</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𝑨𝑩𝑪𝑫</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Thiết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diện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của</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tứ</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diện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cắt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bởi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mặt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phẳng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đi</a:t>
                  </a:r>
                  <a:r>
                    <a:rPr lang="en-US" sz="2800" b="1" dirty="0">
                      <a:latin typeface="Times New Roman" panose="02020603050405020304" pitchFamily="18" charset="0"/>
                      <a:ea typeface="Calibri" panose="020F0502020204030204" pitchFamily="34" charset="0"/>
                    </a:rPr>
                    <a:t> qua </a:t>
                  </a:r>
                  <a:r>
                    <a:rPr lang="en-US" sz="2800" b="1" dirty="0" err="1">
                      <a:latin typeface="Times New Roman" panose="02020603050405020304" pitchFamily="18" charset="0"/>
                      <a:ea typeface="Calibri" panose="020F0502020204030204" pitchFamily="34" charset="0"/>
                    </a:rPr>
                    <a:t>trung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điểm</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𝑰</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của</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đoạn</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m:t>
                      </m:r>
                      <m:r>
                        <a:rPr lang="en-US" sz="2800" b="1" i="1">
                          <a:latin typeface="Cambria Math" panose="02040503050406030204" pitchFamily="18" charset="0"/>
                          <a:ea typeface="Calibri" panose="020F0502020204030204" pitchFamily="34" charset="0"/>
                        </a:rPr>
                        <m:t> </m:t>
                      </m:r>
                    </m:oMath>
                  </a14:m>
                  <a:r>
                    <a:rPr lang="en-US" sz="2800" b="1" dirty="0" err="1">
                      <a:latin typeface="Times New Roman" panose="02020603050405020304" pitchFamily="18" charset="0"/>
                      <a:ea typeface="Calibri" panose="020F0502020204030204" pitchFamily="34" charset="0"/>
                    </a:rPr>
                    <a:t>và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vuông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góc</a:t>
                  </a:r>
                  <a:r>
                    <a:rPr lang="en-US" sz="2800" b="1" dirty="0">
                      <a:latin typeface="Times New Roman" panose="02020603050405020304" pitchFamily="18" charset="0"/>
                      <a:ea typeface="Calibri" panose="020F0502020204030204" pitchFamily="34" charset="0"/>
                    </a:rPr>
                    <a:t> </a:t>
                  </a:r>
                  <a14:m>
                    <m:oMath xmlns:m="http://schemas.openxmlformats.org/officeDocument/2006/math">
                      <m:r>
                        <a:rPr lang="en-US" sz="2800" b="1" i="1">
                          <a:latin typeface="Cambria Math" panose="02040503050406030204" pitchFamily="18" charset="0"/>
                          <a:ea typeface="Calibri" panose="020F0502020204030204" pitchFamily="34" charset="0"/>
                        </a:rPr>
                        <m:t>𝑨𝑩</m:t>
                      </m:r>
                    </m:oMath>
                  </a14:m>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p>
                <a:p>
                  <a:pPr>
                    <a:lnSpc>
                      <a:spcPct val="107000"/>
                    </a:lnSpc>
                  </a:pPr>
                  <a:endParaRPr lang="en-US" sz="2699"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958426" y="1739227"/>
                  <a:ext cx="22957439" cy="3147597"/>
                </a:xfrm>
                <a:prstGeom prst="rect">
                  <a:avLst/>
                </a:prstGeom>
                <a:blipFill>
                  <a:blip r:embed="rId3"/>
                  <a:stretch>
                    <a:fillRect l="-1041"/>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94" name="Rectangle 93"/>
              <p:cNvSpPr/>
              <p:nvPr/>
            </p:nvSpPr>
            <p:spPr>
              <a:xfrm>
                <a:off x="174243" y="3208076"/>
                <a:ext cx="6255960" cy="2485803"/>
              </a:xfrm>
              <a:prstGeom prst="rect">
                <a:avLst/>
              </a:prstGeom>
              <a:noFill/>
            </p:spPr>
            <p:txBody>
              <a:bodyPr wrap="square" lIns="91433" tIns="45717" rIns="91433" bIns="45717" rtlCol="0">
                <a:spAutoFit/>
              </a:bodyPr>
              <a:lstStyle/>
              <a:p>
                <a:pPr>
                  <a:spcBef>
                    <a:spcPts val="600"/>
                  </a:spcBef>
                  <a:spcAft>
                    <a:spcPts val="600"/>
                  </a:spcAft>
                </a:pPr>
                <a:r>
                  <a:rPr lang="en-US" sz="2400" b="1" dirty="0">
                    <a:latin typeface="Cambria Math" panose="02040503050406030204" pitchFamily="18" charset="0"/>
                    <a:ea typeface="Cambria Math" panose="02040503050406030204" pitchFamily="18" charset="0"/>
                    <a:cs typeface="Times New Roman" panose="02020603050405020304" pitchFamily="18" charset="0"/>
                  </a:rPr>
                  <a:t>Do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tứ</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diện</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𝐀𝐁𝐂𝐃</m:t>
                    </m:r>
                  </m:oMath>
                </a14:m>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đều</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nên</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các</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𝚫</m:t>
                    </m:r>
                    <m:r>
                      <a:rPr lang="en-US" sz="2400" b="1" i="1">
                        <a:latin typeface="Cambria Math" panose="02040503050406030204" pitchFamily="18" charset="0"/>
                        <a:ea typeface="Cambria Math" panose="02040503050406030204" pitchFamily="18" charset="0"/>
                      </a:rPr>
                      <m:t>𝐀𝐁𝐂</m:t>
                    </m:r>
                  </m:oMath>
                </a14:m>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và</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𝚫</m:t>
                    </m:r>
                    <m:r>
                      <a:rPr lang="en-US" sz="2400" b="1" i="1">
                        <a:latin typeface="Cambria Math" panose="02040503050406030204" pitchFamily="18" charset="0"/>
                        <a:ea typeface="Cambria Math" panose="02040503050406030204" pitchFamily="18" charset="0"/>
                      </a:rPr>
                      <m:t>𝐀𝐁𝐃</m:t>
                    </m:r>
                  </m:oMath>
                </a14:m>
                <a:endParaRPr lang="en-US" sz="2400" b="1" dirty="0">
                  <a:latin typeface="Cambria Math" panose="02040503050406030204" pitchFamily="18" charset="0"/>
                  <a:ea typeface="Cambria Math" panose="02040503050406030204" pitchFamily="18" charset="0"/>
                  <a:cs typeface="Times New Roman" panose="02020603050405020304" pitchFamily="18" charset="0"/>
                </a:endParaRPr>
              </a:p>
              <a:p>
                <a:pPr>
                  <a:spcBef>
                    <a:spcPts val="600"/>
                  </a:spcBef>
                  <a:spcAft>
                    <a:spcPts val="600"/>
                  </a:spcAft>
                </a:pP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là</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các</a:t>
                </a:r>
                <a:r>
                  <a:rPr lang="en-US" sz="2400" b="1" dirty="0">
                    <a:latin typeface="Cambria Math" panose="02040503050406030204" pitchFamily="18" charset="0"/>
                    <a:ea typeface="Cambria Math" panose="02040503050406030204" pitchFamily="18" charset="0"/>
                    <a:cs typeface="Times New Roman" panose="02020603050405020304" pitchFamily="18" charset="0"/>
                  </a:rPr>
                  <a:t> tam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giác</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đều</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bằng</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nhau</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và</a:t>
                </a:r>
                <a:r>
                  <a:rPr lang="en-US" sz="2400" b="1" dirty="0">
                    <a:latin typeface="Cambria Math" panose="02040503050406030204" pitchFamily="18" charset="0"/>
                    <a:ea typeface="Cambria Math" panose="02040503050406030204" pitchFamily="18" charset="0"/>
                    <a:cs typeface="Times New Roman" panose="02020603050405020304" pitchFamily="18" charset="0"/>
                  </a:rPr>
                  <a:t> CI = DI. </a:t>
                </a:r>
              </a:p>
              <a:p>
                <a:pPr>
                  <a:spcBef>
                    <a:spcPts val="600"/>
                  </a:spcBef>
                  <a:spcAft>
                    <a:spcPts val="600"/>
                  </a:spcAft>
                </a:pPr>
                <a:r>
                  <a:rPr lang="en-US" sz="2400" b="1" dirty="0" err="1">
                    <a:latin typeface="Cambria Math" panose="02040503050406030204" pitchFamily="18" charset="0"/>
                    <a:ea typeface="Cambria Math" panose="02040503050406030204" pitchFamily="18" charset="0"/>
                    <a:cs typeface="Times New Roman" panose="02020603050405020304" pitchFamily="18" charset="0"/>
                  </a:rPr>
                  <a:t>Mặt</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khác</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d>
                      <m:dPr>
                        <m:begChr m:val="{"/>
                        <m:endChr m:val=""/>
                        <m:ctrlPr>
                          <a:rPr lang="en-US" sz="2400" b="1" i="1">
                            <a:latin typeface="Cambria Math" panose="02040503050406030204" pitchFamily="18" charset="0"/>
                            <a:ea typeface="Cambria Math" panose="02040503050406030204" pitchFamily="18" charset="0"/>
                          </a:rPr>
                        </m:ctrlPr>
                      </m:dPr>
                      <m:e>
                        <m:eqArr>
                          <m:eqArrPr>
                            <m:ctrlPr>
                              <a:rPr lang="en-US" sz="2400" b="1" i="1">
                                <a:latin typeface="Cambria Math" panose="02040503050406030204" pitchFamily="18" charset="0"/>
                                <a:ea typeface="Cambria Math" panose="02040503050406030204" pitchFamily="18" charset="0"/>
                              </a:rPr>
                            </m:ctrlPr>
                          </m:eqArrPr>
                          <m:e>
                            <m:r>
                              <a:rPr lang="en-US" sz="2400" b="1" i="1">
                                <a:latin typeface="Cambria Math" panose="02040503050406030204" pitchFamily="18" charset="0"/>
                                <a:ea typeface="Cambria Math" panose="02040503050406030204" pitchFamily="18" charset="0"/>
                              </a:rPr>
                              <m:t>𝐂𝐈</m:t>
                            </m:r>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𝐀𝐁</m:t>
                            </m:r>
                          </m:e>
                          <m:e>
                            <m:r>
                              <a:rPr lang="en-US" sz="2400" b="1" i="1">
                                <a:latin typeface="Cambria Math" panose="02040503050406030204" pitchFamily="18" charset="0"/>
                                <a:ea typeface="Cambria Math" panose="02040503050406030204" pitchFamily="18" charset="0"/>
                              </a:rPr>
                              <m:t>𝐃𝐈</m:t>
                            </m:r>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𝐀𝐁</m:t>
                            </m:r>
                          </m:e>
                        </m:eqArr>
                      </m:e>
                    </m:d>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𝐀𝐁</m:t>
                    </m:r>
                    <m:r>
                      <a:rPr lang="en-US" sz="2400" b="1">
                        <a:latin typeface="Cambria Math" panose="02040503050406030204" pitchFamily="18" charset="0"/>
                        <a:ea typeface="Cambria Math" panose="02040503050406030204" pitchFamily="18" charset="0"/>
                      </a:rPr>
                      <m:t>⊥(</m:t>
                    </m:r>
                    <m:r>
                      <a:rPr lang="en-US" sz="2400" b="1" i="1">
                        <a:latin typeface="Cambria Math" panose="02040503050406030204" pitchFamily="18" charset="0"/>
                        <a:ea typeface="Cambria Math" panose="02040503050406030204" pitchFamily="18" charset="0"/>
                      </a:rPr>
                      <m:t>𝐈𝐂𝐃</m:t>
                    </m:r>
                    <m:r>
                      <a:rPr lang="en-US" sz="2400" b="1">
                        <a:latin typeface="Cambria Math" panose="02040503050406030204" pitchFamily="18" charset="0"/>
                        <a:ea typeface="Cambria Math" panose="02040503050406030204" pitchFamily="18" charset="0"/>
                      </a:rPr>
                      <m:t>)</m:t>
                    </m:r>
                  </m:oMath>
                </a14:m>
                <a:r>
                  <a:rPr lang="en-US" sz="2400" b="1" dirty="0">
                    <a:latin typeface="Cambria Math" panose="02040503050406030204" pitchFamily="18" charset="0"/>
                    <a:ea typeface="Cambria Math" panose="02040503050406030204" pitchFamily="18" charset="0"/>
                    <a:cs typeface="Times New Roman" panose="02020603050405020304" pitchFamily="18" charset="0"/>
                  </a:rPr>
                  <a:t>.</a:t>
                </a:r>
              </a:p>
              <a:p>
                <a:pPr>
                  <a:spcBef>
                    <a:spcPts val="600"/>
                  </a:spcBef>
                  <a:spcAft>
                    <a:spcPts val="600"/>
                  </a:spcAft>
                </a:pPr>
                <a:r>
                  <a:rPr lang="en-US" sz="2400" b="1" dirty="0" err="1">
                    <a:latin typeface="Cambria Math" panose="02040503050406030204" pitchFamily="18" charset="0"/>
                    <a:ea typeface="Cambria Math" panose="02040503050406030204" pitchFamily="18" charset="0"/>
                    <a:cs typeface="Times New Roman" panose="02020603050405020304" pitchFamily="18" charset="0"/>
                  </a:rPr>
                  <a:t>Thiết</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diện</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cần</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tìm</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là</a:t>
                </a:r>
                <a:r>
                  <a:rPr lang="en-US" sz="2400" b="1" dirty="0">
                    <a:latin typeface="Cambria Math" panose="02040503050406030204" pitchFamily="18" charset="0"/>
                    <a:ea typeface="Cambria Math" panose="02040503050406030204" pitchFamily="18" charset="0"/>
                    <a:cs typeface="Times New Roman" panose="02020603050405020304" pitchFamily="18" charset="0"/>
                  </a:rPr>
                  <a:t> tam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giác</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𝐈𝐂𝐃</m:t>
                    </m:r>
                  </m:oMath>
                </a14:m>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cân</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err="1">
                    <a:latin typeface="Cambria Math" panose="02040503050406030204" pitchFamily="18" charset="0"/>
                    <a:ea typeface="Cambria Math" panose="02040503050406030204" pitchFamily="18" charset="0"/>
                    <a:cs typeface="Times New Roman" panose="02020603050405020304" pitchFamily="18" charset="0"/>
                  </a:rPr>
                  <a:t>tại</a:t>
                </a:r>
                <a:r>
                  <a:rPr lang="en-US" sz="2400" b="1" dirty="0">
                    <a:latin typeface="Cambria Math" panose="02040503050406030204" pitchFamily="18" charset="0"/>
                    <a:ea typeface="Cambria Math" panose="020405030504060302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𝐈</m:t>
                    </m:r>
                  </m:oMath>
                </a14:m>
                <a:r>
                  <a:rPr lang="en-US" sz="2400" b="1" dirty="0">
                    <a:latin typeface="Cambria Math" panose="02040503050406030204" pitchFamily="18" charset="0"/>
                    <a:ea typeface="Cambria Math" panose="02040503050406030204" pitchFamily="18" charset="0"/>
                    <a:cs typeface="Times New Roman" panose="02020603050405020304" pitchFamily="18" charset="0"/>
                  </a:rPr>
                  <a:t>.</a:t>
                </a:r>
                <a:endParaRPr lang="en-US" sz="2400" b="1" dirty="0">
                  <a:latin typeface="Cambria Math" panose="02040503050406030204" pitchFamily="18" charset="0"/>
                  <a:ea typeface="Cambria Math" panose="02040503050406030204" pitchFamily="18"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174243" y="3208076"/>
                <a:ext cx="6255960" cy="2485803"/>
              </a:xfrm>
              <a:prstGeom prst="rect">
                <a:avLst/>
              </a:prstGeom>
              <a:blipFill>
                <a:blip r:embed="rId4"/>
                <a:stretch>
                  <a:fillRect l="-1559" t="-1961" b="-4412"/>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cxnSp>
        <p:nvCxnSpPr>
          <p:cNvPr id="11" name="Straight Connector 10">
            <a:extLst>
              <a:ext uri="{FF2B5EF4-FFF2-40B4-BE49-F238E27FC236}">
                <a16:creationId xmlns:a16="http://schemas.microsoft.com/office/drawing/2014/main" id="{CF626AC2-2FEC-45AB-BC85-7FCB6BA04226}"/>
              </a:ext>
            </a:extLst>
          </p:cNvPr>
          <p:cNvCxnSpPr>
            <a:cxnSpLocks/>
          </p:cNvCxnSpPr>
          <p:nvPr/>
        </p:nvCxnSpPr>
        <p:spPr>
          <a:xfrm>
            <a:off x="6705681" y="2514674"/>
            <a:ext cx="0" cy="4195168"/>
          </a:xfrm>
          <a:prstGeom prst="line">
            <a:avLst/>
          </a:prstGeom>
          <a:ln w="38100"/>
        </p:spPr>
        <p:style>
          <a:lnRef idx="1">
            <a:schemeClr val="dk1"/>
          </a:lnRef>
          <a:fillRef idx="0">
            <a:schemeClr val="dk1"/>
          </a:fillRef>
          <a:effectRef idx="0">
            <a:schemeClr val="dk1"/>
          </a:effectRef>
          <a:fontRef idx="minor">
            <a:schemeClr val="tx1"/>
          </a:fontRef>
        </p:style>
      </p:cxnSp>
      <p:grpSp>
        <p:nvGrpSpPr>
          <p:cNvPr id="15" name="Group 14">
            <a:extLst>
              <a:ext uri="{FF2B5EF4-FFF2-40B4-BE49-F238E27FC236}">
                <a16:creationId xmlns:a16="http://schemas.microsoft.com/office/drawing/2014/main" id="{AEEB1939-F587-4835-A447-AA45D1070E57}"/>
              </a:ext>
            </a:extLst>
          </p:cNvPr>
          <p:cNvGrpSpPr/>
          <p:nvPr/>
        </p:nvGrpSpPr>
        <p:grpSpPr>
          <a:xfrm>
            <a:off x="101217" y="1262560"/>
            <a:ext cx="12156098" cy="989606"/>
            <a:chOff x="101217" y="1222239"/>
            <a:chExt cx="12156098" cy="1029927"/>
          </a:xfrm>
        </p:grpSpPr>
        <p:grpSp>
          <p:nvGrpSpPr>
            <p:cNvPr id="12" name="Group 11"/>
            <p:cNvGrpSpPr/>
            <p:nvPr/>
          </p:nvGrpSpPr>
          <p:grpSpPr>
            <a:xfrm>
              <a:off x="101217" y="1224017"/>
              <a:ext cx="3137903" cy="1028149"/>
              <a:chOff x="241307" y="1197030"/>
              <a:chExt cx="3388403" cy="603061"/>
            </a:xfrm>
          </p:grpSpPr>
          <p:sp>
            <p:nvSpPr>
              <p:cNvPr id="69" name="Rectangle 68"/>
              <p:cNvSpPr/>
              <p:nvPr/>
            </p:nvSpPr>
            <p:spPr>
              <a:xfrm>
                <a:off x="531850" y="1224559"/>
                <a:ext cx="3097860" cy="575532"/>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41307" y="1197030"/>
                <a:ext cx="504923" cy="58568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p:grpSp>
        <p:grpSp>
          <p:nvGrpSpPr>
            <p:cNvPr id="13" name="Group 12"/>
            <p:cNvGrpSpPr/>
            <p:nvPr/>
          </p:nvGrpSpPr>
          <p:grpSpPr>
            <a:xfrm>
              <a:off x="3317878" y="1231867"/>
              <a:ext cx="2728227" cy="996619"/>
              <a:chOff x="4768916" y="1209591"/>
              <a:chExt cx="2591499" cy="626960"/>
            </a:xfrm>
          </p:grpSpPr>
          <p:sp>
            <p:nvSpPr>
              <p:cNvPr id="65" name="Rectangle 64"/>
              <p:cNvSpPr/>
              <p:nvPr/>
            </p:nvSpPr>
            <p:spPr>
              <a:xfrm>
                <a:off x="4800095" y="1219283"/>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68916" y="1209591"/>
                <a:ext cx="396200" cy="60108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grpSp>
        <p:grpSp>
          <p:nvGrpSpPr>
            <p:cNvPr id="14" name="Group 13"/>
            <p:cNvGrpSpPr/>
            <p:nvPr/>
          </p:nvGrpSpPr>
          <p:grpSpPr>
            <a:xfrm>
              <a:off x="5997405" y="1222239"/>
              <a:ext cx="3082697" cy="989010"/>
              <a:chOff x="7338294" y="1230126"/>
              <a:chExt cx="4369402" cy="617268"/>
            </a:xfrm>
          </p:grpSpPr>
          <p:sp>
            <p:nvSpPr>
              <p:cNvPr id="72" name="Rectangle 71"/>
              <p:cNvSpPr/>
              <p:nvPr/>
            </p:nvSpPr>
            <p:spPr>
              <a:xfrm>
                <a:off x="7661195" y="1230126"/>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338294" y="1243371"/>
                <a:ext cx="681005" cy="562313"/>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p:grpSp>
        <p:grpSp>
          <p:nvGrpSpPr>
            <p:cNvPr id="3" name="Group 2"/>
            <p:cNvGrpSpPr/>
            <p:nvPr/>
          </p:nvGrpSpPr>
          <p:grpSpPr>
            <a:xfrm>
              <a:off x="9132210" y="1243460"/>
              <a:ext cx="2942466" cy="908757"/>
              <a:chOff x="9233956" y="1212649"/>
              <a:chExt cx="2811411" cy="570562"/>
            </a:xfrm>
          </p:grpSpPr>
          <p:sp>
            <p:nvSpPr>
              <p:cNvPr id="75" name="Rectangle 74"/>
              <p:cNvSpPr/>
              <p:nvPr/>
            </p:nvSpPr>
            <p:spPr>
              <a:xfrm>
                <a:off x="9317638" y="1212649"/>
                <a:ext cx="2727729" cy="570562"/>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33956" y="1212649"/>
                <a:ext cx="349896" cy="568103"/>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mc:AlternateContent xmlns:mc="http://schemas.openxmlformats.org/markup-compatibility/2006" xmlns:a14="http://schemas.microsoft.com/office/drawing/2010/main">
          <mc:Choice Requires="a14">
            <p:sp>
              <p:nvSpPr>
                <p:cNvPr id="58" name="Rectangle 57">
                  <a:extLst>
                    <a:ext uri="{FF2B5EF4-FFF2-40B4-BE49-F238E27FC236}">
                      <a16:creationId xmlns:a16="http://schemas.microsoft.com/office/drawing/2014/main" id="{BA6B328E-C872-499B-9CCC-E1620D29BE5C}"/>
                    </a:ext>
                  </a:extLst>
                </p:cNvPr>
                <p:cNvSpPr/>
                <p:nvPr/>
              </p:nvSpPr>
              <p:spPr>
                <a:xfrm>
                  <a:off x="610131" y="1431064"/>
                  <a:ext cx="2857421"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H</m:t>
                        </m:r>
                        <m:r>
                          <m:rPr>
                            <m:nor/>
                          </m:rPr>
                          <a:rPr lang="en-US" sz="2800" b="1" dirty="0" smtClean="0">
                            <a:solidFill>
                              <a:schemeClr val="bg1"/>
                            </a:solidFill>
                            <a:latin typeface="Times New Roman" panose="02020603050405020304" pitchFamily="18" charset="0"/>
                            <a:ea typeface="Calibri" panose="020F0502020204030204" pitchFamily="34" charset="0"/>
                          </a:rPr>
                          <m:t>ì</m:t>
                        </m:r>
                        <m:r>
                          <m:rPr>
                            <m:nor/>
                          </m:rPr>
                          <a:rPr lang="en-US" sz="2800" b="1" dirty="0" smtClean="0">
                            <a:solidFill>
                              <a:schemeClr val="bg1"/>
                            </a:solidFill>
                            <a:latin typeface="Times New Roman" panose="02020603050405020304" pitchFamily="18" charset="0"/>
                            <a:ea typeface="Calibri" panose="020F0502020204030204" pitchFamily="34" charset="0"/>
                          </a:rPr>
                          <m:t>nh</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vu</m:t>
                        </m:r>
                        <m:r>
                          <m:rPr>
                            <m:nor/>
                          </m:rPr>
                          <a:rPr lang="en-US" sz="2800" b="1" dirty="0" smtClean="0">
                            <a:solidFill>
                              <a:schemeClr val="bg1"/>
                            </a:solidFill>
                            <a:latin typeface="Times New Roman" panose="02020603050405020304" pitchFamily="18" charset="0"/>
                            <a:ea typeface="Calibri" panose="020F0502020204030204" pitchFamily="34" charset="0"/>
                          </a:rPr>
                          <m:t>ô</m:t>
                        </m:r>
                        <m:r>
                          <m:rPr>
                            <m:nor/>
                          </m:rPr>
                          <a:rPr lang="en-US" sz="2800" b="1" dirty="0" smtClean="0">
                            <a:solidFill>
                              <a:schemeClr val="bg1"/>
                            </a:solidFill>
                            <a:latin typeface="Times New Roman" panose="02020603050405020304" pitchFamily="18" charset="0"/>
                            <a:ea typeface="Calibri" panose="020F0502020204030204" pitchFamily="34" charset="0"/>
                          </a:rPr>
                          <m:t>ng</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58" name="Rectangle 57">
                  <a:extLst>
                    <a:ext uri="{FF2B5EF4-FFF2-40B4-BE49-F238E27FC236}">
                      <a16:creationId xmlns:a16="http://schemas.microsoft.com/office/drawing/2014/main" id="{BA6B328E-C872-499B-9CCC-E1620D29BE5C}"/>
                    </a:ext>
                  </a:extLst>
                </p:cNvPr>
                <p:cNvSpPr>
                  <a:spLocks noRot="1" noChangeAspect="1" noMove="1" noResize="1" noEditPoints="1" noAdjustHandles="1" noChangeArrowheads="1" noChangeShapeType="1" noTextEdit="1"/>
                </p:cNvSpPr>
                <p:nvPr/>
              </p:nvSpPr>
              <p:spPr>
                <a:xfrm>
                  <a:off x="610131" y="1431064"/>
                  <a:ext cx="2857421" cy="553351"/>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9" name="Rectangle 78">
                  <a:extLst>
                    <a:ext uri="{FF2B5EF4-FFF2-40B4-BE49-F238E27FC236}">
                      <a16:creationId xmlns:a16="http://schemas.microsoft.com/office/drawing/2014/main" id="{DF49EC7F-F4D2-4BC7-A39D-01EF506364CC}"/>
                    </a:ext>
                  </a:extLst>
                </p:cNvPr>
                <p:cNvSpPr/>
                <p:nvPr/>
              </p:nvSpPr>
              <p:spPr>
                <a:xfrm>
                  <a:off x="9481925" y="1408433"/>
                  <a:ext cx="2775390"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Tam</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gi</m:t>
                        </m:r>
                        <m:r>
                          <m:rPr>
                            <m:nor/>
                          </m:rPr>
                          <a:rPr lang="en-US" sz="2800" b="1" dirty="0" smtClean="0">
                            <a:solidFill>
                              <a:schemeClr val="bg1"/>
                            </a:solidFill>
                            <a:latin typeface="Times New Roman" panose="02020603050405020304" pitchFamily="18" charset="0"/>
                            <a:ea typeface="Calibri" panose="020F0502020204030204" pitchFamily="34" charset="0"/>
                          </a:rPr>
                          <m:t>á</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vu</m:t>
                        </m:r>
                        <m:r>
                          <m:rPr>
                            <m:nor/>
                          </m:rPr>
                          <a:rPr lang="en-US" sz="2800" b="1" dirty="0" smtClean="0">
                            <a:solidFill>
                              <a:schemeClr val="bg1"/>
                            </a:solidFill>
                            <a:latin typeface="Times New Roman" panose="02020603050405020304" pitchFamily="18" charset="0"/>
                            <a:ea typeface="Calibri" panose="020F0502020204030204" pitchFamily="34" charset="0"/>
                          </a:rPr>
                          <m:t>ô</m:t>
                        </m:r>
                        <m:r>
                          <m:rPr>
                            <m:nor/>
                          </m:rPr>
                          <a:rPr lang="en-US" sz="2800" b="1" dirty="0" smtClean="0">
                            <a:solidFill>
                              <a:schemeClr val="bg1"/>
                            </a:solidFill>
                            <a:latin typeface="Times New Roman" panose="02020603050405020304" pitchFamily="18" charset="0"/>
                            <a:ea typeface="Calibri" panose="020F0502020204030204" pitchFamily="34" charset="0"/>
                          </a:rPr>
                          <m:t>ng</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79" name="Rectangle 78">
                  <a:extLst>
                    <a:ext uri="{FF2B5EF4-FFF2-40B4-BE49-F238E27FC236}">
                      <a16:creationId xmlns:a16="http://schemas.microsoft.com/office/drawing/2014/main" id="{DF49EC7F-F4D2-4BC7-A39D-01EF506364CC}"/>
                    </a:ext>
                  </a:extLst>
                </p:cNvPr>
                <p:cNvSpPr>
                  <a:spLocks noRot="1" noChangeAspect="1" noMove="1" noResize="1" noEditPoints="1" noAdjustHandles="1" noChangeArrowheads="1" noChangeShapeType="1" noTextEdit="1"/>
                </p:cNvSpPr>
                <p:nvPr/>
              </p:nvSpPr>
              <p:spPr>
                <a:xfrm>
                  <a:off x="9481925" y="1408433"/>
                  <a:ext cx="2775390" cy="553351"/>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Rectangle 79">
                  <a:extLst>
                    <a:ext uri="{FF2B5EF4-FFF2-40B4-BE49-F238E27FC236}">
                      <a16:creationId xmlns:a16="http://schemas.microsoft.com/office/drawing/2014/main" id="{41749298-7021-4215-8115-3CD168A0B723}"/>
                    </a:ext>
                  </a:extLst>
                </p:cNvPr>
                <p:cNvSpPr/>
                <p:nvPr/>
              </p:nvSpPr>
              <p:spPr>
                <a:xfrm>
                  <a:off x="6507201" y="1414838"/>
                  <a:ext cx="3217874" cy="576306"/>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Tam</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gi</m:t>
                        </m:r>
                        <m:r>
                          <m:rPr>
                            <m:nor/>
                          </m:rPr>
                          <a:rPr lang="en-US" sz="2800" b="1" dirty="0" smtClean="0">
                            <a:solidFill>
                              <a:schemeClr val="bg1"/>
                            </a:solidFill>
                            <a:latin typeface="Times New Roman" panose="02020603050405020304" pitchFamily="18" charset="0"/>
                            <a:ea typeface="Calibri" panose="020F0502020204030204" pitchFamily="34" charset="0"/>
                          </a:rPr>
                          <m:t>á</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 đề</m:t>
                        </m:r>
                        <m:r>
                          <m:rPr>
                            <m:nor/>
                          </m:rPr>
                          <a:rPr lang="en-US" sz="2800" b="1" dirty="0" smtClean="0">
                            <a:solidFill>
                              <a:schemeClr val="bg1"/>
                            </a:solidFill>
                            <a:latin typeface="Times New Roman" panose="02020603050405020304" pitchFamily="18" charset="0"/>
                            <a:ea typeface="Calibri" panose="020F0502020204030204" pitchFamily="34" charset="0"/>
                          </a:rPr>
                          <m:t>u</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i="1" dirty="0">
                    <a:solidFill>
                      <a:schemeClr val="bg1"/>
                    </a:solidFill>
                    <a:latin typeface="Cambria Math" panose="02040503050406030204" pitchFamily="18" charset="0"/>
                    <a:ea typeface="Times New Roman" panose="02020603050405020304" pitchFamily="18" charset="0"/>
                    <a:cs typeface="Times New Roman" panose="02020603050405020304" pitchFamily="18" charset="0"/>
                  </a:endParaRPr>
                </a:p>
              </p:txBody>
            </p:sp>
          </mc:Choice>
          <mc:Fallback xmlns="">
            <p:sp>
              <p:nvSpPr>
                <p:cNvPr id="80" name="Rectangle 79">
                  <a:extLst>
                    <a:ext uri="{FF2B5EF4-FFF2-40B4-BE49-F238E27FC236}">
                      <a16:creationId xmlns:a16="http://schemas.microsoft.com/office/drawing/2014/main" id="{41749298-7021-4215-8115-3CD168A0B723}"/>
                    </a:ext>
                  </a:extLst>
                </p:cNvPr>
                <p:cNvSpPr>
                  <a:spLocks noRot="1" noChangeAspect="1" noMove="1" noResize="1" noEditPoints="1" noAdjustHandles="1" noChangeArrowheads="1" noChangeShapeType="1" noTextEdit="1"/>
                </p:cNvSpPr>
                <p:nvPr/>
              </p:nvSpPr>
              <p:spPr>
                <a:xfrm>
                  <a:off x="6507201" y="1414838"/>
                  <a:ext cx="3217874" cy="576306"/>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Rectangle 80">
                  <a:extLst>
                    <a:ext uri="{FF2B5EF4-FFF2-40B4-BE49-F238E27FC236}">
                      <a16:creationId xmlns:a16="http://schemas.microsoft.com/office/drawing/2014/main" id="{DB628326-5D55-4E43-8FFF-D7F088675BAA}"/>
                    </a:ext>
                  </a:extLst>
                </p:cNvPr>
                <p:cNvSpPr/>
                <p:nvPr/>
              </p:nvSpPr>
              <p:spPr>
                <a:xfrm>
                  <a:off x="3702897" y="1372010"/>
                  <a:ext cx="3047727" cy="553351"/>
                </a:xfrm>
                <a:prstGeom prst="rect">
                  <a:avLst/>
                </a:prstGeom>
                <a:noFill/>
              </p:spPr>
              <p:txBody>
                <a:bodyPr wrap="square" lIns="91433" tIns="45717" rIns="91433" bIns="45717" rtlCol="0">
                  <a:spAutoFit/>
                </a:bodyPr>
                <a:lstStyle/>
                <a:p>
                  <a:pPr>
                    <a:lnSpc>
                      <a:spcPct val="107000"/>
                    </a:lnSpc>
                  </a:pPr>
                  <a14:m>
                    <m:oMathPara xmlns:m="http://schemas.openxmlformats.org/officeDocument/2006/math">
                      <m:oMathParaPr>
                        <m:jc m:val="left"/>
                      </m:oMathParaPr>
                      <m:oMath xmlns:m="http://schemas.openxmlformats.org/officeDocument/2006/math">
                        <m:r>
                          <m:rPr>
                            <m:nor/>
                          </m:rPr>
                          <a:rPr lang="en-US" sz="2800" b="1" dirty="0" smtClean="0">
                            <a:solidFill>
                              <a:schemeClr val="bg1"/>
                            </a:solidFill>
                            <a:latin typeface="Times New Roman" panose="02020603050405020304" pitchFamily="18" charset="0"/>
                            <a:ea typeface="Calibri" panose="020F0502020204030204" pitchFamily="34" charset="0"/>
                          </a:rPr>
                          <m:t>Tam</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gi</m:t>
                        </m:r>
                        <m:r>
                          <m:rPr>
                            <m:nor/>
                          </m:rPr>
                          <a:rPr lang="en-US" sz="2800" b="1" dirty="0" smtClean="0">
                            <a:solidFill>
                              <a:schemeClr val="bg1"/>
                            </a:solidFill>
                            <a:latin typeface="Times New Roman" panose="02020603050405020304" pitchFamily="18" charset="0"/>
                            <a:ea typeface="Calibri" panose="020F0502020204030204" pitchFamily="34" charset="0"/>
                          </a:rPr>
                          <m:t>á</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 </m:t>
                        </m:r>
                        <m:r>
                          <m:rPr>
                            <m:nor/>
                          </m:rPr>
                          <a:rPr lang="en-US" sz="2800" b="1" dirty="0" smtClean="0">
                            <a:solidFill>
                              <a:schemeClr val="bg1"/>
                            </a:solidFill>
                            <a:latin typeface="Times New Roman" panose="02020603050405020304" pitchFamily="18" charset="0"/>
                            <a:ea typeface="Calibri" panose="020F0502020204030204" pitchFamily="34" charset="0"/>
                          </a:rPr>
                          <m:t>c</m:t>
                        </m:r>
                        <m:r>
                          <m:rPr>
                            <m:nor/>
                          </m:rPr>
                          <a:rPr lang="en-US" sz="2800" b="1" dirty="0" smtClean="0">
                            <a:solidFill>
                              <a:schemeClr val="bg1"/>
                            </a:solidFill>
                            <a:latin typeface="Times New Roman" panose="02020603050405020304" pitchFamily="18" charset="0"/>
                            <a:ea typeface="Calibri" panose="020F0502020204030204" pitchFamily="34" charset="0"/>
                          </a:rPr>
                          <m:t>â</m:t>
                        </m:r>
                        <m:r>
                          <m:rPr>
                            <m:nor/>
                          </m:rPr>
                          <a:rPr lang="en-US" sz="2800" b="1" dirty="0" smtClean="0">
                            <a:solidFill>
                              <a:schemeClr val="bg1"/>
                            </a:solidFill>
                            <a:latin typeface="Times New Roman" panose="02020603050405020304" pitchFamily="18" charset="0"/>
                            <a:ea typeface="Calibri" panose="020F0502020204030204" pitchFamily="34" charset="0"/>
                          </a:rPr>
                          <m:t>n</m:t>
                        </m:r>
                        <m:r>
                          <m:rPr>
                            <m:nor/>
                          </m:rPr>
                          <a:rPr lang="en-US" sz="2800" b="1" dirty="0" smtClean="0">
                            <a:solidFill>
                              <a:schemeClr val="bg1"/>
                            </a:solidFill>
                            <a:latin typeface="Times New Roman" panose="02020603050405020304" pitchFamily="18" charset="0"/>
                            <a:ea typeface="Calibri" panose="020F0502020204030204" pitchFamily="34" charset="0"/>
                          </a:rPr>
                          <m:t>.</m:t>
                        </m:r>
                      </m:oMath>
                    </m:oMathPara>
                  </a14:m>
                  <a:endParaRPr lang="en-US" sz="2800" b="1" dirty="0">
                    <a:solidFill>
                      <a:schemeClr val="bg1"/>
                    </a:solidFill>
                    <a:latin typeface="Times New Roman" panose="02020603050405020304" pitchFamily="18" charset="0"/>
                    <a:ea typeface="Calibri" panose="020F0502020204030204" pitchFamily="34" charset="0"/>
                  </a:endParaRPr>
                </a:p>
              </p:txBody>
            </p:sp>
          </mc:Choice>
          <mc:Fallback xmlns="">
            <p:sp>
              <p:nvSpPr>
                <p:cNvPr id="81" name="Rectangle 80">
                  <a:extLst>
                    <a:ext uri="{FF2B5EF4-FFF2-40B4-BE49-F238E27FC236}">
                      <a16:creationId xmlns:a16="http://schemas.microsoft.com/office/drawing/2014/main" id="{DB628326-5D55-4E43-8FFF-D7F088675BAA}"/>
                    </a:ext>
                  </a:extLst>
                </p:cNvPr>
                <p:cNvSpPr>
                  <a:spLocks noRot="1" noChangeAspect="1" noMove="1" noResize="1" noEditPoints="1" noAdjustHandles="1" noChangeArrowheads="1" noChangeShapeType="1" noTextEdit="1"/>
                </p:cNvSpPr>
                <p:nvPr/>
              </p:nvSpPr>
              <p:spPr>
                <a:xfrm>
                  <a:off x="3702897" y="1372010"/>
                  <a:ext cx="3047727" cy="553351"/>
                </a:xfrm>
                <a:prstGeom prst="rect">
                  <a:avLst/>
                </a:prstGeom>
                <a:blipFill>
                  <a:blip r:embed="rId8"/>
                  <a:stretch>
                    <a:fillRect/>
                  </a:stretch>
                </a:blipFill>
              </p:spPr>
              <p:txBody>
                <a:bodyPr/>
                <a:lstStyle/>
                <a:p>
                  <a:r>
                    <a:rPr lang="en-GB">
                      <a:noFill/>
                    </a:rPr>
                    <a:t> </a:t>
                  </a:r>
                </a:p>
              </p:txBody>
            </p:sp>
          </mc:Fallback>
        </mc:AlternateContent>
      </p:grpSp>
      <p:sp>
        <p:nvSpPr>
          <p:cNvPr id="55" name="Oval 54">
            <a:extLst>
              <a:ext uri="{FF2B5EF4-FFF2-40B4-BE49-F238E27FC236}">
                <a16:creationId xmlns:a16="http://schemas.microsoft.com/office/drawing/2014/main" id="{C1724D15-5115-4D6E-9313-7E81ABD3C6AC}"/>
              </a:ext>
            </a:extLst>
          </p:cNvPr>
          <p:cNvSpPr/>
          <p:nvPr/>
        </p:nvSpPr>
        <p:spPr>
          <a:xfrm>
            <a:off x="3317061" y="1281378"/>
            <a:ext cx="417104" cy="919812"/>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p:pic>
        <p:nvPicPr>
          <p:cNvPr id="48" name="Picture 47">
            <a:extLst>
              <a:ext uri="{FF2B5EF4-FFF2-40B4-BE49-F238E27FC236}">
                <a16:creationId xmlns:a16="http://schemas.microsoft.com/office/drawing/2014/main" id="{D650DFAA-FE34-4735-A6D7-3082499044B3}"/>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46504" y="2584127"/>
            <a:ext cx="4472165" cy="4293126"/>
          </a:xfrm>
          <a:prstGeom prst="rect">
            <a:avLst/>
          </a:prstGeom>
          <a:noFill/>
          <a:ln>
            <a:noFill/>
          </a:ln>
        </p:spPr>
      </p:pic>
    </p:spTree>
    <p:extLst>
      <p:ext uri="{BB962C8B-B14F-4D97-AF65-F5344CB8AC3E}">
        <p14:creationId xmlns:p14="http://schemas.microsoft.com/office/powerpoint/2010/main" val="96794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fade">
                                      <p:cBhvr>
                                        <p:cTn id="20" dur="500"/>
                                        <p:tgtEl>
                                          <p:spTgt spid="4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fade">
                                      <p:cBhvr>
                                        <p:cTn id="25" dur="500"/>
                                        <p:tgtEl>
                                          <p:spTgt spid="9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5"/>
                                        </p:tgtEl>
                                        <p:attrNameLst>
                                          <p:attrName>style.visibility</p:attrName>
                                        </p:attrNameLst>
                                      </p:cBhvr>
                                      <p:to>
                                        <p:strVal val="visible"/>
                                      </p:to>
                                    </p:set>
                                    <p:anim calcmode="lin" valueType="num">
                                      <p:cBhvr additive="base">
                                        <p:cTn id="30" dur="500" fill="hold"/>
                                        <p:tgtEl>
                                          <p:spTgt spid="55"/>
                                        </p:tgtEl>
                                        <p:attrNameLst>
                                          <p:attrName>ppt_x</p:attrName>
                                        </p:attrNameLst>
                                      </p:cBhvr>
                                      <p:tavLst>
                                        <p:tav tm="0">
                                          <p:val>
                                            <p:strVal val="#ppt_x"/>
                                          </p:val>
                                        </p:tav>
                                        <p:tav tm="100000">
                                          <p:val>
                                            <p:strVal val="#ppt_x"/>
                                          </p:val>
                                        </p:tav>
                                      </p:tavLst>
                                    </p:anim>
                                    <p:anim calcmode="lin" valueType="num">
                                      <p:cBhvr additive="base">
                                        <p:cTn id="31"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265016" y="3001568"/>
            <a:ext cx="11740024" cy="3621038"/>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350778" y="166978"/>
            <a:ext cx="11740026" cy="1848801"/>
            <a:chOff x="109375" y="96478"/>
            <a:chExt cx="12056815" cy="2026282"/>
          </a:xfrm>
        </p:grpSpPr>
        <p:sp>
          <p:nvSpPr>
            <p:cNvPr id="25" name="Rounded Rectangle 24"/>
            <p:cNvSpPr/>
            <p:nvPr/>
          </p:nvSpPr>
          <p:spPr bwMode="auto">
            <a:xfrm>
              <a:off x="109375" y="178243"/>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96478"/>
              <a:ext cx="2042059" cy="786010"/>
              <a:chOff x="480509" y="1647222"/>
              <a:chExt cx="4003175" cy="805859"/>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4003175" cy="644970"/>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165843" y="1678956"/>
                <a:ext cx="3179485" cy="5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9:</a:t>
                </a:r>
              </a:p>
            </p:txBody>
          </p:sp>
        </p:grpSp>
      </p:grpSp>
      <mc:AlternateContent xmlns:mc="http://schemas.openxmlformats.org/markup-compatibility/2006" xmlns:a14="http://schemas.microsoft.com/office/drawing/2010/main">
        <mc:Choice Requires="a14">
          <p:sp>
            <p:nvSpPr>
              <p:cNvPr id="94" name="Rectangle 93"/>
              <p:cNvSpPr/>
              <p:nvPr/>
            </p:nvSpPr>
            <p:spPr>
              <a:xfrm>
                <a:off x="283428" y="3481328"/>
                <a:ext cx="6851881" cy="3776669"/>
              </a:xfrm>
              <a:prstGeom prst="rect">
                <a:avLst/>
              </a:prstGeom>
              <a:noFill/>
            </p:spPr>
            <p:txBody>
              <a:bodyPr wrap="square" lIns="91433" tIns="45717" rIns="91433" bIns="45717" rtlCol="0">
                <a:spAutoFit/>
              </a:bodyPr>
              <a:lstStyle/>
              <a:p>
                <a:pPr>
                  <a:lnSpc>
                    <a:spcPct val="107000"/>
                  </a:lnSpc>
                  <a:spcAft>
                    <a:spcPts val="800"/>
                  </a:spcAft>
                </a:pPr>
                <a:r>
                  <a:rPr lang="en-GB" sz="2800" b="1" dirty="0">
                    <a:latin typeface="Times New Roman" panose="02020603050405020304" pitchFamily="18" charset="0"/>
                    <a:ea typeface="Calibri" panose="020F0502020204030204" pitchFamily="34" charset="0"/>
                    <a:cs typeface="Times New Roman" panose="02020603050405020304" pitchFamily="18" charset="0"/>
                  </a:rPr>
                  <a:t>Ta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𝐒𝐀</m:t>
                    </m:r>
                    <m:r>
                      <a:rPr lang="en-US" sz="2800" b="1">
                        <a:latin typeface="Cambria Math" panose="02040503050406030204" pitchFamily="18" charset="0"/>
                      </a:rPr>
                      <m:t>⊥</m:t>
                    </m:r>
                    <m:d>
                      <m:dPr>
                        <m:ctrlPr>
                          <a:rPr lang="en-US" sz="2800" b="1" i="1">
                            <a:latin typeface="Cambria Math" panose="02040503050406030204" pitchFamily="18" charset="0"/>
                          </a:rPr>
                        </m:ctrlPr>
                      </m:dPr>
                      <m:e>
                        <m:r>
                          <a:rPr lang="en-US" sz="2800" b="1" i="1">
                            <a:latin typeface="Cambria Math" panose="02040503050406030204" pitchFamily="18" charset="0"/>
                          </a:rPr>
                          <m:t>𝐀𝐁𝐂𝐃</m:t>
                        </m:r>
                      </m:e>
                    </m:d>
                    <m:r>
                      <a:rPr lang="en-US" sz="2800" b="1" i="1">
                        <a:latin typeface="Cambria Math" panose="02040503050406030204" pitchFamily="18" charset="0"/>
                      </a:rPr>
                      <m:t> </m:t>
                    </m:r>
                    <m:r>
                      <a:rPr lang="en-GB" sz="2800" b="1" i="1" smtClean="0">
                        <a:latin typeface="Cambria Math" panose="02040503050406030204" pitchFamily="18" charset="0"/>
                      </a:rPr>
                      <m:t> </m:t>
                    </m:r>
                  </m:oMath>
                </a14:m>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suy</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ra</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latin typeface="Cambria Math" panose="02040503050406030204" pitchFamily="18" charset="0"/>
                      </a:rPr>
                      <m:t>𝐒𝐀</m:t>
                    </m:r>
                    <m:r>
                      <a:rPr lang="en-US" sz="2800" b="1">
                        <a:latin typeface="Cambria Math" panose="02040503050406030204" pitchFamily="18" charset="0"/>
                      </a:rPr>
                      <m:t>⊥</m:t>
                    </m:r>
                  </m:oMath>
                </a14:m>
                <a:r>
                  <a:rPr lang="en-GB" sz="2800" b="1" dirty="0">
                    <a:latin typeface="Times New Roman" panose="02020603050405020304" pitchFamily="18" charset="0"/>
                    <a:ea typeface="Calibri" panose="020F0502020204030204" pitchFamily="34" charset="0"/>
                    <a:cs typeface="Times New Roman" panose="02020603050405020304" pitchFamily="18" charset="0"/>
                  </a:rPr>
                  <a:t> AB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nên</a:t>
                </a:r>
                <a:r>
                  <a:rPr lang="en-GB" sz="2800" b="1" dirty="0">
                    <a:latin typeface="Times New Roman" panose="02020603050405020304" pitchFamily="18" charset="0"/>
                    <a:ea typeface="Calibri" panose="020F0502020204030204" pitchFamily="34" charset="0"/>
                    <a:cs typeface="Times New Roman" panose="02020603050405020304" pitchFamily="18" charset="0"/>
                  </a:rPr>
                  <a:t> tam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giác</a:t>
                </a:r>
                <a:r>
                  <a:rPr lang="en-GB" sz="2800" b="1" dirty="0">
                    <a:latin typeface="Times New Roman" panose="02020603050405020304" pitchFamily="18" charset="0"/>
                    <a:ea typeface="Calibri" panose="020F0502020204030204" pitchFamily="34" charset="0"/>
                    <a:cs typeface="Times New Roman" panose="02020603050405020304" pitchFamily="18" charset="0"/>
                  </a:rPr>
                  <a:t> SAB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vuông</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tại</a:t>
                </a:r>
                <a:r>
                  <a:rPr lang="en-GB" sz="2800" b="1" dirty="0">
                    <a:latin typeface="Times New Roman" panose="02020603050405020304" pitchFamily="18" charset="0"/>
                    <a:ea typeface="Calibri" panose="020F0502020204030204" pitchFamily="34" charset="0"/>
                    <a:cs typeface="Times New Roman" panose="02020603050405020304" pitchFamily="18" charset="0"/>
                  </a:rPr>
                  <a:t> A.</a:t>
                </a:r>
              </a:p>
              <a:p>
                <a:pPr>
                  <a:lnSpc>
                    <a:spcPct val="107000"/>
                  </a:lnSpc>
                  <a:spcAft>
                    <a:spcPts val="800"/>
                  </a:spcAft>
                </a:pPr>
                <a:r>
                  <a:rPr lang="en-GB" sz="2800" b="1" dirty="0" err="1">
                    <a:latin typeface="Times New Roman" panose="02020603050405020304" pitchFamily="18" charset="0"/>
                    <a:ea typeface="Calibri" panose="020F0502020204030204" pitchFamily="34" charset="0"/>
                    <a:cs typeface="Times New Roman" panose="02020603050405020304" pitchFamily="18" charset="0"/>
                  </a:rPr>
                  <a:t>Lại</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có</a:t>
                </a:r>
                <a:r>
                  <a:rPr lang="en-GB" sz="2800" b="1" dirty="0">
                    <a:latin typeface="Times New Roman" panose="02020603050405020304" pitchFamily="18" charset="0"/>
                    <a:ea typeface="Calibri" panose="020F0502020204030204" pitchFamily="34" charset="0"/>
                    <a:cs typeface="Times New Roman" panose="02020603050405020304" pitchFamily="18" charset="0"/>
                  </a:rPr>
                  <a:t>, BC </a:t>
                </a:r>
                <a14:m>
                  <m:oMath xmlns:m="http://schemas.openxmlformats.org/officeDocument/2006/math">
                    <m:r>
                      <a:rPr lang="en-US" sz="2800" b="1">
                        <a:latin typeface="Cambria Math" panose="02040503050406030204" pitchFamily="18" charset="0"/>
                      </a:rPr>
                      <m:t>⊥</m:t>
                    </m:r>
                  </m:oMath>
                </a14:m>
                <a:r>
                  <a:rPr lang="en-GB" sz="2800" b="1" dirty="0">
                    <a:latin typeface="Times New Roman" panose="02020603050405020304" pitchFamily="18" charset="0"/>
                    <a:ea typeface="Calibri" panose="020F0502020204030204" pitchFamily="34" charset="0"/>
                    <a:cs typeface="Times New Roman" panose="02020603050405020304" pitchFamily="18" charset="0"/>
                  </a:rPr>
                  <a:t> AB; BC </a:t>
                </a:r>
                <a14:m>
                  <m:oMath xmlns:m="http://schemas.openxmlformats.org/officeDocument/2006/math">
                    <m:r>
                      <a:rPr lang="en-US" sz="2800" b="1">
                        <a:latin typeface="Cambria Math" panose="02040503050406030204" pitchFamily="18" charset="0"/>
                      </a:rPr>
                      <m:t>⊥</m:t>
                    </m:r>
                  </m:oMath>
                </a14:m>
                <a:r>
                  <a:rPr lang="en-GB" sz="2800" b="1" dirty="0">
                    <a:latin typeface="Times New Roman" panose="02020603050405020304" pitchFamily="18" charset="0"/>
                    <a:ea typeface="Calibri" panose="020F0502020204030204" pitchFamily="34" charset="0"/>
                    <a:cs typeface="Times New Roman" panose="02020603050405020304" pitchFamily="18" charset="0"/>
                  </a:rPr>
                  <a:t> SA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suy</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ra</a:t>
                </a:r>
                <a:r>
                  <a:rPr lang="en-GB" sz="2800" b="1" dirty="0">
                    <a:latin typeface="Times New Roman" panose="02020603050405020304" pitchFamily="18" charset="0"/>
                    <a:ea typeface="Calibri" panose="020F0502020204030204" pitchFamily="34" charset="0"/>
                    <a:cs typeface="Times New Roman" panose="02020603050405020304" pitchFamily="18" charset="0"/>
                  </a:rPr>
                  <a:t> BC </a:t>
                </a:r>
                <a14:m>
                  <m:oMath xmlns:m="http://schemas.openxmlformats.org/officeDocument/2006/math">
                    <m:r>
                      <a:rPr lang="en-US" sz="2800" b="1">
                        <a:latin typeface="Cambria Math" panose="02040503050406030204" pitchFamily="18" charset="0"/>
                      </a:rPr>
                      <m:t>⊥</m:t>
                    </m:r>
                  </m:oMath>
                </a14:m>
                <a:r>
                  <a:rPr lang="en-GB" sz="2800" b="1" dirty="0">
                    <a:latin typeface="Times New Roman" panose="02020603050405020304" pitchFamily="18" charset="0"/>
                    <a:ea typeface="Calibri" panose="020F0502020204030204" pitchFamily="34" charset="0"/>
                    <a:cs typeface="Times New Roman" panose="02020603050405020304" pitchFamily="18" charset="0"/>
                  </a:rPr>
                  <a:t> SB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nên</a:t>
                </a:r>
                <a:r>
                  <a:rPr lang="en-GB" sz="2800" b="1" dirty="0">
                    <a:latin typeface="Times New Roman" panose="02020603050405020304" pitchFamily="18" charset="0"/>
                    <a:ea typeface="Calibri" panose="020F0502020204030204" pitchFamily="34" charset="0"/>
                    <a:cs typeface="Times New Roman" panose="02020603050405020304" pitchFamily="18" charset="0"/>
                  </a:rPr>
                  <a:t> tam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giác</a:t>
                </a:r>
                <a:r>
                  <a:rPr lang="en-GB" sz="2800" b="1" dirty="0">
                    <a:latin typeface="Times New Roman" panose="02020603050405020304" pitchFamily="18" charset="0"/>
                    <a:ea typeface="Calibri" panose="020F0502020204030204" pitchFamily="34" charset="0"/>
                    <a:cs typeface="Times New Roman" panose="02020603050405020304" pitchFamily="18" charset="0"/>
                  </a:rPr>
                  <a:t> SBC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vuông</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tại</a:t>
                </a:r>
                <a:r>
                  <a:rPr lang="en-GB" sz="2800" b="1" dirty="0">
                    <a:latin typeface="Times New Roman" panose="02020603050405020304" pitchFamily="18" charset="0"/>
                    <a:ea typeface="Calibri" panose="020F0502020204030204" pitchFamily="34" charset="0"/>
                    <a:cs typeface="Times New Roman" panose="02020603050405020304" pitchFamily="18" charset="0"/>
                  </a:rPr>
                  <a:t> B. </a:t>
                </a:r>
              </a:p>
              <a:p>
                <a:pPr>
                  <a:lnSpc>
                    <a:spcPct val="107000"/>
                  </a:lnSpc>
                  <a:spcAft>
                    <a:spcPts val="800"/>
                  </a:spcAft>
                </a:pPr>
                <a:r>
                  <a:rPr lang="en-GB" sz="2800" b="1" dirty="0" err="1">
                    <a:latin typeface="Times New Roman" panose="02020603050405020304" pitchFamily="18" charset="0"/>
                    <a:ea typeface="Calibri" panose="020F0502020204030204" pitchFamily="34" charset="0"/>
                    <a:cs typeface="Times New Roman" panose="02020603050405020304" pitchFamily="18" charset="0"/>
                  </a:rPr>
                  <a:t>Tương</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tự</a:t>
                </a:r>
                <a:r>
                  <a:rPr lang="en-GB" sz="2800" b="1" dirty="0">
                    <a:latin typeface="Times New Roman" panose="02020603050405020304" pitchFamily="18" charset="0"/>
                    <a:ea typeface="Calibri" panose="020F0502020204030204" pitchFamily="34" charset="0"/>
                    <a:cs typeface="Times New Roman" panose="02020603050405020304" pitchFamily="18" charset="0"/>
                  </a:rPr>
                  <a:t> tam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giác</a:t>
                </a:r>
                <a:r>
                  <a:rPr lang="en-GB" sz="2800" b="1" dirty="0">
                    <a:latin typeface="Times New Roman" panose="02020603050405020304" pitchFamily="18" charset="0"/>
                    <a:ea typeface="Calibri" panose="020F0502020204030204" pitchFamily="34" charset="0"/>
                    <a:cs typeface="Times New Roman" panose="02020603050405020304" pitchFamily="18" charset="0"/>
                  </a:rPr>
                  <a:t> SCD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vuông</a:t>
                </a:r>
                <a:r>
                  <a:rPr lang="en-GB" sz="2800" b="1" dirty="0">
                    <a:latin typeface="Times New Roman" panose="02020603050405020304" pitchFamily="18" charset="0"/>
                    <a:ea typeface="Calibri" panose="020F0502020204030204" pitchFamily="34" charset="0"/>
                    <a:cs typeface="Times New Roman" panose="02020603050405020304" pitchFamily="18" charset="0"/>
                  </a:rPr>
                  <a:t> </a:t>
                </a:r>
                <a:r>
                  <a:rPr lang="en-GB" sz="2800" b="1" dirty="0" err="1">
                    <a:latin typeface="Times New Roman" panose="02020603050405020304" pitchFamily="18" charset="0"/>
                    <a:ea typeface="Calibri" panose="020F0502020204030204" pitchFamily="34" charset="0"/>
                    <a:cs typeface="Times New Roman" panose="02020603050405020304" pitchFamily="18" charset="0"/>
                  </a:rPr>
                  <a:t>tại</a:t>
                </a:r>
                <a:r>
                  <a:rPr lang="en-GB" sz="2800" b="1" dirty="0">
                    <a:latin typeface="Times New Roman" panose="02020603050405020304" pitchFamily="18" charset="0"/>
                    <a:ea typeface="Calibri" panose="020F0502020204030204" pitchFamily="34" charset="0"/>
                    <a:cs typeface="Times New Roman" panose="02020603050405020304" pitchFamily="18" charset="0"/>
                  </a:rPr>
                  <a:t> D. </a:t>
                </a:r>
              </a:p>
              <a:p>
                <a:pPr>
                  <a:lnSpc>
                    <a:spcPct val="107000"/>
                  </a:lnSpc>
                  <a:spcAft>
                    <a:spcPts val="800"/>
                  </a:spcAft>
                </a:pPr>
                <a:r>
                  <a:rPr lang="en-GB" sz="2800" b="1" dirty="0" err="1">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rPr>
                  <a:t>Chọn</a:t>
                </a:r>
                <a:r>
                  <a:rPr lang="en-GB" sz="2800" b="1"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rPr>
                  <a:t> D</a:t>
                </a:r>
                <a:endParaRPr lang="en-US" sz="2800"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283428" y="3481328"/>
                <a:ext cx="6851881" cy="3776669"/>
              </a:xfrm>
              <a:prstGeom prst="rect">
                <a:avLst/>
              </a:prstGeom>
              <a:blipFill>
                <a:blip r:embed="rId2"/>
                <a:stretch>
                  <a:fillRect l="-1779" t="-1613" r="-890"/>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654837" y="279643"/>
                <a:ext cx="11740026" cy="2154436"/>
              </a:xfrm>
              <a:prstGeom prst="rect">
                <a:avLst/>
              </a:prstGeom>
            </p:spPr>
            <p:txBody>
              <a:bodyPr wrap="square">
                <a:spAutoFit/>
              </a:bodyPr>
              <a:lstStyle/>
              <a:p>
                <a:pPr>
                  <a:spcBef>
                    <a:spcPts val="3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Cho </a:t>
                </a:r>
                <a:r>
                  <a:rPr lang="en-US" sz="3200" b="1" dirty="0" err="1">
                    <a:latin typeface="Times New Roman" panose="02020603050405020304" pitchFamily="18" charset="0"/>
                    <a:cs typeface="Times New Roman" panose="02020603050405020304" pitchFamily="18" charset="0"/>
                  </a:rPr>
                  <a:t>hình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chóp</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𝐒</m:t>
                    </m:r>
                    <m:r>
                      <a:rPr lang="en-US" sz="3200" b="1">
                        <a:latin typeface="Cambria Math" panose="02040503050406030204" pitchFamily="18" charset="0"/>
                      </a:rPr>
                      <m:t>.</m:t>
                    </m:r>
                    <m:r>
                      <a:rPr lang="en-US" sz="3200" b="1" i="1">
                        <a:latin typeface="Cambria Math" panose="02040503050406030204" pitchFamily="18" charset="0"/>
                      </a:rPr>
                      <m:t>𝐀𝐁𝐂𝐃</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đó</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𝐀𝐁𝐂𝐃</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hình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chữ</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nhật</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𝐒𝐀</m:t>
                    </m:r>
                    <m:r>
                      <a:rPr lang="en-US" sz="3200" b="1">
                        <a:latin typeface="Cambria Math" panose="02040503050406030204" pitchFamily="18" charset="0"/>
                      </a:rPr>
                      <m:t>⊥</m:t>
                    </m:r>
                    <m:d>
                      <m:dPr>
                        <m:ctrlPr>
                          <a:rPr lang="en-US" sz="3200" b="1" i="1">
                            <a:latin typeface="Cambria Math" panose="02040503050406030204" pitchFamily="18" charset="0"/>
                          </a:rPr>
                        </m:ctrlPr>
                      </m:dPr>
                      <m:e>
                        <m:r>
                          <a:rPr lang="en-US" sz="3200" b="1" i="1">
                            <a:latin typeface="Cambria Math" panose="02040503050406030204" pitchFamily="18" charset="0"/>
                          </a:rPr>
                          <m:t>𝐀𝐁𝐂𝐃</m:t>
                        </m:r>
                      </m:e>
                    </m:d>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tam </a:t>
                </a:r>
                <a:r>
                  <a:rPr lang="en-US" sz="3200" b="1" dirty="0" err="1">
                    <a:latin typeface="Times New Roman" panose="02020603050405020304" pitchFamily="18" charset="0"/>
                    <a:cs typeface="Times New Roman" panose="02020603050405020304" pitchFamily="18" charset="0"/>
                  </a:rPr>
                  <a:t>giác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sau</a:t>
                </a:r>
                <a:r>
                  <a:rPr lang="en-US" sz="3200" b="1" dirty="0">
                    <a:latin typeface="Times New Roman" panose="02020603050405020304" pitchFamily="18" charset="0"/>
                    <a:cs typeface="Times New Roman" panose="02020603050405020304" pitchFamily="18" charset="0"/>
                  </a:rPr>
                  <a:t> tam </a:t>
                </a:r>
                <a:r>
                  <a:rPr lang="en-US" sz="3200" b="1" dirty="0" err="1">
                    <a:latin typeface="Times New Roman" panose="02020603050405020304" pitchFamily="18" charset="0"/>
                    <a:cs typeface="Times New Roman" panose="02020603050405020304" pitchFamily="18" charset="0"/>
                  </a:rPr>
                  <a:t>giác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nào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không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phải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tam </a:t>
                </a:r>
                <a:r>
                  <a:rPr lang="en-US" sz="3200" b="1" dirty="0" err="1">
                    <a:latin typeface="Times New Roman" panose="02020603050405020304" pitchFamily="18" charset="0"/>
                    <a:cs typeface="Times New Roman" panose="02020603050405020304" pitchFamily="18" charset="0"/>
                  </a:rPr>
                  <a:t>giác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vuông</a:t>
                </a:r>
                <a:r>
                  <a:rPr lang="en-US" sz="3200" b="1" dirty="0">
                    <a:latin typeface="Times New Roman" panose="02020603050405020304" pitchFamily="18" charset="0"/>
                    <a:cs typeface="Times New Roman" panose="02020603050405020304" pitchFamily="18" charset="0"/>
                  </a:rPr>
                  <a:t>.</a:t>
                </a: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654837" y="279643"/>
                <a:ext cx="11740026" cy="2154436"/>
              </a:xfrm>
              <a:prstGeom prst="rect">
                <a:avLst/>
              </a:prstGeom>
              <a:blipFill>
                <a:blip r:embed="rId3"/>
                <a:stretch>
                  <a:fillRect l="-1298" t="-3966"/>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265016" y="2172259"/>
            <a:ext cx="12360872" cy="764924"/>
            <a:chOff x="213063" y="1826374"/>
            <a:chExt cx="12448509" cy="764924"/>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64924"/>
              <a:chOff x="227583" y="1800156"/>
              <a:chExt cx="11781442" cy="764924"/>
            </a:xfrm>
          </p:grpSpPr>
          <p:grpSp>
            <p:nvGrpSpPr>
              <p:cNvPr id="12" name="Group 11"/>
              <p:cNvGrpSpPr/>
              <p:nvPr/>
            </p:nvGrpSpPr>
            <p:grpSpPr>
              <a:xfrm>
                <a:off x="227583" y="1826104"/>
                <a:ext cx="2885460" cy="712358"/>
                <a:chOff x="277163" y="1182823"/>
                <a:chExt cx="3352547" cy="712449"/>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4" y="1204739"/>
                      <a:ext cx="2441099" cy="690533"/>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smtClean="0">
                                <a:latin typeface="Cambria Math" panose="02040503050406030204" pitchFamily="18" charset="0"/>
                              </a:rPr>
                              <m:t>𝚫</m:t>
                            </m:r>
                            <m:r>
                              <a:rPr lang="en-US" b="1" i="1" smtClean="0">
                                <a:latin typeface="Cambria Math" panose="02040503050406030204" pitchFamily="18" charset="0"/>
                              </a:rPr>
                              <m:t> </m:t>
                            </m:r>
                            <m:r>
                              <a:rPr lang="en-US" b="1">
                                <a:latin typeface="Cambria Math" panose="02040503050406030204" pitchFamily="18" charset="0"/>
                              </a:rPr>
                              <m:t>𝐒𝐁𝐂</m:t>
                            </m:r>
                            <m:r>
                              <m:rPr>
                                <m:nor/>
                              </m:rPr>
                              <a:rPr lang="en-US" b="1" dirty="0">
                                <a:latin typeface="Times New Roman" panose="02020603050405020304" pitchFamily="18"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4" y="1204739"/>
                      <a:ext cx="2441099" cy="690533"/>
                    </a:xfrm>
                    <a:prstGeom prst="rect">
                      <a:avLst/>
                    </a:prstGeom>
                    <a:blipFill>
                      <a:blip r:embed="rId4"/>
                      <a:stretch>
                        <a:fillRect/>
                      </a:stretch>
                    </a:blipFill>
                  </p:spPr>
                  <p:txBody>
                    <a:bodyPr/>
                    <a:lstStyle/>
                    <a:p>
                      <a:r>
                        <a:rPr lang="en-US">
                          <a:noFill/>
                        </a:rPr>
                        <a:t> </a:t>
                      </a:r>
                    </a:p>
                  </p:txBody>
                </p:sp>
              </mc:Fallback>
            </mc:AlternateContent>
          </p:grpSp>
          <p:grpSp>
            <p:nvGrpSpPr>
              <p:cNvPr id="13" name="Group 12"/>
              <p:cNvGrpSpPr/>
              <p:nvPr/>
            </p:nvGrpSpPr>
            <p:grpSpPr>
              <a:xfrm>
                <a:off x="3174821" y="1829300"/>
                <a:ext cx="3014279" cy="735780"/>
                <a:chOff x="4741795" y="1193853"/>
                <a:chExt cx="2915105" cy="735874"/>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3"/>
                      <a:ext cx="2500580" cy="71368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latin typeface="Cambria Math" panose="02040503050406030204" pitchFamily="18" charset="0"/>
                              </a:rPr>
                              <m:t>𝚫</m:t>
                            </m:r>
                            <m:r>
                              <a:rPr lang="en-US" sz="2800" b="1" i="1" smtClean="0">
                                <a:latin typeface="Cambria Math" panose="02040503050406030204" pitchFamily="18" charset="0"/>
                              </a:rPr>
                              <m:t> </m:t>
                            </m:r>
                            <m:r>
                              <a:rPr lang="en-US" sz="2800" b="1">
                                <a:latin typeface="Cambria Math" panose="02040503050406030204" pitchFamily="18" charset="0"/>
                              </a:rPr>
                              <m:t>𝐒𝐂𝐃</m:t>
                            </m:r>
                            <m:r>
                              <m:rPr>
                                <m:nor/>
                              </m:rPr>
                              <a:rPr lang="en-US" sz="2800" b="1" dirty="0">
                                <a:latin typeface="Times New Roman" panose="02020603050405020304" pitchFamily="18" charset="0"/>
                              </a:rPr>
                              <m:t>.</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3"/>
                      <a:ext cx="2500580" cy="713684"/>
                    </a:xfrm>
                    <a:prstGeom prst="rect">
                      <a:avLst/>
                    </a:prstGeom>
                    <a:blipFill>
                      <a:blip r:embed="rId5"/>
                      <a:stretch>
                        <a:fillRect/>
                      </a:stretch>
                    </a:blipFill>
                  </p:spPr>
                  <p:txBody>
                    <a:bodyPr/>
                    <a:lstStyle/>
                    <a:p>
                      <a:r>
                        <a:rPr lang="en-US">
                          <a:noFill/>
                        </a:rPr>
                        <a:t> </a:t>
                      </a:r>
                    </a:p>
                  </p:txBody>
                </p:sp>
              </mc:Fallback>
            </mc:AlternateContent>
          </p:grpSp>
          <p:grpSp>
            <p:nvGrpSpPr>
              <p:cNvPr id="14" name="Group 13"/>
              <p:cNvGrpSpPr/>
              <p:nvPr/>
            </p:nvGrpSpPr>
            <p:grpSpPr>
              <a:xfrm>
                <a:off x="6233046" y="1830006"/>
                <a:ext cx="2834386" cy="690445"/>
                <a:chOff x="7661192" y="1190172"/>
                <a:chExt cx="433704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311430" y="1190172"/>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smtClean="0">
                                <a:latin typeface="Cambria Math" panose="02040503050406030204" pitchFamily="18" charset="0"/>
                              </a:rPr>
                              <m:t>𝚫</m:t>
                            </m:r>
                            <m:r>
                              <a:rPr lang="en-US" sz="2800" b="1" i="1" smtClean="0">
                                <a:latin typeface="Cambria Math" panose="02040503050406030204" pitchFamily="18" charset="0"/>
                              </a:rPr>
                              <m:t> </m:t>
                            </m:r>
                            <m:r>
                              <a:rPr lang="en-US" sz="2800" b="1">
                                <a:latin typeface="Cambria Math" panose="02040503050406030204" pitchFamily="18" charset="0"/>
                              </a:rPr>
                              <m:t>𝐒𝐀𝐁</m:t>
                            </m:r>
                            <m:r>
                              <m:rPr>
                                <m:nor/>
                              </m:rPr>
                              <a:rPr lang="en-US" sz="2800" b="1" dirty="0">
                                <a:latin typeface="Times New Roman" panose="02020603050405020304" pitchFamily="18" charset="0"/>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311430" y="1190172"/>
                      <a:ext cx="3642916" cy="690535"/>
                    </a:xfrm>
                    <a:prstGeom prst="rect">
                      <a:avLst/>
                    </a:prstGeom>
                    <a:blipFill>
                      <a:blip r:embed="rId6"/>
                      <a:stretch>
                        <a:fillRect/>
                      </a:stretch>
                    </a:blipFill>
                  </p:spPr>
                  <p:txBody>
                    <a:bodyPr/>
                    <a:lstStyle/>
                    <a:p>
                      <a:r>
                        <a:rPr lang="en-US">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10122953" y="1933071"/>
                  <a:ext cx="2538619" cy="535211"/>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a:rPr lang="en-US" sz="2800" b="1" smtClean="0">
                          <a:latin typeface="Cambria Math" panose="02040503050406030204" pitchFamily="18" charset="0"/>
                        </a:rPr>
                        <m:t>𝚫</m:t>
                      </m:r>
                      <m:r>
                        <a:rPr lang="en-US" sz="2800" b="1" i="1" smtClean="0">
                          <a:latin typeface="Cambria Math" panose="02040503050406030204" pitchFamily="18" charset="0"/>
                        </a:rPr>
                        <m:t> </m:t>
                      </m:r>
                      <m:r>
                        <a:rPr lang="en-US" sz="2800" b="1">
                          <a:latin typeface="Cambria Math" panose="02040503050406030204" pitchFamily="18" charset="0"/>
                        </a:rPr>
                        <m:t>𝐒𝐁</m:t>
                      </m:r>
                      <m:r>
                        <a:rPr lang="en-US" sz="2800" b="1" smtClean="0">
                          <a:latin typeface="Cambria Math" panose="02040503050406030204" pitchFamily="18" charset="0"/>
                        </a:rPr>
                        <m:t>𝐃</m:t>
                      </m:r>
                    </m:oMath>
                  </a14:m>
                  <a:r>
                    <a:rPr lang="en-US" sz="1050" dirty="0"/>
                    <a:t>.</a:t>
                  </a:r>
                  <a:endParaRPr lang="en-US" sz="24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10122953" y="1933071"/>
                  <a:ext cx="2538619" cy="535211"/>
                </a:xfrm>
                <a:prstGeom prst="rect">
                  <a:avLst/>
                </a:prstGeom>
                <a:blipFill>
                  <a:blip r:embed="rId7"/>
                  <a:stretch>
                    <a:fillRect/>
                  </a:stretch>
                </a:blipFill>
              </p:spPr>
              <p:txBody>
                <a:bodyPr/>
                <a:lstStyle/>
                <a:p>
                  <a:r>
                    <a:rPr lang="en-US">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988290" y="3219302"/>
            <a:ext cx="0" cy="3403304"/>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9175630" y="2223903"/>
            <a:ext cx="558610" cy="562192"/>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D</a:t>
            </a:r>
          </a:p>
        </p:txBody>
      </p:sp>
      <p:pic>
        <p:nvPicPr>
          <p:cNvPr id="52" name="Picture 51">
            <a:extLst>
              <a:ext uri="{FF2B5EF4-FFF2-40B4-BE49-F238E27FC236}">
                <a16:creationId xmlns:a16="http://schemas.microsoft.com/office/drawing/2014/main" id="{A65B8278-5D99-4B4D-9EF1-FCB9D516904A}"/>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67384" y="3360976"/>
            <a:ext cx="4679766" cy="2927966"/>
          </a:xfrm>
          <a:prstGeom prst="rect">
            <a:avLst/>
          </a:prstGeom>
          <a:noFill/>
          <a:ln>
            <a:noFill/>
          </a:ln>
        </p:spPr>
      </p:pic>
    </p:spTree>
    <p:extLst>
      <p:ext uri="{BB962C8B-B14F-4D97-AF65-F5344CB8AC3E}">
        <p14:creationId xmlns:p14="http://schemas.microsoft.com/office/powerpoint/2010/main" val="83488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fade">
                                      <p:cBhvr>
                                        <p:cTn id="25" dur="500"/>
                                        <p:tgtEl>
                                          <p:spTgt spid="9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500" fill="hold"/>
                                        <p:tgtEl>
                                          <p:spTgt spid="50"/>
                                        </p:tgtEl>
                                        <p:attrNameLst>
                                          <p:attrName>ppt_x</p:attrName>
                                        </p:attrNameLst>
                                      </p:cBhvr>
                                      <p:tavLst>
                                        <p:tav tm="0">
                                          <p:val>
                                            <p:strVal val="#ppt_x"/>
                                          </p:val>
                                        </p:tav>
                                        <p:tav tm="100000">
                                          <p:val>
                                            <p:strVal val="#ppt_x"/>
                                          </p:val>
                                        </p:tav>
                                      </p:tavLst>
                                    </p:anim>
                                    <p:anim calcmode="lin" valueType="num">
                                      <p:cBhvr additive="base">
                                        <p:cTn id="31"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293790" y="2636877"/>
            <a:ext cx="11740024" cy="4031645"/>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253372" y="275164"/>
            <a:ext cx="11740026" cy="1479350"/>
            <a:chOff x="109375" y="87759"/>
            <a:chExt cx="12056815" cy="2035001"/>
          </a:xfrm>
        </p:grpSpPr>
        <p:sp>
          <p:nvSpPr>
            <p:cNvPr id="25" name="Rounded Rectangle 24"/>
            <p:cNvSpPr/>
            <p:nvPr/>
          </p:nvSpPr>
          <p:spPr bwMode="auto">
            <a:xfrm>
              <a:off x="109375" y="178243"/>
              <a:ext cx="12056815" cy="1944517"/>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87759"/>
              <a:ext cx="2055220" cy="909875"/>
              <a:chOff x="480509" y="1638282"/>
              <a:chExt cx="4028975" cy="932852"/>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4003175" cy="923912"/>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330000" y="1638282"/>
                <a:ext cx="3179484" cy="73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10:</a:t>
                </a:r>
              </a:p>
            </p:txBody>
          </p:sp>
        </p:grpSp>
      </p:grpSp>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452278" y="257888"/>
                <a:ext cx="11740026" cy="2154436"/>
              </a:xfrm>
              <a:prstGeom prst="rect">
                <a:avLst/>
              </a:prstGeom>
            </p:spPr>
            <p:txBody>
              <a:bodyPr wrap="square">
                <a:spAutoFit/>
              </a:bodyPr>
              <a:lstStyle/>
              <a:p>
                <a:pPr>
                  <a:lnSpc>
                    <a:spcPct val="150000"/>
                  </a:lnSpc>
                  <a:spcBef>
                    <a:spcPts val="300"/>
                  </a:spcBef>
                  <a:spcAft>
                    <a:spcPts val="6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Cho </a:t>
                </a:r>
                <a:r>
                  <a:rPr lang="en-US" sz="3200" b="1" dirty="0" err="1">
                    <a:latin typeface="Times New Roman" panose="02020603050405020304" pitchFamily="18" charset="0"/>
                    <a:cs typeface="Times New Roman" panose="02020603050405020304" pitchFamily="18" charset="0"/>
                  </a:rPr>
                  <a:t>tứ</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diện</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𝐒</m:t>
                    </m:r>
                    <m:r>
                      <a:rPr lang="en-US" sz="3200" b="1">
                        <a:latin typeface="Cambria Math" panose="02040503050406030204" pitchFamily="18" charset="0"/>
                      </a:rPr>
                      <m:t>.</m:t>
                    </m:r>
                    <m:r>
                      <a:rPr lang="en-US" sz="3200" b="1" i="1">
                        <a:latin typeface="Cambria Math" panose="02040503050406030204" pitchFamily="18" charset="0"/>
                      </a:rPr>
                      <m:t>𝐀𝐁𝐂</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có</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𝐒𝐀</m:t>
                    </m:r>
                    <m:r>
                      <a:rPr lang="en-US" sz="3200" b="1">
                        <a:latin typeface="Cambria Math" panose="02040503050406030204" pitchFamily="18" charset="0"/>
                      </a:rPr>
                      <m:t>⊥</m:t>
                    </m:r>
                    <m:d>
                      <m:dPr>
                        <m:ctrlPr>
                          <a:rPr lang="en-US" sz="3200" b="1" i="1">
                            <a:latin typeface="Cambria Math" panose="02040503050406030204" pitchFamily="18" charset="0"/>
                          </a:rPr>
                        </m:ctrlPr>
                      </m:dPr>
                      <m:e>
                        <m:r>
                          <a:rPr lang="en-US" sz="3200" b="1" i="1">
                            <a:latin typeface="Cambria Math" panose="02040503050406030204" pitchFamily="18" charset="0"/>
                          </a:rPr>
                          <m:t>𝐀𝐁𝐂</m:t>
                        </m:r>
                      </m:e>
                    </m:d>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𝐀𝐁</m:t>
                    </m:r>
                    <m:r>
                      <a:rPr lang="en-US" sz="3200" b="1">
                        <a:latin typeface="Cambria Math" panose="02040503050406030204" pitchFamily="18" charset="0"/>
                      </a:rPr>
                      <m:t>⊥</m:t>
                    </m:r>
                    <m:r>
                      <a:rPr lang="en-US" sz="3200" b="1" i="1">
                        <a:latin typeface="Cambria Math" panose="02040503050406030204" pitchFamily="18" charset="0"/>
                      </a:rPr>
                      <m:t>𝐁𝐂</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Số</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mặt</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của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tứ</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diện</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𝐒</m:t>
                    </m:r>
                    <m:r>
                      <a:rPr lang="en-US" sz="3200" b="1">
                        <a:latin typeface="Cambria Math" panose="02040503050406030204" pitchFamily="18" charset="0"/>
                      </a:rPr>
                      <m:t>.</m:t>
                    </m:r>
                    <m:r>
                      <a:rPr lang="en-US" sz="3200" b="1" i="1">
                        <a:latin typeface="Cambria Math" panose="02040503050406030204" pitchFamily="18" charset="0"/>
                      </a:rPr>
                      <m:t>𝐀𝐁𝐂</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tam </a:t>
                </a:r>
                <a:r>
                  <a:rPr lang="en-US" sz="3200" b="1" dirty="0" err="1">
                    <a:latin typeface="Times New Roman" panose="02020603050405020304" pitchFamily="18" charset="0"/>
                    <a:cs typeface="Times New Roman" panose="02020603050405020304" pitchFamily="18" charset="0"/>
                  </a:rPr>
                  <a:t>giác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vuông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endParaRPr lang="en-US" sz="3200" b="1" dirty="0">
                  <a:latin typeface="Times New Roman" panose="02020603050405020304" pitchFamily="18" charset="0"/>
                  <a:cs typeface="Times New Roman" panose="02020603050405020304" pitchFamily="18" charset="0"/>
                </a:endParaRP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452278" y="257888"/>
                <a:ext cx="11740026" cy="2154436"/>
              </a:xfrm>
              <a:prstGeom prst="rect">
                <a:avLst/>
              </a:prstGeom>
              <a:blipFill>
                <a:blip r:embed="rId2"/>
                <a:stretch>
                  <a:fillRect l="-1298"/>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203836" y="1839400"/>
            <a:ext cx="12360872" cy="764924"/>
            <a:chOff x="213063" y="1826374"/>
            <a:chExt cx="12448509" cy="764924"/>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64924"/>
              <a:chOff x="227583" y="1800156"/>
              <a:chExt cx="11781442" cy="764924"/>
            </a:xfrm>
          </p:grpSpPr>
          <p:grpSp>
            <p:nvGrpSpPr>
              <p:cNvPr id="12" name="Group 11"/>
              <p:cNvGrpSpPr/>
              <p:nvPr/>
            </p:nvGrpSpPr>
            <p:grpSpPr>
              <a:xfrm>
                <a:off x="227583" y="1826104"/>
                <a:ext cx="2885460" cy="712358"/>
                <a:chOff x="277163" y="1182823"/>
                <a:chExt cx="3352547" cy="712449"/>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4" y="1204739"/>
                      <a:ext cx="2441099" cy="690533"/>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𝟏</m:t>
                            </m:r>
                            <m:r>
                              <a:rPr lang="en-GB" b="1" i="1" smtClean="0">
                                <a:latin typeface="Cambria Math" panose="02040503050406030204" pitchFamily="18"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4" y="1204739"/>
                      <a:ext cx="2441099" cy="690533"/>
                    </a:xfrm>
                    <a:prstGeom prst="rect">
                      <a:avLst/>
                    </a:prstGeom>
                    <a:blipFill>
                      <a:blip r:embed="rId3"/>
                      <a:stretch>
                        <a:fillRect/>
                      </a:stretch>
                    </a:blipFill>
                  </p:spPr>
                  <p:txBody>
                    <a:bodyPr/>
                    <a:lstStyle/>
                    <a:p>
                      <a:r>
                        <a:rPr lang="en-GB">
                          <a:noFill/>
                        </a:rPr>
                        <a:t> </a:t>
                      </a:r>
                    </a:p>
                  </p:txBody>
                </p:sp>
              </mc:Fallback>
            </mc:AlternateContent>
          </p:grpSp>
          <p:grpSp>
            <p:nvGrpSpPr>
              <p:cNvPr id="13" name="Group 12"/>
              <p:cNvGrpSpPr/>
              <p:nvPr/>
            </p:nvGrpSpPr>
            <p:grpSpPr>
              <a:xfrm>
                <a:off x="3174821" y="1829300"/>
                <a:ext cx="3014279" cy="735780"/>
                <a:chOff x="4741795" y="1193853"/>
                <a:chExt cx="2915105" cy="735874"/>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3"/>
                      <a:ext cx="2500580" cy="71368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GB" sz="2800" b="1" i="1" smtClean="0">
                                <a:latin typeface="Cambria Math" panose="02040503050406030204" pitchFamily="18" charset="0"/>
                              </a:rPr>
                              <m:t>𝟐</m:t>
                            </m:r>
                            <m:r>
                              <m:rPr>
                                <m:nor/>
                              </m:rPr>
                              <a:rPr lang="en-US" sz="2800" b="1" dirty="0">
                                <a:latin typeface="Times New Roman" panose="02020603050405020304" pitchFamily="18" charset="0"/>
                              </a:rPr>
                              <m:t>.</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3"/>
                      <a:ext cx="2500580" cy="713684"/>
                    </a:xfrm>
                    <a:prstGeom prst="rect">
                      <a:avLst/>
                    </a:prstGeom>
                    <a:blipFill>
                      <a:blip r:embed="rId4"/>
                      <a:stretch>
                        <a:fillRect/>
                      </a:stretch>
                    </a:blipFill>
                  </p:spPr>
                  <p:txBody>
                    <a:bodyPr/>
                    <a:lstStyle/>
                    <a:p>
                      <a:r>
                        <a:rPr lang="en-GB">
                          <a:noFill/>
                        </a:rPr>
                        <a:t> </a:t>
                      </a:r>
                    </a:p>
                  </p:txBody>
                </p:sp>
              </mc:Fallback>
            </mc:AlternateContent>
          </p:grpSp>
          <p:grpSp>
            <p:nvGrpSpPr>
              <p:cNvPr id="14" name="Group 13"/>
              <p:cNvGrpSpPr/>
              <p:nvPr/>
            </p:nvGrpSpPr>
            <p:grpSpPr>
              <a:xfrm>
                <a:off x="6233046" y="1830006"/>
                <a:ext cx="2834386" cy="690445"/>
                <a:chOff x="7661192" y="1190172"/>
                <a:chExt cx="4337047" cy="690535"/>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311430" y="1190172"/>
                      <a:ext cx="3642916" cy="690535"/>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GB" sz="2800" b="1" i="1" smtClean="0">
                                <a:latin typeface="Cambria Math" panose="02040503050406030204" pitchFamily="18" charset="0"/>
                              </a:rPr>
                              <m:t>𝟑</m:t>
                            </m:r>
                            <m:r>
                              <m:rPr>
                                <m:nor/>
                              </m:rPr>
                              <a:rPr lang="en-US" sz="2800" b="1" dirty="0">
                                <a:latin typeface="Times New Roman" panose="02020603050405020304" pitchFamily="18" charset="0"/>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311430" y="1190172"/>
                      <a:ext cx="3642916" cy="690535"/>
                    </a:xfrm>
                    <a:prstGeom prst="rect">
                      <a:avLst/>
                    </a:prstGeom>
                    <a:blipFill>
                      <a:blip r:embed="rId5"/>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p:sp>
          <p:nvSpPr>
            <p:cNvPr id="49" name="TextBox 48">
              <a:extLst>
                <a:ext uri="{FF2B5EF4-FFF2-40B4-BE49-F238E27FC236}">
                  <a16:creationId xmlns:a16="http://schemas.microsoft.com/office/drawing/2014/main" id="{B52D9298-1A5D-4DB7-BDA5-BD40475C8591}"/>
                </a:ext>
              </a:extLst>
            </p:cNvPr>
            <p:cNvSpPr txBox="1"/>
            <p:nvPr/>
          </p:nvSpPr>
          <p:spPr>
            <a:xfrm>
              <a:off x="10122953" y="1933071"/>
              <a:ext cx="2538619" cy="545599"/>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r>
                <a:rPr lang="en-US" sz="2800" b="1" i="0" dirty="0">
                  <a:solidFill>
                    <a:schemeClr val="bg1"/>
                  </a:solidFill>
                </a:rPr>
                <a:t>4.</a:t>
              </a:r>
            </a:p>
          </p:txBody>
        </p:sp>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406958" y="2846074"/>
            <a:ext cx="0" cy="3776532"/>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9091111" y="1868544"/>
            <a:ext cx="604105" cy="610225"/>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D</a:t>
            </a:r>
          </a:p>
        </p:txBody>
      </p:sp>
      <p:pic>
        <p:nvPicPr>
          <p:cNvPr id="51" name="Picture 50">
            <a:extLst>
              <a:ext uri="{FF2B5EF4-FFF2-40B4-BE49-F238E27FC236}">
                <a16:creationId xmlns:a16="http://schemas.microsoft.com/office/drawing/2014/main" id="{DF42385B-9BBF-4AC9-87D6-484062103124}"/>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53397" y="2814999"/>
            <a:ext cx="4491219" cy="3776532"/>
          </a:xfrm>
          <a:prstGeom prst="rect">
            <a:avLst/>
          </a:prstGeom>
          <a:noFill/>
          <a:ln>
            <a:noFill/>
          </a:ln>
        </p:spPr>
      </p:pic>
      <mc:AlternateContent xmlns:mc="http://schemas.openxmlformats.org/markup-compatibility/2006" xmlns:a14="http://schemas.microsoft.com/office/drawing/2010/main">
        <mc:Choice Requires="a14">
          <p:sp>
            <p:nvSpPr>
              <p:cNvPr id="19" name="Rectangle 18">
                <a:extLst>
                  <a:ext uri="{FF2B5EF4-FFF2-40B4-BE49-F238E27FC236}">
                    <a16:creationId xmlns:a16="http://schemas.microsoft.com/office/drawing/2014/main" id="{A81B8C4B-CEDF-4594-8988-1D90947D3341}"/>
                  </a:ext>
                </a:extLst>
              </p:cNvPr>
              <p:cNvSpPr/>
              <p:nvPr/>
            </p:nvSpPr>
            <p:spPr>
              <a:xfrm>
                <a:off x="532687" y="3313990"/>
                <a:ext cx="5252354" cy="3155736"/>
              </a:xfrm>
              <a:prstGeom prst="rect">
                <a:avLst/>
              </a:prstGeom>
            </p:spPr>
            <p:txBody>
              <a:bodyPr wrap="square">
                <a:spAutoFit/>
              </a:bodyPr>
              <a:lstStyle/>
              <a:p>
                <a:pPr>
                  <a:spcBef>
                    <a:spcPts val="600"/>
                  </a:spcBef>
                  <a:spcAft>
                    <a:spcPts val="600"/>
                  </a:spcAft>
                </a:pPr>
                <a:r>
                  <a:rPr lang="en-US" sz="2400" b="1" dirty="0">
                    <a:latin typeface="Times New Roman" panose="02020603050405020304" pitchFamily="18" charset="0"/>
                    <a:cs typeface="Times New Roman" panose="02020603050405020304" pitchFamily="18" charset="0"/>
                  </a:rPr>
                  <a:t>Ta </a:t>
                </a:r>
                <a:r>
                  <a:rPr lang="en-US" sz="2400" b="1" dirty="0" err="1">
                    <a:latin typeface="Times New Roman" panose="02020603050405020304" pitchFamily="18" charset="0"/>
                    <a:cs typeface="Times New Roman" panose="02020603050405020304" pitchFamily="18" charset="0"/>
                  </a:rPr>
                  <a:t>có</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𝚫</m:t>
                    </m:r>
                    <m:r>
                      <a:rPr lang="en-US" sz="2400" b="1" i="1">
                        <a:latin typeface="Cambria Math" panose="02040503050406030204" pitchFamily="18" charset="0"/>
                      </a:rPr>
                      <m:t>𝐀𝐁𝐂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tại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𝐁</m:t>
                    </m:r>
                  </m:oMath>
                </a14:m>
                <a:r>
                  <a:rPr lang="en-US" sz="2400" b="1" dirty="0">
                    <a:latin typeface="Times New Roman" panose="02020603050405020304" pitchFamily="18" charset="0"/>
                    <a:cs typeface="Times New Roman" panose="02020603050405020304" pitchFamily="18" charset="0"/>
                  </a:rPr>
                  <a:t>. </a:t>
                </a:r>
              </a:p>
              <a:p>
                <a:pPr>
                  <a:spcBef>
                    <a:spcPts val="600"/>
                  </a:spcBef>
                  <a:spcAft>
                    <a:spcPts val="600"/>
                  </a:spcAft>
                </a:pPr>
                <a14:m>
                  <m:oMath xmlns:m="http://schemas.openxmlformats.org/officeDocument/2006/math">
                    <m:r>
                      <a:rPr lang="en-US" sz="2400" b="1" i="1">
                        <a:latin typeface="Cambria Math" panose="02040503050406030204" pitchFamily="18" charset="0"/>
                      </a:rPr>
                      <m:t>𝐒𝐀</m:t>
                    </m:r>
                    <m:r>
                      <a:rPr lang="en-US" sz="2400" b="1">
                        <a:latin typeface="Cambria Math" panose="02040503050406030204" pitchFamily="18" charset="0"/>
                      </a:rPr>
                      <m:t>⊥</m:t>
                    </m:r>
                    <m:d>
                      <m:dPr>
                        <m:ctrlPr>
                          <a:rPr lang="en-US" sz="2400" b="1" i="1">
                            <a:latin typeface="Cambria Math" panose="02040503050406030204" pitchFamily="18" charset="0"/>
                          </a:rPr>
                        </m:ctrlPr>
                      </m:dPr>
                      <m:e>
                        <m:r>
                          <a:rPr lang="en-US" sz="2400" b="1" i="1">
                            <a:latin typeface="Cambria Math" panose="02040503050406030204" pitchFamily="18" charset="0"/>
                          </a:rPr>
                          <m:t>𝐀𝐁𝐂</m:t>
                        </m:r>
                      </m:e>
                    </m:d>
                    <m:r>
                      <a:rPr lang="en-US" sz="2400" b="1">
                        <a:latin typeface="Cambria Math" panose="02040503050406030204" pitchFamily="18" charset="0"/>
                      </a:rPr>
                      <m:t>⇒</m:t>
                    </m:r>
                    <m:d>
                      <m:dPr>
                        <m:begChr m:val="{"/>
                        <m:endChr m:val=""/>
                        <m:ctrlPr>
                          <a:rPr lang="en-US" sz="2400" b="1" i="1">
                            <a:latin typeface="Cambria Math" panose="02040503050406030204" pitchFamily="18" charset="0"/>
                          </a:rPr>
                        </m:ctrlPr>
                      </m:dPr>
                      <m:e>
                        <m:eqArr>
                          <m:eqArrPr>
                            <m:ctrlPr>
                              <a:rPr lang="en-US" sz="2400" b="1" i="1">
                                <a:latin typeface="Cambria Math" panose="02040503050406030204" pitchFamily="18" charset="0"/>
                              </a:rPr>
                            </m:ctrlPr>
                          </m:eqArrPr>
                          <m:e>
                            <m:r>
                              <a:rPr lang="en-US" sz="2400" b="1" i="1">
                                <a:latin typeface="Cambria Math" panose="02040503050406030204" pitchFamily="18" charset="0"/>
                              </a:rPr>
                              <m:t>𝐒𝐀</m:t>
                            </m:r>
                            <m:r>
                              <a:rPr lang="en-US" sz="2400" b="1">
                                <a:latin typeface="Cambria Math" panose="02040503050406030204" pitchFamily="18" charset="0"/>
                              </a:rPr>
                              <m:t>⊥</m:t>
                            </m:r>
                            <m:r>
                              <a:rPr lang="en-US" sz="2400" b="1" i="1">
                                <a:latin typeface="Cambria Math" panose="02040503050406030204" pitchFamily="18" charset="0"/>
                              </a:rPr>
                              <m:t>𝐀𝐁</m:t>
                            </m:r>
                          </m:e>
                          <m:e>
                            <m:r>
                              <a:rPr lang="en-US" sz="2400" b="1" i="1">
                                <a:latin typeface="Cambria Math" panose="02040503050406030204" pitchFamily="18" charset="0"/>
                              </a:rPr>
                              <m:t>𝐒𝐀</m:t>
                            </m:r>
                            <m:r>
                              <a:rPr lang="en-US" sz="2400" b="1">
                                <a:latin typeface="Cambria Math" panose="02040503050406030204" pitchFamily="18" charset="0"/>
                              </a:rPr>
                              <m:t>⊥</m:t>
                            </m:r>
                            <m:r>
                              <a:rPr lang="en-US" sz="2400" b="1" i="1">
                                <a:latin typeface="Cambria Math" panose="02040503050406030204" pitchFamily="18" charset="0"/>
                              </a:rPr>
                              <m:t>𝐀𝐂</m:t>
                            </m:r>
                          </m:e>
                        </m:eqArr>
                      </m:e>
                    </m:d>
                  </m:oMath>
                </a14:m>
                <a:r>
                  <a:rPr lang="en-US" sz="2400" b="1" dirty="0">
                    <a:latin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cs typeface="Times New Roman" panose="02020603050405020304" pitchFamily="18" charset="0"/>
                  </a:rPr>
                  <a:t>suy</a:t>
                </a:r>
                <a:r>
                  <a:rPr lang="en-US" sz="2400" b="1" dirty="0">
                    <a:latin typeface="Times New Roman" panose="02020603050405020304" pitchFamily="18" charset="0"/>
                    <a:cs typeface="Times New Roman" panose="02020603050405020304" pitchFamily="18" charset="0"/>
                  </a:rPr>
                  <a:t> ra tam </a:t>
                </a:r>
                <a:r>
                  <a:rPr lang="en-US" sz="2400" b="1" dirty="0" err="1">
                    <a:latin typeface="Times New Roman" panose="02020603050405020304" pitchFamily="18" charset="0"/>
                    <a:cs typeface="Times New Roman" panose="02020603050405020304" pitchFamily="18" charset="0"/>
                  </a:rPr>
                  <a:t>giác</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𝐒𝐀𝐁</m:t>
                    </m:r>
                    <m:r>
                      <a:rPr lang="en-US" sz="2400" b="1">
                        <a:latin typeface="Cambria Math" panose="02040503050406030204" pitchFamily="18" charset="0"/>
                      </a:rPr>
                      <m:t>,</m:t>
                    </m:r>
                    <m:r>
                      <a:rPr lang="en-US" sz="2400" b="1" i="1">
                        <a:latin typeface="Cambria Math" panose="02040503050406030204" pitchFamily="18" charset="0"/>
                      </a:rPr>
                      <m:t>𝐒𝐀𝐂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tại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𝐒</m:t>
                    </m:r>
                  </m:oMath>
                </a14:m>
                <a:r>
                  <a:rPr lang="en-US" sz="2400" b="1" dirty="0">
                    <a:latin typeface="Times New Roman" panose="02020603050405020304" pitchFamily="18" charset="0"/>
                    <a:cs typeface="Times New Roman" panose="02020603050405020304" pitchFamily="18" charset="0"/>
                  </a:rPr>
                  <a:t>.  </a:t>
                </a:r>
              </a:p>
              <a:p>
                <a:pPr>
                  <a:spcBef>
                    <a:spcPts val="600"/>
                  </a:spcBef>
                  <a:spcAft>
                    <a:spcPts val="600"/>
                  </a:spcAft>
                </a:pPr>
                <a14:m>
                  <m:oMath xmlns:m="http://schemas.openxmlformats.org/officeDocument/2006/math">
                    <m:d>
                      <m:dPr>
                        <m:begChr m:val="{"/>
                        <m:endChr m:val=""/>
                        <m:ctrlPr>
                          <a:rPr lang="en-US" sz="2400" b="1" i="1">
                            <a:latin typeface="Cambria Math" panose="02040503050406030204" pitchFamily="18" charset="0"/>
                          </a:rPr>
                        </m:ctrlPr>
                      </m:dPr>
                      <m:e>
                        <m:eqArr>
                          <m:eqArrPr>
                            <m:ctrlPr>
                              <a:rPr lang="en-US" sz="2400" b="1" i="1">
                                <a:latin typeface="Cambria Math" panose="02040503050406030204" pitchFamily="18" charset="0"/>
                              </a:rPr>
                            </m:ctrlPr>
                          </m:eqArrPr>
                          <m:e>
                            <m:r>
                              <a:rPr lang="en-US" sz="2400" b="1" i="1">
                                <a:latin typeface="Cambria Math" panose="02040503050406030204" pitchFamily="18" charset="0"/>
                              </a:rPr>
                              <m:t>𝐁𝐂</m:t>
                            </m:r>
                            <m:r>
                              <a:rPr lang="en-US" sz="2400" b="1">
                                <a:latin typeface="Cambria Math" panose="02040503050406030204" pitchFamily="18" charset="0"/>
                              </a:rPr>
                              <m:t>⊥</m:t>
                            </m:r>
                            <m:r>
                              <a:rPr lang="en-US" sz="2400" b="1" i="1">
                                <a:latin typeface="Cambria Math" panose="02040503050406030204" pitchFamily="18" charset="0"/>
                              </a:rPr>
                              <m:t>𝐀𝐁</m:t>
                            </m:r>
                          </m:e>
                          <m:e>
                            <m:r>
                              <a:rPr lang="en-US" sz="2400" b="1" i="1">
                                <a:latin typeface="Cambria Math" panose="02040503050406030204" pitchFamily="18" charset="0"/>
                              </a:rPr>
                              <m:t>𝐁𝐂</m:t>
                            </m:r>
                            <m:r>
                              <a:rPr lang="en-US" sz="2400" b="1">
                                <a:latin typeface="Cambria Math" panose="02040503050406030204" pitchFamily="18" charset="0"/>
                              </a:rPr>
                              <m:t>⊥</m:t>
                            </m:r>
                            <m:r>
                              <a:rPr lang="en-US" sz="2400" b="1" i="1">
                                <a:latin typeface="Cambria Math" panose="02040503050406030204" pitchFamily="18" charset="0"/>
                              </a:rPr>
                              <m:t>𝐒𝐀</m:t>
                            </m:r>
                          </m:e>
                        </m:eqArr>
                      </m:e>
                    </m:d>
                    <m:r>
                      <a:rPr lang="en-US" sz="2400" b="1">
                        <a:latin typeface="Cambria Math" panose="02040503050406030204" pitchFamily="18" charset="0"/>
                      </a:rPr>
                      <m:t>⇒</m:t>
                    </m:r>
                    <m:r>
                      <a:rPr lang="en-US" sz="2400" b="1" i="1">
                        <a:latin typeface="Cambria Math" panose="02040503050406030204" pitchFamily="18" charset="0"/>
                      </a:rPr>
                      <m:t>𝐁𝐂</m:t>
                    </m:r>
                    <m:r>
                      <a:rPr lang="en-US" sz="2400" b="1">
                        <a:latin typeface="Cambria Math" panose="02040503050406030204" pitchFamily="18" charset="0"/>
                      </a:rPr>
                      <m:t>⊥</m:t>
                    </m:r>
                    <m:r>
                      <a:rPr lang="en-US" sz="2400" b="1" i="1">
                        <a:latin typeface="Cambria Math" panose="02040503050406030204" pitchFamily="18" charset="0"/>
                      </a:rPr>
                      <m:t>𝐒𝐁</m:t>
                    </m:r>
                  </m:oMath>
                </a14:m>
                <a:r>
                  <a:rPr lang="en-US" sz="2400" b="1" dirty="0">
                    <a:latin typeface="Times New Roman" panose="02020603050405020304" pitchFamily="18" charset="0"/>
                    <a:cs typeface="Times New Roman" panose="02020603050405020304" pitchFamily="18" charset="0"/>
                  </a:rPr>
                  <a:t>. Do </a:t>
                </a:r>
                <a:r>
                  <a:rPr lang="en-US" sz="2400" b="1" dirty="0" err="1">
                    <a:latin typeface="Times New Roman" panose="02020603050405020304" pitchFamily="18" charset="0"/>
                    <a:cs typeface="Times New Roman" panose="02020603050405020304" pitchFamily="18" charset="0"/>
                  </a:rPr>
                  <a:t>đó</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𝚫</m:t>
                    </m:r>
                    <m:r>
                      <a:rPr lang="en-US" sz="2400" b="1" i="1">
                        <a:latin typeface="Cambria Math" panose="02040503050406030204" pitchFamily="18" charset="0"/>
                      </a:rPr>
                      <m:t>𝐒𝐁𝐂</m:t>
                    </m:r>
                  </m:oMath>
                </a14:m>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tại</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r>
                      <a:rPr lang="en-US" sz="2400" b="1" i="1">
                        <a:latin typeface="Cambria Math" panose="02040503050406030204" pitchFamily="18" charset="0"/>
                      </a:rPr>
                      <m:t>𝐁</m:t>
                    </m:r>
                  </m:oMath>
                </a14:m>
                <a:r>
                  <a:rPr lang="en-US" sz="2400" b="1"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9" name="Rectangle 18">
                <a:extLst>
                  <a:ext uri="{FF2B5EF4-FFF2-40B4-BE49-F238E27FC236}">
                    <a16:creationId xmlns:a16="http://schemas.microsoft.com/office/drawing/2014/main" id="{A81B8C4B-CEDF-4594-8988-1D90947D3341}"/>
                  </a:ext>
                </a:extLst>
              </p:cNvPr>
              <p:cNvSpPr>
                <a:spLocks noRot="1" noChangeAspect="1" noMove="1" noResize="1" noEditPoints="1" noAdjustHandles="1" noChangeArrowheads="1" noChangeShapeType="1" noTextEdit="1"/>
              </p:cNvSpPr>
              <p:nvPr/>
            </p:nvSpPr>
            <p:spPr>
              <a:xfrm>
                <a:off x="532687" y="3313990"/>
                <a:ext cx="5252354" cy="3155736"/>
              </a:xfrm>
              <a:prstGeom prst="rect">
                <a:avLst/>
              </a:prstGeom>
              <a:blipFill>
                <a:blip r:embed="rId7"/>
                <a:stretch>
                  <a:fillRect l="-1740" t="-1547" r="-580" b="-3675"/>
                </a:stretch>
              </a:blipFill>
            </p:spPr>
            <p:txBody>
              <a:bodyPr/>
              <a:lstStyle/>
              <a:p>
                <a:r>
                  <a:rPr lang="en-GB">
                    <a:noFill/>
                  </a:rPr>
                  <a:t> </a:t>
                </a:r>
              </a:p>
            </p:txBody>
          </p:sp>
        </mc:Fallback>
      </mc:AlternateContent>
    </p:spTree>
    <p:extLst>
      <p:ext uri="{BB962C8B-B14F-4D97-AF65-F5344CB8AC3E}">
        <p14:creationId xmlns:p14="http://schemas.microsoft.com/office/powerpoint/2010/main" val="303575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500"/>
                                        <p:tgtEl>
                                          <p:spTgt spid="89"/>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barn(inVertical)">
                                      <p:cBhvr>
                                        <p:cTn id="21" dur="500"/>
                                        <p:tgtEl>
                                          <p:spTgt spid="5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0"/>
                                        </p:tgtEl>
                                        <p:attrNameLst>
                                          <p:attrName>style.visibility</p:attrName>
                                        </p:attrNameLst>
                                      </p:cBhvr>
                                      <p:to>
                                        <p:strVal val="visible"/>
                                      </p:to>
                                    </p:set>
                                    <p:anim calcmode="lin" valueType="num">
                                      <p:cBhvr additive="base">
                                        <p:cTn id="36" dur="500" fill="hold"/>
                                        <p:tgtEl>
                                          <p:spTgt spid="50"/>
                                        </p:tgtEl>
                                        <p:attrNameLst>
                                          <p:attrName>ppt_x</p:attrName>
                                        </p:attrNameLst>
                                      </p:cBhvr>
                                      <p:tavLst>
                                        <p:tav tm="0">
                                          <p:val>
                                            <p:strVal val="#ppt_x"/>
                                          </p:val>
                                        </p:tav>
                                        <p:tav tm="100000">
                                          <p:val>
                                            <p:strVal val="#ppt_x"/>
                                          </p:val>
                                        </p:tav>
                                      </p:tavLst>
                                    </p:anim>
                                    <p:anim calcmode="lin" valueType="num">
                                      <p:cBhvr additive="base">
                                        <p:cTn id="37"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50" grpId="0" animBg="1"/>
      <p:bldP spid="1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293790" y="2914599"/>
            <a:ext cx="11740024" cy="3753923"/>
            <a:chOff x="184495" y="3602024"/>
            <a:chExt cx="11926984" cy="4377068"/>
          </a:xfrm>
        </p:grpSpPr>
        <p:sp>
          <p:nvSpPr>
            <p:cNvPr id="5" name="Rounded Rectangle 4"/>
            <p:cNvSpPr/>
            <p:nvPr/>
          </p:nvSpPr>
          <p:spPr>
            <a:xfrm>
              <a:off x="184495" y="3865218"/>
              <a:ext cx="11926984" cy="4113874"/>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02024"/>
              <a:ext cx="2342698" cy="553942"/>
              <a:chOff x="1275608" y="6177214"/>
              <a:chExt cx="4592537" cy="1006485"/>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4" tIns="22857" rIns="45714" bIns="22857" numCol="1" anchor="t" anchorCtr="0" compatLnSpc="1">
                <a:prstTxWarp prst="textNoShape">
                  <a:avLst/>
                </a:prstTxWarp>
              </a:bodyPr>
              <a:lstStyle/>
              <a:p>
                <a:endParaRPr lang="en-US" sz="2999"/>
              </a:p>
            </p:txBody>
          </p:sp>
          <p:sp>
            <p:nvSpPr>
              <p:cNvPr id="8" name="TextBox 7"/>
              <p:cNvSpPr txBox="1"/>
              <p:nvPr/>
            </p:nvSpPr>
            <p:spPr>
              <a:xfrm>
                <a:off x="2250328" y="6177214"/>
                <a:ext cx="2813136" cy="1006485"/>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4" tIns="22857" rIns="45714" bIns="22857" numCol="1" anchor="t" anchorCtr="0" compatLnSpc="1">
                <a:prstTxWarp prst="textNoShape">
                  <a:avLst/>
                </a:prstTxWarp>
              </a:bodyPr>
              <a:lstStyle/>
              <a:p>
                <a:endParaRPr lang="en-US" sz="2999"/>
              </a:p>
            </p:txBody>
          </p:sp>
        </p:grpSp>
      </p:grpSp>
      <p:grpSp>
        <p:nvGrpSpPr>
          <p:cNvPr id="17" name="Group 16">
            <a:extLst>
              <a:ext uri="{FF2B5EF4-FFF2-40B4-BE49-F238E27FC236}">
                <a16:creationId xmlns:a16="http://schemas.microsoft.com/office/drawing/2014/main" id="{E1E7DE3C-1DEB-4608-A093-4B99261E804A}"/>
              </a:ext>
            </a:extLst>
          </p:cNvPr>
          <p:cNvGrpSpPr/>
          <p:nvPr/>
        </p:nvGrpSpPr>
        <p:grpSpPr>
          <a:xfrm>
            <a:off x="409500" y="274033"/>
            <a:ext cx="11811260" cy="2000040"/>
            <a:chOff x="109375" y="87759"/>
            <a:chExt cx="12056815" cy="2274969"/>
          </a:xfrm>
        </p:grpSpPr>
        <p:sp>
          <p:nvSpPr>
            <p:cNvPr id="25" name="Rounded Rectangle 24"/>
            <p:cNvSpPr/>
            <p:nvPr/>
          </p:nvSpPr>
          <p:spPr bwMode="auto">
            <a:xfrm>
              <a:off x="109375" y="178243"/>
              <a:ext cx="12056815" cy="2184485"/>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p>
          </p:txBody>
        </p:sp>
        <p:grpSp>
          <p:nvGrpSpPr>
            <p:cNvPr id="26" name="Group 25"/>
            <p:cNvGrpSpPr/>
            <p:nvPr/>
          </p:nvGrpSpPr>
          <p:grpSpPr>
            <a:xfrm>
              <a:off x="109375" y="87759"/>
              <a:ext cx="2055220" cy="794730"/>
              <a:chOff x="480509" y="1638282"/>
              <a:chExt cx="4028975" cy="814799"/>
            </a:xfrm>
          </p:grpSpPr>
          <p:sp>
            <p:nvSpPr>
              <p:cNvPr id="27" name="Isosceles Triangle 44"/>
              <p:cNvSpPr/>
              <p:nvPr/>
            </p:nvSpPr>
            <p:spPr bwMode="auto">
              <a:xfrm rot="5400000" flipV="1">
                <a:off x="534195" y="2231624"/>
                <a:ext cx="227012" cy="215901"/>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a:solidFill>
                    <a:prstClr val="white"/>
                  </a:solidFill>
                </a:endParaRPr>
              </a:p>
            </p:txBody>
          </p:sp>
          <p:sp>
            <p:nvSpPr>
              <p:cNvPr id="28" name="Pentagon 27"/>
              <p:cNvSpPr/>
              <p:nvPr/>
            </p:nvSpPr>
            <p:spPr bwMode="auto">
              <a:xfrm>
                <a:off x="480509" y="1647222"/>
                <a:ext cx="4003175" cy="683029"/>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952"/>
                <a:endParaRPr lang="en-US" sz="3199" dirty="0">
                  <a:solidFill>
                    <a:prstClr val="white"/>
                  </a:solidFill>
                </a:endParaRPr>
              </a:p>
            </p:txBody>
          </p:sp>
          <p:grpSp>
            <p:nvGrpSpPr>
              <p:cNvPr id="29" name="Group 11"/>
              <p:cNvGrpSpPr/>
              <p:nvPr/>
            </p:nvGrpSpPr>
            <p:grpSpPr bwMode="auto">
              <a:xfrm>
                <a:off x="683775" y="1674555"/>
                <a:ext cx="582199" cy="700340"/>
                <a:chOff x="7440266" y="3167590"/>
                <a:chExt cx="757238" cy="996136"/>
              </a:xfrm>
              <a:solidFill>
                <a:schemeClr val="bg1">
                  <a:lumMod val="95000"/>
                </a:schemeClr>
              </a:solidFill>
            </p:grpSpPr>
            <p:sp>
              <p:nvSpPr>
                <p:cNvPr id="32" name="Freeform 31"/>
                <p:cNvSpPr>
                  <a:spLocks noEditPoints="1"/>
                </p:cNvSpPr>
                <p:nvPr/>
              </p:nvSpPr>
              <p:spPr bwMode="auto">
                <a:xfrm>
                  <a:off x="7440266" y="3205709"/>
                  <a:ext cx="344487" cy="344488"/>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952">
                    <a:defRPr/>
                  </a:pPr>
                  <a:endParaRPr lang="en-US" sz="3199"/>
                </a:p>
              </p:txBody>
            </p:sp>
            <p:sp>
              <p:nvSpPr>
                <p:cNvPr id="33" name="Freeform 32"/>
                <p:cNvSpPr>
                  <a:spLocks noEditPoints="1"/>
                </p:cNvSpPr>
                <p:nvPr/>
              </p:nvSpPr>
              <p:spPr bwMode="auto">
                <a:xfrm>
                  <a:off x="7440266" y="3649501"/>
                  <a:ext cx="344487" cy="349252"/>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952">
                    <a:defRPr/>
                  </a:pPr>
                  <a:endParaRPr lang="en-US" sz="3199"/>
                </a:p>
              </p:txBody>
            </p:sp>
            <p:sp>
              <p:nvSpPr>
                <p:cNvPr id="34" name="Freeform 33"/>
                <p:cNvSpPr>
                  <a:spLocks/>
                </p:cNvSpPr>
                <p:nvPr/>
              </p:nvSpPr>
              <p:spPr bwMode="auto">
                <a:xfrm>
                  <a:off x="7506942" y="3167590"/>
                  <a:ext cx="341312" cy="288926"/>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952">
                    <a:defRPr/>
                  </a:pPr>
                  <a:endParaRPr lang="en-US" sz="3199"/>
                </a:p>
              </p:txBody>
            </p:sp>
            <p:sp>
              <p:nvSpPr>
                <p:cNvPr id="35" name="Rectangle 34"/>
                <p:cNvSpPr>
                  <a:spLocks noChangeArrowheads="1"/>
                </p:cNvSpPr>
                <p:nvPr/>
              </p:nvSpPr>
              <p:spPr bwMode="auto">
                <a:xfrm>
                  <a:off x="7840316" y="4100226"/>
                  <a:ext cx="357188" cy="63500"/>
                </a:xfrm>
                <a:prstGeom prst="rect">
                  <a:avLst/>
                </a:prstGeom>
                <a:grpFill/>
                <a:ln w="9525">
                  <a:noFill/>
                  <a:miter lim="800000"/>
                  <a:headEnd/>
                  <a:tailEnd/>
                </a:ln>
              </p:spPr>
              <p:txBody>
                <a:bodyPr/>
                <a:lstStyle/>
                <a:p>
                  <a:pPr defTabSz="2176952">
                    <a:defRPr/>
                  </a:pPr>
                  <a:endParaRPr lang="en-US" sz="3199"/>
                </a:p>
              </p:txBody>
            </p:sp>
            <p:sp>
              <p:nvSpPr>
                <p:cNvPr id="36" name="Rectangle 35"/>
                <p:cNvSpPr>
                  <a:spLocks noChangeArrowheads="1"/>
                </p:cNvSpPr>
                <p:nvPr/>
              </p:nvSpPr>
              <p:spPr bwMode="auto">
                <a:xfrm>
                  <a:off x="7840317" y="3288740"/>
                  <a:ext cx="357187" cy="63500"/>
                </a:xfrm>
                <a:prstGeom prst="rect">
                  <a:avLst/>
                </a:prstGeom>
                <a:grpFill/>
                <a:ln w="9525">
                  <a:noFill/>
                  <a:miter lim="800000"/>
                  <a:headEnd/>
                  <a:tailEnd/>
                </a:ln>
              </p:spPr>
              <p:txBody>
                <a:bodyPr/>
                <a:lstStyle/>
                <a:p>
                  <a:pPr defTabSz="2176952">
                    <a:defRPr/>
                  </a:pPr>
                  <a:endParaRPr lang="en-US" sz="3199"/>
                </a:p>
              </p:txBody>
            </p:sp>
            <p:sp>
              <p:nvSpPr>
                <p:cNvPr id="37" name="Rectangle 36"/>
                <p:cNvSpPr>
                  <a:spLocks noChangeArrowheads="1"/>
                </p:cNvSpPr>
                <p:nvPr/>
              </p:nvSpPr>
              <p:spPr bwMode="auto">
                <a:xfrm>
                  <a:off x="7840317" y="3824749"/>
                  <a:ext cx="357187" cy="63499"/>
                </a:xfrm>
                <a:prstGeom prst="rect">
                  <a:avLst/>
                </a:prstGeom>
                <a:grpFill/>
                <a:ln w="9525">
                  <a:noFill/>
                  <a:miter lim="800000"/>
                  <a:headEnd/>
                  <a:tailEnd/>
                </a:ln>
              </p:spPr>
              <p:txBody>
                <a:bodyPr/>
                <a:lstStyle/>
                <a:p>
                  <a:pPr defTabSz="2176952">
                    <a:defRPr/>
                  </a:pPr>
                  <a:endParaRPr lang="en-US" sz="3199"/>
                </a:p>
              </p:txBody>
            </p:sp>
            <p:sp>
              <p:nvSpPr>
                <p:cNvPr id="38" name="Rectangle 37"/>
                <p:cNvSpPr>
                  <a:spLocks noChangeArrowheads="1"/>
                </p:cNvSpPr>
                <p:nvPr/>
              </p:nvSpPr>
              <p:spPr bwMode="auto">
                <a:xfrm>
                  <a:off x="7840317" y="3475167"/>
                  <a:ext cx="357187" cy="63499"/>
                </a:xfrm>
                <a:prstGeom prst="rect">
                  <a:avLst/>
                </a:prstGeom>
                <a:grpFill/>
                <a:ln w="9525">
                  <a:noFill/>
                  <a:miter lim="800000"/>
                  <a:headEnd/>
                  <a:tailEnd/>
                </a:ln>
              </p:spPr>
              <p:txBody>
                <a:bodyPr/>
                <a:lstStyle/>
                <a:p>
                  <a:pPr defTabSz="2176952">
                    <a:defRPr/>
                  </a:pPr>
                  <a:endParaRPr lang="en-US" sz="3199"/>
                </a:p>
              </p:txBody>
            </p:sp>
          </p:grpSp>
          <p:sp>
            <p:nvSpPr>
              <p:cNvPr id="30" name="Chevron 29"/>
              <p:cNvSpPr/>
              <p:nvPr/>
            </p:nvSpPr>
            <p:spPr bwMode="auto">
              <a:xfrm>
                <a:off x="1330000" y="1655658"/>
                <a:ext cx="142624" cy="707897"/>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952">
                  <a:defRPr/>
                </a:pPr>
                <a:endParaRPr lang="en-US" sz="3199">
                  <a:solidFill>
                    <a:schemeClr val="tx1"/>
                  </a:solidFill>
                </a:endParaRPr>
              </a:p>
            </p:txBody>
          </p:sp>
          <p:sp>
            <p:nvSpPr>
              <p:cNvPr id="31" name="TextBox 13"/>
              <p:cNvSpPr txBox="1">
                <a:spLocks noChangeArrowheads="1"/>
              </p:cNvSpPr>
              <p:nvPr/>
            </p:nvSpPr>
            <p:spPr bwMode="auto">
              <a:xfrm>
                <a:off x="1330000" y="1638282"/>
                <a:ext cx="3179484" cy="610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b="1" dirty="0" err="1">
                    <a:solidFill>
                      <a:schemeClr val="bg1"/>
                    </a:solidFill>
                    <a:latin typeface="Tahoma" pitchFamily="34" charset="0"/>
                    <a:cs typeface="Tahoma" pitchFamily="34" charset="0"/>
                  </a:rPr>
                  <a:t>Câu</a:t>
                </a:r>
                <a:r>
                  <a:rPr lang="en-US" sz="2799" b="1" dirty="0">
                    <a:solidFill>
                      <a:schemeClr val="bg1"/>
                    </a:solidFill>
                    <a:latin typeface="Tahoma" pitchFamily="34" charset="0"/>
                    <a:cs typeface="Tahoma" pitchFamily="34" charset="0"/>
                  </a:rPr>
                  <a:t> 11:</a:t>
                </a:r>
              </a:p>
            </p:txBody>
          </p:sp>
        </p:grpSp>
      </p:grpSp>
      <p:sp>
        <p:nvSpPr>
          <p:cNvPr id="63" name="Action Button: Forward or Next 62">
            <a:hlinkClick r:id="" action="ppaction://hlinkshowjump?jump=nextslide" highlightClick="1"/>
          </p:cNvPr>
          <p:cNvSpPr/>
          <p:nvPr/>
        </p:nvSpPr>
        <p:spPr>
          <a:xfrm>
            <a:off x="11755272" y="6419521"/>
            <a:ext cx="436728" cy="436671"/>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813705" y="411795"/>
                <a:ext cx="11740026" cy="2205732"/>
              </a:xfrm>
              <a:prstGeom prst="rect">
                <a:avLst/>
              </a:prstGeom>
            </p:spPr>
            <p:txBody>
              <a:bodyPr wrap="square">
                <a:spAutoFit/>
              </a:bodyPr>
              <a:lstStyle/>
              <a:p>
                <a:pPr>
                  <a:spcBef>
                    <a:spcPts val="300"/>
                  </a:spcBef>
                  <a:spcAft>
                    <a:spcPts val="100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Cho </a:t>
                </a:r>
                <a:r>
                  <a:rPr lang="en-US" sz="3200" b="1" dirty="0" err="1">
                    <a:latin typeface="Times New Roman" panose="02020603050405020304" pitchFamily="18" charset="0"/>
                    <a:cs typeface="Times New Roman" panose="02020603050405020304" pitchFamily="18" charset="0"/>
                  </a:rPr>
                  <a:t>hình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lăng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trụ</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𝐀𝐁𝐂𝐃</m:t>
                    </m:r>
                    <m:r>
                      <a:rPr lang="en-US" sz="3200" b="1">
                        <a:latin typeface="Cambria Math" panose="02040503050406030204" pitchFamily="18" charset="0"/>
                      </a:rPr>
                      <m:t>.</m:t>
                    </m:r>
                    <m:sSup>
                      <m:sSupPr>
                        <m:ctrlPr>
                          <a:rPr lang="en-US" sz="3200" b="1" i="1">
                            <a:latin typeface="Cambria Math" panose="02040503050406030204" pitchFamily="18" charset="0"/>
                          </a:rPr>
                        </m:ctrlPr>
                      </m:sSupPr>
                      <m:e>
                        <m:r>
                          <a:rPr lang="en-US" sz="3200" b="1" i="1">
                            <a:latin typeface="Cambria Math" panose="02040503050406030204" pitchFamily="18" charset="0"/>
                          </a:rPr>
                          <m:t>𝐀</m:t>
                        </m:r>
                      </m:e>
                      <m:sup>
                        <m:r>
                          <a:rPr lang="en-US" sz="3200" b="1">
                            <a:latin typeface="Cambria Math" panose="02040503050406030204" pitchFamily="18" charset="0"/>
                          </a:rPr>
                          <m:t>′</m:t>
                        </m:r>
                      </m:sup>
                    </m:sSup>
                    <m:sSup>
                      <m:sSupPr>
                        <m:ctrlPr>
                          <a:rPr lang="en-US" sz="3200" b="1" i="1">
                            <a:latin typeface="Cambria Math" panose="02040503050406030204" pitchFamily="18" charset="0"/>
                          </a:rPr>
                        </m:ctrlPr>
                      </m:sSupPr>
                      <m:e>
                        <m:r>
                          <a:rPr lang="en-US" sz="3200" b="1" i="1">
                            <a:latin typeface="Cambria Math" panose="02040503050406030204" pitchFamily="18" charset="0"/>
                          </a:rPr>
                          <m:t>𝐁</m:t>
                        </m:r>
                      </m:e>
                      <m:sup>
                        <m:r>
                          <a:rPr lang="en-US" sz="3200" b="1">
                            <a:latin typeface="Cambria Math" panose="02040503050406030204" pitchFamily="18" charset="0"/>
                          </a:rPr>
                          <m:t>′</m:t>
                        </m:r>
                      </m:sup>
                    </m:sSup>
                    <m:sSup>
                      <m:sSupPr>
                        <m:ctrlPr>
                          <a:rPr lang="en-US" sz="3200" b="1" i="1">
                            <a:latin typeface="Cambria Math" panose="02040503050406030204" pitchFamily="18" charset="0"/>
                          </a:rPr>
                        </m:ctrlPr>
                      </m:sSupPr>
                      <m:e>
                        <m:r>
                          <a:rPr lang="en-US" sz="3200" b="1" i="1">
                            <a:latin typeface="Cambria Math" panose="02040503050406030204" pitchFamily="18" charset="0"/>
                          </a:rPr>
                          <m:t>𝐂</m:t>
                        </m:r>
                      </m:e>
                      <m:sup>
                        <m:r>
                          <a:rPr lang="en-US" sz="3200" b="1">
                            <a:latin typeface="Cambria Math" panose="02040503050406030204" pitchFamily="18" charset="0"/>
                          </a:rPr>
                          <m:t>′</m:t>
                        </m:r>
                      </m:sup>
                    </m:sSup>
                    <m:sSup>
                      <m:sSupPr>
                        <m:ctrlPr>
                          <a:rPr lang="en-US" sz="3200" b="1" i="1">
                            <a:latin typeface="Cambria Math" panose="02040503050406030204" pitchFamily="18" charset="0"/>
                          </a:rPr>
                        </m:ctrlPr>
                      </m:sSupPr>
                      <m:e>
                        <m:r>
                          <a:rPr lang="en-US" sz="3200" b="1" i="1">
                            <a:latin typeface="Cambria Math" panose="02040503050406030204" pitchFamily="18" charset="0"/>
                          </a:rPr>
                          <m:t>𝐃</m:t>
                        </m:r>
                      </m:e>
                      <m:sup>
                        <m:r>
                          <a:rPr lang="en-US" sz="3200" b="1">
                            <a:latin typeface="Cambria Math" panose="02040503050406030204" pitchFamily="18" charset="0"/>
                          </a:rPr>
                          <m:t>′</m:t>
                        </m:r>
                      </m:sup>
                    </m:sSup>
                  </m:oMath>
                </a14:m>
                <a:r>
                  <a:rPr lang="en-US" sz="3200" b="1" dirty="0" err="1">
                    <a:latin typeface="Times New Roman" panose="02020603050405020304" pitchFamily="18" charset="0"/>
                    <a:cs typeface="Times New Roman" panose="02020603050405020304" pitchFamily="18" charset="0"/>
                  </a:rPr>
                  <a:t>có</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đáy</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𝐀𝐁𝐂𝐃</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hình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thoi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biết</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3200" b="1" i="1">
                            <a:latin typeface="Cambria Math" panose="02040503050406030204" pitchFamily="18" charset="0"/>
                          </a:rPr>
                        </m:ctrlPr>
                      </m:sSupPr>
                      <m:e>
                        <m:r>
                          <a:rPr lang="en-US" sz="3200" b="1" i="1">
                            <a:latin typeface="Cambria Math" panose="02040503050406030204" pitchFamily="18" charset="0"/>
                          </a:rPr>
                          <m:t>𝐀</m:t>
                        </m:r>
                      </m:e>
                      <m:sup>
                        <m:r>
                          <a:rPr lang="en-US" sz="3200" b="1">
                            <a:latin typeface="Cambria Math" panose="02040503050406030204" pitchFamily="18" charset="0"/>
                          </a:rPr>
                          <m:t>′</m:t>
                        </m:r>
                      </m:sup>
                    </m:sSup>
                    <m:r>
                      <a:rPr lang="en-US" sz="3200" b="1" i="1">
                        <a:latin typeface="Cambria Math" panose="02040503050406030204" pitchFamily="18" charset="0"/>
                      </a:rPr>
                      <m:t>𝐎</m:t>
                    </m:r>
                    <m:r>
                      <a:rPr lang="en-US" sz="3200" b="1">
                        <a:latin typeface="Cambria Math" panose="02040503050406030204" pitchFamily="18" charset="0"/>
                      </a:rPr>
                      <m:t>⊥</m:t>
                    </m:r>
                    <m:d>
                      <m:dPr>
                        <m:ctrlPr>
                          <a:rPr lang="en-US" sz="3200" b="1" i="1">
                            <a:latin typeface="Cambria Math" panose="02040503050406030204" pitchFamily="18" charset="0"/>
                          </a:rPr>
                        </m:ctrlPr>
                      </m:dPr>
                      <m:e>
                        <m:r>
                          <a:rPr lang="en-US" sz="3200" b="1" i="1">
                            <a:latin typeface="Cambria Math" panose="02040503050406030204" pitchFamily="18" charset="0"/>
                          </a:rPr>
                          <m:t>𝐀𝐁𝐂𝐃</m:t>
                        </m:r>
                      </m:e>
                    </m:d>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Đường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thẳng</a:t>
                </a:r>
                <a:r>
                  <a:rPr lang="en-US" sz="3200" b="1" dirty="0">
                    <a:latin typeface="Times New Roman" panose="02020603050405020304" pitchFamily="18" charset="0"/>
                    <a:cs typeface="Times New Roman" panose="02020603050405020304" pitchFamily="18" charset="0"/>
                  </a:rPr>
                  <a:t> </a:t>
                </a:r>
                <a14:m>
                  <m:oMath xmlns:m="http://schemas.openxmlformats.org/officeDocument/2006/math">
                    <m:r>
                      <a:rPr lang="en-US" sz="3200" b="1" i="1">
                        <a:latin typeface="Cambria Math" panose="02040503050406030204" pitchFamily="18" charset="0"/>
                      </a:rPr>
                      <m:t>𝐀𝐂</m:t>
                    </m:r>
                  </m:oMath>
                </a14:m>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vuông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góc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với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đường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thẳng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nào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đường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thẳng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dưới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đây</a:t>
                </a:r>
                <a:endParaRPr lang="en-US" sz="3200" b="1" dirty="0">
                  <a:latin typeface="Times New Roman" panose="02020603050405020304" pitchFamily="18" charset="0"/>
                  <a:cs typeface="Times New Roman" panose="02020603050405020304" pitchFamily="18" charset="0"/>
                </a:endParaRPr>
              </a:p>
              <a:p>
                <a:pPr algn="just">
                  <a:spcBef>
                    <a:spcPts val="600"/>
                  </a:spcBef>
                  <a:spcAft>
                    <a:spcPts val="600"/>
                  </a:spcAft>
                </a:pPr>
                <a:endParaRPr lang="en-US" sz="2800" b="1" dirty="0">
                  <a:latin typeface="Times New Roman" panose="02020603050405020304" pitchFamily="18" charset="0"/>
                  <a:ea typeface="Calibri" panose="020F0502020204030204" pitchFamily="34" charset="0"/>
                </a:endParaRP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813705" y="411795"/>
                <a:ext cx="11740026" cy="2205732"/>
              </a:xfrm>
              <a:prstGeom prst="rect">
                <a:avLst/>
              </a:prstGeom>
              <a:blipFill>
                <a:blip r:embed="rId3"/>
                <a:stretch>
                  <a:fillRect l="-1298" t="-3878"/>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DB3669C2-0A40-45DB-8B9D-1434E8E44478}"/>
              </a:ext>
            </a:extLst>
          </p:cNvPr>
          <p:cNvGrpSpPr/>
          <p:nvPr/>
        </p:nvGrpSpPr>
        <p:grpSpPr>
          <a:xfrm>
            <a:off x="192859" y="2249315"/>
            <a:ext cx="12360872" cy="764928"/>
            <a:chOff x="213063" y="1826374"/>
            <a:chExt cx="12448509" cy="764928"/>
          </a:xfrm>
        </p:grpSpPr>
        <p:grpSp>
          <p:nvGrpSpPr>
            <p:cNvPr id="2" name="Group 1">
              <a:extLst>
                <a:ext uri="{FF2B5EF4-FFF2-40B4-BE49-F238E27FC236}">
                  <a16:creationId xmlns:a16="http://schemas.microsoft.com/office/drawing/2014/main" id="{336378D3-7D0D-459F-9269-1A34ED11AD80}"/>
                </a:ext>
              </a:extLst>
            </p:cNvPr>
            <p:cNvGrpSpPr/>
            <p:nvPr/>
          </p:nvGrpSpPr>
          <p:grpSpPr>
            <a:xfrm>
              <a:off x="213063" y="1826374"/>
              <a:ext cx="11781442" cy="764928"/>
              <a:chOff x="227583" y="1800156"/>
              <a:chExt cx="11781442" cy="764928"/>
            </a:xfrm>
          </p:grpSpPr>
          <p:grpSp>
            <p:nvGrpSpPr>
              <p:cNvPr id="12" name="Group 11"/>
              <p:cNvGrpSpPr/>
              <p:nvPr/>
            </p:nvGrpSpPr>
            <p:grpSpPr>
              <a:xfrm>
                <a:off x="227583" y="1826104"/>
                <a:ext cx="2885460" cy="712358"/>
                <a:chOff x="277163" y="1182823"/>
                <a:chExt cx="3352547" cy="712449"/>
              </a:xfrm>
            </p:grpSpPr>
            <p:sp>
              <p:nvSpPr>
                <p:cNvPr id="69" name="Rectangle 68"/>
                <p:cNvSpPr/>
                <p:nvPr/>
              </p:nvSpPr>
              <p:spPr>
                <a:xfrm>
                  <a:off x="531850" y="1182823"/>
                  <a:ext cx="309786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0" name="Oval 69"/>
                <p:cNvSpPr/>
                <p:nvPr/>
              </p:nvSpPr>
              <p:spPr>
                <a:xfrm>
                  <a:off x="277163" y="1208446"/>
                  <a:ext cx="667167" cy="579248"/>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A</a:t>
                  </a:r>
                  <a:endParaRPr lang="en-US" sz="3199" dirty="0"/>
                </a:p>
              </p:txBody>
            </p:sp>
            <mc:AlternateContent xmlns:mc="http://schemas.openxmlformats.org/markup-compatibility/2006" xmlns:a14="http://schemas.microsoft.com/office/drawing/2010/main">
              <mc:Choice Requires="a14">
                <p:sp>
                  <p:nvSpPr>
                    <p:cNvPr id="71" name="TextBox 70"/>
                    <p:cNvSpPr txBox="1"/>
                    <p:nvPr/>
                  </p:nvSpPr>
                  <p:spPr>
                    <a:xfrm>
                      <a:off x="814944" y="1204739"/>
                      <a:ext cx="2441099" cy="690533"/>
                    </a:xfrm>
                    <a:prstGeom prst="rect">
                      <a:avLst/>
                    </a:prstGeom>
                    <a:noFill/>
                  </p:spPr>
                  <p:txBody>
                    <a:bodyPr wrap="square" rtlCol="0">
                      <a:spAutoFit/>
                    </a:bodyPr>
                    <a:lstStyle>
                      <a:defPPr>
                        <a:defRPr lang="vi-VN"/>
                      </a:defPPr>
                      <a:lvl1pPr>
                        <a:lnSpc>
                          <a:spcPct val="115000"/>
                        </a:lnSpc>
                        <a:spcAft>
                          <a:spcPts val="800"/>
                        </a:spcAft>
                        <a:defRPr sz="28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b="1">
                                <a:latin typeface="Cambria Math" panose="02040503050406030204" pitchFamily="18" charset="0"/>
                              </a:rPr>
                              <m:t>𝐀</m:t>
                            </m:r>
                            <m:sSup>
                              <m:sSupPr>
                                <m:ctrlPr>
                                  <a:rPr lang="en-US" b="1" i="1">
                                    <a:latin typeface="Cambria Math" panose="02040503050406030204" pitchFamily="18" charset="0"/>
                                  </a:rPr>
                                </m:ctrlPr>
                              </m:sSupPr>
                              <m:e>
                                <m:r>
                                  <a:rPr lang="en-US" b="1">
                                    <a:latin typeface="Cambria Math" panose="02040503050406030204" pitchFamily="18" charset="0"/>
                                  </a:rPr>
                                  <m:t>𝐀</m:t>
                                </m:r>
                              </m:e>
                              <m:sup>
                                <m:r>
                                  <a:rPr lang="en-US" b="1">
                                    <a:latin typeface="Cambria Math" panose="02040503050406030204" pitchFamily="18" charset="0"/>
                                  </a:rPr>
                                  <m:t>′</m:t>
                                </m:r>
                              </m:sup>
                            </m:sSup>
                            <m:r>
                              <m:rPr>
                                <m:nor/>
                              </m:rPr>
                              <a:rPr lang="en-US" b="1" dirty="0">
                                <a:latin typeface="Times New Roman" panose="02020603050405020304" pitchFamily="18" charset="0"/>
                              </a:rPr>
                              <m:t>.</m:t>
                            </m:r>
                          </m:oMath>
                        </m:oMathPara>
                      </a14:m>
                      <a:endParaRPr lang="en-US" dirty="0">
                        <a:solidFill>
                          <a:schemeClr val="bg1"/>
                        </a:solidFill>
                      </a:endParaRPr>
                    </a:p>
                  </p:txBody>
                </p:sp>
              </mc:Choice>
              <mc:Fallback xmlns="">
                <p:sp>
                  <p:nvSpPr>
                    <p:cNvPr id="71" name="TextBox 70"/>
                    <p:cNvSpPr txBox="1">
                      <a:spLocks noRot="1" noChangeAspect="1" noMove="1" noResize="1" noEditPoints="1" noAdjustHandles="1" noChangeArrowheads="1" noChangeShapeType="1" noTextEdit="1"/>
                    </p:cNvSpPr>
                    <p:nvPr/>
                  </p:nvSpPr>
                  <p:spPr>
                    <a:xfrm>
                      <a:off x="814944" y="1204739"/>
                      <a:ext cx="2441099" cy="690533"/>
                    </a:xfrm>
                    <a:prstGeom prst="rect">
                      <a:avLst/>
                    </a:prstGeom>
                    <a:blipFill>
                      <a:blip r:embed="rId4"/>
                      <a:stretch>
                        <a:fillRect/>
                      </a:stretch>
                    </a:blipFill>
                  </p:spPr>
                  <p:txBody>
                    <a:bodyPr/>
                    <a:lstStyle/>
                    <a:p>
                      <a:r>
                        <a:rPr lang="en-GB">
                          <a:noFill/>
                        </a:rPr>
                        <a:t> </a:t>
                      </a:r>
                    </a:p>
                  </p:txBody>
                </p:sp>
              </mc:Fallback>
            </mc:AlternateContent>
          </p:grpSp>
          <p:grpSp>
            <p:nvGrpSpPr>
              <p:cNvPr id="13" name="Group 12"/>
              <p:cNvGrpSpPr/>
              <p:nvPr/>
            </p:nvGrpSpPr>
            <p:grpSpPr>
              <a:xfrm>
                <a:off x="3174821" y="1829304"/>
                <a:ext cx="3014279" cy="735780"/>
                <a:chOff x="4741795" y="1193853"/>
                <a:chExt cx="2915105" cy="735872"/>
              </a:xfrm>
            </p:grpSpPr>
            <p:sp>
              <p:nvSpPr>
                <p:cNvPr id="65" name="Rectangle 64"/>
                <p:cNvSpPr/>
                <p:nvPr/>
              </p:nvSpPr>
              <p:spPr>
                <a:xfrm>
                  <a:off x="4945302" y="1193853"/>
                  <a:ext cx="2663382"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66" name="Oval 65"/>
                <p:cNvSpPr/>
                <p:nvPr/>
              </p:nvSpPr>
              <p:spPr>
                <a:xfrm>
                  <a:off x="4741795" y="1216043"/>
                  <a:ext cx="519717" cy="580536"/>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199" b="1" dirty="0">
                      <a:latin typeface="Tahoma" pitchFamily="34" charset="0"/>
                      <a:ea typeface="Tahoma" pitchFamily="34" charset="0"/>
                      <a:cs typeface="Tahoma" pitchFamily="34" charset="0"/>
                    </a:rPr>
                    <a:t>B</a:t>
                  </a:r>
                  <a:endParaRPr lang="en-US" sz="3199" dirty="0"/>
                </a:p>
              </p:txBody>
            </p:sp>
            <mc:AlternateContent xmlns:mc="http://schemas.openxmlformats.org/markup-compatibility/2006" xmlns:a14="http://schemas.microsoft.com/office/drawing/2010/main">
              <mc:Choice Requires="a14">
                <p:sp>
                  <p:nvSpPr>
                    <p:cNvPr id="68" name="TextBox 67"/>
                    <p:cNvSpPr txBox="1"/>
                    <p:nvPr/>
                  </p:nvSpPr>
                  <p:spPr>
                    <a:xfrm>
                      <a:off x="5156320" y="1216042"/>
                      <a:ext cx="2500580" cy="713683"/>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r>
                              <a:rPr lang="en-US" sz="2800" b="1">
                                <a:latin typeface="Cambria Math" panose="02040503050406030204" pitchFamily="18" charset="0"/>
                              </a:rPr>
                              <m:t>𝐂𝐃</m:t>
                            </m:r>
                            <m:r>
                              <m:rPr>
                                <m:nor/>
                              </m:rPr>
                              <a:rPr lang="en-US" sz="2800" b="1" dirty="0">
                                <a:latin typeface="Times New Roman" panose="02020603050405020304" pitchFamily="18" charset="0"/>
                              </a:rPr>
                              <m:t>.</m:t>
                            </m:r>
                          </m:oMath>
                        </m:oMathPara>
                      </a14:m>
                      <a:endParaRPr lang="en-US" sz="2800" dirty="0"/>
                    </a:p>
                  </p:txBody>
                </p:sp>
              </mc:Choice>
              <mc:Fallback xmlns="">
                <p:sp>
                  <p:nvSpPr>
                    <p:cNvPr id="68" name="TextBox 67"/>
                    <p:cNvSpPr txBox="1">
                      <a:spLocks noRot="1" noChangeAspect="1" noMove="1" noResize="1" noEditPoints="1" noAdjustHandles="1" noChangeArrowheads="1" noChangeShapeType="1" noTextEdit="1"/>
                    </p:cNvSpPr>
                    <p:nvPr/>
                  </p:nvSpPr>
                  <p:spPr>
                    <a:xfrm>
                      <a:off x="5156320" y="1216042"/>
                      <a:ext cx="2500580" cy="713683"/>
                    </a:xfrm>
                    <a:prstGeom prst="rect">
                      <a:avLst/>
                    </a:prstGeom>
                    <a:blipFill>
                      <a:blip r:embed="rId5"/>
                      <a:stretch>
                        <a:fillRect/>
                      </a:stretch>
                    </a:blipFill>
                  </p:spPr>
                  <p:txBody>
                    <a:bodyPr/>
                    <a:lstStyle/>
                    <a:p>
                      <a:r>
                        <a:rPr lang="en-GB">
                          <a:noFill/>
                        </a:rPr>
                        <a:t> </a:t>
                      </a:r>
                    </a:p>
                  </p:txBody>
                </p:sp>
              </mc:Fallback>
            </mc:AlternateContent>
          </p:grpSp>
          <p:grpSp>
            <p:nvGrpSpPr>
              <p:cNvPr id="14" name="Group 13"/>
              <p:cNvGrpSpPr/>
              <p:nvPr/>
            </p:nvGrpSpPr>
            <p:grpSpPr>
              <a:xfrm>
                <a:off x="6233046" y="1830005"/>
                <a:ext cx="2834386" cy="713593"/>
                <a:chOff x="7661192" y="1190172"/>
                <a:chExt cx="4337047" cy="713686"/>
              </a:xfrm>
            </p:grpSpPr>
            <p:sp>
              <p:nvSpPr>
                <p:cNvPr id="72" name="Rectangle 71"/>
                <p:cNvSpPr/>
                <p:nvPr/>
              </p:nvSpPr>
              <p:spPr>
                <a:xfrm>
                  <a:off x="7951738" y="1193853"/>
                  <a:ext cx="4046501"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3" name="Oval 72"/>
                <p:cNvSpPr/>
                <p:nvPr/>
              </p:nvSpPr>
              <p:spPr>
                <a:xfrm>
                  <a:off x="7661192" y="1222823"/>
                  <a:ext cx="825419" cy="530944"/>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C</a:t>
                  </a:r>
                  <a:endParaRPr lang="en-US" sz="3199" dirty="0"/>
                </a:p>
              </p:txBody>
            </p:sp>
            <mc:AlternateContent xmlns:mc="http://schemas.openxmlformats.org/markup-compatibility/2006" xmlns:a14="http://schemas.microsoft.com/office/drawing/2010/main">
              <mc:Choice Requires="a14">
                <p:sp>
                  <p:nvSpPr>
                    <p:cNvPr id="74" name="TextBox 73"/>
                    <p:cNvSpPr txBox="1"/>
                    <p:nvPr/>
                  </p:nvSpPr>
                  <p:spPr>
                    <a:xfrm>
                      <a:off x="8311430" y="1190172"/>
                      <a:ext cx="3642916" cy="713686"/>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pPr/>
                      <a14:m>
                        <m:oMathPara xmlns:m="http://schemas.openxmlformats.org/officeDocument/2006/math">
                          <m:oMathParaPr>
                            <m:jc m:val="centerGroup"/>
                          </m:oMathParaPr>
                          <m:oMath xmlns:m="http://schemas.openxmlformats.org/officeDocument/2006/math">
                            <m:sSup>
                              <m:sSupPr>
                                <m:ctrlPr>
                                  <a:rPr lang="en-US" sz="2800" b="1" i="1">
                                    <a:latin typeface="Cambria Math" panose="02040503050406030204" pitchFamily="18" charset="0"/>
                                  </a:rPr>
                                </m:ctrlPr>
                              </m:sSupPr>
                              <m:e>
                                <m:r>
                                  <a:rPr lang="en-US" sz="2800" b="1">
                                    <a:latin typeface="Cambria Math" panose="02040503050406030204" pitchFamily="18" charset="0"/>
                                  </a:rPr>
                                  <m:t>𝐁</m:t>
                                </m:r>
                              </m:e>
                              <m:sup>
                                <m:r>
                                  <a:rPr lang="en-US" sz="2800" b="1">
                                    <a:latin typeface="Cambria Math" panose="02040503050406030204" pitchFamily="18" charset="0"/>
                                  </a:rPr>
                                  <m:t>′</m:t>
                                </m:r>
                              </m:sup>
                            </m:sSup>
                            <m:sSup>
                              <m:sSupPr>
                                <m:ctrlPr>
                                  <a:rPr lang="en-US" sz="2800" b="1" i="1">
                                    <a:latin typeface="Cambria Math" panose="02040503050406030204" pitchFamily="18" charset="0"/>
                                  </a:rPr>
                                </m:ctrlPr>
                              </m:sSupPr>
                              <m:e>
                                <m:r>
                                  <a:rPr lang="en-US" sz="2800" b="1">
                                    <a:latin typeface="Cambria Math" panose="02040503050406030204" pitchFamily="18" charset="0"/>
                                  </a:rPr>
                                  <m:t>𝐃</m:t>
                                </m:r>
                              </m:e>
                              <m:sup>
                                <m:r>
                                  <a:rPr lang="en-US" sz="2800" b="1">
                                    <a:latin typeface="Cambria Math" panose="02040503050406030204" pitchFamily="18" charset="0"/>
                                  </a:rPr>
                                  <m:t>′</m:t>
                                </m:r>
                              </m:sup>
                            </m:sSup>
                            <m:r>
                              <m:rPr>
                                <m:nor/>
                              </m:rPr>
                              <a:rPr lang="en-US" sz="2800" b="1" dirty="0">
                                <a:latin typeface="Times New Roman" panose="02020603050405020304" pitchFamily="18" charset="0"/>
                              </a:rPr>
                              <m:t>.</m:t>
                            </m:r>
                          </m:oMath>
                        </m:oMathPara>
                      </a14:m>
                      <a:endParaRPr lang="en-US" sz="2799" dirty="0">
                        <a:solidFill>
                          <a:schemeClr val="bg1"/>
                        </a:solidFill>
                      </a:endParaRPr>
                    </a:p>
                  </p:txBody>
                </p:sp>
              </mc:Choice>
              <mc:Fallback xmlns="">
                <p:sp>
                  <p:nvSpPr>
                    <p:cNvPr id="74" name="TextBox 73"/>
                    <p:cNvSpPr txBox="1">
                      <a:spLocks noRot="1" noChangeAspect="1" noMove="1" noResize="1" noEditPoints="1" noAdjustHandles="1" noChangeArrowheads="1" noChangeShapeType="1" noTextEdit="1"/>
                    </p:cNvSpPr>
                    <p:nvPr/>
                  </p:nvSpPr>
                  <p:spPr>
                    <a:xfrm>
                      <a:off x="8311430" y="1190172"/>
                      <a:ext cx="3642916" cy="713686"/>
                    </a:xfrm>
                    <a:prstGeom prst="rect">
                      <a:avLst/>
                    </a:prstGeom>
                    <a:blipFill>
                      <a:blip r:embed="rId6"/>
                      <a:stretch>
                        <a:fillRect/>
                      </a:stretch>
                    </a:blipFill>
                  </p:spPr>
                  <p:txBody>
                    <a:bodyPr/>
                    <a:lstStyle/>
                    <a:p>
                      <a:r>
                        <a:rPr lang="en-GB">
                          <a:noFill/>
                        </a:rPr>
                        <a:t> </a:t>
                      </a:r>
                    </a:p>
                  </p:txBody>
                </p:sp>
              </mc:Fallback>
            </mc:AlternateContent>
          </p:grpSp>
          <p:grpSp>
            <p:nvGrpSpPr>
              <p:cNvPr id="11" name="Group 10">
                <a:extLst>
                  <a:ext uri="{FF2B5EF4-FFF2-40B4-BE49-F238E27FC236}">
                    <a16:creationId xmlns:a16="http://schemas.microsoft.com/office/drawing/2014/main" id="{68582464-7556-4DD5-BDC7-3D5B22274191}"/>
                  </a:ext>
                </a:extLst>
              </p:cNvPr>
              <p:cNvGrpSpPr/>
              <p:nvPr/>
            </p:nvGrpSpPr>
            <p:grpSpPr>
              <a:xfrm>
                <a:off x="9211528" y="1800156"/>
                <a:ext cx="2797497" cy="663511"/>
                <a:chOff x="9249093" y="1877326"/>
                <a:chExt cx="2797497" cy="663511"/>
              </a:xfrm>
            </p:grpSpPr>
            <p:grpSp>
              <p:nvGrpSpPr>
                <p:cNvPr id="3" name="Group 2"/>
                <p:cNvGrpSpPr/>
                <p:nvPr/>
              </p:nvGrpSpPr>
              <p:grpSpPr>
                <a:xfrm>
                  <a:off x="9249093" y="1923650"/>
                  <a:ext cx="2797497" cy="617187"/>
                  <a:chOff x="9270337" y="1175569"/>
                  <a:chExt cx="2759014" cy="617268"/>
                </a:xfrm>
              </p:grpSpPr>
              <p:sp>
                <p:nvSpPr>
                  <p:cNvPr id="75" name="Rectangle 74"/>
                  <p:cNvSpPr/>
                  <p:nvPr/>
                </p:nvSpPr>
                <p:spPr>
                  <a:xfrm>
                    <a:off x="9469031" y="1175569"/>
                    <a:ext cx="2560320" cy="617268"/>
                  </a:xfrm>
                  <a:prstGeom prst="rect">
                    <a:avLst/>
                  </a:prstGeom>
                  <a:solidFill>
                    <a:schemeClr val="accent5">
                      <a:lumMod val="50000"/>
                    </a:schemeClr>
                  </a:solidFill>
                  <a:ln w="190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b="1">
                      <a:latin typeface="Tahoma" pitchFamily="34" charset="0"/>
                      <a:ea typeface="Tahoma" pitchFamily="34" charset="0"/>
                      <a:cs typeface="Tahoma" pitchFamily="34" charset="0"/>
                    </a:endParaRPr>
                  </a:p>
                </p:txBody>
              </p:sp>
              <p:sp>
                <p:nvSpPr>
                  <p:cNvPr id="76" name="Oval 75"/>
                  <p:cNvSpPr/>
                  <p:nvPr/>
                </p:nvSpPr>
                <p:spPr>
                  <a:xfrm>
                    <a:off x="9270337" y="1214335"/>
                    <a:ext cx="550926" cy="539737"/>
                  </a:xfrm>
                  <a:prstGeom prst="ellipse">
                    <a:avLst/>
                  </a:prstGeom>
                  <a:solidFill>
                    <a:schemeClr val="accent5">
                      <a:lumMod val="50000"/>
                    </a:schemeClr>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latin typeface="Tahoma" pitchFamily="34" charset="0"/>
                        <a:ea typeface="Tahoma" pitchFamily="34" charset="0"/>
                        <a:cs typeface="Tahoma" pitchFamily="34" charset="0"/>
                      </a:rPr>
                      <a:t>D</a:t>
                    </a:r>
                    <a:endParaRPr lang="en-US" sz="3199" dirty="0"/>
                  </a:p>
                </p:txBody>
              </p:sp>
            </p:grpSp>
            <p:sp>
              <p:nvSpPr>
                <p:cNvPr id="56" name="TextBox 55">
                  <a:extLst>
                    <a:ext uri="{FF2B5EF4-FFF2-40B4-BE49-F238E27FC236}">
                      <a16:creationId xmlns:a16="http://schemas.microsoft.com/office/drawing/2014/main" id="{AE38B5DA-BE02-4F19-BDE1-57D02046E08E}"/>
                    </a:ext>
                  </a:extLst>
                </p:cNvPr>
                <p:cNvSpPr txBox="1"/>
                <p:nvPr/>
              </p:nvSpPr>
              <p:spPr>
                <a:xfrm>
                  <a:off x="9807703" y="1877326"/>
                  <a:ext cx="1627776" cy="545534"/>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endParaRPr lang="en-US" sz="2799" dirty="0"/>
                </a:p>
              </p:txBody>
            </p:sp>
          </p:grpSp>
        </p:gr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B52D9298-1A5D-4DB7-BDA5-BD40475C8591}"/>
                    </a:ext>
                  </a:extLst>
                </p:cNvPr>
                <p:cNvSpPr txBox="1"/>
                <p:nvPr/>
              </p:nvSpPr>
              <p:spPr>
                <a:xfrm>
                  <a:off x="10122953" y="1933071"/>
                  <a:ext cx="2538619" cy="482568"/>
                </a:xfrm>
                <a:prstGeom prst="rect">
                  <a:avLst/>
                </a:prstGeom>
                <a:noFill/>
              </p:spPr>
              <p:txBody>
                <a:bodyPr wrap="square" rtlCol="0">
                  <a:spAutoFit/>
                </a:bodyPr>
                <a:lstStyle>
                  <a:defPPr>
                    <a:defRPr lang="vi-VN"/>
                  </a:defPPr>
                  <a:lvl1pPr>
                    <a:lnSpc>
                      <a:spcPct val="115000"/>
                    </a:lnSpc>
                    <a:spcAft>
                      <a:spcPts val="800"/>
                    </a:spcAft>
                    <a:defRPr sz="3000" i="1">
                      <a:solidFill>
                        <a:schemeClr val="bg1"/>
                      </a:solidFill>
                      <a:latin typeface="Cambria Math" panose="02040503050406030204" pitchFamily="18" charset="0"/>
                      <a:ea typeface="Times New Roman" panose="02020603050405020304" pitchFamily="18" charset="0"/>
                      <a:cs typeface="Times New Roman" panose="02020603050405020304" pitchFamily="18" charset="0"/>
                    </a:defRPr>
                  </a:lvl1pPr>
                </a:lstStyle>
                <a:p>
                  <a14:m>
                    <m:oMath xmlns:m="http://schemas.openxmlformats.org/officeDocument/2006/math">
                      <m:r>
                        <a:rPr lang="en-US" sz="2400" b="1">
                          <a:latin typeface="Cambria Math" panose="02040503050406030204" pitchFamily="18" charset="0"/>
                        </a:rPr>
                        <m:t>𝐁</m:t>
                      </m:r>
                      <m:sSup>
                        <m:sSupPr>
                          <m:ctrlPr>
                            <a:rPr lang="en-US" sz="2400" b="1" i="1">
                              <a:latin typeface="Cambria Math" panose="02040503050406030204" pitchFamily="18" charset="0"/>
                            </a:rPr>
                          </m:ctrlPr>
                        </m:sSupPr>
                        <m:e>
                          <m:r>
                            <a:rPr lang="en-US" sz="2400" b="1">
                              <a:latin typeface="Cambria Math" panose="02040503050406030204" pitchFamily="18" charset="0"/>
                            </a:rPr>
                            <m:t>𝐃</m:t>
                          </m:r>
                        </m:e>
                        <m:sup>
                          <m:r>
                            <a:rPr lang="en-US" sz="2400" b="1">
                              <a:latin typeface="Cambria Math" panose="02040503050406030204" pitchFamily="18" charset="0"/>
                            </a:rPr>
                            <m:t>′</m:t>
                          </m:r>
                        </m:sup>
                      </m:sSup>
                    </m:oMath>
                  </a14:m>
                  <a:r>
                    <a:rPr lang="en-US" sz="2400" b="1" dirty="0">
                      <a:latin typeface="Times New Roman" panose="02020603050405020304" pitchFamily="18" charset="0"/>
                    </a:rPr>
                    <a:t>.</a:t>
                  </a:r>
                  <a:endParaRPr lang="en-US" sz="2400" dirty="0">
                    <a:solidFill>
                      <a:schemeClr val="bg1"/>
                    </a:solidFill>
                  </a:endParaRPr>
                </a:p>
              </p:txBody>
            </p:sp>
          </mc:Choice>
          <mc:Fallback xmlns="">
            <p:sp>
              <p:nvSpPr>
                <p:cNvPr id="49" name="TextBox 48">
                  <a:extLst>
                    <a:ext uri="{FF2B5EF4-FFF2-40B4-BE49-F238E27FC236}">
                      <a16:creationId xmlns:a16="http://schemas.microsoft.com/office/drawing/2014/main" id="{B52D9298-1A5D-4DB7-BDA5-BD40475C8591}"/>
                    </a:ext>
                  </a:extLst>
                </p:cNvPr>
                <p:cNvSpPr txBox="1">
                  <a:spLocks noRot="1" noChangeAspect="1" noMove="1" noResize="1" noEditPoints="1" noAdjustHandles="1" noChangeArrowheads="1" noChangeShapeType="1" noTextEdit="1"/>
                </p:cNvSpPr>
                <p:nvPr/>
              </p:nvSpPr>
              <p:spPr>
                <a:xfrm>
                  <a:off x="10122953" y="1933071"/>
                  <a:ext cx="2538619" cy="482568"/>
                </a:xfrm>
                <a:prstGeom prst="rect">
                  <a:avLst/>
                </a:prstGeom>
                <a:blipFill>
                  <a:blip r:embed="rId7"/>
                  <a:stretch>
                    <a:fillRect l="-726" t="-5063" b="-29114"/>
                  </a:stretch>
                </a:blipFill>
              </p:spPr>
              <p:txBody>
                <a:bodyPr/>
                <a:lstStyle/>
                <a:p>
                  <a:r>
                    <a:rPr lang="en-GB">
                      <a:noFill/>
                    </a:rPr>
                    <a:t> </a:t>
                  </a:r>
                </a:p>
              </p:txBody>
            </p:sp>
          </mc:Fallback>
        </mc:AlternateContent>
      </p:grpSp>
      <p:cxnSp>
        <p:nvCxnSpPr>
          <p:cNvPr id="15" name="Straight Connector 14">
            <a:extLst>
              <a:ext uri="{FF2B5EF4-FFF2-40B4-BE49-F238E27FC236}">
                <a16:creationId xmlns:a16="http://schemas.microsoft.com/office/drawing/2014/main" id="{AEC550C8-199C-4A03-9F24-5857BD52DA35}"/>
              </a:ext>
            </a:extLst>
          </p:cNvPr>
          <p:cNvCxnSpPr>
            <a:cxnSpLocks/>
          </p:cNvCxnSpPr>
          <p:nvPr/>
        </p:nvCxnSpPr>
        <p:spPr>
          <a:xfrm>
            <a:off x="6406958" y="3140323"/>
            <a:ext cx="0" cy="3482283"/>
          </a:xfrm>
          <a:prstGeom prst="line">
            <a:avLst/>
          </a:prstGeom>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9576114B-AE72-4BC6-A355-C268549CB6B9}"/>
              </a:ext>
            </a:extLst>
          </p:cNvPr>
          <p:cNvSpPr/>
          <p:nvPr/>
        </p:nvSpPr>
        <p:spPr>
          <a:xfrm>
            <a:off x="6126275" y="2276884"/>
            <a:ext cx="558610" cy="539666"/>
          </a:xfrm>
          <a:prstGeom prst="ellipse">
            <a:avLst/>
          </a:prstGeom>
          <a:solidFill>
            <a:srgbClr val="FF0000"/>
          </a:solidFill>
          <a:ln w="57150">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b="1" dirty="0"/>
              <a:t>C</a:t>
            </a:r>
          </a:p>
        </p:txBody>
      </p:sp>
      <mc:AlternateContent xmlns:mc="http://schemas.openxmlformats.org/markup-compatibility/2006" xmlns:a14="http://schemas.microsoft.com/office/drawing/2010/main">
        <mc:Choice Requires="a14">
          <p:graphicFrame>
            <p:nvGraphicFramePr>
              <p:cNvPr id="51" name="Table 50">
                <a:extLst>
                  <a:ext uri="{FF2B5EF4-FFF2-40B4-BE49-F238E27FC236}">
                    <a16:creationId xmlns:a16="http://schemas.microsoft.com/office/drawing/2014/main" id="{AD170039-0B8B-4EB5-B284-8A9E3E76A1E2}"/>
                  </a:ext>
                </a:extLst>
              </p:cNvPr>
              <p:cNvGraphicFramePr>
                <a:graphicFrameLocks noGrp="1"/>
              </p:cNvGraphicFramePr>
              <p:nvPr/>
            </p:nvGraphicFramePr>
            <p:xfrm>
              <a:off x="699215" y="3843397"/>
              <a:ext cx="5627640" cy="2228533"/>
            </p:xfrm>
            <a:graphic>
              <a:graphicData uri="http://schemas.openxmlformats.org/drawingml/2006/table">
                <a:tbl>
                  <a:tblPr>
                    <a:tableStyleId>{5C22544A-7EE6-4342-B048-85BDC9FD1C3A}</a:tableStyleId>
                  </a:tblPr>
                  <a:tblGrid>
                    <a:gridCol w="5627640">
                      <a:extLst>
                        <a:ext uri="{9D8B030D-6E8A-4147-A177-3AD203B41FA5}">
                          <a16:colId xmlns:a16="http://schemas.microsoft.com/office/drawing/2014/main" val="311082823"/>
                        </a:ext>
                      </a:extLst>
                    </a:gridCol>
                  </a:tblGrid>
                  <a:tr h="0">
                    <a:tc>
                      <a:txBody>
                        <a:bodyPr/>
                        <a:lstStyle/>
                        <a:p>
                          <a:pPr marL="0" marR="0" algn="l">
                            <a:spcBef>
                              <a:spcPts val="600"/>
                            </a:spcBef>
                            <a:spcAft>
                              <a:spcPts val="600"/>
                            </a:spcAft>
                            <a:tabLst>
                              <a:tab pos="1800225" algn="l"/>
                              <a:tab pos="3240405" algn="l"/>
                              <a:tab pos="4680585" algn="l"/>
                            </a:tabLst>
                          </a:pPr>
                          <a14:m>
                            <m:oMath xmlns:m="http://schemas.openxmlformats.org/officeDocument/2006/math">
                              <m:d>
                                <m:dPr>
                                  <m:begChr m:val="{"/>
                                  <m:endChr m:val=""/>
                                  <m:ctrlPr>
                                    <a:rPr lang="en-US" sz="3000" b="1" i="1" smtClean="0">
                                      <a:effectLst/>
                                      <a:latin typeface="Cambria Math" panose="02040503050406030204" pitchFamily="18" charset="0"/>
                                    </a:rPr>
                                  </m:ctrlPr>
                                </m:dPr>
                                <m:e>
                                  <m:eqArr>
                                    <m:eqArrPr>
                                      <m:ctrlPr>
                                        <a:rPr lang="en-US" sz="3000" b="1" i="1">
                                          <a:effectLst/>
                                          <a:latin typeface="Cambria Math" panose="02040503050406030204" pitchFamily="18" charset="0"/>
                                        </a:rPr>
                                      </m:ctrlPr>
                                    </m:eqArrPr>
                                    <m:e>
                                      <m:r>
                                        <a:rPr lang="en-US" sz="3000" b="1" i="1">
                                          <a:effectLst/>
                                          <a:latin typeface="Cambria Math" panose="02040503050406030204" pitchFamily="18" charset="0"/>
                                        </a:rPr>
                                        <m:t>𝐁𝐃</m:t>
                                      </m:r>
                                      <m:r>
                                        <a:rPr lang="en-US" sz="3000" b="1">
                                          <a:effectLst/>
                                          <a:latin typeface="Cambria Math" panose="02040503050406030204" pitchFamily="18" charset="0"/>
                                        </a:rPr>
                                        <m:t>⊥</m:t>
                                      </m:r>
                                      <m:r>
                                        <a:rPr lang="en-US" sz="3000" b="1" i="1">
                                          <a:effectLst/>
                                          <a:latin typeface="Cambria Math" panose="02040503050406030204" pitchFamily="18" charset="0"/>
                                        </a:rPr>
                                        <m:t>𝐀𝐎</m:t>
                                      </m:r>
                                    </m:e>
                                    <m:e>
                                      <m:r>
                                        <a:rPr lang="en-US" sz="3000" b="1" i="1">
                                          <a:effectLst/>
                                          <a:latin typeface="Cambria Math" panose="02040503050406030204" pitchFamily="18" charset="0"/>
                                        </a:rPr>
                                        <m:t>𝐁𝐃</m:t>
                                      </m:r>
                                      <m:r>
                                        <a:rPr lang="en-US" sz="3000" b="1">
                                          <a:effectLst/>
                                          <a:latin typeface="Cambria Math" panose="02040503050406030204" pitchFamily="18" charset="0"/>
                                        </a:rPr>
                                        <m:t>⊥</m:t>
                                      </m:r>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𝐀</m:t>
                                          </m:r>
                                        </m:e>
                                        <m:sup>
                                          <m:r>
                                            <a:rPr lang="en-US" sz="3000" b="1">
                                              <a:effectLst/>
                                              <a:latin typeface="Cambria Math" panose="02040503050406030204" pitchFamily="18" charset="0"/>
                                            </a:rPr>
                                            <m:t>′</m:t>
                                          </m:r>
                                        </m:sup>
                                      </m:sSup>
                                      <m:r>
                                        <a:rPr lang="en-US" sz="3000" b="1" i="1">
                                          <a:effectLst/>
                                          <a:latin typeface="Cambria Math" panose="02040503050406030204" pitchFamily="18" charset="0"/>
                                        </a:rPr>
                                        <m:t>𝐎</m:t>
                                      </m:r>
                                    </m:e>
                                  </m:eqArr>
                                </m:e>
                              </m:d>
                              <m:r>
                                <a:rPr lang="en-US" sz="3000" b="1">
                                  <a:effectLst/>
                                  <a:latin typeface="Cambria Math" panose="02040503050406030204" pitchFamily="18" charset="0"/>
                                </a:rPr>
                                <m:t>⇒</m:t>
                              </m:r>
                              <m:r>
                                <a:rPr lang="en-US" sz="3000" b="1" i="1">
                                  <a:effectLst/>
                                  <a:latin typeface="Cambria Math" panose="02040503050406030204" pitchFamily="18" charset="0"/>
                                </a:rPr>
                                <m:t>𝐁𝐃</m:t>
                              </m:r>
                              <m:r>
                                <a:rPr lang="en-US" sz="3000" b="1">
                                  <a:effectLst/>
                                  <a:latin typeface="Cambria Math" panose="02040503050406030204" pitchFamily="18" charset="0"/>
                                </a:rPr>
                                <m:t>⊥</m:t>
                              </m:r>
                              <m:d>
                                <m:dPr>
                                  <m:ctrlPr>
                                    <a:rPr lang="en-US" sz="3000" b="1" i="1">
                                      <a:effectLst/>
                                      <a:latin typeface="Cambria Math" panose="02040503050406030204" pitchFamily="18" charset="0"/>
                                    </a:rPr>
                                  </m:ctrlPr>
                                </m:dPr>
                                <m:e>
                                  <m:r>
                                    <a:rPr lang="en-US" sz="3000" b="1" i="1">
                                      <a:effectLst/>
                                      <a:latin typeface="Cambria Math" panose="02040503050406030204" pitchFamily="18" charset="0"/>
                                    </a:rPr>
                                    <m:t>𝐀</m:t>
                                  </m:r>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𝐀</m:t>
                                      </m:r>
                                    </m:e>
                                    <m:sup>
                                      <m:r>
                                        <a:rPr lang="en-US" sz="3000" b="1">
                                          <a:effectLst/>
                                          <a:latin typeface="Cambria Math" panose="02040503050406030204" pitchFamily="18" charset="0"/>
                                        </a:rPr>
                                        <m:t>′</m:t>
                                      </m:r>
                                    </m:sup>
                                  </m:sSup>
                                  <m:r>
                                    <a:rPr lang="en-US" sz="3000" b="1" i="1">
                                      <a:effectLst/>
                                      <a:latin typeface="Cambria Math" panose="02040503050406030204" pitchFamily="18" charset="0"/>
                                    </a:rPr>
                                    <m:t>𝐎</m:t>
                                  </m:r>
                                </m:e>
                              </m:d>
                            </m:oMath>
                          </a14:m>
                          <a:r>
                            <a:rPr lang="en-US" sz="3000" b="1" dirty="0">
                              <a:effectLst/>
                              <a:latin typeface="Times New Roman" panose="02020603050405020304" pitchFamily="18" charset="0"/>
                              <a:cs typeface="Times New Roman" panose="02020603050405020304" pitchFamily="18" charset="0"/>
                            </a:rPr>
                            <a:t>. </a:t>
                          </a:r>
                        </a:p>
                        <a:p>
                          <a:pPr marL="0" marR="0" algn="l">
                            <a:spcBef>
                              <a:spcPts val="600"/>
                            </a:spcBef>
                            <a:spcAft>
                              <a:spcPts val="600"/>
                            </a:spcAft>
                            <a:tabLst>
                              <a:tab pos="1800225" algn="l"/>
                              <a:tab pos="3240405" algn="l"/>
                              <a:tab pos="4680585" algn="l"/>
                            </a:tabLst>
                          </a:pPr>
                          <a:r>
                            <a:rPr lang="en-US" sz="3000" b="1" dirty="0" err="1">
                              <a:effectLst/>
                              <a:latin typeface="Times New Roman" panose="02020603050405020304" pitchFamily="18" charset="0"/>
                              <a:cs typeface="Times New Roman" panose="02020603050405020304" pitchFamily="18" charset="0"/>
                            </a:rPr>
                            <a:t>Mà</a:t>
                          </a:r>
                          <a:r>
                            <a:rPr lang="en-US" sz="3000" b="1" dirty="0">
                              <a:effectLst/>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𝐁</m:t>
                                  </m:r>
                                </m:e>
                                <m:sup>
                                  <m:r>
                                    <a:rPr lang="en-US" sz="3000" b="1">
                                      <a:effectLst/>
                                      <a:latin typeface="Cambria Math" panose="02040503050406030204" pitchFamily="18" charset="0"/>
                                    </a:rPr>
                                    <m:t>′</m:t>
                                  </m:r>
                                </m:sup>
                              </m:sSup>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𝐃</m:t>
                                  </m:r>
                                </m:e>
                                <m:sup>
                                  <m:r>
                                    <a:rPr lang="en-US" sz="3000" b="1">
                                      <a:effectLst/>
                                      <a:latin typeface="Cambria Math" panose="02040503050406030204" pitchFamily="18" charset="0"/>
                                    </a:rPr>
                                    <m:t>′</m:t>
                                  </m:r>
                                </m:sup>
                              </m:sSup>
                              <m:r>
                                <a:rPr lang="en-US" sz="3000" b="1" i="0" smtClean="0">
                                  <a:effectLst/>
                                  <a:latin typeface="Cambria Math" panose="02040503050406030204" pitchFamily="18" charset="0"/>
                                </a:rPr>
                                <m:t>//</m:t>
                              </m:r>
                            </m:oMath>
                          </a14:m>
                          <a:r>
                            <a:rPr lang="en-GB" sz="3000" b="1" i="1" dirty="0">
                              <a:effectLst/>
                              <a:latin typeface="Cambria Math" panose="02040503050406030204" pitchFamily="18" charset="0"/>
                            </a:rPr>
                            <a:t> </a:t>
                          </a:r>
                          <a14:m>
                            <m:oMath xmlns:m="http://schemas.openxmlformats.org/officeDocument/2006/math">
                              <m:r>
                                <a:rPr lang="en-US" sz="3000" b="1" i="1" smtClean="0">
                                  <a:effectLst/>
                                  <a:latin typeface="Cambria Math" panose="02040503050406030204" pitchFamily="18" charset="0"/>
                                </a:rPr>
                                <m:t>𝐁𝐃</m:t>
                              </m:r>
                            </m:oMath>
                          </a14:m>
                          <a:endParaRPr lang="en-GB" sz="3000" b="1" i="1" dirty="0">
                            <a:effectLst/>
                            <a:latin typeface="Cambria Math" panose="02040503050406030204" pitchFamily="18" charset="0"/>
                          </a:endParaRPr>
                        </a:p>
                        <a:p>
                          <a:pPr marL="0" marR="0" algn="l">
                            <a:spcBef>
                              <a:spcPts val="600"/>
                            </a:spcBef>
                            <a:spcAft>
                              <a:spcPts val="600"/>
                            </a:spcAft>
                            <a:tabLst>
                              <a:tab pos="1800225" algn="l"/>
                              <a:tab pos="3240405" algn="l"/>
                              <a:tab pos="4680585" algn="l"/>
                            </a:tabLst>
                          </a:pPr>
                          <a14:m>
                            <m:oMath xmlns:m="http://schemas.openxmlformats.org/officeDocument/2006/math">
                              <m:r>
                                <a:rPr lang="en-US" sz="3000" b="1">
                                  <a:effectLst/>
                                  <a:latin typeface="Cambria Math" panose="02040503050406030204" pitchFamily="18" charset="0"/>
                                </a:rPr>
                                <m:t>⇒</m:t>
                              </m:r>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𝐁</m:t>
                                  </m:r>
                                </m:e>
                                <m:sup>
                                  <m:r>
                                    <a:rPr lang="en-US" sz="3000" b="1">
                                      <a:effectLst/>
                                      <a:latin typeface="Cambria Math" panose="02040503050406030204" pitchFamily="18" charset="0"/>
                                    </a:rPr>
                                    <m:t>′</m:t>
                                  </m:r>
                                </m:sup>
                              </m:sSup>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𝐃</m:t>
                                  </m:r>
                                </m:e>
                                <m:sup>
                                  <m:r>
                                    <a:rPr lang="en-US" sz="3000" b="1">
                                      <a:effectLst/>
                                      <a:latin typeface="Cambria Math" panose="02040503050406030204" pitchFamily="18" charset="0"/>
                                    </a:rPr>
                                    <m:t>′</m:t>
                                  </m:r>
                                </m:sup>
                              </m:sSup>
                              <m:r>
                                <a:rPr lang="en-US" sz="3000" b="1">
                                  <a:effectLst/>
                                  <a:latin typeface="Cambria Math" panose="02040503050406030204" pitchFamily="18" charset="0"/>
                                </a:rPr>
                                <m:t>⊥</m:t>
                              </m:r>
                              <m:d>
                                <m:dPr>
                                  <m:ctrlPr>
                                    <a:rPr lang="en-US" sz="3000" b="1" i="1">
                                      <a:effectLst/>
                                      <a:latin typeface="Cambria Math" panose="02040503050406030204" pitchFamily="18" charset="0"/>
                                    </a:rPr>
                                  </m:ctrlPr>
                                </m:dPr>
                                <m:e>
                                  <m:r>
                                    <a:rPr lang="en-US" sz="3000" b="1" i="1">
                                      <a:effectLst/>
                                      <a:latin typeface="Cambria Math" panose="02040503050406030204" pitchFamily="18" charset="0"/>
                                    </a:rPr>
                                    <m:t>𝐀</m:t>
                                  </m:r>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𝐀</m:t>
                                      </m:r>
                                    </m:e>
                                    <m:sup>
                                      <m:r>
                                        <a:rPr lang="en-US" sz="3000" b="1">
                                          <a:effectLst/>
                                          <a:latin typeface="Cambria Math" panose="02040503050406030204" pitchFamily="18" charset="0"/>
                                        </a:rPr>
                                        <m:t>′</m:t>
                                      </m:r>
                                    </m:sup>
                                  </m:sSup>
                                  <m:r>
                                    <a:rPr lang="en-US" sz="3000" b="1" i="1">
                                      <a:effectLst/>
                                      <a:latin typeface="Cambria Math" panose="02040503050406030204" pitchFamily="18" charset="0"/>
                                    </a:rPr>
                                    <m:t>𝐎</m:t>
                                  </m:r>
                                </m:e>
                              </m:d>
                              <m:r>
                                <a:rPr lang="en-US" sz="3000" b="1">
                                  <a:effectLst/>
                                  <a:latin typeface="Cambria Math" panose="02040503050406030204" pitchFamily="18" charset="0"/>
                                </a:rPr>
                                <m:t>⇒</m:t>
                              </m:r>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𝐁</m:t>
                                  </m:r>
                                </m:e>
                                <m:sup>
                                  <m:r>
                                    <a:rPr lang="en-US" sz="3000" b="1">
                                      <a:effectLst/>
                                      <a:latin typeface="Cambria Math" panose="02040503050406030204" pitchFamily="18" charset="0"/>
                                    </a:rPr>
                                    <m:t>′</m:t>
                                  </m:r>
                                </m:sup>
                              </m:sSup>
                              <m:sSup>
                                <m:sSupPr>
                                  <m:ctrlPr>
                                    <a:rPr lang="en-US" sz="3000" b="1" i="1">
                                      <a:effectLst/>
                                      <a:latin typeface="Cambria Math" panose="02040503050406030204" pitchFamily="18" charset="0"/>
                                    </a:rPr>
                                  </m:ctrlPr>
                                </m:sSupPr>
                                <m:e>
                                  <m:r>
                                    <a:rPr lang="en-US" sz="3000" b="1" i="1">
                                      <a:effectLst/>
                                      <a:latin typeface="Cambria Math" panose="02040503050406030204" pitchFamily="18" charset="0"/>
                                    </a:rPr>
                                    <m:t>𝐃</m:t>
                                  </m:r>
                                </m:e>
                                <m:sup>
                                  <m:r>
                                    <a:rPr lang="en-US" sz="3000" b="1">
                                      <a:effectLst/>
                                      <a:latin typeface="Cambria Math" panose="02040503050406030204" pitchFamily="18" charset="0"/>
                                    </a:rPr>
                                    <m:t>′</m:t>
                                  </m:r>
                                </m:sup>
                              </m:sSup>
                              <m:r>
                                <a:rPr lang="en-US" sz="3000" b="1">
                                  <a:effectLst/>
                                  <a:latin typeface="Cambria Math" panose="02040503050406030204" pitchFamily="18" charset="0"/>
                                </a:rPr>
                                <m:t>⊥</m:t>
                              </m:r>
                              <m:r>
                                <a:rPr lang="en-US" sz="3000" b="1" i="1">
                                  <a:effectLst/>
                                  <a:latin typeface="Cambria Math" panose="02040503050406030204" pitchFamily="18" charset="0"/>
                                </a:rPr>
                                <m:t>𝐀𝐂</m:t>
                              </m:r>
                            </m:oMath>
                          </a14:m>
                          <a:r>
                            <a:rPr lang="en-US" sz="1200" dirty="0">
                              <a:effectLst/>
                            </a:rPr>
                            <a:t>. </a:t>
                          </a:r>
                          <a:endParaRPr lang="en-US" sz="1200" dirty="0">
                            <a:effectLst/>
                            <a:latin typeface="Times New Roman" panose="02020603050405020304" pitchFamily="18" charset="0"/>
                            <a:ea typeface="Calibri" panose="020F0502020204030204" pitchFamily="34" charset="0"/>
                          </a:endParaRPr>
                        </a:p>
                      </a:txBody>
                      <a:tcPr marL="114300" marR="114300" marT="0" marB="0">
                        <a:solidFill>
                          <a:schemeClr val="bg1"/>
                        </a:solidFill>
                      </a:tcPr>
                    </a:tc>
                    <a:extLst>
                      <a:ext uri="{0D108BD9-81ED-4DB2-BD59-A6C34878D82A}">
                        <a16:rowId xmlns:a16="http://schemas.microsoft.com/office/drawing/2014/main" val="3422180774"/>
                      </a:ext>
                    </a:extLst>
                  </a:tr>
                </a:tbl>
              </a:graphicData>
            </a:graphic>
          </p:graphicFrame>
        </mc:Choice>
        <mc:Fallback xmlns="">
          <p:graphicFrame>
            <p:nvGraphicFramePr>
              <p:cNvPr id="51" name="Table 50">
                <a:extLst>
                  <a:ext uri="{FF2B5EF4-FFF2-40B4-BE49-F238E27FC236}">
                    <a16:creationId xmlns:a16="http://schemas.microsoft.com/office/drawing/2014/main" id="{AD170039-0B8B-4EB5-B284-8A9E3E76A1E2}"/>
                  </a:ext>
                </a:extLst>
              </p:cNvPr>
              <p:cNvGraphicFramePr>
                <a:graphicFrameLocks noGrp="1"/>
              </p:cNvGraphicFramePr>
              <p:nvPr>
                <p:extLst>
                  <p:ext uri="{D42A27DB-BD31-4B8C-83A1-F6EECF244321}">
                    <p14:modId xmlns:p14="http://schemas.microsoft.com/office/powerpoint/2010/main" val="992440574"/>
                  </p:ext>
                </p:extLst>
              </p:nvPr>
            </p:nvGraphicFramePr>
            <p:xfrm>
              <a:off x="699215" y="3843397"/>
              <a:ext cx="5627640" cy="2228533"/>
            </p:xfrm>
            <a:graphic>
              <a:graphicData uri="http://schemas.openxmlformats.org/drawingml/2006/table">
                <a:tbl>
                  <a:tblPr>
                    <a:tableStyleId>{5C22544A-7EE6-4342-B048-85BDC9FD1C3A}</a:tableStyleId>
                  </a:tblPr>
                  <a:tblGrid>
                    <a:gridCol w="5627640">
                      <a:extLst>
                        <a:ext uri="{9D8B030D-6E8A-4147-A177-3AD203B41FA5}">
                          <a16:colId xmlns:a16="http://schemas.microsoft.com/office/drawing/2014/main" val="311082823"/>
                        </a:ext>
                      </a:extLst>
                    </a:gridCol>
                  </a:tblGrid>
                  <a:tr h="2228533">
                    <a:tc>
                      <a:txBody>
                        <a:bodyPr/>
                        <a:lstStyle/>
                        <a:p>
                          <a:endParaRPr lang="en-US"/>
                        </a:p>
                      </a:txBody>
                      <a:tcPr marL="114300" marR="114300" marT="0" marB="0">
                        <a:blipFill>
                          <a:blip r:embed="rId8"/>
                          <a:stretch>
                            <a:fillRect l="-108" t="-272" r="-216" b="-2180"/>
                          </a:stretch>
                        </a:blipFill>
                      </a:tcPr>
                    </a:tc>
                    <a:extLst>
                      <a:ext uri="{0D108BD9-81ED-4DB2-BD59-A6C34878D82A}">
                        <a16:rowId xmlns:a16="http://schemas.microsoft.com/office/drawing/2014/main" val="3422180774"/>
                      </a:ext>
                    </a:extLst>
                  </a:tr>
                </a:tbl>
              </a:graphicData>
            </a:graphic>
          </p:graphicFrame>
        </mc:Fallback>
      </mc:AlternateContent>
      <p:pic>
        <p:nvPicPr>
          <p:cNvPr id="53" name="Picture 52">
            <a:extLst>
              <a:ext uri="{FF2B5EF4-FFF2-40B4-BE49-F238E27FC236}">
                <a16:creationId xmlns:a16="http://schemas.microsoft.com/office/drawing/2014/main" id="{8DAD8F9E-44E3-4956-94B6-971289D87DCA}"/>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493926" y="3464016"/>
            <a:ext cx="3709364" cy="3054336"/>
          </a:xfrm>
          <a:prstGeom prst="rect">
            <a:avLst/>
          </a:prstGeom>
          <a:noFill/>
          <a:ln>
            <a:noFill/>
          </a:ln>
        </p:spPr>
      </p:pic>
    </p:spTree>
    <p:extLst>
      <p:ext uri="{BB962C8B-B14F-4D97-AF65-F5344CB8AC3E}">
        <p14:creationId xmlns:p14="http://schemas.microsoft.com/office/powerpoint/2010/main" val="334027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500" fill="hold"/>
                                        <p:tgtEl>
                                          <p:spTgt spid="50"/>
                                        </p:tgtEl>
                                        <p:attrNameLst>
                                          <p:attrName>ppt_x</p:attrName>
                                        </p:attrNameLst>
                                      </p:cBhvr>
                                      <p:tavLst>
                                        <p:tav tm="0">
                                          <p:val>
                                            <p:strVal val="#ppt_x"/>
                                          </p:val>
                                        </p:tav>
                                        <p:tav tm="100000">
                                          <p:val>
                                            <p:strVal val="#ppt_x"/>
                                          </p:val>
                                        </p:tav>
                                      </p:tavLst>
                                    </p:anim>
                                    <p:anim calcmode="lin" valueType="num">
                                      <p:cBhvr additive="base">
                                        <p:cTn id="31"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dirty="0"/>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6150" y="6274279"/>
                <a:ext cx="2813135" cy="940543"/>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12:</a:t>
              </a:r>
            </a:p>
          </p:txBody>
        </p:sp>
      </p:grpSp>
      <mc:AlternateContent xmlns:mc="http://schemas.openxmlformats.org/markup-compatibility/2006" xmlns:a14="http://schemas.microsoft.com/office/drawing/2010/main">
        <mc:Choice Requires="a14">
          <p:sp>
            <p:nvSpPr>
              <p:cNvPr id="94" name="Rectangle 93"/>
              <p:cNvSpPr/>
              <p:nvPr/>
            </p:nvSpPr>
            <p:spPr>
              <a:xfrm>
                <a:off x="224529" y="2591117"/>
                <a:ext cx="7927891" cy="1146205"/>
              </a:xfrm>
              <a:prstGeom prst="rect">
                <a:avLst/>
              </a:prstGeom>
              <a:noFill/>
            </p:spPr>
            <p:txBody>
              <a:bodyPr wrap="square" lIns="91433" tIns="45717" rIns="91433" bIns="45717" rtlCol="0">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a) Tam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libri" panose="020F0502020204030204" pitchFamily="34" charset="0"/>
                        <a:cs typeface="Times New Roman" panose="02020603050405020304" pitchFamily="18" charset="0"/>
                      </a:rPr>
                      <m:t>𝑆𝐴𝐶</m:t>
                    </m:r>
                    <m:r>
                      <a:rPr lang="en-US" sz="3200" i="1">
                        <a:latin typeface="Cambria Math"/>
                        <a:ea typeface="Calibri" panose="020F0502020204030204" pitchFamily="34" charset="0"/>
                        <a:cs typeface="Times New Roman" panose="02020603050405020304" pitchFamily="18" charset="0"/>
                      </a:rPr>
                      <m:t> </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có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đường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mbria Math" panose="020405030504060302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ea typeface="Cambria Math" panose="02040503050406030204" pitchFamily="18" charset="0"/>
                        <a:cs typeface="Times New Roman" panose="02020603050405020304" pitchFamily="18" charset="0"/>
                      </a:rPr>
                      <m:t>∕∕</m:t>
                    </m:r>
                    <m:r>
                      <a:rPr lang="en-US" sz="3200" i="1">
                        <a:latin typeface="Cambria Math"/>
                        <a:ea typeface="Times New Roman" panose="02020603050405020304" pitchFamily="18" charset="0"/>
                        <a:cs typeface="Times New Roman" panose="02020603050405020304" pitchFamily="18" charset="0"/>
                      </a:rPr>
                      <m:t>𝑆𝐴</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24529" y="2591117"/>
                <a:ext cx="7927891" cy="1146205"/>
              </a:xfrm>
              <a:prstGeom prst="rect">
                <a:avLst/>
              </a:prstGeom>
              <a:blipFill>
                <a:blip r:embed="rId2"/>
                <a:stretch>
                  <a:fillRect l="-2000" t="-7447" b="-13298"/>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2EDC8AC-CCBF-481B-ADAB-DA89422CB16C}"/>
                  </a:ext>
                </a:extLst>
              </p:cNvPr>
              <p:cNvSpPr/>
              <p:nvPr/>
            </p:nvSpPr>
            <p:spPr>
              <a:xfrm>
                <a:off x="295796" y="208209"/>
                <a:ext cx="11830497" cy="1578894"/>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vuông tâm </a:t>
                </a:r>
                <a14:m>
                  <m:oMath xmlns:m="http://schemas.openxmlformats.org/officeDocument/2006/math">
                    <m:r>
                      <m:rPr>
                        <m:sty m:val="p"/>
                      </m:rPr>
                      <a:rPr lang="en-US" sz="2800">
                        <a:latin typeface="Cambria Math"/>
                        <a:ea typeface="Calibri" panose="020F0502020204030204" pitchFamily="34" charset="0"/>
                        <a:cs typeface="Times New Roman" panose="02020603050405020304" pitchFamily="18" charset="0"/>
                      </a:rPr>
                      <m:t>O</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628635" indent="-628635">
                  <a:lnSpc>
                    <a:spcPct val="115000"/>
                  </a:lnSpc>
                  <a:tabLst>
                    <a:tab pos="285744" algn="l"/>
                    <a:tab pos="467983" algn="l"/>
                    <a:tab pos="540372" algn="l"/>
                    <a:tab pos="648318" algn="l"/>
                    <a:tab pos="1260443" algn="l"/>
                    <a:tab pos="3780696"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a)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𝑂𝑀</m:t>
                    </m:r>
                    <m:r>
                      <a:rPr lang="nl-NL" sz="28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i="1">
                            <a:latin typeface="Cambria Math"/>
                            <a:ea typeface="Cambria Math" panose="02040503050406030204" pitchFamily="18"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295796" y="208209"/>
                <a:ext cx="11830497" cy="1578894"/>
              </a:xfrm>
              <a:prstGeom prst="rect">
                <a:avLst/>
              </a:prstGeom>
              <a:blipFill>
                <a:blip r:embed="rId3"/>
                <a:stretch>
                  <a:fillRect l="-1082" t="-2317" b="-7336"/>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7720488" y="2163840"/>
            <a:ext cx="4194979" cy="4594709"/>
            <a:chOff x="7720489" y="2163840"/>
            <a:chExt cx="4194979" cy="4594707"/>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98146B4F-2648-4510-B1CB-BD58F38017C7}"/>
                </a:ext>
              </a:extLst>
            </p:cNvPr>
            <p:cNvGrpSpPr/>
            <p:nvPr/>
          </p:nvGrpSpPr>
          <p:grpSpPr>
            <a:xfrm>
              <a:off x="7720489" y="2546412"/>
              <a:ext cx="4194979" cy="4212135"/>
              <a:chOff x="7720489" y="2546412"/>
              <a:chExt cx="4194979" cy="4212135"/>
            </a:xfrm>
          </p:grpSpPr>
          <p:grpSp>
            <p:nvGrpSpPr>
              <p:cNvPr id="17" name="Group 16">
                <a:extLst>
                  <a:ext uri="{FF2B5EF4-FFF2-40B4-BE49-F238E27FC236}">
                    <a16:creationId xmlns:a16="http://schemas.microsoft.com/office/drawing/2014/main" id="{3F383BEE-68C8-4361-87A2-706B8EE9C1AF}"/>
                  </a:ext>
                </a:extLst>
              </p:cNvPr>
              <p:cNvGrpSpPr/>
              <p:nvPr/>
            </p:nvGrpSpPr>
            <p:grpSpPr>
              <a:xfrm>
                <a:off x="7720489" y="2546412"/>
                <a:ext cx="4194979" cy="4212135"/>
                <a:chOff x="7720489" y="2546412"/>
                <a:chExt cx="4194979" cy="4212135"/>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7720489" y="2546412"/>
                  <a:ext cx="4194979" cy="4212135"/>
                  <a:chOff x="4572001" y="1888199"/>
                  <a:chExt cx="3217098" cy="2367372"/>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51" name="Line 11">
                    <a:extLst>
                      <a:ext uri="{FF2B5EF4-FFF2-40B4-BE49-F238E27FC236}">
                        <a16:creationId xmlns:a16="http://schemas.microsoft.com/office/drawing/2014/main" id="{A0A36028-BC22-4BF7-8174-40F7C81493F0}"/>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52" name="Line 12">
                    <a:extLst>
                      <a:ext uri="{FF2B5EF4-FFF2-40B4-BE49-F238E27FC236}">
                        <a16:creationId xmlns:a16="http://schemas.microsoft.com/office/drawing/2014/main" id="{12981FEA-4770-4ECB-9B04-6AACF2390401}"/>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3">
                    <a:extLst>
                      <a:ext uri="{FF2B5EF4-FFF2-40B4-BE49-F238E27FC236}">
                        <a16:creationId xmlns:a16="http://schemas.microsoft.com/office/drawing/2014/main" id="{F368364A-8653-454B-92A8-5E479BC8F57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0" name="Line 22">
                  <a:extLst>
                    <a:ext uri="{FF2B5EF4-FFF2-40B4-BE49-F238E27FC236}">
                      <a16:creationId xmlns:a16="http://schemas.microsoft.com/office/drawing/2014/main" id="{8065F993-AE37-419C-A828-5865683E1D96}"/>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4" name="Rectangle 18">
                <a:extLst>
                  <a:ext uri="{FF2B5EF4-FFF2-40B4-BE49-F238E27FC236}">
                    <a16:creationId xmlns:a16="http://schemas.microsoft.com/office/drawing/2014/main" id="{D995A457-667F-43AB-A7D1-2A16412F90FA}"/>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sp>
        <p:nvSpPr>
          <p:cNvPr id="85" name="Line 16">
            <a:extLst>
              <a:ext uri="{FF2B5EF4-FFF2-40B4-BE49-F238E27FC236}">
                <a16:creationId xmlns:a16="http://schemas.microsoft.com/office/drawing/2014/main" id="{2F7B4A42-0F84-4C31-9CDE-10D5FBFE7FF6}"/>
              </a:ext>
            </a:extLst>
          </p:cNvPr>
          <p:cNvSpPr>
            <a:spLocks noChangeShapeType="1"/>
          </p:cNvSpPr>
          <p:nvPr/>
        </p:nvSpPr>
        <p:spPr bwMode="auto">
          <a:xfrm>
            <a:off x="9840867" y="4358379"/>
            <a:ext cx="0" cy="1353772"/>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grpSp>
        <p:nvGrpSpPr>
          <p:cNvPr id="16" name="Group 15">
            <a:extLst>
              <a:ext uri="{FF2B5EF4-FFF2-40B4-BE49-F238E27FC236}">
                <a16:creationId xmlns:a16="http://schemas.microsoft.com/office/drawing/2014/main" id="{6A31722D-B819-4150-93E2-A961FB5CE358}"/>
              </a:ext>
            </a:extLst>
          </p:cNvPr>
          <p:cNvGrpSpPr/>
          <p:nvPr/>
        </p:nvGrpSpPr>
        <p:grpSpPr>
          <a:xfrm>
            <a:off x="9781879" y="4025361"/>
            <a:ext cx="334099" cy="419291"/>
            <a:chOff x="9828658" y="4139536"/>
            <a:chExt cx="334097" cy="419290"/>
          </a:xfrm>
        </p:grpSpPr>
        <p:sp>
          <p:nvSpPr>
            <p:cNvPr id="15" name="Oval 14">
              <a:extLst>
                <a:ext uri="{FF2B5EF4-FFF2-40B4-BE49-F238E27FC236}">
                  <a16:creationId xmlns:a16="http://schemas.microsoft.com/office/drawing/2014/main" id="{B5C7FFD4-EAF9-4C50-A9B9-500603A9077E}"/>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9" name="Rectangle 18">
              <a:extLst>
                <a:ext uri="{FF2B5EF4-FFF2-40B4-BE49-F238E27FC236}">
                  <a16:creationId xmlns:a16="http://schemas.microsoft.com/office/drawing/2014/main" id="{C9541BA1-32F1-4240-8041-739E5DCA8518}"/>
                </a:ext>
              </a:extLst>
            </p:cNvPr>
            <p:cNvSpPr>
              <a:spLocks noChangeArrowheads="1"/>
            </p:cNvSpPr>
            <p:nvPr/>
          </p:nvSpPr>
          <p:spPr bwMode="auto">
            <a:xfrm>
              <a:off x="9923908" y="4139536"/>
              <a:ext cx="238847"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mc:AlternateContent xmlns:mc="http://schemas.openxmlformats.org/markup-compatibility/2006" xmlns:a14="http://schemas.microsoft.com/office/drawing/2010/main">
        <mc:Choice Requires="a14">
          <p:sp>
            <p:nvSpPr>
              <p:cNvPr id="3" name="Rectangle 2"/>
              <p:cNvSpPr/>
              <p:nvPr/>
            </p:nvSpPr>
            <p:spPr>
              <a:xfrm>
                <a:off x="424118" y="3856509"/>
                <a:ext cx="8243539" cy="1146211"/>
              </a:xfrm>
              <a:prstGeom prst="rect">
                <a:avLst/>
              </a:prstGeom>
            </p:spPr>
            <p:txBody>
              <a:bodyPr wrap="none">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Theo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𝑆𝐴</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3200" i="1">
                        <a:latin typeface="Cambria Math"/>
                      </a:rPr>
                      <m:t>⇒</m:t>
                    </m:r>
                  </m:oMath>
                </a14:m>
                <a:r>
                  <a:rPr lang="nl-NL"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endParaRPr lang="nl-NL" sz="3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nl-NL" sz="3200" dirty="0">
                    <a:latin typeface="Times New Roman" panose="02020603050405020304" pitchFamily="18" charset="0"/>
                    <a:ea typeface="Calibri" panose="020F0502020204030204" pitchFamily="34" charset="0"/>
                    <a:cs typeface="Times New Roman" panose="02020603050405020304" pitchFamily="18" charset="0"/>
                  </a:rPr>
                  <a:t>(theo tính chất 1a)</a:t>
                </a:r>
                <a:r>
                  <a:rPr lang="en-US" sz="3200" dirty="0">
                    <a:latin typeface="Times New Roman" panose="02020603050405020304" pitchFamily="18" charset="0"/>
                    <a:ea typeface="Calibri" panose="020F0502020204030204" pitchFamily="34" charset="0"/>
                    <a:cs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424118" y="3856509"/>
                <a:ext cx="8243539" cy="1146211"/>
              </a:xfrm>
              <a:prstGeom prst="rect">
                <a:avLst/>
              </a:prstGeom>
              <a:blipFill>
                <a:blip r:embed="rId4"/>
                <a:stretch>
                  <a:fillRect l="-1923" t="-7447" b="-13298"/>
                </a:stretch>
              </a:blipFill>
            </p:spPr>
            <p:txBody>
              <a:bodyPr/>
              <a:lstStyle/>
              <a:p>
                <a:r>
                  <a:rPr lang="en-US">
                    <a:noFill/>
                  </a:rPr>
                  <a:t> </a:t>
                </a:r>
              </a:p>
            </p:txBody>
          </p:sp>
        </mc:Fallback>
      </mc:AlternateContent>
    </p:spTree>
    <p:extLst>
      <p:ext uri="{BB962C8B-B14F-4D97-AF65-F5344CB8AC3E}">
        <p14:creationId xmlns:p14="http://schemas.microsoft.com/office/powerpoint/2010/main" val="362409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5"/>
                                        </p:tgtEl>
                                        <p:attrNameLst>
                                          <p:attrName>style.visibility</p:attrName>
                                        </p:attrNameLst>
                                      </p:cBhvr>
                                      <p:to>
                                        <p:strVal val="visible"/>
                                      </p:to>
                                    </p:set>
                                    <p:animEffect transition="in" filter="barn(inVertical)">
                                      <p:cBhvr>
                                        <p:cTn id="21" dur="500"/>
                                        <p:tgtEl>
                                          <p:spTgt spid="8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wipe(left)">
                                      <p:cBhvr>
                                        <p:cTn id="26" dur="500"/>
                                        <p:tgtEl>
                                          <p:spTgt spid="9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P spid="85" grpId="0" animBg="1"/>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93489" y="2006604"/>
            <a:ext cx="12031272" cy="4916312"/>
            <a:chOff x="184495" y="3649142"/>
            <a:chExt cx="11926984" cy="4633710"/>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dirty="0"/>
            </a:p>
          </p:txBody>
        </p:sp>
        <p:grpSp>
          <p:nvGrpSpPr>
            <p:cNvPr id="6" name="Group 5"/>
            <p:cNvGrpSpPr/>
            <p:nvPr/>
          </p:nvGrpSpPr>
          <p:grpSpPr>
            <a:xfrm>
              <a:off x="203200" y="3649142"/>
              <a:ext cx="2342698" cy="522033"/>
              <a:chOff x="1275608" y="6262812"/>
              <a:chExt cx="4592537" cy="948506"/>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336585" y="6262812"/>
                <a:ext cx="2788751" cy="948506"/>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6"/>
            <a:ext cx="12031271" cy="1768968"/>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12:</a:t>
              </a:r>
            </a:p>
          </p:txBody>
        </p:sp>
      </p:grpSp>
      <mc:AlternateContent xmlns:mc="http://schemas.openxmlformats.org/markup-compatibility/2006" xmlns:a14="http://schemas.microsoft.com/office/drawing/2010/main">
        <mc:Choice Requires="a14">
          <p:sp>
            <p:nvSpPr>
              <p:cNvPr id="94" name="Rectangle 93"/>
              <p:cNvSpPr/>
              <p:nvPr/>
            </p:nvSpPr>
            <p:spPr>
              <a:xfrm>
                <a:off x="237483" y="2483732"/>
                <a:ext cx="7732572" cy="1014246"/>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Giả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cắt</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chóp</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diện</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tứ</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𝐴𝐸𝐺𝐹</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37483" y="2483732"/>
                <a:ext cx="7732572" cy="1014246"/>
              </a:xfrm>
              <a:prstGeom prst="rect">
                <a:avLst/>
              </a:prstGeom>
              <a:blipFill>
                <a:blip r:embed="rId2"/>
                <a:stretch>
                  <a:fillRect l="-1656" t="-5988" b="-12575"/>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74255" y="6482299"/>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39" name="Group 38">
            <a:extLst>
              <a:ext uri="{FF2B5EF4-FFF2-40B4-BE49-F238E27FC236}">
                <a16:creationId xmlns:a16="http://schemas.microsoft.com/office/drawing/2014/main" id="{5335807E-FCA0-4804-8433-3CF0A9E9B09A}"/>
              </a:ext>
            </a:extLst>
          </p:cNvPr>
          <p:cNvGrpSpPr/>
          <p:nvPr/>
        </p:nvGrpSpPr>
        <p:grpSpPr>
          <a:xfrm>
            <a:off x="7720488" y="2163840"/>
            <a:ext cx="4194979" cy="4594709"/>
            <a:chOff x="7720489" y="2163840"/>
            <a:chExt cx="4194979" cy="4594707"/>
          </a:xfrm>
        </p:grpSpPr>
        <p:sp>
          <p:nvSpPr>
            <p:cNvPr id="40" name="Rectangle 18">
              <a:extLst>
                <a:ext uri="{FF2B5EF4-FFF2-40B4-BE49-F238E27FC236}">
                  <a16:creationId xmlns:a16="http://schemas.microsoft.com/office/drawing/2014/main" id="{5A208ADA-F9F2-4BAF-88E5-A063C57FCFBB}"/>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41" name="Group 40">
              <a:extLst>
                <a:ext uri="{FF2B5EF4-FFF2-40B4-BE49-F238E27FC236}">
                  <a16:creationId xmlns:a16="http://schemas.microsoft.com/office/drawing/2014/main" id="{07D5503D-3045-4020-9BB9-99B35625B1C6}"/>
                </a:ext>
              </a:extLst>
            </p:cNvPr>
            <p:cNvGrpSpPr/>
            <p:nvPr/>
          </p:nvGrpSpPr>
          <p:grpSpPr>
            <a:xfrm>
              <a:off x="7720489" y="2546412"/>
              <a:ext cx="4194979" cy="4212135"/>
              <a:chOff x="7720489" y="2546412"/>
              <a:chExt cx="4194979" cy="4212135"/>
            </a:xfrm>
          </p:grpSpPr>
          <p:grpSp>
            <p:nvGrpSpPr>
              <p:cNvPr id="42" name="Group 41">
                <a:extLst>
                  <a:ext uri="{FF2B5EF4-FFF2-40B4-BE49-F238E27FC236}">
                    <a16:creationId xmlns:a16="http://schemas.microsoft.com/office/drawing/2014/main" id="{0B02058A-A851-45F3-A249-C0A1D7012245}"/>
                  </a:ext>
                </a:extLst>
              </p:cNvPr>
              <p:cNvGrpSpPr/>
              <p:nvPr/>
            </p:nvGrpSpPr>
            <p:grpSpPr>
              <a:xfrm>
                <a:off x="7720489" y="2546412"/>
                <a:ext cx="4194979" cy="4212135"/>
                <a:chOff x="7720489" y="2546412"/>
                <a:chExt cx="4194979" cy="4212135"/>
              </a:xfrm>
            </p:grpSpPr>
            <p:grpSp>
              <p:nvGrpSpPr>
                <p:cNvPr id="44" name="Group 43">
                  <a:extLst>
                    <a:ext uri="{FF2B5EF4-FFF2-40B4-BE49-F238E27FC236}">
                      <a16:creationId xmlns:a16="http://schemas.microsoft.com/office/drawing/2014/main" id="{A5221559-7E0E-4E3E-AF4C-9AD0CE14146E}"/>
                    </a:ext>
                  </a:extLst>
                </p:cNvPr>
                <p:cNvGrpSpPr/>
                <p:nvPr/>
              </p:nvGrpSpPr>
              <p:grpSpPr>
                <a:xfrm>
                  <a:off x="7720489" y="2546412"/>
                  <a:ext cx="4194979" cy="4212135"/>
                  <a:chOff x="4572001" y="1888199"/>
                  <a:chExt cx="3217098" cy="2367372"/>
                </a:xfrm>
              </p:grpSpPr>
              <p:sp>
                <p:nvSpPr>
                  <p:cNvPr id="47" name="Line 9">
                    <a:extLst>
                      <a:ext uri="{FF2B5EF4-FFF2-40B4-BE49-F238E27FC236}">
                        <a16:creationId xmlns:a16="http://schemas.microsoft.com/office/drawing/2014/main" id="{4153CB6D-88DE-428D-824E-B0B7377574DD}"/>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48" name="Line 11">
                    <a:extLst>
                      <a:ext uri="{FF2B5EF4-FFF2-40B4-BE49-F238E27FC236}">
                        <a16:creationId xmlns:a16="http://schemas.microsoft.com/office/drawing/2014/main" id="{9681DC77-9B91-4C94-9ABF-C4E18EB15476}"/>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49" name="Line 12">
                    <a:extLst>
                      <a:ext uri="{FF2B5EF4-FFF2-40B4-BE49-F238E27FC236}">
                        <a16:creationId xmlns:a16="http://schemas.microsoft.com/office/drawing/2014/main" id="{6B57682C-DB21-43FE-A5DB-14A311B97068}"/>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0" name="Line 13">
                    <a:extLst>
                      <a:ext uri="{FF2B5EF4-FFF2-40B4-BE49-F238E27FC236}">
                        <a16:creationId xmlns:a16="http://schemas.microsoft.com/office/drawing/2014/main" id="{8175DD34-B930-4BF8-91DA-ED08839EE349}"/>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1" name="Line 14">
                    <a:extLst>
                      <a:ext uri="{FF2B5EF4-FFF2-40B4-BE49-F238E27FC236}">
                        <a16:creationId xmlns:a16="http://schemas.microsoft.com/office/drawing/2014/main" id="{190C775F-779A-4174-85BB-BFF9518F48CD}"/>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2" name="Line 15">
                    <a:extLst>
                      <a:ext uri="{FF2B5EF4-FFF2-40B4-BE49-F238E27FC236}">
                        <a16:creationId xmlns:a16="http://schemas.microsoft.com/office/drawing/2014/main" id="{5CF924C8-E20C-47E6-8E3A-87AC78BE9DFF}"/>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6">
                    <a:extLst>
                      <a:ext uri="{FF2B5EF4-FFF2-40B4-BE49-F238E27FC236}">
                        <a16:creationId xmlns:a16="http://schemas.microsoft.com/office/drawing/2014/main" id="{1C576730-A70D-4A1C-89A3-0C1670EA613C}"/>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Rectangle 18">
                    <a:extLst>
                      <a:ext uri="{FF2B5EF4-FFF2-40B4-BE49-F238E27FC236}">
                        <a16:creationId xmlns:a16="http://schemas.microsoft.com/office/drawing/2014/main" id="{8573DCA6-9CAC-4250-A60A-F250ADC292D7}"/>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55" name="Rectangle 19">
                    <a:extLst>
                      <a:ext uri="{FF2B5EF4-FFF2-40B4-BE49-F238E27FC236}">
                        <a16:creationId xmlns:a16="http://schemas.microsoft.com/office/drawing/2014/main" id="{CB58AF95-FDDA-4274-9E27-B520A67A52A7}"/>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56" name="Rectangle 20">
                    <a:extLst>
                      <a:ext uri="{FF2B5EF4-FFF2-40B4-BE49-F238E27FC236}">
                        <a16:creationId xmlns:a16="http://schemas.microsoft.com/office/drawing/2014/main" id="{A3DEFB39-48EE-49E2-8DB0-AF773C905CB6}"/>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57" name="Rectangle 21">
                    <a:extLst>
                      <a:ext uri="{FF2B5EF4-FFF2-40B4-BE49-F238E27FC236}">
                        <a16:creationId xmlns:a16="http://schemas.microsoft.com/office/drawing/2014/main" id="{33F61DDE-1197-4871-897F-564B82C8461F}"/>
                      </a:ext>
                    </a:extLst>
                  </p:cNvPr>
                  <p:cNvSpPr>
                    <a:spLocks noChangeArrowheads="1"/>
                  </p:cNvSpPr>
                  <p:nvPr/>
                </p:nvSpPr>
                <p:spPr bwMode="auto">
                  <a:xfrm>
                    <a:off x="5396063" y="3337601"/>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58" name="Line 22">
                    <a:extLst>
                      <a:ext uri="{FF2B5EF4-FFF2-40B4-BE49-F238E27FC236}">
                        <a16:creationId xmlns:a16="http://schemas.microsoft.com/office/drawing/2014/main" id="{960FDC12-7DC8-4413-A6B8-F02BA9F5CFB1}"/>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5" name="Line 22">
                  <a:extLst>
                    <a:ext uri="{FF2B5EF4-FFF2-40B4-BE49-F238E27FC236}">
                      <a16:creationId xmlns:a16="http://schemas.microsoft.com/office/drawing/2014/main" id="{D9DF5573-C9CC-4CF0-9476-77F48920C05A}"/>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46" name="Line 22">
                  <a:extLst>
                    <a:ext uri="{FF2B5EF4-FFF2-40B4-BE49-F238E27FC236}">
                      <a16:creationId xmlns:a16="http://schemas.microsoft.com/office/drawing/2014/main" id="{2513E323-D8B0-4DDB-95A0-F392CF04C1CC}"/>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3" name="Rectangle 18">
                <a:extLst>
                  <a:ext uri="{FF2B5EF4-FFF2-40B4-BE49-F238E27FC236}">
                    <a16:creationId xmlns:a16="http://schemas.microsoft.com/office/drawing/2014/main" id="{38B3DF64-554F-4FB5-BA6A-432D561DFE69}"/>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grpSp>
        <p:nvGrpSpPr>
          <p:cNvPr id="12" name="Group 11"/>
          <p:cNvGrpSpPr/>
          <p:nvPr/>
        </p:nvGrpSpPr>
        <p:grpSpPr>
          <a:xfrm>
            <a:off x="8345654" y="4005420"/>
            <a:ext cx="2140007" cy="1056152"/>
            <a:chOff x="8345652" y="4005420"/>
            <a:chExt cx="2140007" cy="1056152"/>
          </a:xfrm>
        </p:grpSpPr>
        <p:sp>
          <p:nvSpPr>
            <p:cNvPr id="64" name="Line 16">
              <a:extLst>
                <a:ext uri="{FF2B5EF4-FFF2-40B4-BE49-F238E27FC236}">
                  <a16:creationId xmlns:a16="http://schemas.microsoft.com/office/drawing/2014/main" id="{15EC507E-D06F-4518-9547-BBC576C20D37}"/>
                </a:ext>
              </a:extLst>
            </p:cNvPr>
            <p:cNvSpPr>
              <a:spLocks noChangeShapeType="1"/>
            </p:cNvSpPr>
            <p:nvPr/>
          </p:nvSpPr>
          <p:spPr bwMode="auto">
            <a:xfrm flipV="1">
              <a:off x="8345652" y="4063093"/>
              <a:ext cx="1322457" cy="698525"/>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5" name="Line 16">
              <a:extLst>
                <a:ext uri="{FF2B5EF4-FFF2-40B4-BE49-F238E27FC236}">
                  <a16:creationId xmlns:a16="http://schemas.microsoft.com/office/drawing/2014/main" id="{567C3EC2-D060-4670-9C96-251B50CB6A65}"/>
                </a:ext>
              </a:extLst>
            </p:cNvPr>
            <p:cNvSpPr>
              <a:spLocks noChangeShapeType="1"/>
            </p:cNvSpPr>
            <p:nvPr/>
          </p:nvSpPr>
          <p:spPr bwMode="auto">
            <a:xfrm flipV="1">
              <a:off x="9678996" y="4005420"/>
              <a:ext cx="806663" cy="57673"/>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6" name="Line 16">
              <a:extLst>
                <a:ext uri="{FF2B5EF4-FFF2-40B4-BE49-F238E27FC236}">
                  <a16:creationId xmlns:a16="http://schemas.microsoft.com/office/drawing/2014/main" id="{3B34D3D5-8FF1-45F7-9872-B2944BB124A7}"/>
                </a:ext>
              </a:extLst>
            </p:cNvPr>
            <p:cNvSpPr>
              <a:spLocks noChangeShapeType="1"/>
            </p:cNvSpPr>
            <p:nvPr/>
          </p:nvSpPr>
          <p:spPr bwMode="auto">
            <a:xfrm flipH="1">
              <a:off x="8891923" y="4032948"/>
              <a:ext cx="1555850" cy="1028624"/>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67" name="Line 16">
              <a:extLst>
                <a:ext uri="{FF2B5EF4-FFF2-40B4-BE49-F238E27FC236}">
                  <a16:creationId xmlns:a16="http://schemas.microsoft.com/office/drawing/2014/main" id="{CB87E36A-72E4-4C38-948B-7AD3B2985EEA}"/>
                </a:ext>
              </a:extLst>
            </p:cNvPr>
            <p:cNvSpPr>
              <a:spLocks noChangeShapeType="1"/>
            </p:cNvSpPr>
            <p:nvPr/>
          </p:nvSpPr>
          <p:spPr bwMode="auto">
            <a:xfrm>
              <a:off x="8399676" y="4761618"/>
              <a:ext cx="470249" cy="284769"/>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grpSp>
      <p:grpSp>
        <p:nvGrpSpPr>
          <p:cNvPr id="11" name="Group 10">
            <a:extLst>
              <a:ext uri="{FF2B5EF4-FFF2-40B4-BE49-F238E27FC236}">
                <a16:creationId xmlns:a16="http://schemas.microsoft.com/office/drawing/2014/main" id="{EFCEA473-14A0-46B4-A061-DCEBD2970D83}"/>
              </a:ext>
            </a:extLst>
          </p:cNvPr>
          <p:cNvGrpSpPr/>
          <p:nvPr/>
        </p:nvGrpSpPr>
        <p:grpSpPr>
          <a:xfrm>
            <a:off x="8078740" y="3682763"/>
            <a:ext cx="2610261" cy="1175719"/>
            <a:chOff x="8078739" y="3682760"/>
            <a:chExt cx="2610261" cy="1175718"/>
          </a:xfrm>
        </p:grpSpPr>
        <p:sp>
          <p:nvSpPr>
            <p:cNvPr id="68" name="Rectangle 18">
              <a:extLst>
                <a:ext uri="{FF2B5EF4-FFF2-40B4-BE49-F238E27FC236}">
                  <a16:creationId xmlns:a16="http://schemas.microsoft.com/office/drawing/2014/main" id="{58B88555-A733-44B9-8376-796BC8716DE9}"/>
                </a:ext>
              </a:extLst>
            </p:cNvPr>
            <p:cNvSpPr>
              <a:spLocks noChangeArrowheads="1"/>
            </p:cNvSpPr>
            <p:nvPr/>
          </p:nvSpPr>
          <p:spPr bwMode="auto">
            <a:xfrm>
              <a:off x="10517478" y="3705459"/>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F</a:t>
              </a:r>
              <a:endParaRPr lang="en-US" sz="2100" dirty="0">
                <a:latin typeface="Times New Roman" panose="02020603050405020304" pitchFamily="18" charset="0"/>
                <a:cs typeface="Times New Roman" panose="02020603050405020304" pitchFamily="18" charset="0"/>
              </a:endParaRPr>
            </a:p>
          </p:txBody>
        </p:sp>
        <p:sp>
          <p:nvSpPr>
            <p:cNvPr id="69" name="Rectangle 18">
              <a:extLst>
                <a:ext uri="{FF2B5EF4-FFF2-40B4-BE49-F238E27FC236}">
                  <a16:creationId xmlns:a16="http://schemas.microsoft.com/office/drawing/2014/main" id="{DA30157A-AD51-437E-BDD0-AAB5C7FC6AA7}"/>
                </a:ext>
              </a:extLst>
            </p:cNvPr>
            <p:cNvSpPr>
              <a:spLocks noChangeArrowheads="1"/>
            </p:cNvSpPr>
            <p:nvPr/>
          </p:nvSpPr>
          <p:spPr bwMode="auto">
            <a:xfrm>
              <a:off x="9646425" y="3682760"/>
              <a:ext cx="22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G</a:t>
              </a:r>
              <a:endParaRPr lang="en-US" sz="2100" dirty="0">
                <a:latin typeface="Times New Roman" panose="02020603050405020304" pitchFamily="18" charset="0"/>
                <a:cs typeface="Times New Roman" panose="02020603050405020304" pitchFamily="18" charset="0"/>
              </a:endParaRPr>
            </a:p>
          </p:txBody>
        </p:sp>
        <p:sp>
          <p:nvSpPr>
            <p:cNvPr id="70" name="Rectangle 18">
              <a:extLst>
                <a:ext uri="{FF2B5EF4-FFF2-40B4-BE49-F238E27FC236}">
                  <a16:creationId xmlns:a16="http://schemas.microsoft.com/office/drawing/2014/main" id="{973047D4-1410-4F87-8174-A82711CAB0A0}"/>
                </a:ext>
              </a:extLst>
            </p:cNvPr>
            <p:cNvSpPr>
              <a:spLocks noChangeArrowheads="1"/>
            </p:cNvSpPr>
            <p:nvPr/>
          </p:nvSpPr>
          <p:spPr bwMode="auto">
            <a:xfrm>
              <a:off x="8078739" y="4489146"/>
              <a:ext cx="187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E</a:t>
              </a:r>
              <a:endParaRPr lang="en-US" sz="2100" dirty="0">
                <a:latin typeface="Times New Roman" panose="02020603050405020304" pitchFamily="18" charset="0"/>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72" name="Rectangle 71">
                <a:extLst>
                  <a:ext uri="{FF2B5EF4-FFF2-40B4-BE49-F238E27FC236}">
                    <a16:creationId xmlns:a16="http://schemas.microsoft.com/office/drawing/2014/main" id="{9B86D65B-32CD-48E2-B3C2-0C69AA2A99DC}"/>
                  </a:ext>
                </a:extLst>
              </p:cNvPr>
              <p:cNvSpPr/>
              <p:nvPr/>
            </p:nvSpPr>
            <p:spPr>
              <a:xfrm>
                <a:off x="223327" y="3490318"/>
                <a:ext cx="6663455" cy="553351"/>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Ta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ea typeface="Cambria Math" panose="02040503050406030204" pitchFamily="18"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(1).</a:t>
                </a:r>
              </a:p>
            </p:txBody>
          </p:sp>
        </mc:Choice>
        <mc:Fallback xmlns="">
          <p:sp>
            <p:nvSpPr>
              <p:cNvPr id="72" name="Rectangle 71">
                <a:extLst>
                  <a:ext uri="{FF2B5EF4-FFF2-40B4-BE49-F238E27FC236}">
                    <a16:creationId xmlns:a16="http://schemas.microsoft.com/office/drawing/2014/main" id="{9B86D65B-32CD-48E2-B3C2-0C69AA2A99DC}"/>
                  </a:ext>
                </a:extLst>
              </p:cNvPr>
              <p:cNvSpPr>
                <a:spLocks noRot="1" noChangeAspect="1" noMove="1" noResize="1" noEditPoints="1" noAdjustHandles="1" noChangeArrowheads="1" noChangeShapeType="1" noTextEdit="1"/>
              </p:cNvSpPr>
              <p:nvPr/>
            </p:nvSpPr>
            <p:spPr>
              <a:xfrm>
                <a:off x="223327" y="3490318"/>
                <a:ext cx="6663455" cy="553351"/>
              </a:xfrm>
              <a:prstGeom prst="rect">
                <a:avLst/>
              </a:prstGeom>
              <a:blipFill>
                <a:blip r:embed="rId3"/>
                <a:stretch>
                  <a:fillRect l="-1921" t="-12222" b="-255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1" name="Rectangle 70"/>
              <p:cNvSpPr/>
              <p:nvPr/>
            </p:nvSpPr>
            <p:spPr>
              <a:xfrm>
                <a:off x="252243" y="5101398"/>
                <a:ext cx="7732572"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Từ (1), (2) và dễ thấy </a:t>
                </a:r>
                <a14:m>
                  <m:oMath xmlns:m="http://schemas.openxmlformats.org/officeDocument/2006/math">
                    <m:r>
                      <a:rPr lang="en-US" sz="2800" i="1">
                        <a:latin typeface="Cambria Math"/>
                        <a:cs typeface="Times New Roman" panose="02020603050405020304" pitchFamily="18" charset="0"/>
                      </a:rPr>
                      <m:t>𝐵𝐷</m:t>
                    </m:r>
                  </m:oMath>
                </a14:m>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suy ra </a:t>
                </a:r>
                <a14:m>
                  <m:oMath xmlns:m="http://schemas.openxmlformats.org/officeDocument/2006/math">
                    <m:r>
                      <a:rPr lang="en-US" sz="2800" i="1">
                        <a:latin typeface="Cambria Math"/>
                        <a:cs typeface="Times New Roman" panose="02020603050405020304" pitchFamily="18" charset="0"/>
                      </a:rPr>
                      <m:t>𝐵𝐷</m:t>
                    </m:r>
                    <m:r>
                      <a:rPr lang="en-US"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(theo tính chất 3b).</a:t>
                </a:r>
                <a:endParaRPr lang="en-US" sz="2799"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71" name="Rectangle 70"/>
              <p:cNvSpPr>
                <a:spLocks noRot="1" noChangeAspect="1" noMove="1" noResize="1" noEditPoints="1" noAdjustHandles="1" noChangeArrowheads="1" noChangeShapeType="1" noTextEdit="1"/>
              </p:cNvSpPr>
              <p:nvPr/>
            </p:nvSpPr>
            <p:spPr>
              <a:xfrm>
                <a:off x="252243" y="5101398"/>
                <a:ext cx="7732572" cy="1014374"/>
              </a:xfrm>
              <a:prstGeom prst="rect">
                <a:avLst/>
              </a:prstGeom>
              <a:blipFill>
                <a:blip r:embed="rId4"/>
                <a:stretch>
                  <a:fillRect l="-1576" t="-6627"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Rectangle 60">
                <a:extLst>
                  <a:ext uri="{FF2B5EF4-FFF2-40B4-BE49-F238E27FC236}">
                    <a16:creationId xmlns:a16="http://schemas.microsoft.com/office/drawing/2014/main" id="{A2EDC8AC-CCBF-481B-ADAB-DA89422CB16C}"/>
                  </a:ext>
                </a:extLst>
              </p:cNvPr>
              <p:cNvSpPr/>
              <p:nvPr/>
            </p:nvSpPr>
            <p:spPr>
              <a:xfrm>
                <a:off x="93487" y="108771"/>
                <a:ext cx="12053823" cy="1578894"/>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vuông tâm </a:t>
                </a:r>
                <a14:m>
                  <m:oMath xmlns:m="http://schemas.openxmlformats.org/officeDocument/2006/math">
                    <m:r>
                      <m:rPr>
                        <m:sty m:val="p"/>
                      </m:rPr>
                      <a:rPr lang="en-US" sz="2800">
                        <a:latin typeface="Cambria Math"/>
                        <a:ea typeface="Calibri" panose="020F0502020204030204" pitchFamily="34" charset="0"/>
                        <a:cs typeface="Times New Roman" panose="02020603050405020304" pitchFamily="18" charset="0"/>
                      </a:rPr>
                      <m:t>O</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628635" indent="-628635">
                  <a:lnSpc>
                    <a:spcPct val="115000"/>
                  </a:lnSpc>
                  <a:tabLst>
                    <a:tab pos="285744" algn="l"/>
                    <a:tab pos="467983" algn="l"/>
                    <a:tab pos="540372" algn="l"/>
                    <a:tab pos="648318" algn="l"/>
                    <a:tab pos="1260443" algn="l"/>
                    <a:tab pos="3780696"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b) Gọi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mặt phẳng qua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vuông góc v</a:t>
                </a:r>
                <a:r>
                  <a:rPr lang="en-US" sz="2800" dirty="0" err="1">
                    <a:latin typeface="Times New Roman" panose="02020603050405020304" pitchFamily="18" charset="0"/>
                    <a:ea typeface="Calibri" panose="020F0502020204030204" pitchFamily="34" charset="0"/>
                    <a:cs typeface="Times New Roman" panose="02020603050405020304" pitchFamily="18" charset="0"/>
                  </a:rPr>
                  <a:t>ới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nl-NL" sz="2800" dirty="0">
                    <a:latin typeface="Times New Roman" panose="02020603050405020304" pitchFamily="18" charset="0"/>
                    <a:ea typeface="Calibri" panose="020F0502020204030204" pitchFamily="34" charset="0"/>
                    <a:cs typeface="Times New Roman" panose="02020603050405020304" pitchFamily="18" charset="0"/>
                  </a:rPr>
                  <a:t>Chứng minh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𝐵𝐷</m:t>
                    </m:r>
                    <m:r>
                      <a:rPr lang="en-US" sz="28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i="1">
                            <a:latin typeface="Cambria Math"/>
                            <a:ea typeface="Cambria Math" panose="02040503050406030204" pitchFamily="18" charset="0"/>
                            <a:cs typeface="Times New Roman" panose="02020603050405020304" pitchFamily="18" charset="0"/>
                          </a:rPr>
                          <m:t>𝑃</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61" name="Rectangle 60">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93487" y="108771"/>
                <a:ext cx="12053823" cy="1578894"/>
              </a:xfrm>
              <a:prstGeom prst="rect">
                <a:avLst/>
              </a:prstGeom>
              <a:blipFill>
                <a:blip r:embed="rId5"/>
                <a:stretch>
                  <a:fillRect l="-1011" t="-2703" b="-73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260999" y="4063354"/>
                <a:ext cx="4629537" cy="810991"/>
              </a:xfrm>
              <a:prstGeom prst="rect">
                <a:avLst/>
              </a:prstGeom>
            </p:spPr>
            <p:txBody>
              <a:bodyPr wrap="none">
                <a:spAutoFit/>
              </a:bodyPr>
              <a:lstStyle/>
              <a:p>
                <a:r>
                  <a:rPr lang="en-US" sz="2800" dirty="0">
                    <a:latin typeface="Times New Roman" pitchFamily="18" charset="0"/>
                    <a:cs typeface="Times New Roman" pitchFamily="18" charset="0"/>
                  </a:rPr>
                  <a:t>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𝐵𝐷</m:t>
                            </m:r>
                            <m:r>
                              <a:rPr lang="en-US" sz="2800" i="1">
                                <a:latin typeface="Cambria Math"/>
                              </a:rPr>
                              <m:t>⊥</m:t>
                            </m:r>
                            <m:r>
                              <a:rPr lang="en-US" sz="2800" i="1">
                                <a:latin typeface="Cambria Math"/>
                              </a:rPr>
                              <m:t>𝐴𝐶</m:t>
                            </m:r>
                          </m:e>
                          <m:e>
                            <m:r>
                              <a:rPr lang="en-US" sz="2800" i="1">
                                <a:latin typeface="Cambria Math"/>
                              </a:rPr>
                              <m:t>𝐵𝐷</m:t>
                            </m:r>
                            <m:r>
                              <a:rPr lang="en-US" sz="2800" i="1">
                                <a:latin typeface="Cambria Math"/>
                              </a:rPr>
                              <m:t>⊥</m:t>
                            </m:r>
                            <m:r>
                              <a:rPr lang="en-US" sz="2800" i="1">
                                <a:latin typeface="Cambria Math"/>
                              </a:rPr>
                              <m:t>𝑆𝐴</m:t>
                            </m:r>
                          </m:e>
                        </m:eqArr>
                        <m:r>
                          <a:rPr lang="en-US" sz="2800" i="1">
                            <a:latin typeface="Cambria Math"/>
                          </a:rPr>
                          <m:t>⇒</m:t>
                        </m:r>
                      </m:e>
                    </m:d>
                  </m:oMath>
                </a14:m>
                <a:r>
                  <a:rPr lang="en-US" sz="2800" dirty="0"/>
                  <a:t> </a:t>
                </a:r>
                <a14:m>
                  <m:oMath xmlns:m="http://schemas.openxmlformats.org/officeDocument/2006/math">
                    <m:r>
                      <a:rPr lang="en-US" sz="2800" i="1">
                        <a:latin typeface="Cambria Math"/>
                      </a:rPr>
                      <m:t>𝐵𝐷</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𝑆𝐴𝐶</m:t>
                        </m:r>
                      </m:e>
                    </m:d>
                  </m:oMath>
                </a14:m>
                <a:endParaRPr lang="en-US" sz="2800" dirty="0"/>
              </a:p>
            </p:txBody>
          </p:sp>
        </mc:Choice>
        <mc:Fallback xmlns="">
          <p:sp>
            <p:nvSpPr>
              <p:cNvPr id="3" name="Rectangle 2"/>
              <p:cNvSpPr>
                <a:spLocks noRot="1" noChangeAspect="1" noMove="1" noResize="1" noEditPoints="1" noAdjustHandles="1" noChangeArrowheads="1" noChangeShapeType="1" noTextEdit="1"/>
              </p:cNvSpPr>
              <p:nvPr/>
            </p:nvSpPr>
            <p:spPr>
              <a:xfrm>
                <a:off x="260999" y="4063354"/>
                <a:ext cx="4629537" cy="810991"/>
              </a:xfrm>
              <a:prstGeom prst="rect">
                <a:avLst/>
              </a:prstGeom>
              <a:blipFill>
                <a:blip r:embed="rId6"/>
                <a:stretch>
                  <a:fillRect l="-2767" b="-22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2" name="Rectangle 61"/>
              <p:cNvSpPr/>
              <p:nvPr/>
            </p:nvSpPr>
            <p:spPr>
              <a:xfrm>
                <a:off x="4653089" y="4221276"/>
                <a:ext cx="2538067" cy="523220"/>
              </a:xfrm>
              <a:prstGeom prst="rect">
                <a:avLst/>
              </a:prstGeom>
            </p:spPr>
            <p:txBody>
              <a:bodyPr wrap="none">
                <a:spAutoFit/>
              </a:bodyPr>
              <a:lstStyle/>
              <a:p>
                <a14:m>
                  <m:oMath xmlns:m="http://schemas.openxmlformats.org/officeDocument/2006/math">
                    <m:r>
                      <a:rPr lang="en-US" sz="2800" i="1">
                        <a:latin typeface="Cambria Math"/>
                      </a:rPr>
                      <m:t>⇒</m:t>
                    </m:r>
                    <m:r>
                      <a:rPr lang="en-US" sz="2800" i="1">
                        <a:latin typeface="Cambria Math"/>
                      </a:rPr>
                      <m:t>𝐵𝐷</m:t>
                    </m:r>
                    <m:r>
                      <a:rPr lang="en-US" sz="2800" i="1">
                        <a:latin typeface="Cambria Math"/>
                      </a:rPr>
                      <m:t>⊥</m:t>
                    </m:r>
                    <m:r>
                      <a:rPr lang="en-US" sz="2800" i="1">
                        <a:latin typeface="Cambria Math"/>
                      </a:rPr>
                      <m:t>𝑆𝐶</m:t>
                    </m:r>
                    <m:r>
                      <a:rPr lang="nl-NL" sz="2800" i="1">
                        <a:latin typeface="Cambria Math"/>
                        <a:cs typeface="Times New Roman" panose="02020603050405020304" pitchFamily="18" charset="0"/>
                      </a:rPr>
                      <m:t> </m:t>
                    </m:r>
                  </m:oMath>
                </a14:m>
                <a:r>
                  <a:rPr lang="en-US" sz="2800" dirty="0">
                    <a:latin typeface="Times New Roman" pitchFamily="18" charset="0"/>
                    <a:cs typeface="Times New Roman" pitchFamily="18" charset="0"/>
                  </a:rPr>
                  <a:t>(2).</a:t>
                </a:r>
              </a:p>
            </p:txBody>
          </p:sp>
        </mc:Choice>
        <mc:Fallback xmlns="">
          <p:sp>
            <p:nvSpPr>
              <p:cNvPr id="62" name="Rectangle 61"/>
              <p:cNvSpPr>
                <a:spLocks noRot="1" noChangeAspect="1" noMove="1" noResize="1" noEditPoints="1" noAdjustHandles="1" noChangeArrowheads="1" noChangeShapeType="1" noTextEdit="1"/>
              </p:cNvSpPr>
              <p:nvPr/>
            </p:nvSpPr>
            <p:spPr>
              <a:xfrm>
                <a:off x="4653089" y="4221276"/>
                <a:ext cx="2538067" cy="523220"/>
              </a:xfrm>
              <a:prstGeom prst="rect">
                <a:avLst/>
              </a:prstGeom>
              <a:blipFill>
                <a:blip r:embed="rId7"/>
                <a:stretch>
                  <a:fillRect t="-11628" r="-3837" b="-31395"/>
                </a:stretch>
              </a:blipFill>
            </p:spPr>
            <p:txBody>
              <a:bodyPr/>
              <a:lstStyle/>
              <a:p>
                <a:r>
                  <a:rPr lang="en-US">
                    <a:noFill/>
                  </a:rPr>
                  <a:t> </a:t>
                </a:r>
              </a:p>
            </p:txBody>
          </p:sp>
        </mc:Fallback>
      </mc:AlternateContent>
    </p:spTree>
    <p:extLst>
      <p:ext uri="{BB962C8B-B14F-4D97-AF65-F5344CB8AC3E}">
        <p14:creationId xmlns:p14="http://schemas.microsoft.com/office/powerpoint/2010/main" val="308378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
                                        </p:tgtEl>
                                        <p:attrNameLst>
                                          <p:attrName>style.visibility</p:attrName>
                                        </p:attrNameLst>
                                      </p:cBhvr>
                                      <p:to>
                                        <p:strVal val="visible"/>
                                      </p:to>
                                    </p:set>
                                    <p:animEffect transition="in" filter="wipe(left)">
                                      <p:cBhvr>
                                        <p:cTn id="12" dur="500"/>
                                        <p:tgtEl>
                                          <p:spTgt spid="9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wipe(left)">
                                      <p:cBhvr>
                                        <p:cTn id="24" dur="500"/>
                                        <p:tgtEl>
                                          <p:spTgt spid="7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wipe(left)">
                                      <p:cBhvr>
                                        <p:cTn id="34" dur="500"/>
                                        <p:tgtEl>
                                          <p:spTgt spid="6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wipe(left)">
                                      <p:cBhvr>
                                        <p:cTn id="3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72" grpId="0"/>
      <p:bldP spid="71" grpId="0"/>
      <p:bldP spid="3" grpId="0"/>
      <p:bldP spid="6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67241" y="1974577"/>
            <a:ext cx="12031272" cy="4833923"/>
            <a:chOff x="184495" y="3628693"/>
            <a:chExt cx="11926984" cy="4654159"/>
          </a:xfrm>
        </p:grpSpPr>
        <p:sp>
          <p:nvSpPr>
            <p:cNvPr id="5" name="Rounded Rectangle 4"/>
            <p:cNvSpPr/>
            <p:nvPr/>
          </p:nvSpPr>
          <p:spPr>
            <a:xfrm>
              <a:off x="184495" y="3712621"/>
              <a:ext cx="11926984" cy="4570231"/>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28693"/>
              <a:ext cx="2342698" cy="533273"/>
              <a:chOff x="1275608" y="6225662"/>
              <a:chExt cx="4592537" cy="968929"/>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0330" y="6225662"/>
                <a:ext cx="2788750" cy="968929"/>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2"/>
            <a:ext cx="12031271" cy="1974575"/>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13:</a:t>
              </a:r>
            </a:p>
          </p:txBody>
        </p:sp>
      </p:grpSp>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sp>
        <p:nvSpPr>
          <p:cNvPr id="4" name="Rectangle 3">
            <a:extLst>
              <a:ext uri="{FF2B5EF4-FFF2-40B4-BE49-F238E27FC236}">
                <a16:creationId xmlns:a16="http://schemas.microsoft.com/office/drawing/2014/main" id="{A2EDC8AC-CCBF-481B-ADAB-DA89422CB16C}"/>
              </a:ext>
            </a:extLst>
          </p:cNvPr>
          <p:cNvSpPr/>
          <p:nvPr/>
        </p:nvSpPr>
        <p:spPr>
          <a:xfrm>
            <a:off x="138178" y="142509"/>
            <a:ext cx="11830497" cy="587853"/>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p>
        </p:txBody>
      </p:sp>
      <p:grpSp>
        <p:nvGrpSpPr>
          <p:cNvPr id="39" name="Group 38">
            <a:extLst>
              <a:ext uri="{FF2B5EF4-FFF2-40B4-BE49-F238E27FC236}">
                <a16:creationId xmlns:a16="http://schemas.microsoft.com/office/drawing/2014/main" id="{D099F6D1-A245-40D1-BF4B-FD033067B624}"/>
              </a:ext>
            </a:extLst>
          </p:cNvPr>
          <p:cNvGrpSpPr/>
          <p:nvPr/>
        </p:nvGrpSpPr>
        <p:grpSpPr>
          <a:xfrm>
            <a:off x="7720488" y="2381561"/>
            <a:ext cx="4194979" cy="4398828"/>
            <a:chOff x="7720489" y="2163840"/>
            <a:chExt cx="4194979" cy="4398827"/>
          </a:xfrm>
        </p:grpSpPr>
        <p:sp>
          <p:nvSpPr>
            <p:cNvPr id="40" name="Rectangle 18">
              <a:extLst>
                <a:ext uri="{FF2B5EF4-FFF2-40B4-BE49-F238E27FC236}">
                  <a16:creationId xmlns:a16="http://schemas.microsoft.com/office/drawing/2014/main" id="{5F52CD4B-5BF6-4D94-8950-C9A1E0B867CC}"/>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41" name="Group 40">
              <a:extLst>
                <a:ext uri="{FF2B5EF4-FFF2-40B4-BE49-F238E27FC236}">
                  <a16:creationId xmlns:a16="http://schemas.microsoft.com/office/drawing/2014/main" id="{F9F8345B-0891-4814-9997-FB9DD3F625FC}"/>
                </a:ext>
              </a:extLst>
            </p:cNvPr>
            <p:cNvGrpSpPr/>
            <p:nvPr/>
          </p:nvGrpSpPr>
          <p:grpSpPr>
            <a:xfrm>
              <a:off x="7720489" y="2546412"/>
              <a:ext cx="4194979" cy="4016255"/>
              <a:chOff x="7720489" y="2546412"/>
              <a:chExt cx="4194979" cy="4016255"/>
            </a:xfrm>
          </p:grpSpPr>
          <p:grpSp>
            <p:nvGrpSpPr>
              <p:cNvPr id="42" name="Group 41">
                <a:extLst>
                  <a:ext uri="{FF2B5EF4-FFF2-40B4-BE49-F238E27FC236}">
                    <a16:creationId xmlns:a16="http://schemas.microsoft.com/office/drawing/2014/main" id="{82981DC5-54A4-44A3-B0B4-9A26FE2263D1}"/>
                  </a:ext>
                </a:extLst>
              </p:cNvPr>
              <p:cNvGrpSpPr/>
              <p:nvPr/>
            </p:nvGrpSpPr>
            <p:grpSpPr>
              <a:xfrm>
                <a:off x="7720489" y="2546412"/>
                <a:ext cx="4194979" cy="4016255"/>
                <a:chOff x="7720489" y="2546412"/>
                <a:chExt cx="4194979" cy="4016255"/>
              </a:xfrm>
            </p:grpSpPr>
            <p:grpSp>
              <p:nvGrpSpPr>
                <p:cNvPr id="44" name="Group 43">
                  <a:extLst>
                    <a:ext uri="{FF2B5EF4-FFF2-40B4-BE49-F238E27FC236}">
                      <a16:creationId xmlns:a16="http://schemas.microsoft.com/office/drawing/2014/main" id="{77483FDA-C3B3-4822-B0FF-0812A525C819}"/>
                    </a:ext>
                  </a:extLst>
                </p:cNvPr>
                <p:cNvGrpSpPr/>
                <p:nvPr/>
              </p:nvGrpSpPr>
              <p:grpSpPr>
                <a:xfrm>
                  <a:off x="7720489" y="2546412"/>
                  <a:ext cx="4194979" cy="4016255"/>
                  <a:chOff x="4572001" y="1888199"/>
                  <a:chExt cx="3217098" cy="2257279"/>
                </a:xfrm>
              </p:grpSpPr>
              <p:sp>
                <p:nvSpPr>
                  <p:cNvPr id="47" name="Line 9">
                    <a:extLst>
                      <a:ext uri="{FF2B5EF4-FFF2-40B4-BE49-F238E27FC236}">
                        <a16:creationId xmlns:a16="http://schemas.microsoft.com/office/drawing/2014/main" id="{16B71E40-7724-452F-B31D-9D8CF2D9987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48" name="Line 11">
                    <a:extLst>
                      <a:ext uri="{FF2B5EF4-FFF2-40B4-BE49-F238E27FC236}">
                        <a16:creationId xmlns:a16="http://schemas.microsoft.com/office/drawing/2014/main" id="{F62088C0-D2FC-43AC-97F9-F02D67C7A913}"/>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49" name="Line 12">
                    <a:extLst>
                      <a:ext uri="{FF2B5EF4-FFF2-40B4-BE49-F238E27FC236}">
                        <a16:creationId xmlns:a16="http://schemas.microsoft.com/office/drawing/2014/main" id="{56EE9EBC-88AF-4570-A4F0-EC84CC803E98}"/>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0" name="Line 13">
                    <a:extLst>
                      <a:ext uri="{FF2B5EF4-FFF2-40B4-BE49-F238E27FC236}">
                        <a16:creationId xmlns:a16="http://schemas.microsoft.com/office/drawing/2014/main" id="{EB399FFB-E9A4-4710-9186-6FDBDD40BA1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1" name="Line 14">
                    <a:extLst>
                      <a:ext uri="{FF2B5EF4-FFF2-40B4-BE49-F238E27FC236}">
                        <a16:creationId xmlns:a16="http://schemas.microsoft.com/office/drawing/2014/main" id="{2E923AED-6BBD-4CA3-8D6E-C4C1278E40C9}"/>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2" name="Line 15">
                    <a:extLst>
                      <a:ext uri="{FF2B5EF4-FFF2-40B4-BE49-F238E27FC236}">
                        <a16:creationId xmlns:a16="http://schemas.microsoft.com/office/drawing/2014/main" id="{A7B9B21E-135F-48A1-83FC-35D3EAD4E10E}"/>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6">
                    <a:extLst>
                      <a:ext uri="{FF2B5EF4-FFF2-40B4-BE49-F238E27FC236}">
                        <a16:creationId xmlns:a16="http://schemas.microsoft.com/office/drawing/2014/main" id="{3B712F66-7BE3-41B0-AB8C-21BE56442D89}"/>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Rectangle 18">
                    <a:extLst>
                      <a:ext uri="{FF2B5EF4-FFF2-40B4-BE49-F238E27FC236}">
                        <a16:creationId xmlns:a16="http://schemas.microsoft.com/office/drawing/2014/main" id="{B154F8B3-519B-48AC-ACC9-77C24F20ED08}"/>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55" name="Rectangle 19">
                    <a:extLst>
                      <a:ext uri="{FF2B5EF4-FFF2-40B4-BE49-F238E27FC236}">
                        <a16:creationId xmlns:a16="http://schemas.microsoft.com/office/drawing/2014/main" id="{444E1DD9-E146-4EC9-B2A4-EF8C8C5A01A2}"/>
                      </a:ext>
                    </a:extLst>
                  </p:cNvPr>
                  <p:cNvSpPr>
                    <a:spLocks noChangeArrowheads="1"/>
                  </p:cNvSpPr>
                  <p:nvPr/>
                </p:nvSpPr>
                <p:spPr bwMode="auto">
                  <a:xfrm>
                    <a:off x="7079316" y="3937900"/>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56" name="Rectangle 20">
                    <a:extLst>
                      <a:ext uri="{FF2B5EF4-FFF2-40B4-BE49-F238E27FC236}">
                        <a16:creationId xmlns:a16="http://schemas.microsoft.com/office/drawing/2014/main" id="{C5ACB435-D58C-4838-B3CA-E5EFD2C5F2BD}"/>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57" name="Rectangle 21">
                    <a:extLst>
                      <a:ext uri="{FF2B5EF4-FFF2-40B4-BE49-F238E27FC236}">
                        <a16:creationId xmlns:a16="http://schemas.microsoft.com/office/drawing/2014/main" id="{D1535AF6-3BD5-43ED-8B1E-A7F5AB7A2D8F}"/>
                      </a:ext>
                    </a:extLst>
                  </p:cNvPr>
                  <p:cNvSpPr>
                    <a:spLocks noChangeArrowheads="1"/>
                  </p:cNvSpPr>
                  <p:nvPr/>
                </p:nvSpPr>
                <p:spPr bwMode="auto">
                  <a:xfrm>
                    <a:off x="5396063" y="3337601"/>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58" name="Line 22">
                    <a:extLst>
                      <a:ext uri="{FF2B5EF4-FFF2-40B4-BE49-F238E27FC236}">
                        <a16:creationId xmlns:a16="http://schemas.microsoft.com/office/drawing/2014/main" id="{9AC7B568-DB32-4991-A21E-5D8FDD78C5AD}"/>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5" name="Line 22">
                  <a:extLst>
                    <a:ext uri="{FF2B5EF4-FFF2-40B4-BE49-F238E27FC236}">
                      <a16:creationId xmlns:a16="http://schemas.microsoft.com/office/drawing/2014/main" id="{AD784A3F-FC21-4383-8A0E-CDC8D06CD23B}"/>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46" name="Line 22">
                  <a:extLst>
                    <a:ext uri="{FF2B5EF4-FFF2-40B4-BE49-F238E27FC236}">
                      <a16:creationId xmlns:a16="http://schemas.microsoft.com/office/drawing/2014/main" id="{33730D64-B87D-4FC7-81A2-550A9A7D1ABF}"/>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43" name="Rectangle 18">
                <a:extLst>
                  <a:ext uri="{FF2B5EF4-FFF2-40B4-BE49-F238E27FC236}">
                    <a16:creationId xmlns:a16="http://schemas.microsoft.com/office/drawing/2014/main" id="{5381C876-FBA8-434B-A58C-0DA6EDD20F7A}"/>
                  </a:ext>
                </a:extLst>
              </p:cNvPr>
              <p:cNvSpPr>
                <a:spLocks noChangeArrowheads="1"/>
              </p:cNvSpPr>
              <p:nvPr/>
            </p:nvSpPr>
            <p:spPr bwMode="auto">
              <a:xfrm>
                <a:off x="9779422" y="5371072"/>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grpSp>
        <p:nvGrpSpPr>
          <p:cNvPr id="3" name="Group 2">
            <a:extLst>
              <a:ext uri="{FF2B5EF4-FFF2-40B4-BE49-F238E27FC236}">
                <a16:creationId xmlns:a16="http://schemas.microsoft.com/office/drawing/2014/main" id="{E2800144-7BC4-4806-B5E8-A3759E9E0309}"/>
              </a:ext>
            </a:extLst>
          </p:cNvPr>
          <p:cNvGrpSpPr/>
          <p:nvPr/>
        </p:nvGrpSpPr>
        <p:grpSpPr>
          <a:xfrm>
            <a:off x="8075234" y="4221306"/>
            <a:ext cx="2051599" cy="1075132"/>
            <a:chOff x="8064351" y="4025360"/>
            <a:chExt cx="2051600" cy="1075132"/>
          </a:xfrm>
        </p:grpSpPr>
        <p:sp>
          <p:nvSpPr>
            <p:cNvPr id="61" name="Line 16">
              <a:extLst>
                <a:ext uri="{FF2B5EF4-FFF2-40B4-BE49-F238E27FC236}">
                  <a16:creationId xmlns:a16="http://schemas.microsoft.com/office/drawing/2014/main" id="{A5A9E522-8B42-4069-93D3-E52A2496B52C}"/>
                </a:ext>
              </a:extLst>
            </p:cNvPr>
            <p:cNvSpPr>
              <a:spLocks noChangeShapeType="1"/>
            </p:cNvSpPr>
            <p:nvPr/>
          </p:nvSpPr>
          <p:spPr bwMode="auto">
            <a:xfrm flipV="1">
              <a:off x="8383539" y="4400144"/>
              <a:ext cx="1428171" cy="297922"/>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4" name="Line 16">
              <a:extLst>
                <a:ext uri="{FF2B5EF4-FFF2-40B4-BE49-F238E27FC236}">
                  <a16:creationId xmlns:a16="http://schemas.microsoft.com/office/drawing/2014/main" id="{6018DA01-A9EE-477F-A6F4-810904EB36BA}"/>
                </a:ext>
              </a:extLst>
            </p:cNvPr>
            <p:cNvSpPr>
              <a:spLocks noChangeShapeType="1"/>
            </p:cNvSpPr>
            <p:nvPr/>
          </p:nvSpPr>
          <p:spPr bwMode="auto">
            <a:xfrm flipH="1">
              <a:off x="8897294" y="4401353"/>
              <a:ext cx="956293" cy="670207"/>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65" name="Line 16">
              <a:extLst>
                <a:ext uri="{FF2B5EF4-FFF2-40B4-BE49-F238E27FC236}">
                  <a16:creationId xmlns:a16="http://schemas.microsoft.com/office/drawing/2014/main" id="{0041FDFC-012C-4E6B-A863-C3BC57DC40C7}"/>
                </a:ext>
              </a:extLst>
            </p:cNvPr>
            <p:cNvSpPr>
              <a:spLocks noChangeShapeType="1"/>
            </p:cNvSpPr>
            <p:nvPr/>
          </p:nvSpPr>
          <p:spPr bwMode="auto">
            <a:xfrm>
              <a:off x="8402590" y="4747499"/>
              <a:ext cx="461303" cy="352993"/>
            </a:xfrm>
            <a:prstGeom prst="line">
              <a:avLst/>
            </a:prstGeom>
            <a:noFill/>
            <a:ln w="38100">
              <a:solidFill>
                <a:schemeClr val="accent5">
                  <a:lumMod val="50000"/>
                </a:schemeClr>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9" name="Rectangle 18">
              <a:extLst>
                <a:ext uri="{FF2B5EF4-FFF2-40B4-BE49-F238E27FC236}">
                  <a16:creationId xmlns:a16="http://schemas.microsoft.com/office/drawing/2014/main" id="{3173848C-FF95-4240-932E-E87EA6930E0F}"/>
                </a:ext>
              </a:extLst>
            </p:cNvPr>
            <p:cNvSpPr>
              <a:spLocks noChangeArrowheads="1"/>
            </p:cNvSpPr>
            <p:nvPr/>
          </p:nvSpPr>
          <p:spPr bwMode="auto">
            <a:xfrm>
              <a:off x="8064351" y="4554535"/>
              <a:ext cx="22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H</a:t>
              </a:r>
              <a:endParaRPr lang="en-US" sz="2100" dirty="0">
                <a:latin typeface="Times New Roman" panose="02020603050405020304" pitchFamily="18" charset="0"/>
                <a:cs typeface="Times New Roman" panose="02020603050405020304" pitchFamily="18" charset="0"/>
              </a:endParaRPr>
            </a:p>
          </p:txBody>
        </p:sp>
        <p:grpSp>
          <p:nvGrpSpPr>
            <p:cNvPr id="70" name="Group 69">
              <a:extLst>
                <a:ext uri="{FF2B5EF4-FFF2-40B4-BE49-F238E27FC236}">
                  <a16:creationId xmlns:a16="http://schemas.microsoft.com/office/drawing/2014/main" id="{2B0E5D9E-216C-4A8E-8DE6-35852AB4E2DB}"/>
                </a:ext>
              </a:extLst>
            </p:cNvPr>
            <p:cNvGrpSpPr/>
            <p:nvPr/>
          </p:nvGrpSpPr>
          <p:grpSpPr>
            <a:xfrm>
              <a:off x="9781852" y="4025360"/>
              <a:ext cx="334099" cy="419290"/>
              <a:chOff x="9828658" y="4139536"/>
              <a:chExt cx="334099" cy="419290"/>
            </a:xfrm>
          </p:grpSpPr>
          <p:sp>
            <p:nvSpPr>
              <p:cNvPr id="71" name="Oval 70">
                <a:extLst>
                  <a:ext uri="{FF2B5EF4-FFF2-40B4-BE49-F238E27FC236}">
                    <a16:creationId xmlns:a16="http://schemas.microsoft.com/office/drawing/2014/main" id="{72F4DFC2-4EF3-4154-99A9-35EB98463BF7}"/>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2" name="Rectangle 18">
                <a:extLst>
                  <a:ext uri="{FF2B5EF4-FFF2-40B4-BE49-F238E27FC236}">
                    <a16:creationId xmlns:a16="http://schemas.microsoft.com/office/drawing/2014/main" id="{C09A53E3-3D51-48FD-8F58-EFF71FC0F981}"/>
                  </a:ext>
                </a:extLst>
              </p:cNvPr>
              <p:cNvSpPr>
                <a:spLocks noChangeArrowheads="1"/>
              </p:cNvSpPr>
              <p:nvPr/>
            </p:nvSpPr>
            <p:spPr bwMode="auto">
              <a:xfrm>
                <a:off x="9923909" y="4139536"/>
                <a:ext cx="23884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p:grpSp>
      <p:grpSp>
        <p:nvGrpSpPr>
          <p:cNvPr id="11" name="Group 10">
            <a:extLst>
              <a:ext uri="{FF2B5EF4-FFF2-40B4-BE49-F238E27FC236}">
                <a16:creationId xmlns:a16="http://schemas.microsoft.com/office/drawing/2014/main" id="{67B1CD45-6666-43AB-9AE8-53778A61E161}"/>
              </a:ext>
            </a:extLst>
          </p:cNvPr>
          <p:cNvGrpSpPr/>
          <p:nvPr/>
        </p:nvGrpSpPr>
        <p:grpSpPr>
          <a:xfrm>
            <a:off x="8069215" y="5315279"/>
            <a:ext cx="3512288" cy="1243583"/>
            <a:chOff x="8069214" y="5097564"/>
            <a:chExt cx="3512288" cy="1243583"/>
          </a:xfrm>
        </p:grpSpPr>
        <p:sp>
          <p:nvSpPr>
            <p:cNvPr id="62" name="Line 16">
              <a:extLst>
                <a:ext uri="{FF2B5EF4-FFF2-40B4-BE49-F238E27FC236}">
                  <a16:creationId xmlns:a16="http://schemas.microsoft.com/office/drawing/2014/main" id="{88718A16-1480-408A-9408-F119A2F21E20}"/>
                </a:ext>
              </a:extLst>
            </p:cNvPr>
            <p:cNvSpPr>
              <a:spLocks noChangeShapeType="1"/>
            </p:cNvSpPr>
            <p:nvPr/>
          </p:nvSpPr>
          <p:spPr bwMode="auto">
            <a:xfrm flipV="1">
              <a:off x="10566028" y="5097564"/>
              <a:ext cx="1015474" cy="710337"/>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7" name="Rectangle 18">
              <a:extLst>
                <a:ext uri="{FF2B5EF4-FFF2-40B4-BE49-F238E27FC236}">
                  <a16:creationId xmlns:a16="http://schemas.microsoft.com/office/drawing/2014/main" id="{8280BB2C-DB6B-4BAC-ACDB-605FEC41520A}"/>
                </a:ext>
              </a:extLst>
            </p:cNvPr>
            <p:cNvSpPr>
              <a:spLocks noChangeArrowheads="1"/>
            </p:cNvSpPr>
            <p:nvPr/>
          </p:nvSpPr>
          <p:spPr bwMode="auto">
            <a:xfrm>
              <a:off x="10677366" y="5720606"/>
              <a:ext cx="22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K</a:t>
              </a:r>
              <a:endParaRPr lang="en-US" sz="2100" dirty="0">
                <a:latin typeface="Times New Roman" panose="02020603050405020304" pitchFamily="18" charset="0"/>
                <a:cs typeface="Times New Roman" panose="02020603050405020304" pitchFamily="18" charset="0"/>
              </a:endParaRPr>
            </a:p>
          </p:txBody>
        </p:sp>
        <p:sp>
          <p:nvSpPr>
            <p:cNvPr id="74" name="Line 16">
              <a:extLst>
                <a:ext uri="{FF2B5EF4-FFF2-40B4-BE49-F238E27FC236}">
                  <a16:creationId xmlns:a16="http://schemas.microsoft.com/office/drawing/2014/main" id="{5F7D9062-FE93-4717-A4DF-8E054A2BF297}"/>
                </a:ext>
              </a:extLst>
            </p:cNvPr>
            <p:cNvSpPr>
              <a:spLocks noChangeShapeType="1"/>
            </p:cNvSpPr>
            <p:nvPr/>
          </p:nvSpPr>
          <p:spPr bwMode="auto">
            <a:xfrm flipV="1">
              <a:off x="8069214" y="5824009"/>
              <a:ext cx="2479044" cy="517138"/>
            </a:xfrm>
            <a:prstGeom prst="line">
              <a:avLst/>
            </a:prstGeom>
            <a:noFill/>
            <a:ln w="38100">
              <a:solidFill>
                <a:schemeClr val="accent5">
                  <a:lumMod val="50000"/>
                </a:schemeClr>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grpSp>
      <p:grpSp>
        <p:nvGrpSpPr>
          <p:cNvPr id="75" name="Group 74">
            <a:extLst>
              <a:ext uri="{FF2B5EF4-FFF2-40B4-BE49-F238E27FC236}">
                <a16:creationId xmlns:a16="http://schemas.microsoft.com/office/drawing/2014/main" id="{AAD2287C-F8E8-4F93-9A55-A560FC5051F0}"/>
              </a:ext>
            </a:extLst>
          </p:cNvPr>
          <p:cNvGrpSpPr/>
          <p:nvPr/>
        </p:nvGrpSpPr>
        <p:grpSpPr>
          <a:xfrm rot="20834523">
            <a:off x="10401009" y="6065602"/>
            <a:ext cx="199457" cy="170351"/>
            <a:chOff x="10560574" y="3395683"/>
            <a:chExt cx="70027" cy="54636"/>
          </a:xfrm>
        </p:grpSpPr>
        <p:cxnSp>
          <p:nvCxnSpPr>
            <p:cNvPr id="76" name="Straight Connector 75">
              <a:extLst>
                <a:ext uri="{FF2B5EF4-FFF2-40B4-BE49-F238E27FC236}">
                  <a16:creationId xmlns:a16="http://schemas.microsoft.com/office/drawing/2014/main" id="{0DB7C9D7-3815-4579-9B92-AEF95F5C1F3E}"/>
                </a:ext>
              </a:extLst>
            </p:cNvPr>
            <p:cNvCxnSpPr>
              <a:cxnSpLocks/>
            </p:cNvCxnSpPr>
            <p:nvPr/>
          </p:nvCxnSpPr>
          <p:spPr>
            <a:xfrm>
              <a:off x="10560574" y="3395683"/>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77" name="Straight Connector 76">
              <a:extLst>
                <a:ext uri="{FF2B5EF4-FFF2-40B4-BE49-F238E27FC236}">
                  <a16:creationId xmlns:a16="http://schemas.microsoft.com/office/drawing/2014/main" id="{1E17B437-FA4B-4AEA-B427-1ABFAA1A2C40}"/>
                </a:ext>
              </a:extLst>
            </p:cNvPr>
            <p:cNvCxnSpPr>
              <a:cxnSpLocks/>
            </p:cNvCxnSpPr>
            <p:nvPr/>
          </p:nvCxnSpPr>
          <p:spPr>
            <a:xfrm rot="765477" flipV="1">
              <a:off x="10580926" y="3434619"/>
              <a:ext cx="49675" cy="157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476AE2-BFBD-4494-B5F0-5A698CD9A1B2}"/>
              </a:ext>
            </a:extLst>
          </p:cNvPr>
          <p:cNvGrpSpPr/>
          <p:nvPr/>
        </p:nvGrpSpPr>
        <p:grpSpPr>
          <a:xfrm rot="19364744">
            <a:off x="8390199" y="5062239"/>
            <a:ext cx="144085" cy="179741"/>
            <a:chOff x="10564428" y="3381448"/>
            <a:chExt cx="50586" cy="57649"/>
          </a:xfrm>
        </p:grpSpPr>
        <p:cxnSp>
          <p:nvCxnSpPr>
            <p:cNvPr id="79" name="Straight Connector 78">
              <a:extLst>
                <a:ext uri="{FF2B5EF4-FFF2-40B4-BE49-F238E27FC236}">
                  <a16:creationId xmlns:a16="http://schemas.microsoft.com/office/drawing/2014/main" id="{B76D6A50-7452-4154-8753-A1233D4E60DD}"/>
                </a:ext>
              </a:extLst>
            </p:cNvPr>
            <p:cNvCxnSpPr>
              <a:cxnSpLocks/>
            </p:cNvCxnSpPr>
            <p:nvPr/>
          </p:nvCxnSpPr>
          <p:spPr>
            <a:xfrm>
              <a:off x="10564428" y="3381448"/>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80" name="Straight Connector 79">
              <a:extLst>
                <a:ext uri="{FF2B5EF4-FFF2-40B4-BE49-F238E27FC236}">
                  <a16:creationId xmlns:a16="http://schemas.microsoft.com/office/drawing/2014/main" id="{A572149F-AC86-4479-AE5D-4D4C100D7B70}"/>
                </a:ext>
              </a:extLst>
            </p:cNvPr>
            <p:cNvCxnSpPr>
              <a:cxnSpLocks/>
            </p:cNvCxnSpPr>
            <p:nvPr/>
          </p:nvCxnSpPr>
          <p:spPr>
            <a:xfrm rot="2235256" flipV="1">
              <a:off x="10602464" y="3388965"/>
              <a:ext cx="12550" cy="50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81" name="Rectangle 80">
                <a:extLst>
                  <a:ext uri="{FF2B5EF4-FFF2-40B4-BE49-F238E27FC236}">
                    <a16:creationId xmlns:a16="http://schemas.microsoft.com/office/drawing/2014/main" id="{9C75B129-DC41-4FCF-848C-73DA51056B86}"/>
                  </a:ext>
                </a:extLst>
              </p:cNvPr>
              <p:cNvSpPr/>
              <p:nvPr/>
            </p:nvSpPr>
            <p:spPr>
              <a:xfrm>
                <a:off x="147628" y="3911554"/>
                <a:ext cx="7983987"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Tam giác </a:t>
                </a:r>
                <a14:m>
                  <m:oMath xmlns:m="http://schemas.openxmlformats.org/officeDocument/2006/math">
                    <m:r>
                      <a:rPr lang="en-US" sz="2800" i="1">
                        <a:latin typeface="Cambria Math"/>
                        <a:cs typeface="Times New Roman" panose="02020603050405020304" pitchFamily="18" charset="0"/>
                      </a:rPr>
                      <m:t>𝑆𝐴𝐶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vuông cân tại </a:t>
                </a:r>
                <a14:m>
                  <m:oMath xmlns:m="http://schemas.openxmlformats.org/officeDocument/2006/math">
                    <m:r>
                      <a:rPr lang="en-US" sz="2800" i="1">
                        <a:latin typeface="Cambria Math"/>
                        <a:cs typeface="Times New Roman" panose="02020603050405020304" pitchFamily="18" charset="0"/>
                      </a:rPr>
                      <m:t>𝐴</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có </a:t>
                </a:r>
                <a14:m>
                  <m:oMath xmlns:m="http://schemas.openxmlformats.org/officeDocument/2006/math">
                    <m:r>
                      <a:rPr lang="en-US" sz="2800" i="1">
                        <a:latin typeface="Cambria Math"/>
                        <a:cs typeface="Times New Roman" panose="02020603050405020304" pitchFamily="18" charset="0"/>
                      </a:rPr>
                      <m:t>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a:t>
                </a:r>
                <a14:m>
                  <m:oMath xmlns:m="http://schemas.openxmlformats.org/officeDocument/2006/math">
                    <m:r>
                      <a:rPr lang="en-US" sz="2800" i="1">
                        <a:latin typeface="Cambria Math"/>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nên </a:t>
                </a:r>
                <a14:m>
                  <m:oMath xmlns:m="http://schemas.openxmlformats.org/officeDocument/2006/math">
                    <m:r>
                      <a:rPr lang="en-US" sz="2800" i="1">
                        <a:latin typeface="Cambria Math"/>
                        <a:cs typeface="Times New Roman" panose="02020603050405020304" pitchFamily="18" charset="0"/>
                      </a:rPr>
                      <m:t>𝐴𝑀</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Từ đó có </a:t>
                </a:r>
                <a14:m>
                  <m:oMath xmlns:m="http://schemas.openxmlformats.org/officeDocument/2006/math">
                    <m:r>
                      <a:rPr lang="en-US" sz="2800" i="1">
                        <a:latin typeface="Cambria Math"/>
                      </a:rPr>
                      <m:t>𝑆𝐶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(1).</a:t>
                </a:r>
              </a:p>
            </p:txBody>
          </p:sp>
        </mc:Choice>
        <mc:Fallback xmlns="">
          <p:sp>
            <p:nvSpPr>
              <p:cNvPr id="81" name="Rectangle 80">
                <a:extLst>
                  <a:ext uri="{FF2B5EF4-FFF2-40B4-BE49-F238E27FC236}">
                    <a16:creationId xmlns:a16="http://schemas.microsoft.com/office/drawing/2014/main" id="{9C75B129-DC41-4FCF-848C-73DA51056B86}"/>
                  </a:ext>
                </a:extLst>
              </p:cNvPr>
              <p:cNvSpPr>
                <a:spLocks noRot="1" noChangeAspect="1" noMove="1" noResize="1" noEditPoints="1" noAdjustHandles="1" noChangeArrowheads="1" noChangeShapeType="1" noTextEdit="1"/>
              </p:cNvSpPr>
              <p:nvPr/>
            </p:nvSpPr>
            <p:spPr>
              <a:xfrm>
                <a:off x="147628" y="3911554"/>
                <a:ext cx="7983987" cy="1014374"/>
              </a:xfrm>
              <a:prstGeom prst="rect">
                <a:avLst/>
              </a:prstGeom>
              <a:blipFill>
                <a:blip r:embed="rId2"/>
                <a:stretch>
                  <a:fillRect l="-1527" t="-6627"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2" name="Rectangle 91">
                <a:extLst>
                  <a:ext uri="{FF2B5EF4-FFF2-40B4-BE49-F238E27FC236}">
                    <a16:creationId xmlns:a16="http://schemas.microsoft.com/office/drawing/2014/main" id="{FC178FED-85E5-4238-BDA0-C72A7CC75E0C}"/>
                  </a:ext>
                </a:extLst>
              </p:cNvPr>
              <p:cNvSpPr/>
              <p:nvPr/>
            </p:nvSpPr>
            <p:spPr>
              <a:xfrm>
                <a:off x="134376" y="5815978"/>
                <a:ext cx="7983987"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Từ (1), (2) và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phân biệt với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𝐵𝐾𝐷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nên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(theo tính chất 2b). </a:t>
                </a:r>
              </a:p>
            </p:txBody>
          </p:sp>
        </mc:Choice>
        <mc:Fallback xmlns="">
          <p:sp>
            <p:nvSpPr>
              <p:cNvPr id="92" name="Rectangle 91">
                <a:extLst>
                  <a:ext uri="{FF2B5EF4-FFF2-40B4-BE49-F238E27FC236}">
                    <a16:creationId xmlns:a16="http://schemas.microsoft.com/office/drawing/2014/main" id="{FC178FED-85E5-4238-BDA0-C72A7CC75E0C}"/>
                  </a:ext>
                </a:extLst>
              </p:cNvPr>
              <p:cNvSpPr>
                <a:spLocks noRot="1" noChangeAspect="1" noMove="1" noResize="1" noEditPoints="1" noAdjustHandles="1" noChangeArrowheads="1" noChangeShapeType="1" noTextEdit="1"/>
              </p:cNvSpPr>
              <p:nvPr/>
            </p:nvSpPr>
            <p:spPr>
              <a:xfrm>
                <a:off x="134376" y="5815978"/>
                <a:ext cx="7983987" cy="1014374"/>
              </a:xfrm>
              <a:prstGeom prst="rect">
                <a:avLst/>
              </a:prstGeom>
              <a:blipFill>
                <a:blip r:embed="rId3"/>
                <a:stretch>
                  <a:fillRect l="-1527" t="-6024"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8" name="Rectangle 67">
                <a:extLst>
                  <a:ext uri="{FF2B5EF4-FFF2-40B4-BE49-F238E27FC236}">
                    <a16:creationId xmlns:a16="http://schemas.microsoft.com/office/drawing/2014/main" id="{A2EDC8AC-CCBF-481B-ADAB-DA89422CB16C}"/>
                  </a:ext>
                </a:extLst>
              </p:cNvPr>
              <p:cNvSpPr/>
              <p:nvPr/>
            </p:nvSpPr>
            <p:spPr>
              <a:xfrm>
                <a:off x="197177" y="195975"/>
                <a:ext cx="11830497" cy="1578894"/>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vuông tâm </a:t>
                </a:r>
                <a14:m>
                  <m:oMath xmlns:m="http://schemas.openxmlformats.org/officeDocument/2006/math">
                    <m:r>
                      <m:rPr>
                        <m:sty m:val="p"/>
                      </m:rPr>
                      <a:rPr lang="en-US" sz="2800">
                        <a:latin typeface="Cambria Math"/>
                        <a:ea typeface="Calibri" panose="020F0502020204030204" pitchFamily="34" charset="0"/>
                        <a:cs typeface="Times New Roman" panose="02020603050405020304" pitchFamily="18" charset="0"/>
                      </a:rPr>
                      <m:t>O</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285744" indent="-58737">
                  <a:lnSpc>
                    <a:spcPct val="115000"/>
                  </a:lnSpc>
                  <a:tabLst>
                    <a:tab pos="173034" algn="l"/>
                    <a:tab pos="285744" algn="l"/>
                    <a:tab pos="466714" algn="l"/>
                    <a:tab pos="647684" algn="l"/>
                    <a:tab pos="1260443" algn="l"/>
                    <a:tab pos="3779744"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cs typeface="Times New Roman" panose="02020603050405020304" pitchFamily="18" charset="0"/>
                      </a:rPr>
                      <m:t>𝐻</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là hình chiếu của </a:t>
                </a:r>
                <a14:m>
                  <m:oMath xmlns:m="http://schemas.openxmlformats.org/officeDocument/2006/math">
                    <m:r>
                      <a:rPr lang="en-US" sz="2800" i="1">
                        <a:latin typeface="Cambria Math"/>
                        <a:cs typeface="Times New Roman" panose="02020603050405020304" pitchFamily="18" charset="0"/>
                      </a:rPr>
                      <m:t>𝐴</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lên </a:t>
                </a:r>
                <a14:m>
                  <m:oMath xmlns:m="http://schemas.openxmlformats.org/officeDocument/2006/math">
                    <m:r>
                      <a:rPr lang="en-US" sz="2800" i="1">
                        <a:latin typeface="Cambria Math"/>
                        <a:cs typeface="Times New Roman" panose="02020603050405020304" pitchFamily="18" charset="0"/>
                      </a:rPr>
                      <m:t>𝑆𝐵</m:t>
                    </m:r>
                    <m:r>
                      <a:rPr lang="en-US" sz="2800" i="1">
                        <a:latin typeface="Cambria Math"/>
                        <a:cs typeface="Times New Roman" panose="02020603050405020304" pitchFamily="18" charset="0"/>
                      </a:rPr>
                      <m:t>, </m:t>
                    </m:r>
                    <m:r>
                      <a:rPr lang="en-US" sz="2800" i="1">
                        <a:latin typeface="Cambria Math"/>
                        <a:cs typeface="Times New Roman" panose="02020603050405020304" pitchFamily="18" charset="0"/>
                      </a:rPr>
                      <m:t>𝐾</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là hình chiếu của </a:t>
                </a:r>
                <a14:m>
                  <m:oMath xmlns:m="http://schemas.openxmlformats.org/officeDocument/2006/math">
                    <m:r>
                      <a:rPr lang="en-US" sz="2800" i="1">
                        <a:latin typeface="Cambria Math"/>
                        <a:cs typeface="Times New Roman" panose="02020603050405020304" pitchFamily="18" charset="0"/>
                      </a:rPr>
                      <m:t>𝐵</m:t>
                    </m:r>
                    <m:r>
                      <a:rPr lang="en-US" sz="2800" i="1">
                        <a:latin typeface="Cambria Math"/>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lên </a:t>
                </a:r>
                <a14:m>
                  <m:oMath xmlns:m="http://schemas.openxmlformats.org/officeDocument/2006/math">
                    <m:r>
                      <a:rPr lang="en-US" sz="2800" i="1">
                        <a:latin typeface="Cambria Math"/>
                        <a:cs typeface="Times New Roman" panose="02020603050405020304" pitchFamily="18" charset="0"/>
                      </a:rPr>
                      <m:t>𝑆𝐶</m:t>
                    </m:r>
                    <m:r>
                      <a:rPr lang="en-US" sz="2800" i="1">
                        <a:latin typeface="Cambria Math"/>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𝐴𝐻𝑀</m:t>
                        </m:r>
                      </m:e>
                    </m:d>
                    <m:r>
                      <a:rPr lang="en-US" sz="28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i="1">
                            <a:latin typeface="Cambria Math"/>
                            <a:ea typeface="Cambria Math" panose="02040503050406030204" pitchFamily="18" charset="0"/>
                            <a:cs typeface="Times New Roman" panose="02020603050405020304" pitchFamily="18" charset="0"/>
                          </a:rPr>
                          <m:t>𝐵𝐾𝐷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68" name="Rectangle 67">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97177" y="195975"/>
                <a:ext cx="11830497" cy="1578894"/>
              </a:xfrm>
              <a:prstGeom prst="rect">
                <a:avLst/>
              </a:prstGeom>
              <a:blipFill>
                <a:blip r:embed="rId4"/>
                <a:stretch>
                  <a:fillRect t="-2317" b="-73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3" name="Rectangle 72"/>
              <p:cNvSpPr/>
              <p:nvPr/>
            </p:nvSpPr>
            <p:spPr>
              <a:xfrm>
                <a:off x="101975" y="2658642"/>
                <a:ext cx="4602094" cy="810991"/>
              </a:xfrm>
              <a:prstGeom prst="rect">
                <a:avLst/>
              </a:prstGeom>
            </p:spPr>
            <p:txBody>
              <a:bodyPr wrap="none">
                <a:spAutoFit/>
              </a:bodyPr>
              <a:lstStyle/>
              <a:p>
                <a:r>
                  <a:rPr lang="en-US" sz="2800" dirty="0">
                    <a:latin typeface="Times New Roman" pitchFamily="18" charset="0"/>
                    <a:cs typeface="Times New Roman" pitchFamily="18" charset="0"/>
                  </a:rPr>
                  <a:t>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𝐵𝐶</m:t>
                            </m:r>
                            <m:r>
                              <a:rPr lang="en-US" sz="2800" i="1">
                                <a:latin typeface="Cambria Math"/>
                              </a:rPr>
                              <m:t>⊥</m:t>
                            </m:r>
                            <m:r>
                              <a:rPr lang="en-US" sz="2800" i="1">
                                <a:latin typeface="Cambria Math"/>
                              </a:rPr>
                              <m:t>𝐴𝐵</m:t>
                            </m:r>
                          </m:e>
                          <m:e>
                            <m:r>
                              <a:rPr lang="en-US" sz="2800" i="1">
                                <a:latin typeface="Cambria Math"/>
                              </a:rPr>
                              <m:t>𝐵𝐶</m:t>
                            </m:r>
                            <m:r>
                              <a:rPr lang="en-US" sz="2800" i="1">
                                <a:latin typeface="Cambria Math"/>
                              </a:rPr>
                              <m:t>⊥</m:t>
                            </m:r>
                            <m:r>
                              <a:rPr lang="en-US" sz="2800" i="1">
                                <a:latin typeface="Cambria Math"/>
                              </a:rPr>
                              <m:t>𝑆𝐴</m:t>
                            </m:r>
                          </m:e>
                        </m:eqArr>
                        <m:r>
                          <a:rPr lang="en-US" sz="2800" i="1">
                            <a:latin typeface="Cambria Math"/>
                          </a:rPr>
                          <m:t>⇒</m:t>
                        </m:r>
                      </m:e>
                    </m:d>
                  </m:oMath>
                </a14:m>
                <a:r>
                  <a:rPr lang="en-US" sz="2800" dirty="0"/>
                  <a:t> </a:t>
                </a:r>
                <a14:m>
                  <m:oMath xmlns:m="http://schemas.openxmlformats.org/officeDocument/2006/math">
                    <m:r>
                      <a:rPr lang="en-US" sz="2800" i="1">
                        <a:latin typeface="Cambria Math"/>
                      </a:rPr>
                      <m:t>𝐵𝐶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𝑆𝐴𝐵</m:t>
                        </m:r>
                      </m:e>
                    </m:d>
                  </m:oMath>
                </a14:m>
                <a:endParaRPr lang="en-US" sz="2800" dirty="0"/>
              </a:p>
            </p:txBody>
          </p:sp>
        </mc:Choice>
        <mc:Fallback xmlns="">
          <p:sp>
            <p:nvSpPr>
              <p:cNvPr id="73" name="Rectangle 72"/>
              <p:cNvSpPr>
                <a:spLocks noRot="1" noChangeAspect="1" noMove="1" noResize="1" noEditPoints="1" noAdjustHandles="1" noChangeArrowheads="1" noChangeShapeType="1" noTextEdit="1"/>
              </p:cNvSpPr>
              <p:nvPr/>
            </p:nvSpPr>
            <p:spPr>
              <a:xfrm>
                <a:off x="101975" y="2658642"/>
                <a:ext cx="4602094" cy="810991"/>
              </a:xfrm>
              <a:prstGeom prst="rect">
                <a:avLst/>
              </a:prstGeom>
              <a:blipFill>
                <a:blip r:embed="rId5"/>
                <a:stretch>
                  <a:fillRect l="-2781" b="-22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3" name="Rectangle 82"/>
              <p:cNvSpPr/>
              <p:nvPr/>
            </p:nvSpPr>
            <p:spPr>
              <a:xfrm>
                <a:off x="4482819" y="2816564"/>
                <a:ext cx="2089226"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800" i="1">
                          <a:latin typeface="Cambria Math"/>
                        </a:rPr>
                        <m:t>⇒</m:t>
                      </m:r>
                      <m:r>
                        <a:rPr lang="en-US" sz="2800" i="1">
                          <a:latin typeface="Cambria Math"/>
                        </a:rPr>
                        <m:t>𝐵𝐶</m:t>
                      </m:r>
                      <m:r>
                        <a:rPr lang="en-US" sz="2800" i="1">
                          <a:latin typeface="Cambria Math"/>
                        </a:rPr>
                        <m:t>⊥</m:t>
                      </m:r>
                      <m:r>
                        <a:rPr lang="en-US" sz="2800" i="1">
                          <a:latin typeface="Cambria Math"/>
                        </a:rPr>
                        <m:t>𝐴𝐻</m:t>
                      </m:r>
                    </m:oMath>
                  </m:oMathPara>
                </a14:m>
                <a:endParaRPr lang="en-US" sz="2800" dirty="0">
                  <a:latin typeface="Times New Roman" pitchFamily="18" charset="0"/>
                  <a:cs typeface="Times New Roman" pitchFamily="18" charset="0"/>
                </a:endParaRPr>
              </a:p>
            </p:txBody>
          </p:sp>
        </mc:Choice>
        <mc:Fallback xmlns="">
          <p:sp>
            <p:nvSpPr>
              <p:cNvPr id="83" name="Rectangle 82"/>
              <p:cNvSpPr>
                <a:spLocks noRot="1" noChangeAspect="1" noMove="1" noResize="1" noEditPoints="1" noAdjustHandles="1" noChangeArrowheads="1" noChangeShapeType="1" noTextEdit="1"/>
              </p:cNvSpPr>
              <p:nvPr/>
            </p:nvSpPr>
            <p:spPr>
              <a:xfrm>
                <a:off x="4482819" y="2816564"/>
                <a:ext cx="2089226" cy="523220"/>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4" name="Rectangle 83"/>
              <p:cNvSpPr/>
              <p:nvPr/>
            </p:nvSpPr>
            <p:spPr>
              <a:xfrm>
                <a:off x="161611" y="4814989"/>
                <a:ext cx="6696000" cy="1053494"/>
              </a:xfrm>
              <a:prstGeom prst="rect">
                <a:avLst/>
              </a:prstGeom>
            </p:spPr>
            <p:txBody>
              <a:bodyPr wrap="none">
                <a:spAutoFit/>
              </a:bodyPr>
              <a:lstStyle/>
              <a:p>
                <a:r>
                  <a:rPr lang="en-US" sz="2800" dirty="0">
                    <a:latin typeface="Times New Roman" pitchFamily="18" charset="0"/>
                    <a:cs typeface="Times New Roman" pitchFamily="18" charset="0"/>
                  </a:rPr>
                  <a:t>Mặt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𝑆𝐶</m:t>
                            </m:r>
                            <m:r>
                              <a:rPr lang="en-US" sz="2800" i="1">
                                <a:latin typeface="Cambria Math"/>
                              </a:rPr>
                              <m:t>⊥</m:t>
                            </m:r>
                            <m:r>
                              <a:rPr lang="en-US" sz="2800" i="1">
                                <a:latin typeface="Cambria Math"/>
                              </a:rPr>
                              <m:t>𝐵𝐾</m:t>
                            </m:r>
                          </m:e>
                          <m:e>
                            <m:r>
                              <a:rPr lang="en-US" sz="2800" i="1">
                                <a:latin typeface="Cambria Math"/>
                              </a:rPr>
                              <m:t>𝑆𝐶</m:t>
                            </m:r>
                            <m:r>
                              <a:rPr lang="en-US" sz="2800" i="1">
                                <a:latin typeface="Cambria Math"/>
                              </a:rPr>
                              <m:t>⊥</m:t>
                            </m:r>
                            <m:r>
                              <a:rPr lang="en-US" sz="2800" i="1">
                                <a:latin typeface="Cambria Math"/>
                              </a:rPr>
                              <m:t>𝐵𝐷</m:t>
                            </m:r>
                          </m:e>
                        </m:eqArr>
                      </m:e>
                    </m:d>
                    <m:r>
                      <a:rPr lang="en-US" sz="2800" i="1">
                        <a:latin typeface="Cambria Math"/>
                      </a:rPr>
                      <m:t>⇒</m:t>
                    </m:r>
                    <m:r>
                      <a:rPr lang="en-US" sz="2800" i="1">
                        <a:latin typeface="Cambria Math"/>
                      </a:rPr>
                      <m:t>𝑆𝐶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𝐵𝐾𝐷</m:t>
                        </m:r>
                      </m:e>
                    </m:d>
                  </m:oMath>
                </a14:m>
                <a:r>
                  <a:rPr lang="en-US" sz="2800" dirty="0"/>
                  <a:t> </a:t>
                </a:r>
                <a:r>
                  <a:rPr lang="en-US" sz="2800" dirty="0">
                    <a:latin typeface="Times New Roman" pitchFamily="18" charset="0"/>
                    <a:cs typeface="Times New Roman" pitchFamily="18" charset="0"/>
                  </a:rPr>
                  <a:t>(2).</a:t>
                </a:r>
              </a:p>
            </p:txBody>
          </p:sp>
        </mc:Choice>
        <mc:Fallback xmlns="">
          <p:sp>
            <p:nvSpPr>
              <p:cNvPr id="84" name="Rectangle 83"/>
              <p:cNvSpPr>
                <a:spLocks noRot="1" noChangeAspect="1" noMove="1" noResize="1" noEditPoints="1" noAdjustHandles="1" noChangeArrowheads="1" noChangeShapeType="1" noTextEdit="1"/>
              </p:cNvSpPr>
              <p:nvPr/>
            </p:nvSpPr>
            <p:spPr>
              <a:xfrm>
                <a:off x="161611" y="4814989"/>
                <a:ext cx="6696000" cy="1053494"/>
              </a:xfrm>
              <a:prstGeom prst="rect">
                <a:avLst/>
              </a:prstGeom>
              <a:blipFill>
                <a:blip r:embed="rId7"/>
                <a:stretch>
                  <a:fillRect l="-1913" r="-82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5" name="Rectangle 84"/>
              <p:cNvSpPr/>
              <p:nvPr/>
            </p:nvSpPr>
            <p:spPr>
              <a:xfrm>
                <a:off x="148359" y="3420633"/>
                <a:ext cx="7632539" cy="954107"/>
              </a:xfrm>
              <a:prstGeom prst="rect">
                <a:avLst/>
              </a:prstGeom>
            </p:spPr>
            <p:txBody>
              <a:bodyPr wrap="none">
                <a:spAutoFit/>
              </a:bodyPr>
              <a:lstStyle/>
              <a:p>
                <a:r>
                  <a:rPr lang="en-US" sz="2800" dirty="0">
                    <a:latin typeface="Times New Roman" pitchFamily="18" charset="0"/>
                    <a:cs typeface="Times New Roman" pitchFamily="18" charset="0"/>
                  </a:rPr>
                  <a:t>Lại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14:m>
                  <m:oMath xmlns:m="http://schemas.openxmlformats.org/officeDocument/2006/math">
                    <m:r>
                      <a:rPr lang="en-US" sz="2800" i="1">
                        <a:latin typeface="Cambria Math"/>
                      </a:rPr>
                      <m:t>𝐴𝐻</m:t>
                    </m:r>
                    <m:r>
                      <a:rPr lang="en-US" sz="2800" i="1">
                        <a:latin typeface="Cambria Math"/>
                      </a:rPr>
                      <m:t>⊥</m:t>
                    </m:r>
                    <m:r>
                      <a:rPr lang="en-US" sz="2800" i="1">
                        <a:latin typeface="Cambria Math"/>
                      </a:rPr>
                      <m:t>𝑆𝐵</m:t>
                    </m:r>
                  </m:oMath>
                </a14:m>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14:m>
                  <m:oMath xmlns:m="http://schemas.openxmlformats.org/officeDocument/2006/math">
                    <m:r>
                      <a:rPr lang="en-US" sz="2800" i="1">
                        <a:latin typeface="Cambria Math"/>
                      </a:rPr>
                      <m:t>𝐴𝐻</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𝑆𝐵𝐶</m:t>
                        </m:r>
                      </m:e>
                    </m:d>
                    <m:r>
                      <a:rPr lang="en-US" sz="2800" i="1">
                        <a:latin typeface="Cambria Math"/>
                      </a:rPr>
                      <m:t>⇒</m:t>
                    </m:r>
                    <m:r>
                      <a:rPr lang="en-US" sz="2800" i="1">
                        <a:latin typeface="Cambria Math"/>
                      </a:rPr>
                      <m:t>𝐴𝐻</m:t>
                    </m:r>
                    <m:r>
                      <a:rPr lang="en-US" sz="2800" i="1">
                        <a:latin typeface="Cambria Math"/>
                      </a:rPr>
                      <m:t>⊥</m:t>
                    </m:r>
                    <m:r>
                      <a:rPr lang="en-US" sz="2800" i="1">
                        <a:latin typeface="Cambria Math"/>
                      </a:rPr>
                      <m:t>𝑆𝐶</m:t>
                    </m:r>
                  </m:oMath>
                </a14:m>
                <a:r>
                  <a:rPr lang="en-US" sz="2800" dirty="0">
                    <a:latin typeface="Times New Roman" pitchFamily="18" charset="0"/>
                    <a:cs typeface="Times New Roman" pitchFamily="18" charset="0"/>
                  </a:rPr>
                  <a:t>.</a:t>
                </a:r>
              </a:p>
              <a:p>
                <a:endParaRPr lang="en-US" sz="2800" dirty="0">
                  <a:latin typeface="Times New Roman" pitchFamily="18" charset="0"/>
                  <a:cs typeface="Times New Roman" pitchFamily="18" charset="0"/>
                </a:endParaRPr>
              </a:p>
            </p:txBody>
          </p:sp>
        </mc:Choice>
        <mc:Fallback xmlns="">
          <p:sp>
            <p:nvSpPr>
              <p:cNvPr id="85" name="Rectangle 84"/>
              <p:cNvSpPr>
                <a:spLocks noRot="1" noChangeAspect="1" noMove="1" noResize="1" noEditPoints="1" noAdjustHandles="1" noChangeArrowheads="1" noChangeShapeType="1" noTextEdit="1"/>
              </p:cNvSpPr>
              <p:nvPr/>
            </p:nvSpPr>
            <p:spPr>
              <a:xfrm>
                <a:off x="148359" y="3420633"/>
                <a:ext cx="7632539" cy="954107"/>
              </a:xfrm>
              <a:prstGeom prst="rect">
                <a:avLst/>
              </a:prstGeom>
              <a:blipFill>
                <a:blip r:embed="rId8"/>
                <a:stretch>
                  <a:fillRect l="-1597" t="-6369" r="-719"/>
                </a:stretch>
              </a:blipFill>
            </p:spPr>
            <p:txBody>
              <a:bodyPr/>
              <a:lstStyle/>
              <a:p>
                <a:r>
                  <a:rPr lang="en-US">
                    <a:noFill/>
                  </a:rPr>
                  <a:t> </a:t>
                </a:r>
              </a:p>
            </p:txBody>
          </p:sp>
        </mc:Fallback>
      </mc:AlternateContent>
    </p:spTree>
    <p:extLst>
      <p:ext uri="{BB962C8B-B14F-4D97-AF65-F5344CB8AC3E}">
        <p14:creationId xmlns:p14="http://schemas.microsoft.com/office/powerpoint/2010/main" val="14057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0"/>
                                          </p:stCondLst>
                                        </p:cTn>
                                        <p:tgtEl>
                                          <p:spTgt spid="7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left)">
                                      <p:cBhvr>
                                        <p:cTn id="25" dur="500"/>
                                        <p:tgtEl>
                                          <p:spTgt spid="7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83"/>
                                        </p:tgtEl>
                                        <p:attrNameLst>
                                          <p:attrName>style.visibility</p:attrName>
                                        </p:attrNameLst>
                                      </p:cBhvr>
                                      <p:to>
                                        <p:strVal val="visible"/>
                                      </p:to>
                                    </p:set>
                                    <p:animEffect transition="in" filter="wipe(left)">
                                      <p:cBhvr>
                                        <p:cTn id="30" dur="500"/>
                                        <p:tgtEl>
                                          <p:spTgt spid="8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left)">
                                      <p:cBhvr>
                                        <p:cTn id="35" dur="5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81"/>
                                        </p:tgtEl>
                                        <p:attrNameLst>
                                          <p:attrName>style.visibility</p:attrName>
                                        </p:attrNameLst>
                                      </p:cBhvr>
                                      <p:to>
                                        <p:strVal val="visible"/>
                                      </p:to>
                                    </p:set>
                                    <p:animEffect transition="in" filter="wipe(left)">
                                      <p:cBhvr>
                                        <p:cTn id="40" dur="500"/>
                                        <p:tgtEl>
                                          <p:spTgt spid="8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75"/>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500"/>
                                        <p:tgtEl>
                                          <p:spTgt spid="8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92"/>
                                        </p:tgtEl>
                                        <p:attrNameLst>
                                          <p:attrName>style.visibility</p:attrName>
                                        </p:attrNameLst>
                                      </p:cBhvr>
                                      <p:to>
                                        <p:strVal val="visible"/>
                                      </p:to>
                                    </p:set>
                                    <p:animEffect transition="in" filter="wipe(left)">
                                      <p:cBhvr>
                                        <p:cTn id="5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92" grpId="0"/>
      <p:bldP spid="68" grpId="0"/>
      <p:bldP spid="73" grpId="0"/>
      <p:bldP spid="83" grpId="0"/>
      <p:bldP spid="84" grpId="0"/>
      <p:bldP spid="8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12272" y="1765864"/>
            <a:ext cx="12151263" cy="5082397"/>
            <a:chOff x="184495" y="3638353"/>
            <a:chExt cx="11926984" cy="4644499"/>
          </a:xfrm>
        </p:grpSpPr>
        <p:sp>
          <p:nvSpPr>
            <p:cNvPr id="53" name="Rounded Rectangle 52"/>
            <p:cNvSpPr/>
            <p:nvPr/>
          </p:nvSpPr>
          <p:spPr>
            <a:xfrm>
              <a:off x="184495" y="3743990"/>
              <a:ext cx="11926984" cy="4538862"/>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54" name="Group 53"/>
            <p:cNvGrpSpPr/>
            <p:nvPr/>
          </p:nvGrpSpPr>
          <p:grpSpPr>
            <a:xfrm>
              <a:off x="203200" y="3638353"/>
              <a:ext cx="2342698" cy="506148"/>
              <a:chOff x="1275608" y="6243226"/>
              <a:chExt cx="4592537" cy="919646"/>
            </a:xfrm>
          </p:grpSpPr>
          <p:sp>
            <p:nvSpPr>
              <p:cNvPr id="55"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56" name="TextBox 55"/>
              <p:cNvSpPr txBox="1"/>
              <p:nvPr/>
            </p:nvSpPr>
            <p:spPr>
              <a:xfrm>
                <a:off x="2250328" y="6243226"/>
                <a:ext cx="2761212" cy="919646"/>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57" name="Round Diagonal Corner Rectangle 56"/>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58" name="Freeform 57"/>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7"/>
            <a:ext cx="12031271" cy="166336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14:</a:t>
              </a:r>
            </a:p>
          </p:txBody>
        </p:sp>
      </p:grpSp>
      <mc:AlternateContent xmlns:mc="http://schemas.openxmlformats.org/markup-compatibility/2006" xmlns:a14="http://schemas.microsoft.com/office/drawing/2010/main">
        <mc:Choice Requires="a14">
          <p:sp>
            <p:nvSpPr>
              <p:cNvPr id="94" name="Rectangle 93"/>
              <p:cNvSpPr/>
              <p:nvPr/>
            </p:nvSpPr>
            <p:spPr>
              <a:xfrm>
                <a:off x="225759" y="2449019"/>
                <a:ext cx="6534584" cy="1120750"/>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a) 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𝐴𝐷</m:t>
                            </m:r>
                            <m:r>
                              <a:rPr lang="en-US" sz="2800" i="1">
                                <a:latin typeface="Cambria Math"/>
                              </a:rPr>
                              <m:t>⊥</m:t>
                            </m:r>
                            <m:r>
                              <a:rPr lang="en-US" sz="2800" i="1">
                                <a:latin typeface="Cambria Math"/>
                              </a:rPr>
                              <m:t>𝐴𝐵</m:t>
                            </m:r>
                          </m:e>
                          <m:e>
                            <m:r>
                              <a:rPr lang="en-US" sz="2800" i="1">
                                <a:latin typeface="Cambria Math"/>
                              </a:rPr>
                              <m:t>𝐴𝐷</m:t>
                            </m:r>
                            <m:r>
                              <a:rPr lang="en-US" sz="2800" i="1">
                                <a:latin typeface="Cambria Math"/>
                              </a:rPr>
                              <m:t>⊥</m:t>
                            </m:r>
                            <m:r>
                              <a:rPr lang="en-US" sz="2800" i="1">
                                <a:latin typeface="Cambria Math"/>
                              </a:rPr>
                              <m:t>𝑆𝐴</m:t>
                            </m:r>
                          </m:e>
                        </m:eqArr>
                      </m:e>
                    </m:d>
                    <m:r>
                      <a:rPr lang="en-US" sz="2800" i="1">
                        <a:latin typeface="Cambria Math"/>
                      </a:rPr>
                      <m:t>⇒</m:t>
                    </m:r>
                    <m:r>
                      <a:rPr lang="en-US" sz="2800" i="1">
                        <a:latin typeface="Cambria Math"/>
                      </a:rPr>
                      <m:t>𝐴𝐷</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𝑆𝐴𝐵</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(1).</a:t>
                </a:r>
              </a:p>
            </p:txBody>
          </p:sp>
        </mc:Choice>
        <mc:Fallback xmlns="">
          <p:sp>
            <p:nvSpPr>
              <p:cNvPr id="94" name="Rectangle 93"/>
              <p:cNvSpPr>
                <a:spLocks noRot="1" noChangeAspect="1" noMove="1" noResize="1" noEditPoints="1" noAdjustHandles="1" noChangeArrowheads="1" noChangeShapeType="1" noTextEdit="1"/>
              </p:cNvSpPr>
              <p:nvPr/>
            </p:nvSpPr>
            <p:spPr>
              <a:xfrm>
                <a:off x="225759" y="2449019"/>
                <a:ext cx="6534584" cy="1120750"/>
              </a:xfrm>
              <a:prstGeom prst="rect">
                <a:avLst/>
              </a:prstGeom>
              <a:blipFill>
                <a:blip r:embed="rId2"/>
                <a:stretch>
                  <a:fillRect l="-1866"/>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14" name="Group 13">
            <a:extLst>
              <a:ext uri="{FF2B5EF4-FFF2-40B4-BE49-F238E27FC236}">
                <a16:creationId xmlns:a16="http://schemas.microsoft.com/office/drawing/2014/main" id="{F53F3753-EE2C-4184-82C0-C49910DAED73}"/>
              </a:ext>
            </a:extLst>
          </p:cNvPr>
          <p:cNvGrpSpPr/>
          <p:nvPr/>
        </p:nvGrpSpPr>
        <p:grpSpPr>
          <a:xfrm>
            <a:off x="7425217" y="2267609"/>
            <a:ext cx="4650741" cy="4489942"/>
            <a:chOff x="7425216" y="2267608"/>
            <a:chExt cx="4650741" cy="4489940"/>
          </a:xfrm>
        </p:grpSpPr>
        <p:grpSp>
          <p:nvGrpSpPr>
            <p:cNvPr id="73" name="Group 72">
              <a:extLst>
                <a:ext uri="{FF2B5EF4-FFF2-40B4-BE49-F238E27FC236}">
                  <a16:creationId xmlns:a16="http://schemas.microsoft.com/office/drawing/2014/main" id="{5430EDC3-9F8C-4170-B0B6-CB2EBC669275}"/>
                </a:ext>
              </a:extLst>
            </p:cNvPr>
            <p:cNvGrpSpPr/>
            <p:nvPr/>
          </p:nvGrpSpPr>
          <p:grpSpPr>
            <a:xfrm>
              <a:off x="7425216" y="2267608"/>
              <a:ext cx="4650741" cy="4489940"/>
              <a:chOff x="7720490" y="2163840"/>
              <a:chExt cx="4131660" cy="4489940"/>
            </a:xfrm>
          </p:grpSpPr>
          <p:sp>
            <p:nvSpPr>
              <p:cNvPr id="83" name="Rectangle 18">
                <a:extLst>
                  <a:ext uri="{FF2B5EF4-FFF2-40B4-BE49-F238E27FC236}">
                    <a16:creationId xmlns:a16="http://schemas.microsoft.com/office/drawing/2014/main" id="{E57D4BD1-9BD8-4AB2-93EC-762BD3CB8075}"/>
                  </a:ext>
                </a:extLst>
              </p:cNvPr>
              <p:cNvSpPr>
                <a:spLocks noChangeArrowheads="1"/>
              </p:cNvSpPr>
              <p:nvPr/>
            </p:nvSpPr>
            <p:spPr bwMode="auto">
              <a:xfrm>
                <a:off x="8817274" y="2163840"/>
                <a:ext cx="152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85" name="Group 84">
                <a:extLst>
                  <a:ext uri="{FF2B5EF4-FFF2-40B4-BE49-F238E27FC236}">
                    <a16:creationId xmlns:a16="http://schemas.microsoft.com/office/drawing/2014/main" id="{38865DA0-5502-4E8C-9DDD-F8FFE6F3F202}"/>
                  </a:ext>
                </a:extLst>
              </p:cNvPr>
              <p:cNvGrpSpPr/>
              <p:nvPr/>
            </p:nvGrpSpPr>
            <p:grpSpPr>
              <a:xfrm>
                <a:off x="7720490" y="2546410"/>
                <a:ext cx="4131660" cy="4107370"/>
                <a:chOff x="7720490" y="2546410"/>
                <a:chExt cx="4131660" cy="4107370"/>
              </a:xfrm>
            </p:grpSpPr>
            <p:grpSp>
              <p:nvGrpSpPr>
                <p:cNvPr id="87" name="Group 86">
                  <a:extLst>
                    <a:ext uri="{FF2B5EF4-FFF2-40B4-BE49-F238E27FC236}">
                      <a16:creationId xmlns:a16="http://schemas.microsoft.com/office/drawing/2014/main" id="{AD781B0E-9B47-452E-9BAE-771670BF85B6}"/>
                    </a:ext>
                  </a:extLst>
                </p:cNvPr>
                <p:cNvGrpSpPr/>
                <p:nvPr/>
              </p:nvGrpSpPr>
              <p:grpSpPr>
                <a:xfrm>
                  <a:off x="7720490" y="2546410"/>
                  <a:ext cx="4131660" cy="4107370"/>
                  <a:chOff x="4572001" y="1888198"/>
                  <a:chExt cx="3168538" cy="2308489"/>
                </a:xfrm>
              </p:grpSpPr>
              <p:sp>
                <p:nvSpPr>
                  <p:cNvPr id="91" name="Line 9">
                    <a:extLst>
                      <a:ext uri="{FF2B5EF4-FFF2-40B4-BE49-F238E27FC236}">
                        <a16:creationId xmlns:a16="http://schemas.microsoft.com/office/drawing/2014/main" id="{206FD176-1285-4C82-B094-A700030A7A93}"/>
                      </a:ext>
                    </a:extLst>
                  </p:cNvPr>
                  <p:cNvSpPr>
                    <a:spLocks noChangeShapeType="1"/>
                  </p:cNvSpPr>
                  <p:nvPr/>
                </p:nvSpPr>
                <p:spPr bwMode="auto">
                  <a:xfrm>
                    <a:off x="5451874" y="1888198"/>
                    <a:ext cx="485149" cy="2133466"/>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93" name="Line 11">
                    <a:extLst>
                      <a:ext uri="{FF2B5EF4-FFF2-40B4-BE49-F238E27FC236}">
                        <a16:creationId xmlns:a16="http://schemas.microsoft.com/office/drawing/2014/main" id="{E354A2C2-2CCB-4AEA-852D-A29DEAF0E4AF}"/>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95" name="Line 12">
                    <a:extLst>
                      <a:ext uri="{FF2B5EF4-FFF2-40B4-BE49-F238E27FC236}">
                        <a16:creationId xmlns:a16="http://schemas.microsoft.com/office/drawing/2014/main" id="{64F8AAED-CC75-4604-84A9-BD80EDE6DA19}"/>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6" name="Line 13">
                    <a:extLst>
                      <a:ext uri="{FF2B5EF4-FFF2-40B4-BE49-F238E27FC236}">
                        <a16:creationId xmlns:a16="http://schemas.microsoft.com/office/drawing/2014/main" id="{1BCF9844-813E-47AA-B9C5-ECF26E45B964}"/>
                      </a:ext>
                    </a:extLst>
                  </p:cNvPr>
                  <p:cNvSpPr>
                    <a:spLocks noChangeShapeType="1"/>
                  </p:cNvSpPr>
                  <p:nvPr/>
                </p:nvSpPr>
                <p:spPr bwMode="auto">
                  <a:xfrm flipV="1">
                    <a:off x="4793457" y="4037482"/>
                    <a:ext cx="1143566" cy="574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7" name="Line 14">
                    <a:extLst>
                      <a:ext uri="{FF2B5EF4-FFF2-40B4-BE49-F238E27FC236}">
                        <a16:creationId xmlns:a16="http://schemas.microsoft.com/office/drawing/2014/main" id="{AA69C276-4FF6-4261-A3D5-772431FA0023}"/>
                      </a:ext>
                    </a:extLst>
                  </p:cNvPr>
                  <p:cNvSpPr>
                    <a:spLocks noChangeShapeType="1"/>
                  </p:cNvSpPr>
                  <p:nvPr/>
                </p:nvSpPr>
                <p:spPr bwMode="auto">
                  <a:xfrm flipV="1">
                    <a:off x="5932501" y="3314777"/>
                    <a:ext cx="1625526" cy="72270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8" name="Line 15">
                    <a:extLst>
                      <a:ext uri="{FF2B5EF4-FFF2-40B4-BE49-F238E27FC236}">
                        <a16:creationId xmlns:a16="http://schemas.microsoft.com/office/drawing/2014/main" id="{FFA33EBA-6164-498D-9172-4E5CDB7A0D0D}"/>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9" name="Line 16">
                    <a:extLst>
                      <a:ext uri="{FF2B5EF4-FFF2-40B4-BE49-F238E27FC236}">
                        <a16:creationId xmlns:a16="http://schemas.microsoft.com/office/drawing/2014/main" id="{E5D3781A-4798-4530-B86A-6560654A3C72}"/>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100" name="Rectangle 18">
                    <a:extLst>
                      <a:ext uri="{FF2B5EF4-FFF2-40B4-BE49-F238E27FC236}">
                        <a16:creationId xmlns:a16="http://schemas.microsoft.com/office/drawing/2014/main" id="{ECCCAAB6-9EFD-4A23-A06F-06EA56303FE3}"/>
                      </a:ext>
                    </a:extLst>
                  </p:cNvPr>
                  <p:cNvSpPr>
                    <a:spLocks noChangeArrowheads="1"/>
                  </p:cNvSpPr>
                  <p:nvPr/>
                </p:nvSpPr>
                <p:spPr bwMode="auto">
                  <a:xfrm>
                    <a:off x="7618222" y="3176499"/>
                    <a:ext cx="122317" cy="1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B</a:t>
                    </a:r>
                  </a:p>
                </p:txBody>
              </p:sp>
              <p:sp>
                <p:nvSpPr>
                  <p:cNvPr id="101" name="Rectangle 19">
                    <a:extLst>
                      <a:ext uri="{FF2B5EF4-FFF2-40B4-BE49-F238E27FC236}">
                        <a16:creationId xmlns:a16="http://schemas.microsoft.com/office/drawing/2014/main" id="{E92E0DC2-1144-44C2-B182-877360AAD853}"/>
                      </a:ext>
                    </a:extLst>
                  </p:cNvPr>
                  <p:cNvSpPr>
                    <a:spLocks noChangeArrowheads="1"/>
                  </p:cNvSpPr>
                  <p:nvPr/>
                </p:nvSpPr>
                <p:spPr bwMode="auto">
                  <a:xfrm>
                    <a:off x="5963941" y="3989109"/>
                    <a:ext cx="139791"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102" name="Rectangle 20">
                    <a:extLst>
                      <a:ext uri="{FF2B5EF4-FFF2-40B4-BE49-F238E27FC236}">
                        <a16:creationId xmlns:a16="http://schemas.microsoft.com/office/drawing/2014/main" id="{E76AE927-2282-42A6-B310-BF49F4C67EA5}"/>
                      </a:ext>
                    </a:extLst>
                  </p:cNvPr>
                  <p:cNvSpPr>
                    <a:spLocks noChangeArrowheads="1"/>
                  </p:cNvSpPr>
                  <p:nvPr/>
                </p:nvSpPr>
                <p:spPr bwMode="auto">
                  <a:xfrm>
                    <a:off x="4572001" y="3933693"/>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103" name="Rectangle 21">
                    <a:extLst>
                      <a:ext uri="{FF2B5EF4-FFF2-40B4-BE49-F238E27FC236}">
                        <a16:creationId xmlns:a16="http://schemas.microsoft.com/office/drawing/2014/main" id="{41218D64-6FFD-4D9B-B65D-398C3ACAE5AE}"/>
                      </a:ext>
                    </a:extLst>
                  </p:cNvPr>
                  <p:cNvSpPr>
                    <a:spLocks noChangeArrowheads="1"/>
                  </p:cNvSpPr>
                  <p:nvPr/>
                </p:nvSpPr>
                <p:spPr bwMode="auto">
                  <a:xfrm>
                    <a:off x="5238705" y="3105875"/>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104" name="Line 22">
                    <a:extLst>
                      <a:ext uri="{FF2B5EF4-FFF2-40B4-BE49-F238E27FC236}">
                        <a16:creationId xmlns:a16="http://schemas.microsoft.com/office/drawing/2014/main" id="{BEFC0471-CD3D-46AE-9B33-32D0FFEBEDD4}"/>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90" name="Line 22">
                  <a:extLst>
                    <a:ext uri="{FF2B5EF4-FFF2-40B4-BE49-F238E27FC236}">
                      <a16:creationId xmlns:a16="http://schemas.microsoft.com/office/drawing/2014/main" id="{EA645C0A-34FF-4FC3-A1AA-C30887A5A816}"/>
                    </a:ext>
                  </a:extLst>
                </p:cNvPr>
                <p:cNvSpPr>
                  <a:spLocks noChangeShapeType="1"/>
                </p:cNvSpPr>
                <p:nvPr/>
              </p:nvSpPr>
              <p:spPr bwMode="auto">
                <a:xfrm>
                  <a:off x="8886863" y="5084800"/>
                  <a:ext cx="613566" cy="1276889"/>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grpSp>
        <p:sp>
          <p:nvSpPr>
            <p:cNvPr id="105" name="Line 11">
              <a:extLst>
                <a:ext uri="{FF2B5EF4-FFF2-40B4-BE49-F238E27FC236}">
                  <a16:creationId xmlns:a16="http://schemas.microsoft.com/office/drawing/2014/main" id="{64A955C6-FB04-40FB-99C5-83DB2A49A982}"/>
                </a:ext>
              </a:extLst>
            </p:cNvPr>
            <p:cNvSpPr>
              <a:spLocks noChangeShapeType="1"/>
            </p:cNvSpPr>
            <p:nvPr/>
          </p:nvSpPr>
          <p:spPr bwMode="auto">
            <a:xfrm flipH="1">
              <a:off x="9445598" y="5221647"/>
              <a:ext cx="895412" cy="1234584"/>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109" name="Group 108">
              <a:extLst>
                <a:ext uri="{FF2B5EF4-FFF2-40B4-BE49-F238E27FC236}">
                  <a16:creationId xmlns:a16="http://schemas.microsoft.com/office/drawing/2014/main" id="{1FF13D6A-7316-4504-8569-D02228CCF1B5}"/>
                </a:ext>
              </a:extLst>
            </p:cNvPr>
            <p:cNvGrpSpPr/>
            <p:nvPr/>
          </p:nvGrpSpPr>
          <p:grpSpPr>
            <a:xfrm>
              <a:off x="10311650" y="4798988"/>
              <a:ext cx="165110" cy="419830"/>
              <a:chOff x="9799297" y="4138996"/>
              <a:chExt cx="165110" cy="419830"/>
            </a:xfrm>
          </p:grpSpPr>
          <p:sp>
            <p:nvSpPr>
              <p:cNvPr id="110" name="Oval 109">
                <a:extLst>
                  <a:ext uri="{FF2B5EF4-FFF2-40B4-BE49-F238E27FC236}">
                    <a16:creationId xmlns:a16="http://schemas.microsoft.com/office/drawing/2014/main" id="{8991181A-7A9D-4CE7-96DC-B47D03563316}"/>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dirty="0"/>
              </a:p>
            </p:txBody>
          </p:sp>
          <p:sp>
            <p:nvSpPr>
              <p:cNvPr id="111" name="Rectangle 18">
                <a:extLst>
                  <a:ext uri="{FF2B5EF4-FFF2-40B4-BE49-F238E27FC236}">
                    <a16:creationId xmlns:a16="http://schemas.microsoft.com/office/drawing/2014/main" id="{67972BC3-706C-4CDA-82F0-03ED427FB361}"/>
                  </a:ext>
                </a:extLst>
              </p:cNvPr>
              <p:cNvSpPr>
                <a:spLocks noChangeArrowheads="1"/>
              </p:cNvSpPr>
              <p:nvPr/>
            </p:nvSpPr>
            <p:spPr bwMode="auto">
              <a:xfrm>
                <a:off x="9799297" y="4138996"/>
                <a:ext cx="16511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E</a:t>
                </a:r>
              </a:p>
            </p:txBody>
          </p:sp>
        </p:grpSp>
      </p:grpSp>
      <mc:AlternateContent xmlns:mc="http://schemas.openxmlformats.org/markup-compatibility/2006" xmlns:a14="http://schemas.microsoft.com/office/drawing/2010/main">
        <mc:Choice Requires="a14">
          <p:sp>
            <p:nvSpPr>
              <p:cNvPr id="48" name="Rectangle 47">
                <a:extLst>
                  <a:ext uri="{FF2B5EF4-FFF2-40B4-BE49-F238E27FC236}">
                    <a16:creationId xmlns:a16="http://schemas.microsoft.com/office/drawing/2014/main" id="{A2EDC8AC-CCBF-481B-ADAB-DA89422CB16C}"/>
                  </a:ext>
                </a:extLst>
              </p:cNvPr>
              <p:cNvSpPr/>
              <p:nvPr/>
            </p:nvSpPr>
            <p:spPr>
              <a:xfrm>
                <a:off x="93487" y="99821"/>
                <a:ext cx="12080327" cy="1630446"/>
              </a:xfrm>
              <a:prstGeom prst="rect">
                <a:avLst/>
              </a:prstGeom>
            </p:spPr>
            <p:txBody>
              <a:bodyPr wrap="square">
                <a:spAutoFit/>
              </a:bodyPr>
              <a:lstStyle/>
              <a:p>
                <a:pPr>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thang vuông tại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𝐴𝐷</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𝐶𝐷</m:t>
                    </m:r>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𝐴𝐵</m:t>
                        </m:r>
                      </m:num>
                      <m:den>
                        <m:r>
                          <a:rPr lang="en-US" sz="2800" i="1">
                            <a:latin typeface="Cambria Math"/>
                            <a:cs typeface="Times New Roman" panose="02020603050405020304" pitchFamily="18" charset="0"/>
                          </a:rPr>
                          <m:t>2</m:t>
                        </m:r>
                      </m:den>
                    </m:f>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14:m>
                  <m:oMath xmlns:m="http://schemas.openxmlformats.org/officeDocument/2006/math">
                    <m:r>
                      <a:rPr lang="en-US" sz="2800">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a) Chứng minh: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𝐶𝐸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𝐴𝐵</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48" name="Rectangle 47">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93487" y="99821"/>
                <a:ext cx="12080327" cy="1630446"/>
              </a:xfrm>
              <a:prstGeom prst="rect">
                <a:avLst/>
              </a:prstGeom>
              <a:blipFill>
                <a:blip r:embed="rId3"/>
                <a:stretch>
                  <a:fillRect l="-1009" t="-3731" r="-404" b="-70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272143" y="3524506"/>
                <a:ext cx="6534584" cy="1014374"/>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Mặt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dễ</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thấy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giác</a:t>
                </a:r>
                <a:r>
                  <a:rPr lang="en-US" sz="2800" dirty="0">
                    <a:latin typeface="Times New Roman" pitchFamily="18" charset="0"/>
                    <a:cs typeface="Times New Roman" pitchFamily="18" charset="0"/>
                  </a:rPr>
                  <a:t> </a:t>
                </a:r>
                <a14:m>
                  <m:oMath xmlns:m="http://schemas.openxmlformats.org/officeDocument/2006/math">
                    <m:r>
                      <a:rPr lang="en-US" sz="2800" i="1">
                        <a:latin typeface="Cambria Math"/>
                      </a:rPr>
                      <m:t>𝐴𝐸𝐶𝐷</m:t>
                    </m:r>
                  </m:oMath>
                </a14:m>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vuông</a:t>
                </a:r>
                <a:r>
                  <a:rPr lang="en-US" sz="2800" dirty="0">
                    <a:latin typeface="Times New Roman" pitchFamily="18" charset="0"/>
                    <a:cs typeface="Times New Roman" pitchFamily="18" charset="0"/>
                  </a:rPr>
                  <a:t> nên</a:t>
                </a:r>
                <a14:m>
                  <m:oMath xmlns:m="http://schemas.openxmlformats.org/officeDocument/2006/math">
                    <m:r>
                      <a:rPr lang="en-US" sz="2800">
                        <a:latin typeface="Cambria Math"/>
                      </a:rPr>
                      <m:t> </m:t>
                    </m:r>
                    <m:r>
                      <a:rPr lang="en-US" sz="2800" i="1">
                        <a:latin typeface="Cambria Math"/>
                      </a:rPr>
                      <m:t>𝐴𝐷</m:t>
                    </m:r>
                    <m:r>
                      <a:rPr lang="en-US"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rPr>
                      <m:t>𝐶𝐸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(2).</a:t>
                </a:r>
              </a:p>
            </p:txBody>
          </p:sp>
        </mc:Choice>
        <mc:Fallback xmlns="">
          <p:sp>
            <p:nvSpPr>
              <p:cNvPr id="49" name="Rectangle 48"/>
              <p:cNvSpPr>
                <a:spLocks noRot="1" noChangeAspect="1" noMove="1" noResize="1" noEditPoints="1" noAdjustHandles="1" noChangeArrowheads="1" noChangeShapeType="1" noTextEdit="1"/>
              </p:cNvSpPr>
              <p:nvPr/>
            </p:nvSpPr>
            <p:spPr>
              <a:xfrm>
                <a:off x="272143" y="3524506"/>
                <a:ext cx="6534584" cy="1014374"/>
              </a:xfrm>
              <a:prstGeom prst="rect">
                <a:avLst/>
              </a:prstGeom>
              <a:blipFill>
                <a:blip r:embed="rId4"/>
                <a:stretch>
                  <a:fillRect l="-1959" t="-5988" b="-125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1" name="Rectangle 50"/>
              <p:cNvSpPr/>
              <p:nvPr/>
            </p:nvSpPr>
            <p:spPr>
              <a:xfrm>
                <a:off x="239015" y="4485279"/>
                <a:ext cx="6534584" cy="553351"/>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Từ (1)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suy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14:m>
                  <m:oMath xmlns:m="http://schemas.openxmlformats.org/officeDocument/2006/math">
                    <m:r>
                      <a:rPr lang="en-US" sz="2800">
                        <a:latin typeface="Cambria Math"/>
                      </a:rPr>
                      <m:t> </m:t>
                    </m:r>
                    <m:r>
                      <a:rPr lang="en-US" sz="2800" i="1">
                        <a:latin typeface="Cambria Math"/>
                      </a:rPr>
                      <m:t>𝐶𝐸</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𝑆𝐴𝐵</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51" name="Rectangle 50"/>
              <p:cNvSpPr>
                <a:spLocks noRot="1" noChangeAspect="1" noMove="1" noResize="1" noEditPoints="1" noAdjustHandles="1" noChangeArrowheads="1" noChangeShapeType="1" noTextEdit="1"/>
              </p:cNvSpPr>
              <p:nvPr/>
            </p:nvSpPr>
            <p:spPr>
              <a:xfrm>
                <a:off x="239015" y="4485279"/>
                <a:ext cx="6534584" cy="553351"/>
              </a:xfrm>
              <a:prstGeom prst="rect">
                <a:avLst/>
              </a:prstGeom>
              <a:blipFill>
                <a:blip r:embed="rId5"/>
                <a:stretch>
                  <a:fillRect l="-1866" t="-12088" b="-24176"/>
                </a:stretch>
              </a:blipFill>
            </p:spPr>
            <p:txBody>
              <a:bodyPr/>
              <a:lstStyle/>
              <a:p>
                <a:r>
                  <a:rPr lang="en-US">
                    <a:noFill/>
                  </a:rPr>
                  <a:t> </a:t>
                </a:r>
              </a:p>
            </p:txBody>
          </p:sp>
        </mc:Fallback>
      </mc:AlternateContent>
    </p:spTree>
    <p:extLst>
      <p:ext uri="{BB962C8B-B14F-4D97-AF65-F5344CB8AC3E}">
        <p14:creationId xmlns:p14="http://schemas.microsoft.com/office/powerpoint/2010/main" val="379252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wipe(left)">
                                      <p:cBhvr>
                                        <p:cTn id="17" dur="500"/>
                                        <p:tgtEl>
                                          <p:spTgt spid="9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left)">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8" grpId="0"/>
      <p:bldP spid="49" grpId="0"/>
      <p:bldP spid="5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40738" y="2153696"/>
            <a:ext cx="12151263" cy="4746978"/>
            <a:chOff x="184495" y="3640903"/>
            <a:chExt cx="11926984" cy="4641949"/>
          </a:xfrm>
        </p:grpSpPr>
        <p:sp>
          <p:nvSpPr>
            <p:cNvPr id="5" name="Rounded Rectangle 4"/>
            <p:cNvSpPr/>
            <p:nvPr/>
          </p:nvSpPr>
          <p:spPr>
            <a:xfrm>
              <a:off x="184495" y="3743990"/>
              <a:ext cx="11926984" cy="4538862"/>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40903"/>
              <a:ext cx="2342698" cy="541615"/>
              <a:chOff x="1275608" y="6247849"/>
              <a:chExt cx="4592537" cy="984087"/>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0328" y="6247849"/>
                <a:ext cx="2761212" cy="984087"/>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26503"/>
            <a:ext cx="12031271" cy="214969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14:</a:t>
              </a:r>
            </a:p>
          </p:txBody>
        </p:sp>
      </p:grpSp>
      <mc:AlternateContent xmlns:mc="http://schemas.openxmlformats.org/markup-compatibility/2006" xmlns:a14="http://schemas.microsoft.com/office/drawing/2010/main">
        <mc:Choice Requires="a14">
          <p:sp>
            <p:nvSpPr>
              <p:cNvPr id="94" name="Rectangle 93"/>
              <p:cNvSpPr/>
              <p:nvPr/>
            </p:nvSpPr>
            <p:spPr>
              <a:xfrm>
                <a:off x="39184" y="2935641"/>
                <a:ext cx="8939553" cy="553222"/>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b)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r>
                      <a:rPr lang="en-US" sz="2800" i="1">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𝐴𝐶</m:t>
                    </m:r>
                    <m:r>
                      <a:rPr lang="en-US" sz="2800" i="1">
                        <a:latin typeface="Cambria Math"/>
                        <a:ea typeface="Cambria Math"/>
                        <a:cs typeface="Times New Roman" panose="02020603050405020304" pitchFamily="18" charset="0"/>
                      </a:rPr>
                      <m:t>∩</m:t>
                    </m:r>
                    <m:r>
                      <a:rPr lang="en-US" sz="2800" i="1">
                        <a:latin typeface="Cambria Math"/>
                        <a:ea typeface="Cambria Math"/>
                        <a:cs typeface="Times New Roman" panose="02020603050405020304" pitchFamily="18" charset="0"/>
                      </a:rPr>
                      <m:t>𝐷𝐸</m:t>
                    </m:r>
                    <m:r>
                      <a:rPr lang="en-US" sz="2800" i="1">
                        <a:latin typeface="Cambria Math"/>
                        <a:ea typeface="Cambria Math"/>
                        <a:cs typeface="Times New Roman" panose="02020603050405020304" pitchFamily="18" charset="0"/>
                      </a:rPr>
                      <m:t>=</m:t>
                    </m:r>
                    <m:r>
                      <a:rPr lang="en-US" sz="2800" i="1">
                        <a:latin typeface="Cambria Math"/>
                        <a:ea typeface="Cambria Math"/>
                        <a:cs typeface="Times New Roman" panose="02020603050405020304" pitchFamily="18" charset="0"/>
                      </a:rPr>
                      <m:t>𝑂</m:t>
                    </m:r>
                  </m:oMath>
                </a14:m>
                <a:r>
                  <a:rPr lang="en-US" sz="2799" dirty="0">
                    <a:latin typeface="Times New Roman" panose="02020603050405020304" pitchFamily="18" charset="0"/>
                    <a:ea typeface="Times New Roman" panose="02020603050405020304" pitchFamily="18" charset="0"/>
                    <a:cs typeface="Times New Roman" panose="02020603050405020304" pitchFamily="18" charset="0"/>
                  </a:rPr>
                  <a:t>.</a:t>
                </a:r>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39184" y="2935641"/>
                <a:ext cx="8939553" cy="553222"/>
              </a:xfrm>
              <a:prstGeom prst="rect">
                <a:avLst/>
              </a:prstGeom>
              <a:blipFill>
                <a:blip r:embed="rId2"/>
                <a:stretch>
                  <a:fillRect l="-1363" t="-12222" b="-25556"/>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p:grpSp>
        <p:nvGrpSpPr>
          <p:cNvPr id="73" name="Group 72">
            <a:extLst>
              <a:ext uri="{FF2B5EF4-FFF2-40B4-BE49-F238E27FC236}">
                <a16:creationId xmlns:a16="http://schemas.microsoft.com/office/drawing/2014/main" id="{5430EDC3-9F8C-4170-B0B6-CB2EBC669275}"/>
              </a:ext>
            </a:extLst>
          </p:cNvPr>
          <p:cNvGrpSpPr/>
          <p:nvPr/>
        </p:nvGrpSpPr>
        <p:grpSpPr>
          <a:xfrm>
            <a:off x="7425217" y="2267609"/>
            <a:ext cx="4650741" cy="4489942"/>
            <a:chOff x="7720490" y="2163840"/>
            <a:chExt cx="4131660" cy="4489940"/>
          </a:xfrm>
        </p:grpSpPr>
        <p:sp>
          <p:nvSpPr>
            <p:cNvPr id="83" name="Rectangle 18">
              <a:extLst>
                <a:ext uri="{FF2B5EF4-FFF2-40B4-BE49-F238E27FC236}">
                  <a16:creationId xmlns:a16="http://schemas.microsoft.com/office/drawing/2014/main" id="{E57D4BD1-9BD8-4AB2-93EC-762BD3CB8075}"/>
                </a:ext>
              </a:extLst>
            </p:cNvPr>
            <p:cNvSpPr>
              <a:spLocks noChangeArrowheads="1"/>
            </p:cNvSpPr>
            <p:nvPr/>
          </p:nvSpPr>
          <p:spPr bwMode="auto">
            <a:xfrm>
              <a:off x="8817274" y="2163840"/>
              <a:ext cx="152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85" name="Group 84">
              <a:extLst>
                <a:ext uri="{FF2B5EF4-FFF2-40B4-BE49-F238E27FC236}">
                  <a16:creationId xmlns:a16="http://schemas.microsoft.com/office/drawing/2014/main" id="{38865DA0-5502-4E8C-9DDD-F8FFE6F3F202}"/>
                </a:ext>
              </a:extLst>
            </p:cNvPr>
            <p:cNvGrpSpPr/>
            <p:nvPr/>
          </p:nvGrpSpPr>
          <p:grpSpPr>
            <a:xfrm>
              <a:off x="7720490" y="2546410"/>
              <a:ext cx="4131660" cy="4107370"/>
              <a:chOff x="7720490" y="2546410"/>
              <a:chExt cx="4131660" cy="4107370"/>
            </a:xfrm>
          </p:grpSpPr>
          <p:grpSp>
            <p:nvGrpSpPr>
              <p:cNvPr id="87" name="Group 86">
                <a:extLst>
                  <a:ext uri="{FF2B5EF4-FFF2-40B4-BE49-F238E27FC236}">
                    <a16:creationId xmlns:a16="http://schemas.microsoft.com/office/drawing/2014/main" id="{AD781B0E-9B47-452E-9BAE-771670BF85B6}"/>
                  </a:ext>
                </a:extLst>
              </p:cNvPr>
              <p:cNvGrpSpPr/>
              <p:nvPr/>
            </p:nvGrpSpPr>
            <p:grpSpPr>
              <a:xfrm>
                <a:off x="7720490" y="2546410"/>
                <a:ext cx="4131660" cy="4107370"/>
                <a:chOff x="4572001" y="1888198"/>
                <a:chExt cx="3168538" cy="2308489"/>
              </a:xfrm>
            </p:grpSpPr>
            <p:sp>
              <p:nvSpPr>
                <p:cNvPr id="93" name="Line 11">
                  <a:extLst>
                    <a:ext uri="{FF2B5EF4-FFF2-40B4-BE49-F238E27FC236}">
                      <a16:creationId xmlns:a16="http://schemas.microsoft.com/office/drawing/2014/main" id="{E354A2C2-2CCB-4AEA-852D-A29DEAF0E4AF}"/>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95" name="Line 12">
                  <a:extLst>
                    <a:ext uri="{FF2B5EF4-FFF2-40B4-BE49-F238E27FC236}">
                      <a16:creationId xmlns:a16="http://schemas.microsoft.com/office/drawing/2014/main" id="{64F8AAED-CC75-4604-84A9-BD80EDE6DA19}"/>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6" name="Line 13">
                  <a:extLst>
                    <a:ext uri="{FF2B5EF4-FFF2-40B4-BE49-F238E27FC236}">
                      <a16:creationId xmlns:a16="http://schemas.microsoft.com/office/drawing/2014/main" id="{1BCF9844-813E-47AA-B9C5-ECF26E45B964}"/>
                    </a:ext>
                  </a:extLst>
                </p:cNvPr>
                <p:cNvSpPr>
                  <a:spLocks noChangeShapeType="1"/>
                </p:cNvSpPr>
                <p:nvPr/>
              </p:nvSpPr>
              <p:spPr bwMode="auto">
                <a:xfrm flipV="1">
                  <a:off x="4793457" y="4037482"/>
                  <a:ext cx="1143566" cy="574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7" name="Line 14">
                  <a:extLst>
                    <a:ext uri="{FF2B5EF4-FFF2-40B4-BE49-F238E27FC236}">
                      <a16:creationId xmlns:a16="http://schemas.microsoft.com/office/drawing/2014/main" id="{AA69C276-4FF6-4261-A3D5-772431FA0023}"/>
                    </a:ext>
                  </a:extLst>
                </p:cNvPr>
                <p:cNvSpPr>
                  <a:spLocks noChangeShapeType="1"/>
                </p:cNvSpPr>
                <p:nvPr/>
              </p:nvSpPr>
              <p:spPr bwMode="auto">
                <a:xfrm flipV="1">
                  <a:off x="5932501" y="3314777"/>
                  <a:ext cx="1625526" cy="72270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8" name="Line 15">
                  <a:extLst>
                    <a:ext uri="{FF2B5EF4-FFF2-40B4-BE49-F238E27FC236}">
                      <a16:creationId xmlns:a16="http://schemas.microsoft.com/office/drawing/2014/main" id="{FFA33EBA-6164-498D-9172-4E5CDB7A0D0D}"/>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9" name="Line 16">
                  <a:extLst>
                    <a:ext uri="{FF2B5EF4-FFF2-40B4-BE49-F238E27FC236}">
                      <a16:creationId xmlns:a16="http://schemas.microsoft.com/office/drawing/2014/main" id="{E5D3781A-4798-4530-B86A-6560654A3C72}"/>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100" name="Rectangle 18">
                  <a:extLst>
                    <a:ext uri="{FF2B5EF4-FFF2-40B4-BE49-F238E27FC236}">
                      <a16:creationId xmlns:a16="http://schemas.microsoft.com/office/drawing/2014/main" id="{ECCCAAB6-9EFD-4A23-A06F-06EA56303FE3}"/>
                    </a:ext>
                  </a:extLst>
                </p:cNvPr>
                <p:cNvSpPr>
                  <a:spLocks noChangeArrowheads="1"/>
                </p:cNvSpPr>
                <p:nvPr/>
              </p:nvSpPr>
              <p:spPr bwMode="auto">
                <a:xfrm>
                  <a:off x="7618222" y="3176499"/>
                  <a:ext cx="122317" cy="1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B</a:t>
                  </a:r>
                </a:p>
              </p:txBody>
            </p:sp>
            <p:sp>
              <p:nvSpPr>
                <p:cNvPr id="101" name="Rectangle 19">
                  <a:extLst>
                    <a:ext uri="{FF2B5EF4-FFF2-40B4-BE49-F238E27FC236}">
                      <a16:creationId xmlns:a16="http://schemas.microsoft.com/office/drawing/2014/main" id="{E92E0DC2-1144-44C2-B182-877360AAD853}"/>
                    </a:ext>
                  </a:extLst>
                </p:cNvPr>
                <p:cNvSpPr>
                  <a:spLocks noChangeArrowheads="1"/>
                </p:cNvSpPr>
                <p:nvPr/>
              </p:nvSpPr>
              <p:spPr bwMode="auto">
                <a:xfrm>
                  <a:off x="5963941" y="3989109"/>
                  <a:ext cx="139791"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102" name="Rectangle 20">
                  <a:extLst>
                    <a:ext uri="{FF2B5EF4-FFF2-40B4-BE49-F238E27FC236}">
                      <a16:creationId xmlns:a16="http://schemas.microsoft.com/office/drawing/2014/main" id="{E76AE927-2282-42A6-B310-BF49F4C67EA5}"/>
                    </a:ext>
                  </a:extLst>
                </p:cNvPr>
                <p:cNvSpPr>
                  <a:spLocks noChangeArrowheads="1"/>
                </p:cNvSpPr>
                <p:nvPr/>
              </p:nvSpPr>
              <p:spPr bwMode="auto">
                <a:xfrm>
                  <a:off x="4572001" y="3933693"/>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103" name="Rectangle 21">
                  <a:extLst>
                    <a:ext uri="{FF2B5EF4-FFF2-40B4-BE49-F238E27FC236}">
                      <a16:creationId xmlns:a16="http://schemas.microsoft.com/office/drawing/2014/main" id="{41218D64-6FFD-4D9B-B65D-398C3ACAE5AE}"/>
                    </a:ext>
                  </a:extLst>
                </p:cNvPr>
                <p:cNvSpPr>
                  <a:spLocks noChangeArrowheads="1"/>
                </p:cNvSpPr>
                <p:nvPr/>
              </p:nvSpPr>
              <p:spPr bwMode="auto">
                <a:xfrm>
                  <a:off x="5243624" y="3149486"/>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104" name="Line 22">
                  <a:extLst>
                    <a:ext uri="{FF2B5EF4-FFF2-40B4-BE49-F238E27FC236}">
                      <a16:creationId xmlns:a16="http://schemas.microsoft.com/office/drawing/2014/main" id="{BEFC0471-CD3D-46AE-9B33-32D0FFEBEDD4}"/>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91" name="Line 9">
                  <a:extLst>
                    <a:ext uri="{FF2B5EF4-FFF2-40B4-BE49-F238E27FC236}">
                      <a16:creationId xmlns:a16="http://schemas.microsoft.com/office/drawing/2014/main" id="{206FD176-1285-4C82-B094-A700030A7A93}"/>
                    </a:ext>
                  </a:extLst>
                </p:cNvPr>
                <p:cNvSpPr>
                  <a:spLocks noChangeShapeType="1"/>
                </p:cNvSpPr>
                <p:nvPr/>
              </p:nvSpPr>
              <p:spPr bwMode="auto">
                <a:xfrm>
                  <a:off x="5451874" y="1888198"/>
                  <a:ext cx="485149" cy="2133466"/>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dirty="0">
                    <a:ln>
                      <a:solidFill>
                        <a:sysClr val="windowText" lastClr="000000"/>
                      </a:solidFill>
                    </a:ln>
                  </a:endParaRPr>
                </a:p>
              </p:txBody>
            </p:sp>
          </p:grpSp>
          <p:sp>
            <p:nvSpPr>
              <p:cNvPr id="90" name="Line 22">
                <a:extLst>
                  <a:ext uri="{FF2B5EF4-FFF2-40B4-BE49-F238E27FC236}">
                    <a16:creationId xmlns:a16="http://schemas.microsoft.com/office/drawing/2014/main" id="{EA645C0A-34FF-4FC3-A1AA-C30887A5A816}"/>
                  </a:ext>
                </a:extLst>
              </p:cNvPr>
              <p:cNvSpPr>
                <a:spLocks noChangeShapeType="1"/>
              </p:cNvSpPr>
              <p:nvPr/>
            </p:nvSpPr>
            <p:spPr bwMode="auto">
              <a:xfrm>
                <a:off x="8886863" y="5084800"/>
                <a:ext cx="613566" cy="1276889"/>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grpSp>
      <p:sp>
        <p:nvSpPr>
          <p:cNvPr id="105" name="Line 11">
            <a:extLst>
              <a:ext uri="{FF2B5EF4-FFF2-40B4-BE49-F238E27FC236}">
                <a16:creationId xmlns:a16="http://schemas.microsoft.com/office/drawing/2014/main" id="{64A955C6-FB04-40FB-99C5-83DB2A49A982}"/>
              </a:ext>
            </a:extLst>
          </p:cNvPr>
          <p:cNvSpPr>
            <a:spLocks noChangeShapeType="1"/>
          </p:cNvSpPr>
          <p:nvPr/>
        </p:nvSpPr>
        <p:spPr bwMode="auto">
          <a:xfrm flipH="1">
            <a:off x="9445599" y="5221647"/>
            <a:ext cx="895412" cy="1234584"/>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109" name="Group 108">
            <a:extLst>
              <a:ext uri="{FF2B5EF4-FFF2-40B4-BE49-F238E27FC236}">
                <a16:creationId xmlns:a16="http://schemas.microsoft.com/office/drawing/2014/main" id="{1FF13D6A-7316-4504-8569-D02228CCF1B5}"/>
              </a:ext>
            </a:extLst>
          </p:cNvPr>
          <p:cNvGrpSpPr/>
          <p:nvPr/>
        </p:nvGrpSpPr>
        <p:grpSpPr>
          <a:xfrm>
            <a:off x="10341001" y="4810286"/>
            <a:ext cx="248125" cy="408535"/>
            <a:chOff x="9828658" y="4150292"/>
            <a:chExt cx="248126" cy="408534"/>
          </a:xfrm>
        </p:grpSpPr>
        <p:sp>
          <p:nvSpPr>
            <p:cNvPr id="111" name="Rectangle 18">
              <a:extLst>
                <a:ext uri="{FF2B5EF4-FFF2-40B4-BE49-F238E27FC236}">
                  <a16:creationId xmlns:a16="http://schemas.microsoft.com/office/drawing/2014/main" id="{67972BC3-706C-4CDA-82F0-03ED427FB361}"/>
                </a:ext>
              </a:extLst>
            </p:cNvPr>
            <p:cNvSpPr>
              <a:spLocks noChangeArrowheads="1"/>
            </p:cNvSpPr>
            <p:nvPr/>
          </p:nvSpPr>
          <p:spPr bwMode="auto">
            <a:xfrm>
              <a:off x="9911673" y="4150292"/>
              <a:ext cx="165111"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E</a:t>
              </a:r>
            </a:p>
          </p:txBody>
        </p:sp>
        <p:sp>
          <p:nvSpPr>
            <p:cNvPr id="110" name="Oval 109">
              <a:extLst>
                <a:ext uri="{FF2B5EF4-FFF2-40B4-BE49-F238E27FC236}">
                  <a16:creationId xmlns:a16="http://schemas.microsoft.com/office/drawing/2014/main" id="{8991181A-7A9D-4CE7-96DC-B47D03563316}"/>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dirty="0"/>
            </a:p>
          </p:txBody>
        </p:sp>
      </p:grpSp>
      <p:sp>
        <p:nvSpPr>
          <p:cNvPr id="57" name="Line 22">
            <a:extLst>
              <a:ext uri="{FF2B5EF4-FFF2-40B4-BE49-F238E27FC236}">
                <a16:creationId xmlns:a16="http://schemas.microsoft.com/office/drawing/2014/main" id="{F50329D8-429B-47F3-B73D-04C35C1EF4A0}"/>
              </a:ext>
            </a:extLst>
          </p:cNvPr>
          <p:cNvSpPr>
            <a:spLocks noChangeShapeType="1"/>
          </p:cNvSpPr>
          <p:nvPr/>
        </p:nvSpPr>
        <p:spPr bwMode="auto">
          <a:xfrm>
            <a:off x="8738126" y="2678754"/>
            <a:ext cx="1685901" cy="2495172"/>
          </a:xfrm>
          <a:prstGeom prst="line">
            <a:avLst/>
          </a:prstGeom>
          <a:noFill/>
          <a:ln w="38100">
            <a:solidFill>
              <a:srgbClr val="FF0000"/>
            </a:solidFill>
            <a:prstDash val="sys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nvGrpSpPr>
          <p:cNvPr id="58" name="Group 57">
            <a:extLst>
              <a:ext uri="{FF2B5EF4-FFF2-40B4-BE49-F238E27FC236}">
                <a16:creationId xmlns:a16="http://schemas.microsoft.com/office/drawing/2014/main" id="{99D73315-B99A-43C3-8958-584F319E7E75}"/>
              </a:ext>
            </a:extLst>
          </p:cNvPr>
          <p:cNvGrpSpPr/>
          <p:nvPr/>
        </p:nvGrpSpPr>
        <p:grpSpPr>
          <a:xfrm>
            <a:off x="9872373" y="4115739"/>
            <a:ext cx="491272" cy="370791"/>
            <a:chOff x="9828658" y="4188036"/>
            <a:chExt cx="491273" cy="370790"/>
          </a:xfrm>
        </p:grpSpPr>
        <p:sp>
          <p:nvSpPr>
            <p:cNvPr id="60" name="Rectangle 18">
              <a:extLst>
                <a:ext uri="{FF2B5EF4-FFF2-40B4-BE49-F238E27FC236}">
                  <a16:creationId xmlns:a16="http://schemas.microsoft.com/office/drawing/2014/main" id="{3496A0DC-A423-4634-BA88-CCC2E472CA94}"/>
                </a:ext>
              </a:extLst>
            </p:cNvPr>
            <p:cNvSpPr>
              <a:spLocks noChangeArrowheads="1"/>
            </p:cNvSpPr>
            <p:nvPr/>
          </p:nvSpPr>
          <p:spPr bwMode="auto">
            <a:xfrm>
              <a:off x="9943224" y="4188036"/>
              <a:ext cx="376707"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nl-NL" sz="2400" dirty="0">
                  <a:latin typeface="Times New Roman" panose="02020603050405020304" pitchFamily="18" charset="0"/>
                  <a:ea typeface="Calibri" panose="020F0502020204030204" pitchFamily="34" charset="0"/>
                  <a:cs typeface="Times New Roman" panose="02020603050405020304" pitchFamily="18" charset="0"/>
                </a:rPr>
                <a:t>G</a:t>
              </a:r>
              <a:r>
                <a:rPr lang="nl-NL" sz="2400" baseline="-25000" dirty="0">
                  <a:latin typeface="Times New Roman" panose="02020603050405020304" pitchFamily="18" charset="0"/>
                  <a:ea typeface="Calibri" panose="020F0502020204030204" pitchFamily="34" charset="0"/>
                  <a:cs typeface="Times New Roman" panose="02020603050405020304" pitchFamily="18" charset="0"/>
                </a:rPr>
                <a:t>1 </a:t>
              </a:r>
              <a:endParaRPr lang="en-US" sz="2100" dirty="0">
                <a:latin typeface="Times New Roman" panose="02020603050405020304" pitchFamily="18" charset="0"/>
                <a:cs typeface="Times New Roman" panose="02020603050405020304" pitchFamily="18" charset="0"/>
              </a:endParaRPr>
            </a:p>
          </p:txBody>
        </p:sp>
        <p:sp>
          <p:nvSpPr>
            <p:cNvPr id="59" name="Oval 58">
              <a:extLst>
                <a:ext uri="{FF2B5EF4-FFF2-40B4-BE49-F238E27FC236}">
                  <a16:creationId xmlns:a16="http://schemas.microsoft.com/office/drawing/2014/main" id="{7827D284-10FB-4E1C-8FA5-D2B50F3F1E44}"/>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grpSp>
      <p:grpSp>
        <p:nvGrpSpPr>
          <p:cNvPr id="61" name="Group 60">
            <a:extLst>
              <a:ext uri="{FF2B5EF4-FFF2-40B4-BE49-F238E27FC236}">
                <a16:creationId xmlns:a16="http://schemas.microsoft.com/office/drawing/2014/main" id="{F6A069D4-CFDC-4ADE-938A-F9F4CC43E6FB}"/>
              </a:ext>
            </a:extLst>
          </p:cNvPr>
          <p:cNvGrpSpPr/>
          <p:nvPr/>
        </p:nvGrpSpPr>
        <p:grpSpPr>
          <a:xfrm>
            <a:off x="8937069" y="5784489"/>
            <a:ext cx="201011" cy="376102"/>
            <a:chOff x="9722897" y="4463576"/>
            <a:chExt cx="201011" cy="376102"/>
          </a:xfrm>
        </p:grpSpPr>
        <p:sp>
          <p:nvSpPr>
            <p:cNvPr id="62" name="Oval 61">
              <a:extLst>
                <a:ext uri="{FF2B5EF4-FFF2-40B4-BE49-F238E27FC236}">
                  <a16:creationId xmlns:a16="http://schemas.microsoft.com/office/drawing/2014/main" id="{DAB1A485-82D2-48FA-A2EE-7D63616D8DFC}"/>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64" name="Rectangle 18">
              <a:extLst>
                <a:ext uri="{FF2B5EF4-FFF2-40B4-BE49-F238E27FC236}">
                  <a16:creationId xmlns:a16="http://schemas.microsoft.com/office/drawing/2014/main" id="{5065D28A-4880-4A22-9A3B-463B3A7D3A9F}"/>
                </a:ext>
              </a:extLst>
            </p:cNvPr>
            <p:cNvSpPr>
              <a:spLocks noChangeArrowheads="1"/>
            </p:cNvSpPr>
            <p:nvPr/>
          </p:nvSpPr>
          <p:spPr bwMode="auto">
            <a:xfrm>
              <a:off x="9722897" y="451651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sp>
        <p:nvSpPr>
          <p:cNvPr id="66" name="Line 11">
            <a:extLst>
              <a:ext uri="{FF2B5EF4-FFF2-40B4-BE49-F238E27FC236}">
                <a16:creationId xmlns:a16="http://schemas.microsoft.com/office/drawing/2014/main" id="{1B830C92-04C9-4F05-AC08-B60E20B06BCE}"/>
              </a:ext>
            </a:extLst>
          </p:cNvPr>
          <p:cNvSpPr>
            <a:spLocks noChangeShapeType="1"/>
          </p:cNvSpPr>
          <p:nvPr/>
        </p:nvSpPr>
        <p:spPr bwMode="auto">
          <a:xfrm flipH="1">
            <a:off x="7753227" y="5244842"/>
            <a:ext cx="2582532" cy="1239671"/>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67" name="Line 16">
            <a:extLst>
              <a:ext uri="{FF2B5EF4-FFF2-40B4-BE49-F238E27FC236}">
                <a16:creationId xmlns:a16="http://schemas.microsoft.com/office/drawing/2014/main" id="{55E8A9E0-338F-4230-85BE-DAB516CEFE67}"/>
              </a:ext>
            </a:extLst>
          </p:cNvPr>
          <p:cNvSpPr>
            <a:spLocks noChangeShapeType="1"/>
          </p:cNvSpPr>
          <p:nvPr/>
        </p:nvSpPr>
        <p:spPr bwMode="auto">
          <a:xfrm>
            <a:off x="8716681" y="2659705"/>
            <a:ext cx="361303" cy="3168891"/>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grpSp>
        <p:nvGrpSpPr>
          <p:cNvPr id="68" name="Group 67">
            <a:extLst>
              <a:ext uri="{FF2B5EF4-FFF2-40B4-BE49-F238E27FC236}">
                <a16:creationId xmlns:a16="http://schemas.microsoft.com/office/drawing/2014/main" id="{65EFFAB6-698D-480D-814B-EDFDAE013AA5}"/>
              </a:ext>
            </a:extLst>
          </p:cNvPr>
          <p:cNvGrpSpPr/>
          <p:nvPr/>
        </p:nvGrpSpPr>
        <p:grpSpPr>
          <a:xfrm>
            <a:off x="8913691" y="4715780"/>
            <a:ext cx="534648" cy="369332"/>
            <a:chOff x="9828658" y="4435375"/>
            <a:chExt cx="534646" cy="369332"/>
          </a:xfrm>
        </p:grpSpPr>
        <p:sp>
          <p:nvSpPr>
            <p:cNvPr id="69" name="Oval 68">
              <a:extLst>
                <a:ext uri="{FF2B5EF4-FFF2-40B4-BE49-F238E27FC236}">
                  <a16:creationId xmlns:a16="http://schemas.microsoft.com/office/drawing/2014/main" id="{5ED8F250-4CE4-43F4-B903-52DDC20AA476}"/>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0" name="Rectangle 18">
              <a:extLst>
                <a:ext uri="{FF2B5EF4-FFF2-40B4-BE49-F238E27FC236}">
                  <a16:creationId xmlns:a16="http://schemas.microsoft.com/office/drawing/2014/main" id="{2A923837-0E51-4B50-82D3-B463F2D5BE3F}"/>
                </a:ext>
              </a:extLst>
            </p:cNvPr>
            <p:cNvSpPr>
              <a:spLocks noChangeArrowheads="1"/>
            </p:cNvSpPr>
            <p:nvPr/>
          </p:nvSpPr>
          <p:spPr bwMode="auto">
            <a:xfrm>
              <a:off x="9986599" y="4435375"/>
              <a:ext cx="376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nl-NL" sz="2400" dirty="0">
                  <a:latin typeface="Times New Roman" panose="02020603050405020304" pitchFamily="18" charset="0"/>
                  <a:ea typeface="Calibri" panose="020F0502020204030204" pitchFamily="34" charset="0"/>
                  <a:cs typeface="Times New Roman" panose="02020603050405020304" pitchFamily="18" charset="0"/>
                </a:rPr>
                <a:t>G</a:t>
              </a:r>
              <a:r>
                <a:rPr lang="nl-NL" sz="2400" baseline="-25000" dirty="0">
                  <a:latin typeface="Times New Roman" panose="02020603050405020304" pitchFamily="18" charset="0"/>
                  <a:ea typeface="Calibri" panose="020F0502020204030204" pitchFamily="34" charset="0"/>
                  <a:cs typeface="Times New Roman" panose="02020603050405020304" pitchFamily="18" charset="0"/>
                </a:rPr>
                <a:t>2 </a:t>
              </a:r>
              <a:endParaRPr lang="en-US" sz="2100" dirty="0">
                <a:latin typeface="Times New Roman" panose="02020603050405020304" pitchFamily="18" charset="0"/>
                <a:cs typeface="Times New Roman" panose="02020603050405020304" pitchFamily="18" charset="0"/>
              </a:endParaRPr>
            </a:p>
          </p:txBody>
        </p:sp>
      </p:grpSp>
      <p:sp>
        <p:nvSpPr>
          <p:cNvPr id="71" name="Line 11">
            <a:extLst>
              <a:ext uri="{FF2B5EF4-FFF2-40B4-BE49-F238E27FC236}">
                <a16:creationId xmlns:a16="http://schemas.microsoft.com/office/drawing/2014/main" id="{8F652607-3A96-41FA-A0CD-CA61BF0BE6F8}"/>
              </a:ext>
            </a:extLst>
          </p:cNvPr>
          <p:cNvSpPr>
            <a:spLocks noChangeShapeType="1"/>
          </p:cNvSpPr>
          <p:nvPr/>
        </p:nvSpPr>
        <p:spPr bwMode="auto">
          <a:xfrm flipH="1">
            <a:off x="8991517" y="4452945"/>
            <a:ext cx="935051" cy="336609"/>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74" name="Line 9">
            <a:extLst>
              <a:ext uri="{FF2B5EF4-FFF2-40B4-BE49-F238E27FC236}">
                <a16:creationId xmlns:a16="http://schemas.microsoft.com/office/drawing/2014/main" id="{A8BED02A-D558-44E0-AB02-4218F2B4FF4B}"/>
              </a:ext>
            </a:extLst>
          </p:cNvPr>
          <p:cNvSpPr>
            <a:spLocks noChangeShapeType="1"/>
          </p:cNvSpPr>
          <p:nvPr/>
        </p:nvSpPr>
        <p:spPr bwMode="auto">
          <a:xfrm>
            <a:off x="8706032" y="2638230"/>
            <a:ext cx="712096" cy="379596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dirty="0">
              <a:ln>
                <a:solidFill>
                  <a:sysClr val="windowText" lastClr="000000"/>
                </a:solidFill>
              </a:ln>
            </a:endParaRPr>
          </a:p>
        </p:txBody>
      </p:sp>
      <p:grpSp>
        <p:nvGrpSpPr>
          <p:cNvPr id="13" name="Group 12">
            <a:extLst>
              <a:ext uri="{FF2B5EF4-FFF2-40B4-BE49-F238E27FC236}">
                <a16:creationId xmlns:a16="http://schemas.microsoft.com/office/drawing/2014/main" id="{7A2939C3-64AC-4B89-91F2-60086CEC8C87}"/>
              </a:ext>
            </a:extLst>
          </p:cNvPr>
          <p:cNvGrpSpPr/>
          <p:nvPr/>
        </p:nvGrpSpPr>
        <p:grpSpPr>
          <a:xfrm>
            <a:off x="9892355" y="4402621"/>
            <a:ext cx="575804" cy="822969"/>
            <a:chOff x="9892354" y="4402619"/>
            <a:chExt cx="575804" cy="822969"/>
          </a:xfrm>
        </p:grpSpPr>
        <p:sp>
          <p:nvSpPr>
            <p:cNvPr id="75" name="Oval 74">
              <a:extLst>
                <a:ext uri="{FF2B5EF4-FFF2-40B4-BE49-F238E27FC236}">
                  <a16:creationId xmlns:a16="http://schemas.microsoft.com/office/drawing/2014/main" id="{9FFF1E1D-7E82-44F4-AE14-B9A9823C14C4}"/>
                </a:ext>
              </a:extLst>
            </p:cNvPr>
            <p:cNvSpPr/>
            <p:nvPr/>
          </p:nvSpPr>
          <p:spPr>
            <a:xfrm>
              <a:off x="9892354" y="4402619"/>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6" name="Oval 75">
              <a:extLst>
                <a:ext uri="{FF2B5EF4-FFF2-40B4-BE49-F238E27FC236}">
                  <a16:creationId xmlns:a16="http://schemas.microsoft.com/office/drawing/2014/main" id="{5A9A67AE-194A-4626-8E30-E544FAAF4DFD}"/>
                </a:ext>
              </a:extLst>
            </p:cNvPr>
            <p:cNvSpPr/>
            <p:nvPr/>
          </p:nvSpPr>
          <p:spPr>
            <a:xfrm>
              <a:off x="10372908" y="5130338"/>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grpSp>
      <mc:AlternateContent xmlns:mc="http://schemas.openxmlformats.org/markup-compatibility/2006" xmlns:a14="http://schemas.microsoft.com/office/drawing/2010/main">
        <mc:Choice Requires="a14">
          <p:sp>
            <p:nvSpPr>
              <p:cNvPr id="78" name="Rectangle 77">
                <a:extLst>
                  <a:ext uri="{FF2B5EF4-FFF2-40B4-BE49-F238E27FC236}">
                    <a16:creationId xmlns:a16="http://schemas.microsoft.com/office/drawing/2014/main" id="{F0FF013F-14BC-40F9-8E5E-BD4441078468}"/>
                  </a:ext>
                </a:extLst>
              </p:cNvPr>
              <p:cNvSpPr/>
              <p:nvPr/>
            </p:nvSpPr>
            <p:spPr>
              <a:xfrm>
                <a:off x="61894" y="3446601"/>
                <a:ext cx="5132959" cy="750136"/>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Tam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𝑆𝑂𝐸</m:t>
                    </m:r>
                    <m:r>
                      <a:rPr lang="en-US" sz="2800" i="1">
                        <a:latin typeface="Cambria Math"/>
                        <a:ea typeface="Calibri" panose="020F0502020204030204" pitchFamily="34" charset="0"/>
                        <a:cs typeface="Times New Roman" panose="02020603050405020304" pitchFamily="18" charset="0"/>
                      </a:rPr>
                      <m:t> </m:t>
                    </m:r>
                  </m:oMath>
                </a14:m>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cs typeface="Times New Roman" panose="02020603050405020304" pitchFamily="18" charset="0"/>
                          </a:rPr>
                        </m:ctrlPr>
                      </m:fPr>
                      <m:num>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𝑆𝐺</m:t>
                            </m:r>
                          </m:e>
                          <m:sub>
                            <m:r>
                              <a:rPr lang="en-US" sz="2800" i="1">
                                <a:latin typeface="Cambria Math"/>
                                <a:cs typeface="Times New Roman" panose="02020603050405020304" pitchFamily="18" charset="0"/>
                              </a:rPr>
                              <m:t>1</m:t>
                            </m:r>
                          </m:sub>
                        </m:sSub>
                      </m:num>
                      <m:den>
                        <m:r>
                          <a:rPr lang="en-US" sz="2800" i="1">
                            <a:latin typeface="Cambria Math"/>
                            <a:ea typeface="Calibri" panose="020F0502020204030204" pitchFamily="34" charset="0"/>
                            <a:cs typeface="Times New Roman" panose="02020603050405020304" pitchFamily="18" charset="0"/>
                          </a:rPr>
                          <m:t>𝑆𝐸</m:t>
                        </m:r>
                      </m:den>
                    </m:f>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𝑆𝐺</m:t>
                            </m:r>
                          </m:e>
                          <m:sub>
                            <m:r>
                              <a:rPr lang="en-US" sz="2800" i="1">
                                <a:latin typeface="Cambria Math"/>
                                <a:cs typeface="Times New Roman" panose="02020603050405020304" pitchFamily="18" charset="0"/>
                              </a:rPr>
                              <m:t>2</m:t>
                            </m:r>
                          </m:sub>
                        </m:sSub>
                      </m:num>
                      <m:den>
                        <m:r>
                          <a:rPr lang="en-US" sz="2800" i="1">
                            <a:latin typeface="Cambria Math"/>
                            <a:ea typeface="Calibri" panose="020F0502020204030204" pitchFamily="34" charset="0"/>
                            <a:cs typeface="Times New Roman" panose="02020603050405020304" pitchFamily="18" charset="0"/>
                          </a:rPr>
                          <m:t>𝑆𝑂</m:t>
                        </m:r>
                      </m:den>
                    </m:f>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2</m:t>
                        </m:r>
                      </m:num>
                      <m:den>
                        <m:r>
                          <a:rPr lang="en-US" sz="2800" i="1">
                            <a:latin typeface="Cambria Math"/>
                            <a:cs typeface="Times New Roman" panose="02020603050405020304" pitchFamily="18" charset="0"/>
                          </a:rPr>
                          <m:t>3</m:t>
                        </m:r>
                      </m:den>
                    </m:f>
                  </m:oMath>
                </a14:m>
                <a:endParaRPr lang="nl-NL" sz="2800"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78" name="Rectangle 77">
                <a:extLst>
                  <a:ext uri="{FF2B5EF4-FFF2-40B4-BE49-F238E27FC236}">
                    <a16:creationId xmlns:a16="http://schemas.microsoft.com/office/drawing/2014/main" id="{F0FF013F-14BC-40F9-8E5E-BD4441078468}"/>
                  </a:ext>
                </a:extLst>
              </p:cNvPr>
              <p:cNvSpPr>
                <a:spLocks noRot="1" noChangeAspect="1" noMove="1" noResize="1" noEditPoints="1" noAdjustHandles="1" noChangeArrowheads="1" noChangeShapeType="1" noTextEdit="1"/>
              </p:cNvSpPr>
              <p:nvPr/>
            </p:nvSpPr>
            <p:spPr>
              <a:xfrm>
                <a:off x="61894" y="3446601"/>
                <a:ext cx="5132959" cy="750136"/>
              </a:xfrm>
              <a:prstGeom prst="rect">
                <a:avLst/>
              </a:prstGeom>
              <a:blipFill>
                <a:blip r:embed="rId3"/>
                <a:stretch>
                  <a:fillRect l="-2375" b="-894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9" name="Rectangle 78">
                <a:extLst>
                  <a:ext uri="{FF2B5EF4-FFF2-40B4-BE49-F238E27FC236}">
                    <a16:creationId xmlns:a16="http://schemas.microsoft.com/office/drawing/2014/main" id="{47711660-8998-4BAF-B440-856F9D3FF70B}"/>
                  </a:ext>
                </a:extLst>
              </p:cNvPr>
              <p:cNvSpPr/>
              <p:nvPr/>
            </p:nvSpPr>
            <p:spPr>
              <a:xfrm>
                <a:off x="95625" y="5195182"/>
                <a:ext cx="7955427" cy="553351"/>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mbria Math" panose="02040503050406030204" pitchFamily="18" charset="0"/>
                    <a:cs typeface="Times New Roman" panose="02020603050405020304" pitchFamily="18" charset="0"/>
                  </a:rPr>
                  <a:t>Từ (3) và (4) </a:t>
                </a:r>
                <a14:m>
                  <m:oMath xmlns:m="http://schemas.openxmlformats.org/officeDocument/2006/math">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𝐺</m:t>
                        </m:r>
                      </m:e>
                      <m:sub>
                        <m:r>
                          <a:rPr lang="en-US" sz="2800" i="1">
                            <a:latin typeface="Cambria Math"/>
                          </a:rPr>
                          <m:t>1</m:t>
                        </m:r>
                      </m:sub>
                    </m:sSub>
                    <m:sSub>
                      <m:sSubPr>
                        <m:ctrlPr>
                          <a:rPr lang="en-US" sz="2800" i="1">
                            <a:latin typeface="Cambria Math" panose="02040503050406030204" pitchFamily="18" charset="0"/>
                          </a:rPr>
                        </m:ctrlPr>
                      </m:sSubPr>
                      <m:e>
                        <m:r>
                          <a:rPr lang="en-US" sz="2800" i="1">
                            <a:latin typeface="Cambria Math"/>
                          </a:rPr>
                          <m:t>𝐺</m:t>
                        </m:r>
                      </m:e>
                      <m:sub>
                        <m:r>
                          <a:rPr lang="en-US" sz="2800" i="1">
                            <a:latin typeface="Cambria Math"/>
                          </a:rPr>
                          <m:t>2</m:t>
                        </m:r>
                      </m:sub>
                    </m:sSub>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799"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79" name="Rectangle 78">
                <a:extLst>
                  <a:ext uri="{FF2B5EF4-FFF2-40B4-BE49-F238E27FC236}">
                    <a16:creationId xmlns:a16="http://schemas.microsoft.com/office/drawing/2014/main" id="{47711660-8998-4BAF-B440-856F9D3FF70B}"/>
                  </a:ext>
                </a:extLst>
              </p:cNvPr>
              <p:cNvSpPr>
                <a:spLocks noRot="1" noChangeAspect="1" noMove="1" noResize="1" noEditPoints="1" noAdjustHandles="1" noChangeArrowheads="1" noChangeShapeType="1" noTextEdit="1"/>
              </p:cNvSpPr>
              <p:nvPr/>
            </p:nvSpPr>
            <p:spPr>
              <a:xfrm>
                <a:off x="95625" y="5195182"/>
                <a:ext cx="7955427" cy="553351"/>
              </a:xfrm>
              <a:prstGeom prst="rect">
                <a:avLst/>
              </a:prstGeom>
              <a:blipFill>
                <a:blip r:embed="rId4"/>
                <a:stretch>
                  <a:fillRect l="-1609" t="-10989" b="-2417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2" name="Rectangle 71">
                <a:extLst>
                  <a:ext uri="{FF2B5EF4-FFF2-40B4-BE49-F238E27FC236}">
                    <a16:creationId xmlns:a16="http://schemas.microsoft.com/office/drawing/2014/main" id="{A2EDC8AC-CCBF-481B-ADAB-DA89422CB16C}"/>
                  </a:ext>
                </a:extLst>
              </p:cNvPr>
              <p:cNvSpPr/>
              <p:nvPr/>
            </p:nvSpPr>
            <p:spPr>
              <a:xfrm>
                <a:off x="150174" y="96840"/>
                <a:ext cx="12067075" cy="2125967"/>
              </a:xfrm>
              <a:prstGeom prst="rect">
                <a:avLst/>
              </a:prstGeom>
            </p:spPr>
            <p:txBody>
              <a:bodyPr wrap="square">
                <a:spAutoFit/>
              </a:bodyPr>
              <a:lstStyle/>
              <a:p>
                <a:pPr>
                  <a:tabLst>
                    <a:tab pos="285744" algn="l"/>
                    <a:tab pos="396865" algn="l"/>
                    <a:tab pos="463539" algn="l"/>
                    <a:tab pos="466714" algn="l"/>
                    <a:tab pos="1260443" algn="l"/>
                    <a:tab pos="3779744"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thang vuông tại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𝐴𝐷</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𝐶𝐷</m:t>
                    </m:r>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𝐴𝐵</m:t>
                        </m:r>
                      </m:num>
                      <m:den>
                        <m:r>
                          <a:rPr lang="en-US" sz="2800" i="1">
                            <a:latin typeface="Cambria Math"/>
                            <a:cs typeface="Times New Roman" panose="02020603050405020304" pitchFamily="18" charset="0"/>
                          </a:rPr>
                          <m:t>2</m:t>
                        </m:r>
                      </m:den>
                    </m:f>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b) Gọi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𝐺</m:t>
                        </m:r>
                      </m:e>
                      <m:sub>
                        <m:r>
                          <a:rPr lang="en-US" sz="2800" i="1">
                            <a:latin typeface="Cambria Math"/>
                            <a:cs typeface="Times New Roman" panose="02020603050405020304" pitchFamily="18" charset="0"/>
                          </a:rPr>
                          <m:t>1</m:t>
                        </m:r>
                      </m:sub>
                    </m:sSub>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𝐺</m:t>
                        </m:r>
                      </m:e>
                      <m:sub>
                        <m:r>
                          <a:rPr lang="en-US" sz="2800" i="1">
                            <a:latin typeface="Cambria Math"/>
                            <a:cs typeface="Times New Roman" panose="02020603050405020304" pitchFamily="18" charset="0"/>
                          </a:rPr>
                          <m:t>2</m:t>
                        </m:r>
                      </m:sub>
                    </m:sSub>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lần lượt là trọng tâm của tam giác </a:t>
                </a:r>
                <a14:m>
                  <m:oMath xmlns:m="http://schemas.openxmlformats.org/officeDocument/2006/math">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Chứng minh: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𝐺</m:t>
                        </m:r>
                      </m:e>
                      <m:sub>
                        <m:r>
                          <a:rPr lang="en-US" sz="2800" i="1">
                            <a:latin typeface="Cambria Math"/>
                            <a:cs typeface="Times New Roman" panose="02020603050405020304" pitchFamily="18" charset="0"/>
                          </a:rPr>
                          <m:t>1</m:t>
                        </m:r>
                      </m:sub>
                    </m:sSub>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a:cs typeface="Times New Roman" panose="02020603050405020304" pitchFamily="18" charset="0"/>
                          </a:rPr>
                          <m:t>𝐺</m:t>
                        </m:r>
                      </m:e>
                      <m:sub>
                        <m:r>
                          <a:rPr lang="en-US" sz="2800" i="1">
                            <a:latin typeface="Cambria Math"/>
                            <a:cs typeface="Times New Roman" panose="02020603050405020304" pitchFamily="18" charset="0"/>
                          </a:rPr>
                          <m:t>2</m:t>
                        </m:r>
                      </m:sub>
                    </m:sSub>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72" name="Rectangle 71">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150174" y="96840"/>
                <a:ext cx="12067075" cy="2125967"/>
              </a:xfrm>
              <a:prstGeom prst="rect">
                <a:avLst/>
              </a:prstGeom>
              <a:blipFill>
                <a:blip r:embed="rId5"/>
                <a:stretch>
                  <a:fillRect l="-1061" t="-3152" r="-657" b="-51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4691517" y="3565953"/>
                <a:ext cx="2970750" cy="553357"/>
              </a:xfrm>
              <a:prstGeom prst="rect">
                <a:avLst/>
              </a:prstGeom>
            </p:spPr>
            <p:txBody>
              <a:bodyPr wrap="none">
                <a:spAutoFit/>
              </a:bodyPr>
              <a:lstStyle/>
              <a:p>
                <a:pPr>
                  <a:lnSpc>
                    <a:spcPct val="107000"/>
                  </a:lnSpc>
                </a:pPr>
                <a14:m>
                  <m:oMath xmlns:m="http://schemas.openxmlformats.org/officeDocument/2006/math">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𝐺</m:t>
                        </m:r>
                      </m:e>
                      <m:sub>
                        <m:r>
                          <a:rPr lang="en-US" sz="2800" i="1">
                            <a:latin typeface="Cambria Math"/>
                          </a:rPr>
                          <m:t>1</m:t>
                        </m:r>
                      </m:sub>
                    </m:sSub>
                    <m:sSub>
                      <m:sSubPr>
                        <m:ctrlPr>
                          <a:rPr lang="en-US" sz="2800" i="1">
                            <a:latin typeface="Cambria Math" panose="02040503050406030204" pitchFamily="18" charset="0"/>
                          </a:rPr>
                        </m:ctrlPr>
                      </m:sSubPr>
                      <m:e>
                        <m:r>
                          <a:rPr lang="en-US" sz="2800" i="1">
                            <a:latin typeface="Cambria Math"/>
                          </a:rPr>
                          <m:t>𝐺</m:t>
                        </m:r>
                      </m:e>
                      <m:sub>
                        <m:r>
                          <a:rPr lang="en-US" sz="2800" i="1">
                            <a:latin typeface="Cambria Math"/>
                          </a:rPr>
                          <m:t>2</m:t>
                        </m:r>
                      </m:sub>
                    </m:sSub>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𝑂𝐸</m:t>
                    </m:r>
                  </m:oMath>
                </a14:m>
                <a:r>
                  <a:rPr lang="nl-NL" sz="2800" dirty="0">
                    <a:latin typeface="Times New Roman" panose="02020603050405020304" pitchFamily="18" charset="0"/>
                    <a:ea typeface="Times New Roman" panose="02020603050405020304" pitchFamily="18" charset="0"/>
                    <a:cs typeface="Times New Roman" panose="02020603050405020304" pitchFamily="18" charset="0"/>
                  </a:rPr>
                  <a:t> (3).</a:t>
                </a:r>
              </a:p>
            </p:txBody>
          </p:sp>
        </mc:Choice>
        <mc:Fallback xmlns="">
          <p:sp>
            <p:nvSpPr>
              <p:cNvPr id="3" name="Rectangle 2"/>
              <p:cNvSpPr>
                <a:spLocks noRot="1" noChangeAspect="1" noMove="1" noResize="1" noEditPoints="1" noAdjustHandles="1" noChangeArrowheads="1" noChangeShapeType="1" noTextEdit="1"/>
              </p:cNvSpPr>
              <p:nvPr/>
            </p:nvSpPr>
            <p:spPr>
              <a:xfrm>
                <a:off x="4691517" y="3565953"/>
                <a:ext cx="2970750" cy="553357"/>
              </a:xfrm>
              <a:prstGeom prst="rect">
                <a:avLst/>
              </a:prstGeom>
              <a:blipFill>
                <a:blip r:embed="rId6"/>
                <a:stretch>
                  <a:fillRect t="-12088" r="-3080" b="-2417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2" name="Rectangle 91"/>
              <p:cNvSpPr/>
              <p:nvPr/>
            </p:nvSpPr>
            <p:spPr>
              <a:xfrm>
                <a:off x="93239" y="4104279"/>
                <a:ext cx="6534584" cy="1120750"/>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𝑂𝐸</m:t>
                            </m:r>
                            <m:r>
                              <a:rPr lang="en-US" sz="2800" i="1">
                                <a:latin typeface="Cambria Math"/>
                              </a:rPr>
                              <m:t>⊥</m:t>
                            </m:r>
                            <m:r>
                              <a:rPr lang="en-US" sz="2800" i="1">
                                <a:latin typeface="Cambria Math"/>
                              </a:rPr>
                              <m:t>𝐴𝐶</m:t>
                            </m:r>
                          </m:e>
                          <m:e>
                            <m:r>
                              <a:rPr lang="en-US" sz="2800" i="1">
                                <a:latin typeface="Cambria Math"/>
                              </a:rPr>
                              <m:t>𝑂𝐸</m:t>
                            </m:r>
                            <m:r>
                              <a:rPr lang="en-US" sz="2800" i="1">
                                <a:latin typeface="Cambria Math"/>
                              </a:rPr>
                              <m:t>⊥</m:t>
                            </m:r>
                            <m:r>
                              <a:rPr lang="en-US" sz="2800" i="1">
                                <a:latin typeface="Cambria Math"/>
                              </a:rPr>
                              <m:t>𝑆𝐴</m:t>
                            </m:r>
                          </m:e>
                        </m:eqArr>
                      </m:e>
                    </m:d>
                    <m:r>
                      <a:rPr lang="en-US" sz="2800" i="1">
                        <a:latin typeface="Cambria Math"/>
                      </a:rPr>
                      <m:t>⇒</m:t>
                    </m:r>
                    <m:r>
                      <a:rPr lang="en-US" sz="2800" i="1">
                        <a:latin typeface="Cambria Math"/>
                      </a:rPr>
                      <m:t>𝑂𝐸</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(4).</a:t>
                </a:r>
              </a:p>
            </p:txBody>
          </p:sp>
        </mc:Choice>
        <mc:Fallback xmlns="">
          <p:sp>
            <p:nvSpPr>
              <p:cNvPr id="92" name="Rectangle 91"/>
              <p:cNvSpPr>
                <a:spLocks noRot="1" noChangeAspect="1" noMove="1" noResize="1" noEditPoints="1" noAdjustHandles="1" noChangeArrowheads="1" noChangeShapeType="1" noTextEdit="1"/>
              </p:cNvSpPr>
              <p:nvPr/>
            </p:nvSpPr>
            <p:spPr>
              <a:xfrm>
                <a:off x="93239" y="4104279"/>
                <a:ext cx="6534584" cy="1120750"/>
              </a:xfrm>
              <a:prstGeom prst="rect">
                <a:avLst/>
              </a:prstGeom>
              <a:blipFill>
                <a:blip r:embed="rId7"/>
                <a:stretch>
                  <a:fillRect l="-1866"/>
                </a:stretch>
              </a:blipFill>
            </p:spPr>
            <p:txBody>
              <a:bodyPr/>
              <a:lstStyle/>
              <a:p>
                <a:r>
                  <a:rPr lang="en-US">
                    <a:noFill/>
                  </a:rPr>
                  <a:t> </a:t>
                </a:r>
              </a:p>
            </p:txBody>
          </p:sp>
        </mc:Fallback>
      </mc:AlternateContent>
    </p:spTree>
    <p:extLst>
      <p:ext uri="{BB962C8B-B14F-4D97-AF65-F5344CB8AC3E}">
        <p14:creationId xmlns:p14="http://schemas.microsoft.com/office/powerpoint/2010/main" val="316385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left)">
                                      <p:cBhvr>
                                        <p:cTn id="7" dur="500"/>
                                        <p:tgtEl>
                                          <p:spTgt spid="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up)">
                                      <p:cBhvr>
                                        <p:cTn id="12" dur="500"/>
                                        <p:tgtEl>
                                          <p:spTgt spid="6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up)">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8"/>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wipe(left)">
                                      <p:cBhvr>
                                        <p:cTn id="30" dur="500"/>
                                        <p:tgtEl>
                                          <p:spTgt spid="7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wipe(left)">
                                      <p:cBhvr>
                                        <p:cTn id="35" dur="500"/>
                                        <p:tgtEl>
                                          <p:spTgt spid="7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left)">
                                      <p:cBhvr>
                                        <p:cTn id="40" dur="500"/>
                                        <p:tgtEl>
                                          <p:spTgt spid="3"/>
                                        </p:tgtEl>
                                      </p:cBhvr>
                                    </p:animEffect>
                                  </p:childTnLst>
                                </p:cTn>
                              </p:par>
                            </p:childTnLst>
                          </p:cTn>
                        </p:par>
                        <p:par>
                          <p:cTn id="41" fill="hold">
                            <p:stCondLst>
                              <p:cond delay="500"/>
                            </p:stCondLst>
                            <p:childTnLst>
                              <p:par>
                                <p:cTn id="42" presetID="1"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wipe(left)">
                                      <p:cBhvr>
                                        <p:cTn id="48" dur="500"/>
                                        <p:tgtEl>
                                          <p:spTgt spid="9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57" grpId="0" animBg="1"/>
      <p:bldP spid="67" grpId="0" animBg="1"/>
      <p:bldP spid="71" grpId="0" animBg="1"/>
      <p:bldP spid="78" grpId="0"/>
      <p:bldP spid="79" grpId="0"/>
      <p:bldP spid="3" grpId="0"/>
      <p:bldP spid="9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67241" y="1713441"/>
            <a:ext cx="12031272" cy="5095063"/>
            <a:chOff x="184495" y="3638260"/>
            <a:chExt cx="11926984" cy="4644592"/>
          </a:xfrm>
        </p:grpSpPr>
        <p:sp>
          <p:nvSpPr>
            <p:cNvPr id="5" name="Rounded Rectangle 4"/>
            <p:cNvSpPr/>
            <p:nvPr/>
          </p:nvSpPr>
          <p:spPr>
            <a:xfrm>
              <a:off x="184495" y="3743990"/>
              <a:ext cx="11926984" cy="4538862"/>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grpSp>
          <p:nvGrpSpPr>
            <p:cNvPr id="6" name="Group 5"/>
            <p:cNvGrpSpPr/>
            <p:nvPr/>
          </p:nvGrpSpPr>
          <p:grpSpPr>
            <a:xfrm>
              <a:off x="203200" y="3638260"/>
              <a:ext cx="2342698" cy="504900"/>
              <a:chOff x="1275608" y="6243061"/>
              <a:chExt cx="4592537" cy="917379"/>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0330" y="6243061"/>
                <a:ext cx="2788750" cy="917379"/>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7"/>
            <a:ext cx="12031271" cy="166336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14:</a:t>
              </a:r>
            </a:p>
          </p:txBody>
        </p:sp>
      </p:grpSp>
      <mc:AlternateContent xmlns:mc="http://schemas.openxmlformats.org/markup-compatibility/2006" xmlns:a14="http://schemas.microsoft.com/office/drawing/2010/main">
        <mc:Choice Requires="a14">
          <p:sp>
            <p:nvSpPr>
              <p:cNvPr id="94" name="Rectangle 93"/>
              <p:cNvSpPr/>
              <p:nvPr/>
            </p:nvSpPr>
            <p:spPr>
              <a:xfrm>
                <a:off x="147747" y="2214754"/>
                <a:ext cx="7882053" cy="1204298"/>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c)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Gọi</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𝑆𝐷</m:t>
                    </m:r>
                  </m:oMath>
                </a14:m>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𝑆𝐶𝐷</m:t>
                    </m:r>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có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𝑀𝐽</m:t>
                    </m:r>
                    <m:r>
                      <a:rPr lang="en-US" sz="2800" i="1">
                        <a:latin typeface="Cambria Math"/>
                        <a:ea typeface="Calibri" panose="020F0502020204030204" pitchFamily="34" charset="0"/>
                        <a:cs typeface="Times New Roman" panose="02020603050405020304" pitchFamily="18" charset="0"/>
                      </a:rPr>
                      <m:t> </m:t>
                    </m:r>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là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đường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trung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bình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nên</a:t>
                </a:r>
                <a14:m>
                  <m:oMath xmlns:m="http://schemas.openxmlformats.org/officeDocument/2006/math">
                    <m:r>
                      <a:rPr lang="en-US" sz="2800">
                        <a:latin typeface="Cambria Math"/>
                      </a:rPr>
                      <m:t> </m:t>
                    </m:r>
                    <m:r>
                      <a:rPr lang="en-US" sz="2800" i="1">
                        <a:latin typeface="Cambria Math"/>
                      </a:rPr>
                      <m:t>𝑀𝐽</m:t>
                    </m:r>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rPr>
                      <m:t>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𝑀𝐽</m:t>
                    </m:r>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1</m:t>
                        </m:r>
                      </m:num>
                      <m:den>
                        <m:r>
                          <a:rPr lang="en-US" sz="2800" i="1">
                            <a:latin typeface="Cambria Math"/>
                            <a:cs typeface="Times New Roman" panose="02020603050405020304" pitchFamily="18" charset="0"/>
                          </a:rPr>
                          <m:t>2</m:t>
                        </m:r>
                      </m:den>
                    </m:f>
                    <m:r>
                      <a:rPr lang="en-US" sz="2800" i="1">
                        <a:latin typeface="Cambria Math"/>
                        <a:cs typeface="Times New Roman" panose="02020603050405020304" pitchFamily="18" charset="0"/>
                      </a:rPr>
                      <m:t>𝐶𝐷</m:t>
                    </m:r>
                    <m:r>
                      <a:rPr lang="en-US" sz="2800" i="1">
                        <a:latin typeface="Cambria Math"/>
                        <a:cs typeface="Times New Roman" panose="02020603050405020304" pitchFamily="18" charset="0"/>
                      </a:rPr>
                      <m:t>.</m:t>
                    </m:r>
                  </m:oMath>
                </a14:m>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94" name="Rectangle 93"/>
              <p:cNvSpPr>
                <a:spLocks noRot="1" noChangeAspect="1" noMove="1" noResize="1" noEditPoints="1" noAdjustHandles="1" noChangeArrowheads="1" noChangeShapeType="1" noTextEdit="1"/>
              </p:cNvSpPr>
              <p:nvPr/>
            </p:nvSpPr>
            <p:spPr>
              <a:xfrm>
                <a:off x="147747" y="2214754"/>
                <a:ext cx="7882053" cy="1204298"/>
              </a:xfrm>
              <a:prstGeom prst="rect">
                <a:avLst/>
              </a:prstGeom>
              <a:blipFill>
                <a:blip r:embed="rId2"/>
                <a:stretch>
                  <a:fillRect l="-1547" t="-5051" b="-5051"/>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81" name="Rectangle 80">
                <a:extLst>
                  <a:ext uri="{FF2B5EF4-FFF2-40B4-BE49-F238E27FC236}">
                    <a16:creationId xmlns:a16="http://schemas.microsoft.com/office/drawing/2014/main" id="{9C75B129-DC41-4FCF-848C-73DA51056B86}"/>
                  </a:ext>
                </a:extLst>
              </p:cNvPr>
              <p:cNvSpPr/>
              <p:nvPr/>
            </p:nvSpPr>
            <p:spPr>
              <a:xfrm>
                <a:off x="209957" y="3231962"/>
                <a:ext cx="7813977" cy="1204298"/>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Mặt khác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𝐴𝐼</m:t>
                    </m:r>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rPr>
                      <m:t>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𝐴𝐼</m:t>
                    </m:r>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1</m:t>
                        </m:r>
                      </m:num>
                      <m:den>
                        <m:r>
                          <a:rPr lang="en-US" sz="2800" i="1">
                            <a:latin typeface="Cambria Math"/>
                            <a:cs typeface="Times New Roman" panose="02020603050405020304" pitchFamily="18" charset="0"/>
                          </a:rPr>
                          <m:t>2</m:t>
                        </m:r>
                      </m:den>
                    </m:f>
                    <m:r>
                      <a:rPr lang="en-US" sz="2800" i="1">
                        <a:latin typeface="Cambria Math"/>
                        <a:cs typeface="Times New Roman" panose="02020603050405020304" pitchFamily="18" charset="0"/>
                      </a:rPr>
                      <m:t>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Suy ra, </a:t>
                </a:r>
                <a14:m>
                  <m:oMath xmlns:m="http://schemas.openxmlformats.org/officeDocument/2006/math">
                    <m:r>
                      <a:rPr lang="en-US" sz="2800" i="1">
                        <a:latin typeface="Cambria Math"/>
                      </a:rPr>
                      <m:t>𝐴𝑀𝐼𝐽</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bình hành </a:t>
                </a:r>
                <a14:m>
                  <m:oMath xmlns:m="http://schemas.openxmlformats.org/officeDocument/2006/math">
                    <m:r>
                      <a:rPr lang="en-US" sz="2800" i="1">
                        <a:latin typeface="Cambria Math"/>
                      </a:rPr>
                      <m:t>⇒</m:t>
                    </m:r>
                    <m:r>
                      <a:rPr lang="en-US" sz="2800" i="1">
                        <a:latin typeface="Cambria Math"/>
                      </a:rPr>
                      <m:t>𝐼𝐽</m:t>
                    </m:r>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𝐴𝑀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(5).</a:t>
                </a:r>
              </a:p>
            </p:txBody>
          </p:sp>
        </mc:Choice>
        <mc:Fallback xmlns="">
          <p:sp>
            <p:nvSpPr>
              <p:cNvPr id="81" name="Rectangle 80">
                <a:extLst>
                  <a:ext uri="{FF2B5EF4-FFF2-40B4-BE49-F238E27FC236}">
                    <a16:creationId xmlns:a16="http://schemas.microsoft.com/office/drawing/2014/main" id="{9C75B129-DC41-4FCF-848C-73DA51056B86}"/>
                  </a:ext>
                </a:extLst>
              </p:cNvPr>
              <p:cNvSpPr>
                <a:spLocks noRot="1" noChangeAspect="1" noMove="1" noResize="1" noEditPoints="1" noAdjustHandles="1" noChangeArrowheads="1" noChangeShapeType="1" noTextEdit="1"/>
              </p:cNvSpPr>
              <p:nvPr/>
            </p:nvSpPr>
            <p:spPr>
              <a:xfrm>
                <a:off x="209957" y="3231962"/>
                <a:ext cx="7813977" cy="1204298"/>
              </a:xfrm>
              <a:prstGeom prst="rect">
                <a:avLst/>
              </a:prstGeom>
              <a:blipFill>
                <a:blip r:embed="rId3"/>
                <a:stretch>
                  <a:fillRect l="-1560" b="-10606"/>
                </a:stretch>
              </a:blipFill>
            </p:spPr>
            <p:txBody>
              <a:bodyPr/>
              <a:lstStyle/>
              <a:p>
                <a:r>
                  <a:rPr lang="en-US">
                    <a:noFill/>
                  </a:rPr>
                  <a:t> </a:t>
                </a:r>
              </a:p>
            </p:txBody>
          </p:sp>
        </mc:Fallback>
      </mc:AlternateContent>
      <p:grpSp>
        <p:nvGrpSpPr>
          <p:cNvPr id="106" name="Group 105">
            <a:extLst>
              <a:ext uri="{FF2B5EF4-FFF2-40B4-BE49-F238E27FC236}">
                <a16:creationId xmlns:a16="http://schemas.microsoft.com/office/drawing/2014/main" id="{926D1C57-CAFB-4D43-9E44-A38381BA2CAF}"/>
              </a:ext>
            </a:extLst>
          </p:cNvPr>
          <p:cNvGrpSpPr/>
          <p:nvPr/>
        </p:nvGrpSpPr>
        <p:grpSpPr>
          <a:xfrm>
            <a:off x="9475636" y="4798019"/>
            <a:ext cx="95251" cy="410547"/>
            <a:chOff x="9828657" y="4148279"/>
            <a:chExt cx="95251" cy="410547"/>
          </a:xfrm>
        </p:grpSpPr>
        <p:sp>
          <p:nvSpPr>
            <p:cNvPr id="107" name="Oval 106">
              <a:extLst>
                <a:ext uri="{FF2B5EF4-FFF2-40B4-BE49-F238E27FC236}">
                  <a16:creationId xmlns:a16="http://schemas.microsoft.com/office/drawing/2014/main" id="{A00DC80B-1C1C-4BD8-8D1B-92670B60DDE7}"/>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108" name="Rectangle 18">
              <a:extLst>
                <a:ext uri="{FF2B5EF4-FFF2-40B4-BE49-F238E27FC236}">
                  <a16:creationId xmlns:a16="http://schemas.microsoft.com/office/drawing/2014/main" id="{6B30083B-5BD7-4ADE-B907-92D891294A60}"/>
                </a:ext>
              </a:extLst>
            </p:cNvPr>
            <p:cNvSpPr>
              <a:spLocks noChangeArrowheads="1"/>
            </p:cNvSpPr>
            <p:nvPr/>
          </p:nvSpPr>
          <p:spPr bwMode="auto">
            <a:xfrm>
              <a:off x="9828657" y="4148279"/>
              <a:ext cx="8976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I</a:t>
              </a:r>
            </a:p>
          </p:txBody>
        </p:sp>
      </p:grpSp>
      <p:grpSp>
        <p:nvGrpSpPr>
          <p:cNvPr id="14" name="Group 13">
            <a:extLst>
              <a:ext uri="{FF2B5EF4-FFF2-40B4-BE49-F238E27FC236}">
                <a16:creationId xmlns:a16="http://schemas.microsoft.com/office/drawing/2014/main" id="{F53F3753-EE2C-4184-82C0-C49910DAED73}"/>
              </a:ext>
            </a:extLst>
          </p:cNvPr>
          <p:cNvGrpSpPr/>
          <p:nvPr/>
        </p:nvGrpSpPr>
        <p:grpSpPr>
          <a:xfrm>
            <a:off x="7425217" y="2267609"/>
            <a:ext cx="4650741" cy="4489942"/>
            <a:chOff x="7425216" y="2267608"/>
            <a:chExt cx="4650741" cy="4489940"/>
          </a:xfrm>
        </p:grpSpPr>
        <p:grpSp>
          <p:nvGrpSpPr>
            <p:cNvPr id="73" name="Group 72">
              <a:extLst>
                <a:ext uri="{FF2B5EF4-FFF2-40B4-BE49-F238E27FC236}">
                  <a16:creationId xmlns:a16="http://schemas.microsoft.com/office/drawing/2014/main" id="{5430EDC3-9F8C-4170-B0B6-CB2EBC669275}"/>
                </a:ext>
              </a:extLst>
            </p:cNvPr>
            <p:cNvGrpSpPr/>
            <p:nvPr/>
          </p:nvGrpSpPr>
          <p:grpSpPr>
            <a:xfrm>
              <a:off x="7425216" y="2267608"/>
              <a:ext cx="4650741" cy="4489940"/>
              <a:chOff x="7720490" y="2163840"/>
              <a:chExt cx="4131660" cy="4489940"/>
            </a:xfrm>
          </p:grpSpPr>
          <p:sp>
            <p:nvSpPr>
              <p:cNvPr id="83" name="Rectangle 18">
                <a:extLst>
                  <a:ext uri="{FF2B5EF4-FFF2-40B4-BE49-F238E27FC236}">
                    <a16:creationId xmlns:a16="http://schemas.microsoft.com/office/drawing/2014/main" id="{E57D4BD1-9BD8-4AB2-93EC-762BD3CB8075}"/>
                  </a:ext>
                </a:extLst>
              </p:cNvPr>
              <p:cNvSpPr>
                <a:spLocks noChangeArrowheads="1"/>
              </p:cNvSpPr>
              <p:nvPr/>
            </p:nvSpPr>
            <p:spPr bwMode="auto">
              <a:xfrm>
                <a:off x="8817274" y="2163840"/>
                <a:ext cx="152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85" name="Group 84">
                <a:extLst>
                  <a:ext uri="{FF2B5EF4-FFF2-40B4-BE49-F238E27FC236}">
                    <a16:creationId xmlns:a16="http://schemas.microsoft.com/office/drawing/2014/main" id="{38865DA0-5502-4E8C-9DDD-F8FFE6F3F202}"/>
                  </a:ext>
                </a:extLst>
              </p:cNvPr>
              <p:cNvGrpSpPr/>
              <p:nvPr/>
            </p:nvGrpSpPr>
            <p:grpSpPr>
              <a:xfrm>
                <a:off x="7720490" y="2546410"/>
                <a:ext cx="4131660" cy="4107370"/>
                <a:chOff x="7720490" y="2546410"/>
                <a:chExt cx="4131660" cy="4107370"/>
              </a:xfrm>
            </p:grpSpPr>
            <p:grpSp>
              <p:nvGrpSpPr>
                <p:cNvPr id="87" name="Group 86">
                  <a:extLst>
                    <a:ext uri="{FF2B5EF4-FFF2-40B4-BE49-F238E27FC236}">
                      <a16:creationId xmlns:a16="http://schemas.microsoft.com/office/drawing/2014/main" id="{AD781B0E-9B47-452E-9BAE-771670BF85B6}"/>
                    </a:ext>
                  </a:extLst>
                </p:cNvPr>
                <p:cNvGrpSpPr/>
                <p:nvPr/>
              </p:nvGrpSpPr>
              <p:grpSpPr>
                <a:xfrm>
                  <a:off x="7720490" y="2546410"/>
                  <a:ext cx="4131660" cy="4107370"/>
                  <a:chOff x="4572001" y="1888198"/>
                  <a:chExt cx="3168538" cy="2308489"/>
                </a:xfrm>
              </p:grpSpPr>
              <p:sp>
                <p:nvSpPr>
                  <p:cNvPr id="91" name="Line 9">
                    <a:extLst>
                      <a:ext uri="{FF2B5EF4-FFF2-40B4-BE49-F238E27FC236}">
                        <a16:creationId xmlns:a16="http://schemas.microsoft.com/office/drawing/2014/main" id="{206FD176-1285-4C82-B094-A700030A7A93}"/>
                      </a:ext>
                    </a:extLst>
                  </p:cNvPr>
                  <p:cNvSpPr>
                    <a:spLocks noChangeShapeType="1"/>
                  </p:cNvSpPr>
                  <p:nvPr/>
                </p:nvSpPr>
                <p:spPr bwMode="auto">
                  <a:xfrm>
                    <a:off x="5451874" y="1888198"/>
                    <a:ext cx="485149" cy="2133466"/>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93" name="Line 11">
                    <a:extLst>
                      <a:ext uri="{FF2B5EF4-FFF2-40B4-BE49-F238E27FC236}">
                        <a16:creationId xmlns:a16="http://schemas.microsoft.com/office/drawing/2014/main" id="{E354A2C2-2CCB-4AEA-852D-A29DEAF0E4AF}"/>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95" name="Line 12">
                    <a:extLst>
                      <a:ext uri="{FF2B5EF4-FFF2-40B4-BE49-F238E27FC236}">
                        <a16:creationId xmlns:a16="http://schemas.microsoft.com/office/drawing/2014/main" id="{64F8AAED-CC75-4604-84A9-BD80EDE6DA19}"/>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6" name="Line 13">
                    <a:extLst>
                      <a:ext uri="{FF2B5EF4-FFF2-40B4-BE49-F238E27FC236}">
                        <a16:creationId xmlns:a16="http://schemas.microsoft.com/office/drawing/2014/main" id="{1BCF9844-813E-47AA-B9C5-ECF26E45B964}"/>
                      </a:ext>
                    </a:extLst>
                  </p:cNvPr>
                  <p:cNvSpPr>
                    <a:spLocks noChangeShapeType="1"/>
                  </p:cNvSpPr>
                  <p:nvPr/>
                </p:nvSpPr>
                <p:spPr bwMode="auto">
                  <a:xfrm flipV="1">
                    <a:off x="4793457" y="4037482"/>
                    <a:ext cx="1143566" cy="574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7" name="Line 14">
                    <a:extLst>
                      <a:ext uri="{FF2B5EF4-FFF2-40B4-BE49-F238E27FC236}">
                        <a16:creationId xmlns:a16="http://schemas.microsoft.com/office/drawing/2014/main" id="{AA69C276-4FF6-4261-A3D5-772431FA0023}"/>
                      </a:ext>
                    </a:extLst>
                  </p:cNvPr>
                  <p:cNvSpPr>
                    <a:spLocks noChangeShapeType="1"/>
                  </p:cNvSpPr>
                  <p:nvPr/>
                </p:nvSpPr>
                <p:spPr bwMode="auto">
                  <a:xfrm flipV="1">
                    <a:off x="5932501" y="3314777"/>
                    <a:ext cx="1625526" cy="72270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8" name="Line 15">
                    <a:extLst>
                      <a:ext uri="{FF2B5EF4-FFF2-40B4-BE49-F238E27FC236}">
                        <a16:creationId xmlns:a16="http://schemas.microsoft.com/office/drawing/2014/main" id="{FFA33EBA-6164-498D-9172-4E5CDB7A0D0D}"/>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9" name="Line 16">
                    <a:extLst>
                      <a:ext uri="{FF2B5EF4-FFF2-40B4-BE49-F238E27FC236}">
                        <a16:creationId xmlns:a16="http://schemas.microsoft.com/office/drawing/2014/main" id="{E5D3781A-4798-4530-B86A-6560654A3C72}"/>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100" name="Rectangle 18">
                    <a:extLst>
                      <a:ext uri="{FF2B5EF4-FFF2-40B4-BE49-F238E27FC236}">
                        <a16:creationId xmlns:a16="http://schemas.microsoft.com/office/drawing/2014/main" id="{ECCCAAB6-9EFD-4A23-A06F-06EA56303FE3}"/>
                      </a:ext>
                    </a:extLst>
                  </p:cNvPr>
                  <p:cNvSpPr>
                    <a:spLocks noChangeArrowheads="1"/>
                  </p:cNvSpPr>
                  <p:nvPr/>
                </p:nvSpPr>
                <p:spPr bwMode="auto">
                  <a:xfrm>
                    <a:off x="7618222" y="3176499"/>
                    <a:ext cx="122317" cy="18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B</a:t>
                    </a:r>
                  </a:p>
                </p:txBody>
              </p:sp>
              <p:sp>
                <p:nvSpPr>
                  <p:cNvPr id="101" name="Rectangle 19">
                    <a:extLst>
                      <a:ext uri="{FF2B5EF4-FFF2-40B4-BE49-F238E27FC236}">
                        <a16:creationId xmlns:a16="http://schemas.microsoft.com/office/drawing/2014/main" id="{E92E0DC2-1144-44C2-B182-877360AAD853}"/>
                      </a:ext>
                    </a:extLst>
                  </p:cNvPr>
                  <p:cNvSpPr>
                    <a:spLocks noChangeArrowheads="1"/>
                  </p:cNvSpPr>
                  <p:nvPr/>
                </p:nvSpPr>
                <p:spPr bwMode="auto">
                  <a:xfrm>
                    <a:off x="5963941" y="3989109"/>
                    <a:ext cx="139791"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102" name="Rectangle 20">
                    <a:extLst>
                      <a:ext uri="{FF2B5EF4-FFF2-40B4-BE49-F238E27FC236}">
                        <a16:creationId xmlns:a16="http://schemas.microsoft.com/office/drawing/2014/main" id="{E76AE927-2282-42A6-B310-BF49F4C67EA5}"/>
                      </a:ext>
                    </a:extLst>
                  </p:cNvPr>
                  <p:cNvSpPr>
                    <a:spLocks noChangeArrowheads="1"/>
                  </p:cNvSpPr>
                  <p:nvPr/>
                </p:nvSpPr>
                <p:spPr bwMode="auto">
                  <a:xfrm>
                    <a:off x="4572001" y="3933693"/>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103" name="Rectangle 21">
                    <a:extLst>
                      <a:ext uri="{FF2B5EF4-FFF2-40B4-BE49-F238E27FC236}">
                        <a16:creationId xmlns:a16="http://schemas.microsoft.com/office/drawing/2014/main" id="{41218D64-6FFD-4D9B-B65D-398C3ACAE5AE}"/>
                      </a:ext>
                    </a:extLst>
                  </p:cNvPr>
                  <p:cNvSpPr>
                    <a:spLocks noChangeArrowheads="1"/>
                  </p:cNvSpPr>
                  <p:nvPr/>
                </p:nvSpPr>
                <p:spPr bwMode="auto">
                  <a:xfrm>
                    <a:off x="5237181" y="3172779"/>
                    <a:ext cx="151805"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104" name="Line 22">
                    <a:extLst>
                      <a:ext uri="{FF2B5EF4-FFF2-40B4-BE49-F238E27FC236}">
                        <a16:creationId xmlns:a16="http://schemas.microsoft.com/office/drawing/2014/main" id="{BEFC0471-CD3D-46AE-9B33-32D0FFEBEDD4}"/>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90" name="Line 22">
                  <a:extLst>
                    <a:ext uri="{FF2B5EF4-FFF2-40B4-BE49-F238E27FC236}">
                      <a16:creationId xmlns:a16="http://schemas.microsoft.com/office/drawing/2014/main" id="{EA645C0A-34FF-4FC3-A1AA-C30887A5A816}"/>
                    </a:ext>
                  </a:extLst>
                </p:cNvPr>
                <p:cNvSpPr>
                  <a:spLocks noChangeShapeType="1"/>
                </p:cNvSpPr>
                <p:nvPr/>
              </p:nvSpPr>
              <p:spPr bwMode="auto">
                <a:xfrm>
                  <a:off x="8886863" y="5084800"/>
                  <a:ext cx="613566" cy="1276889"/>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grpSp>
        <p:sp>
          <p:nvSpPr>
            <p:cNvPr id="105" name="Line 11">
              <a:extLst>
                <a:ext uri="{FF2B5EF4-FFF2-40B4-BE49-F238E27FC236}">
                  <a16:creationId xmlns:a16="http://schemas.microsoft.com/office/drawing/2014/main" id="{64A955C6-FB04-40FB-99C5-83DB2A49A982}"/>
                </a:ext>
              </a:extLst>
            </p:cNvPr>
            <p:cNvSpPr>
              <a:spLocks noChangeShapeType="1"/>
            </p:cNvSpPr>
            <p:nvPr/>
          </p:nvSpPr>
          <p:spPr bwMode="auto">
            <a:xfrm flipH="1">
              <a:off x="9445598" y="5221647"/>
              <a:ext cx="895412" cy="1234584"/>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109" name="Group 108">
              <a:extLst>
                <a:ext uri="{FF2B5EF4-FFF2-40B4-BE49-F238E27FC236}">
                  <a16:creationId xmlns:a16="http://schemas.microsoft.com/office/drawing/2014/main" id="{1FF13D6A-7316-4504-8569-D02228CCF1B5}"/>
                </a:ext>
              </a:extLst>
            </p:cNvPr>
            <p:cNvGrpSpPr/>
            <p:nvPr/>
          </p:nvGrpSpPr>
          <p:grpSpPr>
            <a:xfrm>
              <a:off x="10311650" y="4798988"/>
              <a:ext cx="165110" cy="419830"/>
              <a:chOff x="9799297" y="4138996"/>
              <a:chExt cx="165110" cy="419830"/>
            </a:xfrm>
          </p:grpSpPr>
          <p:sp>
            <p:nvSpPr>
              <p:cNvPr id="110" name="Oval 109">
                <a:extLst>
                  <a:ext uri="{FF2B5EF4-FFF2-40B4-BE49-F238E27FC236}">
                    <a16:creationId xmlns:a16="http://schemas.microsoft.com/office/drawing/2014/main" id="{8991181A-7A9D-4CE7-96DC-B47D03563316}"/>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111" name="Rectangle 18">
                <a:extLst>
                  <a:ext uri="{FF2B5EF4-FFF2-40B4-BE49-F238E27FC236}">
                    <a16:creationId xmlns:a16="http://schemas.microsoft.com/office/drawing/2014/main" id="{67972BC3-706C-4CDA-82F0-03ED427FB361}"/>
                  </a:ext>
                </a:extLst>
              </p:cNvPr>
              <p:cNvSpPr>
                <a:spLocks noChangeArrowheads="1"/>
              </p:cNvSpPr>
              <p:nvPr/>
            </p:nvSpPr>
            <p:spPr bwMode="auto">
              <a:xfrm>
                <a:off x="9799297" y="4138996"/>
                <a:ext cx="16511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E</a:t>
                </a:r>
              </a:p>
            </p:txBody>
          </p:sp>
        </p:grpSp>
      </p:grpSp>
      <p:grpSp>
        <p:nvGrpSpPr>
          <p:cNvPr id="56" name="Group 55">
            <a:extLst>
              <a:ext uri="{FF2B5EF4-FFF2-40B4-BE49-F238E27FC236}">
                <a16:creationId xmlns:a16="http://schemas.microsoft.com/office/drawing/2014/main" id="{EB3FF08F-DEA9-4E9A-9B29-752DC74436F4}"/>
              </a:ext>
            </a:extLst>
          </p:cNvPr>
          <p:cNvGrpSpPr/>
          <p:nvPr/>
        </p:nvGrpSpPr>
        <p:grpSpPr>
          <a:xfrm>
            <a:off x="8887362" y="4208167"/>
            <a:ext cx="228397" cy="335332"/>
            <a:chOff x="9695511" y="4223494"/>
            <a:chExt cx="228397" cy="335332"/>
          </a:xfrm>
        </p:grpSpPr>
        <p:sp>
          <p:nvSpPr>
            <p:cNvPr id="57" name="Oval 56">
              <a:extLst>
                <a:ext uri="{FF2B5EF4-FFF2-40B4-BE49-F238E27FC236}">
                  <a16:creationId xmlns:a16="http://schemas.microsoft.com/office/drawing/2014/main" id="{DA42A78C-3B22-4DB1-B365-FF87310C840D}"/>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58" name="Rectangle 18">
              <a:extLst>
                <a:ext uri="{FF2B5EF4-FFF2-40B4-BE49-F238E27FC236}">
                  <a16:creationId xmlns:a16="http://schemas.microsoft.com/office/drawing/2014/main" id="{A3519176-C3CA-4D00-8D3E-1CD3ED042899}"/>
                </a:ext>
              </a:extLst>
            </p:cNvPr>
            <p:cNvSpPr>
              <a:spLocks noChangeArrowheads="1"/>
            </p:cNvSpPr>
            <p:nvPr/>
          </p:nvSpPr>
          <p:spPr bwMode="auto">
            <a:xfrm>
              <a:off x="9695511" y="4223494"/>
              <a:ext cx="10419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J</a:t>
              </a:r>
            </a:p>
          </p:txBody>
        </p:sp>
      </p:grpSp>
      <p:sp>
        <p:nvSpPr>
          <p:cNvPr id="59" name="Line 11">
            <a:extLst>
              <a:ext uri="{FF2B5EF4-FFF2-40B4-BE49-F238E27FC236}">
                <a16:creationId xmlns:a16="http://schemas.microsoft.com/office/drawing/2014/main" id="{0382F38E-4CB9-43DF-B85D-2CCE4FB3F6E3}"/>
              </a:ext>
            </a:extLst>
          </p:cNvPr>
          <p:cNvSpPr>
            <a:spLocks noChangeShapeType="1"/>
          </p:cNvSpPr>
          <p:nvPr/>
        </p:nvSpPr>
        <p:spPr bwMode="auto">
          <a:xfrm flipH="1" flipV="1">
            <a:off x="9060771" y="4485357"/>
            <a:ext cx="456269" cy="666672"/>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70" name="Line 11">
            <a:extLst>
              <a:ext uri="{FF2B5EF4-FFF2-40B4-BE49-F238E27FC236}">
                <a16:creationId xmlns:a16="http://schemas.microsoft.com/office/drawing/2014/main" id="{CC03C8B6-7097-4280-851F-0D84DED7B5FF}"/>
              </a:ext>
            </a:extLst>
          </p:cNvPr>
          <p:cNvSpPr>
            <a:spLocks noChangeShapeType="1"/>
          </p:cNvSpPr>
          <p:nvPr/>
        </p:nvSpPr>
        <p:spPr bwMode="auto">
          <a:xfrm flipH="1" flipV="1">
            <a:off x="8244196" y="4485355"/>
            <a:ext cx="456269" cy="666672"/>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71" name="Group 70">
            <a:extLst>
              <a:ext uri="{FF2B5EF4-FFF2-40B4-BE49-F238E27FC236}">
                <a16:creationId xmlns:a16="http://schemas.microsoft.com/office/drawing/2014/main" id="{3D39BCD9-821E-4536-881B-298BB33546D7}"/>
              </a:ext>
            </a:extLst>
          </p:cNvPr>
          <p:cNvGrpSpPr/>
          <p:nvPr/>
        </p:nvGrpSpPr>
        <p:grpSpPr>
          <a:xfrm>
            <a:off x="7961369" y="4167740"/>
            <a:ext cx="326747" cy="387978"/>
            <a:chOff x="9597162" y="4170849"/>
            <a:chExt cx="326746" cy="387977"/>
          </a:xfrm>
        </p:grpSpPr>
        <p:sp>
          <p:nvSpPr>
            <p:cNvPr id="72" name="Oval 71">
              <a:extLst>
                <a:ext uri="{FF2B5EF4-FFF2-40B4-BE49-F238E27FC236}">
                  <a16:creationId xmlns:a16="http://schemas.microsoft.com/office/drawing/2014/main" id="{6D25FE48-0445-49DD-BB8F-FF78CE5BFD22}"/>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4" name="Rectangle 18">
              <a:extLst>
                <a:ext uri="{FF2B5EF4-FFF2-40B4-BE49-F238E27FC236}">
                  <a16:creationId xmlns:a16="http://schemas.microsoft.com/office/drawing/2014/main" id="{C761CFF3-EEBD-4143-BC44-B93A8AF9E161}"/>
                </a:ext>
              </a:extLst>
            </p:cNvPr>
            <p:cNvSpPr>
              <a:spLocks noChangeArrowheads="1"/>
            </p:cNvSpPr>
            <p:nvPr/>
          </p:nvSpPr>
          <p:spPr bwMode="auto">
            <a:xfrm>
              <a:off x="9597162" y="4170849"/>
              <a:ext cx="238847"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p:sp>
        <p:nvSpPr>
          <p:cNvPr id="75" name="Line 22">
            <a:extLst>
              <a:ext uri="{FF2B5EF4-FFF2-40B4-BE49-F238E27FC236}">
                <a16:creationId xmlns:a16="http://schemas.microsoft.com/office/drawing/2014/main" id="{D13CD05E-9DE8-4A71-A39E-983A4038183B}"/>
              </a:ext>
            </a:extLst>
          </p:cNvPr>
          <p:cNvSpPr>
            <a:spLocks noChangeShapeType="1"/>
          </p:cNvSpPr>
          <p:nvPr/>
        </p:nvSpPr>
        <p:spPr bwMode="auto">
          <a:xfrm>
            <a:off x="8288117" y="4499059"/>
            <a:ext cx="772655" cy="0"/>
          </a:xfrm>
          <a:prstGeom prst="line">
            <a:avLst/>
          </a:prstGeom>
          <a:noFill/>
          <a:ln w="38100">
            <a:solidFill>
              <a:schemeClr val="accent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mc:AlternateContent xmlns:mc="http://schemas.openxmlformats.org/markup-compatibility/2006" xmlns:a14="http://schemas.microsoft.com/office/drawing/2010/main">
        <mc:Choice Requires="a14">
          <p:sp>
            <p:nvSpPr>
              <p:cNvPr id="62" name="Rectangle 61">
                <a:extLst>
                  <a:ext uri="{FF2B5EF4-FFF2-40B4-BE49-F238E27FC236}">
                    <a16:creationId xmlns:a16="http://schemas.microsoft.com/office/drawing/2014/main" id="{A2EDC8AC-CCBF-481B-ADAB-DA89422CB16C}"/>
                  </a:ext>
                </a:extLst>
              </p:cNvPr>
              <p:cNvSpPr/>
              <p:nvPr/>
            </p:nvSpPr>
            <p:spPr>
              <a:xfrm>
                <a:off x="305432" y="64441"/>
                <a:ext cx="11994217" cy="1630446"/>
              </a:xfrm>
              <a:prstGeom prst="rect">
                <a:avLst/>
              </a:prstGeom>
            </p:spPr>
            <p:txBody>
              <a:bodyPr wrap="square">
                <a:spAutoFit/>
              </a:bodyPr>
              <a:lstStyle/>
              <a:p>
                <a:pPr>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hình thang vuông tại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𝐴𝐷</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𝐶𝐷</m:t>
                    </m:r>
                    <m:r>
                      <a:rPr lang="en-US" sz="2800" i="1">
                        <a:latin typeface="Cambria Math"/>
                        <a:ea typeface="Calibri" panose="020F0502020204030204" pitchFamily="34" charset="0"/>
                        <a:cs typeface="Times New Roman" panose="02020603050405020304" pitchFamily="18" charset="0"/>
                      </a:rPr>
                      <m:t>=</m:t>
                    </m:r>
                    <m:f>
                      <m:fPr>
                        <m:ctrlPr>
                          <a:rPr lang="en-US" sz="2800" i="1">
                            <a:latin typeface="Cambria Math" panose="02040503050406030204" pitchFamily="18" charset="0"/>
                            <a:cs typeface="Times New Roman" panose="02020603050405020304" pitchFamily="18" charset="0"/>
                          </a:rPr>
                        </m:ctrlPr>
                      </m:fPr>
                      <m:num>
                        <m:r>
                          <a:rPr lang="en-US" sz="2800" i="1">
                            <a:latin typeface="Cambria Math"/>
                            <a:cs typeface="Times New Roman" panose="02020603050405020304" pitchFamily="18" charset="0"/>
                          </a:rPr>
                          <m:t>𝐴𝐵</m:t>
                        </m:r>
                      </m:num>
                      <m:den>
                        <m:r>
                          <a:rPr lang="en-US" sz="2800" i="1">
                            <a:latin typeface="Cambria Math"/>
                            <a:cs typeface="Times New Roman" panose="02020603050405020304" pitchFamily="18" charset="0"/>
                          </a:rPr>
                          <m:t>2</m:t>
                        </m:r>
                      </m:den>
                    </m:f>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c)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𝐼</m:t>
                    </m:r>
                    <m:r>
                      <a:rPr lang="en-US" sz="2800" i="1">
                        <a:latin typeface="Cambria Math"/>
                        <a:ea typeface="Calibri" panose="020F0502020204030204" pitchFamily="34" charset="0"/>
                        <a:cs typeface="Times New Roman" panose="02020603050405020304" pitchFamily="18" charset="0"/>
                      </a:rPr>
                      <m:t>, </m:t>
                    </m:r>
                    <m:r>
                      <a:rPr lang="en-US" sz="2800" i="1">
                        <a:latin typeface="Cambria Math"/>
                        <a:ea typeface="Calibri" panose="020F0502020204030204" pitchFamily="34" charset="0"/>
                        <a:cs typeface="Times New Roman" panose="02020603050405020304" pitchFamily="18" charset="0"/>
                      </a:rPr>
                      <m:t>𝐽</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lần lượt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𝐼𝐽</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62" name="Rectangle 61">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305432" y="64441"/>
                <a:ext cx="11994217" cy="1630446"/>
              </a:xfrm>
              <a:prstGeom prst="rect">
                <a:avLst/>
              </a:prstGeom>
              <a:blipFill>
                <a:blip r:embed="rId4"/>
                <a:stretch>
                  <a:fillRect l="-1016" t="-4120" r="-254" b="-74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4" name="Rectangle 63"/>
              <p:cNvSpPr/>
              <p:nvPr/>
            </p:nvSpPr>
            <p:spPr>
              <a:xfrm>
                <a:off x="159499" y="4140943"/>
                <a:ext cx="6979196" cy="1120750"/>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Do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𝐶𝐷</m:t>
                            </m:r>
                            <m:r>
                              <a:rPr lang="en-US" sz="2800" i="1">
                                <a:latin typeface="Cambria Math"/>
                              </a:rPr>
                              <m:t>⊥</m:t>
                            </m:r>
                            <m:r>
                              <a:rPr lang="en-US" sz="2800" i="1">
                                <a:latin typeface="Cambria Math"/>
                              </a:rPr>
                              <m:t>𝐴𝐵</m:t>
                            </m:r>
                          </m:e>
                          <m:e>
                            <m:r>
                              <a:rPr lang="en-US" sz="2800" i="1">
                                <a:latin typeface="Cambria Math"/>
                              </a:rPr>
                              <m:t>𝐶𝐷</m:t>
                            </m:r>
                            <m:r>
                              <a:rPr lang="en-US" sz="2800" i="1">
                                <a:latin typeface="Cambria Math"/>
                              </a:rPr>
                              <m:t>⊥</m:t>
                            </m:r>
                            <m:r>
                              <a:rPr lang="en-US" sz="2800" i="1">
                                <a:latin typeface="Cambria Math"/>
                              </a:rPr>
                              <m:t>𝑆𝐴</m:t>
                            </m:r>
                          </m:e>
                        </m:eqArr>
                      </m:e>
                    </m:d>
                    <m:r>
                      <a:rPr lang="en-US" sz="2800" i="1">
                        <a:latin typeface="Cambria Math"/>
                      </a:rPr>
                      <m:t>⇒</m:t>
                    </m:r>
                    <m:r>
                      <a:rPr lang="en-US" sz="2800" i="1">
                        <a:latin typeface="Cambria Math"/>
                      </a:rPr>
                      <m:t>𝐶𝐷</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𝑆𝐴𝐷</m:t>
                        </m:r>
                      </m:e>
                    </m:d>
                  </m:oMath>
                </a14:m>
                <a:r>
                  <a:rPr lang="en-US" sz="2800" dirty="0"/>
                  <a:t> </a:t>
                </a:r>
                <a14:m>
                  <m:oMath xmlns:m="http://schemas.openxmlformats.org/officeDocument/2006/math">
                    <m:r>
                      <a:rPr lang="en-US" sz="2800" i="1">
                        <a:latin typeface="Cambria Math"/>
                      </a:rPr>
                      <m:t>⇒</m:t>
                    </m:r>
                    <m:r>
                      <a:rPr lang="en-US" sz="2800" i="1">
                        <a:latin typeface="Cambria Math"/>
                      </a:rPr>
                      <m:t>𝐶𝐷</m:t>
                    </m:r>
                    <m:r>
                      <a:rPr lang="en-US" sz="2800" i="1">
                        <a:latin typeface="Cambria Math"/>
                      </a:rPr>
                      <m:t>⊥</m:t>
                    </m:r>
                    <m:r>
                      <a:rPr lang="en-US" sz="2800" i="1">
                        <a:latin typeface="Cambria Math"/>
                      </a:rPr>
                      <m:t>𝐴𝑀</m:t>
                    </m:r>
                  </m:oMath>
                </a14:m>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4" name="Rectangle 63"/>
              <p:cNvSpPr>
                <a:spLocks noRot="1" noChangeAspect="1" noMove="1" noResize="1" noEditPoints="1" noAdjustHandles="1" noChangeArrowheads="1" noChangeShapeType="1" noTextEdit="1"/>
              </p:cNvSpPr>
              <p:nvPr/>
            </p:nvSpPr>
            <p:spPr>
              <a:xfrm>
                <a:off x="159499" y="4140943"/>
                <a:ext cx="6979196" cy="1120750"/>
              </a:xfrm>
              <a:prstGeom prst="rect">
                <a:avLst/>
              </a:prstGeom>
              <a:blipFill>
                <a:blip r:embed="rId5"/>
                <a:stretch>
                  <a:fillRect l="-17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5" name="Rectangle 64">
                <a:extLst>
                  <a:ext uri="{FF2B5EF4-FFF2-40B4-BE49-F238E27FC236}">
                    <a16:creationId xmlns:a16="http://schemas.microsoft.com/office/drawing/2014/main" id="{9C75B129-DC41-4FCF-848C-73DA51056B86}"/>
                  </a:ext>
                </a:extLst>
              </p:cNvPr>
              <p:cNvSpPr/>
              <p:nvPr/>
            </p:nvSpPr>
            <p:spPr>
              <a:xfrm>
                <a:off x="121124" y="5051226"/>
                <a:ext cx="7983987" cy="1014374"/>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libri" panose="020F0502020204030204" pitchFamily="34" charset="0"/>
                    <a:cs typeface="Times New Roman" panose="02020603050405020304" pitchFamily="18" charset="0"/>
                  </a:rPr>
                  <a:t>Tam giác </a:t>
                </a:r>
                <a14:m>
                  <m:oMath xmlns:m="http://schemas.openxmlformats.org/officeDocument/2006/math">
                    <m:r>
                      <a:rPr lang="en-US" sz="2800" i="1">
                        <a:latin typeface="Cambria Math"/>
                        <a:cs typeface="Times New Roman" panose="02020603050405020304" pitchFamily="18" charset="0"/>
                      </a:rPr>
                      <m:t>𝑆𝐴𝐷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vuông cân tại </a:t>
                </a:r>
                <a14:m>
                  <m:oMath xmlns:m="http://schemas.openxmlformats.org/officeDocument/2006/math">
                    <m:r>
                      <a:rPr lang="en-US" sz="2800" i="1">
                        <a:latin typeface="Cambria Math"/>
                        <a:cs typeface="Times New Roman" panose="02020603050405020304" pitchFamily="18" charset="0"/>
                      </a:rPr>
                      <m:t>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cs typeface="Times New Roman" panose="02020603050405020304" pitchFamily="18" charset="0"/>
                      </a:rPr>
                      <m:t>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a:t>
                </a:r>
                <a14:m>
                  <m:oMath xmlns:m="http://schemas.openxmlformats.org/officeDocument/2006/math">
                    <m:r>
                      <a:rPr lang="en-US" sz="2800" i="1">
                        <a:latin typeface="Cambria Math"/>
                        <a:cs typeface="Times New Roman" panose="02020603050405020304" pitchFamily="18" charset="0"/>
                      </a:rPr>
                      <m:t>𝑆𝐷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nên </a:t>
                </a:r>
                <a14:m>
                  <m:oMath xmlns:m="http://schemas.openxmlformats.org/officeDocument/2006/math">
                    <m:r>
                      <a:rPr lang="en-US" sz="2800" i="1">
                        <a:latin typeface="Cambria Math"/>
                        <a:cs typeface="Times New Roman" panose="02020603050405020304" pitchFamily="18" charset="0"/>
                      </a:rPr>
                      <m:t>𝐴𝑀</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cs typeface="Times New Roman" panose="02020603050405020304" pitchFamily="18" charset="0"/>
                      </a:rPr>
                      <m:t>𝑆𝐷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Từ đó có </a:t>
                </a:r>
                <a14:m>
                  <m:oMath xmlns:m="http://schemas.openxmlformats.org/officeDocument/2006/math">
                    <m:r>
                      <a:rPr lang="en-US" sz="2800" i="1">
                        <a:latin typeface="Cambria Math"/>
                      </a:rPr>
                      <m:t>𝐴𝑀</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(6).</a:t>
                </a:r>
              </a:p>
            </p:txBody>
          </p:sp>
        </mc:Choice>
        <mc:Fallback xmlns="">
          <p:sp>
            <p:nvSpPr>
              <p:cNvPr id="65" name="Rectangle 64">
                <a:extLst>
                  <a:ext uri="{FF2B5EF4-FFF2-40B4-BE49-F238E27FC236}">
                    <a16:creationId xmlns:a16="http://schemas.microsoft.com/office/drawing/2014/main" id="{9C75B129-DC41-4FCF-848C-73DA51056B86}"/>
                  </a:ext>
                </a:extLst>
              </p:cNvPr>
              <p:cNvSpPr>
                <a:spLocks noRot="1" noChangeAspect="1" noMove="1" noResize="1" noEditPoints="1" noAdjustHandles="1" noChangeArrowheads="1" noChangeShapeType="1" noTextEdit="1"/>
              </p:cNvSpPr>
              <p:nvPr/>
            </p:nvSpPr>
            <p:spPr>
              <a:xfrm>
                <a:off x="121124" y="5051226"/>
                <a:ext cx="7983987" cy="1014374"/>
              </a:xfrm>
              <a:prstGeom prst="rect">
                <a:avLst/>
              </a:prstGeom>
              <a:blipFill>
                <a:blip r:embed="rId6"/>
                <a:stretch>
                  <a:fillRect l="-1603" t="-6627"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6" name="Rectangle 65">
                <a:extLst>
                  <a:ext uri="{FF2B5EF4-FFF2-40B4-BE49-F238E27FC236}">
                    <a16:creationId xmlns:a16="http://schemas.microsoft.com/office/drawing/2014/main" id="{47711660-8998-4BAF-B440-856F9D3FF70B}"/>
                  </a:ext>
                </a:extLst>
              </p:cNvPr>
              <p:cNvSpPr/>
              <p:nvPr/>
            </p:nvSpPr>
            <p:spPr>
              <a:xfrm>
                <a:off x="95625" y="5950546"/>
                <a:ext cx="7955427" cy="553351"/>
              </a:xfrm>
              <a:prstGeom prst="rect">
                <a:avLst/>
              </a:prstGeom>
              <a:noFill/>
            </p:spPr>
            <p:txBody>
              <a:bodyPr wrap="square" lIns="91433" tIns="45717" rIns="91433" bIns="45717" rtlCol="0">
                <a:spAutoFit/>
              </a:bodyPr>
              <a:lstStyle/>
              <a:p>
                <a:pPr>
                  <a:lnSpc>
                    <a:spcPct val="107000"/>
                  </a:lnSpc>
                </a:pPr>
                <a:r>
                  <a:rPr lang="nl-NL" sz="2800" dirty="0">
                    <a:latin typeface="Times New Roman" panose="02020603050405020304" pitchFamily="18" charset="0"/>
                    <a:ea typeface="Cambria Math" panose="02040503050406030204" pitchFamily="18" charset="0"/>
                    <a:cs typeface="Times New Roman" panose="02020603050405020304" pitchFamily="18" charset="0"/>
                  </a:rPr>
                  <a:t>Từ (5) và (6) </a:t>
                </a:r>
                <a14:m>
                  <m:oMath xmlns:m="http://schemas.openxmlformats.org/officeDocument/2006/math">
                    <m:r>
                      <a:rPr lang="en-US" sz="2800" i="1">
                        <a:latin typeface="Cambria Math"/>
                      </a:rPr>
                      <m:t>⇒</m:t>
                    </m:r>
                    <m:r>
                      <a:rPr lang="en-US" sz="2800" i="1">
                        <a:latin typeface="Cambria Math"/>
                      </a:rPr>
                      <m:t>𝐼𝐽</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799"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66" name="Rectangle 65">
                <a:extLst>
                  <a:ext uri="{FF2B5EF4-FFF2-40B4-BE49-F238E27FC236}">
                    <a16:creationId xmlns:a16="http://schemas.microsoft.com/office/drawing/2014/main" id="{47711660-8998-4BAF-B440-856F9D3FF70B}"/>
                  </a:ext>
                </a:extLst>
              </p:cNvPr>
              <p:cNvSpPr>
                <a:spLocks noRot="1" noChangeAspect="1" noMove="1" noResize="1" noEditPoints="1" noAdjustHandles="1" noChangeArrowheads="1" noChangeShapeType="1" noTextEdit="1"/>
              </p:cNvSpPr>
              <p:nvPr/>
            </p:nvSpPr>
            <p:spPr>
              <a:xfrm>
                <a:off x="95625" y="5950546"/>
                <a:ext cx="7955427" cy="553351"/>
              </a:xfrm>
              <a:prstGeom prst="rect">
                <a:avLst/>
              </a:prstGeom>
              <a:blipFill>
                <a:blip r:embed="rId7"/>
                <a:stretch>
                  <a:fillRect l="-1609" t="-10989" b="-24176"/>
                </a:stretch>
              </a:blipFill>
            </p:spPr>
            <p:txBody>
              <a:bodyPr/>
              <a:lstStyle/>
              <a:p>
                <a:r>
                  <a:rPr lang="en-US">
                    <a:noFill/>
                  </a:rPr>
                  <a:t> </a:t>
                </a:r>
              </a:p>
            </p:txBody>
          </p:sp>
        </mc:Fallback>
      </mc:AlternateContent>
    </p:spTree>
    <p:extLst>
      <p:ext uri="{BB962C8B-B14F-4D97-AF65-F5344CB8AC3E}">
        <p14:creationId xmlns:p14="http://schemas.microsoft.com/office/powerpoint/2010/main" val="363566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barn(inVertical)">
                                      <p:cBhvr>
                                        <p:cTn id="15" dur="500"/>
                                        <p:tgtEl>
                                          <p:spTgt spid="5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wipe(left)">
                                      <p:cBhvr>
                                        <p:cTn id="20" dur="500"/>
                                        <p:tgtEl>
                                          <p:spTgt spid="94"/>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wipe(left)">
                                      <p:cBhvr>
                                        <p:cTn id="29" dur="500"/>
                                        <p:tgtEl>
                                          <p:spTgt spid="7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wipe(up)">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81"/>
                                        </p:tgtEl>
                                        <p:attrNameLst>
                                          <p:attrName>style.visibility</p:attrName>
                                        </p:attrNameLst>
                                      </p:cBhvr>
                                      <p:to>
                                        <p:strVal val="visible"/>
                                      </p:to>
                                    </p:set>
                                    <p:animEffect transition="in" filter="wipe(left)">
                                      <p:cBhvr>
                                        <p:cTn id="39" dur="500"/>
                                        <p:tgtEl>
                                          <p:spTgt spid="8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wipe(left)">
                                      <p:cBhvr>
                                        <p:cTn id="44" dur="500"/>
                                        <p:tgtEl>
                                          <p:spTgt spid="6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wipe(left)">
                                      <p:cBhvr>
                                        <p:cTn id="49" dur="500"/>
                                        <p:tgtEl>
                                          <p:spTgt spid="65"/>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wipe(left)">
                                      <p:cBhvr>
                                        <p:cTn id="54"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81" grpId="0"/>
      <p:bldP spid="59" grpId="0" animBg="1"/>
      <p:bldP spid="70" grpId="0" animBg="1"/>
      <p:bldP spid="75" grpId="0" animBg="1"/>
      <p:bldP spid="64" grpId="0"/>
      <p:bldP spid="65" grpId="0"/>
      <p:bldP spid="6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67240" y="1713432"/>
            <a:ext cx="12031272" cy="5310216"/>
            <a:chOff x="184495" y="3659701"/>
            <a:chExt cx="11926984" cy="4623151"/>
          </a:xfrm>
        </p:grpSpPr>
        <p:sp>
          <p:nvSpPr>
            <p:cNvPr id="5" name="Rounded Rectangle 4"/>
            <p:cNvSpPr/>
            <p:nvPr/>
          </p:nvSpPr>
          <p:spPr>
            <a:xfrm>
              <a:off x="184495" y="3743990"/>
              <a:ext cx="11926984" cy="4538862"/>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dirty="0"/>
            </a:p>
          </p:txBody>
        </p:sp>
        <p:grpSp>
          <p:nvGrpSpPr>
            <p:cNvPr id="6" name="Group 5"/>
            <p:cNvGrpSpPr/>
            <p:nvPr/>
          </p:nvGrpSpPr>
          <p:grpSpPr>
            <a:xfrm>
              <a:off x="203200" y="3659701"/>
              <a:ext cx="2342698" cy="482207"/>
              <a:chOff x="1275608" y="6282029"/>
              <a:chExt cx="4592537" cy="876148"/>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0330" y="6282029"/>
                <a:ext cx="2788750" cy="876148"/>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7"/>
            <a:ext cx="12031271" cy="1663361"/>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p:grpSp>
        <p:nvGrpSpPr>
          <p:cNvPr id="2" name="Group 1">
            <a:extLst>
              <a:ext uri="{FF2B5EF4-FFF2-40B4-BE49-F238E27FC236}">
                <a16:creationId xmlns:a16="http://schemas.microsoft.com/office/drawing/2014/main" id="{AD012671-1165-4F27-80D7-ED52601509EC}"/>
              </a:ext>
            </a:extLst>
          </p:cNvPr>
          <p:cNvGrpSpPr/>
          <p:nvPr/>
        </p:nvGrpSpPr>
        <p:grpSpPr>
          <a:xfrm>
            <a:off x="93489" y="113061"/>
            <a:ext cx="1782979" cy="693824"/>
            <a:chOff x="687448" y="188353"/>
            <a:chExt cx="1782979" cy="885072"/>
          </a:xfrm>
        </p:grpSpPr>
        <p:sp>
          <p:nvSpPr>
            <p:cNvPr id="27" name="Isosceles Triangle 44"/>
            <p:cNvSpPr/>
            <p:nvPr/>
          </p:nvSpPr>
          <p:spPr bwMode="auto">
            <a:xfrm rot="5400000" flipV="1">
              <a:off x="613140" y="888983"/>
              <a:ext cx="258751" cy="110133"/>
            </a:xfrm>
            <a:custGeom>
              <a:avLst/>
              <a:gdLst>
                <a:gd name="connsiteX0" fmla="*/ 0 w 293725"/>
                <a:gd name="connsiteY0" fmla="*/ 164224 h 164224"/>
                <a:gd name="connsiteX1" fmla="*/ 146863 w 293725"/>
                <a:gd name="connsiteY1" fmla="*/ 0 h 164224"/>
                <a:gd name="connsiteX2" fmla="*/ 293725 w 293725"/>
                <a:gd name="connsiteY2" fmla="*/ 164224 h 164224"/>
                <a:gd name="connsiteX3" fmla="*/ 0 w 293725"/>
                <a:gd name="connsiteY3" fmla="*/ 164224 h 164224"/>
                <a:gd name="connsiteX0" fmla="*/ 2363 w 296088"/>
                <a:gd name="connsiteY0" fmla="*/ 164221 h 164221"/>
                <a:gd name="connsiteX1" fmla="*/ 0 w 296088"/>
                <a:gd name="connsiteY1" fmla="*/ 0 h 164221"/>
                <a:gd name="connsiteX2" fmla="*/ 296088 w 296088"/>
                <a:gd name="connsiteY2" fmla="*/ 164221 h 164221"/>
                <a:gd name="connsiteX3" fmla="*/ 2363 w 296088"/>
                <a:gd name="connsiteY3" fmla="*/ 164221 h 164221"/>
              </a:gdLst>
              <a:ahLst/>
              <a:cxnLst>
                <a:cxn ang="0">
                  <a:pos x="connsiteX0" y="connsiteY0"/>
                </a:cxn>
                <a:cxn ang="0">
                  <a:pos x="connsiteX1" y="connsiteY1"/>
                </a:cxn>
                <a:cxn ang="0">
                  <a:pos x="connsiteX2" y="connsiteY2"/>
                </a:cxn>
                <a:cxn ang="0">
                  <a:pos x="connsiteX3" y="connsiteY3"/>
                </a:cxn>
              </a:cxnLst>
              <a:rect l="l" t="t" r="r" b="b"/>
              <a:pathLst>
                <a:path w="296088" h="164221">
                  <a:moveTo>
                    <a:pt x="2363" y="164221"/>
                  </a:moveTo>
                  <a:cubicBezTo>
                    <a:pt x="1575" y="109481"/>
                    <a:pt x="788" y="54740"/>
                    <a:pt x="0" y="0"/>
                  </a:cubicBezTo>
                  <a:lnTo>
                    <a:pt x="296088" y="164221"/>
                  </a:lnTo>
                  <a:lnTo>
                    <a:pt x="2363" y="164221"/>
                  </a:lnTo>
                  <a:close/>
                </a:path>
              </a:pathLst>
            </a:cu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a:solidFill>
                  <a:prstClr val="white"/>
                </a:solidFill>
              </a:endParaRPr>
            </a:p>
          </p:txBody>
        </p:sp>
        <p:sp>
          <p:nvSpPr>
            <p:cNvPr id="28" name="Pentagon 27"/>
            <p:cNvSpPr/>
            <p:nvPr/>
          </p:nvSpPr>
          <p:spPr bwMode="auto">
            <a:xfrm>
              <a:off x="687448" y="260144"/>
              <a:ext cx="1668876" cy="557771"/>
            </a:xfrm>
            <a:prstGeom prst="homePlate">
              <a:avLst>
                <a:gd name="adj" fmla="val 12444"/>
              </a:avLst>
            </a:prstGeom>
            <a:solidFill>
              <a:srgbClr val="135F8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176898"/>
              <a:endParaRPr lang="en-US" sz="3199" dirty="0">
                <a:solidFill>
                  <a:prstClr val="white"/>
                </a:solidFill>
              </a:endParaRPr>
            </a:p>
          </p:txBody>
        </p:sp>
        <p:grpSp>
          <p:nvGrpSpPr>
            <p:cNvPr id="29" name="Group 11"/>
            <p:cNvGrpSpPr/>
            <p:nvPr/>
          </p:nvGrpSpPr>
          <p:grpSpPr bwMode="auto">
            <a:xfrm>
              <a:off x="791136" y="291302"/>
              <a:ext cx="296985" cy="468894"/>
              <a:chOff x="7440266" y="3167590"/>
              <a:chExt cx="757238" cy="585127"/>
            </a:xfrm>
            <a:solidFill>
              <a:schemeClr val="bg1">
                <a:lumMod val="95000"/>
              </a:schemeClr>
            </a:solidFill>
          </p:grpSpPr>
          <p:sp>
            <p:nvSpPr>
              <p:cNvPr id="32" name="Freeform 31"/>
              <p:cNvSpPr>
                <a:spLocks noEditPoints="1"/>
              </p:cNvSpPr>
              <p:nvPr/>
            </p:nvSpPr>
            <p:spPr bwMode="auto">
              <a:xfrm>
                <a:off x="7440266" y="3205711"/>
                <a:ext cx="280814" cy="247791"/>
              </a:xfrm>
              <a:custGeom>
                <a:avLst/>
                <a:gdLst/>
                <a:ahLst/>
                <a:cxnLst>
                  <a:cxn ang="0">
                    <a:pos x="33" y="184"/>
                  </a:cxn>
                  <a:cxn ang="0">
                    <a:pos x="181" y="184"/>
                  </a:cxn>
                  <a:cxn ang="0">
                    <a:pos x="181" y="33"/>
                  </a:cxn>
                  <a:cxn ang="0">
                    <a:pos x="33" y="33"/>
                  </a:cxn>
                  <a:cxn ang="0">
                    <a:pos x="33" y="184"/>
                  </a:cxn>
                  <a:cxn ang="0">
                    <a:pos x="217" y="217"/>
                  </a:cxn>
                  <a:cxn ang="0">
                    <a:pos x="0" y="217"/>
                  </a:cxn>
                  <a:cxn ang="0">
                    <a:pos x="0" y="0"/>
                  </a:cxn>
                  <a:cxn ang="0">
                    <a:pos x="217" y="0"/>
                  </a:cxn>
                  <a:cxn ang="0">
                    <a:pos x="217" y="217"/>
                  </a:cxn>
                </a:cxnLst>
                <a:rect l="0" t="0" r="r" b="b"/>
                <a:pathLst>
                  <a:path w="217" h="217">
                    <a:moveTo>
                      <a:pt x="33" y="184"/>
                    </a:moveTo>
                    <a:lnTo>
                      <a:pt x="181" y="184"/>
                    </a:lnTo>
                    <a:lnTo>
                      <a:pt x="181" y="33"/>
                    </a:lnTo>
                    <a:lnTo>
                      <a:pt x="33" y="33"/>
                    </a:lnTo>
                    <a:lnTo>
                      <a:pt x="33" y="184"/>
                    </a:lnTo>
                    <a:close/>
                    <a:moveTo>
                      <a:pt x="217" y="217"/>
                    </a:moveTo>
                    <a:lnTo>
                      <a:pt x="0" y="217"/>
                    </a:lnTo>
                    <a:lnTo>
                      <a:pt x="0" y="0"/>
                    </a:lnTo>
                    <a:lnTo>
                      <a:pt x="217" y="0"/>
                    </a:lnTo>
                    <a:lnTo>
                      <a:pt x="217" y="217"/>
                    </a:lnTo>
                    <a:close/>
                  </a:path>
                </a:pathLst>
              </a:custGeom>
              <a:grpFill/>
              <a:ln w="9525">
                <a:noFill/>
                <a:round/>
                <a:headEnd/>
                <a:tailEnd/>
              </a:ln>
            </p:spPr>
            <p:txBody>
              <a:bodyPr/>
              <a:lstStyle/>
              <a:p>
                <a:pPr defTabSz="2176898">
                  <a:defRPr/>
                </a:pPr>
                <a:endParaRPr lang="en-US" sz="3199"/>
              </a:p>
            </p:txBody>
          </p:sp>
          <p:sp>
            <p:nvSpPr>
              <p:cNvPr id="33" name="Freeform 32"/>
              <p:cNvSpPr>
                <a:spLocks noEditPoints="1"/>
              </p:cNvSpPr>
              <p:nvPr/>
            </p:nvSpPr>
            <p:spPr bwMode="auto">
              <a:xfrm>
                <a:off x="7470075" y="3504927"/>
                <a:ext cx="280814" cy="247790"/>
              </a:xfrm>
              <a:custGeom>
                <a:avLst/>
                <a:gdLst/>
                <a:ahLst/>
                <a:cxnLst>
                  <a:cxn ang="0">
                    <a:pos x="33" y="185"/>
                  </a:cxn>
                  <a:cxn ang="0">
                    <a:pos x="181" y="185"/>
                  </a:cxn>
                  <a:cxn ang="0">
                    <a:pos x="181" y="36"/>
                  </a:cxn>
                  <a:cxn ang="0">
                    <a:pos x="33" y="36"/>
                  </a:cxn>
                  <a:cxn ang="0">
                    <a:pos x="33" y="185"/>
                  </a:cxn>
                  <a:cxn ang="0">
                    <a:pos x="217" y="220"/>
                  </a:cxn>
                  <a:cxn ang="0">
                    <a:pos x="0" y="220"/>
                  </a:cxn>
                  <a:cxn ang="0">
                    <a:pos x="0" y="0"/>
                  </a:cxn>
                  <a:cxn ang="0">
                    <a:pos x="217" y="0"/>
                  </a:cxn>
                  <a:cxn ang="0">
                    <a:pos x="217" y="220"/>
                  </a:cxn>
                </a:cxnLst>
                <a:rect l="0" t="0" r="r" b="b"/>
                <a:pathLst>
                  <a:path w="217" h="220">
                    <a:moveTo>
                      <a:pt x="33" y="185"/>
                    </a:moveTo>
                    <a:lnTo>
                      <a:pt x="181" y="185"/>
                    </a:lnTo>
                    <a:lnTo>
                      <a:pt x="181" y="36"/>
                    </a:lnTo>
                    <a:lnTo>
                      <a:pt x="33" y="36"/>
                    </a:lnTo>
                    <a:lnTo>
                      <a:pt x="33" y="185"/>
                    </a:lnTo>
                    <a:close/>
                    <a:moveTo>
                      <a:pt x="217" y="220"/>
                    </a:moveTo>
                    <a:lnTo>
                      <a:pt x="0" y="220"/>
                    </a:lnTo>
                    <a:lnTo>
                      <a:pt x="0" y="0"/>
                    </a:lnTo>
                    <a:lnTo>
                      <a:pt x="217" y="0"/>
                    </a:lnTo>
                    <a:lnTo>
                      <a:pt x="217" y="220"/>
                    </a:lnTo>
                    <a:close/>
                  </a:path>
                </a:pathLst>
              </a:custGeom>
              <a:grpFill/>
              <a:ln w="9525">
                <a:noFill/>
                <a:round/>
                <a:headEnd/>
                <a:tailEnd/>
              </a:ln>
            </p:spPr>
            <p:txBody>
              <a:bodyPr/>
              <a:lstStyle/>
              <a:p>
                <a:pPr defTabSz="2176898">
                  <a:defRPr/>
                </a:pPr>
                <a:endParaRPr lang="en-US" sz="3199"/>
              </a:p>
            </p:txBody>
          </p:sp>
          <p:sp>
            <p:nvSpPr>
              <p:cNvPr id="34" name="Freeform 33"/>
              <p:cNvSpPr>
                <a:spLocks/>
              </p:cNvSpPr>
              <p:nvPr/>
            </p:nvSpPr>
            <p:spPr bwMode="auto">
              <a:xfrm>
                <a:off x="7506942" y="3167590"/>
                <a:ext cx="355803" cy="250645"/>
              </a:xfrm>
              <a:custGeom>
                <a:avLst/>
                <a:gdLst/>
                <a:ahLst/>
                <a:cxnLst>
                  <a:cxn ang="0">
                    <a:pos x="76" y="182"/>
                  </a:cxn>
                  <a:cxn ang="0">
                    <a:pos x="0" y="114"/>
                  </a:cxn>
                  <a:cxn ang="0">
                    <a:pos x="24" y="88"/>
                  </a:cxn>
                  <a:cxn ang="0">
                    <a:pos x="73" y="132"/>
                  </a:cxn>
                  <a:cxn ang="0">
                    <a:pos x="187" y="0"/>
                  </a:cxn>
                  <a:cxn ang="0">
                    <a:pos x="215" y="24"/>
                  </a:cxn>
                  <a:cxn ang="0">
                    <a:pos x="76" y="182"/>
                  </a:cxn>
                </a:cxnLst>
                <a:rect l="0" t="0" r="r" b="b"/>
                <a:pathLst>
                  <a:path w="215" h="182">
                    <a:moveTo>
                      <a:pt x="76" y="182"/>
                    </a:moveTo>
                    <a:lnTo>
                      <a:pt x="0" y="114"/>
                    </a:lnTo>
                    <a:lnTo>
                      <a:pt x="24" y="88"/>
                    </a:lnTo>
                    <a:lnTo>
                      <a:pt x="73" y="132"/>
                    </a:lnTo>
                    <a:lnTo>
                      <a:pt x="187" y="0"/>
                    </a:lnTo>
                    <a:lnTo>
                      <a:pt x="215" y="24"/>
                    </a:lnTo>
                    <a:lnTo>
                      <a:pt x="76" y="182"/>
                    </a:lnTo>
                    <a:close/>
                  </a:path>
                </a:pathLst>
              </a:custGeom>
              <a:grpFill/>
              <a:ln w="9525">
                <a:noFill/>
                <a:round/>
                <a:headEnd/>
                <a:tailEnd/>
              </a:ln>
            </p:spPr>
            <p:txBody>
              <a:bodyPr/>
              <a:lstStyle/>
              <a:p>
                <a:pPr defTabSz="2176898">
                  <a:defRPr/>
                </a:pPr>
                <a:endParaRPr lang="en-US" sz="3199"/>
              </a:p>
            </p:txBody>
          </p:sp>
          <p:sp>
            <p:nvSpPr>
              <p:cNvPr id="35" name="Rectangle 34"/>
              <p:cNvSpPr>
                <a:spLocks noChangeArrowheads="1"/>
              </p:cNvSpPr>
              <p:nvPr/>
            </p:nvSpPr>
            <p:spPr bwMode="auto">
              <a:xfrm>
                <a:off x="7840317" y="3649700"/>
                <a:ext cx="357187" cy="63499"/>
              </a:xfrm>
              <a:prstGeom prst="rect">
                <a:avLst/>
              </a:prstGeom>
              <a:grpFill/>
              <a:ln w="9525">
                <a:noFill/>
                <a:miter lim="800000"/>
                <a:headEnd/>
                <a:tailEnd/>
              </a:ln>
            </p:spPr>
            <p:txBody>
              <a:bodyPr/>
              <a:lstStyle/>
              <a:p>
                <a:pPr defTabSz="2176898">
                  <a:defRPr/>
                </a:pPr>
                <a:endParaRPr lang="en-US" sz="3199"/>
              </a:p>
            </p:txBody>
          </p:sp>
          <p:sp>
            <p:nvSpPr>
              <p:cNvPr id="36" name="Rectangle 35"/>
              <p:cNvSpPr>
                <a:spLocks noChangeArrowheads="1"/>
              </p:cNvSpPr>
              <p:nvPr/>
            </p:nvSpPr>
            <p:spPr bwMode="auto">
              <a:xfrm>
                <a:off x="7840317" y="3191978"/>
                <a:ext cx="357187" cy="63499"/>
              </a:xfrm>
              <a:prstGeom prst="rect">
                <a:avLst/>
              </a:prstGeom>
              <a:grpFill/>
              <a:ln w="9525">
                <a:noFill/>
                <a:miter lim="800000"/>
                <a:headEnd/>
                <a:tailEnd/>
              </a:ln>
            </p:spPr>
            <p:txBody>
              <a:bodyPr/>
              <a:lstStyle/>
              <a:p>
                <a:pPr defTabSz="2176898">
                  <a:defRPr/>
                </a:pPr>
                <a:endParaRPr lang="en-US" sz="3199"/>
              </a:p>
            </p:txBody>
          </p:sp>
          <p:sp>
            <p:nvSpPr>
              <p:cNvPr id="37" name="Rectangle 36"/>
              <p:cNvSpPr>
                <a:spLocks noChangeArrowheads="1"/>
              </p:cNvSpPr>
              <p:nvPr/>
            </p:nvSpPr>
            <p:spPr bwMode="auto">
              <a:xfrm>
                <a:off x="7840317" y="3548417"/>
                <a:ext cx="357187" cy="63499"/>
              </a:xfrm>
              <a:prstGeom prst="rect">
                <a:avLst/>
              </a:prstGeom>
              <a:grpFill/>
              <a:ln w="9525">
                <a:noFill/>
                <a:miter lim="800000"/>
                <a:headEnd/>
                <a:tailEnd/>
              </a:ln>
            </p:spPr>
            <p:txBody>
              <a:bodyPr/>
              <a:lstStyle/>
              <a:p>
                <a:pPr defTabSz="2176898">
                  <a:defRPr/>
                </a:pPr>
                <a:endParaRPr lang="en-US" sz="3199"/>
              </a:p>
            </p:txBody>
          </p:sp>
          <p:sp>
            <p:nvSpPr>
              <p:cNvPr id="38" name="Rectangle 37"/>
              <p:cNvSpPr>
                <a:spLocks noChangeArrowheads="1"/>
              </p:cNvSpPr>
              <p:nvPr/>
            </p:nvSpPr>
            <p:spPr bwMode="auto">
              <a:xfrm>
                <a:off x="7840317" y="3316593"/>
                <a:ext cx="357187" cy="63499"/>
              </a:xfrm>
              <a:prstGeom prst="rect">
                <a:avLst/>
              </a:prstGeom>
              <a:grpFill/>
              <a:ln w="9525">
                <a:noFill/>
                <a:miter lim="800000"/>
                <a:headEnd/>
                <a:tailEnd/>
              </a:ln>
            </p:spPr>
            <p:txBody>
              <a:bodyPr/>
              <a:lstStyle/>
              <a:p>
                <a:pPr defTabSz="2176898">
                  <a:defRPr/>
                </a:pPr>
                <a:endParaRPr lang="en-US" sz="3199"/>
              </a:p>
            </p:txBody>
          </p:sp>
        </p:grpSp>
        <p:sp>
          <p:nvSpPr>
            <p:cNvPr id="30" name="Chevron 29"/>
            <p:cNvSpPr/>
            <p:nvPr/>
          </p:nvSpPr>
          <p:spPr bwMode="auto">
            <a:xfrm>
              <a:off x="1120782" y="269760"/>
              <a:ext cx="51547" cy="548156"/>
            </a:xfrm>
            <a:prstGeom prst="chevron">
              <a:avLst>
                <a:gd name="adj" fmla="val 68110"/>
              </a:avLst>
            </a:prstGeom>
            <a:solidFill>
              <a:schemeClr val="bg1"/>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solidFill>
                  <a:schemeClr val="tx1"/>
                </a:solidFill>
              </a:endParaRPr>
            </a:p>
          </p:txBody>
        </p:sp>
        <p:sp>
          <p:nvSpPr>
            <p:cNvPr id="31" name="TextBox 13"/>
            <p:cNvSpPr txBox="1">
              <a:spLocks noChangeArrowheads="1"/>
            </p:cNvSpPr>
            <p:nvPr/>
          </p:nvSpPr>
          <p:spPr bwMode="auto">
            <a:xfrm>
              <a:off x="1003608" y="188353"/>
              <a:ext cx="1466819" cy="6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300">
                  <a:solidFill>
                    <a:schemeClr val="tx1"/>
                  </a:solidFill>
                  <a:latin typeface="Arial" pitchFamily="34" charset="0"/>
                  <a:cs typeface="Arial" pitchFamily="34" charset="0"/>
                </a:defRPr>
              </a:lvl1pPr>
              <a:lvl2pPr marL="742950" indent="-285750" eaLnBrk="0" hangingPunct="0">
                <a:defRPr sz="4300">
                  <a:solidFill>
                    <a:schemeClr val="tx1"/>
                  </a:solidFill>
                  <a:latin typeface="Arial" pitchFamily="34" charset="0"/>
                  <a:cs typeface="Arial" pitchFamily="34" charset="0"/>
                </a:defRPr>
              </a:lvl2pPr>
              <a:lvl3pPr marL="1143000" indent="-228600" eaLnBrk="0" hangingPunct="0">
                <a:defRPr sz="4300">
                  <a:solidFill>
                    <a:schemeClr val="tx1"/>
                  </a:solidFill>
                  <a:latin typeface="Arial" pitchFamily="34" charset="0"/>
                  <a:cs typeface="Arial" pitchFamily="34" charset="0"/>
                </a:defRPr>
              </a:lvl3pPr>
              <a:lvl4pPr marL="1600200" indent="-228600" eaLnBrk="0" hangingPunct="0">
                <a:defRPr sz="4300">
                  <a:solidFill>
                    <a:schemeClr val="tx1"/>
                  </a:solidFill>
                  <a:latin typeface="Arial" pitchFamily="34" charset="0"/>
                  <a:cs typeface="Arial" pitchFamily="34" charset="0"/>
                </a:defRPr>
              </a:lvl4pPr>
              <a:lvl5pPr marL="2057400" indent="-228600" eaLnBrk="0" hangingPunct="0">
                <a:defRPr sz="4300">
                  <a:solidFill>
                    <a:schemeClr val="tx1"/>
                  </a:solidFill>
                  <a:latin typeface="Arial" pitchFamily="34" charset="0"/>
                  <a:cs typeface="Arial" pitchFamily="34" charset="0"/>
                </a:defRPr>
              </a:lvl5pPr>
              <a:lvl6pPr marL="2514600" indent="-228600" defTabSz="2176463" eaLnBrk="0" fontAlgn="base" hangingPunct="0">
                <a:spcBef>
                  <a:spcPct val="0"/>
                </a:spcBef>
                <a:spcAft>
                  <a:spcPct val="0"/>
                </a:spcAft>
                <a:defRPr sz="4300">
                  <a:solidFill>
                    <a:schemeClr val="tx1"/>
                  </a:solidFill>
                  <a:latin typeface="Arial" pitchFamily="34" charset="0"/>
                  <a:cs typeface="Arial" pitchFamily="34" charset="0"/>
                </a:defRPr>
              </a:lvl6pPr>
              <a:lvl7pPr marL="2971800" indent="-228600" defTabSz="2176463" eaLnBrk="0" fontAlgn="base" hangingPunct="0">
                <a:spcBef>
                  <a:spcPct val="0"/>
                </a:spcBef>
                <a:spcAft>
                  <a:spcPct val="0"/>
                </a:spcAft>
                <a:defRPr sz="4300">
                  <a:solidFill>
                    <a:schemeClr val="tx1"/>
                  </a:solidFill>
                  <a:latin typeface="Arial" pitchFamily="34" charset="0"/>
                  <a:cs typeface="Arial" pitchFamily="34" charset="0"/>
                </a:defRPr>
              </a:lvl7pPr>
              <a:lvl8pPr marL="3429000" indent="-228600" defTabSz="2176463" eaLnBrk="0" fontAlgn="base" hangingPunct="0">
                <a:spcBef>
                  <a:spcPct val="0"/>
                </a:spcBef>
                <a:spcAft>
                  <a:spcPct val="0"/>
                </a:spcAft>
                <a:defRPr sz="4300">
                  <a:solidFill>
                    <a:schemeClr val="tx1"/>
                  </a:solidFill>
                  <a:latin typeface="Arial" pitchFamily="34" charset="0"/>
                  <a:cs typeface="Arial" pitchFamily="34" charset="0"/>
                </a:defRPr>
              </a:lvl8pPr>
              <a:lvl9pPr marL="3886200" indent="-228600" defTabSz="2176463" eaLnBrk="0" fontAlgn="base" hangingPunct="0">
                <a:spcBef>
                  <a:spcPct val="0"/>
                </a:spcBef>
                <a:spcAft>
                  <a:spcPct val="0"/>
                </a:spcAft>
                <a:defRPr sz="4300">
                  <a:solidFill>
                    <a:schemeClr val="tx1"/>
                  </a:solidFill>
                  <a:latin typeface="Arial" pitchFamily="34" charset="0"/>
                  <a:cs typeface="Arial" pitchFamily="34" charset="0"/>
                </a:defRPr>
              </a:lvl9pPr>
            </a:lstStyle>
            <a:p>
              <a:pPr algn="ctr" eaLnBrk="1" hangingPunct="1"/>
              <a:r>
                <a:rPr lang="en-US" sz="2799" dirty="0" err="1">
                  <a:solidFill>
                    <a:schemeClr val="bg1"/>
                  </a:solidFill>
                  <a:latin typeface="Tahoma" pitchFamily="34" charset="0"/>
                  <a:cs typeface="Tahoma" pitchFamily="34" charset="0"/>
                </a:rPr>
                <a:t>Bài</a:t>
              </a:r>
              <a:r>
                <a:rPr lang="en-US" sz="2799" dirty="0">
                  <a:solidFill>
                    <a:schemeClr val="bg1"/>
                  </a:solidFill>
                  <a:latin typeface="Tahoma" pitchFamily="34" charset="0"/>
                  <a:cs typeface="Tahoma" pitchFamily="34" charset="0"/>
                </a:rPr>
                <a:t> 15:</a:t>
              </a:r>
            </a:p>
          </p:txBody>
        </p:sp>
      </p:grpSp>
      <p:sp>
        <p:nvSpPr>
          <p:cNvPr id="63" name="Action Button: Forward or Next 62">
            <a:hlinkClick r:id="" action="ppaction://hlinkshowjump?jump=nextslide" highlightClick="1"/>
          </p:cNvPr>
          <p:cNvSpPr/>
          <p:nvPr/>
        </p:nvSpPr>
        <p:spPr>
          <a:xfrm>
            <a:off x="11688031" y="6480428"/>
            <a:ext cx="436728" cy="328077"/>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xmlns:a14="http://schemas.microsoft.com/office/drawing/2010/main">
        <mc:Choice Requires="a14">
          <p:sp>
            <p:nvSpPr>
              <p:cNvPr id="82" name="Rectangle 81">
                <a:extLst>
                  <a:ext uri="{FF2B5EF4-FFF2-40B4-BE49-F238E27FC236}">
                    <a16:creationId xmlns:a16="http://schemas.microsoft.com/office/drawing/2014/main" id="{4D809CF2-4105-4C81-8A9F-F097C3F150C2}"/>
                  </a:ext>
                </a:extLst>
              </p:cNvPr>
              <p:cNvSpPr/>
              <p:nvPr/>
            </p:nvSpPr>
            <p:spPr>
              <a:xfrm>
                <a:off x="170673" y="4366961"/>
                <a:ext cx="7456187" cy="553351"/>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do</a:t>
                </a:r>
                <a:r>
                  <a:rPr lang="en-US" sz="2800" dirty="0"/>
                  <a:t> </a:t>
                </a:r>
                <a14:m>
                  <m:oMath xmlns:m="http://schemas.openxmlformats.org/officeDocument/2006/math">
                    <m:r>
                      <a:rPr lang="en-US" sz="2800" i="1">
                        <a:latin typeface="Cambria Math"/>
                      </a:rPr>
                      <m:t>𝑆𝐵</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r>
                      <a:rPr lang="en-US" sz="2800" i="1">
                        <a:latin typeface="Cambria Math"/>
                        <a:cs typeface="Times New Roman" panose="02020603050405020304" pitchFamily="18" charset="0"/>
                      </a:rPr>
                      <m:t> </m:t>
                    </m:r>
                    <m:r>
                      <a:rPr lang="en-US" sz="2800" i="1">
                        <a:latin typeface="Cambria Math"/>
                      </a:rPr>
                      <m:t>⇒ </m:t>
                    </m:r>
                    <m:r>
                      <a:rPr lang="en-US" sz="2800" i="1">
                        <a:latin typeface="Cambria Math"/>
                      </a:rPr>
                      <m:t>𝐵𝐶</m:t>
                    </m:r>
                    <m:r>
                      <a:rPr lang="en-US" sz="2800" i="1">
                        <a:latin typeface="Cambria Math"/>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r>
                      <a:rPr lang="en-US" sz="2800" i="1">
                        <a:latin typeface="Cambria Math"/>
                        <a:cs typeface="Times New Roman" panose="02020603050405020304" pitchFamily="18" charset="0"/>
                      </a:rPr>
                      <m:t> .</m:t>
                    </m:r>
                  </m:oMath>
                </a14:m>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82" name="Rectangle 81">
                <a:extLst>
                  <a:ext uri="{FF2B5EF4-FFF2-40B4-BE49-F238E27FC236}">
                    <a16:creationId xmlns:a16="http://schemas.microsoft.com/office/drawing/2014/main" id="{4D809CF2-4105-4C81-8A9F-F097C3F150C2}"/>
                  </a:ext>
                </a:extLst>
              </p:cNvPr>
              <p:cNvSpPr>
                <a:spLocks noRot="1" noChangeAspect="1" noMove="1" noResize="1" noEditPoints="1" noAdjustHandles="1" noChangeArrowheads="1" noChangeShapeType="1" noTextEdit="1"/>
              </p:cNvSpPr>
              <p:nvPr/>
            </p:nvSpPr>
            <p:spPr>
              <a:xfrm>
                <a:off x="170673" y="4366961"/>
                <a:ext cx="7456187" cy="553351"/>
              </a:xfrm>
              <a:prstGeom prst="rect">
                <a:avLst/>
              </a:prstGeom>
              <a:blipFill>
                <a:blip r:embed="rId2"/>
                <a:stretch>
                  <a:fillRect l="-1717" t="-10989" b="-24176"/>
                </a:stretch>
              </a:blipFill>
            </p:spPr>
            <p:txBody>
              <a:bodyPr/>
              <a:lstStyle/>
              <a:p>
                <a:r>
                  <a:rPr lang="en-US">
                    <a:noFill/>
                  </a:rPr>
                  <a:t> </a:t>
                </a:r>
              </a:p>
            </p:txBody>
          </p:sp>
        </mc:Fallback>
      </mc:AlternateContent>
      <p:grpSp>
        <p:nvGrpSpPr>
          <p:cNvPr id="73" name="Group 72">
            <a:extLst>
              <a:ext uri="{FF2B5EF4-FFF2-40B4-BE49-F238E27FC236}">
                <a16:creationId xmlns:a16="http://schemas.microsoft.com/office/drawing/2014/main" id="{5430EDC3-9F8C-4170-B0B6-CB2EBC669275}"/>
              </a:ext>
            </a:extLst>
          </p:cNvPr>
          <p:cNvGrpSpPr/>
          <p:nvPr/>
        </p:nvGrpSpPr>
        <p:grpSpPr>
          <a:xfrm>
            <a:off x="8401559" y="1959430"/>
            <a:ext cx="3597506" cy="4769657"/>
            <a:chOff x="8587862" y="2163840"/>
            <a:chExt cx="3195980" cy="4466463"/>
          </a:xfrm>
        </p:grpSpPr>
        <p:sp>
          <p:nvSpPr>
            <p:cNvPr id="83" name="Rectangle 18">
              <a:extLst>
                <a:ext uri="{FF2B5EF4-FFF2-40B4-BE49-F238E27FC236}">
                  <a16:creationId xmlns:a16="http://schemas.microsoft.com/office/drawing/2014/main" id="{E57D4BD1-9BD8-4AB2-93EC-762BD3CB8075}"/>
                </a:ext>
              </a:extLst>
            </p:cNvPr>
            <p:cNvSpPr>
              <a:spLocks noChangeArrowheads="1"/>
            </p:cNvSpPr>
            <p:nvPr/>
          </p:nvSpPr>
          <p:spPr bwMode="auto">
            <a:xfrm>
              <a:off x="8817274" y="2163840"/>
              <a:ext cx="152378" cy="345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85" name="Group 84">
              <a:extLst>
                <a:ext uri="{FF2B5EF4-FFF2-40B4-BE49-F238E27FC236}">
                  <a16:creationId xmlns:a16="http://schemas.microsoft.com/office/drawing/2014/main" id="{38865DA0-5502-4E8C-9DDD-F8FFE6F3F202}"/>
                </a:ext>
              </a:extLst>
            </p:cNvPr>
            <p:cNvGrpSpPr/>
            <p:nvPr/>
          </p:nvGrpSpPr>
          <p:grpSpPr>
            <a:xfrm>
              <a:off x="8587862" y="2546410"/>
              <a:ext cx="3195980" cy="4083893"/>
              <a:chOff x="8587862" y="2546410"/>
              <a:chExt cx="3195980" cy="4083893"/>
            </a:xfrm>
          </p:grpSpPr>
          <p:grpSp>
            <p:nvGrpSpPr>
              <p:cNvPr id="87" name="Group 86">
                <a:extLst>
                  <a:ext uri="{FF2B5EF4-FFF2-40B4-BE49-F238E27FC236}">
                    <a16:creationId xmlns:a16="http://schemas.microsoft.com/office/drawing/2014/main" id="{AD781B0E-9B47-452E-9BAE-771670BF85B6}"/>
                  </a:ext>
                </a:extLst>
              </p:cNvPr>
              <p:cNvGrpSpPr/>
              <p:nvPr/>
            </p:nvGrpSpPr>
            <p:grpSpPr>
              <a:xfrm>
                <a:off x="8587862" y="2546410"/>
                <a:ext cx="3195980" cy="4083893"/>
                <a:chOff x="5237181" y="1888198"/>
                <a:chExt cx="2450972" cy="2295294"/>
              </a:xfrm>
            </p:grpSpPr>
            <p:sp>
              <p:nvSpPr>
                <p:cNvPr id="91" name="Line 9">
                  <a:extLst>
                    <a:ext uri="{FF2B5EF4-FFF2-40B4-BE49-F238E27FC236}">
                      <a16:creationId xmlns:a16="http://schemas.microsoft.com/office/drawing/2014/main" id="{206FD176-1285-4C82-B094-A700030A7A93}"/>
                    </a:ext>
                  </a:extLst>
                </p:cNvPr>
                <p:cNvSpPr>
                  <a:spLocks noChangeShapeType="1"/>
                </p:cNvSpPr>
                <p:nvPr/>
              </p:nvSpPr>
              <p:spPr bwMode="auto">
                <a:xfrm>
                  <a:off x="5451874" y="1888198"/>
                  <a:ext cx="485149" cy="2133466"/>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97" name="Line 14">
                  <a:extLst>
                    <a:ext uri="{FF2B5EF4-FFF2-40B4-BE49-F238E27FC236}">
                      <a16:creationId xmlns:a16="http://schemas.microsoft.com/office/drawing/2014/main" id="{AA69C276-4FF6-4261-A3D5-772431FA0023}"/>
                    </a:ext>
                  </a:extLst>
                </p:cNvPr>
                <p:cNvSpPr>
                  <a:spLocks noChangeShapeType="1"/>
                </p:cNvSpPr>
                <p:nvPr/>
              </p:nvSpPr>
              <p:spPr bwMode="auto">
                <a:xfrm flipV="1">
                  <a:off x="5932501" y="3290607"/>
                  <a:ext cx="1624397" cy="74687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8" name="Line 15">
                  <a:extLst>
                    <a:ext uri="{FF2B5EF4-FFF2-40B4-BE49-F238E27FC236}">
                      <a16:creationId xmlns:a16="http://schemas.microsoft.com/office/drawing/2014/main" id="{FFA33EBA-6164-498D-9172-4E5CDB7A0D0D}"/>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99" name="Line 16">
                  <a:extLst>
                    <a:ext uri="{FF2B5EF4-FFF2-40B4-BE49-F238E27FC236}">
                      <a16:creationId xmlns:a16="http://schemas.microsoft.com/office/drawing/2014/main" id="{E5D3781A-4798-4530-B86A-6560654A3C72}"/>
                    </a:ext>
                  </a:extLst>
                </p:cNvPr>
                <p:cNvSpPr>
                  <a:spLocks noChangeShapeType="1"/>
                </p:cNvSpPr>
                <p:nvPr/>
              </p:nvSpPr>
              <p:spPr bwMode="auto">
                <a:xfrm>
                  <a:off x="5451873" y="1888199"/>
                  <a:ext cx="1191" cy="1406128"/>
                </a:xfrm>
                <a:prstGeom prst="line">
                  <a:avLst/>
                </a:prstGeom>
                <a:noFill/>
                <a:ln w="38100">
                  <a:solidFill>
                    <a:schemeClr val="accent1"/>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100" name="Rectangle 18">
                  <a:extLst>
                    <a:ext uri="{FF2B5EF4-FFF2-40B4-BE49-F238E27FC236}">
                      <a16:creationId xmlns:a16="http://schemas.microsoft.com/office/drawing/2014/main" id="{ECCCAAB6-9EFD-4A23-A06F-06EA56303FE3}"/>
                    </a:ext>
                  </a:extLst>
                </p:cNvPr>
                <p:cNvSpPr>
                  <a:spLocks noChangeArrowheads="1"/>
                </p:cNvSpPr>
                <p:nvPr/>
              </p:nvSpPr>
              <p:spPr bwMode="auto">
                <a:xfrm>
                  <a:off x="7565836" y="3290607"/>
                  <a:ext cx="122317" cy="170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C</a:t>
                  </a:r>
                </a:p>
              </p:txBody>
            </p:sp>
            <p:sp>
              <p:nvSpPr>
                <p:cNvPr id="101" name="Rectangle 19">
                  <a:extLst>
                    <a:ext uri="{FF2B5EF4-FFF2-40B4-BE49-F238E27FC236}">
                      <a16:creationId xmlns:a16="http://schemas.microsoft.com/office/drawing/2014/main" id="{E92E0DC2-1144-44C2-B182-877360AAD853}"/>
                    </a:ext>
                  </a:extLst>
                </p:cNvPr>
                <p:cNvSpPr>
                  <a:spLocks noChangeArrowheads="1"/>
                </p:cNvSpPr>
                <p:nvPr/>
              </p:nvSpPr>
              <p:spPr bwMode="auto">
                <a:xfrm>
                  <a:off x="5963941" y="3989109"/>
                  <a:ext cx="139791" cy="194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p>
              </p:txBody>
            </p:sp>
            <p:sp>
              <p:nvSpPr>
                <p:cNvPr id="103" name="Rectangle 21">
                  <a:extLst>
                    <a:ext uri="{FF2B5EF4-FFF2-40B4-BE49-F238E27FC236}">
                      <a16:creationId xmlns:a16="http://schemas.microsoft.com/office/drawing/2014/main" id="{41218D64-6FFD-4D9B-B65D-398C3ACAE5AE}"/>
                    </a:ext>
                  </a:extLst>
                </p:cNvPr>
                <p:cNvSpPr>
                  <a:spLocks noChangeArrowheads="1"/>
                </p:cNvSpPr>
                <p:nvPr/>
              </p:nvSpPr>
              <p:spPr bwMode="auto">
                <a:xfrm>
                  <a:off x="5237181" y="3172779"/>
                  <a:ext cx="151805" cy="194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104" name="Line 22">
                  <a:extLst>
                    <a:ext uri="{FF2B5EF4-FFF2-40B4-BE49-F238E27FC236}">
                      <a16:creationId xmlns:a16="http://schemas.microsoft.com/office/drawing/2014/main" id="{BEFC0471-CD3D-46AE-9B33-32D0FFEBEDD4}"/>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90" name="Line 22">
                <a:extLst>
                  <a:ext uri="{FF2B5EF4-FFF2-40B4-BE49-F238E27FC236}">
                    <a16:creationId xmlns:a16="http://schemas.microsoft.com/office/drawing/2014/main" id="{EA645C0A-34FF-4FC3-A1AA-C30887A5A816}"/>
                  </a:ext>
                </a:extLst>
              </p:cNvPr>
              <p:cNvSpPr>
                <a:spLocks noChangeShapeType="1"/>
              </p:cNvSpPr>
              <p:nvPr/>
            </p:nvSpPr>
            <p:spPr bwMode="auto">
              <a:xfrm>
                <a:off x="8877915" y="5057709"/>
                <a:ext cx="622514" cy="1303980"/>
              </a:xfrm>
              <a:prstGeom prst="line">
                <a:avLst/>
              </a:prstGeom>
              <a:noFill/>
              <a:ln w="38100">
                <a:solidFill>
                  <a:schemeClr val="accent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grpSp>
      <p:sp>
        <p:nvSpPr>
          <p:cNvPr id="105" name="Line 11">
            <a:extLst>
              <a:ext uri="{FF2B5EF4-FFF2-40B4-BE49-F238E27FC236}">
                <a16:creationId xmlns:a16="http://schemas.microsoft.com/office/drawing/2014/main" id="{64A955C6-FB04-40FB-99C5-83DB2A49A982}"/>
              </a:ext>
            </a:extLst>
          </p:cNvPr>
          <p:cNvSpPr>
            <a:spLocks noChangeShapeType="1"/>
          </p:cNvSpPr>
          <p:nvPr/>
        </p:nvSpPr>
        <p:spPr bwMode="auto">
          <a:xfrm flipH="1">
            <a:off x="9082913" y="5074151"/>
            <a:ext cx="1100935" cy="575367"/>
          </a:xfrm>
          <a:prstGeom prst="line">
            <a:avLst/>
          </a:prstGeom>
          <a:noFill/>
          <a:ln w="381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62" name="Line 11">
            <a:extLst>
              <a:ext uri="{FF2B5EF4-FFF2-40B4-BE49-F238E27FC236}">
                <a16:creationId xmlns:a16="http://schemas.microsoft.com/office/drawing/2014/main" id="{D258A56E-9473-4F98-9053-656E9C421748}"/>
              </a:ext>
            </a:extLst>
          </p:cNvPr>
          <p:cNvSpPr>
            <a:spLocks noChangeShapeType="1"/>
          </p:cNvSpPr>
          <p:nvPr/>
        </p:nvSpPr>
        <p:spPr bwMode="auto">
          <a:xfrm flipV="1">
            <a:off x="10236868" y="4318252"/>
            <a:ext cx="737891" cy="721397"/>
          </a:xfrm>
          <a:prstGeom prst="line">
            <a:avLst/>
          </a:prstGeom>
          <a:noFill/>
          <a:ln w="381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64" name="Group 63">
            <a:extLst>
              <a:ext uri="{FF2B5EF4-FFF2-40B4-BE49-F238E27FC236}">
                <a16:creationId xmlns:a16="http://schemas.microsoft.com/office/drawing/2014/main" id="{7ACABF17-1C44-45DC-A8E5-3347F110E582}"/>
              </a:ext>
            </a:extLst>
          </p:cNvPr>
          <p:cNvGrpSpPr/>
          <p:nvPr/>
        </p:nvGrpSpPr>
        <p:grpSpPr>
          <a:xfrm>
            <a:off x="9042454" y="4157383"/>
            <a:ext cx="260361" cy="406823"/>
            <a:chOff x="9828658" y="4152004"/>
            <a:chExt cx="260361" cy="406822"/>
          </a:xfrm>
        </p:grpSpPr>
        <p:sp>
          <p:nvSpPr>
            <p:cNvPr id="65" name="Oval 64">
              <a:extLst>
                <a:ext uri="{FF2B5EF4-FFF2-40B4-BE49-F238E27FC236}">
                  <a16:creationId xmlns:a16="http://schemas.microsoft.com/office/drawing/2014/main" id="{1FE3E2F8-7360-4CAA-9918-9BA37ADBC5D8}"/>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66" name="Rectangle 18">
              <a:extLst>
                <a:ext uri="{FF2B5EF4-FFF2-40B4-BE49-F238E27FC236}">
                  <a16:creationId xmlns:a16="http://schemas.microsoft.com/office/drawing/2014/main" id="{E5270DD4-CB53-4632-8DFC-968ACDDE6445}"/>
                </a:ext>
              </a:extLst>
            </p:cNvPr>
            <p:cNvSpPr>
              <a:spLocks noChangeArrowheads="1"/>
            </p:cNvSpPr>
            <p:nvPr/>
          </p:nvSpPr>
          <p:spPr bwMode="auto">
            <a:xfrm>
              <a:off x="9923909" y="4152004"/>
              <a:ext cx="165110"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E</a:t>
              </a:r>
            </a:p>
          </p:txBody>
        </p:sp>
      </p:grpSp>
      <p:sp>
        <p:nvSpPr>
          <p:cNvPr id="67" name="Line 16">
            <a:extLst>
              <a:ext uri="{FF2B5EF4-FFF2-40B4-BE49-F238E27FC236}">
                <a16:creationId xmlns:a16="http://schemas.microsoft.com/office/drawing/2014/main" id="{E351FD09-8EC4-4120-BA7C-93F7521C998A}"/>
              </a:ext>
            </a:extLst>
          </p:cNvPr>
          <p:cNvSpPr>
            <a:spLocks noChangeShapeType="1"/>
          </p:cNvSpPr>
          <p:nvPr/>
        </p:nvSpPr>
        <p:spPr bwMode="auto">
          <a:xfrm flipH="1">
            <a:off x="8714932" y="4497000"/>
            <a:ext cx="364480" cy="546992"/>
          </a:xfrm>
          <a:prstGeom prst="line">
            <a:avLst/>
          </a:prstGeom>
          <a:noFill/>
          <a:ln w="38100">
            <a:solidFill>
              <a:schemeClr val="accent1"/>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78" name="Line 16">
            <a:extLst>
              <a:ext uri="{FF2B5EF4-FFF2-40B4-BE49-F238E27FC236}">
                <a16:creationId xmlns:a16="http://schemas.microsoft.com/office/drawing/2014/main" id="{A9C679B8-69CB-4518-855F-95DD52AC755D}"/>
              </a:ext>
            </a:extLst>
          </p:cNvPr>
          <p:cNvSpPr>
            <a:spLocks noChangeShapeType="1"/>
          </p:cNvSpPr>
          <p:nvPr/>
        </p:nvSpPr>
        <p:spPr bwMode="auto">
          <a:xfrm flipH="1">
            <a:off x="9018853" y="5355748"/>
            <a:ext cx="220632" cy="331112"/>
          </a:xfrm>
          <a:prstGeom prst="line">
            <a:avLst/>
          </a:prstGeom>
          <a:noFill/>
          <a:ln w="38100">
            <a:solidFill>
              <a:srgbClr val="FF0000"/>
            </a:solidFill>
            <a:prstDash val="solid"/>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79" name="Line 11">
            <a:extLst>
              <a:ext uri="{FF2B5EF4-FFF2-40B4-BE49-F238E27FC236}">
                <a16:creationId xmlns:a16="http://schemas.microsoft.com/office/drawing/2014/main" id="{390EAA4B-3426-4235-A9E5-1DD36918A23C}"/>
              </a:ext>
            </a:extLst>
          </p:cNvPr>
          <p:cNvSpPr>
            <a:spLocks noChangeShapeType="1"/>
          </p:cNvSpPr>
          <p:nvPr/>
        </p:nvSpPr>
        <p:spPr bwMode="auto">
          <a:xfrm flipH="1">
            <a:off x="9239485" y="4321275"/>
            <a:ext cx="1723903" cy="1031453"/>
          </a:xfrm>
          <a:prstGeom prst="line">
            <a:avLst/>
          </a:prstGeom>
          <a:noFill/>
          <a:ln w="38100">
            <a:solidFill>
              <a:srgbClr val="FF0000"/>
            </a:solidFill>
            <a:prstDash val="solid"/>
            <a:round/>
            <a:headEnd/>
            <a:tailEnd/>
          </a:ln>
          <a:extLst>
            <a:ext uri="{909E8E84-426E-40DD-AFC4-6F175D3DCCD1}">
              <a14:hiddenFill xmlns:a14="http://schemas.microsoft.com/office/drawing/2010/main">
                <a:noFill/>
              </a14:hiddenFill>
            </a:ext>
          </a:extLst>
        </p:spPr>
        <p:txBody>
          <a:bodyPr/>
          <a:lstStyle/>
          <a:p>
            <a:endParaRPr lang="en-US" sz="1612" dirty="0"/>
          </a:p>
        </p:txBody>
      </p:sp>
      <p:grpSp>
        <p:nvGrpSpPr>
          <p:cNvPr id="80" name="Group 79">
            <a:extLst>
              <a:ext uri="{FF2B5EF4-FFF2-40B4-BE49-F238E27FC236}">
                <a16:creationId xmlns:a16="http://schemas.microsoft.com/office/drawing/2014/main" id="{438BB873-B50F-40DE-B4AD-1B735995A01D}"/>
              </a:ext>
            </a:extLst>
          </p:cNvPr>
          <p:cNvGrpSpPr/>
          <p:nvPr/>
        </p:nvGrpSpPr>
        <p:grpSpPr>
          <a:xfrm>
            <a:off x="10905532" y="3958419"/>
            <a:ext cx="244331" cy="406823"/>
            <a:chOff x="9828658" y="4152004"/>
            <a:chExt cx="244331" cy="406822"/>
          </a:xfrm>
        </p:grpSpPr>
        <p:sp>
          <p:nvSpPr>
            <p:cNvPr id="84" name="Oval 83">
              <a:extLst>
                <a:ext uri="{FF2B5EF4-FFF2-40B4-BE49-F238E27FC236}">
                  <a16:creationId xmlns:a16="http://schemas.microsoft.com/office/drawing/2014/main" id="{F61A33CD-40AA-46A4-B321-DABFD2C57323}"/>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86" name="Rectangle 18">
              <a:extLst>
                <a:ext uri="{FF2B5EF4-FFF2-40B4-BE49-F238E27FC236}">
                  <a16:creationId xmlns:a16="http://schemas.microsoft.com/office/drawing/2014/main" id="{99905EAC-1BB8-47BA-8705-F87B51DC1691}"/>
                </a:ext>
              </a:extLst>
            </p:cNvPr>
            <p:cNvSpPr>
              <a:spLocks noChangeArrowheads="1"/>
            </p:cNvSpPr>
            <p:nvPr/>
          </p:nvSpPr>
          <p:spPr bwMode="auto">
            <a:xfrm>
              <a:off x="9923909" y="4152004"/>
              <a:ext cx="149080"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P</a:t>
              </a:r>
            </a:p>
          </p:txBody>
        </p:sp>
      </p:grpSp>
      <p:grpSp>
        <p:nvGrpSpPr>
          <p:cNvPr id="69" name="Group 68">
            <a:extLst>
              <a:ext uri="{FF2B5EF4-FFF2-40B4-BE49-F238E27FC236}">
                <a16:creationId xmlns:a16="http://schemas.microsoft.com/office/drawing/2014/main" id="{D0E1C342-912D-4BA0-83DC-F503E647A4F7}"/>
              </a:ext>
            </a:extLst>
          </p:cNvPr>
          <p:cNvGrpSpPr/>
          <p:nvPr/>
        </p:nvGrpSpPr>
        <p:grpSpPr>
          <a:xfrm>
            <a:off x="8942491" y="5024131"/>
            <a:ext cx="360344" cy="371622"/>
            <a:chOff x="9563564" y="4187205"/>
            <a:chExt cx="360344" cy="371621"/>
          </a:xfrm>
        </p:grpSpPr>
        <p:sp>
          <p:nvSpPr>
            <p:cNvPr id="76" name="Oval 75">
              <a:extLst>
                <a:ext uri="{FF2B5EF4-FFF2-40B4-BE49-F238E27FC236}">
                  <a16:creationId xmlns:a16="http://schemas.microsoft.com/office/drawing/2014/main" id="{F5A3FF63-1861-4F45-A66A-765AC9F1D9F5}"/>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7" name="Rectangle 18">
              <a:extLst>
                <a:ext uri="{FF2B5EF4-FFF2-40B4-BE49-F238E27FC236}">
                  <a16:creationId xmlns:a16="http://schemas.microsoft.com/office/drawing/2014/main" id="{099DEA65-646D-45AA-A6A3-924320D4A8DD}"/>
                </a:ext>
              </a:extLst>
            </p:cNvPr>
            <p:cNvSpPr>
              <a:spLocks noChangeArrowheads="1"/>
            </p:cNvSpPr>
            <p:nvPr/>
          </p:nvSpPr>
          <p:spPr bwMode="auto">
            <a:xfrm>
              <a:off x="9563564" y="4187205"/>
              <a:ext cx="193964"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Q</a:t>
              </a:r>
            </a:p>
          </p:txBody>
        </p:sp>
      </p:grpSp>
      <p:grpSp>
        <p:nvGrpSpPr>
          <p:cNvPr id="71" name="Group 70">
            <a:extLst>
              <a:ext uri="{FF2B5EF4-FFF2-40B4-BE49-F238E27FC236}">
                <a16:creationId xmlns:a16="http://schemas.microsoft.com/office/drawing/2014/main" id="{3D39BCD9-821E-4536-881B-298BB33546D7}"/>
              </a:ext>
            </a:extLst>
          </p:cNvPr>
          <p:cNvGrpSpPr/>
          <p:nvPr/>
        </p:nvGrpSpPr>
        <p:grpSpPr>
          <a:xfrm>
            <a:off x="8690149" y="5580552"/>
            <a:ext cx="392763" cy="323166"/>
            <a:chOff x="9531145" y="4426839"/>
            <a:chExt cx="392763" cy="323164"/>
          </a:xfrm>
        </p:grpSpPr>
        <p:sp>
          <p:nvSpPr>
            <p:cNvPr id="72" name="Oval 71">
              <a:extLst>
                <a:ext uri="{FF2B5EF4-FFF2-40B4-BE49-F238E27FC236}">
                  <a16:creationId xmlns:a16="http://schemas.microsoft.com/office/drawing/2014/main" id="{6D25FE48-0445-49DD-BB8F-FF78CE5BFD22}"/>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4" name="Rectangle 18">
              <a:extLst>
                <a:ext uri="{FF2B5EF4-FFF2-40B4-BE49-F238E27FC236}">
                  <a16:creationId xmlns:a16="http://schemas.microsoft.com/office/drawing/2014/main" id="{C761CFF3-EEBD-4143-BC44-B93A8AF9E161}"/>
                </a:ext>
              </a:extLst>
            </p:cNvPr>
            <p:cNvSpPr>
              <a:spLocks noChangeArrowheads="1"/>
            </p:cNvSpPr>
            <p:nvPr/>
          </p:nvSpPr>
          <p:spPr bwMode="auto">
            <a:xfrm>
              <a:off x="9531145" y="4426839"/>
              <a:ext cx="238848"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p:grpSp>
        <p:nvGrpSpPr>
          <p:cNvPr id="109" name="Group 108">
            <a:extLst>
              <a:ext uri="{FF2B5EF4-FFF2-40B4-BE49-F238E27FC236}">
                <a16:creationId xmlns:a16="http://schemas.microsoft.com/office/drawing/2014/main" id="{1FF13D6A-7316-4504-8569-D02228CCF1B5}"/>
              </a:ext>
            </a:extLst>
          </p:cNvPr>
          <p:cNvGrpSpPr/>
          <p:nvPr/>
        </p:nvGrpSpPr>
        <p:grpSpPr>
          <a:xfrm>
            <a:off x="10156700" y="5010426"/>
            <a:ext cx="274178" cy="367468"/>
            <a:chOff x="9861316" y="4473770"/>
            <a:chExt cx="274177" cy="344109"/>
          </a:xfrm>
        </p:grpSpPr>
        <p:sp>
          <p:nvSpPr>
            <p:cNvPr id="110" name="Oval 109">
              <a:extLst>
                <a:ext uri="{FF2B5EF4-FFF2-40B4-BE49-F238E27FC236}">
                  <a16:creationId xmlns:a16="http://schemas.microsoft.com/office/drawing/2014/main" id="{8991181A-7A9D-4CE7-96DC-B47D03563316}"/>
                </a:ext>
              </a:extLst>
            </p:cNvPr>
            <p:cNvSpPr/>
            <p:nvPr/>
          </p:nvSpPr>
          <p:spPr>
            <a:xfrm>
              <a:off x="9861316" y="4473770"/>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111" name="Rectangle 18">
              <a:extLst>
                <a:ext uri="{FF2B5EF4-FFF2-40B4-BE49-F238E27FC236}">
                  <a16:creationId xmlns:a16="http://schemas.microsoft.com/office/drawing/2014/main" id="{67972BC3-706C-4CDA-82F0-03ED427FB361}"/>
                </a:ext>
              </a:extLst>
            </p:cNvPr>
            <p:cNvSpPr>
              <a:spLocks noChangeArrowheads="1"/>
            </p:cNvSpPr>
            <p:nvPr/>
          </p:nvSpPr>
          <p:spPr bwMode="auto">
            <a:xfrm>
              <a:off x="9941530" y="4515256"/>
              <a:ext cx="193963" cy="302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N</a:t>
              </a:r>
            </a:p>
          </p:txBody>
        </p:sp>
      </p:grpSp>
      <p:grpSp>
        <p:nvGrpSpPr>
          <p:cNvPr id="88" name="Group 87">
            <a:extLst>
              <a:ext uri="{FF2B5EF4-FFF2-40B4-BE49-F238E27FC236}">
                <a16:creationId xmlns:a16="http://schemas.microsoft.com/office/drawing/2014/main" id="{8E3D1ACA-9A41-48C6-9F14-17FFE5316E03}"/>
              </a:ext>
            </a:extLst>
          </p:cNvPr>
          <p:cNvGrpSpPr/>
          <p:nvPr/>
        </p:nvGrpSpPr>
        <p:grpSpPr>
          <a:xfrm rot="3445439">
            <a:off x="8943715" y="4389277"/>
            <a:ext cx="172247" cy="188585"/>
            <a:chOff x="10560574" y="3395683"/>
            <a:chExt cx="60474" cy="60484"/>
          </a:xfrm>
        </p:grpSpPr>
        <p:cxnSp>
          <p:nvCxnSpPr>
            <p:cNvPr id="92" name="Straight Connector 91">
              <a:extLst>
                <a:ext uri="{FF2B5EF4-FFF2-40B4-BE49-F238E27FC236}">
                  <a16:creationId xmlns:a16="http://schemas.microsoft.com/office/drawing/2014/main" id="{18B85754-E092-4E43-8A09-A701421F3A96}"/>
                </a:ext>
              </a:extLst>
            </p:cNvPr>
            <p:cNvCxnSpPr>
              <a:cxnSpLocks/>
            </p:cNvCxnSpPr>
            <p:nvPr/>
          </p:nvCxnSpPr>
          <p:spPr>
            <a:xfrm>
              <a:off x="10560574" y="3395683"/>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12" name="Straight Connector 111">
              <a:extLst>
                <a:ext uri="{FF2B5EF4-FFF2-40B4-BE49-F238E27FC236}">
                  <a16:creationId xmlns:a16="http://schemas.microsoft.com/office/drawing/2014/main" id="{A4E99408-D88A-40DC-AD64-83DEE5169BB8}"/>
                </a:ext>
              </a:extLst>
            </p:cNvPr>
            <p:cNvCxnSpPr>
              <a:cxnSpLocks/>
            </p:cNvCxnSpPr>
            <p:nvPr/>
          </p:nvCxnSpPr>
          <p:spPr>
            <a:xfrm rot="18154561">
              <a:off x="10595991" y="3431109"/>
              <a:ext cx="7606" cy="425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3" name="Group 112">
            <a:extLst>
              <a:ext uri="{FF2B5EF4-FFF2-40B4-BE49-F238E27FC236}">
                <a16:creationId xmlns:a16="http://schemas.microsoft.com/office/drawing/2014/main" id="{8E03CE25-F5D2-4E9D-9315-F7D755D092AC}"/>
              </a:ext>
            </a:extLst>
          </p:cNvPr>
          <p:cNvGrpSpPr/>
          <p:nvPr/>
        </p:nvGrpSpPr>
        <p:grpSpPr>
          <a:xfrm rot="10534206">
            <a:off x="9402620" y="6192508"/>
            <a:ext cx="144085" cy="179741"/>
            <a:chOff x="10564428" y="3381448"/>
            <a:chExt cx="50586" cy="57649"/>
          </a:xfrm>
        </p:grpSpPr>
        <p:cxnSp>
          <p:nvCxnSpPr>
            <p:cNvPr id="114" name="Straight Connector 113">
              <a:extLst>
                <a:ext uri="{FF2B5EF4-FFF2-40B4-BE49-F238E27FC236}">
                  <a16:creationId xmlns:a16="http://schemas.microsoft.com/office/drawing/2014/main" id="{763AC416-4605-4E7E-AE18-471BF9D041E5}"/>
                </a:ext>
              </a:extLst>
            </p:cNvPr>
            <p:cNvCxnSpPr>
              <a:cxnSpLocks/>
            </p:cNvCxnSpPr>
            <p:nvPr/>
          </p:nvCxnSpPr>
          <p:spPr>
            <a:xfrm>
              <a:off x="10564428" y="3381448"/>
              <a:ext cx="19696" cy="5121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15" name="Straight Connector 114">
              <a:extLst>
                <a:ext uri="{FF2B5EF4-FFF2-40B4-BE49-F238E27FC236}">
                  <a16:creationId xmlns:a16="http://schemas.microsoft.com/office/drawing/2014/main" id="{502C1A86-8B06-4897-916F-ACCEBBAAC3C8}"/>
                </a:ext>
              </a:extLst>
            </p:cNvPr>
            <p:cNvCxnSpPr>
              <a:cxnSpLocks/>
            </p:cNvCxnSpPr>
            <p:nvPr/>
          </p:nvCxnSpPr>
          <p:spPr>
            <a:xfrm rot="2235256" flipV="1">
              <a:off x="10602464" y="3388965"/>
              <a:ext cx="12550" cy="50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68" name="Rectangle 67">
                <a:extLst>
                  <a:ext uri="{FF2B5EF4-FFF2-40B4-BE49-F238E27FC236}">
                    <a16:creationId xmlns:a16="http://schemas.microsoft.com/office/drawing/2014/main" id="{A2EDC8AC-CCBF-481B-ADAB-DA89422CB16C}"/>
                  </a:ext>
                </a:extLst>
              </p:cNvPr>
              <p:cNvSpPr/>
              <p:nvPr/>
            </p:nvSpPr>
            <p:spPr>
              <a:xfrm>
                <a:off x="223327" y="100769"/>
                <a:ext cx="11830497" cy="1578894"/>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dirty="0">
                    <a:latin typeface="Times New Roman" panose="02020603050405020304" pitchFamily="18" charset="0"/>
                    <a:ea typeface="Calibri" panose="020F0502020204030204" pitchFamily="34" charset="0"/>
                    <a:cs typeface="Times New Roman" panose="02020603050405020304" pitchFamily="18" charset="0"/>
                  </a:rPr>
                  <a:t>						     Cho 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tam giác vuông tại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a:p>
                <a:pPr marL="166684" indent="-58737">
                  <a:lnSpc>
                    <a:spcPct val="115000"/>
                  </a:lnSpc>
                  <a:tabLst>
                    <a:tab pos="285744" algn="l"/>
                    <a:tab pos="463539" algn="l"/>
                    <a:tab pos="466714" algn="l"/>
                    <a:tab pos="647684" algn="l"/>
                    <a:tab pos="1260443" algn="l"/>
                    <a:tab pos="3779744"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Xác định thiết diện của hình chóp khi bị cắt bới mặt phẳng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qua điểm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và vuông góc với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p>
            </p:txBody>
          </p:sp>
        </mc:Choice>
        <mc:Fallback xmlns="">
          <p:sp>
            <p:nvSpPr>
              <p:cNvPr id="68" name="Rectangle 67">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223327" y="100769"/>
                <a:ext cx="11830497" cy="1578894"/>
              </a:xfrm>
              <a:prstGeom prst="rect">
                <a:avLst/>
              </a:prstGeom>
              <a:blipFill>
                <a:blip r:embed="rId3"/>
                <a:stretch>
                  <a:fillRect t="-2703" r="-1186" b="-73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0" name="Rectangle 69"/>
              <p:cNvSpPr/>
              <p:nvPr/>
            </p:nvSpPr>
            <p:spPr>
              <a:xfrm>
                <a:off x="147747" y="2188251"/>
                <a:ext cx="7882053" cy="1014374"/>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Gọi</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𝐸</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𝑆𝐵</m:t>
                    </m:r>
                  </m:oMath>
                </a14:m>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𝑆𝐴𝐵</m:t>
                    </m:r>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vuông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cân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tại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m:t>
                    </m:r>
                  </m:oMath>
                </a14:m>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nên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cs typeface="Times New Roman" panose="02020603050405020304" pitchFamily="18" charset="0"/>
                      </a:rPr>
                      <m:t>𝐴𝐸</m:t>
                    </m:r>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𝑆𝐵</m:t>
                    </m:r>
                    <m:r>
                      <a:rPr lang="en-US" sz="2800" i="1">
                        <a:latin typeface="Cambria Math"/>
                        <a:cs typeface="Times New Roman" panose="02020603050405020304" pitchFamily="18" charset="0"/>
                      </a:rPr>
                      <m:t>.</m:t>
                    </m:r>
                  </m:oMath>
                </a14:m>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70" name="Rectangle 69"/>
              <p:cNvSpPr>
                <a:spLocks noRot="1" noChangeAspect="1" noMove="1" noResize="1" noEditPoints="1" noAdjustHandles="1" noChangeArrowheads="1" noChangeShapeType="1" noTextEdit="1"/>
              </p:cNvSpPr>
              <p:nvPr/>
            </p:nvSpPr>
            <p:spPr>
              <a:xfrm>
                <a:off x="147747" y="2188251"/>
                <a:ext cx="7882053" cy="1014374"/>
              </a:xfrm>
              <a:prstGeom prst="rect">
                <a:avLst/>
              </a:prstGeom>
              <a:blipFill>
                <a:blip r:embed="rId4"/>
                <a:stretch>
                  <a:fillRect l="-1547" t="-6627" b="-132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51903" y="2815416"/>
                <a:ext cx="8784200" cy="1053494"/>
              </a:xfrm>
              <a:prstGeom prst="rect">
                <a:avLst/>
              </a:prstGeom>
            </p:spPr>
            <p:txBody>
              <a:bodyPr wrap="none">
                <a:spAutoFit/>
              </a:bodyPr>
              <a:lstStyle/>
              <a:p>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r>
                      <a:rPr lang="en-US" sz="2800" i="1">
                        <a:latin typeface="Cambria Math"/>
                        <a:ea typeface="Calibri" panose="020F0502020204030204" pitchFamily="34" charset="0"/>
                        <a:cs typeface="Times New Roman" panose="02020603050405020304" pitchFamily="18" charset="0"/>
                      </a:rPr>
                      <m:t> </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𝐴𝐵</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𝑑</m:t>
                    </m:r>
                  </m:oMath>
                </a14:m>
                <a:r>
                  <a:rPr lang="en-US" sz="2800" dirty="0"/>
                  <a:t>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𝑞𝑢𝑎</m:t>
                            </m:r>
                            <m:r>
                              <a:rPr lang="en-US" sz="2800" i="1">
                                <a:latin typeface="Cambria Math"/>
                              </a:rPr>
                              <m:t> </m:t>
                            </m:r>
                            <m:r>
                              <a:rPr lang="en-US" sz="2800" i="1">
                                <a:latin typeface="Cambria Math"/>
                              </a:rPr>
                              <m:t>𝑀</m:t>
                            </m:r>
                          </m:e>
                          <m:e>
                            <m:r>
                              <a:rPr lang="en-US" sz="2800" i="1">
                                <a:latin typeface="Cambria Math"/>
                              </a:rPr>
                              <m:t>⊥</m:t>
                            </m:r>
                            <m:r>
                              <a:rPr lang="en-US" sz="2800" i="1">
                                <a:latin typeface="Cambria Math"/>
                              </a:rPr>
                              <m:t>𝑆𝐵</m:t>
                            </m:r>
                          </m:e>
                        </m:eqAr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mbria Math" panose="02040503050406030204" pitchFamily="18" charset="0"/>
                        <a:cs typeface="Times New Roman" panose="02020603050405020304" pitchFamily="18" charset="0"/>
                      </a:rPr>
                      <m:t>𝑑</m:t>
                    </m:r>
                    <m:r>
                      <a:rPr lang="nl-NL"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𝑆𝐵</m:t>
                    </m:r>
                    <m:r>
                      <a:rPr lang="en-US" sz="2800" i="1">
                        <a:latin typeface="Cambria Math"/>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𝑄</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là trung điểm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𝐸𝐵</m:t>
                    </m:r>
                    <m:r>
                      <a:rPr lang="en-US" sz="2800" i="1">
                        <a:latin typeface="Cambria Math"/>
                        <a:ea typeface="Calibri" panose="020F0502020204030204" pitchFamily="34"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51903" y="2815416"/>
                <a:ext cx="8784200" cy="1053494"/>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Rectangle 74"/>
              <p:cNvSpPr/>
              <p:nvPr/>
            </p:nvSpPr>
            <p:spPr>
              <a:xfrm>
                <a:off x="93239" y="3419727"/>
                <a:ext cx="7354484" cy="1120750"/>
              </a:xfrm>
              <a:prstGeom prst="rect">
                <a:avLst/>
              </a:prstGeom>
              <a:noFill/>
            </p:spPr>
            <p:txBody>
              <a:bodyPr wrap="square" lIns="91433" tIns="45717" rIns="91433" bIns="45717" rtlCol="0">
                <a:spAutoFit/>
              </a:bodyPr>
              <a:lstStyle/>
              <a:p>
                <a:pPr>
                  <a:lnSpc>
                    <a:spcPct val="107000"/>
                  </a:lnSpc>
                </a:pPr>
                <a:r>
                  <a:rPr lang="en-US" sz="2800" dirty="0">
                    <a:latin typeface="Times New Roman" pitchFamily="18" charset="0"/>
                    <a:cs typeface="Times New Roman" pitchFamily="18" charset="0"/>
                  </a:rPr>
                  <a:t>Ta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𝐵𝐶</m:t>
                            </m:r>
                            <m:r>
                              <a:rPr lang="en-US" sz="2800" i="1">
                                <a:latin typeface="Cambria Math"/>
                              </a:rPr>
                              <m:t>⊥</m:t>
                            </m:r>
                            <m:r>
                              <a:rPr lang="en-US" sz="2800" i="1">
                                <a:latin typeface="Cambria Math"/>
                              </a:rPr>
                              <m:t>𝐴𝐵</m:t>
                            </m:r>
                          </m:e>
                          <m:e>
                            <m:r>
                              <a:rPr lang="en-US" sz="2800" i="1">
                                <a:latin typeface="Cambria Math"/>
                              </a:rPr>
                              <m:t>𝐵𝐶</m:t>
                            </m:r>
                            <m:r>
                              <a:rPr lang="en-US" sz="2800" i="1">
                                <a:latin typeface="Cambria Math"/>
                              </a:rPr>
                              <m:t>⊥</m:t>
                            </m:r>
                            <m:r>
                              <a:rPr lang="en-US" sz="2800" i="1">
                                <a:latin typeface="Cambria Math"/>
                              </a:rPr>
                              <m:t>𝑆𝐴</m:t>
                            </m:r>
                          </m:e>
                        </m:eqArr>
                      </m:e>
                    </m:d>
                    <m:r>
                      <a:rPr lang="en-US" sz="2800" i="1">
                        <a:latin typeface="Cambria Math"/>
                      </a:rPr>
                      <m:t>⇒</m:t>
                    </m:r>
                    <m:r>
                      <a:rPr lang="en-US" sz="2800" i="1">
                        <a:latin typeface="Cambria Math"/>
                      </a:rPr>
                      <m:t>𝐵𝐶</m:t>
                    </m:r>
                    <m:r>
                      <a:rPr lang="en-US" sz="2800" i="1">
                        <a:latin typeface="Cambria Math"/>
                      </a:rPr>
                      <m:t>⊥</m:t>
                    </m:r>
                    <m:d>
                      <m:dPr>
                        <m:ctrlPr>
                          <a:rPr lang="nl-NL"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𝑆𝐴𝐵</m:t>
                        </m:r>
                      </m:e>
                    </m:d>
                  </m:oMath>
                </a14:m>
                <a:r>
                  <a:rPr lang="en-US" sz="2800" dirty="0"/>
                  <a:t> </a:t>
                </a:r>
                <a14:m>
                  <m:oMath xmlns:m="http://schemas.openxmlformats.org/officeDocument/2006/math">
                    <m:r>
                      <a:rPr lang="en-US" sz="2800" i="1">
                        <a:latin typeface="Cambria Math"/>
                      </a:rPr>
                      <m:t>⇒</m:t>
                    </m:r>
                    <m:r>
                      <a:rPr lang="en-US" sz="2800" i="1">
                        <a:latin typeface="Cambria Math"/>
                      </a:rPr>
                      <m:t>𝐵𝐶</m:t>
                    </m:r>
                    <m:r>
                      <a:rPr lang="en-US" sz="2800" i="1">
                        <a:latin typeface="Cambria Math"/>
                      </a:rPr>
                      <m:t>⊥</m:t>
                    </m:r>
                    <m:r>
                      <a:rPr lang="en-US" sz="2800" i="1">
                        <a:latin typeface="Cambria Math"/>
                      </a:rPr>
                      <m:t>𝑆𝐵</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75" name="Rectangle 74"/>
              <p:cNvSpPr>
                <a:spLocks noRot="1" noChangeAspect="1" noMove="1" noResize="1" noEditPoints="1" noAdjustHandles="1" noChangeArrowheads="1" noChangeShapeType="1" noTextEdit="1"/>
              </p:cNvSpPr>
              <p:nvPr/>
            </p:nvSpPr>
            <p:spPr>
              <a:xfrm>
                <a:off x="93239" y="3419727"/>
                <a:ext cx="7354484" cy="1120750"/>
              </a:xfrm>
              <a:prstGeom prst="rect">
                <a:avLst/>
              </a:prstGeom>
              <a:blipFill>
                <a:blip r:embed="rId6"/>
                <a:stretch>
                  <a:fillRect l="-16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1" name="Rectangle 80"/>
              <p:cNvSpPr/>
              <p:nvPr/>
            </p:nvSpPr>
            <p:spPr>
              <a:xfrm>
                <a:off x="174487" y="4707555"/>
                <a:ext cx="6304931" cy="1053494"/>
              </a:xfrm>
              <a:prstGeom prst="rect">
                <a:avLst/>
              </a:prstGeom>
            </p:spPr>
            <p:txBody>
              <a:bodyPr wrap="none">
                <a:spAutoFit/>
              </a:bodyPr>
              <a:lstStyle/>
              <a:p>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r>
                      <a:rPr lang="en-US" sz="2800" i="1">
                        <a:latin typeface="Cambria Math"/>
                        <a:ea typeface="Calibri" panose="020F0502020204030204" pitchFamily="34" charset="0"/>
                        <a:cs typeface="Times New Roman" panose="02020603050405020304" pitchFamily="18" charset="0"/>
                      </a:rPr>
                      <m:t> </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𝑑</m:t>
                    </m:r>
                    <m:r>
                      <a:rPr lang="en-US" sz="2800" i="1">
                        <a:latin typeface="Cambria Math"/>
                        <a:ea typeface="Calibri" panose="020F0502020204030204" pitchFamily="34" charset="0"/>
                        <a:cs typeface="Times New Roman" panose="02020603050405020304" pitchFamily="18" charset="0"/>
                      </a:rPr>
                      <m:t>′</m:t>
                    </m:r>
                  </m:oMath>
                </a14:m>
                <a:r>
                  <a:rPr lang="en-US" sz="2800" dirty="0"/>
                  <a:t>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𝑞𝑢𝑎</m:t>
                            </m:r>
                            <m:r>
                              <a:rPr lang="en-US" sz="2800" i="1">
                                <a:latin typeface="Cambria Math"/>
                              </a:rPr>
                              <m:t> </m:t>
                            </m:r>
                            <m:r>
                              <a:rPr lang="en-US" sz="2800" i="1">
                                <a:latin typeface="Cambria Math"/>
                              </a:rPr>
                              <m:t>𝑀</m:t>
                            </m:r>
                          </m:e>
                          <m:e>
                            <m:r>
                              <m:rPr>
                                <m:nor/>
                              </m:rPr>
                              <a:rPr lang="nl-NL" sz="2800" dirty="0">
                                <a:latin typeface="Times New Roman" panose="02020603050405020304" pitchFamily="18" charset="0"/>
                                <a:ea typeface="Calibri" panose="020F0502020204030204" pitchFamily="34" charset="0"/>
                                <a:cs typeface="Times New Roman" panose="02020603050405020304" pitchFamily="18" charset="0"/>
                              </a:rPr>
                              <m:t>//</m:t>
                            </m:r>
                            <m:r>
                              <a:rPr lang="en-US" sz="2800" i="1" dirty="0">
                                <a:latin typeface="Cambria Math"/>
                                <a:ea typeface="Calibri" panose="020F0502020204030204" pitchFamily="34" charset="0"/>
                                <a:cs typeface="Times New Roman" panose="02020603050405020304" pitchFamily="18" charset="0"/>
                              </a:rPr>
                              <m:t> </m:t>
                            </m:r>
                            <m:r>
                              <a:rPr lang="en-US" sz="2800" i="1">
                                <a:latin typeface="Cambria Math"/>
                              </a:rPr>
                              <m:t>𝐵𝐶</m:t>
                            </m:r>
                          </m:e>
                        </m:eqAr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mbria Math" panose="02040503050406030204" pitchFamily="18" charset="0"/>
                        <a:cs typeface="Times New Roman" panose="02020603050405020304" pitchFamily="18" charset="0"/>
                      </a:rPr>
                      <m:t>𝑑</m:t>
                    </m:r>
                    <m:r>
                      <a:rPr lang="en-US" sz="2800" i="1">
                        <a:latin typeface="Cambria Math"/>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𝐴𝐶</m:t>
                    </m:r>
                    <m:r>
                      <a:rPr lang="en-US" sz="2800" i="1">
                        <a:latin typeface="Cambria Math"/>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𝑁</m:t>
                    </m:r>
                  </m:oMath>
                </a14:m>
                <a:endParaRPr lang="en-US" sz="2800" dirty="0">
                  <a:latin typeface="Times New Roman" pitchFamily="18" charset="0"/>
                  <a:cs typeface="Times New Roman" pitchFamily="18" charset="0"/>
                </a:endParaRPr>
              </a:p>
            </p:txBody>
          </p:sp>
        </mc:Choice>
        <mc:Fallback xmlns="">
          <p:sp>
            <p:nvSpPr>
              <p:cNvPr id="81" name="Rectangle 80"/>
              <p:cNvSpPr>
                <a:spLocks noRot="1" noChangeAspect="1" noMove="1" noResize="1" noEditPoints="1" noAdjustHandles="1" noChangeArrowheads="1" noChangeShapeType="1" noTextEdit="1"/>
              </p:cNvSpPr>
              <p:nvPr/>
            </p:nvSpPr>
            <p:spPr>
              <a:xfrm>
                <a:off x="174487" y="4707555"/>
                <a:ext cx="6304931" cy="1053494"/>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3" name="Rectangle 92"/>
              <p:cNvSpPr/>
              <p:nvPr/>
            </p:nvSpPr>
            <p:spPr>
              <a:xfrm>
                <a:off x="131419" y="5601241"/>
                <a:ext cx="6477094" cy="1053494"/>
              </a:xfrm>
              <a:prstGeom prst="rect">
                <a:avLst/>
              </a:prstGeom>
            </p:spPr>
            <p:txBody>
              <a:bodyPr wrap="none">
                <a:spAutoFit/>
              </a:bodyPr>
              <a:lstStyle/>
              <a:p>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cs typeface="Times New Roman" panose="02020603050405020304" pitchFamily="18" charset="0"/>
                          </a:rPr>
                          <m:t>𝑃</m:t>
                        </m:r>
                      </m:e>
                    </m:d>
                    <m:r>
                      <a:rPr lang="en-US" sz="2800" i="1">
                        <a:latin typeface="Cambria Math"/>
                        <a:ea typeface="Calibri" panose="020F0502020204030204" pitchFamily="34" charset="0"/>
                        <a:cs typeface="Times New Roman" panose="02020603050405020304" pitchFamily="18" charset="0"/>
                      </a:rPr>
                      <m:t> </m:t>
                    </m:r>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𝑆𝐵𝐶</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𝑑</m:t>
                    </m:r>
                    <m:r>
                      <a:rPr lang="en-US" sz="2800" i="1">
                        <a:latin typeface="Cambria Math"/>
                        <a:ea typeface="Calibri" panose="020F0502020204030204" pitchFamily="34" charset="0"/>
                        <a:cs typeface="Times New Roman" panose="02020603050405020304" pitchFamily="18" charset="0"/>
                      </a:rPr>
                      <m:t>′</m:t>
                    </m:r>
                    <m:r>
                      <a:rPr lang="en-US" sz="2800">
                        <a:latin typeface="Cambria Math"/>
                        <a:ea typeface="Calibri" panose="020F0502020204030204" pitchFamily="34" charset="0"/>
                        <a:cs typeface="Times New Roman" panose="02020603050405020304" pitchFamily="18" charset="0"/>
                      </a:rPr>
                      <m:t>′</m:t>
                    </m:r>
                  </m:oMath>
                </a14:m>
                <a:r>
                  <a:rPr lang="en-US" sz="2800" dirty="0"/>
                  <a:t> </a:t>
                </a:r>
                <a14:m>
                  <m:oMath xmlns:m="http://schemas.openxmlformats.org/officeDocument/2006/math">
                    <m:d>
                      <m:dPr>
                        <m:begChr m:val="{"/>
                        <m:endChr m:val=""/>
                        <m:ctrlPr>
                          <a:rPr lang="en-US" sz="2800" i="1">
                            <a:latin typeface="Cambria Math" panose="02040503050406030204" pitchFamily="18" charset="0"/>
                          </a:rPr>
                        </m:ctrlPr>
                      </m:dPr>
                      <m:e>
                        <m:eqArr>
                          <m:eqArrPr>
                            <m:ctrlPr>
                              <a:rPr lang="en-US" sz="2800" i="1">
                                <a:latin typeface="Cambria Math" panose="02040503050406030204" pitchFamily="18" charset="0"/>
                              </a:rPr>
                            </m:ctrlPr>
                          </m:eqArrPr>
                          <m:e>
                            <m:r>
                              <a:rPr lang="en-US" sz="2800" i="1">
                                <a:latin typeface="Cambria Math"/>
                              </a:rPr>
                              <m:t>𝑞𝑢𝑎</m:t>
                            </m:r>
                            <m:r>
                              <a:rPr lang="en-US" sz="2800" i="1">
                                <a:latin typeface="Cambria Math"/>
                              </a:rPr>
                              <m:t> </m:t>
                            </m:r>
                            <m:r>
                              <a:rPr lang="en-US" sz="2800" i="1">
                                <a:latin typeface="Cambria Math"/>
                              </a:rPr>
                              <m:t>𝑀</m:t>
                            </m:r>
                          </m:e>
                          <m:e>
                            <m:r>
                              <m:rPr>
                                <m:nor/>
                              </m:rPr>
                              <a:rPr lang="nl-NL" sz="2800" dirty="0">
                                <a:latin typeface="Times New Roman" panose="02020603050405020304" pitchFamily="18" charset="0"/>
                                <a:ea typeface="Calibri" panose="020F0502020204030204" pitchFamily="34" charset="0"/>
                                <a:cs typeface="Times New Roman" panose="02020603050405020304" pitchFamily="18" charset="0"/>
                              </a:rPr>
                              <m:t>//</m:t>
                            </m:r>
                            <m:r>
                              <a:rPr lang="en-US" sz="2800" i="1" dirty="0">
                                <a:latin typeface="Cambria Math"/>
                                <a:ea typeface="Calibri" panose="020F0502020204030204" pitchFamily="34" charset="0"/>
                                <a:cs typeface="Times New Roman" panose="02020603050405020304" pitchFamily="18" charset="0"/>
                              </a:rPr>
                              <m:t> </m:t>
                            </m:r>
                            <m:r>
                              <a:rPr lang="en-US" sz="2800" i="1">
                                <a:latin typeface="Cambria Math"/>
                              </a:rPr>
                              <m:t>𝐵𝐶</m:t>
                            </m:r>
                          </m:e>
                        </m:eqAr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p>
                      <m:sSup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800" i="1">
                            <a:latin typeface="Cambria Math"/>
                            <a:ea typeface="Cambria Math" panose="02040503050406030204" pitchFamily="18" charset="0"/>
                            <a:cs typeface="Times New Roman" panose="02020603050405020304" pitchFamily="18" charset="0"/>
                          </a:rPr>
                          <m:t>𝑑</m:t>
                        </m:r>
                      </m:e>
                      <m:sup>
                        <m:r>
                          <a:rPr lang="en-US" sz="2800" i="1">
                            <a:latin typeface="Cambria Math"/>
                            <a:ea typeface="Cambria Math" panose="02040503050406030204" pitchFamily="18" charset="0"/>
                            <a:cs typeface="Times New Roman" panose="02020603050405020304" pitchFamily="18" charset="0"/>
                          </a:rPr>
                          <m:t>′′</m:t>
                        </m:r>
                      </m:sup>
                    </m:sSup>
                    <m:r>
                      <a:rPr lang="en-US" sz="2800" i="1">
                        <a:latin typeface="Cambria Math"/>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𝑆𝐶</m:t>
                    </m:r>
                    <m:r>
                      <a:rPr lang="en-US" sz="2800" i="1">
                        <a:latin typeface="Cambria Math"/>
                        <a:ea typeface="Cambria Math" panose="02040503050406030204" pitchFamily="18" charset="0"/>
                        <a:cs typeface="Times New Roman" panose="02020603050405020304" pitchFamily="18" charset="0"/>
                      </a:rPr>
                      <m:t>=</m:t>
                    </m:r>
                    <m:r>
                      <a:rPr lang="en-US" sz="2800" i="1">
                        <a:latin typeface="Cambria Math"/>
                        <a:ea typeface="Cambria Math" panose="02040503050406030204" pitchFamily="18" charset="0"/>
                        <a:cs typeface="Times New Roman" panose="02020603050405020304" pitchFamily="18" charset="0"/>
                      </a:rPr>
                      <m:t>𝑃</m:t>
                    </m:r>
                    <m:r>
                      <a:rPr lang="en-US" sz="2800" i="1">
                        <a:latin typeface="Cambria Math"/>
                        <a:ea typeface="Cambria Math" panose="02040503050406030204" pitchFamily="18" charset="0"/>
                        <a:cs typeface="Times New Roman" panose="02020603050405020304" pitchFamily="18" charset="0"/>
                      </a:rPr>
                      <m:t>.</m:t>
                    </m:r>
                  </m:oMath>
                </a14:m>
                <a:endParaRPr lang="en-US" sz="2800" dirty="0">
                  <a:latin typeface="Times New Roman" pitchFamily="18" charset="0"/>
                  <a:cs typeface="Times New Roman" pitchFamily="18" charset="0"/>
                </a:endParaRPr>
              </a:p>
            </p:txBody>
          </p:sp>
        </mc:Choice>
        <mc:Fallback xmlns="">
          <p:sp>
            <p:nvSpPr>
              <p:cNvPr id="93" name="Rectangle 92"/>
              <p:cNvSpPr>
                <a:spLocks noRot="1" noChangeAspect="1" noMove="1" noResize="1" noEditPoints="1" noAdjustHandles="1" noChangeArrowheads="1" noChangeShapeType="1" noTextEdit="1"/>
              </p:cNvSpPr>
              <p:nvPr/>
            </p:nvSpPr>
            <p:spPr>
              <a:xfrm>
                <a:off x="131419" y="5601241"/>
                <a:ext cx="6477094" cy="1053494"/>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Rectangle 93"/>
              <p:cNvSpPr/>
              <p:nvPr/>
            </p:nvSpPr>
            <p:spPr>
              <a:xfrm>
                <a:off x="9742566" y="1964375"/>
                <a:ext cx="2803969" cy="1475141"/>
              </a:xfrm>
              <a:prstGeom prst="rect">
                <a:avLst/>
              </a:prstGeom>
              <a:noFill/>
            </p:spPr>
            <p:txBody>
              <a:bodyPr wrap="square" lIns="91433" tIns="45717" rIns="91433" bIns="45717" rtlCol="0">
                <a:spAutoFit/>
              </a:bodyPr>
              <a:lstStyle/>
              <a:p>
                <a:pPr>
                  <a:lnSpc>
                    <a:spcPct val="107000"/>
                  </a:lnSpc>
                </a:pP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diện</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tứ</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99"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2799"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𝑀𝑁𝑃𝑄</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9742566" y="1964375"/>
                <a:ext cx="2803969" cy="1475141"/>
              </a:xfrm>
              <a:prstGeom prst="rect">
                <a:avLst/>
              </a:prstGeom>
              <a:blipFill>
                <a:blip r:embed="rId9"/>
                <a:stretch>
                  <a:fillRect l="-4348" t="-4132" b="-8678"/>
                </a:stretch>
              </a:blipFill>
            </p:spPr>
            <p:txBody>
              <a:bodyPr/>
              <a:lstStyle/>
              <a:p>
                <a:r>
                  <a:rPr lang="en-US">
                    <a:noFill/>
                  </a:rPr>
                  <a:t> </a:t>
                </a:r>
              </a:p>
            </p:txBody>
          </p:sp>
        </mc:Fallback>
      </mc:AlternateContent>
    </p:spTree>
    <p:extLst>
      <p:ext uri="{BB962C8B-B14F-4D97-AF65-F5344CB8AC3E}">
        <p14:creationId xmlns:p14="http://schemas.microsoft.com/office/powerpoint/2010/main" val="265098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wipe(left)">
                                      <p:cBhvr>
                                        <p:cTn id="16" dur="500"/>
                                        <p:tgtEl>
                                          <p:spTgt spid="67"/>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0"/>
                                          </p:stCondLst>
                                        </p:cTn>
                                        <p:tgtEl>
                                          <p:spTgt spid="8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wipe(left)">
                                      <p:cBhvr>
                                        <p:cTn id="29" dur="500"/>
                                        <p:tgtEl>
                                          <p:spTgt spid="78"/>
                                        </p:tgtEl>
                                      </p:cBhvr>
                                    </p:animEffect>
                                  </p:childTnLst>
                                </p:cTn>
                              </p:par>
                            </p:childTnLst>
                          </p:cTn>
                        </p:par>
                        <p:par>
                          <p:cTn id="30" fill="hold">
                            <p:stCondLst>
                              <p:cond delay="500"/>
                            </p:stCondLst>
                            <p:childTnLst>
                              <p:par>
                                <p:cTn id="31" presetID="1" presetClass="entr" presetSubtype="0" fill="hold" nodeType="afterEffect">
                                  <p:stCondLst>
                                    <p:cond delay="0"/>
                                  </p:stCondLst>
                                  <p:childTnLst>
                                    <p:set>
                                      <p:cBhvr>
                                        <p:cTn id="32" dur="1" fill="hold">
                                          <p:stCondLst>
                                            <p:cond delay="0"/>
                                          </p:stCondLst>
                                        </p:cTn>
                                        <p:tgtEl>
                                          <p:spTgt spid="6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left)">
                                      <p:cBhvr>
                                        <p:cTn id="37" dur="500"/>
                                        <p:tgtEl>
                                          <p:spTgt spid="7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82"/>
                                        </p:tgtEl>
                                        <p:attrNameLst>
                                          <p:attrName>style.visibility</p:attrName>
                                        </p:attrNameLst>
                                      </p:cBhvr>
                                      <p:to>
                                        <p:strVal val="visible"/>
                                      </p:to>
                                    </p:set>
                                    <p:animEffect transition="in" filter="wipe(left)">
                                      <p:cBhvr>
                                        <p:cTn id="42" dur="500"/>
                                        <p:tgtEl>
                                          <p:spTgt spid="8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81"/>
                                        </p:tgtEl>
                                        <p:attrNameLst>
                                          <p:attrName>style.visibility</p:attrName>
                                        </p:attrNameLst>
                                      </p:cBhvr>
                                      <p:to>
                                        <p:strVal val="visible"/>
                                      </p:to>
                                    </p:set>
                                    <p:animEffect transition="in" filter="wipe(left)">
                                      <p:cBhvr>
                                        <p:cTn id="47" dur="500"/>
                                        <p:tgtEl>
                                          <p:spTgt spid="8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left)">
                                      <p:cBhvr>
                                        <p:cTn id="52" dur="500"/>
                                        <p:tgtEl>
                                          <p:spTgt spid="105"/>
                                        </p:tgtEl>
                                      </p:cBhvr>
                                    </p:animEffect>
                                  </p:childTnLst>
                                </p:cTn>
                              </p:par>
                            </p:childTnLst>
                          </p:cTn>
                        </p:par>
                        <p:par>
                          <p:cTn id="53" fill="hold">
                            <p:stCondLst>
                              <p:cond delay="500"/>
                            </p:stCondLst>
                            <p:childTnLst>
                              <p:par>
                                <p:cTn id="54" presetID="1" presetClass="entr" presetSubtype="0" fill="hold" nodeType="afterEffect">
                                  <p:stCondLst>
                                    <p:cond delay="0"/>
                                  </p:stCondLst>
                                  <p:childTnLst>
                                    <p:set>
                                      <p:cBhvr>
                                        <p:cTn id="55" dur="1" fill="hold">
                                          <p:stCondLst>
                                            <p:cond delay="0"/>
                                          </p:stCondLst>
                                        </p:cTn>
                                        <p:tgtEl>
                                          <p:spTgt spid="109"/>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93"/>
                                        </p:tgtEl>
                                        <p:attrNameLst>
                                          <p:attrName>style.visibility</p:attrName>
                                        </p:attrNameLst>
                                      </p:cBhvr>
                                      <p:to>
                                        <p:strVal val="visible"/>
                                      </p:to>
                                    </p:set>
                                    <p:animEffect transition="in" filter="wipe(left)">
                                      <p:cBhvr>
                                        <p:cTn id="60" dur="500"/>
                                        <p:tgtEl>
                                          <p:spTgt spid="93"/>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wipe(left)">
                                      <p:cBhvr>
                                        <p:cTn id="65" dur="500"/>
                                        <p:tgtEl>
                                          <p:spTgt spid="79"/>
                                        </p:tgtEl>
                                      </p:cBhvr>
                                    </p:animEffect>
                                  </p:childTnLst>
                                </p:cTn>
                              </p:par>
                            </p:childTnLst>
                          </p:cTn>
                        </p:par>
                        <p:par>
                          <p:cTn id="66" fill="hold">
                            <p:stCondLst>
                              <p:cond delay="500"/>
                            </p:stCondLst>
                            <p:childTnLst>
                              <p:par>
                                <p:cTn id="67" presetID="1" presetClass="entr" presetSubtype="0" fill="hold" nodeType="afterEffect">
                                  <p:stCondLst>
                                    <p:cond delay="0"/>
                                  </p:stCondLst>
                                  <p:childTnLst>
                                    <p:set>
                                      <p:cBhvr>
                                        <p:cTn id="68" dur="1" fill="hold">
                                          <p:stCondLst>
                                            <p:cond delay="0"/>
                                          </p:stCondLst>
                                        </p:cTn>
                                        <p:tgtEl>
                                          <p:spTgt spid="8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grpId="0" nodeType="click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barn(inVertical)">
                                      <p:cBhvr>
                                        <p:cTn id="73" dur="500"/>
                                        <p:tgtEl>
                                          <p:spTgt spid="62"/>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94"/>
                                        </p:tgtEl>
                                        <p:attrNameLst>
                                          <p:attrName>style.visibility</p:attrName>
                                        </p:attrNameLst>
                                      </p:cBhvr>
                                      <p:to>
                                        <p:strVal val="visible"/>
                                      </p:to>
                                    </p:set>
                                    <p:animEffect transition="in" filter="wipe(left)">
                                      <p:cBhvr>
                                        <p:cTn id="78"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105" grpId="0" animBg="1"/>
      <p:bldP spid="62" grpId="0" animBg="1"/>
      <p:bldP spid="67" grpId="0" animBg="1"/>
      <p:bldP spid="78" grpId="0" animBg="1"/>
      <p:bldP spid="79" grpId="0" animBg="1"/>
      <p:bldP spid="70" grpId="0"/>
      <p:bldP spid="3" grpId="0"/>
      <p:bldP spid="75" grpId="0"/>
      <p:bldP spid="81" grpId="0"/>
      <p:bldP spid="93" grpId="0"/>
      <p:bldP spid="9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3642</TotalTime>
  <Words>5385</Words>
  <Application>Microsoft Office PowerPoint</Application>
  <PresentationFormat>Widescreen</PresentationFormat>
  <Paragraphs>687</Paragraphs>
  <Slides>57</Slides>
  <Notes>6</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65" baseType="lpstr">
      <vt:lpstr>Arial</vt:lpstr>
      <vt:lpstr>Calibri</vt:lpstr>
      <vt:lpstr>Calibri Light</vt:lpstr>
      <vt:lpstr>Cambria Math</vt:lpstr>
      <vt:lpstr>Tahoma</vt:lpstr>
      <vt:lpstr>Times New Roman</vt:lpstr>
      <vt:lpstr>Office Theme</vt:lpstr>
      <vt:lpstr>Equation.DSMT4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Định lí ba đường vuông góc</vt:lpstr>
      <vt:lpstr>3. Góc giữa đường thẳng và mặt phẳng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A3607</dc:creator>
  <cp:lastModifiedBy>Anh Son Tran</cp:lastModifiedBy>
  <cp:revision>252</cp:revision>
  <dcterms:created xsi:type="dcterms:W3CDTF">2020-03-17T13:17:40Z</dcterms:created>
  <dcterms:modified xsi:type="dcterms:W3CDTF">2022-05-16T02:13:51Z</dcterms:modified>
</cp:coreProperties>
</file>