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sldIdLst>
    <p:sldId id="341" r:id="rId2"/>
    <p:sldId id="319" r:id="rId3"/>
    <p:sldId id="363" r:id="rId4"/>
    <p:sldId id="364" r:id="rId5"/>
    <p:sldId id="365" r:id="rId6"/>
    <p:sldId id="369" r:id="rId7"/>
    <p:sldId id="370" r:id="rId8"/>
    <p:sldId id="371" r:id="rId9"/>
    <p:sldId id="372" r:id="rId10"/>
    <p:sldId id="373" r:id="rId11"/>
    <p:sldId id="374" r:id="rId12"/>
    <p:sldId id="375" r:id="rId13"/>
    <p:sldId id="351" r:id="rId14"/>
    <p:sldId id="352" r:id="rId15"/>
    <p:sldId id="354" r:id="rId16"/>
    <p:sldId id="323" r:id="rId17"/>
    <p:sldId id="358" r:id="rId18"/>
    <p:sldId id="359" r:id="rId19"/>
    <p:sldId id="355" r:id="rId20"/>
    <p:sldId id="360" r:id="rId21"/>
    <p:sldId id="361" r:id="rId22"/>
    <p:sldId id="356" r:id="rId23"/>
    <p:sldId id="357" r:id="rId24"/>
    <p:sldId id="325" r:id="rId25"/>
    <p:sldId id="326" r:id="rId26"/>
    <p:sldId id="267" r:id="rId27"/>
    <p:sldId id="295" r:id="rId28"/>
    <p:sldId id="296" r:id="rId29"/>
    <p:sldId id="297" r:id="rId30"/>
    <p:sldId id="298" r:id="rId31"/>
    <p:sldId id="299" r:id="rId32"/>
    <p:sldId id="342" r:id="rId33"/>
    <p:sldId id="334" r:id="rId34"/>
    <p:sldId id="335" r:id="rId35"/>
    <p:sldId id="336" r:id="rId36"/>
    <p:sldId id="337" r:id="rId37"/>
    <p:sldId id="338" r:id="rId38"/>
    <p:sldId id="302" r:id="rId39"/>
    <p:sldId id="339" r:id="rId40"/>
    <p:sldId id="340" r:id="rId41"/>
    <p:sldId id="307" r:id="rId42"/>
    <p:sldId id="315" r:id="rId43"/>
    <p:sldId id="317" r:id="rId44"/>
    <p:sldId id="327" r:id="rId45"/>
    <p:sldId id="328" r:id="rId46"/>
    <p:sldId id="329" r:id="rId47"/>
    <p:sldId id="330" r:id="rId48"/>
    <p:sldId id="331" r:id="rId49"/>
    <p:sldId id="332" r:id="rId50"/>
    <p:sldId id="333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9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74" autoAdjust="0"/>
    <p:restoredTop sz="94249" autoAdjust="0"/>
  </p:normalViewPr>
  <p:slideViewPr>
    <p:cSldViewPr snapToGrid="0">
      <p:cViewPr varScale="1">
        <p:scale>
          <a:sx n="64" d="100"/>
          <a:sy n="64" d="100"/>
        </p:scale>
        <p:origin x="792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E6B3A4-9DFA-47BA-99A9-2BA45C637BAC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192796-A4EC-4A03-A5F3-A41979F37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02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623D8C-BCC6-453A-B078-455701A55423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5649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623D8C-BCC6-453A-B078-455701A55423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0042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192796-A4EC-4A03-A5F3-A41979F379FE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1589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92796-A4EC-4A03-A5F3-A41979F379FE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140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69280D-BCD1-4564-A9FA-E3DB2CA89F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39D566-4462-4AE2-BE77-EC98C04E9F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2949AD-4025-4C42-9D94-5C03DD0BC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AA89-F01F-4D4C-924C-D754C6F4BFEE}" type="datetimeFigureOut">
              <a:rPr lang="en-US" smtClean="0"/>
              <a:pPr/>
              <a:t>19/05/2022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D4CE6F-1C9C-467C-9566-A9E63CA9A4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3C5E74-025A-4901-B909-6052EBCEC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2C99-5ADE-46F8-BB14-50D3FA8AB9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249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80AD59-8C95-49D9-AF31-BE98AC6E9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C1460F-B3AD-45D5-AC23-F4D056D8D5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2F2FB2-0F1E-46F9-B717-CC7E3AE01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AA89-F01F-4D4C-924C-D754C6F4BFEE}" type="datetimeFigureOut">
              <a:rPr lang="en-US" smtClean="0"/>
              <a:pPr/>
              <a:t>19/05/2022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DCE428-D215-4A61-891C-FFC3A9047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9094D3-733E-43AF-9954-35CB4B6E4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2C99-5ADE-46F8-BB14-50D3FA8AB9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80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177FCE-56FF-47A6-98E8-45FB30BB7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658A65-95BD-450A-B8BC-0966E32C59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AF657E-3F70-44E5-A903-40CA34710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AA89-F01F-4D4C-924C-D754C6F4BFEE}" type="datetimeFigureOut">
              <a:rPr lang="en-US" smtClean="0"/>
              <a:pPr/>
              <a:t>19/05/2022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B5CB7C-B681-4D30-85C2-C864AF38C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8B810F-5768-4637-AE93-82E7D5630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2C99-5ADE-46F8-BB14-50D3FA8AB9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656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F4B5E-64B1-4516-9AB9-7AD023BD7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DFB82E-AF12-498D-8EB6-B3FE33CF0B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95D49A-D855-45DC-9255-E815DB42A2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7F09BC-328C-4B22-A960-D827C534C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AA89-F01F-4D4C-924C-D754C6F4BFEE}" type="datetimeFigureOut">
              <a:rPr lang="en-US" smtClean="0"/>
              <a:pPr/>
              <a:t>19/05/2022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80CB36-72ED-4886-ACDC-29B3CDD0B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52FC52-BF5C-449F-82E1-1BB3B902C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2C99-5ADE-46F8-BB14-50D3FA8AB9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9161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C1029E-1CEF-42B7-8BCB-DBB599D8F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AAC4F0-F792-4F23-98D5-743446B55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88B310-2A21-4142-8FB2-D4BC4BF01F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C480448-7481-49B2-BE57-E7C5037DA4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FF13B3-817F-4361-8AE9-3EB40030CC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DCE6011-041A-4F0F-A084-460A1AA77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AA89-F01F-4D4C-924C-D754C6F4BFEE}" type="datetimeFigureOut">
              <a:rPr lang="en-US" smtClean="0"/>
              <a:pPr/>
              <a:t>19/05/2022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5C92AE1-9B58-4B6B-BFDC-863968205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F7EEC1D-8FFD-4BFF-AF24-A4721A478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2C99-5ADE-46F8-BB14-50D3FA8AB9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505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7CE80-0F0E-41EA-ABA3-9E786D6956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7DA47C7-F347-4280-AFCF-AFBF283A4D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AA89-F01F-4D4C-924C-D754C6F4BFEE}" type="datetimeFigureOut">
              <a:rPr lang="en-US" smtClean="0"/>
              <a:pPr/>
              <a:t>19/05/2022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A203D6-B7FC-45E5-8268-00ED08B883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BB5C58-A879-4FA3-8019-B9DC2434D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2C99-5ADE-46F8-BB14-50D3FA8AB9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866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3E00D04-54CB-4BC5-BD3B-D803E9608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AA89-F01F-4D4C-924C-D754C6F4BFEE}" type="datetimeFigureOut">
              <a:rPr lang="en-US" smtClean="0"/>
              <a:pPr/>
              <a:t>19/05/2022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E2469CD-E219-44DC-815A-6DD3DEF44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41B82C-751B-4CB5-AAF6-639F296AB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2C99-5ADE-46F8-BB14-50D3FA8AB9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471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F605BF-2B44-49DA-ABE4-BAEDB003C7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59835F-E4D5-4722-AB55-3EAF6FA204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A7BBE5-60FB-4F26-9E19-B4838E021A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F7F861-5C76-43CF-8052-8B7811F16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AA89-F01F-4D4C-924C-D754C6F4BFEE}" type="datetimeFigureOut">
              <a:rPr lang="en-US" smtClean="0"/>
              <a:pPr/>
              <a:t>19/05/2022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B6EB06-2772-4B02-BB97-ADBB47D83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AAA2F8-FF47-4618-955C-854F07B1B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2C99-5ADE-46F8-BB14-50D3FA8AB9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958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76FB60-34B5-466A-AE46-E8BCB434F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F8E396-871A-4153-9592-6B74C5FAB1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6CB9DC-7BAC-4427-9D77-C18ED8A1FE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64FFB0-43A3-4041-8AC6-79A55DA8E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AA89-F01F-4D4C-924C-D754C6F4BFEE}" type="datetimeFigureOut">
              <a:rPr lang="en-US" smtClean="0"/>
              <a:pPr/>
              <a:t>19/05/2022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D4FE89-FF26-41F3-AD74-80E94FBD9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408ACB-1BED-49B7-B0A7-2B04C75E4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2C99-5ADE-46F8-BB14-50D3FA8AB9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591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DB48C-3233-4006-8EFC-E9F89D886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D7DC43-CD00-48FA-90B6-AF98183A88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C62BA3-C973-4D44-9490-34BDD29440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AA89-F01F-4D4C-924C-D754C6F4BFEE}" type="datetimeFigureOut">
              <a:rPr lang="en-US" smtClean="0"/>
              <a:pPr/>
              <a:t>19/05/2022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211D0D-9CF4-412F-8A99-85255E5C66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7D0727-26B7-4FBE-B6D9-B3EA57B823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2C99-5ADE-46F8-BB14-50D3FA8AB9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259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629930-39A8-4C59-9FA0-4C1B5B6754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66D359-6C27-49CE-B002-4AA2AC203A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426502-F71B-44A3-BECC-00910C2BC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AA89-F01F-4D4C-924C-D754C6F4BFEE}" type="datetimeFigureOut">
              <a:rPr lang="en-US" smtClean="0"/>
              <a:pPr/>
              <a:t>19/05/2022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03BE79-1DA7-4F22-BC40-E767FC0A7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6DBE82-8BFA-4630-B999-771A353CF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2C99-5ADE-46F8-BB14-50D3FA8AB9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6643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5"/>
            <a:ext cx="2844801" cy="365125"/>
          </a:xfrm>
          <a:prstGeom prst="rect">
            <a:avLst/>
          </a:prstGeom>
        </p:spPr>
        <p:txBody>
          <a:bodyPr lIns="91426" tIns="45713" rIns="91426" bIns="45713"/>
          <a:lstStyle/>
          <a:p>
            <a:fld id="{D15044BE-B3F3-4258-B55D-9238C2EBFDF1}" type="datetimeFigureOut">
              <a:rPr lang="en-US" smtClean="0"/>
              <a:pPr/>
              <a:t>19/05/2022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4" y="6356355"/>
            <a:ext cx="3860800" cy="365125"/>
          </a:xfrm>
          <a:prstGeom prst="rect">
            <a:avLst/>
          </a:prstGeom>
        </p:spPr>
        <p:txBody>
          <a:bodyPr lIns="91426" tIns="45713" rIns="91426" bIns="45713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2" y="6356355"/>
            <a:ext cx="2844801" cy="365125"/>
          </a:xfrm>
          <a:prstGeom prst="rect">
            <a:avLst/>
          </a:prstGeom>
        </p:spPr>
        <p:txBody>
          <a:bodyPr lIns="91426" tIns="45713" rIns="91426" bIns="45713"/>
          <a:lstStyle/>
          <a:p>
            <a:fld id="{E56A0A80-8336-46B1-B89F-89FB7E7362A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85951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6D84FB-D786-42EB-AE2B-09B39D3F0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19DC90-BFC9-4765-9683-409C896921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7CEBB7-9D9C-4F91-8461-3A8AA572B1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54AA89-F01F-4D4C-924C-D754C6F4BFEE}" type="datetimeFigureOut">
              <a:rPr lang="en-US" smtClean="0"/>
              <a:pPr/>
              <a:t>19/05/2022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70F88F-5C95-4B9E-BB4E-2F61F68E36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21226-6C30-46C3-B2FF-7A7C2C915C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62C99-5ADE-46F8-BB14-50D3FA8AB9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285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5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7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9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6.png"/><Relationship Id="rId5" Type="http://schemas.openxmlformats.org/officeDocument/2006/relationships/image" Target="../media/image19.wmf"/><Relationship Id="rId4" Type="http://schemas.openxmlformats.org/officeDocument/2006/relationships/oleObject" Target="../embeddings/oleObject2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emf"/><Relationship Id="rId5" Type="http://schemas.openxmlformats.org/officeDocument/2006/relationships/image" Target="../media/image231.png"/><Relationship Id="rId4" Type="http://schemas.openxmlformats.org/officeDocument/2006/relationships/image" Target="../media/image22.png"/><Relationship Id="rId9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20.emf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2.png"/><Relationship Id="rId3" Type="http://schemas.openxmlformats.org/officeDocument/2006/relationships/image" Target="../media/image210.png"/><Relationship Id="rId7" Type="http://schemas.openxmlformats.org/officeDocument/2006/relationships/image" Target="../media/image20.emf"/><Relationship Id="rId2" Type="http://schemas.openxmlformats.org/officeDocument/2006/relationships/image" Target="../media/image3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1.png"/><Relationship Id="rId11" Type="http://schemas.openxmlformats.org/officeDocument/2006/relationships/image" Target="../media/image410.png"/><Relationship Id="rId5" Type="http://schemas.openxmlformats.org/officeDocument/2006/relationships/image" Target="../media/image231.png"/><Relationship Id="rId10" Type="http://schemas.openxmlformats.org/officeDocument/2006/relationships/image" Target="../media/image402.png"/><Relationship Id="rId4" Type="http://schemas.openxmlformats.org/officeDocument/2006/relationships/image" Target="../media/image22.png"/><Relationship Id="rId9" Type="http://schemas.openxmlformats.org/officeDocument/2006/relationships/image" Target="../media/image390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1.png"/><Relationship Id="rId13" Type="http://schemas.openxmlformats.org/officeDocument/2006/relationships/image" Target="../media/image331.png"/><Relationship Id="rId3" Type="http://schemas.openxmlformats.org/officeDocument/2006/relationships/image" Target="../media/image43.png"/><Relationship Id="rId7" Type="http://schemas.openxmlformats.org/officeDocument/2006/relationships/image" Target="../media/image40.emf"/><Relationship Id="rId12" Type="http://schemas.openxmlformats.org/officeDocument/2006/relationships/image" Target="../media/image321.png"/><Relationship Id="rId2" Type="http://schemas.openxmlformats.org/officeDocument/2006/relationships/image" Target="../media/image421.png"/><Relationship Id="rId16" Type="http://schemas.openxmlformats.org/officeDocument/2006/relationships/image" Target="../media/image37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11" Type="http://schemas.openxmlformats.org/officeDocument/2006/relationships/image" Target="../media/image311.png"/><Relationship Id="rId5" Type="http://schemas.openxmlformats.org/officeDocument/2006/relationships/image" Target="../media/image45.png"/><Relationship Id="rId15" Type="http://schemas.openxmlformats.org/officeDocument/2006/relationships/image" Target="../media/image362.png"/><Relationship Id="rId10" Type="http://schemas.openxmlformats.org/officeDocument/2006/relationships/image" Target="../media/image300.png"/><Relationship Id="rId4" Type="http://schemas.openxmlformats.org/officeDocument/2006/relationships/image" Target="../media/image44.png"/><Relationship Id="rId9" Type="http://schemas.openxmlformats.org/officeDocument/2006/relationships/image" Target="../media/image291.png"/><Relationship Id="rId14" Type="http://schemas.openxmlformats.org/officeDocument/2006/relationships/image" Target="../media/image34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0.png"/><Relationship Id="rId3" Type="http://schemas.openxmlformats.org/officeDocument/2006/relationships/image" Target="../media/image57.png"/><Relationship Id="rId7" Type="http://schemas.openxmlformats.org/officeDocument/2006/relationships/image" Target="../media/image310.png"/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2.xml"/><Relationship Id="rId10" Type="http://schemas.openxmlformats.org/officeDocument/2006/relationships/image" Target="../media/image41.emf"/><Relationship Id="rId4" Type="http://schemas.openxmlformats.org/officeDocument/2006/relationships/image" Target="../media/image330.png"/><Relationship Id="rId9" Type="http://schemas.openxmlformats.org/officeDocument/2006/relationships/image" Target="../media/image341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emf"/><Relationship Id="rId3" Type="http://schemas.openxmlformats.org/officeDocument/2006/relationships/image" Target="../media/image361.png"/><Relationship Id="rId7" Type="http://schemas.openxmlformats.org/officeDocument/2006/relationships/image" Target="../media/image430.png"/><Relationship Id="rId2" Type="http://schemas.openxmlformats.org/officeDocument/2006/relationships/image" Target="../media/image3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5" Type="http://schemas.openxmlformats.org/officeDocument/2006/relationships/image" Target="../media/image380.png"/><Relationship Id="rId4" Type="http://schemas.openxmlformats.org/officeDocument/2006/relationships/image" Target="../media/image370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2.png"/><Relationship Id="rId3" Type="http://schemas.openxmlformats.org/officeDocument/2006/relationships/image" Target="../media/image61.png"/><Relationship Id="rId7" Type="http://schemas.openxmlformats.org/officeDocument/2006/relationships/image" Target="../media/image500.png"/><Relationship Id="rId2" Type="http://schemas.openxmlformats.org/officeDocument/2006/relationships/image" Target="../media/image40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0.png"/><Relationship Id="rId5" Type="http://schemas.openxmlformats.org/officeDocument/2006/relationships/image" Target="../media/image480.png"/><Relationship Id="rId4" Type="http://schemas.openxmlformats.org/officeDocument/2006/relationships/image" Target="../media/image470.png"/><Relationship Id="rId9" Type="http://schemas.openxmlformats.org/officeDocument/2006/relationships/image" Target="../media/image47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emf"/><Relationship Id="rId3" Type="http://schemas.openxmlformats.org/officeDocument/2006/relationships/image" Target="../media/image63.png"/><Relationship Id="rId7" Type="http://schemas.openxmlformats.org/officeDocument/2006/relationships/image" Target="../media/image510.png"/><Relationship Id="rId2" Type="http://schemas.openxmlformats.org/officeDocument/2006/relationships/image" Target="../media/image3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0.png"/><Relationship Id="rId5" Type="http://schemas.openxmlformats.org/officeDocument/2006/relationships/image" Target="../media/image420.png"/><Relationship Id="rId4" Type="http://schemas.openxmlformats.org/officeDocument/2006/relationships/image" Target="../media/image400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emf"/><Relationship Id="rId3" Type="http://schemas.openxmlformats.org/officeDocument/2006/relationships/image" Target="../media/image66.png"/><Relationship Id="rId7" Type="http://schemas.openxmlformats.org/officeDocument/2006/relationships/image" Target="../media/image590.png"/><Relationship Id="rId2" Type="http://schemas.openxmlformats.org/officeDocument/2006/relationships/image" Target="../media/image4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30.png"/><Relationship Id="rId4" Type="http://schemas.openxmlformats.org/officeDocument/2006/relationships/image" Target="../media/image610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emf"/><Relationship Id="rId3" Type="http://schemas.openxmlformats.org/officeDocument/2006/relationships/image" Target="../media/image68.png"/><Relationship Id="rId7" Type="http://schemas.openxmlformats.org/officeDocument/2006/relationships/image" Target="../media/image64.png"/><Relationship Id="rId2" Type="http://schemas.openxmlformats.org/officeDocument/2006/relationships/image" Target="../media/image6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630.png"/><Relationship Id="rId4" Type="http://schemas.openxmlformats.org/officeDocument/2006/relationships/image" Target="../media/image58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png"/><Relationship Id="rId2" Type="http://schemas.openxmlformats.org/officeDocument/2006/relationships/image" Target="../media/image15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9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0.png"/><Relationship Id="rId3" Type="http://schemas.openxmlformats.org/officeDocument/2006/relationships/image" Target="../media/image162.png"/><Relationship Id="rId7" Type="http://schemas.openxmlformats.org/officeDocument/2006/relationships/image" Target="../media/image531.png"/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164.png"/><Relationship Id="rId4" Type="http://schemas.openxmlformats.org/officeDocument/2006/relationships/image" Target="../media/image51.png"/><Relationship Id="rId9" Type="http://schemas.openxmlformats.org/officeDocument/2006/relationships/image" Target="../media/image5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16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17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1.png"/><Relationship Id="rId4" Type="http://schemas.openxmlformats.org/officeDocument/2006/relationships/image" Target="../media/image17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png"/><Relationship Id="rId2" Type="http://schemas.openxmlformats.org/officeDocument/2006/relationships/image" Target="../media/image18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18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7" Type="http://schemas.openxmlformats.org/officeDocument/2006/relationships/image" Target="../media/image721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emf"/><Relationship Id="rId5" Type="http://schemas.openxmlformats.org/officeDocument/2006/relationships/image" Target="../media/image135.png"/><Relationship Id="rId4" Type="http://schemas.openxmlformats.org/officeDocument/2006/relationships/image" Target="../media/image134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0.png"/><Relationship Id="rId3" Type="http://schemas.openxmlformats.org/officeDocument/2006/relationships/image" Target="../media/image99.png"/><Relationship Id="rId7" Type="http://schemas.openxmlformats.org/officeDocument/2006/relationships/image" Target="../media/image15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9.png"/><Relationship Id="rId5" Type="http://schemas.openxmlformats.org/officeDocument/2006/relationships/image" Target="../media/image148.png"/><Relationship Id="rId4" Type="http://schemas.openxmlformats.org/officeDocument/2006/relationships/image" Target="../media/image147.png"/><Relationship Id="rId9" Type="http://schemas.openxmlformats.org/officeDocument/2006/relationships/image" Target="../media/image55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970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90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0.png"/><Relationship Id="rId7" Type="http://schemas.openxmlformats.org/officeDocument/2006/relationships/image" Target="../media/image107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6.png"/><Relationship Id="rId5" Type="http://schemas.openxmlformats.org/officeDocument/2006/relationships/image" Target="../media/image104.png"/><Relationship Id="rId4" Type="http://schemas.openxmlformats.org/officeDocument/2006/relationships/image" Target="../media/image102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png"/><Relationship Id="rId3" Type="http://schemas.openxmlformats.org/officeDocument/2006/relationships/image" Target="../media/image109.png"/><Relationship Id="rId7" Type="http://schemas.openxmlformats.org/officeDocument/2006/relationships/image" Target="../media/image117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6.png"/><Relationship Id="rId5" Type="http://schemas.openxmlformats.org/officeDocument/2006/relationships/image" Target="../media/image111.png"/><Relationship Id="rId4" Type="http://schemas.openxmlformats.org/officeDocument/2006/relationships/image" Target="../media/image10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3.png"/><Relationship Id="rId4" Type="http://schemas.openxmlformats.org/officeDocument/2006/relationships/image" Target="../media/image122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7" Type="http://schemas.openxmlformats.org/officeDocument/2006/relationships/image" Target="../media/image129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112.png"/><Relationship Id="rId4" Type="http://schemas.openxmlformats.org/officeDocument/2006/relationships/image" Target="../media/image126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7" Type="http://schemas.openxmlformats.org/officeDocument/2006/relationships/image" Target="../media/image139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8.png"/><Relationship Id="rId5" Type="http://schemas.openxmlformats.org/officeDocument/2006/relationships/image" Target="../media/image137.png"/><Relationship Id="rId4" Type="http://schemas.openxmlformats.org/officeDocument/2006/relationships/image" Target="../media/image113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6.png"/><Relationship Id="rId3" Type="http://schemas.openxmlformats.org/officeDocument/2006/relationships/image" Target="../media/image114.png"/><Relationship Id="rId7" Type="http://schemas.openxmlformats.org/officeDocument/2006/relationships/image" Target="../media/image145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4.png"/><Relationship Id="rId5" Type="http://schemas.openxmlformats.org/officeDocument/2006/relationships/image" Target="../media/image143.png"/><Relationship Id="rId4" Type="http://schemas.openxmlformats.org/officeDocument/2006/relationships/image" Target="../media/image142.png"/><Relationship Id="rId9" Type="http://schemas.openxmlformats.org/officeDocument/2006/relationships/image" Target="../media/image1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5292487" y="954165"/>
            <a:ext cx="1690485" cy="415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5699" tIns="22850" rIns="45699" bIns="22850" rtlCol="0">
            <a:spAutoFit/>
          </a:bodyPr>
          <a:lstStyle/>
          <a:p>
            <a:pPr algn="ctr"/>
            <a:r>
              <a:rPr lang="en-US" sz="2400" b="1" dirty="0">
                <a:solidFill>
                  <a:srgbClr val="135F82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HÌNH HỌC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-9484" y="1448058"/>
            <a:ext cx="12198659" cy="915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99" tIns="22850" rIns="45699" bIns="22850" rtlCol="0">
            <a:spAutoFit/>
          </a:bodyPr>
          <a:lstStyle/>
          <a:p>
            <a:pPr algn="ctr">
              <a:spcBef>
                <a:spcPts val="300"/>
              </a:spcBef>
            </a:pPr>
            <a:r>
              <a:rPr lang="en-US" sz="2699" b="1" dirty="0" err="1">
                <a:solidFill>
                  <a:srgbClr val="776249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Chương</a:t>
            </a:r>
            <a:r>
              <a:rPr lang="en-US" sz="2699" b="1" dirty="0">
                <a:solidFill>
                  <a:srgbClr val="776249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 3: VECTƠ TRONG KHÔNG GIAN. </a:t>
            </a:r>
          </a:p>
          <a:p>
            <a:pPr algn="ctr">
              <a:spcBef>
                <a:spcPts val="300"/>
              </a:spcBef>
            </a:pPr>
            <a:r>
              <a:rPr lang="en-US" sz="2699" b="1" dirty="0">
                <a:solidFill>
                  <a:srgbClr val="776249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QUAN HỆ VUÔNG GÓC TRONG KHÔNG GIAN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2159462" y="3266182"/>
            <a:ext cx="7135309" cy="1515779"/>
            <a:chOff x="5324163" y="4016252"/>
            <a:chExt cx="14272475" cy="3031953"/>
          </a:xfrm>
        </p:grpSpPr>
        <p:sp>
          <p:nvSpPr>
            <p:cNvPr id="17" name="Rectangle 16"/>
            <p:cNvSpPr/>
            <p:nvPr/>
          </p:nvSpPr>
          <p:spPr>
            <a:xfrm>
              <a:off x="5747658" y="4469240"/>
              <a:ext cx="13632086" cy="833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5699" tIns="22850" rIns="45699" bIns="22850" rtlCol="0" anchor="ctr"/>
            <a:lstStyle/>
            <a:p>
              <a:pPr algn="ctr"/>
              <a:endParaRPr lang="en-US" sz="9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324163" y="4016252"/>
              <a:ext cx="14272475" cy="3031953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45699" tIns="22850" rIns="45699" bIns="22850" rtlCol="0">
              <a:spAutoFit/>
            </a:bodyPr>
            <a:lstStyle/>
            <a:p>
              <a:pPr algn="ctr">
                <a:spcBef>
                  <a:spcPts val="900"/>
                </a:spcBef>
              </a:pPr>
              <a:r>
                <a:rPr lang="en-US" sz="4400" b="1">
                  <a:solidFill>
                    <a:srgbClr val="FF0000"/>
                  </a:solidFill>
                  <a:highlight>
                    <a:srgbClr val="FFFF00"/>
                  </a:highlight>
                  <a:latin typeface="Times New Roman" pitchFamily="18" charset="0"/>
                  <a:ea typeface="AvantGarde-Demi" pitchFamily="18" charset="0"/>
                  <a:cs typeface="Times New Roman" pitchFamily="18" charset="0"/>
                </a:rPr>
                <a:t>ÔN TẬP HỌC KỲ </a:t>
              </a:r>
            </a:p>
            <a:p>
              <a:pPr algn="ctr">
                <a:spcBef>
                  <a:spcPts val="900"/>
                </a:spcBef>
              </a:pPr>
              <a:r>
                <a:rPr lang="en-US" sz="4400" b="1">
                  <a:solidFill>
                    <a:srgbClr val="FF0000"/>
                  </a:solidFill>
                  <a:highlight>
                    <a:srgbClr val="FFFF00"/>
                  </a:highlight>
                  <a:latin typeface="Times New Roman" pitchFamily="18" charset="0"/>
                  <a:ea typeface="AvantGarde-Demi" pitchFamily="18" charset="0"/>
                  <a:cs typeface="Times New Roman" pitchFamily="18" charset="0"/>
                </a:rPr>
                <a:t>TOÁN 4- PHẦN HÌNH HỌC</a:t>
              </a:r>
              <a:endParaRPr lang="en-US" sz="4400" b="1" dirty="0">
                <a:solidFill>
                  <a:srgbClr val="FF0000"/>
                </a:solidFill>
                <a:highlight>
                  <a:srgbClr val="FFFF00"/>
                </a:highlight>
                <a:latin typeface="Times New Roman" pitchFamily="18" charset="0"/>
                <a:ea typeface="AvantGarde-Demi" pitchFamily="18" charset="0"/>
                <a:cs typeface="Times New Roman" pitchFamily="18" charset="0"/>
              </a:endParaRPr>
            </a:p>
          </p:txBody>
        </p:sp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id="{8255FB54-8BF1-4D09-B498-EE71D09AFDCE}"/>
              </a:ext>
            </a:extLst>
          </p:cNvPr>
          <p:cNvSpPr txBox="1"/>
          <p:nvPr/>
        </p:nvSpPr>
        <p:spPr>
          <a:xfrm>
            <a:off x="1125696" y="5756559"/>
            <a:ext cx="718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prstClr val="white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III</a:t>
            </a:r>
          </a:p>
        </p:txBody>
      </p:sp>
    </p:spTree>
    <p:extLst>
      <p:ext uri="{BB962C8B-B14F-4D97-AF65-F5344CB8AC3E}">
        <p14:creationId xmlns:p14="http://schemas.microsoft.com/office/powerpoint/2010/main" val="2218425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7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roup 5">
            <a:extLst>
              <a:ext uri="{FF2B5EF4-FFF2-40B4-BE49-F238E27FC236}">
                <a16:creationId xmlns:a16="http://schemas.microsoft.com/office/drawing/2014/main" id="{66C8B966-CD4A-4DEA-85F9-70A61E3BBE74}"/>
              </a:ext>
            </a:extLst>
          </p:cNvPr>
          <p:cNvGrpSpPr/>
          <p:nvPr/>
        </p:nvGrpSpPr>
        <p:grpSpPr>
          <a:xfrm>
            <a:off x="70798" y="677686"/>
            <a:ext cx="11785600" cy="3585148"/>
            <a:chOff x="1268091" y="3326756"/>
            <a:chExt cx="25758964" cy="6833979"/>
          </a:xfrm>
        </p:grpSpPr>
        <p:sp>
          <p:nvSpPr>
            <p:cNvPr id="64" name="Rounded Rectangle 8">
              <a:extLst>
                <a:ext uri="{FF2B5EF4-FFF2-40B4-BE49-F238E27FC236}">
                  <a16:creationId xmlns:a16="http://schemas.microsoft.com/office/drawing/2014/main" id="{93C89D6D-CBDE-466F-B6E6-38637A8C5076}"/>
                </a:ext>
              </a:extLst>
            </p:cNvPr>
            <p:cNvSpPr/>
            <p:nvPr/>
          </p:nvSpPr>
          <p:spPr>
            <a:xfrm>
              <a:off x="1557471" y="3662983"/>
              <a:ext cx="25469584" cy="6497752"/>
            </a:xfrm>
            <a:prstGeom prst="roundRect">
              <a:avLst>
                <a:gd name="adj" fmla="val 1021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7" tIns="8999" rIns="17997" bIns="8999" rtlCol="0" anchor="ctr"/>
            <a:lstStyle/>
            <a:p>
              <a:pPr algn="ctr"/>
              <a:endParaRPr lang="en-US" sz="2300">
                <a:latin typeface="+mj-lt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65" name="Group 65">
              <a:extLst>
                <a:ext uri="{FF2B5EF4-FFF2-40B4-BE49-F238E27FC236}">
                  <a16:creationId xmlns:a16="http://schemas.microsoft.com/office/drawing/2014/main" id="{987097C0-3F5B-4D12-A47F-D1AB3F35F75F}"/>
                </a:ext>
              </a:extLst>
            </p:cNvPr>
            <p:cNvGrpSpPr/>
            <p:nvPr/>
          </p:nvGrpSpPr>
          <p:grpSpPr>
            <a:xfrm>
              <a:off x="1268091" y="3326756"/>
              <a:ext cx="18038247" cy="1170492"/>
              <a:chOff x="166396" y="8712046"/>
              <a:chExt cx="18038247" cy="1170492"/>
            </a:xfrm>
          </p:grpSpPr>
          <p:sp>
            <p:nvSpPr>
              <p:cNvPr id="66" name="Freeform 20">
                <a:extLst>
                  <a:ext uri="{FF2B5EF4-FFF2-40B4-BE49-F238E27FC236}">
                    <a16:creationId xmlns:a16="http://schemas.microsoft.com/office/drawing/2014/main" id="{E432646C-5E66-46FD-BA8E-72A1A6EBB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22" y="8755078"/>
                <a:ext cx="17820121" cy="1127460"/>
              </a:xfrm>
              <a:prstGeom prst="roundRect">
                <a:avLst/>
              </a:prstGeom>
              <a:solidFill>
                <a:srgbClr val="0072B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00">
                  <a:latin typeface="+mj-lt"/>
                  <a:ea typeface="Tahoma" pitchFamily="34" charset="0"/>
                  <a:cs typeface="Tahoma" pitchFamily="34" charset="0"/>
                </a:endParaRPr>
              </a:p>
            </p:txBody>
          </p:sp>
          <p:grpSp>
            <p:nvGrpSpPr>
              <p:cNvPr id="67" name="Group 66">
                <a:extLst>
                  <a:ext uri="{FF2B5EF4-FFF2-40B4-BE49-F238E27FC236}">
                    <a16:creationId xmlns:a16="http://schemas.microsoft.com/office/drawing/2014/main" id="{DF584A24-324F-4133-A8CB-9A0D2B2B8F04}"/>
                  </a:ext>
                </a:extLst>
              </p:cNvPr>
              <p:cNvGrpSpPr/>
              <p:nvPr/>
            </p:nvGrpSpPr>
            <p:grpSpPr>
              <a:xfrm>
                <a:off x="166396" y="8780577"/>
                <a:ext cx="702538" cy="572229"/>
                <a:chOff x="-145995" y="8633545"/>
                <a:chExt cx="787401" cy="641352"/>
              </a:xfrm>
            </p:grpSpPr>
            <p:sp>
              <p:nvSpPr>
                <p:cNvPr id="69" name="Freeform 45">
                  <a:extLst>
                    <a:ext uri="{FF2B5EF4-FFF2-40B4-BE49-F238E27FC236}">
                      <a16:creationId xmlns:a16="http://schemas.microsoft.com/office/drawing/2014/main" id="{CA365AF9-4234-41C3-BDBE-FA1DA206989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062171"/>
                  <a:ext cx="363538" cy="88900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0" name="Freeform 46">
                  <a:extLst>
                    <a:ext uri="{FF2B5EF4-FFF2-40B4-BE49-F238E27FC236}">
                      <a16:creationId xmlns:a16="http://schemas.microsoft.com/office/drawing/2014/main" id="{744D1770-616E-459F-97B3-276D6989AAC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039946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0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0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1" name="Freeform 47">
                  <a:extLst>
                    <a:ext uri="{FF2B5EF4-FFF2-40B4-BE49-F238E27FC236}">
                      <a16:creationId xmlns:a16="http://schemas.microsoft.com/office/drawing/2014/main" id="{A01CCB24-296D-4118-9B3A-85900BC935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136784"/>
                  <a:ext cx="363538" cy="90488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2" name="Freeform 48">
                  <a:extLst>
                    <a:ext uri="{FF2B5EF4-FFF2-40B4-BE49-F238E27FC236}">
                      <a16:creationId xmlns:a16="http://schemas.microsoft.com/office/drawing/2014/main" id="{0EF8A1E4-E39C-40E0-A910-F7C64336CC9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114559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1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1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3" name="Freeform 49">
                  <a:extLst>
                    <a:ext uri="{FF2B5EF4-FFF2-40B4-BE49-F238E27FC236}">
                      <a16:creationId xmlns:a16="http://schemas.microsoft.com/office/drawing/2014/main" id="{8DA517AA-FB8E-400F-B14E-5753A3323C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7543" y="8657358"/>
                  <a:ext cx="263525" cy="254000"/>
                </a:xfrm>
                <a:custGeom>
                  <a:avLst/>
                  <a:gdLst>
                    <a:gd name="T0" fmla="*/ 50 w 70"/>
                    <a:gd name="T1" fmla="*/ 68 h 68"/>
                    <a:gd name="T2" fmla="*/ 45 w 70"/>
                    <a:gd name="T3" fmla="*/ 67 h 68"/>
                    <a:gd name="T4" fmla="*/ 2 w 70"/>
                    <a:gd name="T5" fmla="*/ 23 h 68"/>
                    <a:gd name="T6" fmla="*/ 2 w 70"/>
                    <a:gd name="T7" fmla="*/ 15 h 68"/>
                    <a:gd name="T8" fmla="*/ 14 w 70"/>
                    <a:gd name="T9" fmla="*/ 3 h 68"/>
                    <a:gd name="T10" fmla="*/ 22 w 70"/>
                    <a:gd name="T11" fmla="*/ 0 h 68"/>
                    <a:gd name="T12" fmla="*/ 31 w 70"/>
                    <a:gd name="T13" fmla="*/ 3 h 68"/>
                    <a:gd name="T14" fmla="*/ 65 w 70"/>
                    <a:gd name="T15" fmla="*/ 38 h 68"/>
                    <a:gd name="T16" fmla="*/ 65 w 70"/>
                    <a:gd name="T17" fmla="*/ 55 h 68"/>
                    <a:gd name="T18" fmla="*/ 54 w 70"/>
                    <a:gd name="T19" fmla="*/ 67 h 68"/>
                    <a:gd name="T20" fmla="*/ 50 w 70"/>
                    <a:gd name="T21" fmla="*/ 6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0" h="68">
                      <a:moveTo>
                        <a:pt x="50" y="68"/>
                      </a:moveTo>
                      <a:cubicBezTo>
                        <a:pt x="48" y="68"/>
                        <a:pt x="47" y="68"/>
                        <a:pt x="45" y="67"/>
                      </a:cubicBezTo>
                      <a:cubicBezTo>
                        <a:pt x="2" y="23"/>
                        <a:pt x="2" y="23"/>
                        <a:pt x="2" y="23"/>
                      </a:cubicBezTo>
                      <a:cubicBezTo>
                        <a:pt x="0" y="21"/>
                        <a:pt x="0" y="17"/>
                        <a:pt x="2" y="15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6" y="1"/>
                        <a:pt x="19" y="0"/>
                        <a:pt x="22" y="0"/>
                      </a:cubicBezTo>
                      <a:cubicBezTo>
                        <a:pt x="26" y="0"/>
                        <a:pt x="29" y="1"/>
                        <a:pt x="31" y="3"/>
                      </a:cubicBezTo>
                      <a:cubicBezTo>
                        <a:pt x="65" y="38"/>
                        <a:pt x="65" y="38"/>
                        <a:pt x="65" y="38"/>
                      </a:cubicBezTo>
                      <a:cubicBezTo>
                        <a:pt x="70" y="42"/>
                        <a:pt x="70" y="50"/>
                        <a:pt x="65" y="55"/>
                      </a:cubicBezTo>
                      <a:cubicBezTo>
                        <a:pt x="54" y="67"/>
                        <a:pt x="54" y="67"/>
                        <a:pt x="54" y="67"/>
                      </a:cubicBezTo>
                      <a:cubicBezTo>
                        <a:pt x="53" y="68"/>
                        <a:pt x="51" y="68"/>
                        <a:pt x="50" y="6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4" name="Freeform 50">
                  <a:extLst>
                    <a:ext uri="{FF2B5EF4-FFF2-40B4-BE49-F238E27FC236}">
                      <a16:creationId xmlns:a16="http://schemas.microsoft.com/office/drawing/2014/main" id="{B932C3F8-958A-4946-A9B5-E508637324C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92143" y="8633545"/>
                  <a:ext cx="314325" cy="300038"/>
                </a:xfrm>
                <a:custGeom>
                  <a:avLst/>
                  <a:gdLst>
                    <a:gd name="T0" fmla="*/ 29 w 84"/>
                    <a:gd name="T1" fmla="*/ 12 h 80"/>
                    <a:gd name="T2" fmla="*/ 34 w 84"/>
                    <a:gd name="T3" fmla="*/ 13 h 80"/>
                    <a:gd name="T4" fmla="*/ 68 w 84"/>
                    <a:gd name="T5" fmla="*/ 48 h 80"/>
                    <a:gd name="T6" fmla="*/ 68 w 84"/>
                    <a:gd name="T7" fmla="*/ 57 h 80"/>
                    <a:gd name="T8" fmla="*/ 57 w 84"/>
                    <a:gd name="T9" fmla="*/ 68 h 80"/>
                    <a:gd name="T10" fmla="*/ 13 w 84"/>
                    <a:gd name="T11" fmla="*/ 25 h 80"/>
                    <a:gd name="T12" fmla="*/ 25 w 84"/>
                    <a:gd name="T13" fmla="*/ 13 h 80"/>
                    <a:gd name="T14" fmla="*/ 29 w 84"/>
                    <a:gd name="T15" fmla="*/ 12 h 80"/>
                    <a:gd name="T16" fmla="*/ 29 w 84"/>
                    <a:gd name="T17" fmla="*/ 0 h 80"/>
                    <a:gd name="T18" fmla="*/ 16 w 84"/>
                    <a:gd name="T19" fmla="*/ 5 h 80"/>
                    <a:gd name="T20" fmla="*/ 5 w 84"/>
                    <a:gd name="T21" fmla="*/ 16 h 80"/>
                    <a:gd name="T22" fmla="*/ 5 w 84"/>
                    <a:gd name="T23" fmla="*/ 33 h 80"/>
                    <a:gd name="T24" fmla="*/ 48 w 84"/>
                    <a:gd name="T25" fmla="*/ 77 h 80"/>
                    <a:gd name="T26" fmla="*/ 57 w 84"/>
                    <a:gd name="T27" fmla="*/ 80 h 80"/>
                    <a:gd name="T28" fmla="*/ 57 w 84"/>
                    <a:gd name="T29" fmla="*/ 80 h 80"/>
                    <a:gd name="T30" fmla="*/ 65 w 84"/>
                    <a:gd name="T31" fmla="*/ 77 h 80"/>
                    <a:gd name="T32" fmla="*/ 77 w 84"/>
                    <a:gd name="T33" fmla="*/ 65 h 80"/>
                    <a:gd name="T34" fmla="*/ 77 w 84"/>
                    <a:gd name="T35" fmla="*/ 39 h 80"/>
                    <a:gd name="T36" fmla="*/ 42 w 84"/>
                    <a:gd name="T37" fmla="*/ 5 h 80"/>
                    <a:gd name="T38" fmla="*/ 29 w 84"/>
                    <a:gd name="T39" fmla="*/ 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84" h="80">
                      <a:moveTo>
                        <a:pt x="29" y="12"/>
                      </a:moveTo>
                      <a:cubicBezTo>
                        <a:pt x="31" y="12"/>
                        <a:pt x="33" y="12"/>
                        <a:pt x="34" y="13"/>
                      </a:cubicBezTo>
                      <a:cubicBezTo>
                        <a:pt x="34" y="13"/>
                        <a:pt x="34" y="13"/>
                        <a:pt x="68" y="48"/>
                      </a:cubicBezTo>
                      <a:cubicBezTo>
                        <a:pt x="71" y="50"/>
                        <a:pt x="71" y="54"/>
                        <a:pt x="68" y="57"/>
                      </a:cubicBezTo>
                      <a:cubicBezTo>
                        <a:pt x="68" y="57"/>
                        <a:pt x="68" y="57"/>
                        <a:pt x="57" y="68"/>
                      </a:cubicBezTo>
                      <a:cubicBezTo>
                        <a:pt x="57" y="68"/>
                        <a:pt x="57" y="68"/>
                        <a:pt x="13" y="25"/>
                      </a:cubicBezTo>
                      <a:cubicBezTo>
                        <a:pt x="13" y="25"/>
                        <a:pt x="13" y="25"/>
                        <a:pt x="25" y="13"/>
                      </a:cubicBezTo>
                      <a:cubicBezTo>
                        <a:pt x="26" y="12"/>
                        <a:pt x="28" y="12"/>
                        <a:pt x="29" y="12"/>
                      </a:cubicBezTo>
                      <a:moveTo>
                        <a:pt x="29" y="0"/>
                      </a:moveTo>
                      <a:cubicBezTo>
                        <a:pt x="24" y="0"/>
                        <a:pt x="20" y="2"/>
                        <a:pt x="16" y="5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0" y="21"/>
                        <a:pt x="0" y="29"/>
                        <a:pt x="5" y="33"/>
                      </a:cubicBezTo>
                      <a:cubicBezTo>
                        <a:pt x="48" y="77"/>
                        <a:pt x="48" y="77"/>
                        <a:pt x="48" y="77"/>
                      </a:cubicBezTo>
                      <a:cubicBezTo>
                        <a:pt x="50" y="79"/>
                        <a:pt x="53" y="80"/>
                        <a:pt x="57" y="80"/>
                      </a:cubicBezTo>
                      <a:cubicBezTo>
                        <a:pt x="57" y="80"/>
                        <a:pt x="57" y="80"/>
                        <a:pt x="57" y="80"/>
                      </a:cubicBezTo>
                      <a:cubicBezTo>
                        <a:pt x="60" y="80"/>
                        <a:pt x="63" y="79"/>
                        <a:pt x="65" y="77"/>
                      </a:cubicBezTo>
                      <a:cubicBezTo>
                        <a:pt x="77" y="65"/>
                        <a:pt x="77" y="65"/>
                        <a:pt x="77" y="65"/>
                      </a:cubicBezTo>
                      <a:cubicBezTo>
                        <a:pt x="84" y="58"/>
                        <a:pt x="84" y="47"/>
                        <a:pt x="77" y="39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39" y="2"/>
                        <a:pt x="34" y="0"/>
                        <a:pt x="29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5" name="Freeform 51">
                  <a:extLst>
                    <a:ext uri="{FF2B5EF4-FFF2-40B4-BE49-F238E27FC236}">
                      <a16:creationId xmlns:a16="http://schemas.microsoft.com/office/drawing/2014/main" id="{CB122AF1-46BE-44E3-8EFB-1B78BEA2630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23770" y="8724033"/>
                  <a:ext cx="742950" cy="528639"/>
                </a:xfrm>
                <a:custGeom>
                  <a:avLst/>
                  <a:gdLst>
                    <a:gd name="T0" fmla="*/ 12 w 198"/>
                    <a:gd name="T1" fmla="*/ 141 h 141"/>
                    <a:gd name="T2" fmla="*/ 8 w 198"/>
                    <a:gd name="T3" fmla="*/ 140 h 141"/>
                    <a:gd name="T4" fmla="*/ 3 w 198"/>
                    <a:gd name="T5" fmla="*/ 134 h 141"/>
                    <a:gd name="T6" fmla="*/ 1 w 198"/>
                    <a:gd name="T7" fmla="*/ 128 h 141"/>
                    <a:gd name="T8" fmla="*/ 14 w 198"/>
                    <a:gd name="T9" fmla="*/ 77 h 141"/>
                    <a:gd name="T10" fmla="*/ 15 w 198"/>
                    <a:gd name="T11" fmla="*/ 75 h 141"/>
                    <a:gd name="T12" fmla="*/ 88 w 198"/>
                    <a:gd name="T13" fmla="*/ 1 h 141"/>
                    <a:gd name="T14" fmla="*/ 92 w 198"/>
                    <a:gd name="T15" fmla="*/ 0 h 141"/>
                    <a:gd name="T16" fmla="*/ 92 w 198"/>
                    <a:gd name="T17" fmla="*/ 0 h 141"/>
                    <a:gd name="T18" fmla="*/ 97 w 198"/>
                    <a:gd name="T19" fmla="*/ 1 h 141"/>
                    <a:gd name="T20" fmla="*/ 103 w 198"/>
                    <a:gd name="T21" fmla="*/ 8 h 141"/>
                    <a:gd name="T22" fmla="*/ 105 w 198"/>
                    <a:gd name="T23" fmla="*/ 12 h 141"/>
                    <a:gd name="T24" fmla="*/ 109 w 198"/>
                    <a:gd name="T25" fmla="*/ 13 h 141"/>
                    <a:gd name="T26" fmla="*/ 116 w 198"/>
                    <a:gd name="T27" fmla="*/ 21 h 141"/>
                    <a:gd name="T28" fmla="*/ 117 w 198"/>
                    <a:gd name="T29" fmla="*/ 24 h 141"/>
                    <a:gd name="T30" fmla="*/ 121 w 198"/>
                    <a:gd name="T31" fmla="*/ 26 h 141"/>
                    <a:gd name="T32" fmla="*/ 128 w 198"/>
                    <a:gd name="T33" fmla="*/ 33 h 141"/>
                    <a:gd name="T34" fmla="*/ 130 w 198"/>
                    <a:gd name="T35" fmla="*/ 37 h 141"/>
                    <a:gd name="T36" fmla="*/ 133 w 198"/>
                    <a:gd name="T37" fmla="*/ 38 h 141"/>
                    <a:gd name="T38" fmla="*/ 140 w 198"/>
                    <a:gd name="T39" fmla="*/ 45 h 141"/>
                    <a:gd name="T40" fmla="*/ 142 w 198"/>
                    <a:gd name="T41" fmla="*/ 49 h 141"/>
                    <a:gd name="T42" fmla="*/ 140 w 198"/>
                    <a:gd name="T43" fmla="*/ 53 h 141"/>
                    <a:gd name="T44" fmla="*/ 124 w 198"/>
                    <a:gd name="T45" fmla="*/ 70 h 141"/>
                    <a:gd name="T46" fmla="*/ 192 w 198"/>
                    <a:gd name="T47" fmla="*/ 70 h 141"/>
                    <a:gd name="T48" fmla="*/ 198 w 198"/>
                    <a:gd name="T49" fmla="*/ 76 h 141"/>
                    <a:gd name="T50" fmla="*/ 198 w 198"/>
                    <a:gd name="T51" fmla="*/ 87 h 141"/>
                    <a:gd name="T52" fmla="*/ 192 w 198"/>
                    <a:gd name="T53" fmla="*/ 93 h 141"/>
                    <a:gd name="T54" fmla="*/ 107 w 198"/>
                    <a:gd name="T55" fmla="*/ 93 h 141"/>
                    <a:gd name="T56" fmla="*/ 103 w 198"/>
                    <a:gd name="T57" fmla="*/ 91 h 141"/>
                    <a:gd name="T58" fmla="*/ 67 w 198"/>
                    <a:gd name="T59" fmla="*/ 127 h 141"/>
                    <a:gd name="T60" fmla="*/ 64 w 198"/>
                    <a:gd name="T61" fmla="*/ 128 h 141"/>
                    <a:gd name="T62" fmla="*/ 14 w 198"/>
                    <a:gd name="T63" fmla="*/ 141 h 141"/>
                    <a:gd name="T64" fmla="*/ 12 w 198"/>
                    <a:gd name="T65" fmla="*/ 141 h 141"/>
                    <a:gd name="T66" fmla="*/ 23 w 198"/>
                    <a:gd name="T67" fmla="*/ 119 h 141"/>
                    <a:gd name="T68" fmla="*/ 45 w 198"/>
                    <a:gd name="T69" fmla="*/ 113 h 141"/>
                    <a:gd name="T70" fmla="*/ 29 w 198"/>
                    <a:gd name="T71" fmla="*/ 97 h 141"/>
                    <a:gd name="T72" fmla="*/ 23 w 198"/>
                    <a:gd name="T73" fmla="*/ 119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98" h="141">
                      <a:moveTo>
                        <a:pt x="12" y="141"/>
                      </a:moveTo>
                      <a:cubicBezTo>
                        <a:pt x="11" y="141"/>
                        <a:pt x="9" y="141"/>
                        <a:pt x="8" y="140"/>
                      </a:cubicBezTo>
                      <a:cubicBezTo>
                        <a:pt x="3" y="134"/>
                        <a:pt x="3" y="134"/>
                        <a:pt x="3" y="134"/>
                      </a:cubicBezTo>
                      <a:cubicBezTo>
                        <a:pt x="1" y="133"/>
                        <a:pt x="0" y="131"/>
                        <a:pt x="1" y="128"/>
                      </a:cubicBezTo>
                      <a:cubicBezTo>
                        <a:pt x="14" y="77"/>
                        <a:pt x="14" y="77"/>
                        <a:pt x="14" y="77"/>
                      </a:cubicBezTo>
                      <a:cubicBezTo>
                        <a:pt x="14" y="76"/>
                        <a:pt x="15" y="75"/>
                        <a:pt x="15" y="75"/>
                      </a:cubicBezTo>
                      <a:cubicBezTo>
                        <a:pt x="88" y="1"/>
                        <a:pt x="88" y="1"/>
                        <a:pt x="88" y="1"/>
                      </a:cubicBezTo>
                      <a:cubicBezTo>
                        <a:pt x="89" y="0"/>
                        <a:pt x="91" y="0"/>
                        <a:pt x="92" y="0"/>
                      </a:cubicBezTo>
                      <a:cubicBezTo>
                        <a:pt x="92" y="0"/>
                        <a:pt x="92" y="0"/>
                        <a:pt x="92" y="0"/>
                      </a:cubicBezTo>
                      <a:cubicBezTo>
                        <a:pt x="94" y="0"/>
                        <a:pt x="96" y="0"/>
                        <a:pt x="97" y="1"/>
                      </a:cubicBezTo>
                      <a:cubicBezTo>
                        <a:pt x="103" y="8"/>
                        <a:pt x="103" y="8"/>
                        <a:pt x="103" y="8"/>
                      </a:cubicBezTo>
                      <a:cubicBezTo>
                        <a:pt x="104" y="9"/>
                        <a:pt x="105" y="10"/>
                        <a:pt x="105" y="12"/>
                      </a:cubicBezTo>
                      <a:cubicBezTo>
                        <a:pt x="106" y="12"/>
                        <a:pt x="108" y="12"/>
                        <a:pt x="109" y="13"/>
                      </a:cubicBezTo>
                      <a:cubicBezTo>
                        <a:pt x="116" y="21"/>
                        <a:pt x="116" y="21"/>
                        <a:pt x="116" y="21"/>
                      </a:cubicBezTo>
                      <a:cubicBezTo>
                        <a:pt x="117" y="22"/>
                        <a:pt x="117" y="23"/>
                        <a:pt x="117" y="24"/>
                      </a:cubicBezTo>
                      <a:cubicBezTo>
                        <a:pt x="119" y="24"/>
                        <a:pt x="120" y="25"/>
                        <a:pt x="121" y="26"/>
                      </a:cubicBezTo>
                      <a:cubicBezTo>
                        <a:pt x="128" y="33"/>
                        <a:pt x="128" y="33"/>
                        <a:pt x="128" y="33"/>
                      </a:cubicBezTo>
                      <a:cubicBezTo>
                        <a:pt x="129" y="34"/>
                        <a:pt x="130" y="35"/>
                        <a:pt x="130" y="37"/>
                      </a:cubicBezTo>
                      <a:cubicBezTo>
                        <a:pt x="131" y="37"/>
                        <a:pt x="132" y="37"/>
                        <a:pt x="133" y="38"/>
                      </a:cubicBezTo>
                      <a:cubicBezTo>
                        <a:pt x="140" y="45"/>
                        <a:pt x="140" y="45"/>
                        <a:pt x="140" y="45"/>
                      </a:cubicBezTo>
                      <a:cubicBezTo>
                        <a:pt x="141" y="46"/>
                        <a:pt x="142" y="47"/>
                        <a:pt x="142" y="49"/>
                      </a:cubicBezTo>
                      <a:cubicBezTo>
                        <a:pt x="142" y="51"/>
                        <a:pt x="141" y="52"/>
                        <a:pt x="140" y="53"/>
                      </a:cubicBezTo>
                      <a:cubicBezTo>
                        <a:pt x="124" y="70"/>
                        <a:pt x="124" y="70"/>
                        <a:pt x="124" y="70"/>
                      </a:cubicBezTo>
                      <a:cubicBezTo>
                        <a:pt x="192" y="70"/>
                        <a:pt x="192" y="70"/>
                        <a:pt x="192" y="70"/>
                      </a:cubicBezTo>
                      <a:cubicBezTo>
                        <a:pt x="196" y="70"/>
                        <a:pt x="198" y="72"/>
                        <a:pt x="198" y="76"/>
                      </a:cubicBezTo>
                      <a:cubicBezTo>
                        <a:pt x="198" y="87"/>
                        <a:pt x="198" y="87"/>
                        <a:pt x="198" y="87"/>
                      </a:cubicBezTo>
                      <a:cubicBezTo>
                        <a:pt x="198" y="91"/>
                        <a:pt x="196" y="93"/>
                        <a:pt x="192" y="93"/>
                      </a:cubicBezTo>
                      <a:cubicBezTo>
                        <a:pt x="107" y="93"/>
                        <a:pt x="107" y="93"/>
                        <a:pt x="107" y="93"/>
                      </a:cubicBezTo>
                      <a:cubicBezTo>
                        <a:pt x="105" y="93"/>
                        <a:pt x="104" y="92"/>
                        <a:pt x="103" y="91"/>
                      </a:cubicBezTo>
                      <a:cubicBezTo>
                        <a:pt x="67" y="127"/>
                        <a:pt x="67" y="127"/>
                        <a:pt x="67" y="127"/>
                      </a:cubicBezTo>
                      <a:cubicBezTo>
                        <a:pt x="66" y="127"/>
                        <a:pt x="65" y="128"/>
                        <a:pt x="64" y="128"/>
                      </a:cubicBezTo>
                      <a:cubicBezTo>
                        <a:pt x="14" y="141"/>
                        <a:pt x="14" y="141"/>
                        <a:pt x="14" y="141"/>
                      </a:cubicBezTo>
                      <a:cubicBezTo>
                        <a:pt x="13" y="141"/>
                        <a:pt x="13" y="141"/>
                        <a:pt x="12" y="141"/>
                      </a:cubicBezTo>
                      <a:close/>
                      <a:moveTo>
                        <a:pt x="23" y="119"/>
                      </a:moveTo>
                      <a:cubicBezTo>
                        <a:pt x="45" y="113"/>
                        <a:pt x="45" y="113"/>
                        <a:pt x="45" y="113"/>
                      </a:cubicBezTo>
                      <a:cubicBezTo>
                        <a:pt x="29" y="97"/>
                        <a:pt x="29" y="97"/>
                        <a:pt x="29" y="97"/>
                      </a:cubicBezTo>
                      <a:lnTo>
                        <a:pt x="23" y="11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6" name="Freeform 52">
                  <a:extLst>
                    <a:ext uri="{FF2B5EF4-FFF2-40B4-BE49-F238E27FC236}">
                      <a16:creationId xmlns:a16="http://schemas.microsoft.com/office/drawing/2014/main" id="{E53349A3-0798-4D64-BA74-434D5ECF129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45995" y="8701808"/>
                  <a:ext cx="787400" cy="573089"/>
                </a:xfrm>
                <a:custGeom>
                  <a:avLst/>
                  <a:gdLst>
                    <a:gd name="T0" fmla="*/ 98 w 210"/>
                    <a:gd name="T1" fmla="*/ 12 h 153"/>
                    <a:gd name="T2" fmla="*/ 105 w 210"/>
                    <a:gd name="T3" fmla="*/ 18 h 153"/>
                    <a:gd name="T4" fmla="*/ 37 w 210"/>
                    <a:gd name="T5" fmla="*/ 86 h 153"/>
                    <a:gd name="T6" fmla="*/ 43 w 210"/>
                    <a:gd name="T7" fmla="*/ 92 h 153"/>
                    <a:gd name="T8" fmla="*/ 110 w 210"/>
                    <a:gd name="T9" fmla="*/ 24 h 153"/>
                    <a:gd name="T10" fmla="*/ 118 w 210"/>
                    <a:gd name="T11" fmla="*/ 31 h 153"/>
                    <a:gd name="T12" fmla="*/ 50 w 210"/>
                    <a:gd name="T13" fmla="*/ 99 h 153"/>
                    <a:gd name="T14" fmla="*/ 55 w 210"/>
                    <a:gd name="T15" fmla="*/ 104 h 153"/>
                    <a:gd name="T16" fmla="*/ 123 w 210"/>
                    <a:gd name="T17" fmla="*/ 36 h 153"/>
                    <a:gd name="T18" fmla="*/ 130 w 210"/>
                    <a:gd name="T19" fmla="*/ 43 h 153"/>
                    <a:gd name="T20" fmla="*/ 62 w 210"/>
                    <a:gd name="T21" fmla="*/ 111 h 153"/>
                    <a:gd name="T22" fmla="*/ 68 w 210"/>
                    <a:gd name="T23" fmla="*/ 116 h 153"/>
                    <a:gd name="T24" fmla="*/ 135 w 210"/>
                    <a:gd name="T25" fmla="*/ 49 h 153"/>
                    <a:gd name="T26" fmla="*/ 142 w 210"/>
                    <a:gd name="T27" fmla="*/ 55 h 153"/>
                    <a:gd name="T28" fmla="*/ 115 w 210"/>
                    <a:gd name="T29" fmla="*/ 82 h 153"/>
                    <a:gd name="T30" fmla="*/ 198 w 210"/>
                    <a:gd name="T31" fmla="*/ 82 h 153"/>
                    <a:gd name="T32" fmla="*/ 198 w 210"/>
                    <a:gd name="T33" fmla="*/ 93 h 153"/>
                    <a:gd name="T34" fmla="*/ 113 w 210"/>
                    <a:gd name="T35" fmla="*/ 93 h 153"/>
                    <a:gd name="T36" fmla="*/ 113 w 210"/>
                    <a:gd name="T37" fmla="*/ 84 h 153"/>
                    <a:gd name="T38" fmla="*/ 69 w 210"/>
                    <a:gd name="T39" fmla="*/ 128 h 153"/>
                    <a:gd name="T40" fmla="*/ 18 w 210"/>
                    <a:gd name="T41" fmla="*/ 141 h 153"/>
                    <a:gd name="T42" fmla="*/ 13 w 210"/>
                    <a:gd name="T43" fmla="*/ 136 h 153"/>
                    <a:gd name="T44" fmla="*/ 26 w 210"/>
                    <a:gd name="T45" fmla="*/ 85 h 153"/>
                    <a:gd name="T46" fmla="*/ 98 w 210"/>
                    <a:gd name="T47" fmla="*/ 12 h 153"/>
                    <a:gd name="T48" fmla="*/ 21 w 210"/>
                    <a:gd name="T49" fmla="*/ 133 h 153"/>
                    <a:gd name="T50" fmla="*/ 62 w 210"/>
                    <a:gd name="T51" fmla="*/ 122 h 153"/>
                    <a:gd name="T52" fmla="*/ 32 w 210"/>
                    <a:gd name="T53" fmla="*/ 91 h 153"/>
                    <a:gd name="T54" fmla="*/ 21 w 210"/>
                    <a:gd name="T55" fmla="*/ 133 h 153"/>
                    <a:gd name="T56" fmla="*/ 98 w 210"/>
                    <a:gd name="T57" fmla="*/ 0 h 153"/>
                    <a:gd name="T58" fmla="*/ 98 w 210"/>
                    <a:gd name="T59" fmla="*/ 0 h 153"/>
                    <a:gd name="T60" fmla="*/ 90 w 210"/>
                    <a:gd name="T61" fmla="*/ 3 h 153"/>
                    <a:gd name="T62" fmla="*/ 17 w 210"/>
                    <a:gd name="T63" fmla="*/ 76 h 153"/>
                    <a:gd name="T64" fmla="*/ 14 w 210"/>
                    <a:gd name="T65" fmla="*/ 82 h 153"/>
                    <a:gd name="T66" fmla="*/ 1 w 210"/>
                    <a:gd name="T67" fmla="*/ 133 h 153"/>
                    <a:gd name="T68" fmla="*/ 4 w 210"/>
                    <a:gd name="T69" fmla="*/ 145 h 153"/>
                    <a:gd name="T70" fmla="*/ 10 w 210"/>
                    <a:gd name="T71" fmla="*/ 150 h 153"/>
                    <a:gd name="T72" fmla="*/ 18 w 210"/>
                    <a:gd name="T73" fmla="*/ 153 h 153"/>
                    <a:gd name="T74" fmla="*/ 21 w 210"/>
                    <a:gd name="T75" fmla="*/ 153 h 153"/>
                    <a:gd name="T76" fmla="*/ 72 w 210"/>
                    <a:gd name="T77" fmla="*/ 140 h 153"/>
                    <a:gd name="T78" fmla="*/ 77 w 210"/>
                    <a:gd name="T79" fmla="*/ 137 h 153"/>
                    <a:gd name="T80" fmla="*/ 109 w 210"/>
                    <a:gd name="T81" fmla="*/ 105 h 153"/>
                    <a:gd name="T82" fmla="*/ 113 w 210"/>
                    <a:gd name="T83" fmla="*/ 105 h 153"/>
                    <a:gd name="T84" fmla="*/ 198 w 210"/>
                    <a:gd name="T85" fmla="*/ 105 h 153"/>
                    <a:gd name="T86" fmla="*/ 210 w 210"/>
                    <a:gd name="T87" fmla="*/ 93 h 153"/>
                    <a:gd name="T88" fmla="*/ 210 w 210"/>
                    <a:gd name="T89" fmla="*/ 82 h 153"/>
                    <a:gd name="T90" fmla="*/ 198 w 210"/>
                    <a:gd name="T91" fmla="*/ 70 h 153"/>
                    <a:gd name="T92" fmla="*/ 144 w 210"/>
                    <a:gd name="T93" fmla="*/ 70 h 153"/>
                    <a:gd name="T94" fmla="*/ 150 w 210"/>
                    <a:gd name="T95" fmla="*/ 64 h 153"/>
                    <a:gd name="T96" fmla="*/ 154 w 210"/>
                    <a:gd name="T97" fmla="*/ 55 h 153"/>
                    <a:gd name="T98" fmla="*/ 150 w 210"/>
                    <a:gd name="T99" fmla="*/ 47 h 153"/>
                    <a:gd name="T100" fmla="*/ 144 w 210"/>
                    <a:gd name="T101" fmla="*/ 40 h 153"/>
                    <a:gd name="T102" fmla="*/ 140 w 210"/>
                    <a:gd name="T103" fmla="*/ 38 h 153"/>
                    <a:gd name="T104" fmla="*/ 138 w 210"/>
                    <a:gd name="T105" fmla="*/ 35 h 153"/>
                    <a:gd name="T106" fmla="*/ 131 w 210"/>
                    <a:gd name="T107" fmla="*/ 28 h 153"/>
                    <a:gd name="T108" fmla="*/ 128 w 210"/>
                    <a:gd name="T109" fmla="*/ 25 h 153"/>
                    <a:gd name="T110" fmla="*/ 126 w 210"/>
                    <a:gd name="T111" fmla="*/ 22 h 153"/>
                    <a:gd name="T112" fmla="*/ 119 w 210"/>
                    <a:gd name="T113" fmla="*/ 15 h 153"/>
                    <a:gd name="T114" fmla="*/ 116 w 210"/>
                    <a:gd name="T115" fmla="*/ 13 h 153"/>
                    <a:gd name="T116" fmla="*/ 113 w 210"/>
                    <a:gd name="T117" fmla="*/ 10 h 153"/>
                    <a:gd name="T118" fmla="*/ 107 w 210"/>
                    <a:gd name="T119" fmla="*/ 3 h 153"/>
                    <a:gd name="T120" fmla="*/ 98 w 210"/>
                    <a:gd name="T121" fmla="*/ 0 h 1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10" h="153">
                      <a:moveTo>
                        <a:pt x="98" y="12"/>
                      </a:moveTo>
                      <a:cubicBezTo>
                        <a:pt x="105" y="18"/>
                        <a:pt x="105" y="18"/>
                        <a:pt x="105" y="18"/>
                      </a:cubicBezTo>
                      <a:cubicBezTo>
                        <a:pt x="37" y="86"/>
                        <a:pt x="37" y="86"/>
                        <a:pt x="37" y="86"/>
                      </a:cubicBezTo>
                      <a:cubicBezTo>
                        <a:pt x="43" y="92"/>
                        <a:pt x="43" y="92"/>
                        <a:pt x="43" y="92"/>
                      </a:cubicBezTo>
                      <a:cubicBezTo>
                        <a:pt x="110" y="24"/>
                        <a:pt x="110" y="24"/>
                        <a:pt x="110" y="24"/>
                      </a:cubicBezTo>
                      <a:cubicBezTo>
                        <a:pt x="118" y="31"/>
                        <a:pt x="118" y="31"/>
                        <a:pt x="118" y="31"/>
                      </a:cubicBezTo>
                      <a:cubicBezTo>
                        <a:pt x="50" y="99"/>
                        <a:pt x="50" y="99"/>
                        <a:pt x="50" y="99"/>
                      </a:cubicBezTo>
                      <a:cubicBezTo>
                        <a:pt x="55" y="104"/>
                        <a:pt x="55" y="104"/>
                        <a:pt x="55" y="104"/>
                      </a:cubicBezTo>
                      <a:cubicBezTo>
                        <a:pt x="123" y="36"/>
                        <a:pt x="123" y="36"/>
                        <a:pt x="123" y="36"/>
                      </a:cubicBezTo>
                      <a:cubicBezTo>
                        <a:pt x="130" y="43"/>
                        <a:pt x="130" y="43"/>
                        <a:pt x="130" y="43"/>
                      </a:cubicBezTo>
                      <a:cubicBezTo>
                        <a:pt x="62" y="111"/>
                        <a:pt x="62" y="111"/>
                        <a:pt x="62" y="111"/>
                      </a:cubicBezTo>
                      <a:cubicBezTo>
                        <a:pt x="68" y="116"/>
                        <a:pt x="68" y="116"/>
                        <a:pt x="68" y="116"/>
                      </a:cubicBezTo>
                      <a:cubicBezTo>
                        <a:pt x="135" y="49"/>
                        <a:pt x="135" y="49"/>
                        <a:pt x="135" y="49"/>
                      </a:cubicBezTo>
                      <a:cubicBezTo>
                        <a:pt x="142" y="55"/>
                        <a:pt x="142" y="55"/>
                        <a:pt x="142" y="55"/>
                      </a:cubicBezTo>
                      <a:cubicBezTo>
                        <a:pt x="115" y="82"/>
                        <a:pt x="115" y="82"/>
                        <a:pt x="115" y="82"/>
                      </a:cubicBezTo>
                      <a:cubicBezTo>
                        <a:pt x="198" y="82"/>
                        <a:pt x="198" y="82"/>
                        <a:pt x="198" y="82"/>
                      </a:cubicBezTo>
                      <a:cubicBezTo>
                        <a:pt x="198" y="93"/>
                        <a:pt x="198" y="93"/>
                        <a:pt x="198" y="93"/>
                      </a:cubicBezTo>
                      <a:cubicBezTo>
                        <a:pt x="113" y="93"/>
                        <a:pt x="113" y="93"/>
                        <a:pt x="113" y="93"/>
                      </a:cubicBezTo>
                      <a:cubicBezTo>
                        <a:pt x="113" y="84"/>
                        <a:pt x="113" y="84"/>
                        <a:pt x="113" y="84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18" y="141"/>
                        <a:pt x="18" y="141"/>
                        <a:pt x="18" y="141"/>
                      </a:cubicBezTo>
                      <a:cubicBezTo>
                        <a:pt x="13" y="136"/>
                        <a:pt x="13" y="136"/>
                        <a:pt x="13" y="136"/>
                      </a:cubicBezTo>
                      <a:cubicBezTo>
                        <a:pt x="26" y="85"/>
                        <a:pt x="26" y="85"/>
                        <a:pt x="26" y="85"/>
                      </a:cubicBezTo>
                      <a:cubicBezTo>
                        <a:pt x="98" y="12"/>
                        <a:pt x="98" y="12"/>
                        <a:pt x="98" y="12"/>
                      </a:cubicBezTo>
                      <a:moveTo>
                        <a:pt x="21" y="133"/>
                      </a:moveTo>
                      <a:cubicBezTo>
                        <a:pt x="62" y="122"/>
                        <a:pt x="62" y="122"/>
                        <a:pt x="62" y="122"/>
                      </a:cubicBezTo>
                      <a:cubicBezTo>
                        <a:pt x="32" y="91"/>
                        <a:pt x="32" y="91"/>
                        <a:pt x="32" y="91"/>
                      </a:cubicBezTo>
                      <a:cubicBezTo>
                        <a:pt x="21" y="133"/>
                        <a:pt x="21" y="133"/>
                        <a:pt x="21" y="133"/>
                      </a:cubicBezTo>
                      <a:moveTo>
                        <a:pt x="98" y="0"/>
                      </a:moveTo>
                      <a:cubicBezTo>
                        <a:pt x="98" y="0"/>
                        <a:pt x="98" y="0"/>
                        <a:pt x="98" y="0"/>
                      </a:cubicBezTo>
                      <a:cubicBezTo>
                        <a:pt x="95" y="0"/>
                        <a:pt x="92" y="1"/>
                        <a:pt x="90" y="3"/>
                      </a:cubicBezTo>
                      <a:cubicBezTo>
                        <a:pt x="17" y="76"/>
                        <a:pt x="17" y="76"/>
                        <a:pt x="17" y="76"/>
                      </a:cubicBezTo>
                      <a:cubicBezTo>
                        <a:pt x="16" y="78"/>
                        <a:pt x="15" y="80"/>
                        <a:pt x="14" y="82"/>
                      </a:cubicBezTo>
                      <a:cubicBezTo>
                        <a:pt x="1" y="133"/>
                        <a:pt x="1" y="133"/>
                        <a:pt x="1" y="133"/>
                      </a:cubicBezTo>
                      <a:cubicBezTo>
                        <a:pt x="0" y="137"/>
                        <a:pt x="1" y="142"/>
                        <a:pt x="4" y="145"/>
                      </a:cubicBezTo>
                      <a:cubicBezTo>
                        <a:pt x="10" y="150"/>
                        <a:pt x="10" y="150"/>
                        <a:pt x="10" y="150"/>
                      </a:cubicBezTo>
                      <a:cubicBezTo>
                        <a:pt x="12" y="152"/>
                        <a:pt x="15" y="153"/>
                        <a:pt x="18" y="153"/>
                      </a:cubicBezTo>
                      <a:cubicBezTo>
                        <a:pt x="19" y="153"/>
                        <a:pt x="20" y="153"/>
                        <a:pt x="21" y="153"/>
                      </a:cubicBezTo>
                      <a:cubicBezTo>
                        <a:pt x="72" y="140"/>
                        <a:pt x="72" y="140"/>
                        <a:pt x="72" y="140"/>
                      </a:cubicBezTo>
                      <a:cubicBezTo>
                        <a:pt x="74" y="140"/>
                        <a:pt x="76" y="138"/>
                        <a:pt x="77" y="137"/>
                      </a:cubicBezTo>
                      <a:cubicBezTo>
                        <a:pt x="109" y="105"/>
                        <a:pt x="109" y="105"/>
                        <a:pt x="109" y="105"/>
                      </a:cubicBezTo>
                      <a:cubicBezTo>
                        <a:pt x="111" y="105"/>
                        <a:pt x="112" y="105"/>
                        <a:pt x="113" y="105"/>
                      </a:cubicBezTo>
                      <a:cubicBezTo>
                        <a:pt x="198" y="105"/>
                        <a:pt x="198" y="105"/>
                        <a:pt x="198" y="105"/>
                      </a:cubicBezTo>
                      <a:cubicBezTo>
                        <a:pt x="205" y="105"/>
                        <a:pt x="210" y="100"/>
                        <a:pt x="210" y="93"/>
                      </a:cubicBezTo>
                      <a:cubicBezTo>
                        <a:pt x="210" y="82"/>
                        <a:pt x="210" y="82"/>
                        <a:pt x="210" y="82"/>
                      </a:cubicBezTo>
                      <a:cubicBezTo>
                        <a:pt x="210" y="75"/>
                        <a:pt x="205" y="70"/>
                        <a:pt x="198" y="70"/>
                      </a:cubicBezTo>
                      <a:cubicBezTo>
                        <a:pt x="144" y="70"/>
                        <a:pt x="144" y="70"/>
                        <a:pt x="144" y="70"/>
                      </a:cubicBezTo>
                      <a:cubicBezTo>
                        <a:pt x="150" y="64"/>
                        <a:pt x="150" y="64"/>
                        <a:pt x="150" y="64"/>
                      </a:cubicBezTo>
                      <a:cubicBezTo>
                        <a:pt x="153" y="61"/>
                        <a:pt x="154" y="58"/>
                        <a:pt x="154" y="55"/>
                      </a:cubicBezTo>
                      <a:cubicBezTo>
                        <a:pt x="154" y="52"/>
                        <a:pt x="152" y="49"/>
                        <a:pt x="150" y="47"/>
                      </a:cubicBezTo>
                      <a:cubicBezTo>
                        <a:pt x="144" y="40"/>
                        <a:pt x="144" y="40"/>
                        <a:pt x="144" y="40"/>
                      </a:cubicBezTo>
                      <a:cubicBezTo>
                        <a:pt x="143" y="39"/>
                        <a:pt x="142" y="39"/>
                        <a:pt x="140" y="38"/>
                      </a:cubicBezTo>
                      <a:cubicBezTo>
                        <a:pt x="140" y="37"/>
                        <a:pt x="139" y="36"/>
                        <a:pt x="138" y="35"/>
                      </a:cubicBezTo>
                      <a:cubicBezTo>
                        <a:pt x="131" y="28"/>
                        <a:pt x="131" y="28"/>
                        <a:pt x="131" y="28"/>
                      </a:cubicBezTo>
                      <a:cubicBezTo>
                        <a:pt x="131" y="27"/>
                        <a:pt x="129" y="26"/>
                        <a:pt x="128" y="25"/>
                      </a:cubicBezTo>
                      <a:cubicBezTo>
                        <a:pt x="128" y="24"/>
                        <a:pt x="127" y="23"/>
                        <a:pt x="126" y="22"/>
                      </a:cubicBezTo>
                      <a:cubicBezTo>
                        <a:pt x="119" y="15"/>
                        <a:pt x="119" y="15"/>
                        <a:pt x="119" y="15"/>
                      </a:cubicBezTo>
                      <a:cubicBezTo>
                        <a:pt x="118" y="14"/>
                        <a:pt x="117" y="13"/>
                        <a:pt x="116" y="13"/>
                      </a:cubicBezTo>
                      <a:cubicBezTo>
                        <a:pt x="115" y="12"/>
                        <a:pt x="114" y="10"/>
                        <a:pt x="113" y="10"/>
                      </a:cubicBezTo>
                      <a:cubicBezTo>
                        <a:pt x="107" y="3"/>
                        <a:pt x="107" y="3"/>
                        <a:pt x="107" y="3"/>
                      </a:cubicBezTo>
                      <a:cubicBezTo>
                        <a:pt x="105" y="1"/>
                        <a:pt x="102" y="0"/>
                        <a:pt x="98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7" name="Rectangle 53">
                  <a:extLst>
                    <a:ext uri="{FF2B5EF4-FFF2-40B4-BE49-F238E27FC236}">
                      <a16:creationId xmlns:a16="http://schemas.microsoft.com/office/drawing/2014/main" id="{973BD3FE-4636-408F-9759-D8E0699ACED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084396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8" name="Rectangle 54">
                  <a:extLst>
                    <a:ext uri="{FF2B5EF4-FFF2-40B4-BE49-F238E27FC236}">
                      <a16:creationId xmlns:a16="http://schemas.microsoft.com/office/drawing/2014/main" id="{1C4354EE-3EFF-4C64-BE3A-2714421D9DF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159009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9" name="Freeform 55">
                  <a:extLst>
                    <a:ext uri="{FF2B5EF4-FFF2-40B4-BE49-F238E27FC236}">
                      <a16:creationId xmlns:a16="http://schemas.microsoft.com/office/drawing/2014/main" id="{A94C88B7-BBE4-462F-84F1-63741E6FF0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768" y="8674820"/>
                  <a:ext cx="217488" cy="214313"/>
                </a:xfrm>
                <a:custGeom>
                  <a:avLst/>
                  <a:gdLst>
                    <a:gd name="T0" fmla="*/ 55 w 58"/>
                    <a:gd name="T1" fmla="*/ 46 h 57"/>
                    <a:gd name="T2" fmla="*/ 55 w 58"/>
                    <a:gd name="T3" fmla="*/ 37 h 57"/>
                    <a:gd name="T4" fmla="*/ 21 w 58"/>
                    <a:gd name="T5" fmla="*/ 2 h 57"/>
                    <a:gd name="T6" fmla="*/ 12 w 58"/>
                    <a:gd name="T7" fmla="*/ 2 h 57"/>
                    <a:gd name="T8" fmla="*/ 0 w 58"/>
                    <a:gd name="T9" fmla="*/ 14 h 57"/>
                    <a:gd name="T10" fmla="*/ 44 w 58"/>
                    <a:gd name="T11" fmla="*/ 57 h 57"/>
                    <a:gd name="T12" fmla="*/ 55 w 58"/>
                    <a:gd name="T13" fmla="*/ 46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" h="57">
                      <a:moveTo>
                        <a:pt x="55" y="46"/>
                      </a:moveTo>
                      <a:cubicBezTo>
                        <a:pt x="58" y="43"/>
                        <a:pt x="58" y="39"/>
                        <a:pt x="55" y="37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18" y="0"/>
                        <a:pt x="14" y="0"/>
                        <a:pt x="12" y="2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44" y="57"/>
                        <a:pt x="44" y="57"/>
                        <a:pt x="44" y="57"/>
                      </a:cubicBezTo>
                      <a:cubicBezTo>
                        <a:pt x="55" y="46"/>
                        <a:pt x="55" y="46"/>
                        <a:pt x="55" y="4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80" name="Freeform 56">
                  <a:extLst>
                    <a:ext uri="{FF2B5EF4-FFF2-40B4-BE49-F238E27FC236}">
                      <a16:creationId xmlns:a16="http://schemas.microsoft.com/office/drawing/2014/main" id="{C57448B6-8846-4247-B0EA-B7111E2A994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96782" y="8746258"/>
                  <a:ext cx="693738" cy="484189"/>
                </a:xfrm>
                <a:custGeom>
                  <a:avLst/>
                  <a:gdLst>
                    <a:gd name="T0" fmla="*/ 241 w 437"/>
                    <a:gd name="T1" fmla="*/ 166 h 305"/>
                    <a:gd name="T2" fmla="*/ 305 w 437"/>
                    <a:gd name="T3" fmla="*/ 102 h 305"/>
                    <a:gd name="T4" fmla="*/ 288 w 437"/>
                    <a:gd name="T5" fmla="*/ 88 h 305"/>
                    <a:gd name="T6" fmla="*/ 130 w 437"/>
                    <a:gd name="T7" fmla="*/ 246 h 305"/>
                    <a:gd name="T8" fmla="*/ 116 w 437"/>
                    <a:gd name="T9" fmla="*/ 234 h 305"/>
                    <a:gd name="T10" fmla="*/ 276 w 437"/>
                    <a:gd name="T11" fmla="*/ 74 h 305"/>
                    <a:gd name="T12" fmla="*/ 260 w 437"/>
                    <a:gd name="T13" fmla="*/ 57 h 305"/>
                    <a:gd name="T14" fmla="*/ 99 w 437"/>
                    <a:gd name="T15" fmla="*/ 218 h 305"/>
                    <a:gd name="T16" fmla="*/ 87 w 437"/>
                    <a:gd name="T17" fmla="*/ 206 h 305"/>
                    <a:gd name="T18" fmla="*/ 248 w 437"/>
                    <a:gd name="T19" fmla="*/ 45 h 305"/>
                    <a:gd name="T20" fmla="*/ 229 w 437"/>
                    <a:gd name="T21" fmla="*/ 29 h 305"/>
                    <a:gd name="T22" fmla="*/ 71 w 437"/>
                    <a:gd name="T23" fmla="*/ 189 h 305"/>
                    <a:gd name="T24" fmla="*/ 56 w 437"/>
                    <a:gd name="T25" fmla="*/ 175 h 305"/>
                    <a:gd name="T26" fmla="*/ 217 w 437"/>
                    <a:gd name="T27" fmla="*/ 14 h 305"/>
                    <a:gd name="T28" fmla="*/ 201 w 437"/>
                    <a:gd name="T29" fmla="*/ 0 h 305"/>
                    <a:gd name="T30" fmla="*/ 30 w 437"/>
                    <a:gd name="T31" fmla="*/ 173 h 305"/>
                    <a:gd name="T32" fmla="*/ 0 w 437"/>
                    <a:gd name="T33" fmla="*/ 293 h 305"/>
                    <a:gd name="T34" fmla="*/ 12 w 437"/>
                    <a:gd name="T35" fmla="*/ 305 h 305"/>
                    <a:gd name="T36" fmla="*/ 132 w 437"/>
                    <a:gd name="T37" fmla="*/ 274 h 305"/>
                    <a:gd name="T38" fmla="*/ 236 w 437"/>
                    <a:gd name="T39" fmla="*/ 170 h 305"/>
                    <a:gd name="T40" fmla="*/ 236 w 437"/>
                    <a:gd name="T41" fmla="*/ 192 h 305"/>
                    <a:gd name="T42" fmla="*/ 437 w 437"/>
                    <a:gd name="T43" fmla="*/ 192 h 305"/>
                    <a:gd name="T44" fmla="*/ 437 w 437"/>
                    <a:gd name="T45" fmla="*/ 166 h 305"/>
                    <a:gd name="T46" fmla="*/ 241 w 437"/>
                    <a:gd name="T47" fmla="*/ 166 h 305"/>
                    <a:gd name="T48" fmla="*/ 19 w 437"/>
                    <a:gd name="T49" fmla="*/ 286 h 305"/>
                    <a:gd name="T50" fmla="*/ 45 w 437"/>
                    <a:gd name="T51" fmla="*/ 187 h 305"/>
                    <a:gd name="T52" fmla="*/ 116 w 437"/>
                    <a:gd name="T53" fmla="*/ 260 h 305"/>
                    <a:gd name="T54" fmla="*/ 19 w 437"/>
                    <a:gd name="T55" fmla="*/ 286 h 3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437" h="305">
                      <a:moveTo>
                        <a:pt x="241" y="166"/>
                      </a:moveTo>
                      <a:lnTo>
                        <a:pt x="305" y="102"/>
                      </a:lnTo>
                      <a:lnTo>
                        <a:pt x="288" y="88"/>
                      </a:lnTo>
                      <a:lnTo>
                        <a:pt x="130" y="246"/>
                      </a:lnTo>
                      <a:lnTo>
                        <a:pt x="116" y="234"/>
                      </a:lnTo>
                      <a:lnTo>
                        <a:pt x="276" y="74"/>
                      </a:lnTo>
                      <a:lnTo>
                        <a:pt x="260" y="57"/>
                      </a:lnTo>
                      <a:lnTo>
                        <a:pt x="99" y="218"/>
                      </a:lnTo>
                      <a:lnTo>
                        <a:pt x="87" y="206"/>
                      </a:lnTo>
                      <a:lnTo>
                        <a:pt x="248" y="45"/>
                      </a:lnTo>
                      <a:lnTo>
                        <a:pt x="229" y="29"/>
                      </a:lnTo>
                      <a:lnTo>
                        <a:pt x="71" y="189"/>
                      </a:lnTo>
                      <a:lnTo>
                        <a:pt x="56" y="175"/>
                      </a:lnTo>
                      <a:lnTo>
                        <a:pt x="217" y="14"/>
                      </a:lnTo>
                      <a:lnTo>
                        <a:pt x="201" y="0"/>
                      </a:lnTo>
                      <a:lnTo>
                        <a:pt x="30" y="173"/>
                      </a:lnTo>
                      <a:lnTo>
                        <a:pt x="0" y="293"/>
                      </a:lnTo>
                      <a:lnTo>
                        <a:pt x="12" y="305"/>
                      </a:lnTo>
                      <a:lnTo>
                        <a:pt x="132" y="274"/>
                      </a:lnTo>
                      <a:lnTo>
                        <a:pt x="236" y="170"/>
                      </a:lnTo>
                      <a:lnTo>
                        <a:pt x="236" y="192"/>
                      </a:lnTo>
                      <a:lnTo>
                        <a:pt x="437" y="192"/>
                      </a:lnTo>
                      <a:lnTo>
                        <a:pt x="437" y="166"/>
                      </a:lnTo>
                      <a:lnTo>
                        <a:pt x="241" y="166"/>
                      </a:lnTo>
                      <a:close/>
                      <a:moveTo>
                        <a:pt x="19" y="286"/>
                      </a:moveTo>
                      <a:lnTo>
                        <a:pt x="45" y="187"/>
                      </a:lnTo>
                      <a:lnTo>
                        <a:pt x="116" y="260"/>
                      </a:lnTo>
                      <a:lnTo>
                        <a:pt x="19" y="2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</p:grpSp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3C2FCB82-6FEE-4963-8633-361F0AC9493A}"/>
                  </a:ext>
                </a:extLst>
              </p:cNvPr>
              <p:cNvSpPr txBox="1"/>
              <p:nvPr/>
            </p:nvSpPr>
            <p:spPr>
              <a:xfrm>
                <a:off x="932114" y="8712046"/>
                <a:ext cx="17272529" cy="9583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II.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Điều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kiện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để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đ</a:t>
                </a:r>
                <a:r>
                  <a:rPr lang="vi-VN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ư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ờng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thẳng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vuông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góc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với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mặt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 </a:t>
                </a:r>
                <a:r>
                  <a:rPr lang="en-US" sz="2667" b="1" dirty="0" err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phẳng</a:t>
                </a:r>
                <a:endParaRPr lang="en-US" sz="2667" b="1" dirty="0">
                  <a:solidFill>
                    <a:schemeClr val="bg1"/>
                  </a:solidFill>
                  <a:latin typeface="+mj-lt"/>
                  <a:ea typeface="Tahoma" pitchFamily="34" charset="0"/>
                  <a:cs typeface="Tahoma" pitchFamily="34" charset="0"/>
                </a:endParaRPr>
              </a:p>
            </p:txBody>
          </p:sp>
        </p:grpSp>
      </p:grpSp>
      <p:sp>
        <p:nvSpPr>
          <p:cNvPr id="81" name="TextBox 80">
            <a:extLst>
              <a:ext uri="{FF2B5EF4-FFF2-40B4-BE49-F238E27FC236}">
                <a16:creationId xmlns:a16="http://schemas.microsoft.com/office/drawing/2014/main" id="{FA924CE8-C8AC-4755-9937-37CC73228333}"/>
              </a:ext>
            </a:extLst>
          </p:cNvPr>
          <p:cNvSpPr txBox="1"/>
          <p:nvPr/>
        </p:nvSpPr>
        <p:spPr>
          <a:xfrm>
            <a:off x="497103" y="1366577"/>
            <a:ext cx="11359295" cy="913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indent="-380990" algn="just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Nếu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một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đường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thẳng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vuông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góc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với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hai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đường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thẳng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cắt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nhau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cùng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thuộc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một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mặt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phẳng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thì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nó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vuông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góc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với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mặt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phẳng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ấy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275017EB-9419-4E09-BE12-49DF6B1543F6}"/>
                  </a:ext>
                </a:extLst>
              </p:cNvPr>
              <p:cNvSpPr/>
              <p:nvPr/>
            </p:nvSpPr>
            <p:spPr>
              <a:xfrm>
                <a:off x="1066798" y="2093795"/>
                <a:ext cx="5338945" cy="19411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667" dirty="0" err="1">
                    <a:ea typeface="Cambria Math" panose="02040503050406030204" pitchFamily="18" charset="0"/>
                    <a:cs typeface="Tahoma" pitchFamily="34" charset="0"/>
                  </a:rPr>
                  <a:t>Vậy</a:t>
                </a:r>
                <a:r>
                  <a:rPr lang="en-US" sz="2667" dirty="0">
                    <a:solidFill>
                      <a:srgbClr val="FF0000"/>
                    </a:solidFill>
                    <a:ea typeface="Cambria Math" panose="02040503050406030204" pitchFamily="18" charset="0"/>
                    <a:cs typeface="Tahoma" pitchFamily="34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667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itchFamily="34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</m:ctrlPr>
                          </m:eqArrPr>
                          <m:e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𝑑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⊥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𝑎</m:t>
                            </m:r>
                          </m:e>
                          <m:e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𝑑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⊥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𝑏</m:t>
                            </m:r>
                          </m:e>
                          <m:e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𝑎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 sz="2667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c</m:t>
                            </m:r>
                            <m:r>
                              <a:rPr lang="en-US" sz="2667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ắ</m:t>
                            </m:r>
                            <m:r>
                              <m:rPr>
                                <m:sty m:val="p"/>
                              </m:rPr>
                              <a:rPr lang="en-US" sz="2667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t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 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𝑏</m:t>
                            </m:r>
                          </m:e>
                          <m:e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𝑎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⊂</m:t>
                            </m:r>
                            <m:d>
                              <m:dPr>
                                <m:ctrlPr>
                                  <a:rPr lang="en-US" sz="2667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ahoma" pitchFamily="34" charset="0"/>
                                  </a:rPr>
                                </m:ctrlPr>
                              </m:dPr>
                              <m:e>
                                <m:r>
                                  <a:rPr lang="en-US" sz="2667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ahoma" pitchFamily="34" charset="0"/>
                                  </a:rPr>
                                  <m:t>𝑃</m:t>
                                </m:r>
                              </m:e>
                            </m:d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,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𝑏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⊂(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𝑃</m:t>
                            </m:r>
                            <m:r>
                              <a:rPr lang="en-US" sz="2667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ahoma" pitchFamily="34" charset="0"/>
                              </a:rPr>
                              <m:t>)</m:t>
                            </m:r>
                          </m:e>
                        </m:eqArr>
                      </m:e>
                    </m:d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⇒</m:t>
                    </m:r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𝑑</m:t>
                    </m:r>
                    <m:r>
                      <a:rPr lang="en-US" sz="2667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itchFamily="34" charset="0"/>
                      </a:rPr>
                      <m:t>⊥</m:t>
                    </m:r>
                    <m:d>
                      <m:dPr>
                        <m:ctrlPr>
                          <a:rPr lang="en-US" sz="2667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itchFamily="34" charset="0"/>
                          </a:rPr>
                        </m:ctrlPr>
                      </m:dPr>
                      <m:e>
                        <m:r>
                          <a:rPr lang="en-US" sz="2667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itchFamily="34" charset="0"/>
                          </a:rPr>
                          <m:t>𝑃</m:t>
                        </m:r>
                      </m:e>
                    </m:d>
                  </m:oMath>
                </a14:m>
                <a:r>
                  <a:rPr lang="en-US" sz="2667" dirty="0"/>
                  <a:t>.</a:t>
                </a:r>
              </a:p>
            </p:txBody>
          </p:sp>
        </mc:Choice>
        <mc:Fallback xmlns=""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275017EB-9419-4E09-BE12-49DF6B1543F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798" y="2093795"/>
                <a:ext cx="5338945" cy="1941172"/>
              </a:xfrm>
              <a:prstGeom prst="rect">
                <a:avLst/>
              </a:prstGeom>
              <a:blipFill>
                <a:blip r:embed="rId2"/>
                <a:stretch>
                  <a:fillRect l="-21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7" name="Group 5">
            <a:extLst>
              <a:ext uri="{FF2B5EF4-FFF2-40B4-BE49-F238E27FC236}">
                <a16:creationId xmlns:a16="http://schemas.microsoft.com/office/drawing/2014/main" id="{76608D20-6FDF-4481-9755-C36D078DDB1C}"/>
              </a:ext>
            </a:extLst>
          </p:cNvPr>
          <p:cNvGrpSpPr/>
          <p:nvPr/>
        </p:nvGrpSpPr>
        <p:grpSpPr>
          <a:xfrm>
            <a:off x="270417" y="4211320"/>
            <a:ext cx="11750963" cy="2566616"/>
            <a:chOff x="1486217" y="3326756"/>
            <a:chExt cx="25683250" cy="3885656"/>
          </a:xfrm>
        </p:grpSpPr>
        <p:sp>
          <p:nvSpPr>
            <p:cNvPr id="58" name="Rounded Rectangle 8">
              <a:extLst>
                <a:ext uri="{FF2B5EF4-FFF2-40B4-BE49-F238E27FC236}">
                  <a16:creationId xmlns:a16="http://schemas.microsoft.com/office/drawing/2014/main" id="{B80BD125-AC1B-4FB1-941A-2D730673DD84}"/>
                </a:ext>
              </a:extLst>
            </p:cNvPr>
            <p:cNvSpPr/>
            <p:nvPr/>
          </p:nvSpPr>
          <p:spPr>
            <a:xfrm>
              <a:off x="1557474" y="3662986"/>
              <a:ext cx="25611993" cy="3549426"/>
            </a:xfrm>
            <a:prstGeom prst="roundRect">
              <a:avLst>
                <a:gd name="adj" fmla="val 10214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7" tIns="8999" rIns="17997" bIns="8999" rtlCol="0" anchor="ctr"/>
            <a:lstStyle/>
            <a:p>
              <a:pPr algn="ctr"/>
              <a:endParaRPr lang="en-US" sz="2300">
                <a:latin typeface="+mj-lt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59" name="Group 65">
              <a:extLst>
                <a:ext uri="{FF2B5EF4-FFF2-40B4-BE49-F238E27FC236}">
                  <a16:creationId xmlns:a16="http://schemas.microsoft.com/office/drawing/2014/main" id="{B4F4496D-CD5B-4737-905E-16CD71D60C28}"/>
                </a:ext>
              </a:extLst>
            </p:cNvPr>
            <p:cNvGrpSpPr/>
            <p:nvPr/>
          </p:nvGrpSpPr>
          <p:grpSpPr>
            <a:xfrm>
              <a:off x="1486217" y="3326756"/>
              <a:ext cx="3406046" cy="890190"/>
              <a:chOff x="384522" y="8712046"/>
              <a:chExt cx="3406046" cy="890190"/>
            </a:xfrm>
          </p:grpSpPr>
          <p:sp>
            <p:nvSpPr>
              <p:cNvPr id="60" name="Freeform 20">
                <a:extLst>
                  <a:ext uri="{FF2B5EF4-FFF2-40B4-BE49-F238E27FC236}">
                    <a16:creationId xmlns:a16="http://schemas.microsoft.com/office/drawing/2014/main" id="{D1F5ADD3-4E43-422E-95D0-A1345A397F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22" y="8755082"/>
                <a:ext cx="2961926" cy="794875"/>
              </a:xfrm>
              <a:prstGeom prst="roundRect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00">
                  <a:latin typeface="+mj-lt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385640A1-3FA8-4C32-ABC7-9B3DCCADF1DD}"/>
                  </a:ext>
                </a:extLst>
              </p:cNvPr>
              <p:cNvSpPr txBox="1"/>
              <p:nvPr/>
            </p:nvSpPr>
            <p:spPr>
              <a:xfrm>
                <a:off x="459666" y="8712046"/>
                <a:ext cx="3330902" cy="8901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67" b="1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Hệ quả  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A097A4A6-D8F7-4B3F-A669-4AE9E4300DB4}"/>
                  </a:ext>
                </a:extLst>
              </p:cNvPr>
              <p:cNvSpPr/>
              <p:nvPr/>
            </p:nvSpPr>
            <p:spPr>
              <a:xfrm>
                <a:off x="5261339" y="5101786"/>
                <a:ext cx="3062569" cy="1007776"/>
              </a:xfrm>
              <a:prstGeom prst="rect">
                <a:avLst/>
              </a:prstGeom>
              <a:ln w="28575"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en-US" sz="2667" i="1">
                              <a:solidFill>
                                <a:srgbClr val="0000CC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ahoma" pitchFamily="34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667" i="1">
                                  <a:solidFill>
                                    <a:srgbClr val="0000C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</m:ctrlPr>
                            </m:eqArrPr>
                            <m:e>
                              <m:r>
                                <a:rPr lang="en-US" sz="2667" i="1">
                                  <a:solidFill>
                                    <a:srgbClr val="0000C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𝑑</m:t>
                              </m:r>
                              <m:r>
                                <a:rPr lang="en-US" sz="2667" i="1">
                                  <a:solidFill>
                                    <a:srgbClr val="0000C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⊥</m:t>
                              </m:r>
                              <m:r>
                                <a:rPr lang="en-US" sz="2667" i="1">
                                  <a:solidFill>
                                    <a:srgbClr val="0000C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𝐴𝐵</m:t>
                              </m:r>
                            </m:e>
                            <m:e>
                              <m:r>
                                <a:rPr lang="en-US" sz="2667" i="1">
                                  <a:solidFill>
                                    <a:srgbClr val="0000C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𝑑</m:t>
                              </m:r>
                              <m:r>
                                <a:rPr lang="en-US" sz="2667" i="1">
                                  <a:solidFill>
                                    <a:srgbClr val="0000C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⊥</m:t>
                              </m:r>
                              <m:r>
                                <a:rPr lang="en-US" sz="2667" i="1">
                                  <a:solidFill>
                                    <a:srgbClr val="0000C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𝐴𝐶</m:t>
                              </m:r>
                            </m:e>
                          </m:eqArr>
                        </m:e>
                      </m:d>
                      <m:r>
                        <a:rPr lang="en-US" sz="2667" i="1">
                          <a:solidFill>
                            <a:srgbClr val="0000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ahoma" pitchFamily="34" charset="0"/>
                        </a:rPr>
                        <m:t>⇒</m:t>
                      </m:r>
                      <m:r>
                        <a:rPr lang="en-US" sz="2667" i="1">
                          <a:solidFill>
                            <a:srgbClr val="0000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ahoma" pitchFamily="34" charset="0"/>
                        </a:rPr>
                        <m:t>𝑑</m:t>
                      </m:r>
                      <m:r>
                        <a:rPr lang="en-US" sz="2667" i="1">
                          <a:solidFill>
                            <a:srgbClr val="0000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ahoma" pitchFamily="34" charset="0"/>
                        </a:rPr>
                        <m:t>⊥</m:t>
                      </m:r>
                      <m:r>
                        <a:rPr lang="en-US" sz="2667" i="1">
                          <a:solidFill>
                            <a:srgbClr val="0000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ahoma" pitchFamily="34" charset="0"/>
                        </a:rPr>
                        <m:t>𝐵𝐶</m:t>
                      </m:r>
                    </m:oMath>
                  </m:oMathPara>
                </a14:m>
                <a:endParaRPr lang="en-US" sz="2667" dirty="0">
                  <a:solidFill>
                    <a:srgbClr val="0000CC"/>
                  </a:solidFill>
                </a:endParaRPr>
              </a:p>
            </p:txBody>
          </p:sp>
        </mc:Choice>
        <mc:Fallback xmlns=""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A097A4A6-D8F7-4B3F-A669-4AE9E4300DB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1339" y="5101786"/>
                <a:ext cx="3062569" cy="100777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3" name="TextBox 82">
            <a:extLst>
              <a:ext uri="{FF2B5EF4-FFF2-40B4-BE49-F238E27FC236}">
                <a16:creationId xmlns:a16="http://schemas.microsoft.com/office/drawing/2014/main" id="{EBA09352-07D2-4837-A195-11E636AC83C7}"/>
              </a:ext>
            </a:extLst>
          </p:cNvPr>
          <p:cNvSpPr txBox="1"/>
          <p:nvPr/>
        </p:nvSpPr>
        <p:spPr>
          <a:xfrm>
            <a:off x="303020" y="4784719"/>
            <a:ext cx="4767540" cy="1734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indent="-380990" algn="just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Nếu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một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đường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thẳng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vuông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góc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với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hai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cạnh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của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một</a:t>
            </a:r>
            <a:r>
              <a:rPr lang="en-US" sz="2667" dirty="0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 tam </a:t>
            </a:r>
            <a:r>
              <a:rPr lang="en-US" sz="2667" dirty="0" err="1">
                <a:solidFill>
                  <a:srgbClr val="C00000"/>
                </a:solidFill>
                <a:latin typeface="+mj-lt"/>
                <a:ea typeface="Tahoma" pitchFamily="34" charset="0"/>
                <a:cs typeface="Tahoma" pitchFamily="34" charset="0"/>
              </a:rPr>
              <a:t>giác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thì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nó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cũng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vuông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góc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với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cạnh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thứ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ba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của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tam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giác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en-US" sz="2667" dirty="0" err="1">
                <a:latin typeface="+mj-lt"/>
                <a:ea typeface="Tahoma" pitchFamily="34" charset="0"/>
                <a:cs typeface="Tahoma" pitchFamily="34" charset="0"/>
              </a:rPr>
              <a:t>đó</a:t>
            </a:r>
            <a:r>
              <a:rPr lang="en-US" sz="2667" dirty="0">
                <a:latin typeface="+mj-lt"/>
                <a:ea typeface="Tahoma" pitchFamily="34" charset="0"/>
                <a:cs typeface="Tahoma" pitchFamily="34" charset="0"/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6018054-E05C-4013-B218-E92CC7D18F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0184" y="4688840"/>
            <a:ext cx="3590217" cy="219456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F935993-7491-4544-AB9B-0FDEC41B5F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93520" y="2418152"/>
            <a:ext cx="3366379" cy="1950720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5E9431C6-6489-40E5-BDEF-7B9FBF428FBD}"/>
              </a:ext>
            </a:extLst>
          </p:cNvPr>
          <p:cNvSpPr txBox="1"/>
          <p:nvPr/>
        </p:nvSpPr>
        <p:spPr>
          <a:xfrm>
            <a:off x="1358013" y="65756"/>
            <a:ext cx="9283909" cy="43381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lIns="45699" tIns="22850" rIns="45699" bIns="22850" rtlCol="0">
            <a:spAutoFit/>
          </a:bodyPr>
          <a:lstStyle/>
          <a:p>
            <a:pPr algn="ctr">
              <a:lnSpc>
                <a:spcPts val="2999"/>
              </a:lnSpc>
              <a:spcBef>
                <a:spcPts val="900"/>
              </a:spcBef>
            </a:pPr>
            <a:r>
              <a:rPr lang="en-US" sz="3299" b="1" dirty="0" err="1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Bài</a:t>
            </a:r>
            <a:r>
              <a:rPr lang="en-US" sz="3299" b="1" dirty="0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 3.</a:t>
            </a:r>
            <a:r>
              <a:rPr lang="en-US" sz="2800" b="1" dirty="0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ĐƯỜNG THẲNG VUÔNG GÓC VỚI MẶT PHẲNG</a:t>
            </a:r>
          </a:p>
        </p:txBody>
      </p:sp>
    </p:spTree>
    <p:extLst>
      <p:ext uri="{BB962C8B-B14F-4D97-AF65-F5344CB8AC3E}">
        <p14:creationId xmlns:p14="http://schemas.microsoft.com/office/powerpoint/2010/main" val="36694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62" grpId="0" animBg="1"/>
      <p:bldP spid="8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>
            <a:extLst>
              <a:ext uri="{FF2B5EF4-FFF2-40B4-BE49-F238E27FC236}">
                <a16:creationId xmlns:a16="http://schemas.microsoft.com/office/drawing/2014/main" id="{836D91E4-D3A2-41EB-ADA5-3AE3409DD8D2}"/>
              </a:ext>
            </a:extLst>
          </p:cNvPr>
          <p:cNvSpPr txBox="1"/>
          <p:nvPr/>
        </p:nvSpPr>
        <p:spPr>
          <a:xfrm>
            <a:off x="2774269" y="65756"/>
            <a:ext cx="8575828" cy="43381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45699" tIns="22850" rIns="45699" bIns="22850" rtlCol="0">
            <a:spAutoFit/>
          </a:bodyPr>
          <a:lstStyle/>
          <a:p>
            <a:pPr algn="ctr">
              <a:lnSpc>
                <a:spcPts val="2999"/>
              </a:lnSpc>
              <a:spcBef>
                <a:spcPts val="900"/>
              </a:spcBef>
            </a:pPr>
            <a:r>
              <a:rPr lang="en-US" sz="2800" b="1" err="1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Bài</a:t>
            </a:r>
            <a:r>
              <a:rPr lang="en-US" sz="2800" b="1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 4.HAI MẶT PHẲNG VUÔNG GÓC</a:t>
            </a:r>
            <a:endParaRPr lang="en-US" sz="2800" b="1" dirty="0">
              <a:solidFill>
                <a:srgbClr val="135F82"/>
              </a:solidFill>
              <a:latin typeface="Times New Roman" pitchFamily="18" charset="0"/>
              <a:ea typeface="AvantGarde-Demi" pitchFamily="18" charset="0"/>
              <a:cs typeface="Times New Roman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F97A083-D691-4913-A4F4-616FF9299936}"/>
              </a:ext>
            </a:extLst>
          </p:cNvPr>
          <p:cNvSpPr txBox="1"/>
          <p:nvPr/>
        </p:nvSpPr>
        <p:spPr>
          <a:xfrm>
            <a:off x="277836" y="845668"/>
            <a:ext cx="6098344" cy="5564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  <a:tabLst>
                <a:tab pos="1208405" algn="l"/>
                <a:tab pos="3108960" algn="ctr"/>
              </a:tabLst>
            </a:pPr>
            <a:r>
              <a:rPr lang="en-US" sz="28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</a:t>
            </a:r>
            <a:r>
              <a:rPr lang="en-US" sz="28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HAI MẶT PHẲNG VUÔNG GÓC</a:t>
            </a:r>
            <a:endParaRPr lang="en-US" sz="2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BAB9CDB-BF77-4A10-8DBE-6BEFD2642C92}"/>
              </a:ext>
            </a:extLst>
          </p:cNvPr>
          <p:cNvSpPr txBox="1"/>
          <p:nvPr/>
        </p:nvSpPr>
        <p:spPr>
          <a:xfrm>
            <a:off x="277836" y="1686040"/>
            <a:ext cx="11440552" cy="16757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8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PHƯƠNG PHÁP CHỨNG MINH HAI MẶT PHẲNG VUÔNG GÓC</a:t>
            </a:r>
            <a:endParaRPr lang="en-US" sz="280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8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</a:t>
            </a:r>
            <a:r>
              <a:rPr lang="en-US" sz="28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ể chứng minh  hai </a:t>
            </a:r>
            <a:r>
              <a:rPr lang="en-US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mặt phẳng</a:t>
            </a:r>
            <a:r>
              <a:rPr lang="en-US" sz="28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vuông góc với nhau  ta chứng minh có 1 đường thẳng chứa trong mặt này  vuông góc với </a:t>
            </a:r>
            <a:r>
              <a:rPr lang="en-US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mặt phẳng</a:t>
            </a:r>
            <a:r>
              <a:rPr lang="en-US" sz="28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kia.</a:t>
            </a:r>
            <a:endParaRPr lang="en-US" sz="2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E1ACD483-609A-4025-9112-850FC1A718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6579" y="441846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A9CB6486-A1E1-4725-8456-FB3338E6897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276579" y="4418468"/>
          <a:ext cx="4178104" cy="13459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r:id="rId3" imgW="1422400" imgH="457200" progId="Equation.DSMT4">
                  <p:embed/>
                </p:oleObj>
              </mc:Choice>
              <mc:Fallback>
                <p:oleObj r:id="rId3" imgW="1422400" imgH="45720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A9CB6486-A1E1-4725-8456-FB3338E6897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6579" y="4418468"/>
                        <a:ext cx="4178104" cy="134596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73408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>
            <a:extLst>
              <a:ext uri="{FF2B5EF4-FFF2-40B4-BE49-F238E27FC236}">
                <a16:creationId xmlns:a16="http://schemas.microsoft.com/office/drawing/2014/main" id="{836D91E4-D3A2-41EB-ADA5-3AE3409DD8D2}"/>
              </a:ext>
            </a:extLst>
          </p:cNvPr>
          <p:cNvSpPr txBox="1"/>
          <p:nvPr/>
        </p:nvSpPr>
        <p:spPr>
          <a:xfrm>
            <a:off x="2774269" y="65756"/>
            <a:ext cx="8575828" cy="43381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45699" tIns="22850" rIns="45699" bIns="22850" rtlCol="0">
            <a:spAutoFit/>
          </a:bodyPr>
          <a:lstStyle/>
          <a:p>
            <a:pPr algn="ctr">
              <a:lnSpc>
                <a:spcPts val="2999"/>
              </a:lnSpc>
              <a:spcBef>
                <a:spcPts val="900"/>
              </a:spcBef>
            </a:pPr>
            <a:r>
              <a:rPr lang="en-US" sz="2800" b="1" err="1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Bài</a:t>
            </a:r>
            <a:r>
              <a:rPr lang="en-US" sz="2800" b="1">
                <a:solidFill>
                  <a:srgbClr val="135F82"/>
                </a:solidFill>
                <a:latin typeface="Times New Roman" pitchFamily="18" charset="0"/>
                <a:ea typeface="AvantGarde-Demi" pitchFamily="18" charset="0"/>
                <a:cs typeface="Times New Roman" pitchFamily="18" charset="0"/>
              </a:rPr>
              <a:t> 4.HAI MẶT PHẲNG VUÔNG GÓC</a:t>
            </a:r>
            <a:endParaRPr lang="en-US" sz="2800" b="1" dirty="0">
              <a:solidFill>
                <a:srgbClr val="135F82"/>
              </a:solidFill>
              <a:latin typeface="Times New Roman" pitchFamily="18" charset="0"/>
              <a:ea typeface="AvantGarde-Demi" pitchFamily="18" charset="0"/>
              <a:cs typeface="Times New Roman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BAB9CDB-BF77-4A10-8DBE-6BEFD2642C92}"/>
              </a:ext>
            </a:extLst>
          </p:cNvPr>
          <p:cNvSpPr txBox="1"/>
          <p:nvPr/>
        </p:nvSpPr>
        <p:spPr>
          <a:xfrm>
            <a:off x="-90455" y="630963"/>
            <a:ext cx="11440552" cy="16757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8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PHƯƠNG PHÁP CHỨNG MINH HAI MẶT PHẲNG VUÔNG GÓC</a:t>
            </a:r>
            <a:endParaRPr lang="en-US" sz="280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8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</a:t>
            </a:r>
            <a:r>
              <a:rPr lang="en-US" sz="28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ể chứng minh  hai </a:t>
            </a:r>
            <a:r>
              <a:rPr lang="en-US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mặt phẳng</a:t>
            </a:r>
            <a:r>
              <a:rPr lang="en-US" sz="28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vuông góc với nhau  ta chứng minh có 1 đường thẳng chứa trong mặt này  vuông góc với </a:t>
            </a:r>
            <a:r>
              <a:rPr lang="en-US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mặt phẳng</a:t>
            </a:r>
            <a:r>
              <a:rPr lang="en-US" sz="28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kia.</a:t>
            </a:r>
            <a:endParaRPr lang="en-US" sz="2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3B0279-A9B4-429E-945D-0F1500F87CD9}"/>
              </a:ext>
            </a:extLst>
          </p:cNvPr>
          <p:cNvSpPr txBox="1"/>
          <p:nvPr/>
        </p:nvSpPr>
        <p:spPr>
          <a:xfrm>
            <a:off x="133642" y="2201161"/>
            <a:ext cx="11655083" cy="12321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Aft>
                <a:spcPts val="1000"/>
              </a:spcAft>
            </a:pPr>
            <a:r>
              <a:rPr lang="en-US" sz="32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Bài tập 1: </a:t>
            </a:r>
            <a:r>
              <a:rPr lang="en-US" sz="3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 S.ABC có các tam giác SAB, SAC vuông tại A; tam giác ABC vuông tại B. Chứng minh:</a:t>
            </a:r>
            <a:endParaRPr lang="en-US" sz="3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2F2493C-2BBE-4605-8D98-FC879BAA8B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829" y="3607316"/>
            <a:ext cx="3172268" cy="240063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D3CDCFD-47C4-4135-A74A-A53A94F998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lum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820" y="2686124"/>
            <a:ext cx="3882169" cy="41061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70340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47687BD-D1A6-2626-101A-230FCE516A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943471" cy="369980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5E48559-5EC7-CCAA-F32B-4068EB057D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342" y="1746132"/>
            <a:ext cx="5275384" cy="48656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36631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33429" y="1820588"/>
            <a:ext cx="11926984" cy="4951201"/>
            <a:chOff x="184495" y="3655445"/>
            <a:chExt cx="11926984" cy="4627407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7"/>
              <a:ext cx="11926984" cy="441763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 dirty="0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55445"/>
              <a:ext cx="2342698" cy="517649"/>
              <a:chOff x="1275608" y="6274279"/>
              <a:chExt cx="4592537" cy="940543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6150" y="6274279"/>
                <a:ext cx="2813135" cy="9405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224529" y="2591117"/>
                <a:ext cx="7927891" cy="1146205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a) Tam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giác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𝑆𝐴𝐶</m:t>
                    </m:r>
                    <m:r>
                      <a:rPr lang="en-US" sz="32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𝑂𝑀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trung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bình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nên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𝑂𝑀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∕∕</m:t>
                    </m:r>
                    <m:r>
                      <a:rPr lang="en-US" sz="3200" i="1">
                        <a:latin typeface="Cambria Math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𝑆𝐴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529" y="2591117"/>
                <a:ext cx="7927891" cy="1146205"/>
              </a:xfrm>
              <a:prstGeom prst="rect">
                <a:avLst/>
              </a:prstGeom>
              <a:blipFill>
                <a:blip r:embed="rId2"/>
                <a:stretch>
                  <a:fillRect l="-2000" t="-7447" b="-132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32079" y="6292305"/>
            <a:ext cx="436728" cy="480339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180751" y="-50346"/>
                <a:ext cx="11830497" cy="20346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628635" indent="-628635">
                  <a:lnSpc>
                    <a:spcPct val="115000"/>
                  </a:lnSpc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 tập 3</a:t>
                </a:r>
                <a:r>
                  <a:rPr lang="nl-NL" sz="2800" b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Cho </a:t>
                </a:r>
                <a:r>
                  <a:rPr lang="nl-NL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hình chóp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𝑺</m:t>
                    </m:r>
                    <m:r>
                      <a:rPr lang="en-US" sz="2800" b="1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800" b="1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𝑨𝑩𝑪𝑫</m:t>
                    </m:r>
                  </m:oMath>
                </a14:m>
                <a:r>
                  <a:rPr lang="nl-NL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có đáy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𝑨𝑩𝑪𝑫</m:t>
                    </m:r>
                  </m:oMath>
                </a14:m>
                <a:r>
                  <a:rPr lang="nl-NL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hình vuông tâm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𝐎</m:t>
                    </m:r>
                  </m:oMath>
                </a14:m>
                <a:r>
                  <a:rPr lang="nl-NL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</a:p>
              <a:p>
                <a:pPr marL="628635" indent="-628635">
                  <a:lnSpc>
                    <a:spcPct val="115000"/>
                  </a:lnSpc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14:m>
                  <m:oMath xmlns:m="http://schemas.openxmlformats.org/officeDocument/2006/math">
                    <m:r>
                      <a:rPr lang="en-US" sz="2800" b="1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𝑺𝑨</m:t>
                    </m:r>
                  </m:oMath>
                </a14:m>
                <a:r>
                  <a:rPr lang="nl-NL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2800" b="1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𝑨𝑩𝑪𝑫</m:t>
                        </m:r>
                      </m:e>
                    </m:d>
                  </m:oMath>
                </a14:m>
                <a:r>
                  <a:rPr lang="nl-NL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514350" indent="-514350">
                  <a:lnSpc>
                    <a:spcPct val="115000"/>
                  </a:lnSpc>
                  <a:buAutoNum type="alphaLcParenR"/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b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Gọi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𝑴</m:t>
                    </m:r>
                    <m:r>
                      <a:rPr lang="en-US" sz="2800" b="1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nl-NL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trung điểm của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𝑺𝑪</m:t>
                    </m:r>
                  </m:oMath>
                </a14:m>
                <a:r>
                  <a:rPr lang="nl-NL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Chứng minh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𝑶𝑴</m:t>
                    </m:r>
                    <m:r>
                      <a:rPr lang="nl-NL" sz="2800" b="1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  <m:d>
                      <m:dPr>
                        <m:ctrlPr>
                          <a:rPr lang="nl-NL" sz="28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𝑨𝑩𝑪𝑫</m:t>
                        </m:r>
                      </m:e>
                    </m:d>
                  </m:oMath>
                </a14:m>
                <a:r>
                  <a:rPr lang="nl-NL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514350" indent="-514350">
                  <a:lnSpc>
                    <a:spcPct val="115000"/>
                  </a:lnSpc>
                  <a:buAutoNum type="alphaLcParenR"/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b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CMR mặt phẳng (SAC) vuông góc mặt phẳng (ABCD)</a:t>
                </a:r>
                <a:endParaRPr lang="nl-NL" sz="2800" b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751" y="-50346"/>
                <a:ext cx="11830497" cy="2034660"/>
              </a:xfrm>
              <a:prstGeom prst="rect">
                <a:avLst/>
              </a:prstGeom>
              <a:blipFill>
                <a:blip r:embed="rId3"/>
                <a:stretch>
                  <a:fillRect l="-1082" t="-2096" b="-74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0" name="Group 19">
            <a:extLst>
              <a:ext uri="{FF2B5EF4-FFF2-40B4-BE49-F238E27FC236}">
                <a16:creationId xmlns:a16="http://schemas.microsoft.com/office/drawing/2014/main" id="{0E582C6E-F5E0-4B33-A4C6-99BBE92E2E1E}"/>
              </a:ext>
            </a:extLst>
          </p:cNvPr>
          <p:cNvGrpSpPr/>
          <p:nvPr/>
        </p:nvGrpSpPr>
        <p:grpSpPr>
          <a:xfrm>
            <a:off x="7720488" y="2163840"/>
            <a:ext cx="4194979" cy="4594709"/>
            <a:chOff x="7720489" y="2163840"/>
            <a:chExt cx="4194979" cy="4594707"/>
          </a:xfrm>
        </p:grpSpPr>
        <p:sp>
          <p:nvSpPr>
            <p:cNvPr id="78" name="Rectangle 18">
              <a:extLst>
                <a:ext uri="{FF2B5EF4-FFF2-40B4-BE49-F238E27FC236}">
                  <a16:creationId xmlns:a16="http://schemas.microsoft.com/office/drawing/2014/main" id="{2D95BFC4-8D9E-4B63-B39A-5D7954BBF1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17274" y="2163840"/>
              <a:ext cx="1715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  <a:endParaRPr lang="en-US" sz="2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98146B4F-2648-4510-B1CB-BD58F38017C7}"/>
                </a:ext>
              </a:extLst>
            </p:cNvPr>
            <p:cNvGrpSpPr/>
            <p:nvPr/>
          </p:nvGrpSpPr>
          <p:grpSpPr>
            <a:xfrm>
              <a:off x="7720489" y="2546412"/>
              <a:ext cx="4194979" cy="4212135"/>
              <a:chOff x="7720489" y="2546412"/>
              <a:chExt cx="4194979" cy="4212135"/>
            </a:xfrm>
          </p:grpSpPr>
          <p:grpSp>
            <p:nvGrpSpPr>
              <p:cNvPr id="17" name="Group 16">
                <a:extLst>
                  <a:ext uri="{FF2B5EF4-FFF2-40B4-BE49-F238E27FC236}">
                    <a16:creationId xmlns:a16="http://schemas.microsoft.com/office/drawing/2014/main" id="{3F383BEE-68C8-4361-87A2-706B8EE9C1AF}"/>
                  </a:ext>
                </a:extLst>
              </p:cNvPr>
              <p:cNvGrpSpPr/>
              <p:nvPr/>
            </p:nvGrpSpPr>
            <p:grpSpPr>
              <a:xfrm>
                <a:off x="7720489" y="2546412"/>
                <a:ext cx="4194979" cy="4212135"/>
                <a:chOff x="7720489" y="2546412"/>
                <a:chExt cx="4194979" cy="4212135"/>
              </a:xfrm>
            </p:grpSpPr>
            <p:grpSp>
              <p:nvGrpSpPr>
                <p:cNvPr id="48" name="Group 47">
                  <a:extLst>
                    <a:ext uri="{FF2B5EF4-FFF2-40B4-BE49-F238E27FC236}">
                      <a16:creationId xmlns:a16="http://schemas.microsoft.com/office/drawing/2014/main" id="{305DFE2D-17EF-4F34-9D2F-ABEC82484283}"/>
                    </a:ext>
                  </a:extLst>
                </p:cNvPr>
                <p:cNvGrpSpPr/>
                <p:nvPr/>
              </p:nvGrpSpPr>
              <p:grpSpPr>
                <a:xfrm>
                  <a:off x="7720489" y="2546412"/>
                  <a:ext cx="4194979" cy="4212135"/>
                  <a:chOff x="4572001" y="1888199"/>
                  <a:chExt cx="3217098" cy="2367372"/>
                </a:xfrm>
              </p:grpSpPr>
              <p:sp>
                <p:nvSpPr>
                  <p:cNvPr id="50" name="Line 9">
                    <a:extLst>
                      <a:ext uri="{FF2B5EF4-FFF2-40B4-BE49-F238E27FC236}">
                        <a16:creationId xmlns:a16="http://schemas.microsoft.com/office/drawing/2014/main" id="{A7D56D4E-6C73-4244-9DC2-B179CA6C8B51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520428" cy="2159794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>
                      <a:ln>
                        <a:solidFill>
                          <a:sysClr val="windowText" lastClr="000000"/>
                        </a:solidFill>
                      </a:ln>
                    </a:endParaRPr>
                  </a:p>
                </p:txBody>
              </p:sp>
              <p:sp>
                <p:nvSpPr>
                  <p:cNvPr id="51" name="Line 11">
                    <a:extLst>
                      <a:ext uri="{FF2B5EF4-FFF2-40B4-BE49-F238E27FC236}">
                        <a16:creationId xmlns:a16="http://schemas.microsoft.com/office/drawing/2014/main" id="{A0A36028-BC22-4BF7-8174-40F7C81493F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800762" y="3294327"/>
                    <a:ext cx="658416" cy="74890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 dirty="0"/>
                  </a:p>
                </p:txBody>
              </p:sp>
              <p:sp>
                <p:nvSpPr>
                  <p:cNvPr id="52" name="Line 12">
                    <a:extLst>
                      <a:ext uri="{FF2B5EF4-FFF2-40B4-BE49-F238E27FC236}">
                        <a16:creationId xmlns:a16="http://schemas.microsoft.com/office/drawing/2014/main" id="{12981FEA-4770-4ECB-9B04-6AACF2390401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793457" y="1888199"/>
                    <a:ext cx="658416" cy="2155031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3" name="Line 13">
                    <a:extLst>
                      <a:ext uri="{FF2B5EF4-FFF2-40B4-BE49-F238E27FC236}">
                        <a16:creationId xmlns:a16="http://schemas.microsoft.com/office/drawing/2014/main" id="{F368364A-8653-454B-92A8-5E479BC8F576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793457" y="4043230"/>
                    <a:ext cx="2178844" cy="476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4" name="Line 14">
                    <a:extLst>
                      <a:ext uri="{FF2B5EF4-FFF2-40B4-BE49-F238E27FC236}">
                        <a16:creationId xmlns:a16="http://schemas.microsoft.com/office/drawing/2014/main" id="{F30D2C74-B3BF-4714-A95D-F47FE6567BCC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6972301" y="3307424"/>
                    <a:ext cx="585788" cy="740569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5" name="Line 15">
                    <a:extLst>
                      <a:ext uri="{FF2B5EF4-FFF2-40B4-BE49-F238E27FC236}">
                        <a16:creationId xmlns:a16="http://schemas.microsoft.com/office/drawing/2014/main" id="{715B48D9-BFAD-432A-BAEB-7CFC65FF601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5451873" y="1888199"/>
                    <a:ext cx="2106216" cy="1419225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7" name="Line 16">
                    <a:extLst>
                      <a:ext uri="{FF2B5EF4-FFF2-40B4-BE49-F238E27FC236}">
                        <a16:creationId xmlns:a16="http://schemas.microsoft.com/office/drawing/2014/main" id="{CB736A9E-15C8-4654-B953-3FBA81B7B6A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191" cy="1406128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60" name="Rectangle 18">
                    <a:extLst>
                      <a:ext uri="{FF2B5EF4-FFF2-40B4-BE49-F238E27FC236}">
                        <a16:creationId xmlns:a16="http://schemas.microsoft.com/office/drawing/2014/main" id="{6E4672E6-D65E-4504-B5D0-2E5471251C5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618222" y="3176499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D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61" name="Rectangle 19">
                    <a:extLst>
                      <a:ext uri="{FF2B5EF4-FFF2-40B4-BE49-F238E27FC236}">
                        <a16:creationId xmlns:a16="http://schemas.microsoft.com/office/drawing/2014/main" id="{86B97477-07CB-4D57-B24E-3BE16BCEF27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086601" y="4047993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C</a:t>
                    </a:r>
                  </a:p>
                </p:txBody>
              </p:sp>
              <p:sp>
                <p:nvSpPr>
                  <p:cNvPr id="62" name="Rectangle 20">
                    <a:extLst>
                      <a:ext uri="{FF2B5EF4-FFF2-40B4-BE49-F238E27FC236}">
                        <a16:creationId xmlns:a16="http://schemas.microsoft.com/office/drawing/2014/main" id="{5F98CC9C-E11F-4851-8030-A491DD330B7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572001" y="3933693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B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64" name="Rectangle 21">
                    <a:extLst>
                      <a:ext uri="{FF2B5EF4-FFF2-40B4-BE49-F238E27FC236}">
                        <a16:creationId xmlns:a16="http://schemas.microsoft.com/office/drawing/2014/main" id="{97E2A25D-882E-4473-9991-4C317EF4DD8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238706" y="3105875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A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67" name="Line 22">
                    <a:extLst>
                      <a:ext uri="{FF2B5EF4-FFF2-40B4-BE49-F238E27FC236}">
                        <a16:creationId xmlns:a16="http://schemas.microsoft.com/office/drawing/2014/main" id="{186329CE-CDAC-42AB-A8D7-9422683617A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9622" y="3305044"/>
                    <a:ext cx="2083857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612" dirty="0"/>
                  </a:p>
                </p:txBody>
              </p:sp>
            </p:grpSp>
            <p:sp>
              <p:nvSpPr>
                <p:cNvPr id="80" name="Line 22">
                  <a:extLst>
                    <a:ext uri="{FF2B5EF4-FFF2-40B4-BE49-F238E27FC236}">
                      <a16:creationId xmlns:a16="http://schemas.microsoft.com/office/drawing/2014/main" id="{8065F993-AE37-419C-A828-5865683E1D9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8009261" y="5075821"/>
                  <a:ext cx="3604899" cy="128587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612" dirty="0"/>
                </a:p>
              </p:txBody>
            </p:sp>
            <p:sp>
              <p:nvSpPr>
                <p:cNvPr id="81" name="Line 22">
                  <a:extLst>
                    <a:ext uri="{FF2B5EF4-FFF2-40B4-BE49-F238E27FC236}">
                      <a16:creationId xmlns:a16="http://schemas.microsoft.com/office/drawing/2014/main" id="{3CFCDE19-2A9F-4A83-88B1-28B0296C377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8886863" y="5084801"/>
                  <a:ext cx="1945696" cy="127689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612" dirty="0"/>
                </a:p>
              </p:txBody>
            </p:sp>
          </p:grpSp>
          <p:sp>
            <p:nvSpPr>
              <p:cNvPr id="84" name="Rectangle 18">
                <a:extLst>
                  <a:ext uri="{FF2B5EF4-FFF2-40B4-BE49-F238E27FC236}">
                    <a16:creationId xmlns:a16="http://schemas.microsoft.com/office/drawing/2014/main" id="{D995A457-667F-43AB-A7D1-2A16412F90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16837" y="5761253"/>
                <a:ext cx="193964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</a:p>
            </p:txBody>
          </p:sp>
        </p:grpSp>
      </p:grpSp>
      <p:sp>
        <p:nvSpPr>
          <p:cNvPr id="85" name="Line 16">
            <a:extLst>
              <a:ext uri="{FF2B5EF4-FFF2-40B4-BE49-F238E27FC236}">
                <a16:creationId xmlns:a16="http://schemas.microsoft.com/office/drawing/2014/main" id="{2F7B4A42-0F84-4C31-9CDE-10D5FBFE7FF6}"/>
              </a:ext>
            </a:extLst>
          </p:cNvPr>
          <p:cNvSpPr>
            <a:spLocks noChangeShapeType="1"/>
          </p:cNvSpPr>
          <p:nvPr/>
        </p:nvSpPr>
        <p:spPr bwMode="auto">
          <a:xfrm>
            <a:off x="9840867" y="4358379"/>
            <a:ext cx="0" cy="1353772"/>
          </a:xfrm>
          <a:prstGeom prst="line">
            <a:avLst/>
          </a:prstGeom>
          <a:noFill/>
          <a:ln w="38100">
            <a:solidFill>
              <a:srgbClr val="FF0000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6A31722D-B819-4150-93E2-A961FB5CE358}"/>
              </a:ext>
            </a:extLst>
          </p:cNvPr>
          <p:cNvGrpSpPr/>
          <p:nvPr/>
        </p:nvGrpSpPr>
        <p:grpSpPr>
          <a:xfrm>
            <a:off x="9781879" y="4025361"/>
            <a:ext cx="334099" cy="419291"/>
            <a:chOff x="9828658" y="4139536"/>
            <a:chExt cx="334097" cy="419290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5C7FFD4-EAF9-4C50-A9B9-500603A9077E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  <p:sp>
          <p:nvSpPr>
            <p:cNvPr id="79" name="Rectangle 18">
              <a:extLst>
                <a:ext uri="{FF2B5EF4-FFF2-40B4-BE49-F238E27FC236}">
                  <a16:creationId xmlns:a16="http://schemas.microsoft.com/office/drawing/2014/main" id="{C9541BA1-32F1-4240-8041-739E5DCA85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23908" y="4139536"/>
              <a:ext cx="238847" cy="323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424118" y="3856509"/>
                <a:ext cx="8243539" cy="114621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Theo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thiết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𝑆𝐴</m:t>
                    </m:r>
                  </m:oMath>
                </a14:m>
                <a:r>
                  <a:rPr lang="nl-NL" sz="32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  <m:d>
                      <m:dPr>
                        <m:ctrlPr>
                          <a:rPr lang="nl-NL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nl-NL" sz="32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/>
                      </a:rPr>
                      <m:t>⇒</m:t>
                    </m:r>
                  </m:oMath>
                </a14:m>
                <a:r>
                  <a:rPr lang="nl-NL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𝑂𝑀</m:t>
                    </m:r>
                  </m:oMath>
                </a14:m>
                <a:r>
                  <a:rPr lang="nl-NL" sz="32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  <m:d>
                      <m:dPr>
                        <m:ctrlPr>
                          <a:rPr lang="nl-NL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endParaRPr lang="nl-NL" sz="32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nl-NL" sz="32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(theo tính chất 1a)</a:t>
                </a:r>
                <a:r>
                  <a:rPr lang="en-US" sz="32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en-US" sz="3200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118" y="3856509"/>
                <a:ext cx="8243539" cy="1146211"/>
              </a:xfrm>
              <a:prstGeom prst="rect">
                <a:avLst/>
              </a:prstGeom>
              <a:blipFill>
                <a:blip r:embed="rId4"/>
                <a:stretch>
                  <a:fillRect l="-1923" t="-7447" b="-132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81085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4" grpId="0"/>
      <p:bldP spid="85" grpId="0" animBg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3396A6-7C7E-4B12-A113-180D22DC95D8}"/>
              </a:ext>
            </a:extLst>
          </p:cNvPr>
          <p:cNvSpPr txBox="1"/>
          <p:nvPr/>
        </p:nvSpPr>
        <p:spPr>
          <a:xfrm>
            <a:off x="147924" y="112541"/>
            <a:ext cx="12044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TẬP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D7521E-0E86-BADA-C756-8CD137C33C0F}"/>
              </a:ext>
            </a:extLst>
          </p:cNvPr>
          <p:cNvSpPr txBox="1"/>
          <p:nvPr/>
        </p:nvSpPr>
        <p:spPr>
          <a:xfrm>
            <a:off x="300112" y="758872"/>
            <a:ext cx="6241366" cy="2794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tabLst>
                <a:tab pos="1208405" algn="l"/>
                <a:tab pos="3108960" algn="ctr"/>
              </a:tabLst>
            </a:pPr>
            <a:r>
              <a:rPr lang="en-US" sz="28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3/</a:t>
            </a:r>
            <a:r>
              <a:rPr lang="en-US" sz="28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 hình chóp S.ABCD có đáy ABCD là một hình thoi cạnh a và có </a:t>
            </a: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208405" algn="l"/>
                <a:tab pos="3108960" algn="ctr"/>
              </a:tabLst>
            </a:pPr>
            <a:r>
              <a:rPr lang="en-US" sz="28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 = SB =SC=SD= a. Chứng minh rằng:</a:t>
            </a:r>
            <a:endParaRPr lang="en-US" sz="2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tabLst>
                <a:tab pos="1208405" algn="l"/>
                <a:tab pos="3108960" algn="ctr"/>
              </a:tabLst>
            </a:pPr>
            <a:r>
              <a:rPr lang="en-US" sz="28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Mặt phẳng (ABCD) vuông góc với mặt phẳng (SBD);</a:t>
            </a:r>
            <a:endParaRPr lang="en-US" sz="2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24BB070-B937-A8AD-2F05-B8415F953E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3973" y="758873"/>
            <a:ext cx="5408747" cy="5896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738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3396A6-7C7E-4B12-A113-180D22DC95D8}"/>
              </a:ext>
            </a:extLst>
          </p:cNvPr>
          <p:cNvSpPr txBox="1"/>
          <p:nvPr/>
        </p:nvSpPr>
        <p:spPr>
          <a:xfrm>
            <a:off x="147924" y="112541"/>
            <a:ext cx="12044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TẬP TƯƠNG TỰ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84F2976-2E0D-6A43-7B40-160D73983C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924" y="1037594"/>
            <a:ext cx="11244867" cy="501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6269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3396A6-7C7E-4B12-A113-180D22DC95D8}"/>
              </a:ext>
            </a:extLst>
          </p:cNvPr>
          <p:cNvSpPr txBox="1"/>
          <p:nvPr/>
        </p:nvSpPr>
        <p:spPr>
          <a:xfrm>
            <a:off x="147924" y="112541"/>
            <a:ext cx="12044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TẬP TƯƠNG TỰ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FEA1179-64D6-C07E-C811-E8C3F3849E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924" y="758872"/>
            <a:ext cx="11687656" cy="178239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C46E6EA-968B-E990-FEDA-11B300E16E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1690" y="1650067"/>
            <a:ext cx="4886325" cy="521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85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3396A6-7C7E-4B12-A113-180D22DC95D8}"/>
              </a:ext>
            </a:extLst>
          </p:cNvPr>
          <p:cNvSpPr txBox="1"/>
          <p:nvPr/>
        </p:nvSpPr>
        <p:spPr>
          <a:xfrm>
            <a:off x="147924" y="112541"/>
            <a:ext cx="12044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TẬP TƯƠNG TỰ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0E67A8-CE53-42E4-8D7E-B79B08683D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924" y="792725"/>
            <a:ext cx="12053273" cy="5143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2866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3396A6-7C7E-4B12-A113-180D22DC95D8}"/>
              </a:ext>
            </a:extLst>
          </p:cNvPr>
          <p:cNvSpPr txBox="1"/>
          <p:nvPr/>
        </p:nvSpPr>
        <p:spPr>
          <a:xfrm>
            <a:off x="147924" y="112541"/>
            <a:ext cx="12044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TẬP TƯƠNG TỰ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13FFBC-706B-F529-0A5F-263626C976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62" y="758872"/>
            <a:ext cx="12044075" cy="192436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3DED82F-E591-73C7-1022-A001377BAA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2197" y="1800784"/>
            <a:ext cx="4477500" cy="4880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707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3396A6-7C7E-4B12-A113-180D22DC95D8}"/>
              </a:ext>
            </a:extLst>
          </p:cNvPr>
          <p:cNvSpPr txBox="1"/>
          <p:nvPr/>
        </p:nvSpPr>
        <p:spPr>
          <a:xfrm>
            <a:off x="147924" y="112541"/>
            <a:ext cx="12044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TẬP TƯƠNG TỰ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DD7642-B5DC-486A-682A-5EE4972567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36" y="869430"/>
            <a:ext cx="11284548" cy="4796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213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002299F-92AD-4742-B5E3-F163852449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lum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4993" y="1695158"/>
            <a:ext cx="6232809" cy="516284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9731D53-D676-4CAE-A141-4E4FF90D50BE}"/>
              </a:ext>
            </a:extLst>
          </p:cNvPr>
          <p:cNvSpPr txBox="1"/>
          <p:nvPr/>
        </p:nvSpPr>
        <p:spPr>
          <a:xfrm>
            <a:off x="235633" y="134035"/>
            <a:ext cx="1179224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u="sng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Ví dụ:</a:t>
            </a:r>
            <a:r>
              <a:rPr lang="en-US" sz="4000" b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Cho hình chóp S.ABC có SA vuông góc với (ABC); tam giác ABC vuông tại B. chứng minh rằng BC vuông góc với mặt phẳng (SAB).</a:t>
            </a:r>
            <a:endParaRPr lang="en-US" sz="4000" b="1"/>
          </a:p>
        </p:txBody>
      </p:sp>
    </p:spTree>
    <p:extLst>
      <p:ext uri="{BB962C8B-B14F-4D97-AF65-F5344CB8AC3E}">
        <p14:creationId xmlns:p14="http://schemas.microsoft.com/office/powerpoint/2010/main" val="878132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4F7082A-EC6B-4AE9-A444-4B4A102F1F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330" y="195078"/>
            <a:ext cx="11704682" cy="256708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9992313-0168-4A44-B853-C0992B5644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2272" y="2957240"/>
            <a:ext cx="5871456" cy="39007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3448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21B481-3AFD-4173-A0E0-C1426F3DAD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622" y="192754"/>
            <a:ext cx="12004686" cy="22550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04400D9-DC97-422A-A8D8-7EF76FFAD18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3021" y="2447778"/>
            <a:ext cx="5929606" cy="43907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508924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315DE57A-0C28-4AB7-AB9C-FEC12C9B9D79}"/>
              </a:ext>
            </a:extLst>
          </p:cNvPr>
          <p:cNvGrpSpPr/>
          <p:nvPr/>
        </p:nvGrpSpPr>
        <p:grpSpPr>
          <a:xfrm>
            <a:off x="72353" y="737316"/>
            <a:ext cx="12021090" cy="5919881"/>
            <a:chOff x="1809191" y="3352802"/>
            <a:chExt cx="20804682" cy="7846265"/>
          </a:xfrm>
        </p:grpSpPr>
        <p:sp>
          <p:nvSpPr>
            <p:cNvPr id="33" name="Round Same Side Corner Rectangle 60">
              <a:extLst>
                <a:ext uri="{FF2B5EF4-FFF2-40B4-BE49-F238E27FC236}">
                  <a16:creationId xmlns:a16="http://schemas.microsoft.com/office/drawing/2014/main" id="{ED6AC00F-87AD-4806-BF9C-E6B8FDCC2030}"/>
                </a:ext>
              </a:extLst>
            </p:cNvPr>
            <p:cNvSpPr/>
            <p:nvPr/>
          </p:nvSpPr>
          <p:spPr>
            <a:xfrm flipV="1">
              <a:off x="1809191" y="3827341"/>
              <a:ext cx="20658185" cy="7371726"/>
            </a:xfrm>
            <a:prstGeom prst="round2SameRect">
              <a:avLst>
                <a:gd name="adj1" fmla="val 3062"/>
                <a:gd name="adj2" fmla="val 0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7" tIns="8999" rIns="17997" bIns="8999" rtlCol="0" anchor="ctr"/>
            <a:lstStyle/>
            <a:p>
              <a:pPr algn="ctr"/>
              <a:endParaRPr lang="en-US" sz="807">
                <a:latin typeface="+mj-lt"/>
              </a:endParaRPr>
            </a:p>
          </p:txBody>
        </p:sp>
        <p:grpSp>
          <p:nvGrpSpPr>
            <p:cNvPr id="34" name="Group 56">
              <a:extLst>
                <a:ext uri="{FF2B5EF4-FFF2-40B4-BE49-F238E27FC236}">
                  <a16:creationId xmlns:a16="http://schemas.microsoft.com/office/drawing/2014/main" id="{B07B056E-B62D-4BA3-AAFA-230F63C5CE60}"/>
                </a:ext>
              </a:extLst>
            </p:cNvPr>
            <p:cNvGrpSpPr/>
            <p:nvPr/>
          </p:nvGrpSpPr>
          <p:grpSpPr>
            <a:xfrm>
              <a:off x="1955689" y="3352802"/>
              <a:ext cx="20658184" cy="1282041"/>
              <a:chOff x="1955689" y="3352802"/>
              <a:chExt cx="20658184" cy="1282041"/>
            </a:xfrm>
          </p:grpSpPr>
          <p:sp>
            <p:nvSpPr>
              <p:cNvPr id="35" name="Round Same Side Corner Rectangle 62">
                <a:extLst>
                  <a:ext uri="{FF2B5EF4-FFF2-40B4-BE49-F238E27FC236}">
                    <a16:creationId xmlns:a16="http://schemas.microsoft.com/office/drawing/2014/main" id="{2463F7C3-AC96-43CC-BA63-8C941D799E31}"/>
                  </a:ext>
                </a:extLst>
              </p:cNvPr>
              <p:cNvSpPr/>
              <p:nvPr/>
            </p:nvSpPr>
            <p:spPr>
              <a:xfrm rot="10800000" flipV="1">
                <a:off x="1955689" y="3352802"/>
                <a:ext cx="20658184" cy="786516"/>
              </a:xfrm>
              <a:prstGeom prst="round2SameRect">
                <a:avLst>
                  <a:gd name="adj1" fmla="val 15299"/>
                  <a:gd name="adj2" fmla="val 0"/>
                </a:avLst>
              </a:prstGeom>
              <a:solidFill>
                <a:schemeClr val="accent5"/>
              </a:solidFill>
              <a:ln w="12700"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7997" tIns="8999" rIns="17997" bIns="8999" rtlCol="0" anchor="ctr"/>
              <a:lstStyle/>
              <a:p>
                <a:pPr algn="ctr"/>
                <a:endParaRPr lang="en-US" sz="807">
                  <a:latin typeface="+mj-lt"/>
                </a:endParaRPr>
              </a:p>
            </p:txBody>
          </p:sp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B10C89D3-3212-49E7-B767-A9344C3E0514}"/>
                  </a:ext>
                </a:extLst>
              </p:cNvPr>
              <p:cNvSpPr/>
              <p:nvPr/>
            </p:nvSpPr>
            <p:spPr>
              <a:xfrm>
                <a:off x="3076004" y="3424481"/>
                <a:ext cx="19181255" cy="121036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vi-VN" sz="2667" spc="-75" dirty="0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Phương pháp </a:t>
                </a:r>
                <a:r>
                  <a:rPr lang="en-US" sz="2667" spc="-75" dirty="0" err="1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chứng</a:t>
                </a:r>
                <a:r>
                  <a:rPr lang="en-US" sz="2667" spc="-75" dirty="0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2667" spc="-75" dirty="0" err="1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minh</a:t>
                </a:r>
                <a:r>
                  <a:rPr lang="en-US" sz="2667" spc="-75" dirty="0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2667" spc="-75" dirty="0" err="1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đường</a:t>
                </a:r>
                <a:r>
                  <a:rPr lang="en-US" sz="2667" spc="-75" dirty="0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2667" spc="-75" dirty="0" err="1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thẳng</a:t>
                </a:r>
                <a:r>
                  <a:rPr lang="en-US" sz="2667" spc="-75" dirty="0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2667" spc="-75" dirty="0" err="1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vuông</a:t>
                </a:r>
                <a:r>
                  <a:rPr lang="en-US" sz="2667" spc="-75" dirty="0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2667" spc="-75" dirty="0" err="1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góc</a:t>
                </a:r>
                <a:r>
                  <a:rPr lang="en-US" sz="2667" spc="-75" dirty="0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2667" spc="-75" dirty="0" err="1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với</a:t>
                </a:r>
                <a:r>
                  <a:rPr lang="en-US" sz="2667" spc="-75" dirty="0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2667" spc="-75" dirty="0" err="1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mặt</a:t>
                </a:r>
                <a:r>
                  <a:rPr lang="en-US" sz="2667" spc="-75" dirty="0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2667" spc="-75" dirty="0" err="1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phẳng</a:t>
                </a:r>
                <a:r>
                  <a:rPr lang="en-US" sz="2667" spc="-75" dirty="0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 hay </a:t>
                </a:r>
                <a:r>
                  <a:rPr lang="en-US" sz="2667" spc="-75" dirty="0" err="1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sử</a:t>
                </a:r>
                <a:r>
                  <a:rPr lang="en-US" sz="2667" spc="-75" dirty="0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2667" spc="-75" dirty="0" err="1">
                    <a:solidFill>
                      <a:schemeClr val="bg1"/>
                    </a:solidFill>
                    <a:latin typeface="Calibri" panose="020F0502020204030204" pitchFamily="34" charset="0"/>
                    <a:ea typeface="Tahoma" pitchFamily="34" charset="0"/>
                    <a:cs typeface="Calibri" panose="020F0502020204030204" pitchFamily="34" charset="0"/>
                  </a:rPr>
                  <a:t>dụng</a:t>
                </a:r>
                <a:endParaRPr lang="en-US" sz="2667" spc="-75" dirty="0">
                  <a:solidFill>
                    <a:schemeClr val="bg1"/>
                  </a:solidFill>
                  <a:latin typeface="Calibri" panose="020F0502020204030204" pitchFamily="34" charset="0"/>
                  <a:ea typeface="Tahoma" pitchFamily="34" charset="0"/>
                  <a:cs typeface="Calibri" panose="020F0502020204030204" pitchFamily="34" charset="0"/>
                </a:endParaRPr>
              </a:p>
              <a:p>
                <a:pPr algn="ctr"/>
                <a:endParaRPr lang="en-US" sz="2667" spc="-75" dirty="0">
                  <a:solidFill>
                    <a:schemeClr val="bg1"/>
                  </a:solidFill>
                  <a:latin typeface="Calibri" panose="020F0502020204030204" pitchFamily="34" charset="0"/>
                  <a:ea typeface="Tahoma" pitchFamily="34" charset="0"/>
                  <a:cs typeface="Calibri" panose="020F0502020204030204" pitchFamily="34" charset="0"/>
                </a:endParaRPr>
              </a:p>
            </p:txBody>
          </p:sp>
        </p:grp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720CA0AE-AD8F-4111-88A9-1078AF314D58}"/>
              </a:ext>
            </a:extLst>
          </p:cNvPr>
          <p:cNvSpPr txBox="1"/>
          <p:nvPr/>
        </p:nvSpPr>
        <p:spPr>
          <a:xfrm>
            <a:off x="98557" y="2001623"/>
            <a:ext cx="1527044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+mj-lt"/>
              </a:rPr>
              <a:t>Cách 1: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A9D5DF4-CA66-40B2-84C3-4494CED34586}"/>
              </a:ext>
            </a:extLst>
          </p:cNvPr>
          <p:cNvSpPr/>
          <p:nvPr/>
        </p:nvSpPr>
        <p:spPr>
          <a:xfrm>
            <a:off x="1717399" y="1936903"/>
            <a:ext cx="6895512" cy="1734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225"/>
              </a:spcBef>
            </a:pPr>
            <a:r>
              <a:rPr lang="en-US" sz="2667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Để chứng minh đường thẳng vuông góc với mặt phẳng ta chứng minh đường thẳng vuông góc với hai đường cắt nhau nằm trong mặt phẳng .</a:t>
            </a:r>
            <a:endParaRPr lang="en-US" sz="2667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62B6A72-DC79-48B6-99C8-091B304CEA58}"/>
              </a:ext>
            </a:extLst>
          </p:cNvPr>
          <p:cNvSpPr txBox="1"/>
          <p:nvPr/>
        </p:nvSpPr>
        <p:spPr>
          <a:xfrm>
            <a:off x="203218" y="4359931"/>
            <a:ext cx="1576356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+mj-lt"/>
              </a:rPr>
              <a:t>Cách 2: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D4A4239-F176-463A-AB36-B1EFE1A5CE9D}"/>
              </a:ext>
            </a:extLst>
          </p:cNvPr>
          <p:cNvSpPr/>
          <p:nvPr/>
        </p:nvSpPr>
        <p:spPr>
          <a:xfrm>
            <a:off x="1914582" y="4251365"/>
            <a:ext cx="33147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ts val="300"/>
              </a:spcBef>
            </a:pPr>
            <a:r>
              <a:rPr lang="en-US" sz="3200">
                <a:ea typeface="Tahoma" pitchFamily="34" charset="0"/>
                <a:cs typeface="Tahoma" pitchFamily="34" charset="0"/>
              </a:rPr>
              <a:t> Sử dụng tính chất </a:t>
            </a:r>
            <a:endParaRPr lang="en-US" sz="3200" dirty="0">
              <a:ea typeface="Tahoma" pitchFamily="34" charset="0"/>
              <a:cs typeface="Tahoma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AFAA90E2-0B2C-43D7-A99F-9485AA3B31EF}"/>
                  </a:ext>
                </a:extLst>
              </p:cNvPr>
              <p:cNvSpPr/>
              <p:nvPr/>
            </p:nvSpPr>
            <p:spPr>
              <a:xfrm>
                <a:off x="1917310" y="4694172"/>
                <a:ext cx="3656899" cy="137133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914377">
                  <a:defRPr/>
                </a:pP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3200" i="1" kern="0">
                            <a:solidFill>
                              <a:sysClr val="windowText" lastClr="0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3200" i="1" kern="0">
                                <a:solidFill>
                                  <a:sysClr val="windowText" lastClr="00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lang="en-US" sz="3200" i="1" kern="0">
                                <a:solidFill>
                                  <a:sysClr val="windowText" lastClr="00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&amp;</m:t>
                            </m:r>
                          </m:e>
                          <m:e>
                            <m:r>
                              <a:rPr lang="en-US" sz="3200" i="1" kern="0">
                                <a:solidFill>
                                  <a:sysClr val="windowText" lastClr="00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&amp;</m:t>
                            </m:r>
                          </m:e>
                          <m:e>
                            <m:r>
                              <a:rPr lang="en-US" sz="3200" i="1" kern="0">
                                <a:solidFill>
                                  <a:sysClr val="windowText" lastClr="00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  <m:r>
                              <a:rPr lang="en-US" sz="3200" i="1" kern="0">
                                <a:solidFill>
                                  <a:sysClr val="windowText" lastClr="00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ambria Math" panose="02040503050406030204" pitchFamily="18" charset="0"/>
                              </a:rPr>
                              <m:t>⊥</m:t>
                            </m:r>
                            <m:d>
                              <m:dPr>
                                <m:ctrlPr>
                                  <a:rPr lang="en-US" sz="3200" i="1" kern="0">
                                    <a:solidFill>
                                      <a:sysClr val="windowText" lastClr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m:rPr>
                                    <m:sty m:val="p"/>
                                  </m:rPr>
                                  <a:rPr lang="el-GR" sz="3200" i="1" kern="0">
                                    <a:solidFill>
                                      <a:sysClr val="windowText" lastClr="000000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α</m:t>
                                </m:r>
                              </m:e>
                            </m:d>
                          </m:e>
                        </m:eqArr>
                      </m:e>
                    </m:d>
                    <m:r>
                      <a:rPr lang="en-US" sz="3200" i="1" kern="0">
                        <a:solidFill>
                          <a:sysClr val="windowText" lastClr="00000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⇒</m:t>
                    </m:r>
                    <m:r>
                      <a:rPr lang="en-US" sz="3200" i="1" kern="0">
                        <a:solidFill>
                          <a:sysClr val="windowText" lastClr="00000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3200" i="1" kern="0">
                        <a:solidFill>
                          <a:sysClr val="windowText" lastClr="00000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3200" i="1" kern="0">
                            <a:solidFill>
                              <a:sysClr val="windowText" lastClr="0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l-GR" sz="3200" i="1" kern="0">
                            <a:solidFill>
                              <a:sysClr val="windowText" lastClr="000000"/>
                            </a:solidFill>
                            <a:latin typeface="Cambria Math" panose="02040503050406030204" pitchFamily="18" charset="0"/>
                          </a:rPr>
                          <m:t>α</m:t>
                        </m:r>
                      </m:e>
                    </m:d>
                  </m:oMath>
                </a14:m>
                <a:r>
                  <a:rPr lang="en-US" sz="3200" i="1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.</a:t>
                </a:r>
                <a:endParaRPr lang="en-US" sz="3200" i="1" kern="0" dirty="0">
                  <a:solidFill>
                    <a:sysClr val="windowText" lastClr="000000"/>
                  </a:solidFill>
                </a:endParaRPr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AFAA90E2-0B2C-43D7-A99F-9485AA3B31E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7310" y="4694172"/>
                <a:ext cx="3656899" cy="1371337"/>
              </a:xfrm>
              <a:prstGeom prst="rect">
                <a:avLst/>
              </a:prstGeom>
              <a:blipFill>
                <a:blip r:embed="rId3"/>
                <a:stretch>
                  <a:fillRect r="-333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1" name="Object 20">
            <a:extLst>
              <a:ext uri="{FF2B5EF4-FFF2-40B4-BE49-F238E27FC236}">
                <a16:creationId xmlns:a16="http://schemas.microsoft.com/office/drawing/2014/main" id="{B8FA2E8D-855A-41BF-889F-44BAF3D5D88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514805" y="1844869"/>
          <a:ext cx="3388783" cy="25950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1" r:id="rId4" imgW="4673160" imgH="2097360" progId="FXDraw3.Document">
                  <p:embed/>
                </p:oleObj>
              </mc:Choice>
              <mc:Fallback>
                <p:oleObj r:id="rId4" imgW="4673160" imgH="2097360" progId="FXDraw3.Document">
                  <p:embed/>
                  <p:pic>
                    <p:nvPicPr>
                      <p:cNvPr id="21" name="Object 20">
                        <a:extLst>
                          <a:ext uri="{FF2B5EF4-FFF2-40B4-BE49-F238E27FC236}">
                            <a16:creationId xmlns:a16="http://schemas.microsoft.com/office/drawing/2014/main" id="{B8FA2E8D-855A-41BF-889F-44BAF3D5D88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14805" y="1844869"/>
                        <a:ext cx="3388783" cy="259503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Parallelogram 5">
            <a:extLst>
              <a:ext uri="{FF2B5EF4-FFF2-40B4-BE49-F238E27FC236}">
                <a16:creationId xmlns:a16="http://schemas.microsoft.com/office/drawing/2014/main" id="{D97440B0-B3E2-4CB6-A074-A2075CAABBC3}"/>
              </a:ext>
            </a:extLst>
          </p:cNvPr>
          <p:cNvSpPr/>
          <p:nvPr/>
        </p:nvSpPr>
        <p:spPr>
          <a:xfrm>
            <a:off x="7134391" y="4810164"/>
            <a:ext cx="3278036" cy="1098472"/>
          </a:xfrm>
          <a:prstGeom prst="parallelogram">
            <a:avLst>
              <a:gd name="adj" fmla="val 65360"/>
            </a:avLst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vi-VN" sz="240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7306766-B79A-4363-8792-1EE809CA98FA}"/>
              </a:ext>
            </a:extLst>
          </p:cNvPr>
          <p:cNvCxnSpPr/>
          <p:nvPr/>
        </p:nvCxnSpPr>
        <p:spPr>
          <a:xfrm>
            <a:off x="8026400" y="4241800"/>
            <a:ext cx="0" cy="11176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E9626C3-E379-45E5-9277-5EC726684115}"/>
              </a:ext>
            </a:extLst>
          </p:cNvPr>
          <p:cNvCxnSpPr/>
          <p:nvPr/>
        </p:nvCxnSpPr>
        <p:spPr>
          <a:xfrm>
            <a:off x="8026400" y="5467927"/>
            <a:ext cx="0" cy="440709"/>
          </a:xfrm>
          <a:prstGeom prst="line">
            <a:avLst/>
          </a:prstGeom>
          <a:ln w="952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9EAD5D7-8230-4389-920A-812AF189AB19}"/>
              </a:ext>
            </a:extLst>
          </p:cNvPr>
          <p:cNvCxnSpPr/>
          <p:nvPr/>
        </p:nvCxnSpPr>
        <p:spPr>
          <a:xfrm>
            <a:off x="8026400" y="5908637"/>
            <a:ext cx="0" cy="4667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C23335CF-E65F-491D-B4F3-AD9B8180A6FF}"/>
              </a:ext>
            </a:extLst>
          </p:cNvPr>
          <p:cNvSpPr/>
          <p:nvPr/>
        </p:nvSpPr>
        <p:spPr>
          <a:xfrm>
            <a:off x="7905504" y="4200340"/>
            <a:ext cx="428216" cy="502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67">
                <a:ea typeface="Tahoma" pitchFamily="34" charset="0"/>
                <a:cs typeface="Tahoma" pitchFamily="34" charset="0"/>
              </a:rPr>
              <a:t>b</a:t>
            </a:r>
            <a:endParaRPr lang="vi-VN" sz="2667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6ED5F493-99D1-4EC2-AF25-6C4EAC645A57}"/>
              </a:ext>
            </a:extLst>
          </p:cNvPr>
          <p:cNvCxnSpPr/>
          <p:nvPr/>
        </p:nvCxnSpPr>
        <p:spPr>
          <a:xfrm>
            <a:off x="9144000" y="4251364"/>
            <a:ext cx="0" cy="1117600"/>
          </a:xfrm>
          <a:prstGeom prst="line">
            <a:avLst/>
          </a:prstGeom>
          <a:ln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B054B292-4017-44DD-86FD-D013B7A61DC5}"/>
              </a:ext>
            </a:extLst>
          </p:cNvPr>
          <p:cNvCxnSpPr/>
          <p:nvPr/>
        </p:nvCxnSpPr>
        <p:spPr>
          <a:xfrm>
            <a:off x="9144000" y="5443592"/>
            <a:ext cx="0" cy="440709"/>
          </a:xfrm>
          <a:prstGeom prst="line">
            <a:avLst/>
          </a:prstGeom>
          <a:ln w="9525" cap="flat" cmpd="sng" algn="ctr">
            <a:solidFill>
              <a:srgbClr val="0000CC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39337833-37CD-44A3-A68B-23EFCD8B9692}"/>
              </a:ext>
            </a:extLst>
          </p:cNvPr>
          <p:cNvCxnSpPr/>
          <p:nvPr/>
        </p:nvCxnSpPr>
        <p:spPr>
          <a:xfrm>
            <a:off x="9144000" y="5884302"/>
            <a:ext cx="0" cy="466764"/>
          </a:xfrm>
          <a:prstGeom prst="line">
            <a:avLst/>
          </a:prstGeom>
          <a:ln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1F8E87DC-960B-4739-9D04-3A2AB587F9AC}"/>
              </a:ext>
            </a:extLst>
          </p:cNvPr>
          <p:cNvSpPr/>
          <p:nvPr/>
        </p:nvSpPr>
        <p:spPr>
          <a:xfrm>
            <a:off x="9028565" y="4267529"/>
            <a:ext cx="3321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>
                <a:ea typeface="Tahoma" pitchFamily="34" charset="0"/>
                <a:cs typeface="Tahoma" pitchFamily="34" charset="0"/>
              </a:rPr>
              <a:t>a</a:t>
            </a:r>
            <a:endParaRPr lang="vi-VN" sz="2400"/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4A96BDE6-4EB1-49F4-AC89-787CA43B5B42}"/>
              </a:ext>
            </a:extLst>
          </p:cNvPr>
          <p:cNvSpPr/>
          <p:nvPr/>
        </p:nvSpPr>
        <p:spPr>
          <a:xfrm>
            <a:off x="7198119" y="5688282"/>
            <a:ext cx="211776" cy="380847"/>
          </a:xfrm>
          <a:prstGeom prst="arc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vi-VN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0482B0E6-CCF5-4983-9229-9DC96705A090}"/>
                  </a:ext>
                </a:extLst>
              </p:cNvPr>
              <p:cNvSpPr/>
              <p:nvPr/>
            </p:nvSpPr>
            <p:spPr>
              <a:xfrm>
                <a:off x="7208968" y="5386262"/>
                <a:ext cx="70140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sz="2400" i="1" kern="0">
                              <a:solidFill>
                                <a:sysClr val="windowText" lastClr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l-GR" sz="2400" i="1" kern="0">
                              <a:solidFill>
                                <a:sysClr val="windowText" lastClr="000000"/>
                              </a:solidFill>
                              <a:latin typeface="Cambria Math" panose="02040503050406030204" pitchFamily="18" charset="0"/>
                            </a:rPr>
                            <m:t>α</m:t>
                          </m:r>
                        </m:e>
                      </m:d>
                    </m:oMath>
                  </m:oMathPara>
                </a14:m>
                <a:endParaRPr lang="vi-VN" sz="2400"/>
              </a:p>
            </p:txBody>
          </p:sp>
        </mc:Choice>
        <mc:Fallback xmlns=""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0482B0E6-CCF5-4983-9229-9DC96705A09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8968" y="5386262"/>
                <a:ext cx="701409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8">
            <a:extLst>
              <a:ext uri="{FF2B5EF4-FFF2-40B4-BE49-F238E27FC236}">
                <a16:creationId xmlns:a16="http://schemas.microsoft.com/office/drawing/2014/main" id="{F0FDB83D-3BE7-4C87-BFDB-B2CE570DA1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-246220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 sz="2400"/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id="{C7A70F4A-BD27-43FF-89BF-69155AE72C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201" y="-43020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 sz="2400"/>
          </a:p>
        </p:txBody>
      </p:sp>
      <p:sp>
        <p:nvSpPr>
          <p:cNvPr id="12" name="Rectangle 12">
            <a:extLst>
              <a:ext uri="{FF2B5EF4-FFF2-40B4-BE49-F238E27FC236}">
                <a16:creationId xmlns:a16="http://schemas.microsoft.com/office/drawing/2014/main" id="{346F5B2C-5425-484A-A497-345ECCE026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401" y="160180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597B95C7-2F87-47D4-9BB1-CF790022F0D0}"/>
                  </a:ext>
                </a:extLst>
              </p:cNvPr>
              <p:cNvSpPr/>
              <p:nvPr/>
            </p:nvSpPr>
            <p:spPr>
              <a:xfrm>
                <a:off x="2070020" y="4800601"/>
                <a:ext cx="115608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vi-VN" sz="3200" i="1">
                          <a:latin typeface="Cambria Math" panose="02040503050406030204" pitchFamily="18" charset="0"/>
                        </a:rPr>
                        <m:t>𝑎</m:t>
                      </m:r>
                      <m:r>
                        <m:rPr>
                          <m:nor/>
                        </m:rPr>
                        <a:rPr lang="vi-VN" sz="3200" i="1">
                          <a:latin typeface="Cambria Math" panose="02040503050406030204" pitchFamily="18" charset="0"/>
                        </a:rPr>
                        <m:t>//</m:t>
                      </m:r>
                      <m:r>
                        <m:rPr>
                          <m:nor/>
                        </m:rPr>
                        <a:rPr lang="vi-VN" sz="3200" i="1">
                          <a:latin typeface="Cambria Math" panose="02040503050406030204" pitchFamily="18" charset="0"/>
                        </a:rPr>
                        <m:t>b</m:t>
                      </m:r>
                    </m:oMath>
                  </m:oMathPara>
                </a14:m>
                <a:endParaRPr lang="vi-VN" sz="3200"/>
              </a:p>
            </p:txBody>
          </p:sp>
        </mc:Choice>
        <mc:Fallback xmlns=""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597B95C7-2F87-47D4-9BB1-CF790022F0D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0020" y="4800601"/>
                <a:ext cx="1156086" cy="58477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0" name="Group 5">
            <a:extLst>
              <a:ext uri="{FF2B5EF4-FFF2-40B4-BE49-F238E27FC236}">
                <a16:creationId xmlns:a16="http://schemas.microsoft.com/office/drawing/2014/main" id="{349509BE-64D1-426D-99C0-781983C2DE37}"/>
              </a:ext>
            </a:extLst>
          </p:cNvPr>
          <p:cNvGrpSpPr/>
          <p:nvPr/>
        </p:nvGrpSpPr>
        <p:grpSpPr>
          <a:xfrm>
            <a:off x="40453" y="83348"/>
            <a:ext cx="9826217" cy="913199"/>
            <a:chOff x="1268091" y="3326756"/>
            <a:chExt cx="11103001" cy="1940279"/>
          </a:xfrm>
        </p:grpSpPr>
        <p:sp>
          <p:nvSpPr>
            <p:cNvPr id="41" name="Rounded Rectangle 8">
              <a:extLst>
                <a:ext uri="{FF2B5EF4-FFF2-40B4-BE49-F238E27FC236}">
                  <a16:creationId xmlns:a16="http://schemas.microsoft.com/office/drawing/2014/main" id="{D983493D-FB9B-4EFF-B939-77D8DE1C5272}"/>
                </a:ext>
              </a:extLst>
            </p:cNvPr>
            <p:cNvSpPr/>
            <p:nvPr/>
          </p:nvSpPr>
          <p:spPr>
            <a:xfrm>
              <a:off x="1557471" y="3662995"/>
              <a:ext cx="10639167" cy="578294"/>
            </a:xfrm>
            <a:prstGeom prst="roundRect">
              <a:avLst>
                <a:gd name="adj" fmla="val 1021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7" tIns="8999" rIns="17997" bIns="8999" rtlCol="0" anchor="ctr"/>
            <a:lstStyle/>
            <a:p>
              <a:pPr algn="ctr"/>
              <a:endParaRPr lang="en-US" sz="2300">
                <a:latin typeface="+mj-lt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42" name="Group 65">
              <a:extLst>
                <a:ext uri="{FF2B5EF4-FFF2-40B4-BE49-F238E27FC236}">
                  <a16:creationId xmlns:a16="http://schemas.microsoft.com/office/drawing/2014/main" id="{B3CCD49C-A33B-4DEA-9A4B-3B7DF24AB2A5}"/>
                </a:ext>
              </a:extLst>
            </p:cNvPr>
            <p:cNvGrpSpPr/>
            <p:nvPr/>
          </p:nvGrpSpPr>
          <p:grpSpPr>
            <a:xfrm>
              <a:off x="1268091" y="3326756"/>
              <a:ext cx="11103001" cy="1940279"/>
              <a:chOff x="166396" y="8712046"/>
              <a:chExt cx="11103001" cy="1940279"/>
            </a:xfrm>
          </p:grpSpPr>
          <p:sp>
            <p:nvSpPr>
              <p:cNvPr id="43" name="Freeform 20">
                <a:extLst>
                  <a:ext uri="{FF2B5EF4-FFF2-40B4-BE49-F238E27FC236}">
                    <a16:creationId xmlns:a16="http://schemas.microsoft.com/office/drawing/2014/main" id="{E5A727A5-A88A-4171-891B-99E3E66D0B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19" y="8755078"/>
                <a:ext cx="10884878" cy="1127460"/>
              </a:xfrm>
              <a:prstGeom prst="roundRect">
                <a:avLst/>
              </a:prstGeom>
              <a:solidFill>
                <a:srgbClr val="0072B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00">
                  <a:latin typeface="+mj-lt"/>
                  <a:ea typeface="Tahoma" pitchFamily="34" charset="0"/>
                  <a:cs typeface="Tahoma" pitchFamily="34" charset="0"/>
                </a:endParaRPr>
              </a:p>
            </p:txBody>
          </p:sp>
          <p:grpSp>
            <p:nvGrpSpPr>
              <p:cNvPr id="45" name="Group 44">
                <a:extLst>
                  <a:ext uri="{FF2B5EF4-FFF2-40B4-BE49-F238E27FC236}">
                    <a16:creationId xmlns:a16="http://schemas.microsoft.com/office/drawing/2014/main" id="{F9E531D6-ED2D-4147-B840-6399E5BB20F8}"/>
                  </a:ext>
                </a:extLst>
              </p:cNvPr>
              <p:cNvGrpSpPr/>
              <p:nvPr/>
            </p:nvGrpSpPr>
            <p:grpSpPr>
              <a:xfrm>
                <a:off x="166396" y="8780577"/>
                <a:ext cx="702538" cy="572229"/>
                <a:chOff x="-145995" y="8633545"/>
                <a:chExt cx="787401" cy="641352"/>
              </a:xfrm>
            </p:grpSpPr>
            <p:sp>
              <p:nvSpPr>
                <p:cNvPr id="47" name="Freeform 45">
                  <a:extLst>
                    <a:ext uri="{FF2B5EF4-FFF2-40B4-BE49-F238E27FC236}">
                      <a16:creationId xmlns:a16="http://schemas.microsoft.com/office/drawing/2014/main" id="{C3D78D60-F018-45CA-966B-802B5A0493C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062171"/>
                  <a:ext cx="363538" cy="88900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48" name="Freeform 46">
                  <a:extLst>
                    <a:ext uri="{FF2B5EF4-FFF2-40B4-BE49-F238E27FC236}">
                      <a16:creationId xmlns:a16="http://schemas.microsoft.com/office/drawing/2014/main" id="{FA2361CF-E328-48DD-8BC4-11B00CD3C35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039946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0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0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49" name="Freeform 47">
                  <a:extLst>
                    <a:ext uri="{FF2B5EF4-FFF2-40B4-BE49-F238E27FC236}">
                      <a16:creationId xmlns:a16="http://schemas.microsoft.com/office/drawing/2014/main" id="{180F686F-E0D3-4741-9B65-56DCB26333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136784"/>
                  <a:ext cx="363538" cy="90488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50" name="Freeform 48">
                  <a:extLst>
                    <a:ext uri="{FF2B5EF4-FFF2-40B4-BE49-F238E27FC236}">
                      <a16:creationId xmlns:a16="http://schemas.microsoft.com/office/drawing/2014/main" id="{B6139131-D706-4438-BCF3-D6A4E01C2A2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114559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1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1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51" name="Freeform 49">
                  <a:extLst>
                    <a:ext uri="{FF2B5EF4-FFF2-40B4-BE49-F238E27FC236}">
                      <a16:creationId xmlns:a16="http://schemas.microsoft.com/office/drawing/2014/main" id="{EDC06199-47A9-4CBA-9305-05E380BC74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7543" y="8657358"/>
                  <a:ext cx="263525" cy="254000"/>
                </a:xfrm>
                <a:custGeom>
                  <a:avLst/>
                  <a:gdLst>
                    <a:gd name="T0" fmla="*/ 50 w 70"/>
                    <a:gd name="T1" fmla="*/ 68 h 68"/>
                    <a:gd name="T2" fmla="*/ 45 w 70"/>
                    <a:gd name="T3" fmla="*/ 67 h 68"/>
                    <a:gd name="T4" fmla="*/ 2 w 70"/>
                    <a:gd name="T5" fmla="*/ 23 h 68"/>
                    <a:gd name="T6" fmla="*/ 2 w 70"/>
                    <a:gd name="T7" fmla="*/ 15 h 68"/>
                    <a:gd name="T8" fmla="*/ 14 w 70"/>
                    <a:gd name="T9" fmla="*/ 3 h 68"/>
                    <a:gd name="T10" fmla="*/ 22 w 70"/>
                    <a:gd name="T11" fmla="*/ 0 h 68"/>
                    <a:gd name="T12" fmla="*/ 31 w 70"/>
                    <a:gd name="T13" fmla="*/ 3 h 68"/>
                    <a:gd name="T14" fmla="*/ 65 w 70"/>
                    <a:gd name="T15" fmla="*/ 38 h 68"/>
                    <a:gd name="T16" fmla="*/ 65 w 70"/>
                    <a:gd name="T17" fmla="*/ 55 h 68"/>
                    <a:gd name="T18" fmla="*/ 54 w 70"/>
                    <a:gd name="T19" fmla="*/ 67 h 68"/>
                    <a:gd name="T20" fmla="*/ 50 w 70"/>
                    <a:gd name="T21" fmla="*/ 6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0" h="68">
                      <a:moveTo>
                        <a:pt x="50" y="68"/>
                      </a:moveTo>
                      <a:cubicBezTo>
                        <a:pt x="48" y="68"/>
                        <a:pt x="47" y="68"/>
                        <a:pt x="45" y="67"/>
                      </a:cubicBezTo>
                      <a:cubicBezTo>
                        <a:pt x="2" y="23"/>
                        <a:pt x="2" y="23"/>
                        <a:pt x="2" y="23"/>
                      </a:cubicBezTo>
                      <a:cubicBezTo>
                        <a:pt x="0" y="21"/>
                        <a:pt x="0" y="17"/>
                        <a:pt x="2" y="15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6" y="1"/>
                        <a:pt x="19" y="0"/>
                        <a:pt x="22" y="0"/>
                      </a:cubicBezTo>
                      <a:cubicBezTo>
                        <a:pt x="26" y="0"/>
                        <a:pt x="29" y="1"/>
                        <a:pt x="31" y="3"/>
                      </a:cubicBezTo>
                      <a:cubicBezTo>
                        <a:pt x="65" y="38"/>
                        <a:pt x="65" y="38"/>
                        <a:pt x="65" y="38"/>
                      </a:cubicBezTo>
                      <a:cubicBezTo>
                        <a:pt x="70" y="42"/>
                        <a:pt x="70" y="50"/>
                        <a:pt x="65" y="55"/>
                      </a:cubicBezTo>
                      <a:cubicBezTo>
                        <a:pt x="54" y="67"/>
                        <a:pt x="54" y="67"/>
                        <a:pt x="54" y="67"/>
                      </a:cubicBezTo>
                      <a:cubicBezTo>
                        <a:pt x="53" y="68"/>
                        <a:pt x="51" y="68"/>
                        <a:pt x="50" y="6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52" name="Freeform 50">
                  <a:extLst>
                    <a:ext uri="{FF2B5EF4-FFF2-40B4-BE49-F238E27FC236}">
                      <a16:creationId xmlns:a16="http://schemas.microsoft.com/office/drawing/2014/main" id="{572A41A4-F51E-4000-AE26-61E03234C0E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92143" y="8633545"/>
                  <a:ext cx="314325" cy="300038"/>
                </a:xfrm>
                <a:custGeom>
                  <a:avLst/>
                  <a:gdLst>
                    <a:gd name="T0" fmla="*/ 29 w 84"/>
                    <a:gd name="T1" fmla="*/ 12 h 80"/>
                    <a:gd name="T2" fmla="*/ 34 w 84"/>
                    <a:gd name="T3" fmla="*/ 13 h 80"/>
                    <a:gd name="T4" fmla="*/ 68 w 84"/>
                    <a:gd name="T5" fmla="*/ 48 h 80"/>
                    <a:gd name="T6" fmla="*/ 68 w 84"/>
                    <a:gd name="T7" fmla="*/ 57 h 80"/>
                    <a:gd name="T8" fmla="*/ 57 w 84"/>
                    <a:gd name="T9" fmla="*/ 68 h 80"/>
                    <a:gd name="T10" fmla="*/ 13 w 84"/>
                    <a:gd name="T11" fmla="*/ 25 h 80"/>
                    <a:gd name="T12" fmla="*/ 25 w 84"/>
                    <a:gd name="T13" fmla="*/ 13 h 80"/>
                    <a:gd name="T14" fmla="*/ 29 w 84"/>
                    <a:gd name="T15" fmla="*/ 12 h 80"/>
                    <a:gd name="T16" fmla="*/ 29 w 84"/>
                    <a:gd name="T17" fmla="*/ 0 h 80"/>
                    <a:gd name="T18" fmla="*/ 16 w 84"/>
                    <a:gd name="T19" fmla="*/ 5 h 80"/>
                    <a:gd name="T20" fmla="*/ 5 w 84"/>
                    <a:gd name="T21" fmla="*/ 16 h 80"/>
                    <a:gd name="T22" fmla="*/ 5 w 84"/>
                    <a:gd name="T23" fmla="*/ 33 h 80"/>
                    <a:gd name="T24" fmla="*/ 48 w 84"/>
                    <a:gd name="T25" fmla="*/ 77 h 80"/>
                    <a:gd name="T26" fmla="*/ 57 w 84"/>
                    <a:gd name="T27" fmla="*/ 80 h 80"/>
                    <a:gd name="T28" fmla="*/ 57 w 84"/>
                    <a:gd name="T29" fmla="*/ 80 h 80"/>
                    <a:gd name="T30" fmla="*/ 65 w 84"/>
                    <a:gd name="T31" fmla="*/ 77 h 80"/>
                    <a:gd name="T32" fmla="*/ 77 w 84"/>
                    <a:gd name="T33" fmla="*/ 65 h 80"/>
                    <a:gd name="T34" fmla="*/ 77 w 84"/>
                    <a:gd name="T35" fmla="*/ 39 h 80"/>
                    <a:gd name="T36" fmla="*/ 42 w 84"/>
                    <a:gd name="T37" fmla="*/ 5 h 80"/>
                    <a:gd name="T38" fmla="*/ 29 w 84"/>
                    <a:gd name="T39" fmla="*/ 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84" h="80">
                      <a:moveTo>
                        <a:pt x="29" y="12"/>
                      </a:moveTo>
                      <a:cubicBezTo>
                        <a:pt x="31" y="12"/>
                        <a:pt x="33" y="12"/>
                        <a:pt x="34" y="13"/>
                      </a:cubicBezTo>
                      <a:cubicBezTo>
                        <a:pt x="34" y="13"/>
                        <a:pt x="34" y="13"/>
                        <a:pt x="68" y="48"/>
                      </a:cubicBezTo>
                      <a:cubicBezTo>
                        <a:pt x="71" y="50"/>
                        <a:pt x="71" y="54"/>
                        <a:pt x="68" y="57"/>
                      </a:cubicBezTo>
                      <a:cubicBezTo>
                        <a:pt x="68" y="57"/>
                        <a:pt x="68" y="57"/>
                        <a:pt x="57" y="68"/>
                      </a:cubicBezTo>
                      <a:cubicBezTo>
                        <a:pt x="57" y="68"/>
                        <a:pt x="57" y="68"/>
                        <a:pt x="13" y="25"/>
                      </a:cubicBezTo>
                      <a:cubicBezTo>
                        <a:pt x="13" y="25"/>
                        <a:pt x="13" y="25"/>
                        <a:pt x="25" y="13"/>
                      </a:cubicBezTo>
                      <a:cubicBezTo>
                        <a:pt x="26" y="12"/>
                        <a:pt x="28" y="12"/>
                        <a:pt x="29" y="12"/>
                      </a:cubicBezTo>
                      <a:moveTo>
                        <a:pt x="29" y="0"/>
                      </a:moveTo>
                      <a:cubicBezTo>
                        <a:pt x="24" y="0"/>
                        <a:pt x="20" y="2"/>
                        <a:pt x="16" y="5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0" y="21"/>
                        <a:pt x="0" y="29"/>
                        <a:pt x="5" y="33"/>
                      </a:cubicBezTo>
                      <a:cubicBezTo>
                        <a:pt x="48" y="77"/>
                        <a:pt x="48" y="77"/>
                        <a:pt x="48" y="77"/>
                      </a:cubicBezTo>
                      <a:cubicBezTo>
                        <a:pt x="50" y="79"/>
                        <a:pt x="53" y="80"/>
                        <a:pt x="57" y="80"/>
                      </a:cubicBezTo>
                      <a:cubicBezTo>
                        <a:pt x="57" y="80"/>
                        <a:pt x="57" y="80"/>
                        <a:pt x="57" y="80"/>
                      </a:cubicBezTo>
                      <a:cubicBezTo>
                        <a:pt x="60" y="80"/>
                        <a:pt x="63" y="79"/>
                        <a:pt x="65" y="77"/>
                      </a:cubicBezTo>
                      <a:cubicBezTo>
                        <a:pt x="77" y="65"/>
                        <a:pt x="77" y="65"/>
                        <a:pt x="77" y="65"/>
                      </a:cubicBezTo>
                      <a:cubicBezTo>
                        <a:pt x="84" y="58"/>
                        <a:pt x="84" y="47"/>
                        <a:pt x="77" y="39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39" y="2"/>
                        <a:pt x="34" y="0"/>
                        <a:pt x="29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53" name="Freeform 51">
                  <a:extLst>
                    <a:ext uri="{FF2B5EF4-FFF2-40B4-BE49-F238E27FC236}">
                      <a16:creationId xmlns:a16="http://schemas.microsoft.com/office/drawing/2014/main" id="{A5909D02-4203-4210-8CF2-476AE1F8F09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23770" y="8724033"/>
                  <a:ext cx="742950" cy="528639"/>
                </a:xfrm>
                <a:custGeom>
                  <a:avLst/>
                  <a:gdLst>
                    <a:gd name="T0" fmla="*/ 12 w 198"/>
                    <a:gd name="T1" fmla="*/ 141 h 141"/>
                    <a:gd name="T2" fmla="*/ 8 w 198"/>
                    <a:gd name="T3" fmla="*/ 140 h 141"/>
                    <a:gd name="T4" fmla="*/ 3 w 198"/>
                    <a:gd name="T5" fmla="*/ 134 h 141"/>
                    <a:gd name="T6" fmla="*/ 1 w 198"/>
                    <a:gd name="T7" fmla="*/ 128 h 141"/>
                    <a:gd name="T8" fmla="*/ 14 w 198"/>
                    <a:gd name="T9" fmla="*/ 77 h 141"/>
                    <a:gd name="T10" fmla="*/ 15 w 198"/>
                    <a:gd name="T11" fmla="*/ 75 h 141"/>
                    <a:gd name="T12" fmla="*/ 88 w 198"/>
                    <a:gd name="T13" fmla="*/ 1 h 141"/>
                    <a:gd name="T14" fmla="*/ 92 w 198"/>
                    <a:gd name="T15" fmla="*/ 0 h 141"/>
                    <a:gd name="T16" fmla="*/ 92 w 198"/>
                    <a:gd name="T17" fmla="*/ 0 h 141"/>
                    <a:gd name="T18" fmla="*/ 97 w 198"/>
                    <a:gd name="T19" fmla="*/ 1 h 141"/>
                    <a:gd name="T20" fmla="*/ 103 w 198"/>
                    <a:gd name="T21" fmla="*/ 8 h 141"/>
                    <a:gd name="T22" fmla="*/ 105 w 198"/>
                    <a:gd name="T23" fmla="*/ 12 h 141"/>
                    <a:gd name="T24" fmla="*/ 109 w 198"/>
                    <a:gd name="T25" fmla="*/ 13 h 141"/>
                    <a:gd name="T26" fmla="*/ 116 w 198"/>
                    <a:gd name="T27" fmla="*/ 21 h 141"/>
                    <a:gd name="T28" fmla="*/ 117 w 198"/>
                    <a:gd name="T29" fmla="*/ 24 h 141"/>
                    <a:gd name="T30" fmla="*/ 121 w 198"/>
                    <a:gd name="T31" fmla="*/ 26 h 141"/>
                    <a:gd name="T32" fmla="*/ 128 w 198"/>
                    <a:gd name="T33" fmla="*/ 33 h 141"/>
                    <a:gd name="T34" fmla="*/ 130 w 198"/>
                    <a:gd name="T35" fmla="*/ 37 h 141"/>
                    <a:gd name="T36" fmla="*/ 133 w 198"/>
                    <a:gd name="T37" fmla="*/ 38 h 141"/>
                    <a:gd name="T38" fmla="*/ 140 w 198"/>
                    <a:gd name="T39" fmla="*/ 45 h 141"/>
                    <a:gd name="T40" fmla="*/ 142 w 198"/>
                    <a:gd name="T41" fmla="*/ 49 h 141"/>
                    <a:gd name="T42" fmla="*/ 140 w 198"/>
                    <a:gd name="T43" fmla="*/ 53 h 141"/>
                    <a:gd name="T44" fmla="*/ 124 w 198"/>
                    <a:gd name="T45" fmla="*/ 70 h 141"/>
                    <a:gd name="T46" fmla="*/ 192 w 198"/>
                    <a:gd name="T47" fmla="*/ 70 h 141"/>
                    <a:gd name="T48" fmla="*/ 198 w 198"/>
                    <a:gd name="T49" fmla="*/ 76 h 141"/>
                    <a:gd name="T50" fmla="*/ 198 w 198"/>
                    <a:gd name="T51" fmla="*/ 87 h 141"/>
                    <a:gd name="T52" fmla="*/ 192 w 198"/>
                    <a:gd name="T53" fmla="*/ 93 h 141"/>
                    <a:gd name="T54" fmla="*/ 107 w 198"/>
                    <a:gd name="T55" fmla="*/ 93 h 141"/>
                    <a:gd name="T56" fmla="*/ 103 w 198"/>
                    <a:gd name="T57" fmla="*/ 91 h 141"/>
                    <a:gd name="T58" fmla="*/ 67 w 198"/>
                    <a:gd name="T59" fmla="*/ 127 h 141"/>
                    <a:gd name="T60" fmla="*/ 64 w 198"/>
                    <a:gd name="T61" fmla="*/ 128 h 141"/>
                    <a:gd name="T62" fmla="*/ 14 w 198"/>
                    <a:gd name="T63" fmla="*/ 141 h 141"/>
                    <a:gd name="T64" fmla="*/ 12 w 198"/>
                    <a:gd name="T65" fmla="*/ 141 h 141"/>
                    <a:gd name="T66" fmla="*/ 23 w 198"/>
                    <a:gd name="T67" fmla="*/ 119 h 141"/>
                    <a:gd name="T68" fmla="*/ 45 w 198"/>
                    <a:gd name="T69" fmla="*/ 113 h 141"/>
                    <a:gd name="T70" fmla="*/ 29 w 198"/>
                    <a:gd name="T71" fmla="*/ 97 h 141"/>
                    <a:gd name="T72" fmla="*/ 23 w 198"/>
                    <a:gd name="T73" fmla="*/ 119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98" h="141">
                      <a:moveTo>
                        <a:pt x="12" y="141"/>
                      </a:moveTo>
                      <a:cubicBezTo>
                        <a:pt x="11" y="141"/>
                        <a:pt x="9" y="141"/>
                        <a:pt x="8" y="140"/>
                      </a:cubicBezTo>
                      <a:cubicBezTo>
                        <a:pt x="3" y="134"/>
                        <a:pt x="3" y="134"/>
                        <a:pt x="3" y="134"/>
                      </a:cubicBezTo>
                      <a:cubicBezTo>
                        <a:pt x="1" y="133"/>
                        <a:pt x="0" y="131"/>
                        <a:pt x="1" y="128"/>
                      </a:cubicBezTo>
                      <a:cubicBezTo>
                        <a:pt x="14" y="77"/>
                        <a:pt x="14" y="77"/>
                        <a:pt x="14" y="77"/>
                      </a:cubicBezTo>
                      <a:cubicBezTo>
                        <a:pt x="14" y="76"/>
                        <a:pt x="15" y="75"/>
                        <a:pt x="15" y="75"/>
                      </a:cubicBezTo>
                      <a:cubicBezTo>
                        <a:pt x="88" y="1"/>
                        <a:pt x="88" y="1"/>
                        <a:pt x="88" y="1"/>
                      </a:cubicBezTo>
                      <a:cubicBezTo>
                        <a:pt x="89" y="0"/>
                        <a:pt x="91" y="0"/>
                        <a:pt x="92" y="0"/>
                      </a:cubicBezTo>
                      <a:cubicBezTo>
                        <a:pt x="92" y="0"/>
                        <a:pt x="92" y="0"/>
                        <a:pt x="92" y="0"/>
                      </a:cubicBezTo>
                      <a:cubicBezTo>
                        <a:pt x="94" y="0"/>
                        <a:pt x="96" y="0"/>
                        <a:pt x="97" y="1"/>
                      </a:cubicBezTo>
                      <a:cubicBezTo>
                        <a:pt x="103" y="8"/>
                        <a:pt x="103" y="8"/>
                        <a:pt x="103" y="8"/>
                      </a:cubicBezTo>
                      <a:cubicBezTo>
                        <a:pt x="104" y="9"/>
                        <a:pt x="105" y="10"/>
                        <a:pt x="105" y="12"/>
                      </a:cubicBezTo>
                      <a:cubicBezTo>
                        <a:pt x="106" y="12"/>
                        <a:pt x="108" y="12"/>
                        <a:pt x="109" y="13"/>
                      </a:cubicBezTo>
                      <a:cubicBezTo>
                        <a:pt x="116" y="21"/>
                        <a:pt x="116" y="21"/>
                        <a:pt x="116" y="21"/>
                      </a:cubicBezTo>
                      <a:cubicBezTo>
                        <a:pt x="117" y="22"/>
                        <a:pt x="117" y="23"/>
                        <a:pt x="117" y="24"/>
                      </a:cubicBezTo>
                      <a:cubicBezTo>
                        <a:pt x="119" y="24"/>
                        <a:pt x="120" y="25"/>
                        <a:pt x="121" y="26"/>
                      </a:cubicBezTo>
                      <a:cubicBezTo>
                        <a:pt x="128" y="33"/>
                        <a:pt x="128" y="33"/>
                        <a:pt x="128" y="33"/>
                      </a:cubicBezTo>
                      <a:cubicBezTo>
                        <a:pt x="129" y="34"/>
                        <a:pt x="130" y="35"/>
                        <a:pt x="130" y="37"/>
                      </a:cubicBezTo>
                      <a:cubicBezTo>
                        <a:pt x="131" y="37"/>
                        <a:pt x="132" y="37"/>
                        <a:pt x="133" y="38"/>
                      </a:cubicBezTo>
                      <a:cubicBezTo>
                        <a:pt x="140" y="45"/>
                        <a:pt x="140" y="45"/>
                        <a:pt x="140" y="45"/>
                      </a:cubicBezTo>
                      <a:cubicBezTo>
                        <a:pt x="141" y="46"/>
                        <a:pt x="142" y="47"/>
                        <a:pt x="142" y="49"/>
                      </a:cubicBezTo>
                      <a:cubicBezTo>
                        <a:pt x="142" y="51"/>
                        <a:pt x="141" y="52"/>
                        <a:pt x="140" y="53"/>
                      </a:cubicBezTo>
                      <a:cubicBezTo>
                        <a:pt x="124" y="70"/>
                        <a:pt x="124" y="70"/>
                        <a:pt x="124" y="70"/>
                      </a:cubicBezTo>
                      <a:cubicBezTo>
                        <a:pt x="192" y="70"/>
                        <a:pt x="192" y="70"/>
                        <a:pt x="192" y="70"/>
                      </a:cubicBezTo>
                      <a:cubicBezTo>
                        <a:pt x="196" y="70"/>
                        <a:pt x="198" y="72"/>
                        <a:pt x="198" y="76"/>
                      </a:cubicBezTo>
                      <a:cubicBezTo>
                        <a:pt x="198" y="87"/>
                        <a:pt x="198" y="87"/>
                        <a:pt x="198" y="87"/>
                      </a:cubicBezTo>
                      <a:cubicBezTo>
                        <a:pt x="198" y="91"/>
                        <a:pt x="196" y="93"/>
                        <a:pt x="192" y="93"/>
                      </a:cubicBezTo>
                      <a:cubicBezTo>
                        <a:pt x="107" y="93"/>
                        <a:pt x="107" y="93"/>
                        <a:pt x="107" y="93"/>
                      </a:cubicBezTo>
                      <a:cubicBezTo>
                        <a:pt x="105" y="93"/>
                        <a:pt x="104" y="92"/>
                        <a:pt x="103" y="91"/>
                      </a:cubicBezTo>
                      <a:cubicBezTo>
                        <a:pt x="67" y="127"/>
                        <a:pt x="67" y="127"/>
                        <a:pt x="67" y="127"/>
                      </a:cubicBezTo>
                      <a:cubicBezTo>
                        <a:pt x="66" y="127"/>
                        <a:pt x="65" y="128"/>
                        <a:pt x="64" y="128"/>
                      </a:cubicBezTo>
                      <a:cubicBezTo>
                        <a:pt x="14" y="141"/>
                        <a:pt x="14" y="141"/>
                        <a:pt x="14" y="141"/>
                      </a:cubicBezTo>
                      <a:cubicBezTo>
                        <a:pt x="13" y="141"/>
                        <a:pt x="13" y="141"/>
                        <a:pt x="12" y="141"/>
                      </a:cubicBezTo>
                      <a:close/>
                      <a:moveTo>
                        <a:pt x="23" y="119"/>
                      </a:moveTo>
                      <a:cubicBezTo>
                        <a:pt x="45" y="113"/>
                        <a:pt x="45" y="113"/>
                        <a:pt x="45" y="113"/>
                      </a:cubicBezTo>
                      <a:cubicBezTo>
                        <a:pt x="29" y="97"/>
                        <a:pt x="29" y="97"/>
                        <a:pt x="29" y="97"/>
                      </a:cubicBezTo>
                      <a:lnTo>
                        <a:pt x="23" y="11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54" name="Freeform 52">
                  <a:extLst>
                    <a:ext uri="{FF2B5EF4-FFF2-40B4-BE49-F238E27FC236}">
                      <a16:creationId xmlns:a16="http://schemas.microsoft.com/office/drawing/2014/main" id="{38C14AF6-97FF-44EF-ACDB-3F1EE16737A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45995" y="8701808"/>
                  <a:ext cx="787400" cy="573089"/>
                </a:xfrm>
                <a:custGeom>
                  <a:avLst/>
                  <a:gdLst>
                    <a:gd name="T0" fmla="*/ 98 w 210"/>
                    <a:gd name="T1" fmla="*/ 12 h 153"/>
                    <a:gd name="T2" fmla="*/ 105 w 210"/>
                    <a:gd name="T3" fmla="*/ 18 h 153"/>
                    <a:gd name="T4" fmla="*/ 37 w 210"/>
                    <a:gd name="T5" fmla="*/ 86 h 153"/>
                    <a:gd name="T6" fmla="*/ 43 w 210"/>
                    <a:gd name="T7" fmla="*/ 92 h 153"/>
                    <a:gd name="T8" fmla="*/ 110 w 210"/>
                    <a:gd name="T9" fmla="*/ 24 h 153"/>
                    <a:gd name="T10" fmla="*/ 118 w 210"/>
                    <a:gd name="T11" fmla="*/ 31 h 153"/>
                    <a:gd name="T12" fmla="*/ 50 w 210"/>
                    <a:gd name="T13" fmla="*/ 99 h 153"/>
                    <a:gd name="T14" fmla="*/ 55 w 210"/>
                    <a:gd name="T15" fmla="*/ 104 h 153"/>
                    <a:gd name="T16" fmla="*/ 123 w 210"/>
                    <a:gd name="T17" fmla="*/ 36 h 153"/>
                    <a:gd name="T18" fmla="*/ 130 w 210"/>
                    <a:gd name="T19" fmla="*/ 43 h 153"/>
                    <a:gd name="T20" fmla="*/ 62 w 210"/>
                    <a:gd name="T21" fmla="*/ 111 h 153"/>
                    <a:gd name="T22" fmla="*/ 68 w 210"/>
                    <a:gd name="T23" fmla="*/ 116 h 153"/>
                    <a:gd name="T24" fmla="*/ 135 w 210"/>
                    <a:gd name="T25" fmla="*/ 49 h 153"/>
                    <a:gd name="T26" fmla="*/ 142 w 210"/>
                    <a:gd name="T27" fmla="*/ 55 h 153"/>
                    <a:gd name="T28" fmla="*/ 115 w 210"/>
                    <a:gd name="T29" fmla="*/ 82 h 153"/>
                    <a:gd name="T30" fmla="*/ 198 w 210"/>
                    <a:gd name="T31" fmla="*/ 82 h 153"/>
                    <a:gd name="T32" fmla="*/ 198 w 210"/>
                    <a:gd name="T33" fmla="*/ 93 h 153"/>
                    <a:gd name="T34" fmla="*/ 113 w 210"/>
                    <a:gd name="T35" fmla="*/ 93 h 153"/>
                    <a:gd name="T36" fmla="*/ 113 w 210"/>
                    <a:gd name="T37" fmla="*/ 84 h 153"/>
                    <a:gd name="T38" fmla="*/ 69 w 210"/>
                    <a:gd name="T39" fmla="*/ 128 h 153"/>
                    <a:gd name="T40" fmla="*/ 18 w 210"/>
                    <a:gd name="T41" fmla="*/ 141 h 153"/>
                    <a:gd name="T42" fmla="*/ 13 w 210"/>
                    <a:gd name="T43" fmla="*/ 136 h 153"/>
                    <a:gd name="T44" fmla="*/ 26 w 210"/>
                    <a:gd name="T45" fmla="*/ 85 h 153"/>
                    <a:gd name="T46" fmla="*/ 98 w 210"/>
                    <a:gd name="T47" fmla="*/ 12 h 153"/>
                    <a:gd name="T48" fmla="*/ 21 w 210"/>
                    <a:gd name="T49" fmla="*/ 133 h 153"/>
                    <a:gd name="T50" fmla="*/ 62 w 210"/>
                    <a:gd name="T51" fmla="*/ 122 h 153"/>
                    <a:gd name="T52" fmla="*/ 32 w 210"/>
                    <a:gd name="T53" fmla="*/ 91 h 153"/>
                    <a:gd name="T54" fmla="*/ 21 w 210"/>
                    <a:gd name="T55" fmla="*/ 133 h 153"/>
                    <a:gd name="T56" fmla="*/ 98 w 210"/>
                    <a:gd name="T57" fmla="*/ 0 h 153"/>
                    <a:gd name="T58" fmla="*/ 98 w 210"/>
                    <a:gd name="T59" fmla="*/ 0 h 153"/>
                    <a:gd name="T60" fmla="*/ 90 w 210"/>
                    <a:gd name="T61" fmla="*/ 3 h 153"/>
                    <a:gd name="T62" fmla="*/ 17 w 210"/>
                    <a:gd name="T63" fmla="*/ 76 h 153"/>
                    <a:gd name="T64" fmla="*/ 14 w 210"/>
                    <a:gd name="T65" fmla="*/ 82 h 153"/>
                    <a:gd name="T66" fmla="*/ 1 w 210"/>
                    <a:gd name="T67" fmla="*/ 133 h 153"/>
                    <a:gd name="T68" fmla="*/ 4 w 210"/>
                    <a:gd name="T69" fmla="*/ 145 h 153"/>
                    <a:gd name="T70" fmla="*/ 10 w 210"/>
                    <a:gd name="T71" fmla="*/ 150 h 153"/>
                    <a:gd name="T72" fmla="*/ 18 w 210"/>
                    <a:gd name="T73" fmla="*/ 153 h 153"/>
                    <a:gd name="T74" fmla="*/ 21 w 210"/>
                    <a:gd name="T75" fmla="*/ 153 h 153"/>
                    <a:gd name="T76" fmla="*/ 72 w 210"/>
                    <a:gd name="T77" fmla="*/ 140 h 153"/>
                    <a:gd name="T78" fmla="*/ 77 w 210"/>
                    <a:gd name="T79" fmla="*/ 137 h 153"/>
                    <a:gd name="T80" fmla="*/ 109 w 210"/>
                    <a:gd name="T81" fmla="*/ 105 h 153"/>
                    <a:gd name="T82" fmla="*/ 113 w 210"/>
                    <a:gd name="T83" fmla="*/ 105 h 153"/>
                    <a:gd name="T84" fmla="*/ 198 w 210"/>
                    <a:gd name="T85" fmla="*/ 105 h 153"/>
                    <a:gd name="T86" fmla="*/ 210 w 210"/>
                    <a:gd name="T87" fmla="*/ 93 h 153"/>
                    <a:gd name="T88" fmla="*/ 210 w 210"/>
                    <a:gd name="T89" fmla="*/ 82 h 153"/>
                    <a:gd name="T90" fmla="*/ 198 w 210"/>
                    <a:gd name="T91" fmla="*/ 70 h 153"/>
                    <a:gd name="T92" fmla="*/ 144 w 210"/>
                    <a:gd name="T93" fmla="*/ 70 h 153"/>
                    <a:gd name="T94" fmla="*/ 150 w 210"/>
                    <a:gd name="T95" fmla="*/ 64 h 153"/>
                    <a:gd name="T96" fmla="*/ 154 w 210"/>
                    <a:gd name="T97" fmla="*/ 55 h 153"/>
                    <a:gd name="T98" fmla="*/ 150 w 210"/>
                    <a:gd name="T99" fmla="*/ 47 h 153"/>
                    <a:gd name="T100" fmla="*/ 144 w 210"/>
                    <a:gd name="T101" fmla="*/ 40 h 153"/>
                    <a:gd name="T102" fmla="*/ 140 w 210"/>
                    <a:gd name="T103" fmla="*/ 38 h 153"/>
                    <a:gd name="T104" fmla="*/ 138 w 210"/>
                    <a:gd name="T105" fmla="*/ 35 h 153"/>
                    <a:gd name="T106" fmla="*/ 131 w 210"/>
                    <a:gd name="T107" fmla="*/ 28 h 153"/>
                    <a:gd name="T108" fmla="*/ 128 w 210"/>
                    <a:gd name="T109" fmla="*/ 25 h 153"/>
                    <a:gd name="T110" fmla="*/ 126 w 210"/>
                    <a:gd name="T111" fmla="*/ 22 h 153"/>
                    <a:gd name="T112" fmla="*/ 119 w 210"/>
                    <a:gd name="T113" fmla="*/ 15 h 153"/>
                    <a:gd name="T114" fmla="*/ 116 w 210"/>
                    <a:gd name="T115" fmla="*/ 13 h 153"/>
                    <a:gd name="T116" fmla="*/ 113 w 210"/>
                    <a:gd name="T117" fmla="*/ 10 h 153"/>
                    <a:gd name="T118" fmla="*/ 107 w 210"/>
                    <a:gd name="T119" fmla="*/ 3 h 153"/>
                    <a:gd name="T120" fmla="*/ 98 w 210"/>
                    <a:gd name="T121" fmla="*/ 0 h 1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10" h="153">
                      <a:moveTo>
                        <a:pt x="98" y="12"/>
                      </a:moveTo>
                      <a:cubicBezTo>
                        <a:pt x="105" y="18"/>
                        <a:pt x="105" y="18"/>
                        <a:pt x="105" y="18"/>
                      </a:cubicBezTo>
                      <a:cubicBezTo>
                        <a:pt x="37" y="86"/>
                        <a:pt x="37" y="86"/>
                        <a:pt x="37" y="86"/>
                      </a:cubicBezTo>
                      <a:cubicBezTo>
                        <a:pt x="43" y="92"/>
                        <a:pt x="43" y="92"/>
                        <a:pt x="43" y="92"/>
                      </a:cubicBezTo>
                      <a:cubicBezTo>
                        <a:pt x="110" y="24"/>
                        <a:pt x="110" y="24"/>
                        <a:pt x="110" y="24"/>
                      </a:cubicBezTo>
                      <a:cubicBezTo>
                        <a:pt x="118" y="31"/>
                        <a:pt x="118" y="31"/>
                        <a:pt x="118" y="31"/>
                      </a:cubicBezTo>
                      <a:cubicBezTo>
                        <a:pt x="50" y="99"/>
                        <a:pt x="50" y="99"/>
                        <a:pt x="50" y="99"/>
                      </a:cubicBezTo>
                      <a:cubicBezTo>
                        <a:pt x="55" y="104"/>
                        <a:pt x="55" y="104"/>
                        <a:pt x="55" y="104"/>
                      </a:cubicBezTo>
                      <a:cubicBezTo>
                        <a:pt x="123" y="36"/>
                        <a:pt x="123" y="36"/>
                        <a:pt x="123" y="36"/>
                      </a:cubicBezTo>
                      <a:cubicBezTo>
                        <a:pt x="130" y="43"/>
                        <a:pt x="130" y="43"/>
                        <a:pt x="130" y="43"/>
                      </a:cubicBezTo>
                      <a:cubicBezTo>
                        <a:pt x="62" y="111"/>
                        <a:pt x="62" y="111"/>
                        <a:pt x="62" y="111"/>
                      </a:cubicBezTo>
                      <a:cubicBezTo>
                        <a:pt x="68" y="116"/>
                        <a:pt x="68" y="116"/>
                        <a:pt x="68" y="116"/>
                      </a:cubicBezTo>
                      <a:cubicBezTo>
                        <a:pt x="135" y="49"/>
                        <a:pt x="135" y="49"/>
                        <a:pt x="135" y="49"/>
                      </a:cubicBezTo>
                      <a:cubicBezTo>
                        <a:pt x="142" y="55"/>
                        <a:pt x="142" y="55"/>
                        <a:pt x="142" y="55"/>
                      </a:cubicBezTo>
                      <a:cubicBezTo>
                        <a:pt x="115" y="82"/>
                        <a:pt x="115" y="82"/>
                        <a:pt x="115" y="82"/>
                      </a:cubicBezTo>
                      <a:cubicBezTo>
                        <a:pt x="198" y="82"/>
                        <a:pt x="198" y="82"/>
                        <a:pt x="198" y="82"/>
                      </a:cubicBezTo>
                      <a:cubicBezTo>
                        <a:pt x="198" y="93"/>
                        <a:pt x="198" y="93"/>
                        <a:pt x="198" y="93"/>
                      </a:cubicBezTo>
                      <a:cubicBezTo>
                        <a:pt x="113" y="93"/>
                        <a:pt x="113" y="93"/>
                        <a:pt x="113" y="93"/>
                      </a:cubicBezTo>
                      <a:cubicBezTo>
                        <a:pt x="113" y="84"/>
                        <a:pt x="113" y="84"/>
                        <a:pt x="113" y="84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18" y="141"/>
                        <a:pt x="18" y="141"/>
                        <a:pt x="18" y="141"/>
                      </a:cubicBezTo>
                      <a:cubicBezTo>
                        <a:pt x="13" y="136"/>
                        <a:pt x="13" y="136"/>
                        <a:pt x="13" y="136"/>
                      </a:cubicBezTo>
                      <a:cubicBezTo>
                        <a:pt x="26" y="85"/>
                        <a:pt x="26" y="85"/>
                        <a:pt x="26" y="85"/>
                      </a:cubicBezTo>
                      <a:cubicBezTo>
                        <a:pt x="98" y="12"/>
                        <a:pt x="98" y="12"/>
                        <a:pt x="98" y="12"/>
                      </a:cubicBezTo>
                      <a:moveTo>
                        <a:pt x="21" y="133"/>
                      </a:moveTo>
                      <a:cubicBezTo>
                        <a:pt x="62" y="122"/>
                        <a:pt x="62" y="122"/>
                        <a:pt x="62" y="122"/>
                      </a:cubicBezTo>
                      <a:cubicBezTo>
                        <a:pt x="32" y="91"/>
                        <a:pt x="32" y="91"/>
                        <a:pt x="32" y="91"/>
                      </a:cubicBezTo>
                      <a:cubicBezTo>
                        <a:pt x="21" y="133"/>
                        <a:pt x="21" y="133"/>
                        <a:pt x="21" y="133"/>
                      </a:cubicBezTo>
                      <a:moveTo>
                        <a:pt x="98" y="0"/>
                      </a:moveTo>
                      <a:cubicBezTo>
                        <a:pt x="98" y="0"/>
                        <a:pt x="98" y="0"/>
                        <a:pt x="98" y="0"/>
                      </a:cubicBezTo>
                      <a:cubicBezTo>
                        <a:pt x="95" y="0"/>
                        <a:pt x="92" y="1"/>
                        <a:pt x="90" y="3"/>
                      </a:cubicBezTo>
                      <a:cubicBezTo>
                        <a:pt x="17" y="76"/>
                        <a:pt x="17" y="76"/>
                        <a:pt x="17" y="76"/>
                      </a:cubicBezTo>
                      <a:cubicBezTo>
                        <a:pt x="16" y="78"/>
                        <a:pt x="15" y="80"/>
                        <a:pt x="14" y="82"/>
                      </a:cubicBezTo>
                      <a:cubicBezTo>
                        <a:pt x="1" y="133"/>
                        <a:pt x="1" y="133"/>
                        <a:pt x="1" y="133"/>
                      </a:cubicBezTo>
                      <a:cubicBezTo>
                        <a:pt x="0" y="137"/>
                        <a:pt x="1" y="142"/>
                        <a:pt x="4" y="145"/>
                      </a:cubicBezTo>
                      <a:cubicBezTo>
                        <a:pt x="10" y="150"/>
                        <a:pt x="10" y="150"/>
                        <a:pt x="10" y="150"/>
                      </a:cubicBezTo>
                      <a:cubicBezTo>
                        <a:pt x="12" y="152"/>
                        <a:pt x="15" y="153"/>
                        <a:pt x="18" y="153"/>
                      </a:cubicBezTo>
                      <a:cubicBezTo>
                        <a:pt x="19" y="153"/>
                        <a:pt x="20" y="153"/>
                        <a:pt x="21" y="153"/>
                      </a:cubicBezTo>
                      <a:cubicBezTo>
                        <a:pt x="72" y="140"/>
                        <a:pt x="72" y="140"/>
                        <a:pt x="72" y="140"/>
                      </a:cubicBezTo>
                      <a:cubicBezTo>
                        <a:pt x="74" y="140"/>
                        <a:pt x="76" y="138"/>
                        <a:pt x="77" y="137"/>
                      </a:cubicBezTo>
                      <a:cubicBezTo>
                        <a:pt x="109" y="105"/>
                        <a:pt x="109" y="105"/>
                        <a:pt x="109" y="105"/>
                      </a:cubicBezTo>
                      <a:cubicBezTo>
                        <a:pt x="111" y="105"/>
                        <a:pt x="112" y="105"/>
                        <a:pt x="113" y="105"/>
                      </a:cubicBezTo>
                      <a:cubicBezTo>
                        <a:pt x="198" y="105"/>
                        <a:pt x="198" y="105"/>
                        <a:pt x="198" y="105"/>
                      </a:cubicBezTo>
                      <a:cubicBezTo>
                        <a:pt x="205" y="105"/>
                        <a:pt x="210" y="100"/>
                        <a:pt x="210" y="93"/>
                      </a:cubicBezTo>
                      <a:cubicBezTo>
                        <a:pt x="210" y="82"/>
                        <a:pt x="210" y="82"/>
                        <a:pt x="210" y="82"/>
                      </a:cubicBezTo>
                      <a:cubicBezTo>
                        <a:pt x="210" y="75"/>
                        <a:pt x="205" y="70"/>
                        <a:pt x="198" y="70"/>
                      </a:cubicBezTo>
                      <a:cubicBezTo>
                        <a:pt x="144" y="70"/>
                        <a:pt x="144" y="70"/>
                        <a:pt x="144" y="70"/>
                      </a:cubicBezTo>
                      <a:cubicBezTo>
                        <a:pt x="150" y="64"/>
                        <a:pt x="150" y="64"/>
                        <a:pt x="150" y="64"/>
                      </a:cubicBezTo>
                      <a:cubicBezTo>
                        <a:pt x="153" y="61"/>
                        <a:pt x="154" y="58"/>
                        <a:pt x="154" y="55"/>
                      </a:cubicBezTo>
                      <a:cubicBezTo>
                        <a:pt x="154" y="52"/>
                        <a:pt x="152" y="49"/>
                        <a:pt x="150" y="47"/>
                      </a:cubicBezTo>
                      <a:cubicBezTo>
                        <a:pt x="144" y="40"/>
                        <a:pt x="144" y="40"/>
                        <a:pt x="144" y="40"/>
                      </a:cubicBezTo>
                      <a:cubicBezTo>
                        <a:pt x="143" y="39"/>
                        <a:pt x="142" y="39"/>
                        <a:pt x="140" y="38"/>
                      </a:cubicBezTo>
                      <a:cubicBezTo>
                        <a:pt x="140" y="37"/>
                        <a:pt x="139" y="36"/>
                        <a:pt x="138" y="35"/>
                      </a:cubicBezTo>
                      <a:cubicBezTo>
                        <a:pt x="131" y="28"/>
                        <a:pt x="131" y="28"/>
                        <a:pt x="131" y="28"/>
                      </a:cubicBezTo>
                      <a:cubicBezTo>
                        <a:pt x="131" y="27"/>
                        <a:pt x="129" y="26"/>
                        <a:pt x="128" y="25"/>
                      </a:cubicBezTo>
                      <a:cubicBezTo>
                        <a:pt x="128" y="24"/>
                        <a:pt x="127" y="23"/>
                        <a:pt x="126" y="22"/>
                      </a:cubicBezTo>
                      <a:cubicBezTo>
                        <a:pt x="119" y="15"/>
                        <a:pt x="119" y="15"/>
                        <a:pt x="119" y="15"/>
                      </a:cubicBezTo>
                      <a:cubicBezTo>
                        <a:pt x="118" y="14"/>
                        <a:pt x="117" y="13"/>
                        <a:pt x="116" y="13"/>
                      </a:cubicBezTo>
                      <a:cubicBezTo>
                        <a:pt x="115" y="12"/>
                        <a:pt x="114" y="10"/>
                        <a:pt x="113" y="10"/>
                      </a:cubicBezTo>
                      <a:cubicBezTo>
                        <a:pt x="107" y="3"/>
                        <a:pt x="107" y="3"/>
                        <a:pt x="107" y="3"/>
                      </a:cubicBezTo>
                      <a:cubicBezTo>
                        <a:pt x="105" y="1"/>
                        <a:pt x="102" y="0"/>
                        <a:pt x="98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55" name="Rectangle 53">
                  <a:extLst>
                    <a:ext uri="{FF2B5EF4-FFF2-40B4-BE49-F238E27FC236}">
                      <a16:creationId xmlns:a16="http://schemas.microsoft.com/office/drawing/2014/main" id="{96C67A11-A2B5-4D4D-A4F7-BD7A6DAB10D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084396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56" name="Rectangle 54">
                  <a:extLst>
                    <a:ext uri="{FF2B5EF4-FFF2-40B4-BE49-F238E27FC236}">
                      <a16:creationId xmlns:a16="http://schemas.microsoft.com/office/drawing/2014/main" id="{059A3D44-C05F-461A-B3E6-F519F1B9E10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159009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57" name="Freeform 55">
                  <a:extLst>
                    <a:ext uri="{FF2B5EF4-FFF2-40B4-BE49-F238E27FC236}">
                      <a16:creationId xmlns:a16="http://schemas.microsoft.com/office/drawing/2014/main" id="{1EA114A5-2A25-4997-B0CD-F74C2E9D04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768" y="8674820"/>
                  <a:ext cx="217488" cy="214313"/>
                </a:xfrm>
                <a:custGeom>
                  <a:avLst/>
                  <a:gdLst>
                    <a:gd name="T0" fmla="*/ 55 w 58"/>
                    <a:gd name="T1" fmla="*/ 46 h 57"/>
                    <a:gd name="T2" fmla="*/ 55 w 58"/>
                    <a:gd name="T3" fmla="*/ 37 h 57"/>
                    <a:gd name="T4" fmla="*/ 21 w 58"/>
                    <a:gd name="T5" fmla="*/ 2 h 57"/>
                    <a:gd name="T6" fmla="*/ 12 w 58"/>
                    <a:gd name="T7" fmla="*/ 2 h 57"/>
                    <a:gd name="T8" fmla="*/ 0 w 58"/>
                    <a:gd name="T9" fmla="*/ 14 h 57"/>
                    <a:gd name="T10" fmla="*/ 44 w 58"/>
                    <a:gd name="T11" fmla="*/ 57 h 57"/>
                    <a:gd name="T12" fmla="*/ 55 w 58"/>
                    <a:gd name="T13" fmla="*/ 46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" h="57">
                      <a:moveTo>
                        <a:pt x="55" y="46"/>
                      </a:moveTo>
                      <a:cubicBezTo>
                        <a:pt x="58" y="43"/>
                        <a:pt x="58" y="39"/>
                        <a:pt x="55" y="37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18" y="0"/>
                        <a:pt x="14" y="0"/>
                        <a:pt x="12" y="2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44" y="57"/>
                        <a:pt x="44" y="57"/>
                        <a:pt x="44" y="57"/>
                      </a:cubicBezTo>
                      <a:cubicBezTo>
                        <a:pt x="55" y="46"/>
                        <a:pt x="55" y="46"/>
                        <a:pt x="55" y="4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58" name="Freeform 56">
                  <a:extLst>
                    <a:ext uri="{FF2B5EF4-FFF2-40B4-BE49-F238E27FC236}">
                      <a16:creationId xmlns:a16="http://schemas.microsoft.com/office/drawing/2014/main" id="{93CF19A9-F05B-4C5C-88B2-F00382F8E4E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96782" y="8746258"/>
                  <a:ext cx="693738" cy="484189"/>
                </a:xfrm>
                <a:custGeom>
                  <a:avLst/>
                  <a:gdLst>
                    <a:gd name="T0" fmla="*/ 241 w 437"/>
                    <a:gd name="T1" fmla="*/ 166 h 305"/>
                    <a:gd name="T2" fmla="*/ 305 w 437"/>
                    <a:gd name="T3" fmla="*/ 102 h 305"/>
                    <a:gd name="T4" fmla="*/ 288 w 437"/>
                    <a:gd name="T5" fmla="*/ 88 h 305"/>
                    <a:gd name="T6" fmla="*/ 130 w 437"/>
                    <a:gd name="T7" fmla="*/ 246 h 305"/>
                    <a:gd name="T8" fmla="*/ 116 w 437"/>
                    <a:gd name="T9" fmla="*/ 234 h 305"/>
                    <a:gd name="T10" fmla="*/ 276 w 437"/>
                    <a:gd name="T11" fmla="*/ 74 h 305"/>
                    <a:gd name="T12" fmla="*/ 260 w 437"/>
                    <a:gd name="T13" fmla="*/ 57 h 305"/>
                    <a:gd name="T14" fmla="*/ 99 w 437"/>
                    <a:gd name="T15" fmla="*/ 218 h 305"/>
                    <a:gd name="T16" fmla="*/ 87 w 437"/>
                    <a:gd name="T17" fmla="*/ 206 h 305"/>
                    <a:gd name="T18" fmla="*/ 248 w 437"/>
                    <a:gd name="T19" fmla="*/ 45 h 305"/>
                    <a:gd name="T20" fmla="*/ 229 w 437"/>
                    <a:gd name="T21" fmla="*/ 29 h 305"/>
                    <a:gd name="T22" fmla="*/ 71 w 437"/>
                    <a:gd name="T23" fmla="*/ 189 h 305"/>
                    <a:gd name="T24" fmla="*/ 56 w 437"/>
                    <a:gd name="T25" fmla="*/ 175 h 305"/>
                    <a:gd name="T26" fmla="*/ 217 w 437"/>
                    <a:gd name="T27" fmla="*/ 14 h 305"/>
                    <a:gd name="T28" fmla="*/ 201 w 437"/>
                    <a:gd name="T29" fmla="*/ 0 h 305"/>
                    <a:gd name="T30" fmla="*/ 30 w 437"/>
                    <a:gd name="T31" fmla="*/ 173 h 305"/>
                    <a:gd name="T32" fmla="*/ 0 w 437"/>
                    <a:gd name="T33" fmla="*/ 293 h 305"/>
                    <a:gd name="T34" fmla="*/ 12 w 437"/>
                    <a:gd name="T35" fmla="*/ 305 h 305"/>
                    <a:gd name="T36" fmla="*/ 132 w 437"/>
                    <a:gd name="T37" fmla="*/ 274 h 305"/>
                    <a:gd name="T38" fmla="*/ 236 w 437"/>
                    <a:gd name="T39" fmla="*/ 170 h 305"/>
                    <a:gd name="T40" fmla="*/ 236 w 437"/>
                    <a:gd name="T41" fmla="*/ 192 h 305"/>
                    <a:gd name="T42" fmla="*/ 437 w 437"/>
                    <a:gd name="T43" fmla="*/ 192 h 305"/>
                    <a:gd name="T44" fmla="*/ 437 w 437"/>
                    <a:gd name="T45" fmla="*/ 166 h 305"/>
                    <a:gd name="T46" fmla="*/ 241 w 437"/>
                    <a:gd name="T47" fmla="*/ 166 h 305"/>
                    <a:gd name="T48" fmla="*/ 19 w 437"/>
                    <a:gd name="T49" fmla="*/ 286 h 305"/>
                    <a:gd name="T50" fmla="*/ 45 w 437"/>
                    <a:gd name="T51" fmla="*/ 187 h 305"/>
                    <a:gd name="T52" fmla="*/ 116 w 437"/>
                    <a:gd name="T53" fmla="*/ 260 h 305"/>
                    <a:gd name="T54" fmla="*/ 19 w 437"/>
                    <a:gd name="T55" fmla="*/ 286 h 3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437" h="305">
                      <a:moveTo>
                        <a:pt x="241" y="166"/>
                      </a:moveTo>
                      <a:lnTo>
                        <a:pt x="305" y="102"/>
                      </a:lnTo>
                      <a:lnTo>
                        <a:pt x="288" y="88"/>
                      </a:lnTo>
                      <a:lnTo>
                        <a:pt x="130" y="246"/>
                      </a:lnTo>
                      <a:lnTo>
                        <a:pt x="116" y="234"/>
                      </a:lnTo>
                      <a:lnTo>
                        <a:pt x="276" y="74"/>
                      </a:lnTo>
                      <a:lnTo>
                        <a:pt x="260" y="57"/>
                      </a:lnTo>
                      <a:lnTo>
                        <a:pt x="99" y="218"/>
                      </a:lnTo>
                      <a:lnTo>
                        <a:pt x="87" y="206"/>
                      </a:lnTo>
                      <a:lnTo>
                        <a:pt x="248" y="45"/>
                      </a:lnTo>
                      <a:lnTo>
                        <a:pt x="229" y="29"/>
                      </a:lnTo>
                      <a:lnTo>
                        <a:pt x="71" y="189"/>
                      </a:lnTo>
                      <a:lnTo>
                        <a:pt x="56" y="175"/>
                      </a:lnTo>
                      <a:lnTo>
                        <a:pt x="217" y="14"/>
                      </a:lnTo>
                      <a:lnTo>
                        <a:pt x="201" y="0"/>
                      </a:lnTo>
                      <a:lnTo>
                        <a:pt x="30" y="173"/>
                      </a:lnTo>
                      <a:lnTo>
                        <a:pt x="0" y="293"/>
                      </a:lnTo>
                      <a:lnTo>
                        <a:pt x="12" y="305"/>
                      </a:lnTo>
                      <a:lnTo>
                        <a:pt x="132" y="274"/>
                      </a:lnTo>
                      <a:lnTo>
                        <a:pt x="236" y="170"/>
                      </a:lnTo>
                      <a:lnTo>
                        <a:pt x="236" y="192"/>
                      </a:lnTo>
                      <a:lnTo>
                        <a:pt x="437" y="192"/>
                      </a:lnTo>
                      <a:lnTo>
                        <a:pt x="437" y="166"/>
                      </a:lnTo>
                      <a:lnTo>
                        <a:pt x="241" y="166"/>
                      </a:lnTo>
                      <a:close/>
                      <a:moveTo>
                        <a:pt x="19" y="286"/>
                      </a:moveTo>
                      <a:lnTo>
                        <a:pt x="45" y="187"/>
                      </a:lnTo>
                      <a:lnTo>
                        <a:pt x="116" y="260"/>
                      </a:lnTo>
                      <a:lnTo>
                        <a:pt x="19" y="2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</p:grpSp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707F9415-1603-4B0A-AC08-9329B27C523A}"/>
                  </a:ext>
                </a:extLst>
              </p:cNvPr>
              <p:cNvSpPr txBox="1"/>
              <p:nvPr/>
            </p:nvSpPr>
            <p:spPr>
              <a:xfrm>
                <a:off x="932114" y="8712046"/>
                <a:ext cx="10337283" cy="19402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DẠNG 2: CM Đ</a:t>
                </a:r>
                <a:r>
                  <a:rPr lang="vi-VN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Ư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ỜNG THẲNG VUÔNG  GÓC VỚI MẶT PHẲNG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04885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2" grpId="0"/>
      <p:bldP spid="18" grpId="0" animBg="1"/>
      <p:bldP spid="4" grpId="0"/>
      <p:bldP spid="5" grpId="0"/>
      <p:bldP spid="6" grpId="0" animBg="1"/>
      <p:bldP spid="14" grpId="0"/>
      <p:bldP spid="15" grpId="0"/>
      <p:bldP spid="16" grpId="0" animBg="1"/>
      <p:bldP spid="17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170836" y="2295730"/>
            <a:ext cx="2313942" cy="599132"/>
            <a:chOff x="1331979" y="6302728"/>
            <a:chExt cx="4536164" cy="891377"/>
          </a:xfrm>
        </p:grpSpPr>
        <p:sp>
          <p:nvSpPr>
            <p:cNvPr id="7" name="Freeform 20"/>
            <p:cNvSpPr>
              <a:spLocks/>
            </p:cNvSpPr>
            <p:nvPr/>
          </p:nvSpPr>
          <p:spPr bwMode="auto">
            <a:xfrm rot="16200000" flipV="1">
              <a:off x="3417884" y="4701169"/>
              <a:ext cx="828631" cy="4071887"/>
            </a:xfrm>
            <a:prstGeom prst="round1Rect">
              <a:avLst/>
            </a:prstGeom>
            <a:solidFill>
              <a:schemeClr val="bg1"/>
            </a:solidFill>
            <a:ln w="57150">
              <a:solidFill>
                <a:schemeClr val="accent6">
                  <a:lumMod val="50000"/>
                </a:schemeClr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txBody>
            <a:bodyPr vert="horz" wrap="square" lIns="45715" tIns="22857" rIns="45715" bIns="22857" numCol="1" anchor="t" anchorCtr="0" compatLnSpc="1">
              <a:prstTxWarp prst="textNoShape">
                <a:avLst/>
              </a:prstTxWarp>
            </a:bodyPr>
            <a:lstStyle/>
            <a:p>
              <a:endParaRPr lang="en-US" sz="2999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713717" y="6357630"/>
              <a:ext cx="2813135" cy="8240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Lời Giải</a:t>
              </a:r>
              <a:endParaRPr lang="en-US" sz="2999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" name="Round Diagonal Corner Rectangle 8"/>
            <p:cNvSpPr/>
            <p:nvPr/>
          </p:nvSpPr>
          <p:spPr>
            <a:xfrm flipV="1">
              <a:off x="1331979" y="6302728"/>
              <a:ext cx="1134610" cy="820481"/>
            </a:xfrm>
            <a:prstGeom prst="round2DiagRect">
              <a:avLst/>
            </a:prstGeom>
            <a:solidFill>
              <a:schemeClr val="accent6">
                <a:lumMod val="75000"/>
              </a:schemeClr>
            </a:solidFill>
            <a:ln w="571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1595767" y="6454990"/>
              <a:ext cx="798220" cy="739115"/>
            </a:xfrm>
            <a:custGeom>
              <a:avLst/>
              <a:gdLst>
                <a:gd name="T0" fmla="*/ 135 w 145"/>
                <a:gd name="T1" fmla="*/ 72 h 197"/>
                <a:gd name="T2" fmla="*/ 72 w 145"/>
                <a:gd name="T3" fmla="*/ 135 h 197"/>
                <a:gd name="T4" fmla="*/ 9 w 145"/>
                <a:gd name="T5" fmla="*/ 72 h 197"/>
                <a:gd name="T6" fmla="*/ 72 w 145"/>
                <a:gd name="T7" fmla="*/ 9 h 197"/>
                <a:gd name="T8" fmla="*/ 115 w 145"/>
                <a:gd name="T9" fmla="*/ 26 h 197"/>
                <a:gd name="T10" fmla="*/ 60 w 145"/>
                <a:gd name="T11" fmla="*/ 82 h 197"/>
                <a:gd name="T12" fmla="*/ 30 w 145"/>
                <a:gd name="T13" fmla="*/ 60 h 197"/>
                <a:gd name="T14" fmla="*/ 20 w 145"/>
                <a:gd name="T15" fmla="*/ 68 h 197"/>
                <a:gd name="T16" fmla="*/ 61 w 145"/>
                <a:gd name="T17" fmla="*/ 126 h 197"/>
                <a:gd name="T18" fmla="*/ 123 w 145"/>
                <a:gd name="T19" fmla="*/ 35 h 197"/>
                <a:gd name="T20" fmla="*/ 135 w 145"/>
                <a:gd name="T21" fmla="*/ 72 h 197"/>
                <a:gd name="T22" fmla="*/ 145 w 145"/>
                <a:gd name="T23" fmla="*/ 12 h 197"/>
                <a:gd name="T24" fmla="*/ 135 w 145"/>
                <a:gd name="T25" fmla="*/ 12 h 197"/>
                <a:gd name="T26" fmla="*/ 123 w 145"/>
                <a:gd name="T27" fmla="*/ 21 h 197"/>
                <a:gd name="T28" fmla="*/ 72 w 145"/>
                <a:gd name="T29" fmla="*/ 0 h 197"/>
                <a:gd name="T30" fmla="*/ 0 w 145"/>
                <a:gd name="T31" fmla="*/ 72 h 197"/>
                <a:gd name="T32" fmla="*/ 30 w 145"/>
                <a:gd name="T33" fmla="*/ 131 h 197"/>
                <a:gd name="T34" fmla="*/ 7 w 145"/>
                <a:gd name="T35" fmla="*/ 175 h 197"/>
                <a:gd name="T36" fmla="*/ 13 w 145"/>
                <a:gd name="T37" fmla="*/ 193 h 197"/>
                <a:gd name="T38" fmla="*/ 32 w 145"/>
                <a:gd name="T39" fmla="*/ 187 h 197"/>
                <a:gd name="T40" fmla="*/ 51 w 145"/>
                <a:gd name="T41" fmla="*/ 141 h 197"/>
                <a:gd name="T42" fmla="*/ 51 w 145"/>
                <a:gd name="T43" fmla="*/ 141 h 197"/>
                <a:gd name="T44" fmla="*/ 72 w 145"/>
                <a:gd name="T45" fmla="*/ 145 h 197"/>
                <a:gd name="T46" fmla="*/ 145 w 145"/>
                <a:gd name="T47" fmla="*/ 72 h 197"/>
                <a:gd name="T48" fmla="*/ 129 w 145"/>
                <a:gd name="T49" fmla="*/ 28 h 197"/>
                <a:gd name="T50" fmla="*/ 145 w 145"/>
                <a:gd name="T51" fmla="*/ 12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5" h="197">
                  <a:moveTo>
                    <a:pt x="135" y="72"/>
                  </a:moveTo>
                  <a:cubicBezTo>
                    <a:pt x="135" y="107"/>
                    <a:pt x="107" y="135"/>
                    <a:pt x="72" y="135"/>
                  </a:cubicBezTo>
                  <a:cubicBezTo>
                    <a:pt x="37" y="135"/>
                    <a:pt x="9" y="107"/>
                    <a:pt x="9" y="72"/>
                  </a:cubicBezTo>
                  <a:cubicBezTo>
                    <a:pt x="9" y="37"/>
                    <a:pt x="37" y="9"/>
                    <a:pt x="72" y="9"/>
                  </a:cubicBezTo>
                  <a:cubicBezTo>
                    <a:pt x="89" y="9"/>
                    <a:pt x="104" y="15"/>
                    <a:pt x="115" y="26"/>
                  </a:cubicBezTo>
                  <a:cubicBezTo>
                    <a:pt x="101" y="38"/>
                    <a:pt x="80" y="57"/>
                    <a:pt x="60" y="82"/>
                  </a:cubicBezTo>
                  <a:cubicBezTo>
                    <a:pt x="50" y="74"/>
                    <a:pt x="40" y="67"/>
                    <a:pt x="30" y="60"/>
                  </a:cubicBezTo>
                  <a:cubicBezTo>
                    <a:pt x="26" y="63"/>
                    <a:pt x="24" y="65"/>
                    <a:pt x="20" y="68"/>
                  </a:cubicBezTo>
                  <a:cubicBezTo>
                    <a:pt x="34" y="88"/>
                    <a:pt x="47" y="107"/>
                    <a:pt x="61" y="126"/>
                  </a:cubicBezTo>
                  <a:cubicBezTo>
                    <a:pt x="80" y="95"/>
                    <a:pt x="99" y="63"/>
                    <a:pt x="123" y="35"/>
                  </a:cubicBezTo>
                  <a:cubicBezTo>
                    <a:pt x="130" y="45"/>
                    <a:pt x="135" y="58"/>
                    <a:pt x="135" y="72"/>
                  </a:cubicBezTo>
                  <a:close/>
                  <a:moveTo>
                    <a:pt x="145" y="12"/>
                  </a:moveTo>
                  <a:cubicBezTo>
                    <a:pt x="141" y="12"/>
                    <a:pt x="138" y="12"/>
                    <a:pt x="135" y="12"/>
                  </a:cubicBezTo>
                  <a:cubicBezTo>
                    <a:pt x="135" y="12"/>
                    <a:pt x="130" y="15"/>
                    <a:pt x="123" y="21"/>
                  </a:cubicBezTo>
                  <a:cubicBezTo>
                    <a:pt x="110" y="8"/>
                    <a:pt x="92" y="0"/>
                    <a:pt x="72" y="0"/>
                  </a:cubicBezTo>
                  <a:cubicBezTo>
                    <a:pt x="32" y="0"/>
                    <a:pt x="0" y="32"/>
                    <a:pt x="0" y="72"/>
                  </a:cubicBezTo>
                  <a:cubicBezTo>
                    <a:pt x="0" y="97"/>
                    <a:pt x="11" y="118"/>
                    <a:pt x="30" y="131"/>
                  </a:cubicBezTo>
                  <a:cubicBezTo>
                    <a:pt x="7" y="175"/>
                    <a:pt x="7" y="175"/>
                    <a:pt x="7" y="175"/>
                  </a:cubicBezTo>
                  <a:cubicBezTo>
                    <a:pt x="3" y="182"/>
                    <a:pt x="6" y="190"/>
                    <a:pt x="13" y="193"/>
                  </a:cubicBezTo>
                  <a:cubicBezTo>
                    <a:pt x="20" y="197"/>
                    <a:pt x="28" y="194"/>
                    <a:pt x="32" y="187"/>
                  </a:cubicBezTo>
                  <a:cubicBezTo>
                    <a:pt x="51" y="141"/>
                    <a:pt x="51" y="141"/>
                    <a:pt x="51" y="141"/>
                  </a:cubicBezTo>
                  <a:cubicBezTo>
                    <a:pt x="51" y="141"/>
                    <a:pt x="51" y="141"/>
                    <a:pt x="51" y="141"/>
                  </a:cubicBezTo>
                  <a:cubicBezTo>
                    <a:pt x="58" y="143"/>
                    <a:pt x="65" y="145"/>
                    <a:pt x="72" y="145"/>
                  </a:cubicBezTo>
                  <a:cubicBezTo>
                    <a:pt x="112" y="145"/>
                    <a:pt x="145" y="112"/>
                    <a:pt x="145" y="72"/>
                  </a:cubicBezTo>
                  <a:cubicBezTo>
                    <a:pt x="145" y="55"/>
                    <a:pt x="138" y="40"/>
                    <a:pt x="129" y="28"/>
                  </a:cubicBezTo>
                  <a:cubicBezTo>
                    <a:pt x="134" y="22"/>
                    <a:pt x="139" y="17"/>
                    <a:pt x="145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45715" tIns="22857" rIns="45715" bIns="22857" numCol="1" anchor="t" anchorCtr="0" compatLnSpc="1">
              <a:prstTxWarp prst="textNoShape">
                <a:avLst/>
              </a:prstTxWarp>
            </a:bodyPr>
            <a:lstStyle/>
            <a:p>
              <a:endParaRPr lang="en-US" sz="2999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33494" y="731214"/>
            <a:ext cx="11940823" cy="1069421"/>
            <a:chOff x="480509" y="1814723"/>
            <a:chExt cx="23501767" cy="3167717"/>
          </a:xfrm>
        </p:grpSpPr>
        <p:grpSp>
          <p:nvGrpSpPr>
            <p:cNvPr id="21" name="Group 20"/>
            <p:cNvGrpSpPr/>
            <p:nvPr/>
          </p:nvGrpSpPr>
          <p:grpSpPr>
            <a:xfrm>
              <a:off x="480509" y="1814723"/>
              <a:ext cx="22985532" cy="3167717"/>
              <a:chOff x="480509" y="1592884"/>
              <a:chExt cx="22985532" cy="3167717"/>
            </a:xfrm>
          </p:grpSpPr>
          <p:sp>
            <p:nvSpPr>
              <p:cNvPr id="25" name="Rounded Rectangle 24"/>
              <p:cNvSpPr/>
              <p:nvPr/>
            </p:nvSpPr>
            <p:spPr bwMode="auto">
              <a:xfrm>
                <a:off x="480509" y="1592884"/>
                <a:ext cx="22985532" cy="3167717"/>
              </a:xfrm>
              <a:prstGeom prst="roundRect">
                <a:avLst>
                  <a:gd name="adj" fmla="val 5492"/>
                </a:avLst>
              </a:prstGeom>
              <a:solidFill>
                <a:schemeClr val="accent3">
                  <a:lumMod val="40000"/>
                  <a:lumOff val="60000"/>
                </a:schemeClr>
              </a:solidFill>
              <a:ln w="19050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844">
                  <a:defRPr/>
                </a:pPr>
                <a:endParaRPr lang="en-US" sz="3199" dirty="0"/>
              </a:p>
            </p:txBody>
          </p:sp>
          <p:grpSp>
            <p:nvGrpSpPr>
              <p:cNvPr id="26" name="Group 25"/>
              <p:cNvGrpSpPr/>
              <p:nvPr/>
            </p:nvGrpSpPr>
            <p:grpSpPr>
              <a:xfrm>
                <a:off x="480509" y="1632986"/>
                <a:ext cx="3435164" cy="1549442"/>
                <a:chOff x="480509" y="1632986"/>
                <a:chExt cx="3435164" cy="1549442"/>
              </a:xfrm>
            </p:grpSpPr>
            <p:sp>
              <p:nvSpPr>
                <p:cNvPr id="27" name="Isosceles Triangle 44"/>
                <p:cNvSpPr/>
                <p:nvPr/>
              </p:nvSpPr>
              <p:spPr bwMode="auto">
                <a:xfrm rot="5400000" flipV="1">
                  <a:off x="534195" y="2231624"/>
                  <a:ext cx="227012" cy="215901"/>
                </a:xfrm>
                <a:custGeom>
                  <a:avLst/>
                  <a:gdLst>
                    <a:gd name="connsiteX0" fmla="*/ 0 w 293725"/>
                    <a:gd name="connsiteY0" fmla="*/ 164224 h 164224"/>
                    <a:gd name="connsiteX1" fmla="*/ 146863 w 293725"/>
                    <a:gd name="connsiteY1" fmla="*/ 0 h 164224"/>
                    <a:gd name="connsiteX2" fmla="*/ 293725 w 293725"/>
                    <a:gd name="connsiteY2" fmla="*/ 164224 h 164224"/>
                    <a:gd name="connsiteX3" fmla="*/ 0 w 293725"/>
                    <a:gd name="connsiteY3" fmla="*/ 164224 h 164224"/>
                    <a:gd name="connsiteX0" fmla="*/ 2363 w 296088"/>
                    <a:gd name="connsiteY0" fmla="*/ 164221 h 164221"/>
                    <a:gd name="connsiteX1" fmla="*/ 0 w 296088"/>
                    <a:gd name="connsiteY1" fmla="*/ 0 h 164221"/>
                    <a:gd name="connsiteX2" fmla="*/ 296088 w 296088"/>
                    <a:gd name="connsiteY2" fmla="*/ 164221 h 164221"/>
                    <a:gd name="connsiteX3" fmla="*/ 2363 w 296088"/>
                    <a:gd name="connsiteY3" fmla="*/ 164221 h 1642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6088" h="164221">
                      <a:moveTo>
                        <a:pt x="2363" y="164221"/>
                      </a:moveTo>
                      <a:cubicBezTo>
                        <a:pt x="1575" y="109481"/>
                        <a:pt x="788" y="54740"/>
                        <a:pt x="0" y="0"/>
                      </a:cubicBezTo>
                      <a:lnTo>
                        <a:pt x="296088" y="164221"/>
                      </a:lnTo>
                      <a:lnTo>
                        <a:pt x="2363" y="164221"/>
                      </a:lnTo>
                      <a:close/>
                    </a:path>
                  </a:pathLst>
                </a:cu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2176844"/>
                  <a:endParaRPr lang="en-US" sz="3199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8" name="Pentagon 27"/>
                <p:cNvSpPr/>
                <p:nvPr/>
              </p:nvSpPr>
              <p:spPr bwMode="auto">
                <a:xfrm>
                  <a:off x="480509" y="1647218"/>
                  <a:ext cx="3271603" cy="1477973"/>
                </a:xfrm>
                <a:prstGeom prst="homePlate">
                  <a:avLst>
                    <a:gd name="adj" fmla="val 12444"/>
                  </a:avLst>
                </a:pr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2176844"/>
                  <a:endParaRPr lang="en-US" sz="3199" dirty="0">
                    <a:solidFill>
                      <a:prstClr val="white"/>
                    </a:solidFill>
                  </a:endParaRPr>
                </a:p>
              </p:txBody>
            </p:sp>
            <p:grpSp>
              <p:nvGrpSpPr>
                <p:cNvPr id="29" name="Group 11"/>
                <p:cNvGrpSpPr/>
                <p:nvPr/>
              </p:nvGrpSpPr>
              <p:grpSpPr bwMode="auto">
                <a:xfrm>
                  <a:off x="683775" y="1674555"/>
                  <a:ext cx="582199" cy="700340"/>
                  <a:chOff x="7440266" y="3167590"/>
                  <a:chExt cx="757238" cy="996136"/>
                </a:xfrm>
                <a:solidFill>
                  <a:schemeClr val="bg1">
                    <a:lumMod val="95000"/>
                  </a:schemeClr>
                </a:solidFill>
              </p:grpSpPr>
              <p:sp>
                <p:nvSpPr>
                  <p:cNvPr id="32" name="Freeform 31"/>
                  <p:cNvSpPr>
                    <a:spLocks noEditPoints="1"/>
                  </p:cNvSpPr>
                  <p:nvPr/>
                </p:nvSpPr>
                <p:spPr bwMode="auto">
                  <a:xfrm>
                    <a:off x="7440266" y="3205709"/>
                    <a:ext cx="344487" cy="344488"/>
                  </a:xfrm>
                  <a:custGeom>
                    <a:avLst/>
                    <a:gdLst/>
                    <a:ahLst/>
                    <a:cxnLst>
                      <a:cxn ang="0">
                        <a:pos x="33" y="184"/>
                      </a:cxn>
                      <a:cxn ang="0">
                        <a:pos x="181" y="184"/>
                      </a:cxn>
                      <a:cxn ang="0">
                        <a:pos x="181" y="33"/>
                      </a:cxn>
                      <a:cxn ang="0">
                        <a:pos x="33" y="33"/>
                      </a:cxn>
                      <a:cxn ang="0">
                        <a:pos x="33" y="184"/>
                      </a:cxn>
                      <a:cxn ang="0">
                        <a:pos x="217" y="217"/>
                      </a:cxn>
                      <a:cxn ang="0">
                        <a:pos x="0" y="217"/>
                      </a:cxn>
                      <a:cxn ang="0">
                        <a:pos x="0" y="0"/>
                      </a:cxn>
                      <a:cxn ang="0">
                        <a:pos x="217" y="0"/>
                      </a:cxn>
                      <a:cxn ang="0">
                        <a:pos x="217" y="217"/>
                      </a:cxn>
                    </a:cxnLst>
                    <a:rect l="0" t="0" r="r" b="b"/>
                    <a:pathLst>
                      <a:path w="217" h="217">
                        <a:moveTo>
                          <a:pt x="33" y="184"/>
                        </a:moveTo>
                        <a:lnTo>
                          <a:pt x="181" y="184"/>
                        </a:lnTo>
                        <a:lnTo>
                          <a:pt x="181" y="33"/>
                        </a:lnTo>
                        <a:lnTo>
                          <a:pt x="33" y="33"/>
                        </a:lnTo>
                        <a:lnTo>
                          <a:pt x="33" y="184"/>
                        </a:lnTo>
                        <a:close/>
                        <a:moveTo>
                          <a:pt x="217" y="217"/>
                        </a:moveTo>
                        <a:lnTo>
                          <a:pt x="0" y="217"/>
                        </a:lnTo>
                        <a:lnTo>
                          <a:pt x="0" y="0"/>
                        </a:lnTo>
                        <a:lnTo>
                          <a:pt x="217" y="0"/>
                        </a:lnTo>
                        <a:lnTo>
                          <a:pt x="217" y="217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3" name="Freeform 32"/>
                  <p:cNvSpPr>
                    <a:spLocks noEditPoints="1"/>
                  </p:cNvSpPr>
                  <p:nvPr/>
                </p:nvSpPr>
                <p:spPr bwMode="auto">
                  <a:xfrm>
                    <a:off x="7440266" y="3649501"/>
                    <a:ext cx="344487" cy="349252"/>
                  </a:xfrm>
                  <a:custGeom>
                    <a:avLst/>
                    <a:gdLst/>
                    <a:ahLst/>
                    <a:cxnLst>
                      <a:cxn ang="0">
                        <a:pos x="33" y="185"/>
                      </a:cxn>
                      <a:cxn ang="0">
                        <a:pos x="181" y="185"/>
                      </a:cxn>
                      <a:cxn ang="0">
                        <a:pos x="181" y="36"/>
                      </a:cxn>
                      <a:cxn ang="0">
                        <a:pos x="33" y="36"/>
                      </a:cxn>
                      <a:cxn ang="0">
                        <a:pos x="33" y="185"/>
                      </a:cxn>
                      <a:cxn ang="0">
                        <a:pos x="217" y="220"/>
                      </a:cxn>
                      <a:cxn ang="0">
                        <a:pos x="0" y="220"/>
                      </a:cxn>
                      <a:cxn ang="0">
                        <a:pos x="0" y="0"/>
                      </a:cxn>
                      <a:cxn ang="0">
                        <a:pos x="217" y="0"/>
                      </a:cxn>
                      <a:cxn ang="0">
                        <a:pos x="217" y="220"/>
                      </a:cxn>
                    </a:cxnLst>
                    <a:rect l="0" t="0" r="r" b="b"/>
                    <a:pathLst>
                      <a:path w="217" h="220">
                        <a:moveTo>
                          <a:pt x="33" y="185"/>
                        </a:moveTo>
                        <a:lnTo>
                          <a:pt x="181" y="185"/>
                        </a:lnTo>
                        <a:lnTo>
                          <a:pt x="181" y="36"/>
                        </a:lnTo>
                        <a:lnTo>
                          <a:pt x="33" y="36"/>
                        </a:lnTo>
                        <a:lnTo>
                          <a:pt x="33" y="185"/>
                        </a:lnTo>
                        <a:close/>
                        <a:moveTo>
                          <a:pt x="217" y="220"/>
                        </a:moveTo>
                        <a:lnTo>
                          <a:pt x="0" y="220"/>
                        </a:lnTo>
                        <a:lnTo>
                          <a:pt x="0" y="0"/>
                        </a:lnTo>
                        <a:lnTo>
                          <a:pt x="217" y="0"/>
                        </a:lnTo>
                        <a:lnTo>
                          <a:pt x="217" y="22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4" name="Freeform 33"/>
                  <p:cNvSpPr>
                    <a:spLocks/>
                  </p:cNvSpPr>
                  <p:nvPr/>
                </p:nvSpPr>
                <p:spPr bwMode="auto">
                  <a:xfrm>
                    <a:off x="7506942" y="3167590"/>
                    <a:ext cx="341312" cy="288926"/>
                  </a:xfrm>
                  <a:custGeom>
                    <a:avLst/>
                    <a:gdLst/>
                    <a:ahLst/>
                    <a:cxnLst>
                      <a:cxn ang="0">
                        <a:pos x="76" y="182"/>
                      </a:cxn>
                      <a:cxn ang="0">
                        <a:pos x="0" y="114"/>
                      </a:cxn>
                      <a:cxn ang="0">
                        <a:pos x="24" y="88"/>
                      </a:cxn>
                      <a:cxn ang="0">
                        <a:pos x="73" y="132"/>
                      </a:cxn>
                      <a:cxn ang="0">
                        <a:pos x="187" y="0"/>
                      </a:cxn>
                      <a:cxn ang="0">
                        <a:pos x="215" y="24"/>
                      </a:cxn>
                      <a:cxn ang="0">
                        <a:pos x="76" y="182"/>
                      </a:cxn>
                    </a:cxnLst>
                    <a:rect l="0" t="0" r="r" b="b"/>
                    <a:pathLst>
                      <a:path w="215" h="182">
                        <a:moveTo>
                          <a:pt x="76" y="182"/>
                        </a:moveTo>
                        <a:lnTo>
                          <a:pt x="0" y="114"/>
                        </a:lnTo>
                        <a:lnTo>
                          <a:pt x="24" y="88"/>
                        </a:lnTo>
                        <a:lnTo>
                          <a:pt x="73" y="132"/>
                        </a:lnTo>
                        <a:lnTo>
                          <a:pt x="187" y="0"/>
                        </a:lnTo>
                        <a:lnTo>
                          <a:pt x="215" y="24"/>
                        </a:lnTo>
                        <a:lnTo>
                          <a:pt x="76" y="18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5" name="Rectangle 34"/>
                  <p:cNvSpPr>
                    <a:spLocks noChangeArrowheads="1"/>
                  </p:cNvSpPr>
                  <p:nvPr/>
                </p:nvSpPr>
                <p:spPr bwMode="auto">
                  <a:xfrm>
                    <a:off x="7840316" y="4100226"/>
                    <a:ext cx="357188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6" name="Rectangle 35"/>
                  <p:cNvSpPr>
                    <a:spLocks noChangeArrowheads="1"/>
                  </p:cNvSpPr>
                  <p:nvPr/>
                </p:nvSpPr>
                <p:spPr bwMode="auto">
                  <a:xfrm>
                    <a:off x="7840317" y="3288740"/>
                    <a:ext cx="357187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7" name="Rectangle 36"/>
                  <p:cNvSpPr>
                    <a:spLocks noChangeArrowheads="1"/>
                  </p:cNvSpPr>
                  <p:nvPr/>
                </p:nvSpPr>
                <p:spPr bwMode="auto">
                  <a:xfrm>
                    <a:off x="7840317" y="3824749"/>
                    <a:ext cx="357187" cy="63499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8" name="Rectangle 37"/>
                  <p:cNvSpPr>
                    <a:spLocks noChangeArrowheads="1"/>
                  </p:cNvSpPr>
                  <p:nvPr/>
                </p:nvSpPr>
                <p:spPr bwMode="auto">
                  <a:xfrm>
                    <a:off x="7840317" y="3475167"/>
                    <a:ext cx="357187" cy="63499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</p:grpSp>
            <p:sp>
              <p:nvSpPr>
                <p:cNvPr id="30" name="Chevron 29"/>
                <p:cNvSpPr/>
                <p:nvPr/>
              </p:nvSpPr>
              <p:spPr bwMode="auto">
                <a:xfrm>
                  <a:off x="1330000" y="1655658"/>
                  <a:ext cx="142624" cy="707897"/>
                </a:xfrm>
                <a:prstGeom prst="chevron">
                  <a:avLst>
                    <a:gd name="adj" fmla="val 68110"/>
                  </a:avLst>
                </a:prstGeom>
                <a:solidFill>
                  <a:schemeClr val="bg1"/>
                </a:solidFill>
                <a:ln>
                  <a:noFill/>
                </a:ln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defTabSz="2176844">
                    <a:defRPr/>
                  </a:pPr>
                  <a:endParaRPr lang="en-US" sz="3199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1" name="TextBox 13"/>
                <p:cNvSpPr txBox="1">
                  <a:spLocks noChangeArrowheads="1"/>
                </p:cNvSpPr>
                <p:nvPr/>
              </p:nvSpPr>
              <p:spPr bwMode="auto">
                <a:xfrm>
                  <a:off x="1040177" y="1632986"/>
                  <a:ext cx="2875496" cy="154944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algn="ctr" eaLnBrk="1" hangingPunct="1"/>
                  <a:r>
                    <a:rPr lang="en-US" sz="2799" dirty="0" err="1">
                      <a:solidFill>
                        <a:schemeClr val="bg1"/>
                      </a:solidFill>
                      <a:latin typeface="Tahoma" pitchFamily="34" charset="0"/>
                      <a:cs typeface="Tahoma" pitchFamily="34" charset="0"/>
                    </a:rPr>
                    <a:t>Câu</a:t>
                  </a:r>
                  <a:r>
                    <a:rPr lang="en-US" sz="2799" dirty="0">
                      <a:solidFill>
                        <a:schemeClr val="bg1"/>
                      </a:solidFill>
                      <a:latin typeface="Tahoma" pitchFamily="34" charset="0"/>
                      <a:cs typeface="Tahoma" pitchFamily="34" charset="0"/>
                    </a:rPr>
                    <a:t> 1:</a:t>
                  </a:r>
                </a:p>
              </p:txBody>
            </p:sp>
          </p:grpSp>
        </p:grpSp>
        <p:sp>
          <p:nvSpPr>
            <p:cNvPr id="23" name="Rectangle 22"/>
            <p:cNvSpPr/>
            <p:nvPr/>
          </p:nvSpPr>
          <p:spPr>
            <a:xfrm>
              <a:off x="2264253" y="3051853"/>
              <a:ext cx="21718023" cy="1589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7000"/>
                </a:lnSpc>
              </a:pPr>
              <a:r>
                <a:rPr lang="en-US" sz="2699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	</a:t>
              </a:r>
            </a:p>
          </p:txBody>
        </p:sp>
      </p:grp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436292" y="5522188"/>
            <a:ext cx="436728" cy="39702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2EDC8AC-CCBF-481B-ADAB-DA89422CB16C}"/>
              </a:ext>
            </a:extLst>
          </p:cNvPr>
          <p:cNvSpPr/>
          <p:nvPr/>
        </p:nvSpPr>
        <p:spPr>
          <a:xfrm>
            <a:off x="2" y="548995"/>
            <a:ext cx="11908087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3648" indent="-1013833" algn="just">
              <a:lnSpc>
                <a:spcPct val="115000"/>
              </a:lnSpc>
              <a:tabLst>
                <a:tab pos="3780177" algn="l"/>
              </a:tabLst>
            </a:pPr>
            <a:r>
              <a:rPr lang="nl-NL" sz="28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   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2004325" y="790754"/>
                <a:ext cx="9768195" cy="7571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90000"/>
                  </a:lnSpc>
                  <a:spcBef>
                    <a:spcPts val="1000"/>
                  </a:spcBef>
                </a:pPr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Cho hình chóp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𝑆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.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𝐴𝐵𝐶𝐷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có đáy là hình vuông , cạnh bên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𝑆𝐴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vuông góc với đáy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(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𝐴𝐵𝐶𝐷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</a:t>
                </a:r>
                <a:r>
                  <a:rPr lang="vi-VN" sz="240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. </a:t>
                </a:r>
                <a:r>
                  <a:rPr lang="en-US" sz="240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Chứng minh rằng</a:t>
                </a:r>
                <a:endParaRPr lang="vi-VN" sz="24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4325" y="790754"/>
                <a:ext cx="9768195" cy="757130"/>
              </a:xfrm>
              <a:prstGeom prst="rect">
                <a:avLst/>
              </a:prstGeom>
              <a:blipFill>
                <a:blip r:embed="rId2"/>
                <a:stretch>
                  <a:fillRect l="-999" t="-12097" r="-811" b="-169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9" name="Group 38"/>
          <p:cNvGrpSpPr/>
          <p:nvPr/>
        </p:nvGrpSpPr>
        <p:grpSpPr>
          <a:xfrm>
            <a:off x="3137028" y="1901821"/>
            <a:ext cx="2767855" cy="617190"/>
            <a:chOff x="3210102" y="2891772"/>
            <a:chExt cx="2767854" cy="617191"/>
          </a:xfrm>
        </p:grpSpPr>
        <p:grpSp>
          <p:nvGrpSpPr>
            <p:cNvPr id="13" name="Group 12"/>
            <p:cNvGrpSpPr/>
            <p:nvPr/>
          </p:nvGrpSpPr>
          <p:grpSpPr>
            <a:xfrm>
              <a:off x="3210102" y="2891772"/>
              <a:ext cx="2767854" cy="617191"/>
              <a:chOff x="4665474" y="1018403"/>
              <a:chExt cx="1309438" cy="617269"/>
            </a:xfrm>
          </p:grpSpPr>
          <p:sp>
            <p:nvSpPr>
              <p:cNvPr id="65" name="Rectangle 64"/>
              <p:cNvSpPr/>
              <p:nvPr/>
            </p:nvSpPr>
            <p:spPr>
              <a:xfrm>
                <a:off x="4986351" y="1018403"/>
                <a:ext cx="988561" cy="617269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66" name="Oval 65"/>
              <p:cNvSpPr/>
              <p:nvPr/>
            </p:nvSpPr>
            <p:spPr>
              <a:xfrm>
                <a:off x="4665474" y="1090813"/>
                <a:ext cx="426993" cy="475971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A</a:t>
                </a:r>
                <a:endParaRPr lang="en-US" sz="3199" dirty="0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Rectangle 21"/>
                <p:cNvSpPr/>
                <p:nvPr/>
              </p:nvSpPr>
              <p:spPr>
                <a:xfrm>
                  <a:off x="4108924" y="2988585"/>
                  <a:ext cx="1666929" cy="420565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vi-VN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𝐵𝐶</m:t>
                        </m:r>
                        <m:r>
                          <a:rPr lang="vi-VN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⊥</m:t>
                        </m:r>
                        <m:d>
                          <m:dPr>
                            <m:ctrlPr>
                              <a:rPr lang="vi-VN" sz="2133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vi-VN" sz="2133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𝑆𝐴𝐵</m:t>
                            </m:r>
                          </m:e>
                        </m:d>
                      </m:oMath>
                    </m:oMathPara>
                  </a14:m>
                  <a:endParaRPr lang="en-US" sz="2133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22" name="Rectangle 2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08924" y="2988585"/>
                  <a:ext cx="1666929" cy="420565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0" name="Group 39"/>
          <p:cNvGrpSpPr/>
          <p:nvPr/>
        </p:nvGrpSpPr>
        <p:grpSpPr>
          <a:xfrm>
            <a:off x="6078427" y="1913335"/>
            <a:ext cx="2838743" cy="617186"/>
            <a:chOff x="6374826" y="2891777"/>
            <a:chExt cx="2648402" cy="617187"/>
          </a:xfrm>
        </p:grpSpPr>
        <p:grpSp>
          <p:nvGrpSpPr>
            <p:cNvPr id="14" name="Group 13"/>
            <p:cNvGrpSpPr/>
            <p:nvPr/>
          </p:nvGrpSpPr>
          <p:grpSpPr>
            <a:xfrm>
              <a:off x="6374826" y="2891777"/>
              <a:ext cx="2648402" cy="617187"/>
              <a:chOff x="7537566" y="1193854"/>
              <a:chExt cx="2308544" cy="617268"/>
            </a:xfrm>
          </p:grpSpPr>
          <p:sp>
            <p:nvSpPr>
              <p:cNvPr id="72" name="Rectangle 71"/>
              <p:cNvSpPr/>
              <p:nvPr/>
            </p:nvSpPr>
            <p:spPr>
              <a:xfrm>
                <a:off x="7951737" y="1193854"/>
                <a:ext cx="1782894" cy="617268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73" name="Oval 72"/>
              <p:cNvSpPr/>
              <p:nvPr/>
            </p:nvSpPr>
            <p:spPr>
              <a:xfrm>
                <a:off x="7537566" y="1220163"/>
                <a:ext cx="590216" cy="530551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B</a:t>
                </a:r>
                <a:endParaRPr lang="en-US" sz="3199" dirty="0"/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7875957" y="1215728"/>
                <a:ext cx="1970153" cy="4463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vi-VN"/>
                </a:defPPr>
                <a:lvl1pPr>
                  <a:lnSpc>
                    <a:spcPct val="115000"/>
                  </a:lnSpc>
                  <a:spcAft>
                    <a:spcPts val="800"/>
                  </a:spcAft>
                  <a:defRPr sz="3000" i="1">
                    <a:solidFill>
                      <a:schemeClr val="bg1"/>
                    </a:solidFill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endParaRPr lang="en-US" sz="2000" dirty="0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Rectangle 23"/>
                <p:cNvSpPr/>
                <p:nvPr/>
              </p:nvSpPr>
              <p:spPr>
                <a:xfrm>
                  <a:off x="7130508" y="2963154"/>
                  <a:ext cx="1569338" cy="420565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vi-VN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𝐴</m:t>
                        </m:r>
                        <m:r>
                          <a:rPr lang="vi-VN" sz="2133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vi-VN" sz="2133" i="1">
                            <a:solidFill>
                              <a:schemeClr val="bg1"/>
                            </a:solidFill>
                            <a:latin typeface="Cambria Math"/>
                          </a:rPr>
                          <m:t>⊥</m:t>
                        </m:r>
                        <m:d>
                          <m:dPr>
                            <m:ctrlPr>
                              <a:rPr lang="vi-VN" sz="2133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vi-VN" sz="2133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𝑆</m:t>
                            </m:r>
                            <m:r>
                              <a:rPr lang="vi-VN" sz="2133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𝐴𝐷</m:t>
                            </m:r>
                          </m:e>
                        </m:d>
                      </m:oMath>
                    </m:oMathPara>
                  </a14:m>
                  <a:endParaRPr lang="en-US" sz="2133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24" name="Rectangle 2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130508" y="2963154"/>
                  <a:ext cx="1569338" cy="420565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68" name="Picture 67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2950" y="2277991"/>
            <a:ext cx="3310007" cy="2779375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70836" y="2991423"/>
                <a:ext cx="8031487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fr-FR" sz="240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a)Ta </a:t>
                </a:r>
                <a:r>
                  <a:rPr lang="fr-FR" sz="24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có</a:t>
                </a:r>
                <a:r>
                  <a:rPr lang="fr-FR" sz="2400" dirty="0"/>
                  <a:t>  : </a:t>
                </a:r>
                <a14:m>
                  <m:oMath xmlns:m="http://schemas.openxmlformats.org/officeDocument/2006/math">
                    <m:r>
                      <a:rPr lang="fr-FR" sz="2400" i="1">
                        <a:latin typeface="Cambria Math"/>
                      </a:rPr>
                      <m:t>𝑆𝐴</m:t>
                    </m:r>
                    <m:r>
                      <a:rPr lang="fr-FR" sz="2400" i="1">
                        <a:latin typeface="Cambria Math"/>
                      </a:rPr>
                      <m:t>⊥(</m:t>
                    </m:r>
                    <m:r>
                      <a:rPr lang="fr-FR" sz="2400" i="1">
                        <a:latin typeface="Cambria Math"/>
                      </a:rPr>
                      <m:t>𝐴𝐵𝐶𝐷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)⇒</m:t>
                    </m:r>
                  </m:oMath>
                </a14:m>
                <a:r>
                  <a:rPr lang="fr-FR" sz="2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fr-FR" sz="2400" i="1">
                        <a:latin typeface="Cambria Math"/>
                      </a:rPr>
                      <m:t>𝑆𝐴</m:t>
                    </m:r>
                    <m:r>
                      <a:rPr lang="fr-FR" sz="2400" i="1">
                        <a:latin typeface="Cambria Math"/>
                      </a:rPr>
                      <m:t>⊥</m:t>
                    </m:r>
                    <m:r>
                      <a:rPr lang="fr-FR" sz="2400" i="1">
                        <a:latin typeface="Cambria Math"/>
                      </a:rPr>
                      <m:t>𝐵𝐶</m:t>
                    </m:r>
                    <m:r>
                      <a:rPr lang="fr-FR" sz="2400" i="1">
                        <a:latin typeface="Cambria Math"/>
                      </a:rPr>
                      <m:t> ;</m:t>
                    </m:r>
                    <m:r>
                      <a:rPr lang="fr-FR" sz="2400" i="1">
                        <a:latin typeface="Cambria Math"/>
                      </a:rPr>
                      <m:t>𝑆𝐴</m:t>
                    </m:r>
                    <m:r>
                      <a:rPr lang="fr-FR" sz="2400" i="1">
                        <a:latin typeface="Cambria Math"/>
                      </a:rPr>
                      <m:t>⊥</m:t>
                    </m:r>
                    <m:r>
                      <a:rPr lang="fr-FR" sz="2400" i="1">
                        <a:latin typeface="Cambria Math"/>
                      </a:rPr>
                      <m:t>𝐴𝐵</m:t>
                    </m:r>
                  </m:oMath>
                </a14:m>
                <a:r>
                  <a:rPr lang="fr-FR" sz="2400" dirty="0">
                    <a:latin typeface="Times New Roman" pitchFamily="18" charset="0"/>
                    <a:cs typeface="Times New Roman" pitchFamily="18" charset="0"/>
                  </a:rPr>
                  <a:t> .</a:t>
                </a:r>
                <a:endParaRPr lang="vi-VN" sz="2400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fr-FR" sz="240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vi-VN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836" y="2991423"/>
                <a:ext cx="8031487" cy="830997"/>
              </a:xfrm>
              <a:prstGeom prst="rect">
                <a:avLst/>
              </a:prstGeom>
              <a:blipFill>
                <a:blip r:embed="rId7"/>
                <a:stretch>
                  <a:fillRect l="-1138" t="-80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D099D078-6EDC-4651-BC15-660BE736BCDF}"/>
                  </a:ext>
                </a:extLst>
              </p:cNvPr>
              <p:cNvSpPr/>
              <p:nvPr/>
            </p:nvSpPr>
            <p:spPr>
              <a:xfrm>
                <a:off x="0" y="3352667"/>
                <a:ext cx="9298744" cy="14598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fr-FR" sz="240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Ta </a:t>
                </a:r>
                <a:r>
                  <a:rPr lang="fr-FR" sz="24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có</a:t>
                </a:r>
                <a:r>
                  <a:rPr lang="fr-FR" sz="2400" dirty="0">
                    <a:latin typeface="Times New Roman" pitchFamily="18" charset="0"/>
                    <a:cs typeface="Times New Roman" pitchFamily="18" charset="0"/>
                  </a:rPr>
                  <a:t> :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vi-V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vi-VN" sz="24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fr-FR" sz="2400" i="1">
                                <a:latin typeface="Cambria Math"/>
                              </a:rPr>
                              <m:t>&amp;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𝐵𝐶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⊥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𝐴𝐵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𝑑𝑜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𝐴𝐵𝐶𝐷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𝑣𝑢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ô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𝑛𝑔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e>
                            <m:r>
                              <a:rPr lang="fr-FR" sz="2400" i="1">
                                <a:latin typeface="Cambria Math"/>
                              </a:rPr>
                              <m:t>&amp;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𝐵𝐶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⊥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𝑆𝐴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(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𝑑𝑜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𝑆𝐴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𝑣𝑢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ô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𝑛𝑔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ó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(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𝐴𝐵𝐶𝐷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à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𝐴𝐵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ắ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𝑆𝐴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à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ù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𝑛𝑔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𝑐h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ứ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𝑡𝑟𝑜𝑛𝑔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𝑚𝑝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𝑆𝐴𝐵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</m:eqArr>
                      </m:e>
                    </m:d>
                    <m:r>
                      <a:rPr lang="fr-FR" sz="2400" i="1">
                        <a:latin typeface="Cambria Math"/>
                      </a:rPr>
                      <m:t>⇒</m:t>
                    </m:r>
                    <m:r>
                      <a:rPr lang="fr-FR" sz="2400" i="1">
                        <a:latin typeface="Cambria Math"/>
                      </a:rPr>
                      <m:t>𝐵𝐶</m:t>
                    </m:r>
                    <m:r>
                      <a:rPr lang="fr-FR" sz="2400" i="1">
                        <a:latin typeface="Cambria Math"/>
                      </a:rPr>
                      <m:t>⊥(</m:t>
                    </m:r>
                    <m:r>
                      <a:rPr lang="fr-FR" sz="2400" i="1">
                        <a:latin typeface="Cambria Math"/>
                      </a:rPr>
                      <m:t>𝑆𝐴𝐵</m:t>
                    </m:r>
                    <m:r>
                      <a:rPr lang="fr-FR" sz="2400" i="1">
                        <a:latin typeface="Cambria Math"/>
                      </a:rPr>
                      <m:t>)</m:t>
                    </m:r>
                  </m:oMath>
                </a14:m>
                <a:endParaRPr lang="vi-VN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D099D078-6EDC-4651-BC15-660BE736BCD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3352667"/>
                <a:ext cx="9298744" cy="1459887"/>
              </a:xfrm>
              <a:prstGeom prst="rect">
                <a:avLst/>
              </a:prstGeom>
              <a:blipFill>
                <a:blip r:embed="rId8"/>
                <a:stretch>
                  <a:fillRect l="-9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A922F0EE-3F19-4A37-A26A-9FF9A1D86355}"/>
                  </a:ext>
                </a:extLst>
              </p:cNvPr>
              <p:cNvSpPr/>
              <p:nvPr/>
            </p:nvSpPr>
            <p:spPr>
              <a:xfrm>
                <a:off x="170836" y="5289910"/>
                <a:ext cx="10984802" cy="1459887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none">
                <a:spAutoFit/>
              </a:bodyPr>
              <a:lstStyle/>
              <a:p>
                <a:r>
                  <a:rPr lang="en-US" sz="240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b)</a:t>
                </a:r>
                <a:r>
                  <a:rPr lang="vi-VN" sz="240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Tương tự t</a:t>
                </a:r>
                <a:r>
                  <a:rPr lang="fr-FR" sz="240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a </a:t>
                </a:r>
                <a:r>
                  <a:rPr lang="fr-FR" sz="24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có</a:t>
                </a:r>
                <a:r>
                  <a:rPr lang="fr-FR" sz="24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 </a:t>
                </a:r>
                <a:r>
                  <a:rPr lang="fr-FR" sz="2400" dirty="0">
                    <a:latin typeface="Times New Roman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vi-V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vi-VN" sz="24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fr-FR" sz="2400" i="1">
                                <a:latin typeface="Cambria Math"/>
                              </a:rPr>
                              <m:t>&amp;</m:t>
                            </m:r>
                            <m:r>
                              <a:rPr lang="vi-VN" sz="24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𝐵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⊥</m:t>
                            </m:r>
                            <m:r>
                              <a:rPr lang="vi-VN" sz="2400" i="1">
                                <a:latin typeface="Cambria Math" panose="02040503050406030204" pitchFamily="18" charset="0"/>
                              </a:rPr>
                              <m:t>𝐴𝐷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𝑑𝑜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𝐴𝐵𝐶𝐷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à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𝑣𝑢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ô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𝑛𝑔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e>
                            <m:r>
                              <a:rPr lang="fr-FR" sz="2400" i="1">
                                <a:latin typeface="Cambria Math"/>
                              </a:rPr>
                              <m:t>&amp;</m:t>
                            </m:r>
                            <m:r>
                              <a:rPr lang="vi-VN" sz="24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𝐵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⊥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𝑆𝐴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𝑑𝑜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𝑆𝐴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𝑣𝑢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ô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𝑛𝑔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ó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𝐴𝐵𝐶𝐷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à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𝐴𝐷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ắ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𝑆𝐴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à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ù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𝑛𝑔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𝑐h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ứ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𝑡𝑟𝑜𝑛𝑔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𝑚𝑝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 (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𝑆𝐴𝐷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</m:eqArr>
                      </m:e>
                    </m:d>
                    <m:r>
                      <a:rPr lang="fr-FR" sz="2400" i="1">
                        <a:latin typeface="Cambria Math"/>
                      </a:rPr>
                      <m:t>⇒</m:t>
                    </m:r>
                    <m:r>
                      <a:rPr lang="vi-VN" sz="2400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fr-FR" sz="2400" i="1">
                        <a:latin typeface="Cambria Math"/>
                      </a:rPr>
                      <m:t>𝐵</m:t>
                    </m:r>
                    <m:r>
                      <a:rPr lang="fr-FR" sz="2400" i="1">
                        <a:latin typeface="Cambria Math"/>
                      </a:rPr>
                      <m:t>⊥(</m:t>
                    </m:r>
                    <m:r>
                      <a:rPr lang="fr-FR" sz="2400" i="1">
                        <a:latin typeface="Cambria Math"/>
                      </a:rPr>
                      <m:t>𝑆𝐴𝐷</m:t>
                    </m:r>
                    <m:r>
                      <a:rPr lang="fr-FR" sz="2400" i="1">
                        <a:latin typeface="Cambria Math"/>
                      </a:rPr>
                      <m:t>)</m:t>
                    </m:r>
                  </m:oMath>
                </a14:m>
                <a:endParaRPr lang="vi-VN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A922F0EE-3F19-4A37-A26A-9FF9A1D8635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836" y="5289910"/>
                <a:ext cx="10984802" cy="1459887"/>
              </a:xfrm>
              <a:prstGeom prst="rect">
                <a:avLst/>
              </a:prstGeom>
              <a:blipFill>
                <a:blip r:embed="rId9"/>
                <a:stretch>
                  <a:fillRect l="-8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0" name="Group 5">
            <a:extLst>
              <a:ext uri="{FF2B5EF4-FFF2-40B4-BE49-F238E27FC236}">
                <a16:creationId xmlns:a16="http://schemas.microsoft.com/office/drawing/2014/main" id="{007E462F-12EC-4000-A3FA-B36EF24C69EE}"/>
              </a:ext>
            </a:extLst>
          </p:cNvPr>
          <p:cNvGrpSpPr/>
          <p:nvPr/>
        </p:nvGrpSpPr>
        <p:grpSpPr>
          <a:xfrm>
            <a:off x="233493" y="25200"/>
            <a:ext cx="9826217" cy="913199"/>
            <a:chOff x="1268091" y="3326756"/>
            <a:chExt cx="11103001" cy="1940279"/>
          </a:xfrm>
        </p:grpSpPr>
        <p:sp>
          <p:nvSpPr>
            <p:cNvPr id="91" name="Rounded Rectangle 8">
              <a:extLst>
                <a:ext uri="{FF2B5EF4-FFF2-40B4-BE49-F238E27FC236}">
                  <a16:creationId xmlns:a16="http://schemas.microsoft.com/office/drawing/2014/main" id="{5D9E6855-F371-4841-8BF4-F79E7B217913}"/>
                </a:ext>
              </a:extLst>
            </p:cNvPr>
            <p:cNvSpPr/>
            <p:nvPr/>
          </p:nvSpPr>
          <p:spPr>
            <a:xfrm>
              <a:off x="1557471" y="3662995"/>
              <a:ext cx="10639167" cy="578294"/>
            </a:xfrm>
            <a:prstGeom prst="roundRect">
              <a:avLst>
                <a:gd name="adj" fmla="val 1021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7" tIns="8999" rIns="17997" bIns="8999" rtlCol="0" anchor="ctr"/>
            <a:lstStyle/>
            <a:p>
              <a:pPr algn="ctr"/>
              <a:endParaRPr lang="en-US" sz="2300">
                <a:latin typeface="+mj-lt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92" name="Group 65">
              <a:extLst>
                <a:ext uri="{FF2B5EF4-FFF2-40B4-BE49-F238E27FC236}">
                  <a16:creationId xmlns:a16="http://schemas.microsoft.com/office/drawing/2014/main" id="{1818219A-174C-4372-83DB-B10E1F172321}"/>
                </a:ext>
              </a:extLst>
            </p:cNvPr>
            <p:cNvGrpSpPr/>
            <p:nvPr/>
          </p:nvGrpSpPr>
          <p:grpSpPr>
            <a:xfrm>
              <a:off x="1268091" y="3326756"/>
              <a:ext cx="11103001" cy="1940279"/>
              <a:chOff x="166396" y="8712046"/>
              <a:chExt cx="11103001" cy="1940279"/>
            </a:xfrm>
          </p:grpSpPr>
          <p:sp>
            <p:nvSpPr>
              <p:cNvPr id="93" name="Freeform 20">
                <a:extLst>
                  <a:ext uri="{FF2B5EF4-FFF2-40B4-BE49-F238E27FC236}">
                    <a16:creationId xmlns:a16="http://schemas.microsoft.com/office/drawing/2014/main" id="{A9444E07-DEAB-45EE-8102-8E638E985D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19" y="8755078"/>
                <a:ext cx="10884878" cy="1127460"/>
              </a:xfrm>
              <a:prstGeom prst="roundRect">
                <a:avLst/>
              </a:prstGeom>
              <a:solidFill>
                <a:srgbClr val="0072B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00">
                  <a:latin typeface="+mj-lt"/>
                  <a:ea typeface="Tahoma" pitchFamily="34" charset="0"/>
                  <a:cs typeface="Tahoma" pitchFamily="34" charset="0"/>
                </a:endParaRPr>
              </a:p>
            </p:txBody>
          </p:sp>
          <p:grpSp>
            <p:nvGrpSpPr>
              <p:cNvPr id="94" name="Group 93">
                <a:extLst>
                  <a:ext uri="{FF2B5EF4-FFF2-40B4-BE49-F238E27FC236}">
                    <a16:creationId xmlns:a16="http://schemas.microsoft.com/office/drawing/2014/main" id="{7EC4F81F-CDB7-44DC-AF8E-EE8492DA1061}"/>
                  </a:ext>
                </a:extLst>
              </p:cNvPr>
              <p:cNvGrpSpPr/>
              <p:nvPr/>
            </p:nvGrpSpPr>
            <p:grpSpPr>
              <a:xfrm>
                <a:off x="166396" y="8780577"/>
                <a:ext cx="702538" cy="572229"/>
                <a:chOff x="-145995" y="8633545"/>
                <a:chExt cx="787401" cy="641352"/>
              </a:xfrm>
            </p:grpSpPr>
            <p:sp>
              <p:nvSpPr>
                <p:cNvPr id="96" name="Freeform 45">
                  <a:extLst>
                    <a:ext uri="{FF2B5EF4-FFF2-40B4-BE49-F238E27FC236}">
                      <a16:creationId xmlns:a16="http://schemas.microsoft.com/office/drawing/2014/main" id="{BE473440-20FC-4387-8A17-9D5B72BD3D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062171"/>
                  <a:ext cx="363538" cy="88900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7" name="Freeform 46">
                  <a:extLst>
                    <a:ext uri="{FF2B5EF4-FFF2-40B4-BE49-F238E27FC236}">
                      <a16:creationId xmlns:a16="http://schemas.microsoft.com/office/drawing/2014/main" id="{6194DEE2-CE1F-44EA-8F4A-D474C78EACC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039946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0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0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8" name="Freeform 47">
                  <a:extLst>
                    <a:ext uri="{FF2B5EF4-FFF2-40B4-BE49-F238E27FC236}">
                      <a16:creationId xmlns:a16="http://schemas.microsoft.com/office/drawing/2014/main" id="{1407BC1F-8657-47E1-A075-2F8D7D812F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136784"/>
                  <a:ext cx="363538" cy="90488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9" name="Freeform 48">
                  <a:extLst>
                    <a:ext uri="{FF2B5EF4-FFF2-40B4-BE49-F238E27FC236}">
                      <a16:creationId xmlns:a16="http://schemas.microsoft.com/office/drawing/2014/main" id="{10DA8CC5-738B-4A58-9892-6EDE151E7F3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114559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1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1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0" name="Freeform 49">
                  <a:extLst>
                    <a:ext uri="{FF2B5EF4-FFF2-40B4-BE49-F238E27FC236}">
                      <a16:creationId xmlns:a16="http://schemas.microsoft.com/office/drawing/2014/main" id="{1AA964F8-E5AF-473E-B773-48928CFAB6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7543" y="8657358"/>
                  <a:ext cx="263525" cy="254000"/>
                </a:xfrm>
                <a:custGeom>
                  <a:avLst/>
                  <a:gdLst>
                    <a:gd name="T0" fmla="*/ 50 w 70"/>
                    <a:gd name="T1" fmla="*/ 68 h 68"/>
                    <a:gd name="T2" fmla="*/ 45 w 70"/>
                    <a:gd name="T3" fmla="*/ 67 h 68"/>
                    <a:gd name="T4" fmla="*/ 2 w 70"/>
                    <a:gd name="T5" fmla="*/ 23 h 68"/>
                    <a:gd name="T6" fmla="*/ 2 w 70"/>
                    <a:gd name="T7" fmla="*/ 15 h 68"/>
                    <a:gd name="T8" fmla="*/ 14 w 70"/>
                    <a:gd name="T9" fmla="*/ 3 h 68"/>
                    <a:gd name="T10" fmla="*/ 22 w 70"/>
                    <a:gd name="T11" fmla="*/ 0 h 68"/>
                    <a:gd name="T12" fmla="*/ 31 w 70"/>
                    <a:gd name="T13" fmla="*/ 3 h 68"/>
                    <a:gd name="T14" fmla="*/ 65 w 70"/>
                    <a:gd name="T15" fmla="*/ 38 h 68"/>
                    <a:gd name="T16" fmla="*/ 65 w 70"/>
                    <a:gd name="T17" fmla="*/ 55 h 68"/>
                    <a:gd name="T18" fmla="*/ 54 w 70"/>
                    <a:gd name="T19" fmla="*/ 67 h 68"/>
                    <a:gd name="T20" fmla="*/ 50 w 70"/>
                    <a:gd name="T21" fmla="*/ 6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0" h="68">
                      <a:moveTo>
                        <a:pt x="50" y="68"/>
                      </a:moveTo>
                      <a:cubicBezTo>
                        <a:pt x="48" y="68"/>
                        <a:pt x="47" y="68"/>
                        <a:pt x="45" y="67"/>
                      </a:cubicBezTo>
                      <a:cubicBezTo>
                        <a:pt x="2" y="23"/>
                        <a:pt x="2" y="23"/>
                        <a:pt x="2" y="23"/>
                      </a:cubicBezTo>
                      <a:cubicBezTo>
                        <a:pt x="0" y="21"/>
                        <a:pt x="0" y="17"/>
                        <a:pt x="2" y="15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6" y="1"/>
                        <a:pt x="19" y="0"/>
                        <a:pt x="22" y="0"/>
                      </a:cubicBezTo>
                      <a:cubicBezTo>
                        <a:pt x="26" y="0"/>
                        <a:pt x="29" y="1"/>
                        <a:pt x="31" y="3"/>
                      </a:cubicBezTo>
                      <a:cubicBezTo>
                        <a:pt x="65" y="38"/>
                        <a:pt x="65" y="38"/>
                        <a:pt x="65" y="38"/>
                      </a:cubicBezTo>
                      <a:cubicBezTo>
                        <a:pt x="70" y="42"/>
                        <a:pt x="70" y="50"/>
                        <a:pt x="65" y="55"/>
                      </a:cubicBezTo>
                      <a:cubicBezTo>
                        <a:pt x="54" y="67"/>
                        <a:pt x="54" y="67"/>
                        <a:pt x="54" y="67"/>
                      </a:cubicBezTo>
                      <a:cubicBezTo>
                        <a:pt x="53" y="68"/>
                        <a:pt x="51" y="68"/>
                        <a:pt x="50" y="6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1" name="Freeform 50">
                  <a:extLst>
                    <a:ext uri="{FF2B5EF4-FFF2-40B4-BE49-F238E27FC236}">
                      <a16:creationId xmlns:a16="http://schemas.microsoft.com/office/drawing/2014/main" id="{625D1E84-C0BC-4FEB-8294-293397561D6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92143" y="8633545"/>
                  <a:ext cx="314325" cy="300038"/>
                </a:xfrm>
                <a:custGeom>
                  <a:avLst/>
                  <a:gdLst>
                    <a:gd name="T0" fmla="*/ 29 w 84"/>
                    <a:gd name="T1" fmla="*/ 12 h 80"/>
                    <a:gd name="T2" fmla="*/ 34 w 84"/>
                    <a:gd name="T3" fmla="*/ 13 h 80"/>
                    <a:gd name="T4" fmla="*/ 68 w 84"/>
                    <a:gd name="T5" fmla="*/ 48 h 80"/>
                    <a:gd name="T6" fmla="*/ 68 w 84"/>
                    <a:gd name="T7" fmla="*/ 57 h 80"/>
                    <a:gd name="T8" fmla="*/ 57 w 84"/>
                    <a:gd name="T9" fmla="*/ 68 h 80"/>
                    <a:gd name="T10" fmla="*/ 13 w 84"/>
                    <a:gd name="T11" fmla="*/ 25 h 80"/>
                    <a:gd name="T12" fmla="*/ 25 w 84"/>
                    <a:gd name="T13" fmla="*/ 13 h 80"/>
                    <a:gd name="T14" fmla="*/ 29 w 84"/>
                    <a:gd name="T15" fmla="*/ 12 h 80"/>
                    <a:gd name="T16" fmla="*/ 29 w 84"/>
                    <a:gd name="T17" fmla="*/ 0 h 80"/>
                    <a:gd name="T18" fmla="*/ 16 w 84"/>
                    <a:gd name="T19" fmla="*/ 5 h 80"/>
                    <a:gd name="T20" fmla="*/ 5 w 84"/>
                    <a:gd name="T21" fmla="*/ 16 h 80"/>
                    <a:gd name="T22" fmla="*/ 5 w 84"/>
                    <a:gd name="T23" fmla="*/ 33 h 80"/>
                    <a:gd name="T24" fmla="*/ 48 w 84"/>
                    <a:gd name="T25" fmla="*/ 77 h 80"/>
                    <a:gd name="T26" fmla="*/ 57 w 84"/>
                    <a:gd name="T27" fmla="*/ 80 h 80"/>
                    <a:gd name="T28" fmla="*/ 57 w 84"/>
                    <a:gd name="T29" fmla="*/ 80 h 80"/>
                    <a:gd name="T30" fmla="*/ 65 w 84"/>
                    <a:gd name="T31" fmla="*/ 77 h 80"/>
                    <a:gd name="T32" fmla="*/ 77 w 84"/>
                    <a:gd name="T33" fmla="*/ 65 h 80"/>
                    <a:gd name="T34" fmla="*/ 77 w 84"/>
                    <a:gd name="T35" fmla="*/ 39 h 80"/>
                    <a:gd name="T36" fmla="*/ 42 w 84"/>
                    <a:gd name="T37" fmla="*/ 5 h 80"/>
                    <a:gd name="T38" fmla="*/ 29 w 84"/>
                    <a:gd name="T39" fmla="*/ 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84" h="80">
                      <a:moveTo>
                        <a:pt x="29" y="12"/>
                      </a:moveTo>
                      <a:cubicBezTo>
                        <a:pt x="31" y="12"/>
                        <a:pt x="33" y="12"/>
                        <a:pt x="34" y="13"/>
                      </a:cubicBezTo>
                      <a:cubicBezTo>
                        <a:pt x="34" y="13"/>
                        <a:pt x="34" y="13"/>
                        <a:pt x="68" y="48"/>
                      </a:cubicBezTo>
                      <a:cubicBezTo>
                        <a:pt x="71" y="50"/>
                        <a:pt x="71" y="54"/>
                        <a:pt x="68" y="57"/>
                      </a:cubicBezTo>
                      <a:cubicBezTo>
                        <a:pt x="68" y="57"/>
                        <a:pt x="68" y="57"/>
                        <a:pt x="57" y="68"/>
                      </a:cubicBezTo>
                      <a:cubicBezTo>
                        <a:pt x="57" y="68"/>
                        <a:pt x="57" y="68"/>
                        <a:pt x="13" y="25"/>
                      </a:cubicBezTo>
                      <a:cubicBezTo>
                        <a:pt x="13" y="25"/>
                        <a:pt x="13" y="25"/>
                        <a:pt x="25" y="13"/>
                      </a:cubicBezTo>
                      <a:cubicBezTo>
                        <a:pt x="26" y="12"/>
                        <a:pt x="28" y="12"/>
                        <a:pt x="29" y="12"/>
                      </a:cubicBezTo>
                      <a:moveTo>
                        <a:pt x="29" y="0"/>
                      </a:moveTo>
                      <a:cubicBezTo>
                        <a:pt x="24" y="0"/>
                        <a:pt x="20" y="2"/>
                        <a:pt x="16" y="5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0" y="21"/>
                        <a:pt x="0" y="29"/>
                        <a:pt x="5" y="33"/>
                      </a:cubicBezTo>
                      <a:cubicBezTo>
                        <a:pt x="48" y="77"/>
                        <a:pt x="48" y="77"/>
                        <a:pt x="48" y="77"/>
                      </a:cubicBezTo>
                      <a:cubicBezTo>
                        <a:pt x="50" y="79"/>
                        <a:pt x="53" y="80"/>
                        <a:pt x="57" y="80"/>
                      </a:cubicBezTo>
                      <a:cubicBezTo>
                        <a:pt x="57" y="80"/>
                        <a:pt x="57" y="80"/>
                        <a:pt x="57" y="80"/>
                      </a:cubicBezTo>
                      <a:cubicBezTo>
                        <a:pt x="60" y="80"/>
                        <a:pt x="63" y="79"/>
                        <a:pt x="65" y="77"/>
                      </a:cubicBezTo>
                      <a:cubicBezTo>
                        <a:pt x="77" y="65"/>
                        <a:pt x="77" y="65"/>
                        <a:pt x="77" y="65"/>
                      </a:cubicBezTo>
                      <a:cubicBezTo>
                        <a:pt x="84" y="58"/>
                        <a:pt x="84" y="47"/>
                        <a:pt x="77" y="39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39" y="2"/>
                        <a:pt x="34" y="0"/>
                        <a:pt x="29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2" name="Freeform 51">
                  <a:extLst>
                    <a:ext uri="{FF2B5EF4-FFF2-40B4-BE49-F238E27FC236}">
                      <a16:creationId xmlns:a16="http://schemas.microsoft.com/office/drawing/2014/main" id="{6ECE9A41-034F-4C5C-8CD6-882BEAFFC94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23770" y="8724033"/>
                  <a:ext cx="742950" cy="528639"/>
                </a:xfrm>
                <a:custGeom>
                  <a:avLst/>
                  <a:gdLst>
                    <a:gd name="T0" fmla="*/ 12 w 198"/>
                    <a:gd name="T1" fmla="*/ 141 h 141"/>
                    <a:gd name="T2" fmla="*/ 8 w 198"/>
                    <a:gd name="T3" fmla="*/ 140 h 141"/>
                    <a:gd name="T4" fmla="*/ 3 w 198"/>
                    <a:gd name="T5" fmla="*/ 134 h 141"/>
                    <a:gd name="T6" fmla="*/ 1 w 198"/>
                    <a:gd name="T7" fmla="*/ 128 h 141"/>
                    <a:gd name="T8" fmla="*/ 14 w 198"/>
                    <a:gd name="T9" fmla="*/ 77 h 141"/>
                    <a:gd name="T10" fmla="*/ 15 w 198"/>
                    <a:gd name="T11" fmla="*/ 75 h 141"/>
                    <a:gd name="T12" fmla="*/ 88 w 198"/>
                    <a:gd name="T13" fmla="*/ 1 h 141"/>
                    <a:gd name="T14" fmla="*/ 92 w 198"/>
                    <a:gd name="T15" fmla="*/ 0 h 141"/>
                    <a:gd name="T16" fmla="*/ 92 w 198"/>
                    <a:gd name="T17" fmla="*/ 0 h 141"/>
                    <a:gd name="T18" fmla="*/ 97 w 198"/>
                    <a:gd name="T19" fmla="*/ 1 h 141"/>
                    <a:gd name="T20" fmla="*/ 103 w 198"/>
                    <a:gd name="T21" fmla="*/ 8 h 141"/>
                    <a:gd name="T22" fmla="*/ 105 w 198"/>
                    <a:gd name="T23" fmla="*/ 12 h 141"/>
                    <a:gd name="T24" fmla="*/ 109 w 198"/>
                    <a:gd name="T25" fmla="*/ 13 h 141"/>
                    <a:gd name="T26" fmla="*/ 116 w 198"/>
                    <a:gd name="T27" fmla="*/ 21 h 141"/>
                    <a:gd name="T28" fmla="*/ 117 w 198"/>
                    <a:gd name="T29" fmla="*/ 24 h 141"/>
                    <a:gd name="T30" fmla="*/ 121 w 198"/>
                    <a:gd name="T31" fmla="*/ 26 h 141"/>
                    <a:gd name="T32" fmla="*/ 128 w 198"/>
                    <a:gd name="T33" fmla="*/ 33 h 141"/>
                    <a:gd name="T34" fmla="*/ 130 w 198"/>
                    <a:gd name="T35" fmla="*/ 37 h 141"/>
                    <a:gd name="T36" fmla="*/ 133 w 198"/>
                    <a:gd name="T37" fmla="*/ 38 h 141"/>
                    <a:gd name="T38" fmla="*/ 140 w 198"/>
                    <a:gd name="T39" fmla="*/ 45 h 141"/>
                    <a:gd name="T40" fmla="*/ 142 w 198"/>
                    <a:gd name="T41" fmla="*/ 49 h 141"/>
                    <a:gd name="T42" fmla="*/ 140 w 198"/>
                    <a:gd name="T43" fmla="*/ 53 h 141"/>
                    <a:gd name="T44" fmla="*/ 124 w 198"/>
                    <a:gd name="T45" fmla="*/ 70 h 141"/>
                    <a:gd name="T46" fmla="*/ 192 w 198"/>
                    <a:gd name="T47" fmla="*/ 70 h 141"/>
                    <a:gd name="T48" fmla="*/ 198 w 198"/>
                    <a:gd name="T49" fmla="*/ 76 h 141"/>
                    <a:gd name="T50" fmla="*/ 198 w 198"/>
                    <a:gd name="T51" fmla="*/ 87 h 141"/>
                    <a:gd name="T52" fmla="*/ 192 w 198"/>
                    <a:gd name="T53" fmla="*/ 93 h 141"/>
                    <a:gd name="T54" fmla="*/ 107 w 198"/>
                    <a:gd name="T55" fmla="*/ 93 h 141"/>
                    <a:gd name="T56" fmla="*/ 103 w 198"/>
                    <a:gd name="T57" fmla="*/ 91 h 141"/>
                    <a:gd name="T58" fmla="*/ 67 w 198"/>
                    <a:gd name="T59" fmla="*/ 127 h 141"/>
                    <a:gd name="T60" fmla="*/ 64 w 198"/>
                    <a:gd name="T61" fmla="*/ 128 h 141"/>
                    <a:gd name="T62" fmla="*/ 14 w 198"/>
                    <a:gd name="T63" fmla="*/ 141 h 141"/>
                    <a:gd name="T64" fmla="*/ 12 w 198"/>
                    <a:gd name="T65" fmla="*/ 141 h 141"/>
                    <a:gd name="T66" fmla="*/ 23 w 198"/>
                    <a:gd name="T67" fmla="*/ 119 h 141"/>
                    <a:gd name="T68" fmla="*/ 45 w 198"/>
                    <a:gd name="T69" fmla="*/ 113 h 141"/>
                    <a:gd name="T70" fmla="*/ 29 w 198"/>
                    <a:gd name="T71" fmla="*/ 97 h 141"/>
                    <a:gd name="T72" fmla="*/ 23 w 198"/>
                    <a:gd name="T73" fmla="*/ 119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98" h="141">
                      <a:moveTo>
                        <a:pt x="12" y="141"/>
                      </a:moveTo>
                      <a:cubicBezTo>
                        <a:pt x="11" y="141"/>
                        <a:pt x="9" y="141"/>
                        <a:pt x="8" y="140"/>
                      </a:cubicBezTo>
                      <a:cubicBezTo>
                        <a:pt x="3" y="134"/>
                        <a:pt x="3" y="134"/>
                        <a:pt x="3" y="134"/>
                      </a:cubicBezTo>
                      <a:cubicBezTo>
                        <a:pt x="1" y="133"/>
                        <a:pt x="0" y="131"/>
                        <a:pt x="1" y="128"/>
                      </a:cubicBezTo>
                      <a:cubicBezTo>
                        <a:pt x="14" y="77"/>
                        <a:pt x="14" y="77"/>
                        <a:pt x="14" y="77"/>
                      </a:cubicBezTo>
                      <a:cubicBezTo>
                        <a:pt x="14" y="76"/>
                        <a:pt x="15" y="75"/>
                        <a:pt x="15" y="75"/>
                      </a:cubicBezTo>
                      <a:cubicBezTo>
                        <a:pt x="88" y="1"/>
                        <a:pt x="88" y="1"/>
                        <a:pt x="88" y="1"/>
                      </a:cubicBezTo>
                      <a:cubicBezTo>
                        <a:pt x="89" y="0"/>
                        <a:pt x="91" y="0"/>
                        <a:pt x="92" y="0"/>
                      </a:cubicBezTo>
                      <a:cubicBezTo>
                        <a:pt x="92" y="0"/>
                        <a:pt x="92" y="0"/>
                        <a:pt x="92" y="0"/>
                      </a:cubicBezTo>
                      <a:cubicBezTo>
                        <a:pt x="94" y="0"/>
                        <a:pt x="96" y="0"/>
                        <a:pt x="97" y="1"/>
                      </a:cubicBezTo>
                      <a:cubicBezTo>
                        <a:pt x="103" y="8"/>
                        <a:pt x="103" y="8"/>
                        <a:pt x="103" y="8"/>
                      </a:cubicBezTo>
                      <a:cubicBezTo>
                        <a:pt x="104" y="9"/>
                        <a:pt x="105" y="10"/>
                        <a:pt x="105" y="12"/>
                      </a:cubicBezTo>
                      <a:cubicBezTo>
                        <a:pt x="106" y="12"/>
                        <a:pt x="108" y="12"/>
                        <a:pt x="109" y="13"/>
                      </a:cubicBezTo>
                      <a:cubicBezTo>
                        <a:pt x="116" y="21"/>
                        <a:pt x="116" y="21"/>
                        <a:pt x="116" y="21"/>
                      </a:cubicBezTo>
                      <a:cubicBezTo>
                        <a:pt x="117" y="22"/>
                        <a:pt x="117" y="23"/>
                        <a:pt x="117" y="24"/>
                      </a:cubicBezTo>
                      <a:cubicBezTo>
                        <a:pt x="119" y="24"/>
                        <a:pt x="120" y="25"/>
                        <a:pt x="121" y="26"/>
                      </a:cubicBezTo>
                      <a:cubicBezTo>
                        <a:pt x="128" y="33"/>
                        <a:pt x="128" y="33"/>
                        <a:pt x="128" y="33"/>
                      </a:cubicBezTo>
                      <a:cubicBezTo>
                        <a:pt x="129" y="34"/>
                        <a:pt x="130" y="35"/>
                        <a:pt x="130" y="37"/>
                      </a:cubicBezTo>
                      <a:cubicBezTo>
                        <a:pt x="131" y="37"/>
                        <a:pt x="132" y="37"/>
                        <a:pt x="133" y="38"/>
                      </a:cubicBezTo>
                      <a:cubicBezTo>
                        <a:pt x="140" y="45"/>
                        <a:pt x="140" y="45"/>
                        <a:pt x="140" y="45"/>
                      </a:cubicBezTo>
                      <a:cubicBezTo>
                        <a:pt x="141" y="46"/>
                        <a:pt x="142" y="47"/>
                        <a:pt x="142" y="49"/>
                      </a:cubicBezTo>
                      <a:cubicBezTo>
                        <a:pt x="142" y="51"/>
                        <a:pt x="141" y="52"/>
                        <a:pt x="140" y="53"/>
                      </a:cubicBezTo>
                      <a:cubicBezTo>
                        <a:pt x="124" y="70"/>
                        <a:pt x="124" y="70"/>
                        <a:pt x="124" y="70"/>
                      </a:cubicBezTo>
                      <a:cubicBezTo>
                        <a:pt x="192" y="70"/>
                        <a:pt x="192" y="70"/>
                        <a:pt x="192" y="70"/>
                      </a:cubicBezTo>
                      <a:cubicBezTo>
                        <a:pt x="196" y="70"/>
                        <a:pt x="198" y="72"/>
                        <a:pt x="198" y="76"/>
                      </a:cubicBezTo>
                      <a:cubicBezTo>
                        <a:pt x="198" y="87"/>
                        <a:pt x="198" y="87"/>
                        <a:pt x="198" y="87"/>
                      </a:cubicBezTo>
                      <a:cubicBezTo>
                        <a:pt x="198" y="91"/>
                        <a:pt x="196" y="93"/>
                        <a:pt x="192" y="93"/>
                      </a:cubicBezTo>
                      <a:cubicBezTo>
                        <a:pt x="107" y="93"/>
                        <a:pt x="107" y="93"/>
                        <a:pt x="107" y="93"/>
                      </a:cubicBezTo>
                      <a:cubicBezTo>
                        <a:pt x="105" y="93"/>
                        <a:pt x="104" y="92"/>
                        <a:pt x="103" y="91"/>
                      </a:cubicBezTo>
                      <a:cubicBezTo>
                        <a:pt x="67" y="127"/>
                        <a:pt x="67" y="127"/>
                        <a:pt x="67" y="127"/>
                      </a:cubicBezTo>
                      <a:cubicBezTo>
                        <a:pt x="66" y="127"/>
                        <a:pt x="65" y="128"/>
                        <a:pt x="64" y="128"/>
                      </a:cubicBezTo>
                      <a:cubicBezTo>
                        <a:pt x="14" y="141"/>
                        <a:pt x="14" y="141"/>
                        <a:pt x="14" y="141"/>
                      </a:cubicBezTo>
                      <a:cubicBezTo>
                        <a:pt x="13" y="141"/>
                        <a:pt x="13" y="141"/>
                        <a:pt x="12" y="141"/>
                      </a:cubicBezTo>
                      <a:close/>
                      <a:moveTo>
                        <a:pt x="23" y="119"/>
                      </a:moveTo>
                      <a:cubicBezTo>
                        <a:pt x="45" y="113"/>
                        <a:pt x="45" y="113"/>
                        <a:pt x="45" y="113"/>
                      </a:cubicBezTo>
                      <a:cubicBezTo>
                        <a:pt x="29" y="97"/>
                        <a:pt x="29" y="97"/>
                        <a:pt x="29" y="97"/>
                      </a:cubicBezTo>
                      <a:lnTo>
                        <a:pt x="23" y="11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3" name="Freeform 52">
                  <a:extLst>
                    <a:ext uri="{FF2B5EF4-FFF2-40B4-BE49-F238E27FC236}">
                      <a16:creationId xmlns:a16="http://schemas.microsoft.com/office/drawing/2014/main" id="{61551617-E888-4769-84AF-093CBEF5318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45995" y="8701808"/>
                  <a:ext cx="787400" cy="573089"/>
                </a:xfrm>
                <a:custGeom>
                  <a:avLst/>
                  <a:gdLst>
                    <a:gd name="T0" fmla="*/ 98 w 210"/>
                    <a:gd name="T1" fmla="*/ 12 h 153"/>
                    <a:gd name="T2" fmla="*/ 105 w 210"/>
                    <a:gd name="T3" fmla="*/ 18 h 153"/>
                    <a:gd name="T4" fmla="*/ 37 w 210"/>
                    <a:gd name="T5" fmla="*/ 86 h 153"/>
                    <a:gd name="T6" fmla="*/ 43 w 210"/>
                    <a:gd name="T7" fmla="*/ 92 h 153"/>
                    <a:gd name="T8" fmla="*/ 110 w 210"/>
                    <a:gd name="T9" fmla="*/ 24 h 153"/>
                    <a:gd name="T10" fmla="*/ 118 w 210"/>
                    <a:gd name="T11" fmla="*/ 31 h 153"/>
                    <a:gd name="T12" fmla="*/ 50 w 210"/>
                    <a:gd name="T13" fmla="*/ 99 h 153"/>
                    <a:gd name="T14" fmla="*/ 55 w 210"/>
                    <a:gd name="T15" fmla="*/ 104 h 153"/>
                    <a:gd name="T16" fmla="*/ 123 w 210"/>
                    <a:gd name="T17" fmla="*/ 36 h 153"/>
                    <a:gd name="T18" fmla="*/ 130 w 210"/>
                    <a:gd name="T19" fmla="*/ 43 h 153"/>
                    <a:gd name="T20" fmla="*/ 62 w 210"/>
                    <a:gd name="T21" fmla="*/ 111 h 153"/>
                    <a:gd name="T22" fmla="*/ 68 w 210"/>
                    <a:gd name="T23" fmla="*/ 116 h 153"/>
                    <a:gd name="T24" fmla="*/ 135 w 210"/>
                    <a:gd name="T25" fmla="*/ 49 h 153"/>
                    <a:gd name="T26" fmla="*/ 142 w 210"/>
                    <a:gd name="T27" fmla="*/ 55 h 153"/>
                    <a:gd name="T28" fmla="*/ 115 w 210"/>
                    <a:gd name="T29" fmla="*/ 82 h 153"/>
                    <a:gd name="T30" fmla="*/ 198 w 210"/>
                    <a:gd name="T31" fmla="*/ 82 h 153"/>
                    <a:gd name="T32" fmla="*/ 198 w 210"/>
                    <a:gd name="T33" fmla="*/ 93 h 153"/>
                    <a:gd name="T34" fmla="*/ 113 w 210"/>
                    <a:gd name="T35" fmla="*/ 93 h 153"/>
                    <a:gd name="T36" fmla="*/ 113 w 210"/>
                    <a:gd name="T37" fmla="*/ 84 h 153"/>
                    <a:gd name="T38" fmla="*/ 69 w 210"/>
                    <a:gd name="T39" fmla="*/ 128 h 153"/>
                    <a:gd name="T40" fmla="*/ 18 w 210"/>
                    <a:gd name="T41" fmla="*/ 141 h 153"/>
                    <a:gd name="T42" fmla="*/ 13 w 210"/>
                    <a:gd name="T43" fmla="*/ 136 h 153"/>
                    <a:gd name="T44" fmla="*/ 26 w 210"/>
                    <a:gd name="T45" fmla="*/ 85 h 153"/>
                    <a:gd name="T46" fmla="*/ 98 w 210"/>
                    <a:gd name="T47" fmla="*/ 12 h 153"/>
                    <a:gd name="T48" fmla="*/ 21 w 210"/>
                    <a:gd name="T49" fmla="*/ 133 h 153"/>
                    <a:gd name="T50" fmla="*/ 62 w 210"/>
                    <a:gd name="T51" fmla="*/ 122 h 153"/>
                    <a:gd name="T52" fmla="*/ 32 w 210"/>
                    <a:gd name="T53" fmla="*/ 91 h 153"/>
                    <a:gd name="T54" fmla="*/ 21 w 210"/>
                    <a:gd name="T55" fmla="*/ 133 h 153"/>
                    <a:gd name="T56" fmla="*/ 98 w 210"/>
                    <a:gd name="T57" fmla="*/ 0 h 153"/>
                    <a:gd name="T58" fmla="*/ 98 w 210"/>
                    <a:gd name="T59" fmla="*/ 0 h 153"/>
                    <a:gd name="T60" fmla="*/ 90 w 210"/>
                    <a:gd name="T61" fmla="*/ 3 h 153"/>
                    <a:gd name="T62" fmla="*/ 17 w 210"/>
                    <a:gd name="T63" fmla="*/ 76 h 153"/>
                    <a:gd name="T64" fmla="*/ 14 w 210"/>
                    <a:gd name="T65" fmla="*/ 82 h 153"/>
                    <a:gd name="T66" fmla="*/ 1 w 210"/>
                    <a:gd name="T67" fmla="*/ 133 h 153"/>
                    <a:gd name="T68" fmla="*/ 4 w 210"/>
                    <a:gd name="T69" fmla="*/ 145 h 153"/>
                    <a:gd name="T70" fmla="*/ 10 w 210"/>
                    <a:gd name="T71" fmla="*/ 150 h 153"/>
                    <a:gd name="T72" fmla="*/ 18 w 210"/>
                    <a:gd name="T73" fmla="*/ 153 h 153"/>
                    <a:gd name="T74" fmla="*/ 21 w 210"/>
                    <a:gd name="T75" fmla="*/ 153 h 153"/>
                    <a:gd name="T76" fmla="*/ 72 w 210"/>
                    <a:gd name="T77" fmla="*/ 140 h 153"/>
                    <a:gd name="T78" fmla="*/ 77 w 210"/>
                    <a:gd name="T79" fmla="*/ 137 h 153"/>
                    <a:gd name="T80" fmla="*/ 109 w 210"/>
                    <a:gd name="T81" fmla="*/ 105 h 153"/>
                    <a:gd name="T82" fmla="*/ 113 w 210"/>
                    <a:gd name="T83" fmla="*/ 105 h 153"/>
                    <a:gd name="T84" fmla="*/ 198 w 210"/>
                    <a:gd name="T85" fmla="*/ 105 h 153"/>
                    <a:gd name="T86" fmla="*/ 210 w 210"/>
                    <a:gd name="T87" fmla="*/ 93 h 153"/>
                    <a:gd name="T88" fmla="*/ 210 w 210"/>
                    <a:gd name="T89" fmla="*/ 82 h 153"/>
                    <a:gd name="T90" fmla="*/ 198 w 210"/>
                    <a:gd name="T91" fmla="*/ 70 h 153"/>
                    <a:gd name="T92" fmla="*/ 144 w 210"/>
                    <a:gd name="T93" fmla="*/ 70 h 153"/>
                    <a:gd name="T94" fmla="*/ 150 w 210"/>
                    <a:gd name="T95" fmla="*/ 64 h 153"/>
                    <a:gd name="T96" fmla="*/ 154 w 210"/>
                    <a:gd name="T97" fmla="*/ 55 h 153"/>
                    <a:gd name="T98" fmla="*/ 150 w 210"/>
                    <a:gd name="T99" fmla="*/ 47 h 153"/>
                    <a:gd name="T100" fmla="*/ 144 w 210"/>
                    <a:gd name="T101" fmla="*/ 40 h 153"/>
                    <a:gd name="T102" fmla="*/ 140 w 210"/>
                    <a:gd name="T103" fmla="*/ 38 h 153"/>
                    <a:gd name="T104" fmla="*/ 138 w 210"/>
                    <a:gd name="T105" fmla="*/ 35 h 153"/>
                    <a:gd name="T106" fmla="*/ 131 w 210"/>
                    <a:gd name="T107" fmla="*/ 28 h 153"/>
                    <a:gd name="T108" fmla="*/ 128 w 210"/>
                    <a:gd name="T109" fmla="*/ 25 h 153"/>
                    <a:gd name="T110" fmla="*/ 126 w 210"/>
                    <a:gd name="T111" fmla="*/ 22 h 153"/>
                    <a:gd name="T112" fmla="*/ 119 w 210"/>
                    <a:gd name="T113" fmla="*/ 15 h 153"/>
                    <a:gd name="T114" fmla="*/ 116 w 210"/>
                    <a:gd name="T115" fmla="*/ 13 h 153"/>
                    <a:gd name="T116" fmla="*/ 113 w 210"/>
                    <a:gd name="T117" fmla="*/ 10 h 153"/>
                    <a:gd name="T118" fmla="*/ 107 w 210"/>
                    <a:gd name="T119" fmla="*/ 3 h 153"/>
                    <a:gd name="T120" fmla="*/ 98 w 210"/>
                    <a:gd name="T121" fmla="*/ 0 h 1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10" h="153">
                      <a:moveTo>
                        <a:pt x="98" y="12"/>
                      </a:moveTo>
                      <a:cubicBezTo>
                        <a:pt x="105" y="18"/>
                        <a:pt x="105" y="18"/>
                        <a:pt x="105" y="18"/>
                      </a:cubicBezTo>
                      <a:cubicBezTo>
                        <a:pt x="37" y="86"/>
                        <a:pt x="37" y="86"/>
                        <a:pt x="37" y="86"/>
                      </a:cubicBezTo>
                      <a:cubicBezTo>
                        <a:pt x="43" y="92"/>
                        <a:pt x="43" y="92"/>
                        <a:pt x="43" y="92"/>
                      </a:cubicBezTo>
                      <a:cubicBezTo>
                        <a:pt x="110" y="24"/>
                        <a:pt x="110" y="24"/>
                        <a:pt x="110" y="24"/>
                      </a:cubicBezTo>
                      <a:cubicBezTo>
                        <a:pt x="118" y="31"/>
                        <a:pt x="118" y="31"/>
                        <a:pt x="118" y="31"/>
                      </a:cubicBezTo>
                      <a:cubicBezTo>
                        <a:pt x="50" y="99"/>
                        <a:pt x="50" y="99"/>
                        <a:pt x="50" y="99"/>
                      </a:cubicBezTo>
                      <a:cubicBezTo>
                        <a:pt x="55" y="104"/>
                        <a:pt x="55" y="104"/>
                        <a:pt x="55" y="104"/>
                      </a:cubicBezTo>
                      <a:cubicBezTo>
                        <a:pt x="123" y="36"/>
                        <a:pt x="123" y="36"/>
                        <a:pt x="123" y="36"/>
                      </a:cubicBezTo>
                      <a:cubicBezTo>
                        <a:pt x="130" y="43"/>
                        <a:pt x="130" y="43"/>
                        <a:pt x="130" y="43"/>
                      </a:cubicBezTo>
                      <a:cubicBezTo>
                        <a:pt x="62" y="111"/>
                        <a:pt x="62" y="111"/>
                        <a:pt x="62" y="111"/>
                      </a:cubicBezTo>
                      <a:cubicBezTo>
                        <a:pt x="68" y="116"/>
                        <a:pt x="68" y="116"/>
                        <a:pt x="68" y="116"/>
                      </a:cubicBezTo>
                      <a:cubicBezTo>
                        <a:pt x="135" y="49"/>
                        <a:pt x="135" y="49"/>
                        <a:pt x="135" y="49"/>
                      </a:cubicBezTo>
                      <a:cubicBezTo>
                        <a:pt x="142" y="55"/>
                        <a:pt x="142" y="55"/>
                        <a:pt x="142" y="55"/>
                      </a:cubicBezTo>
                      <a:cubicBezTo>
                        <a:pt x="115" y="82"/>
                        <a:pt x="115" y="82"/>
                        <a:pt x="115" y="82"/>
                      </a:cubicBezTo>
                      <a:cubicBezTo>
                        <a:pt x="198" y="82"/>
                        <a:pt x="198" y="82"/>
                        <a:pt x="198" y="82"/>
                      </a:cubicBezTo>
                      <a:cubicBezTo>
                        <a:pt x="198" y="93"/>
                        <a:pt x="198" y="93"/>
                        <a:pt x="198" y="93"/>
                      </a:cubicBezTo>
                      <a:cubicBezTo>
                        <a:pt x="113" y="93"/>
                        <a:pt x="113" y="93"/>
                        <a:pt x="113" y="93"/>
                      </a:cubicBezTo>
                      <a:cubicBezTo>
                        <a:pt x="113" y="84"/>
                        <a:pt x="113" y="84"/>
                        <a:pt x="113" y="84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18" y="141"/>
                        <a:pt x="18" y="141"/>
                        <a:pt x="18" y="141"/>
                      </a:cubicBezTo>
                      <a:cubicBezTo>
                        <a:pt x="13" y="136"/>
                        <a:pt x="13" y="136"/>
                        <a:pt x="13" y="136"/>
                      </a:cubicBezTo>
                      <a:cubicBezTo>
                        <a:pt x="26" y="85"/>
                        <a:pt x="26" y="85"/>
                        <a:pt x="26" y="85"/>
                      </a:cubicBezTo>
                      <a:cubicBezTo>
                        <a:pt x="98" y="12"/>
                        <a:pt x="98" y="12"/>
                        <a:pt x="98" y="12"/>
                      </a:cubicBezTo>
                      <a:moveTo>
                        <a:pt x="21" y="133"/>
                      </a:moveTo>
                      <a:cubicBezTo>
                        <a:pt x="62" y="122"/>
                        <a:pt x="62" y="122"/>
                        <a:pt x="62" y="122"/>
                      </a:cubicBezTo>
                      <a:cubicBezTo>
                        <a:pt x="32" y="91"/>
                        <a:pt x="32" y="91"/>
                        <a:pt x="32" y="91"/>
                      </a:cubicBezTo>
                      <a:cubicBezTo>
                        <a:pt x="21" y="133"/>
                        <a:pt x="21" y="133"/>
                        <a:pt x="21" y="133"/>
                      </a:cubicBezTo>
                      <a:moveTo>
                        <a:pt x="98" y="0"/>
                      </a:moveTo>
                      <a:cubicBezTo>
                        <a:pt x="98" y="0"/>
                        <a:pt x="98" y="0"/>
                        <a:pt x="98" y="0"/>
                      </a:cubicBezTo>
                      <a:cubicBezTo>
                        <a:pt x="95" y="0"/>
                        <a:pt x="92" y="1"/>
                        <a:pt x="90" y="3"/>
                      </a:cubicBezTo>
                      <a:cubicBezTo>
                        <a:pt x="17" y="76"/>
                        <a:pt x="17" y="76"/>
                        <a:pt x="17" y="76"/>
                      </a:cubicBezTo>
                      <a:cubicBezTo>
                        <a:pt x="16" y="78"/>
                        <a:pt x="15" y="80"/>
                        <a:pt x="14" y="82"/>
                      </a:cubicBezTo>
                      <a:cubicBezTo>
                        <a:pt x="1" y="133"/>
                        <a:pt x="1" y="133"/>
                        <a:pt x="1" y="133"/>
                      </a:cubicBezTo>
                      <a:cubicBezTo>
                        <a:pt x="0" y="137"/>
                        <a:pt x="1" y="142"/>
                        <a:pt x="4" y="145"/>
                      </a:cubicBezTo>
                      <a:cubicBezTo>
                        <a:pt x="10" y="150"/>
                        <a:pt x="10" y="150"/>
                        <a:pt x="10" y="150"/>
                      </a:cubicBezTo>
                      <a:cubicBezTo>
                        <a:pt x="12" y="152"/>
                        <a:pt x="15" y="153"/>
                        <a:pt x="18" y="153"/>
                      </a:cubicBezTo>
                      <a:cubicBezTo>
                        <a:pt x="19" y="153"/>
                        <a:pt x="20" y="153"/>
                        <a:pt x="21" y="153"/>
                      </a:cubicBezTo>
                      <a:cubicBezTo>
                        <a:pt x="72" y="140"/>
                        <a:pt x="72" y="140"/>
                        <a:pt x="72" y="140"/>
                      </a:cubicBezTo>
                      <a:cubicBezTo>
                        <a:pt x="74" y="140"/>
                        <a:pt x="76" y="138"/>
                        <a:pt x="77" y="137"/>
                      </a:cubicBezTo>
                      <a:cubicBezTo>
                        <a:pt x="109" y="105"/>
                        <a:pt x="109" y="105"/>
                        <a:pt x="109" y="105"/>
                      </a:cubicBezTo>
                      <a:cubicBezTo>
                        <a:pt x="111" y="105"/>
                        <a:pt x="112" y="105"/>
                        <a:pt x="113" y="105"/>
                      </a:cubicBezTo>
                      <a:cubicBezTo>
                        <a:pt x="198" y="105"/>
                        <a:pt x="198" y="105"/>
                        <a:pt x="198" y="105"/>
                      </a:cubicBezTo>
                      <a:cubicBezTo>
                        <a:pt x="205" y="105"/>
                        <a:pt x="210" y="100"/>
                        <a:pt x="210" y="93"/>
                      </a:cubicBezTo>
                      <a:cubicBezTo>
                        <a:pt x="210" y="82"/>
                        <a:pt x="210" y="82"/>
                        <a:pt x="210" y="82"/>
                      </a:cubicBezTo>
                      <a:cubicBezTo>
                        <a:pt x="210" y="75"/>
                        <a:pt x="205" y="70"/>
                        <a:pt x="198" y="70"/>
                      </a:cubicBezTo>
                      <a:cubicBezTo>
                        <a:pt x="144" y="70"/>
                        <a:pt x="144" y="70"/>
                        <a:pt x="144" y="70"/>
                      </a:cubicBezTo>
                      <a:cubicBezTo>
                        <a:pt x="150" y="64"/>
                        <a:pt x="150" y="64"/>
                        <a:pt x="150" y="64"/>
                      </a:cubicBezTo>
                      <a:cubicBezTo>
                        <a:pt x="153" y="61"/>
                        <a:pt x="154" y="58"/>
                        <a:pt x="154" y="55"/>
                      </a:cubicBezTo>
                      <a:cubicBezTo>
                        <a:pt x="154" y="52"/>
                        <a:pt x="152" y="49"/>
                        <a:pt x="150" y="47"/>
                      </a:cubicBezTo>
                      <a:cubicBezTo>
                        <a:pt x="144" y="40"/>
                        <a:pt x="144" y="40"/>
                        <a:pt x="144" y="40"/>
                      </a:cubicBezTo>
                      <a:cubicBezTo>
                        <a:pt x="143" y="39"/>
                        <a:pt x="142" y="39"/>
                        <a:pt x="140" y="38"/>
                      </a:cubicBezTo>
                      <a:cubicBezTo>
                        <a:pt x="140" y="37"/>
                        <a:pt x="139" y="36"/>
                        <a:pt x="138" y="35"/>
                      </a:cubicBezTo>
                      <a:cubicBezTo>
                        <a:pt x="131" y="28"/>
                        <a:pt x="131" y="28"/>
                        <a:pt x="131" y="28"/>
                      </a:cubicBezTo>
                      <a:cubicBezTo>
                        <a:pt x="131" y="27"/>
                        <a:pt x="129" y="26"/>
                        <a:pt x="128" y="25"/>
                      </a:cubicBezTo>
                      <a:cubicBezTo>
                        <a:pt x="128" y="24"/>
                        <a:pt x="127" y="23"/>
                        <a:pt x="126" y="22"/>
                      </a:cubicBezTo>
                      <a:cubicBezTo>
                        <a:pt x="119" y="15"/>
                        <a:pt x="119" y="15"/>
                        <a:pt x="119" y="15"/>
                      </a:cubicBezTo>
                      <a:cubicBezTo>
                        <a:pt x="118" y="14"/>
                        <a:pt x="117" y="13"/>
                        <a:pt x="116" y="13"/>
                      </a:cubicBezTo>
                      <a:cubicBezTo>
                        <a:pt x="115" y="12"/>
                        <a:pt x="114" y="10"/>
                        <a:pt x="113" y="10"/>
                      </a:cubicBezTo>
                      <a:cubicBezTo>
                        <a:pt x="107" y="3"/>
                        <a:pt x="107" y="3"/>
                        <a:pt x="107" y="3"/>
                      </a:cubicBezTo>
                      <a:cubicBezTo>
                        <a:pt x="105" y="1"/>
                        <a:pt x="102" y="0"/>
                        <a:pt x="98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4" name="Rectangle 53">
                  <a:extLst>
                    <a:ext uri="{FF2B5EF4-FFF2-40B4-BE49-F238E27FC236}">
                      <a16:creationId xmlns:a16="http://schemas.microsoft.com/office/drawing/2014/main" id="{FEBDE6C7-4677-4D48-AD39-D9B02FDE984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084396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5" name="Rectangle 54">
                  <a:extLst>
                    <a:ext uri="{FF2B5EF4-FFF2-40B4-BE49-F238E27FC236}">
                      <a16:creationId xmlns:a16="http://schemas.microsoft.com/office/drawing/2014/main" id="{529BD406-2A9C-448B-81EE-B84C6F0C61C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159009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6" name="Freeform 55">
                  <a:extLst>
                    <a:ext uri="{FF2B5EF4-FFF2-40B4-BE49-F238E27FC236}">
                      <a16:creationId xmlns:a16="http://schemas.microsoft.com/office/drawing/2014/main" id="{6EF0134D-BE58-4D9F-8B9F-B7FBD22CBC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768" y="8674820"/>
                  <a:ext cx="217488" cy="214313"/>
                </a:xfrm>
                <a:custGeom>
                  <a:avLst/>
                  <a:gdLst>
                    <a:gd name="T0" fmla="*/ 55 w 58"/>
                    <a:gd name="T1" fmla="*/ 46 h 57"/>
                    <a:gd name="T2" fmla="*/ 55 w 58"/>
                    <a:gd name="T3" fmla="*/ 37 h 57"/>
                    <a:gd name="T4" fmla="*/ 21 w 58"/>
                    <a:gd name="T5" fmla="*/ 2 h 57"/>
                    <a:gd name="T6" fmla="*/ 12 w 58"/>
                    <a:gd name="T7" fmla="*/ 2 h 57"/>
                    <a:gd name="T8" fmla="*/ 0 w 58"/>
                    <a:gd name="T9" fmla="*/ 14 h 57"/>
                    <a:gd name="T10" fmla="*/ 44 w 58"/>
                    <a:gd name="T11" fmla="*/ 57 h 57"/>
                    <a:gd name="T12" fmla="*/ 55 w 58"/>
                    <a:gd name="T13" fmla="*/ 46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" h="57">
                      <a:moveTo>
                        <a:pt x="55" y="46"/>
                      </a:moveTo>
                      <a:cubicBezTo>
                        <a:pt x="58" y="43"/>
                        <a:pt x="58" y="39"/>
                        <a:pt x="55" y="37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18" y="0"/>
                        <a:pt x="14" y="0"/>
                        <a:pt x="12" y="2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44" y="57"/>
                        <a:pt x="44" y="57"/>
                        <a:pt x="44" y="57"/>
                      </a:cubicBezTo>
                      <a:cubicBezTo>
                        <a:pt x="55" y="46"/>
                        <a:pt x="55" y="46"/>
                        <a:pt x="55" y="4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7" name="Freeform 56">
                  <a:extLst>
                    <a:ext uri="{FF2B5EF4-FFF2-40B4-BE49-F238E27FC236}">
                      <a16:creationId xmlns:a16="http://schemas.microsoft.com/office/drawing/2014/main" id="{85925C4C-86E3-483B-89F9-FDD3F9EB282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96782" y="8746258"/>
                  <a:ext cx="693738" cy="484189"/>
                </a:xfrm>
                <a:custGeom>
                  <a:avLst/>
                  <a:gdLst>
                    <a:gd name="T0" fmla="*/ 241 w 437"/>
                    <a:gd name="T1" fmla="*/ 166 h 305"/>
                    <a:gd name="T2" fmla="*/ 305 w 437"/>
                    <a:gd name="T3" fmla="*/ 102 h 305"/>
                    <a:gd name="T4" fmla="*/ 288 w 437"/>
                    <a:gd name="T5" fmla="*/ 88 h 305"/>
                    <a:gd name="T6" fmla="*/ 130 w 437"/>
                    <a:gd name="T7" fmla="*/ 246 h 305"/>
                    <a:gd name="T8" fmla="*/ 116 w 437"/>
                    <a:gd name="T9" fmla="*/ 234 h 305"/>
                    <a:gd name="T10" fmla="*/ 276 w 437"/>
                    <a:gd name="T11" fmla="*/ 74 h 305"/>
                    <a:gd name="T12" fmla="*/ 260 w 437"/>
                    <a:gd name="T13" fmla="*/ 57 h 305"/>
                    <a:gd name="T14" fmla="*/ 99 w 437"/>
                    <a:gd name="T15" fmla="*/ 218 h 305"/>
                    <a:gd name="T16" fmla="*/ 87 w 437"/>
                    <a:gd name="T17" fmla="*/ 206 h 305"/>
                    <a:gd name="T18" fmla="*/ 248 w 437"/>
                    <a:gd name="T19" fmla="*/ 45 h 305"/>
                    <a:gd name="T20" fmla="*/ 229 w 437"/>
                    <a:gd name="T21" fmla="*/ 29 h 305"/>
                    <a:gd name="T22" fmla="*/ 71 w 437"/>
                    <a:gd name="T23" fmla="*/ 189 h 305"/>
                    <a:gd name="T24" fmla="*/ 56 w 437"/>
                    <a:gd name="T25" fmla="*/ 175 h 305"/>
                    <a:gd name="T26" fmla="*/ 217 w 437"/>
                    <a:gd name="T27" fmla="*/ 14 h 305"/>
                    <a:gd name="T28" fmla="*/ 201 w 437"/>
                    <a:gd name="T29" fmla="*/ 0 h 305"/>
                    <a:gd name="T30" fmla="*/ 30 w 437"/>
                    <a:gd name="T31" fmla="*/ 173 h 305"/>
                    <a:gd name="T32" fmla="*/ 0 w 437"/>
                    <a:gd name="T33" fmla="*/ 293 h 305"/>
                    <a:gd name="T34" fmla="*/ 12 w 437"/>
                    <a:gd name="T35" fmla="*/ 305 h 305"/>
                    <a:gd name="T36" fmla="*/ 132 w 437"/>
                    <a:gd name="T37" fmla="*/ 274 h 305"/>
                    <a:gd name="T38" fmla="*/ 236 w 437"/>
                    <a:gd name="T39" fmla="*/ 170 h 305"/>
                    <a:gd name="T40" fmla="*/ 236 w 437"/>
                    <a:gd name="T41" fmla="*/ 192 h 305"/>
                    <a:gd name="T42" fmla="*/ 437 w 437"/>
                    <a:gd name="T43" fmla="*/ 192 h 305"/>
                    <a:gd name="T44" fmla="*/ 437 w 437"/>
                    <a:gd name="T45" fmla="*/ 166 h 305"/>
                    <a:gd name="T46" fmla="*/ 241 w 437"/>
                    <a:gd name="T47" fmla="*/ 166 h 305"/>
                    <a:gd name="T48" fmla="*/ 19 w 437"/>
                    <a:gd name="T49" fmla="*/ 286 h 305"/>
                    <a:gd name="T50" fmla="*/ 45 w 437"/>
                    <a:gd name="T51" fmla="*/ 187 h 305"/>
                    <a:gd name="T52" fmla="*/ 116 w 437"/>
                    <a:gd name="T53" fmla="*/ 260 h 305"/>
                    <a:gd name="T54" fmla="*/ 19 w 437"/>
                    <a:gd name="T55" fmla="*/ 286 h 3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437" h="305">
                      <a:moveTo>
                        <a:pt x="241" y="166"/>
                      </a:moveTo>
                      <a:lnTo>
                        <a:pt x="305" y="102"/>
                      </a:lnTo>
                      <a:lnTo>
                        <a:pt x="288" y="88"/>
                      </a:lnTo>
                      <a:lnTo>
                        <a:pt x="130" y="246"/>
                      </a:lnTo>
                      <a:lnTo>
                        <a:pt x="116" y="234"/>
                      </a:lnTo>
                      <a:lnTo>
                        <a:pt x="276" y="74"/>
                      </a:lnTo>
                      <a:lnTo>
                        <a:pt x="260" y="57"/>
                      </a:lnTo>
                      <a:lnTo>
                        <a:pt x="99" y="218"/>
                      </a:lnTo>
                      <a:lnTo>
                        <a:pt x="87" y="206"/>
                      </a:lnTo>
                      <a:lnTo>
                        <a:pt x="248" y="45"/>
                      </a:lnTo>
                      <a:lnTo>
                        <a:pt x="229" y="29"/>
                      </a:lnTo>
                      <a:lnTo>
                        <a:pt x="71" y="189"/>
                      </a:lnTo>
                      <a:lnTo>
                        <a:pt x="56" y="175"/>
                      </a:lnTo>
                      <a:lnTo>
                        <a:pt x="217" y="14"/>
                      </a:lnTo>
                      <a:lnTo>
                        <a:pt x="201" y="0"/>
                      </a:lnTo>
                      <a:lnTo>
                        <a:pt x="30" y="173"/>
                      </a:lnTo>
                      <a:lnTo>
                        <a:pt x="0" y="293"/>
                      </a:lnTo>
                      <a:lnTo>
                        <a:pt x="12" y="305"/>
                      </a:lnTo>
                      <a:lnTo>
                        <a:pt x="132" y="274"/>
                      </a:lnTo>
                      <a:lnTo>
                        <a:pt x="236" y="170"/>
                      </a:lnTo>
                      <a:lnTo>
                        <a:pt x="236" y="192"/>
                      </a:lnTo>
                      <a:lnTo>
                        <a:pt x="437" y="192"/>
                      </a:lnTo>
                      <a:lnTo>
                        <a:pt x="437" y="166"/>
                      </a:lnTo>
                      <a:lnTo>
                        <a:pt x="241" y="166"/>
                      </a:lnTo>
                      <a:close/>
                      <a:moveTo>
                        <a:pt x="19" y="286"/>
                      </a:moveTo>
                      <a:lnTo>
                        <a:pt x="45" y="187"/>
                      </a:lnTo>
                      <a:lnTo>
                        <a:pt x="116" y="260"/>
                      </a:lnTo>
                      <a:lnTo>
                        <a:pt x="19" y="2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</p:grpSp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DA535A33-A570-4EAB-805A-66FECB5156DA}"/>
                  </a:ext>
                </a:extLst>
              </p:cNvPr>
              <p:cNvSpPr txBox="1"/>
              <p:nvPr/>
            </p:nvSpPr>
            <p:spPr>
              <a:xfrm>
                <a:off x="932114" y="8712046"/>
                <a:ext cx="10337283" cy="19402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DẠNG 2: CM Đ</a:t>
                </a:r>
                <a:r>
                  <a:rPr lang="vi-VN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Ư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ỜNG THẲNG VUÔNG  GÓC VỚI MẶT PHẲNG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52285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7" grpId="0"/>
      <p:bldP spid="2" grpId="0"/>
      <p:bldP spid="11" grpId="0"/>
      <p:bldP spid="4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177157" y="1901759"/>
            <a:ext cx="2313942" cy="599132"/>
            <a:chOff x="1331979" y="6302728"/>
            <a:chExt cx="4536164" cy="891377"/>
          </a:xfrm>
        </p:grpSpPr>
        <p:sp>
          <p:nvSpPr>
            <p:cNvPr id="7" name="Freeform 20"/>
            <p:cNvSpPr>
              <a:spLocks/>
            </p:cNvSpPr>
            <p:nvPr/>
          </p:nvSpPr>
          <p:spPr bwMode="auto">
            <a:xfrm rot="16200000" flipV="1">
              <a:off x="3417884" y="4701169"/>
              <a:ext cx="828631" cy="4071887"/>
            </a:xfrm>
            <a:prstGeom prst="round1Rect">
              <a:avLst/>
            </a:prstGeom>
            <a:solidFill>
              <a:schemeClr val="bg1"/>
            </a:solidFill>
            <a:ln w="57150">
              <a:solidFill>
                <a:schemeClr val="accent6">
                  <a:lumMod val="50000"/>
                </a:schemeClr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txBody>
            <a:bodyPr vert="horz" wrap="square" lIns="45715" tIns="22857" rIns="45715" bIns="22857" numCol="1" anchor="t" anchorCtr="0" compatLnSpc="1">
              <a:prstTxWarp prst="textNoShape">
                <a:avLst/>
              </a:prstTxWarp>
            </a:bodyPr>
            <a:lstStyle/>
            <a:p>
              <a:endParaRPr lang="en-US" sz="2999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713717" y="6357630"/>
              <a:ext cx="2813135" cy="8240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Lời Giải</a:t>
              </a:r>
              <a:endParaRPr lang="en-US" sz="2999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" name="Round Diagonal Corner Rectangle 8"/>
            <p:cNvSpPr/>
            <p:nvPr/>
          </p:nvSpPr>
          <p:spPr>
            <a:xfrm flipV="1">
              <a:off x="1331979" y="6302728"/>
              <a:ext cx="1134610" cy="820481"/>
            </a:xfrm>
            <a:prstGeom prst="round2DiagRect">
              <a:avLst/>
            </a:prstGeom>
            <a:solidFill>
              <a:schemeClr val="accent6">
                <a:lumMod val="75000"/>
              </a:schemeClr>
            </a:solidFill>
            <a:ln w="571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1595767" y="6454990"/>
              <a:ext cx="798220" cy="739115"/>
            </a:xfrm>
            <a:custGeom>
              <a:avLst/>
              <a:gdLst>
                <a:gd name="T0" fmla="*/ 135 w 145"/>
                <a:gd name="T1" fmla="*/ 72 h 197"/>
                <a:gd name="T2" fmla="*/ 72 w 145"/>
                <a:gd name="T3" fmla="*/ 135 h 197"/>
                <a:gd name="T4" fmla="*/ 9 w 145"/>
                <a:gd name="T5" fmla="*/ 72 h 197"/>
                <a:gd name="T6" fmla="*/ 72 w 145"/>
                <a:gd name="T7" fmla="*/ 9 h 197"/>
                <a:gd name="T8" fmla="*/ 115 w 145"/>
                <a:gd name="T9" fmla="*/ 26 h 197"/>
                <a:gd name="T10" fmla="*/ 60 w 145"/>
                <a:gd name="T11" fmla="*/ 82 h 197"/>
                <a:gd name="T12" fmla="*/ 30 w 145"/>
                <a:gd name="T13" fmla="*/ 60 h 197"/>
                <a:gd name="T14" fmla="*/ 20 w 145"/>
                <a:gd name="T15" fmla="*/ 68 h 197"/>
                <a:gd name="T16" fmla="*/ 61 w 145"/>
                <a:gd name="T17" fmla="*/ 126 h 197"/>
                <a:gd name="T18" fmla="*/ 123 w 145"/>
                <a:gd name="T19" fmla="*/ 35 h 197"/>
                <a:gd name="T20" fmla="*/ 135 w 145"/>
                <a:gd name="T21" fmla="*/ 72 h 197"/>
                <a:gd name="T22" fmla="*/ 145 w 145"/>
                <a:gd name="T23" fmla="*/ 12 h 197"/>
                <a:gd name="T24" fmla="*/ 135 w 145"/>
                <a:gd name="T25" fmla="*/ 12 h 197"/>
                <a:gd name="T26" fmla="*/ 123 w 145"/>
                <a:gd name="T27" fmla="*/ 21 h 197"/>
                <a:gd name="T28" fmla="*/ 72 w 145"/>
                <a:gd name="T29" fmla="*/ 0 h 197"/>
                <a:gd name="T30" fmla="*/ 0 w 145"/>
                <a:gd name="T31" fmla="*/ 72 h 197"/>
                <a:gd name="T32" fmla="*/ 30 w 145"/>
                <a:gd name="T33" fmla="*/ 131 h 197"/>
                <a:gd name="T34" fmla="*/ 7 w 145"/>
                <a:gd name="T35" fmla="*/ 175 h 197"/>
                <a:gd name="T36" fmla="*/ 13 w 145"/>
                <a:gd name="T37" fmla="*/ 193 h 197"/>
                <a:gd name="T38" fmla="*/ 32 w 145"/>
                <a:gd name="T39" fmla="*/ 187 h 197"/>
                <a:gd name="T40" fmla="*/ 51 w 145"/>
                <a:gd name="T41" fmla="*/ 141 h 197"/>
                <a:gd name="T42" fmla="*/ 51 w 145"/>
                <a:gd name="T43" fmla="*/ 141 h 197"/>
                <a:gd name="T44" fmla="*/ 72 w 145"/>
                <a:gd name="T45" fmla="*/ 145 h 197"/>
                <a:gd name="T46" fmla="*/ 145 w 145"/>
                <a:gd name="T47" fmla="*/ 72 h 197"/>
                <a:gd name="T48" fmla="*/ 129 w 145"/>
                <a:gd name="T49" fmla="*/ 28 h 197"/>
                <a:gd name="T50" fmla="*/ 145 w 145"/>
                <a:gd name="T51" fmla="*/ 12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5" h="197">
                  <a:moveTo>
                    <a:pt x="135" y="72"/>
                  </a:moveTo>
                  <a:cubicBezTo>
                    <a:pt x="135" y="107"/>
                    <a:pt x="107" y="135"/>
                    <a:pt x="72" y="135"/>
                  </a:cubicBezTo>
                  <a:cubicBezTo>
                    <a:pt x="37" y="135"/>
                    <a:pt x="9" y="107"/>
                    <a:pt x="9" y="72"/>
                  </a:cubicBezTo>
                  <a:cubicBezTo>
                    <a:pt x="9" y="37"/>
                    <a:pt x="37" y="9"/>
                    <a:pt x="72" y="9"/>
                  </a:cubicBezTo>
                  <a:cubicBezTo>
                    <a:pt x="89" y="9"/>
                    <a:pt x="104" y="15"/>
                    <a:pt x="115" y="26"/>
                  </a:cubicBezTo>
                  <a:cubicBezTo>
                    <a:pt x="101" y="38"/>
                    <a:pt x="80" y="57"/>
                    <a:pt x="60" y="82"/>
                  </a:cubicBezTo>
                  <a:cubicBezTo>
                    <a:pt x="50" y="74"/>
                    <a:pt x="40" y="67"/>
                    <a:pt x="30" y="60"/>
                  </a:cubicBezTo>
                  <a:cubicBezTo>
                    <a:pt x="26" y="63"/>
                    <a:pt x="24" y="65"/>
                    <a:pt x="20" y="68"/>
                  </a:cubicBezTo>
                  <a:cubicBezTo>
                    <a:pt x="34" y="88"/>
                    <a:pt x="47" y="107"/>
                    <a:pt x="61" y="126"/>
                  </a:cubicBezTo>
                  <a:cubicBezTo>
                    <a:pt x="80" y="95"/>
                    <a:pt x="99" y="63"/>
                    <a:pt x="123" y="35"/>
                  </a:cubicBezTo>
                  <a:cubicBezTo>
                    <a:pt x="130" y="45"/>
                    <a:pt x="135" y="58"/>
                    <a:pt x="135" y="72"/>
                  </a:cubicBezTo>
                  <a:close/>
                  <a:moveTo>
                    <a:pt x="145" y="12"/>
                  </a:moveTo>
                  <a:cubicBezTo>
                    <a:pt x="141" y="12"/>
                    <a:pt x="138" y="12"/>
                    <a:pt x="135" y="12"/>
                  </a:cubicBezTo>
                  <a:cubicBezTo>
                    <a:pt x="135" y="12"/>
                    <a:pt x="130" y="15"/>
                    <a:pt x="123" y="21"/>
                  </a:cubicBezTo>
                  <a:cubicBezTo>
                    <a:pt x="110" y="8"/>
                    <a:pt x="92" y="0"/>
                    <a:pt x="72" y="0"/>
                  </a:cubicBezTo>
                  <a:cubicBezTo>
                    <a:pt x="32" y="0"/>
                    <a:pt x="0" y="32"/>
                    <a:pt x="0" y="72"/>
                  </a:cubicBezTo>
                  <a:cubicBezTo>
                    <a:pt x="0" y="97"/>
                    <a:pt x="11" y="118"/>
                    <a:pt x="30" y="131"/>
                  </a:cubicBezTo>
                  <a:cubicBezTo>
                    <a:pt x="7" y="175"/>
                    <a:pt x="7" y="175"/>
                    <a:pt x="7" y="175"/>
                  </a:cubicBezTo>
                  <a:cubicBezTo>
                    <a:pt x="3" y="182"/>
                    <a:pt x="6" y="190"/>
                    <a:pt x="13" y="193"/>
                  </a:cubicBezTo>
                  <a:cubicBezTo>
                    <a:pt x="20" y="197"/>
                    <a:pt x="28" y="194"/>
                    <a:pt x="32" y="187"/>
                  </a:cubicBezTo>
                  <a:cubicBezTo>
                    <a:pt x="51" y="141"/>
                    <a:pt x="51" y="141"/>
                    <a:pt x="51" y="141"/>
                  </a:cubicBezTo>
                  <a:cubicBezTo>
                    <a:pt x="51" y="141"/>
                    <a:pt x="51" y="141"/>
                    <a:pt x="51" y="141"/>
                  </a:cubicBezTo>
                  <a:cubicBezTo>
                    <a:pt x="58" y="143"/>
                    <a:pt x="65" y="145"/>
                    <a:pt x="72" y="145"/>
                  </a:cubicBezTo>
                  <a:cubicBezTo>
                    <a:pt x="112" y="145"/>
                    <a:pt x="145" y="112"/>
                    <a:pt x="145" y="72"/>
                  </a:cubicBezTo>
                  <a:cubicBezTo>
                    <a:pt x="145" y="55"/>
                    <a:pt x="138" y="40"/>
                    <a:pt x="129" y="28"/>
                  </a:cubicBezTo>
                  <a:cubicBezTo>
                    <a:pt x="134" y="22"/>
                    <a:pt x="139" y="17"/>
                    <a:pt x="145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45715" tIns="22857" rIns="45715" bIns="22857" numCol="1" anchor="t" anchorCtr="0" compatLnSpc="1">
              <a:prstTxWarp prst="textNoShape">
                <a:avLst/>
              </a:prstTxWarp>
            </a:bodyPr>
            <a:lstStyle/>
            <a:p>
              <a:endParaRPr lang="en-US" sz="2999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33494" y="731214"/>
            <a:ext cx="11940823" cy="1069421"/>
            <a:chOff x="480509" y="1814723"/>
            <a:chExt cx="23501767" cy="3167717"/>
          </a:xfrm>
        </p:grpSpPr>
        <p:grpSp>
          <p:nvGrpSpPr>
            <p:cNvPr id="21" name="Group 20"/>
            <p:cNvGrpSpPr/>
            <p:nvPr/>
          </p:nvGrpSpPr>
          <p:grpSpPr>
            <a:xfrm>
              <a:off x="480509" y="1814723"/>
              <a:ext cx="22985532" cy="3167717"/>
              <a:chOff x="480509" y="1592884"/>
              <a:chExt cx="22985532" cy="3167717"/>
            </a:xfrm>
          </p:grpSpPr>
          <p:sp>
            <p:nvSpPr>
              <p:cNvPr id="25" name="Rounded Rectangle 24"/>
              <p:cNvSpPr/>
              <p:nvPr/>
            </p:nvSpPr>
            <p:spPr bwMode="auto">
              <a:xfrm>
                <a:off x="480509" y="1592884"/>
                <a:ext cx="22985532" cy="3167717"/>
              </a:xfrm>
              <a:prstGeom prst="roundRect">
                <a:avLst>
                  <a:gd name="adj" fmla="val 5492"/>
                </a:avLst>
              </a:prstGeom>
              <a:solidFill>
                <a:schemeClr val="accent3">
                  <a:lumMod val="40000"/>
                  <a:lumOff val="60000"/>
                </a:schemeClr>
              </a:solidFill>
              <a:ln w="19050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844">
                  <a:defRPr/>
                </a:pPr>
                <a:endParaRPr lang="en-US" sz="3199" dirty="0"/>
              </a:p>
            </p:txBody>
          </p:sp>
          <p:grpSp>
            <p:nvGrpSpPr>
              <p:cNvPr id="26" name="Group 25"/>
              <p:cNvGrpSpPr/>
              <p:nvPr/>
            </p:nvGrpSpPr>
            <p:grpSpPr>
              <a:xfrm>
                <a:off x="480509" y="1632986"/>
                <a:ext cx="3435164" cy="1549442"/>
                <a:chOff x="480509" y="1632986"/>
                <a:chExt cx="3435164" cy="1549442"/>
              </a:xfrm>
            </p:grpSpPr>
            <p:sp>
              <p:nvSpPr>
                <p:cNvPr id="27" name="Isosceles Triangle 44"/>
                <p:cNvSpPr/>
                <p:nvPr/>
              </p:nvSpPr>
              <p:spPr bwMode="auto">
                <a:xfrm rot="5400000" flipV="1">
                  <a:off x="534195" y="2231624"/>
                  <a:ext cx="227012" cy="215901"/>
                </a:xfrm>
                <a:custGeom>
                  <a:avLst/>
                  <a:gdLst>
                    <a:gd name="connsiteX0" fmla="*/ 0 w 293725"/>
                    <a:gd name="connsiteY0" fmla="*/ 164224 h 164224"/>
                    <a:gd name="connsiteX1" fmla="*/ 146863 w 293725"/>
                    <a:gd name="connsiteY1" fmla="*/ 0 h 164224"/>
                    <a:gd name="connsiteX2" fmla="*/ 293725 w 293725"/>
                    <a:gd name="connsiteY2" fmla="*/ 164224 h 164224"/>
                    <a:gd name="connsiteX3" fmla="*/ 0 w 293725"/>
                    <a:gd name="connsiteY3" fmla="*/ 164224 h 164224"/>
                    <a:gd name="connsiteX0" fmla="*/ 2363 w 296088"/>
                    <a:gd name="connsiteY0" fmla="*/ 164221 h 164221"/>
                    <a:gd name="connsiteX1" fmla="*/ 0 w 296088"/>
                    <a:gd name="connsiteY1" fmla="*/ 0 h 164221"/>
                    <a:gd name="connsiteX2" fmla="*/ 296088 w 296088"/>
                    <a:gd name="connsiteY2" fmla="*/ 164221 h 164221"/>
                    <a:gd name="connsiteX3" fmla="*/ 2363 w 296088"/>
                    <a:gd name="connsiteY3" fmla="*/ 164221 h 1642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6088" h="164221">
                      <a:moveTo>
                        <a:pt x="2363" y="164221"/>
                      </a:moveTo>
                      <a:cubicBezTo>
                        <a:pt x="1575" y="109481"/>
                        <a:pt x="788" y="54740"/>
                        <a:pt x="0" y="0"/>
                      </a:cubicBezTo>
                      <a:lnTo>
                        <a:pt x="296088" y="164221"/>
                      </a:lnTo>
                      <a:lnTo>
                        <a:pt x="2363" y="164221"/>
                      </a:lnTo>
                      <a:close/>
                    </a:path>
                  </a:pathLst>
                </a:cu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2176844"/>
                  <a:endParaRPr lang="en-US" sz="3199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8" name="Pentagon 27"/>
                <p:cNvSpPr/>
                <p:nvPr/>
              </p:nvSpPr>
              <p:spPr bwMode="auto">
                <a:xfrm>
                  <a:off x="480509" y="1647218"/>
                  <a:ext cx="3271603" cy="1477973"/>
                </a:xfrm>
                <a:prstGeom prst="homePlate">
                  <a:avLst>
                    <a:gd name="adj" fmla="val 12444"/>
                  </a:avLst>
                </a:pr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2176844"/>
                  <a:endParaRPr lang="en-US" sz="3199" dirty="0">
                    <a:solidFill>
                      <a:prstClr val="white"/>
                    </a:solidFill>
                  </a:endParaRPr>
                </a:p>
              </p:txBody>
            </p:sp>
            <p:grpSp>
              <p:nvGrpSpPr>
                <p:cNvPr id="29" name="Group 11"/>
                <p:cNvGrpSpPr/>
                <p:nvPr/>
              </p:nvGrpSpPr>
              <p:grpSpPr bwMode="auto">
                <a:xfrm>
                  <a:off x="683775" y="1674555"/>
                  <a:ext cx="582199" cy="700340"/>
                  <a:chOff x="7440266" y="3167590"/>
                  <a:chExt cx="757238" cy="996136"/>
                </a:xfrm>
                <a:solidFill>
                  <a:schemeClr val="bg1">
                    <a:lumMod val="95000"/>
                  </a:schemeClr>
                </a:solidFill>
              </p:grpSpPr>
              <p:sp>
                <p:nvSpPr>
                  <p:cNvPr id="32" name="Freeform 31"/>
                  <p:cNvSpPr>
                    <a:spLocks noEditPoints="1"/>
                  </p:cNvSpPr>
                  <p:nvPr/>
                </p:nvSpPr>
                <p:spPr bwMode="auto">
                  <a:xfrm>
                    <a:off x="7440266" y="3205709"/>
                    <a:ext cx="344487" cy="344488"/>
                  </a:xfrm>
                  <a:custGeom>
                    <a:avLst/>
                    <a:gdLst/>
                    <a:ahLst/>
                    <a:cxnLst>
                      <a:cxn ang="0">
                        <a:pos x="33" y="184"/>
                      </a:cxn>
                      <a:cxn ang="0">
                        <a:pos x="181" y="184"/>
                      </a:cxn>
                      <a:cxn ang="0">
                        <a:pos x="181" y="33"/>
                      </a:cxn>
                      <a:cxn ang="0">
                        <a:pos x="33" y="33"/>
                      </a:cxn>
                      <a:cxn ang="0">
                        <a:pos x="33" y="184"/>
                      </a:cxn>
                      <a:cxn ang="0">
                        <a:pos x="217" y="217"/>
                      </a:cxn>
                      <a:cxn ang="0">
                        <a:pos x="0" y="217"/>
                      </a:cxn>
                      <a:cxn ang="0">
                        <a:pos x="0" y="0"/>
                      </a:cxn>
                      <a:cxn ang="0">
                        <a:pos x="217" y="0"/>
                      </a:cxn>
                      <a:cxn ang="0">
                        <a:pos x="217" y="217"/>
                      </a:cxn>
                    </a:cxnLst>
                    <a:rect l="0" t="0" r="r" b="b"/>
                    <a:pathLst>
                      <a:path w="217" h="217">
                        <a:moveTo>
                          <a:pt x="33" y="184"/>
                        </a:moveTo>
                        <a:lnTo>
                          <a:pt x="181" y="184"/>
                        </a:lnTo>
                        <a:lnTo>
                          <a:pt x="181" y="33"/>
                        </a:lnTo>
                        <a:lnTo>
                          <a:pt x="33" y="33"/>
                        </a:lnTo>
                        <a:lnTo>
                          <a:pt x="33" y="184"/>
                        </a:lnTo>
                        <a:close/>
                        <a:moveTo>
                          <a:pt x="217" y="217"/>
                        </a:moveTo>
                        <a:lnTo>
                          <a:pt x="0" y="217"/>
                        </a:lnTo>
                        <a:lnTo>
                          <a:pt x="0" y="0"/>
                        </a:lnTo>
                        <a:lnTo>
                          <a:pt x="217" y="0"/>
                        </a:lnTo>
                        <a:lnTo>
                          <a:pt x="217" y="217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3" name="Freeform 32"/>
                  <p:cNvSpPr>
                    <a:spLocks noEditPoints="1"/>
                  </p:cNvSpPr>
                  <p:nvPr/>
                </p:nvSpPr>
                <p:spPr bwMode="auto">
                  <a:xfrm>
                    <a:off x="7440266" y="3649501"/>
                    <a:ext cx="344487" cy="349252"/>
                  </a:xfrm>
                  <a:custGeom>
                    <a:avLst/>
                    <a:gdLst/>
                    <a:ahLst/>
                    <a:cxnLst>
                      <a:cxn ang="0">
                        <a:pos x="33" y="185"/>
                      </a:cxn>
                      <a:cxn ang="0">
                        <a:pos x="181" y="185"/>
                      </a:cxn>
                      <a:cxn ang="0">
                        <a:pos x="181" y="36"/>
                      </a:cxn>
                      <a:cxn ang="0">
                        <a:pos x="33" y="36"/>
                      </a:cxn>
                      <a:cxn ang="0">
                        <a:pos x="33" y="185"/>
                      </a:cxn>
                      <a:cxn ang="0">
                        <a:pos x="217" y="220"/>
                      </a:cxn>
                      <a:cxn ang="0">
                        <a:pos x="0" y="220"/>
                      </a:cxn>
                      <a:cxn ang="0">
                        <a:pos x="0" y="0"/>
                      </a:cxn>
                      <a:cxn ang="0">
                        <a:pos x="217" y="0"/>
                      </a:cxn>
                      <a:cxn ang="0">
                        <a:pos x="217" y="220"/>
                      </a:cxn>
                    </a:cxnLst>
                    <a:rect l="0" t="0" r="r" b="b"/>
                    <a:pathLst>
                      <a:path w="217" h="220">
                        <a:moveTo>
                          <a:pt x="33" y="185"/>
                        </a:moveTo>
                        <a:lnTo>
                          <a:pt x="181" y="185"/>
                        </a:lnTo>
                        <a:lnTo>
                          <a:pt x="181" y="36"/>
                        </a:lnTo>
                        <a:lnTo>
                          <a:pt x="33" y="36"/>
                        </a:lnTo>
                        <a:lnTo>
                          <a:pt x="33" y="185"/>
                        </a:lnTo>
                        <a:close/>
                        <a:moveTo>
                          <a:pt x="217" y="220"/>
                        </a:moveTo>
                        <a:lnTo>
                          <a:pt x="0" y="220"/>
                        </a:lnTo>
                        <a:lnTo>
                          <a:pt x="0" y="0"/>
                        </a:lnTo>
                        <a:lnTo>
                          <a:pt x="217" y="0"/>
                        </a:lnTo>
                        <a:lnTo>
                          <a:pt x="217" y="22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4" name="Freeform 33"/>
                  <p:cNvSpPr>
                    <a:spLocks/>
                  </p:cNvSpPr>
                  <p:nvPr/>
                </p:nvSpPr>
                <p:spPr bwMode="auto">
                  <a:xfrm>
                    <a:off x="7506942" y="3167590"/>
                    <a:ext cx="341312" cy="288926"/>
                  </a:xfrm>
                  <a:custGeom>
                    <a:avLst/>
                    <a:gdLst/>
                    <a:ahLst/>
                    <a:cxnLst>
                      <a:cxn ang="0">
                        <a:pos x="76" y="182"/>
                      </a:cxn>
                      <a:cxn ang="0">
                        <a:pos x="0" y="114"/>
                      </a:cxn>
                      <a:cxn ang="0">
                        <a:pos x="24" y="88"/>
                      </a:cxn>
                      <a:cxn ang="0">
                        <a:pos x="73" y="132"/>
                      </a:cxn>
                      <a:cxn ang="0">
                        <a:pos x="187" y="0"/>
                      </a:cxn>
                      <a:cxn ang="0">
                        <a:pos x="215" y="24"/>
                      </a:cxn>
                      <a:cxn ang="0">
                        <a:pos x="76" y="182"/>
                      </a:cxn>
                    </a:cxnLst>
                    <a:rect l="0" t="0" r="r" b="b"/>
                    <a:pathLst>
                      <a:path w="215" h="182">
                        <a:moveTo>
                          <a:pt x="76" y="182"/>
                        </a:moveTo>
                        <a:lnTo>
                          <a:pt x="0" y="114"/>
                        </a:lnTo>
                        <a:lnTo>
                          <a:pt x="24" y="88"/>
                        </a:lnTo>
                        <a:lnTo>
                          <a:pt x="73" y="132"/>
                        </a:lnTo>
                        <a:lnTo>
                          <a:pt x="187" y="0"/>
                        </a:lnTo>
                        <a:lnTo>
                          <a:pt x="215" y="24"/>
                        </a:lnTo>
                        <a:lnTo>
                          <a:pt x="76" y="18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5" name="Rectangle 34"/>
                  <p:cNvSpPr>
                    <a:spLocks noChangeArrowheads="1"/>
                  </p:cNvSpPr>
                  <p:nvPr/>
                </p:nvSpPr>
                <p:spPr bwMode="auto">
                  <a:xfrm>
                    <a:off x="7840316" y="4100226"/>
                    <a:ext cx="357188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6" name="Rectangle 35"/>
                  <p:cNvSpPr>
                    <a:spLocks noChangeArrowheads="1"/>
                  </p:cNvSpPr>
                  <p:nvPr/>
                </p:nvSpPr>
                <p:spPr bwMode="auto">
                  <a:xfrm>
                    <a:off x="7840317" y="3288740"/>
                    <a:ext cx="357187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7" name="Rectangle 36"/>
                  <p:cNvSpPr>
                    <a:spLocks noChangeArrowheads="1"/>
                  </p:cNvSpPr>
                  <p:nvPr/>
                </p:nvSpPr>
                <p:spPr bwMode="auto">
                  <a:xfrm>
                    <a:off x="7840317" y="3824749"/>
                    <a:ext cx="357187" cy="63499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8" name="Rectangle 37"/>
                  <p:cNvSpPr>
                    <a:spLocks noChangeArrowheads="1"/>
                  </p:cNvSpPr>
                  <p:nvPr/>
                </p:nvSpPr>
                <p:spPr bwMode="auto">
                  <a:xfrm>
                    <a:off x="7840317" y="3475167"/>
                    <a:ext cx="357187" cy="63499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</p:grpSp>
            <p:sp>
              <p:nvSpPr>
                <p:cNvPr id="30" name="Chevron 29"/>
                <p:cNvSpPr/>
                <p:nvPr/>
              </p:nvSpPr>
              <p:spPr bwMode="auto">
                <a:xfrm>
                  <a:off x="1330000" y="1655658"/>
                  <a:ext cx="142624" cy="707897"/>
                </a:xfrm>
                <a:prstGeom prst="chevron">
                  <a:avLst>
                    <a:gd name="adj" fmla="val 68110"/>
                  </a:avLst>
                </a:prstGeom>
                <a:solidFill>
                  <a:schemeClr val="bg1"/>
                </a:solidFill>
                <a:ln>
                  <a:noFill/>
                </a:ln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defTabSz="2176844">
                    <a:defRPr/>
                  </a:pPr>
                  <a:endParaRPr lang="en-US" sz="3199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1" name="TextBox 13"/>
                <p:cNvSpPr txBox="1">
                  <a:spLocks noChangeArrowheads="1"/>
                </p:cNvSpPr>
                <p:nvPr/>
              </p:nvSpPr>
              <p:spPr bwMode="auto">
                <a:xfrm>
                  <a:off x="1040177" y="1632986"/>
                  <a:ext cx="2875496" cy="154944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algn="ctr" eaLnBrk="1" hangingPunct="1"/>
                  <a:r>
                    <a:rPr lang="en-US" sz="2799" err="1">
                      <a:solidFill>
                        <a:schemeClr val="bg1"/>
                      </a:solidFill>
                      <a:latin typeface="Tahoma" pitchFamily="34" charset="0"/>
                      <a:cs typeface="Tahoma" pitchFamily="34" charset="0"/>
                    </a:rPr>
                    <a:t>Câu</a:t>
                  </a:r>
                  <a:r>
                    <a:rPr lang="en-US" sz="2799">
                      <a:solidFill>
                        <a:schemeClr val="bg1"/>
                      </a:solidFill>
                      <a:latin typeface="Tahoma" pitchFamily="34" charset="0"/>
                      <a:cs typeface="Tahoma" pitchFamily="34" charset="0"/>
                    </a:rPr>
                    <a:t> 2:</a:t>
                  </a:r>
                  <a:endParaRPr lang="en-US" sz="2799" dirty="0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endParaRPr>
                </a:p>
              </p:txBody>
            </p:sp>
          </p:grpSp>
        </p:grpSp>
        <p:sp>
          <p:nvSpPr>
            <p:cNvPr id="23" name="Rectangle 22"/>
            <p:cNvSpPr/>
            <p:nvPr/>
          </p:nvSpPr>
          <p:spPr>
            <a:xfrm>
              <a:off x="2264253" y="3051853"/>
              <a:ext cx="21718023" cy="1589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7000"/>
                </a:lnSpc>
              </a:pPr>
              <a:r>
                <a:rPr lang="en-US" sz="2699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	</a:t>
              </a:r>
            </a:p>
          </p:txBody>
        </p:sp>
      </p:grp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436292" y="5522188"/>
            <a:ext cx="436728" cy="39702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2EDC8AC-CCBF-481B-ADAB-DA89422CB16C}"/>
              </a:ext>
            </a:extLst>
          </p:cNvPr>
          <p:cNvSpPr/>
          <p:nvPr/>
        </p:nvSpPr>
        <p:spPr>
          <a:xfrm>
            <a:off x="2" y="548995"/>
            <a:ext cx="11908087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3648" indent="-1013833" algn="just">
              <a:lnSpc>
                <a:spcPct val="115000"/>
              </a:lnSpc>
              <a:tabLst>
                <a:tab pos="3780177" algn="l"/>
              </a:tabLst>
            </a:pPr>
            <a:r>
              <a:rPr lang="nl-NL" sz="28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   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2004325" y="790754"/>
                <a:ext cx="9768195" cy="7571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90000"/>
                  </a:lnSpc>
                  <a:spcBef>
                    <a:spcPts val="1000"/>
                  </a:spcBef>
                </a:pPr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Cho hình chóp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𝑆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.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𝐴𝐵𝐶𝐷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có đáy là hình vuông , cạnh bên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𝑆𝐴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vuông góc với đáy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(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𝐴𝐵𝐶𝐷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</a:t>
                </a:r>
                <a:r>
                  <a:rPr lang="vi-VN" sz="240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. </a:t>
                </a:r>
                <a:r>
                  <a:rPr lang="en-US" sz="240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Chứng minh rằng</a:t>
                </a:r>
                <a:endParaRPr lang="vi-VN" sz="24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4325" y="790754"/>
                <a:ext cx="9768195" cy="757130"/>
              </a:xfrm>
              <a:prstGeom prst="rect">
                <a:avLst/>
              </a:prstGeom>
              <a:blipFill>
                <a:blip r:embed="rId2"/>
                <a:stretch>
                  <a:fillRect l="-999" t="-12097" r="-811" b="-169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973847" y="1919512"/>
                <a:ext cx="1959536" cy="42056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133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𝐶𝐷</m:t>
                      </m:r>
                      <m:r>
                        <a:rPr lang="en-US" sz="2133" i="1" smtClean="0">
                          <a:solidFill>
                            <a:schemeClr val="bg1"/>
                          </a:solidFill>
                          <a:latin typeface="Cambria Math"/>
                        </a:rPr>
                        <m:t>⊥(</m:t>
                      </m:r>
                      <m:r>
                        <a:rPr lang="en-US" sz="2133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𝑆𝐵𝐶</m:t>
                      </m:r>
                      <m:r>
                        <a:rPr lang="en-US" sz="2133" i="1" smtClean="0">
                          <a:solidFill>
                            <a:schemeClr val="bg1"/>
                          </a:solidFill>
                          <a:latin typeface="Cambria Math"/>
                        </a:rPr>
                        <m:t>)</m:t>
                      </m:r>
                      <m:r>
                        <m:rPr>
                          <m:nor/>
                        </m:rPr>
                        <a:rPr lang="en-US" sz="2133">
                          <a:solidFill>
                            <a:schemeClr val="bg1"/>
                          </a:solidFill>
                          <a:latin typeface="Cambria Math"/>
                        </a:rPr>
                        <m:t>.</m:t>
                      </m:r>
                    </m:oMath>
                  </m:oMathPara>
                </a14:m>
                <a:endParaRPr lang="en-US" sz="2133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3847" y="1919512"/>
                <a:ext cx="1959536" cy="420564"/>
              </a:xfrm>
              <a:prstGeom prst="rect">
                <a:avLst/>
              </a:prstGeom>
              <a:blipFill>
                <a:blip r:embed="rId3"/>
                <a:stretch>
                  <a:fillRect b="-1594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3" name="Group 42"/>
          <p:cNvGrpSpPr/>
          <p:nvPr/>
        </p:nvGrpSpPr>
        <p:grpSpPr>
          <a:xfrm>
            <a:off x="7081614" y="1181871"/>
            <a:ext cx="2192372" cy="617188"/>
            <a:chOff x="9721473" y="2966398"/>
            <a:chExt cx="2192370" cy="617188"/>
          </a:xfrm>
        </p:grpSpPr>
        <p:sp>
          <p:nvSpPr>
            <p:cNvPr id="75" name="Rectangle 74"/>
            <p:cNvSpPr/>
            <p:nvPr/>
          </p:nvSpPr>
          <p:spPr>
            <a:xfrm>
              <a:off x="9721473" y="2966398"/>
              <a:ext cx="2192370" cy="617188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 w="1905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 b="1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Rectangle 40"/>
                <p:cNvSpPr/>
                <p:nvPr/>
              </p:nvSpPr>
              <p:spPr>
                <a:xfrm>
                  <a:off x="9960258" y="3048823"/>
                  <a:ext cx="1753043" cy="420564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𝐵𝐷</m:t>
                        </m:r>
                        <m:r>
                          <a:rPr lang="en-US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⊥(</m:t>
                        </m:r>
                        <m:r>
                          <a:rPr lang="en-US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𝑆𝐴𝐶</m:t>
                        </m:r>
                        <m:r>
                          <a:rPr lang="en-US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en-US" sz="2133" dirty="0">
                            <a:solidFill>
                              <a:schemeClr val="bg1"/>
                            </a:solidFill>
                            <a:latin typeface="Times New Roman" pitchFamily="18" charset="0"/>
                            <a:cs typeface="Times New Roman" pitchFamily="18" charset="0"/>
                          </a:rPr>
                          <m:t>.</m:t>
                        </m:r>
                      </m:oMath>
                    </m:oMathPara>
                  </a14:m>
                  <a:endParaRPr lang="vi-VN" sz="2133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41" name="Rectangle 4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960258" y="3048823"/>
                  <a:ext cx="1753043" cy="420564"/>
                </a:xfrm>
                <a:prstGeom prst="rect">
                  <a:avLst/>
                </a:prstGeom>
                <a:blipFill>
                  <a:blip r:embed="rId4"/>
                  <a:stretch>
                    <a:fillRect b="-18841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68" name="Picture 67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0263" y="2597685"/>
            <a:ext cx="2873852" cy="2745481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257885" y="2583053"/>
                <a:ext cx="8031487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fr-FR" sz="24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Ta </a:t>
                </a:r>
                <a:r>
                  <a:rPr lang="fr-FR" sz="24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có</a:t>
                </a:r>
                <a:r>
                  <a:rPr lang="fr-FR" sz="2400" dirty="0"/>
                  <a:t>  : </a:t>
                </a:r>
                <a14:m>
                  <m:oMath xmlns:m="http://schemas.openxmlformats.org/officeDocument/2006/math">
                    <m:r>
                      <a:rPr lang="fr-FR" sz="2400" i="1">
                        <a:latin typeface="Cambria Math"/>
                      </a:rPr>
                      <m:t>𝑆𝐴</m:t>
                    </m:r>
                    <m:r>
                      <a:rPr lang="fr-FR" sz="2400" i="1">
                        <a:latin typeface="Cambria Math"/>
                      </a:rPr>
                      <m:t>⊥(</m:t>
                    </m:r>
                    <m:r>
                      <a:rPr lang="fr-FR" sz="2400" i="1">
                        <a:latin typeface="Cambria Math"/>
                      </a:rPr>
                      <m:t>𝐴𝐵𝐶𝐷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)⇒</m:t>
                    </m:r>
                  </m:oMath>
                </a14:m>
                <a:r>
                  <a:rPr lang="fr-FR" sz="2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fr-FR" sz="2400" i="1">
                        <a:latin typeface="Cambria Math"/>
                      </a:rPr>
                      <m:t>𝑆𝐴</m:t>
                    </m:r>
                    <m:r>
                      <a:rPr lang="fr-FR" sz="2400" i="1">
                        <a:latin typeface="Cambria Math"/>
                      </a:rPr>
                      <m:t>⊥</m:t>
                    </m:r>
                    <m:r>
                      <a:rPr lang="fr-FR" sz="2400" i="1">
                        <a:latin typeface="Cambria Math"/>
                      </a:rPr>
                      <m:t>𝐵𝐷</m:t>
                    </m:r>
                    <m:r>
                      <a:rPr lang="fr-FR" sz="2400" i="1">
                        <a:latin typeface="Cambria Math"/>
                      </a:rPr>
                      <m:t> ;</m:t>
                    </m:r>
                  </m:oMath>
                </a14:m>
                <a:r>
                  <a:rPr lang="fr-FR" sz="240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vi-VN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885" y="2583053"/>
                <a:ext cx="8031487" cy="461665"/>
              </a:xfrm>
              <a:prstGeom prst="rect">
                <a:avLst/>
              </a:prstGeom>
              <a:blipFill>
                <a:blip r:embed="rId6"/>
                <a:stretch>
                  <a:fillRect l="-1138" t="-14667" b="-30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AE52CF11-B265-4618-A0D2-75FCED1F3784}"/>
                  </a:ext>
                </a:extLst>
              </p:cNvPr>
              <p:cNvSpPr/>
              <p:nvPr/>
            </p:nvSpPr>
            <p:spPr>
              <a:xfrm>
                <a:off x="257885" y="3174532"/>
                <a:ext cx="8343951" cy="254960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fr-FR" sz="28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Ta </a:t>
                </a:r>
                <a:r>
                  <a:rPr lang="fr-FR" sz="28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có</a:t>
                </a:r>
                <a:r>
                  <a:rPr lang="fr-FR" sz="2800" dirty="0">
                    <a:latin typeface="Times New Roman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vi-VN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vi-VN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vi-VN" sz="2800" i="1">
                                <a:latin typeface="Cambria Math"/>
                              </a:rPr>
                              <m:t>&amp;</m:t>
                            </m:r>
                            <m:r>
                              <a:rPr lang="vi-VN" sz="2800" i="1">
                                <a:latin typeface="Cambria Math"/>
                              </a:rPr>
                              <m:t>𝐵𝐷</m:t>
                            </m:r>
                            <m:r>
                              <a:rPr lang="vi-VN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vi-VN" sz="2800" i="1">
                                <a:latin typeface="Cambria Math"/>
                              </a:rPr>
                              <m:t>𝐴𝐶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(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𝑑𝑜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𝐴𝐵𝐶𝐷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à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ì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𝑣𝑢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ô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𝑛𝑔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e>
                            <m:r>
                              <a:rPr lang="vi-VN" sz="2800" i="1">
                                <a:latin typeface="Cambria Math"/>
                              </a:rPr>
                              <m:t>&amp;</m:t>
                            </m:r>
                            <m:r>
                              <a:rPr lang="vi-VN" sz="2800" i="1">
                                <a:latin typeface="Cambria Math"/>
                              </a:rPr>
                              <m:t>𝐵𝐷</m:t>
                            </m:r>
                            <m:r>
                              <a:rPr lang="vi-VN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vi-VN" sz="2800" i="1">
                                <a:latin typeface="Cambria Math"/>
                              </a:rPr>
                              <m:t>𝑆𝐴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(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𝐷𝑜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𝑆𝐴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𝑣𝑢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ô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𝑛𝑔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ó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ớ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𝑚𝑝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(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𝐴𝐵𝐶𝐷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à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𝐴𝐶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ắ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𝑆𝐴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à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ù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𝑛𝑔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ứ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𝑡𝑟𝑜𝑛𝑔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𝑚𝑝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(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𝑆𝐴𝐶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</m:eqArr>
                      </m:e>
                    </m:d>
                  </m:oMath>
                </a14:m>
                <a:endParaRPr lang="en-US" sz="2800" i="1">
                  <a:latin typeface="Cambria Math" panose="02040503050406030204" pitchFamily="18" charset="0"/>
                </a:endParaRPr>
              </a:p>
              <a:p>
                <a:endParaRPr lang="en-US" sz="2800"/>
              </a:p>
              <a:p>
                <a:r>
                  <a:rPr lang="en-US" sz="2800"/>
                  <a:t>Suy ra </a:t>
                </a:r>
                <a14:m>
                  <m:oMath xmlns:m="http://schemas.openxmlformats.org/officeDocument/2006/math">
                    <m:r>
                      <a:rPr lang="vi-VN" sz="2800" i="1">
                        <a:latin typeface="Cambria Math"/>
                      </a:rPr>
                      <m:t>⇒</m:t>
                    </m:r>
                    <m:r>
                      <a:rPr lang="vi-VN" sz="2800" i="1">
                        <a:latin typeface="Cambria Math"/>
                      </a:rPr>
                      <m:t>𝐵𝐷</m:t>
                    </m:r>
                    <m:r>
                      <a:rPr lang="vi-VN" sz="2800" i="1">
                        <a:latin typeface="Cambria Math"/>
                      </a:rPr>
                      <m:t>⊥(</m:t>
                    </m:r>
                    <m:r>
                      <a:rPr lang="vi-VN" sz="2800" i="1">
                        <a:latin typeface="Cambria Math"/>
                      </a:rPr>
                      <m:t>𝑆𝐴𝐶</m:t>
                    </m:r>
                    <m:r>
                      <a:rPr lang="vi-VN" sz="2800" i="1">
                        <a:latin typeface="Cambria Math"/>
                      </a:rPr>
                      <m:t>)</m:t>
                    </m:r>
                  </m:oMath>
                </a14:m>
                <a:endParaRPr lang="vi-VN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AE52CF11-B265-4618-A0D2-75FCED1F378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885" y="3174532"/>
                <a:ext cx="8343951" cy="2549609"/>
              </a:xfrm>
              <a:prstGeom prst="rect">
                <a:avLst/>
              </a:prstGeom>
              <a:blipFill>
                <a:blip r:embed="rId7"/>
                <a:stretch>
                  <a:fillRect l="-1461" b="-59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0" name="Group 5">
            <a:extLst>
              <a:ext uri="{FF2B5EF4-FFF2-40B4-BE49-F238E27FC236}">
                <a16:creationId xmlns:a16="http://schemas.microsoft.com/office/drawing/2014/main" id="{007E462F-12EC-4000-A3FA-B36EF24C69EE}"/>
              </a:ext>
            </a:extLst>
          </p:cNvPr>
          <p:cNvGrpSpPr/>
          <p:nvPr/>
        </p:nvGrpSpPr>
        <p:grpSpPr>
          <a:xfrm>
            <a:off x="233493" y="25200"/>
            <a:ext cx="9826217" cy="913199"/>
            <a:chOff x="1268091" y="3326756"/>
            <a:chExt cx="11103001" cy="1940279"/>
          </a:xfrm>
        </p:grpSpPr>
        <p:sp>
          <p:nvSpPr>
            <p:cNvPr id="91" name="Rounded Rectangle 8">
              <a:extLst>
                <a:ext uri="{FF2B5EF4-FFF2-40B4-BE49-F238E27FC236}">
                  <a16:creationId xmlns:a16="http://schemas.microsoft.com/office/drawing/2014/main" id="{5D9E6855-F371-4841-8BF4-F79E7B217913}"/>
                </a:ext>
              </a:extLst>
            </p:cNvPr>
            <p:cNvSpPr/>
            <p:nvPr/>
          </p:nvSpPr>
          <p:spPr>
            <a:xfrm>
              <a:off x="1557471" y="3662995"/>
              <a:ext cx="10639167" cy="578294"/>
            </a:xfrm>
            <a:prstGeom prst="roundRect">
              <a:avLst>
                <a:gd name="adj" fmla="val 1021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7" tIns="8999" rIns="17997" bIns="8999" rtlCol="0" anchor="ctr"/>
            <a:lstStyle/>
            <a:p>
              <a:pPr algn="ctr"/>
              <a:endParaRPr lang="en-US" sz="2300">
                <a:latin typeface="+mj-lt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92" name="Group 65">
              <a:extLst>
                <a:ext uri="{FF2B5EF4-FFF2-40B4-BE49-F238E27FC236}">
                  <a16:creationId xmlns:a16="http://schemas.microsoft.com/office/drawing/2014/main" id="{1818219A-174C-4372-83DB-B10E1F172321}"/>
                </a:ext>
              </a:extLst>
            </p:cNvPr>
            <p:cNvGrpSpPr/>
            <p:nvPr/>
          </p:nvGrpSpPr>
          <p:grpSpPr>
            <a:xfrm>
              <a:off x="1268091" y="3326756"/>
              <a:ext cx="11103001" cy="1940279"/>
              <a:chOff x="166396" y="8712046"/>
              <a:chExt cx="11103001" cy="1940279"/>
            </a:xfrm>
          </p:grpSpPr>
          <p:sp>
            <p:nvSpPr>
              <p:cNvPr id="93" name="Freeform 20">
                <a:extLst>
                  <a:ext uri="{FF2B5EF4-FFF2-40B4-BE49-F238E27FC236}">
                    <a16:creationId xmlns:a16="http://schemas.microsoft.com/office/drawing/2014/main" id="{A9444E07-DEAB-45EE-8102-8E638E985D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19" y="8755078"/>
                <a:ext cx="10884878" cy="1127460"/>
              </a:xfrm>
              <a:prstGeom prst="roundRect">
                <a:avLst/>
              </a:prstGeom>
              <a:solidFill>
                <a:srgbClr val="0072B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00">
                  <a:latin typeface="+mj-lt"/>
                  <a:ea typeface="Tahoma" pitchFamily="34" charset="0"/>
                  <a:cs typeface="Tahoma" pitchFamily="34" charset="0"/>
                </a:endParaRPr>
              </a:p>
            </p:txBody>
          </p:sp>
          <p:grpSp>
            <p:nvGrpSpPr>
              <p:cNvPr id="94" name="Group 93">
                <a:extLst>
                  <a:ext uri="{FF2B5EF4-FFF2-40B4-BE49-F238E27FC236}">
                    <a16:creationId xmlns:a16="http://schemas.microsoft.com/office/drawing/2014/main" id="{7EC4F81F-CDB7-44DC-AF8E-EE8492DA1061}"/>
                  </a:ext>
                </a:extLst>
              </p:cNvPr>
              <p:cNvGrpSpPr/>
              <p:nvPr/>
            </p:nvGrpSpPr>
            <p:grpSpPr>
              <a:xfrm>
                <a:off x="166396" y="8780577"/>
                <a:ext cx="702538" cy="572229"/>
                <a:chOff x="-145995" y="8633545"/>
                <a:chExt cx="787401" cy="641352"/>
              </a:xfrm>
            </p:grpSpPr>
            <p:sp>
              <p:nvSpPr>
                <p:cNvPr id="96" name="Freeform 45">
                  <a:extLst>
                    <a:ext uri="{FF2B5EF4-FFF2-40B4-BE49-F238E27FC236}">
                      <a16:creationId xmlns:a16="http://schemas.microsoft.com/office/drawing/2014/main" id="{BE473440-20FC-4387-8A17-9D5B72BD3D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062171"/>
                  <a:ext cx="363538" cy="88900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7" name="Freeform 46">
                  <a:extLst>
                    <a:ext uri="{FF2B5EF4-FFF2-40B4-BE49-F238E27FC236}">
                      <a16:creationId xmlns:a16="http://schemas.microsoft.com/office/drawing/2014/main" id="{6194DEE2-CE1F-44EA-8F4A-D474C78EACC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039946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0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0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8" name="Freeform 47">
                  <a:extLst>
                    <a:ext uri="{FF2B5EF4-FFF2-40B4-BE49-F238E27FC236}">
                      <a16:creationId xmlns:a16="http://schemas.microsoft.com/office/drawing/2014/main" id="{1407BC1F-8657-47E1-A075-2F8D7D812F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136784"/>
                  <a:ext cx="363538" cy="90488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9" name="Freeform 48">
                  <a:extLst>
                    <a:ext uri="{FF2B5EF4-FFF2-40B4-BE49-F238E27FC236}">
                      <a16:creationId xmlns:a16="http://schemas.microsoft.com/office/drawing/2014/main" id="{10DA8CC5-738B-4A58-9892-6EDE151E7F3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114559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1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1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0" name="Freeform 49">
                  <a:extLst>
                    <a:ext uri="{FF2B5EF4-FFF2-40B4-BE49-F238E27FC236}">
                      <a16:creationId xmlns:a16="http://schemas.microsoft.com/office/drawing/2014/main" id="{1AA964F8-E5AF-473E-B773-48928CFAB6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7543" y="8657358"/>
                  <a:ext cx="263525" cy="254000"/>
                </a:xfrm>
                <a:custGeom>
                  <a:avLst/>
                  <a:gdLst>
                    <a:gd name="T0" fmla="*/ 50 w 70"/>
                    <a:gd name="T1" fmla="*/ 68 h 68"/>
                    <a:gd name="T2" fmla="*/ 45 w 70"/>
                    <a:gd name="T3" fmla="*/ 67 h 68"/>
                    <a:gd name="T4" fmla="*/ 2 w 70"/>
                    <a:gd name="T5" fmla="*/ 23 h 68"/>
                    <a:gd name="T6" fmla="*/ 2 w 70"/>
                    <a:gd name="T7" fmla="*/ 15 h 68"/>
                    <a:gd name="T8" fmla="*/ 14 w 70"/>
                    <a:gd name="T9" fmla="*/ 3 h 68"/>
                    <a:gd name="T10" fmla="*/ 22 w 70"/>
                    <a:gd name="T11" fmla="*/ 0 h 68"/>
                    <a:gd name="T12" fmla="*/ 31 w 70"/>
                    <a:gd name="T13" fmla="*/ 3 h 68"/>
                    <a:gd name="T14" fmla="*/ 65 w 70"/>
                    <a:gd name="T15" fmla="*/ 38 h 68"/>
                    <a:gd name="T16" fmla="*/ 65 w 70"/>
                    <a:gd name="T17" fmla="*/ 55 h 68"/>
                    <a:gd name="T18" fmla="*/ 54 w 70"/>
                    <a:gd name="T19" fmla="*/ 67 h 68"/>
                    <a:gd name="T20" fmla="*/ 50 w 70"/>
                    <a:gd name="T21" fmla="*/ 6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0" h="68">
                      <a:moveTo>
                        <a:pt x="50" y="68"/>
                      </a:moveTo>
                      <a:cubicBezTo>
                        <a:pt x="48" y="68"/>
                        <a:pt x="47" y="68"/>
                        <a:pt x="45" y="67"/>
                      </a:cubicBezTo>
                      <a:cubicBezTo>
                        <a:pt x="2" y="23"/>
                        <a:pt x="2" y="23"/>
                        <a:pt x="2" y="23"/>
                      </a:cubicBezTo>
                      <a:cubicBezTo>
                        <a:pt x="0" y="21"/>
                        <a:pt x="0" y="17"/>
                        <a:pt x="2" y="15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6" y="1"/>
                        <a:pt x="19" y="0"/>
                        <a:pt x="22" y="0"/>
                      </a:cubicBezTo>
                      <a:cubicBezTo>
                        <a:pt x="26" y="0"/>
                        <a:pt x="29" y="1"/>
                        <a:pt x="31" y="3"/>
                      </a:cubicBezTo>
                      <a:cubicBezTo>
                        <a:pt x="65" y="38"/>
                        <a:pt x="65" y="38"/>
                        <a:pt x="65" y="38"/>
                      </a:cubicBezTo>
                      <a:cubicBezTo>
                        <a:pt x="70" y="42"/>
                        <a:pt x="70" y="50"/>
                        <a:pt x="65" y="55"/>
                      </a:cubicBezTo>
                      <a:cubicBezTo>
                        <a:pt x="54" y="67"/>
                        <a:pt x="54" y="67"/>
                        <a:pt x="54" y="67"/>
                      </a:cubicBezTo>
                      <a:cubicBezTo>
                        <a:pt x="53" y="68"/>
                        <a:pt x="51" y="68"/>
                        <a:pt x="50" y="6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1" name="Freeform 50">
                  <a:extLst>
                    <a:ext uri="{FF2B5EF4-FFF2-40B4-BE49-F238E27FC236}">
                      <a16:creationId xmlns:a16="http://schemas.microsoft.com/office/drawing/2014/main" id="{625D1E84-C0BC-4FEB-8294-293397561D6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92143" y="8633545"/>
                  <a:ext cx="314325" cy="300038"/>
                </a:xfrm>
                <a:custGeom>
                  <a:avLst/>
                  <a:gdLst>
                    <a:gd name="T0" fmla="*/ 29 w 84"/>
                    <a:gd name="T1" fmla="*/ 12 h 80"/>
                    <a:gd name="T2" fmla="*/ 34 w 84"/>
                    <a:gd name="T3" fmla="*/ 13 h 80"/>
                    <a:gd name="T4" fmla="*/ 68 w 84"/>
                    <a:gd name="T5" fmla="*/ 48 h 80"/>
                    <a:gd name="T6" fmla="*/ 68 w 84"/>
                    <a:gd name="T7" fmla="*/ 57 h 80"/>
                    <a:gd name="T8" fmla="*/ 57 w 84"/>
                    <a:gd name="T9" fmla="*/ 68 h 80"/>
                    <a:gd name="T10" fmla="*/ 13 w 84"/>
                    <a:gd name="T11" fmla="*/ 25 h 80"/>
                    <a:gd name="T12" fmla="*/ 25 w 84"/>
                    <a:gd name="T13" fmla="*/ 13 h 80"/>
                    <a:gd name="T14" fmla="*/ 29 w 84"/>
                    <a:gd name="T15" fmla="*/ 12 h 80"/>
                    <a:gd name="T16" fmla="*/ 29 w 84"/>
                    <a:gd name="T17" fmla="*/ 0 h 80"/>
                    <a:gd name="T18" fmla="*/ 16 w 84"/>
                    <a:gd name="T19" fmla="*/ 5 h 80"/>
                    <a:gd name="T20" fmla="*/ 5 w 84"/>
                    <a:gd name="T21" fmla="*/ 16 h 80"/>
                    <a:gd name="T22" fmla="*/ 5 w 84"/>
                    <a:gd name="T23" fmla="*/ 33 h 80"/>
                    <a:gd name="T24" fmla="*/ 48 w 84"/>
                    <a:gd name="T25" fmla="*/ 77 h 80"/>
                    <a:gd name="T26" fmla="*/ 57 w 84"/>
                    <a:gd name="T27" fmla="*/ 80 h 80"/>
                    <a:gd name="T28" fmla="*/ 57 w 84"/>
                    <a:gd name="T29" fmla="*/ 80 h 80"/>
                    <a:gd name="T30" fmla="*/ 65 w 84"/>
                    <a:gd name="T31" fmla="*/ 77 h 80"/>
                    <a:gd name="T32" fmla="*/ 77 w 84"/>
                    <a:gd name="T33" fmla="*/ 65 h 80"/>
                    <a:gd name="T34" fmla="*/ 77 w 84"/>
                    <a:gd name="T35" fmla="*/ 39 h 80"/>
                    <a:gd name="T36" fmla="*/ 42 w 84"/>
                    <a:gd name="T37" fmla="*/ 5 h 80"/>
                    <a:gd name="T38" fmla="*/ 29 w 84"/>
                    <a:gd name="T39" fmla="*/ 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84" h="80">
                      <a:moveTo>
                        <a:pt x="29" y="12"/>
                      </a:moveTo>
                      <a:cubicBezTo>
                        <a:pt x="31" y="12"/>
                        <a:pt x="33" y="12"/>
                        <a:pt x="34" y="13"/>
                      </a:cubicBezTo>
                      <a:cubicBezTo>
                        <a:pt x="34" y="13"/>
                        <a:pt x="34" y="13"/>
                        <a:pt x="68" y="48"/>
                      </a:cubicBezTo>
                      <a:cubicBezTo>
                        <a:pt x="71" y="50"/>
                        <a:pt x="71" y="54"/>
                        <a:pt x="68" y="57"/>
                      </a:cubicBezTo>
                      <a:cubicBezTo>
                        <a:pt x="68" y="57"/>
                        <a:pt x="68" y="57"/>
                        <a:pt x="57" y="68"/>
                      </a:cubicBezTo>
                      <a:cubicBezTo>
                        <a:pt x="57" y="68"/>
                        <a:pt x="57" y="68"/>
                        <a:pt x="13" y="25"/>
                      </a:cubicBezTo>
                      <a:cubicBezTo>
                        <a:pt x="13" y="25"/>
                        <a:pt x="13" y="25"/>
                        <a:pt x="25" y="13"/>
                      </a:cubicBezTo>
                      <a:cubicBezTo>
                        <a:pt x="26" y="12"/>
                        <a:pt x="28" y="12"/>
                        <a:pt x="29" y="12"/>
                      </a:cubicBezTo>
                      <a:moveTo>
                        <a:pt x="29" y="0"/>
                      </a:moveTo>
                      <a:cubicBezTo>
                        <a:pt x="24" y="0"/>
                        <a:pt x="20" y="2"/>
                        <a:pt x="16" y="5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0" y="21"/>
                        <a:pt x="0" y="29"/>
                        <a:pt x="5" y="33"/>
                      </a:cubicBezTo>
                      <a:cubicBezTo>
                        <a:pt x="48" y="77"/>
                        <a:pt x="48" y="77"/>
                        <a:pt x="48" y="77"/>
                      </a:cubicBezTo>
                      <a:cubicBezTo>
                        <a:pt x="50" y="79"/>
                        <a:pt x="53" y="80"/>
                        <a:pt x="57" y="80"/>
                      </a:cubicBezTo>
                      <a:cubicBezTo>
                        <a:pt x="57" y="80"/>
                        <a:pt x="57" y="80"/>
                        <a:pt x="57" y="80"/>
                      </a:cubicBezTo>
                      <a:cubicBezTo>
                        <a:pt x="60" y="80"/>
                        <a:pt x="63" y="79"/>
                        <a:pt x="65" y="77"/>
                      </a:cubicBezTo>
                      <a:cubicBezTo>
                        <a:pt x="77" y="65"/>
                        <a:pt x="77" y="65"/>
                        <a:pt x="77" y="65"/>
                      </a:cubicBezTo>
                      <a:cubicBezTo>
                        <a:pt x="84" y="58"/>
                        <a:pt x="84" y="47"/>
                        <a:pt x="77" y="39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39" y="2"/>
                        <a:pt x="34" y="0"/>
                        <a:pt x="29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2" name="Freeform 51">
                  <a:extLst>
                    <a:ext uri="{FF2B5EF4-FFF2-40B4-BE49-F238E27FC236}">
                      <a16:creationId xmlns:a16="http://schemas.microsoft.com/office/drawing/2014/main" id="{6ECE9A41-034F-4C5C-8CD6-882BEAFFC94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23770" y="8724033"/>
                  <a:ext cx="742950" cy="528639"/>
                </a:xfrm>
                <a:custGeom>
                  <a:avLst/>
                  <a:gdLst>
                    <a:gd name="T0" fmla="*/ 12 w 198"/>
                    <a:gd name="T1" fmla="*/ 141 h 141"/>
                    <a:gd name="T2" fmla="*/ 8 w 198"/>
                    <a:gd name="T3" fmla="*/ 140 h 141"/>
                    <a:gd name="T4" fmla="*/ 3 w 198"/>
                    <a:gd name="T5" fmla="*/ 134 h 141"/>
                    <a:gd name="T6" fmla="*/ 1 w 198"/>
                    <a:gd name="T7" fmla="*/ 128 h 141"/>
                    <a:gd name="T8" fmla="*/ 14 w 198"/>
                    <a:gd name="T9" fmla="*/ 77 h 141"/>
                    <a:gd name="T10" fmla="*/ 15 w 198"/>
                    <a:gd name="T11" fmla="*/ 75 h 141"/>
                    <a:gd name="T12" fmla="*/ 88 w 198"/>
                    <a:gd name="T13" fmla="*/ 1 h 141"/>
                    <a:gd name="T14" fmla="*/ 92 w 198"/>
                    <a:gd name="T15" fmla="*/ 0 h 141"/>
                    <a:gd name="T16" fmla="*/ 92 w 198"/>
                    <a:gd name="T17" fmla="*/ 0 h 141"/>
                    <a:gd name="T18" fmla="*/ 97 w 198"/>
                    <a:gd name="T19" fmla="*/ 1 h 141"/>
                    <a:gd name="T20" fmla="*/ 103 w 198"/>
                    <a:gd name="T21" fmla="*/ 8 h 141"/>
                    <a:gd name="T22" fmla="*/ 105 w 198"/>
                    <a:gd name="T23" fmla="*/ 12 h 141"/>
                    <a:gd name="T24" fmla="*/ 109 w 198"/>
                    <a:gd name="T25" fmla="*/ 13 h 141"/>
                    <a:gd name="T26" fmla="*/ 116 w 198"/>
                    <a:gd name="T27" fmla="*/ 21 h 141"/>
                    <a:gd name="T28" fmla="*/ 117 w 198"/>
                    <a:gd name="T29" fmla="*/ 24 h 141"/>
                    <a:gd name="T30" fmla="*/ 121 w 198"/>
                    <a:gd name="T31" fmla="*/ 26 h 141"/>
                    <a:gd name="T32" fmla="*/ 128 w 198"/>
                    <a:gd name="T33" fmla="*/ 33 h 141"/>
                    <a:gd name="T34" fmla="*/ 130 w 198"/>
                    <a:gd name="T35" fmla="*/ 37 h 141"/>
                    <a:gd name="T36" fmla="*/ 133 w 198"/>
                    <a:gd name="T37" fmla="*/ 38 h 141"/>
                    <a:gd name="T38" fmla="*/ 140 w 198"/>
                    <a:gd name="T39" fmla="*/ 45 h 141"/>
                    <a:gd name="T40" fmla="*/ 142 w 198"/>
                    <a:gd name="T41" fmla="*/ 49 h 141"/>
                    <a:gd name="T42" fmla="*/ 140 w 198"/>
                    <a:gd name="T43" fmla="*/ 53 h 141"/>
                    <a:gd name="T44" fmla="*/ 124 w 198"/>
                    <a:gd name="T45" fmla="*/ 70 h 141"/>
                    <a:gd name="T46" fmla="*/ 192 w 198"/>
                    <a:gd name="T47" fmla="*/ 70 h 141"/>
                    <a:gd name="T48" fmla="*/ 198 w 198"/>
                    <a:gd name="T49" fmla="*/ 76 h 141"/>
                    <a:gd name="T50" fmla="*/ 198 w 198"/>
                    <a:gd name="T51" fmla="*/ 87 h 141"/>
                    <a:gd name="T52" fmla="*/ 192 w 198"/>
                    <a:gd name="T53" fmla="*/ 93 h 141"/>
                    <a:gd name="T54" fmla="*/ 107 w 198"/>
                    <a:gd name="T55" fmla="*/ 93 h 141"/>
                    <a:gd name="T56" fmla="*/ 103 w 198"/>
                    <a:gd name="T57" fmla="*/ 91 h 141"/>
                    <a:gd name="T58" fmla="*/ 67 w 198"/>
                    <a:gd name="T59" fmla="*/ 127 h 141"/>
                    <a:gd name="T60" fmla="*/ 64 w 198"/>
                    <a:gd name="T61" fmla="*/ 128 h 141"/>
                    <a:gd name="T62" fmla="*/ 14 w 198"/>
                    <a:gd name="T63" fmla="*/ 141 h 141"/>
                    <a:gd name="T64" fmla="*/ 12 w 198"/>
                    <a:gd name="T65" fmla="*/ 141 h 141"/>
                    <a:gd name="T66" fmla="*/ 23 w 198"/>
                    <a:gd name="T67" fmla="*/ 119 h 141"/>
                    <a:gd name="T68" fmla="*/ 45 w 198"/>
                    <a:gd name="T69" fmla="*/ 113 h 141"/>
                    <a:gd name="T70" fmla="*/ 29 w 198"/>
                    <a:gd name="T71" fmla="*/ 97 h 141"/>
                    <a:gd name="T72" fmla="*/ 23 w 198"/>
                    <a:gd name="T73" fmla="*/ 119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98" h="141">
                      <a:moveTo>
                        <a:pt x="12" y="141"/>
                      </a:moveTo>
                      <a:cubicBezTo>
                        <a:pt x="11" y="141"/>
                        <a:pt x="9" y="141"/>
                        <a:pt x="8" y="140"/>
                      </a:cubicBezTo>
                      <a:cubicBezTo>
                        <a:pt x="3" y="134"/>
                        <a:pt x="3" y="134"/>
                        <a:pt x="3" y="134"/>
                      </a:cubicBezTo>
                      <a:cubicBezTo>
                        <a:pt x="1" y="133"/>
                        <a:pt x="0" y="131"/>
                        <a:pt x="1" y="128"/>
                      </a:cubicBezTo>
                      <a:cubicBezTo>
                        <a:pt x="14" y="77"/>
                        <a:pt x="14" y="77"/>
                        <a:pt x="14" y="77"/>
                      </a:cubicBezTo>
                      <a:cubicBezTo>
                        <a:pt x="14" y="76"/>
                        <a:pt x="15" y="75"/>
                        <a:pt x="15" y="75"/>
                      </a:cubicBezTo>
                      <a:cubicBezTo>
                        <a:pt x="88" y="1"/>
                        <a:pt x="88" y="1"/>
                        <a:pt x="88" y="1"/>
                      </a:cubicBezTo>
                      <a:cubicBezTo>
                        <a:pt x="89" y="0"/>
                        <a:pt x="91" y="0"/>
                        <a:pt x="92" y="0"/>
                      </a:cubicBezTo>
                      <a:cubicBezTo>
                        <a:pt x="92" y="0"/>
                        <a:pt x="92" y="0"/>
                        <a:pt x="92" y="0"/>
                      </a:cubicBezTo>
                      <a:cubicBezTo>
                        <a:pt x="94" y="0"/>
                        <a:pt x="96" y="0"/>
                        <a:pt x="97" y="1"/>
                      </a:cubicBezTo>
                      <a:cubicBezTo>
                        <a:pt x="103" y="8"/>
                        <a:pt x="103" y="8"/>
                        <a:pt x="103" y="8"/>
                      </a:cubicBezTo>
                      <a:cubicBezTo>
                        <a:pt x="104" y="9"/>
                        <a:pt x="105" y="10"/>
                        <a:pt x="105" y="12"/>
                      </a:cubicBezTo>
                      <a:cubicBezTo>
                        <a:pt x="106" y="12"/>
                        <a:pt x="108" y="12"/>
                        <a:pt x="109" y="13"/>
                      </a:cubicBezTo>
                      <a:cubicBezTo>
                        <a:pt x="116" y="21"/>
                        <a:pt x="116" y="21"/>
                        <a:pt x="116" y="21"/>
                      </a:cubicBezTo>
                      <a:cubicBezTo>
                        <a:pt x="117" y="22"/>
                        <a:pt x="117" y="23"/>
                        <a:pt x="117" y="24"/>
                      </a:cubicBezTo>
                      <a:cubicBezTo>
                        <a:pt x="119" y="24"/>
                        <a:pt x="120" y="25"/>
                        <a:pt x="121" y="26"/>
                      </a:cubicBezTo>
                      <a:cubicBezTo>
                        <a:pt x="128" y="33"/>
                        <a:pt x="128" y="33"/>
                        <a:pt x="128" y="33"/>
                      </a:cubicBezTo>
                      <a:cubicBezTo>
                        <a:pt x="129" y="34"/>
                        <a:pt x="130" y="35"/>
                        <a:pt x="130" y="37"/>
                      </a:cubicBezTo>
                      <a:cubicBezTo>
                        <a:pt x="131" y="37"/>
                        <a:pt x="132" y="37"/>
                        <a:pt x="133" y="38"/>
                      </a:cubicBezTo>
                      <a:cubicBezTo>
                        <a:pt x="140" y="45"/>
                        <a:pt x="140" y="45"/>
                        <a:pt x="140" y="45"/>
                      </a:cubicBezTo>
                      <a:cubicBezTo>
                        <a:pt x="141" y="46"/>
                        <a:pt x="142" y="47"/>
                        <a:pt x="142" y="49"/>
                      </a:cubicBezTo>
                      <a:cubicBezTo>
                        <a:pt x="142" y="51"/>
                        <a:pt x="141" y="52"/>
                        <a:pt x="140" y="53"/>
                      </a:cubicBezTo>
                      <a:cubicBezTo>
                        <a:pt x="124" y="70"/>
                        <a:pt x="124" y="70"/>
                        <a:pt x="124" y="70"/>
                      </a:cubicBezTo>
                      <a:cubicBezTo>
                        <a:pt x="192" y="70"/>
                        <a:pt x="192" y="70"/>
                        <a:pt x="192" y="70"/>
                      </a:cubicBezTo>
                      <a:cubicBezTo>
                        <a:pt x="196" y="70"/>
                        <a:pt x="198" y="72"/>
                        <a:pt x="198" y="76"/>
                      </a:cubicBezTo>
                      <a:cubicBezTo>
                        <a:pt x="198" y="87"/>
                        <a:pt x="198" y="87"/>
                        <a:pt x="198" y="87"/>
                      </a:cubicBezTo>
                      <a:cubicBezTo>
                        <a:pt x="198" y="91"/>
                        <a:pt x="196" y="93"/>
                        <a:pt x="192" y="93"/>
                      </a:cubicBezTo>
                      <a:cubicBezTo>
                        <a:pt x="107" y="93"/>
                        <a:pt x="107" y="93"/>
                        <a:pt x="107" y="93"/>
                      </a:cubicBezTo>
                      <a:cubicBezTo>
                        <a:pt x="105" y="93"/>
                        <a:pt x="104" y="92"/>
                        <a:pt x="103" y="91"/>
                      </a:cubicBezTo>
                      <a:cubicBezTo>
                        <a:pt x="67" y="127"/>
                        <a:pt x="67" y="127"/>
                        <a:pt x="67" y="127"/>
                      </a:cubicBezTo>
                      <a:cubicBezTo>
                        <a:pt x="66" y="127"/>
                        <a:pt x="65" y="128"/>
                        <a:pt x="64" y="128"/>
                      </a:cubicBezTo>
                      <a:cubicBezTo>
                        <a:pt x="14" y="141"/>
                        <a:pt x="14" y="141"/>
                        <a:pt x="14" y="141"/>
                      </a:cubicBezTo>
                      <a:cubicBezTo>
                        <a:pt x="13" y="141"/>
                        <a:pt x="13" y="141"/>
                        <a:pt x="12" y="141"/>
                      </a:cubicBezTo>
                      <a:close/>
                      <a:moveTo>
                        <a:pt x="23" y="119"/>
                      </a:moveTo>
                      <a:cubicBezTo>
                        <a:pt x="45" y="113"/>
                        <a:pt x="45" y="113"/>
                        <a:pt x="45" y="113"/>
                      </a:cubicBezTo>
                      <a:cubicBezTo>
                        <a:pt x="29" y="97"/>
                        <a:pt x="29" y="97"/>
                        <a:pt x="29" y="97"/>
                      </a:cubicBezTo>
                      <a:lnTo>
                        <a:pt x="23" y="11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3" name="Freeform 52">
                  <a:extLst>
                    <a:ext uri="{FF2B5EF4-FFF2-40B4-BE49-F238E27FC236}">
                      <a16:creationId xmlns:a16="http://schemas.microsoft.com/office/drawing/2014/main" id="{61551617-E888-4769-84AF-093CBEF5318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45995" y="8701808"/>
                  <a:ext cx="787400" cy="573089"/>
                </a:xfrm>
                <a:custGeom>
                  <a:avLst/>
                  <a:gdLst>
                    <a:gd name="T0" fmla="*/ 98 w 210"/>
                    <a:gd name="T1" fmla="*/ 12 h 153"/>
                    <a:gd name="T2" fmla="*/ 105 w 210"/>
                    <a:gd name="T3" fmla="*/ 18 h 153"/>
                    <a:gd name="T4" fmla="*/ 37 w 210"/>
                    <a:gd name="T5" fmla="*/ 86 h 153"/>
                    <a:gd name="T6" fmla="*/ 43 w 210"/>
                    <a:gd name="T7" fmla="*/ 92 h 153"/>
                    <a:gd name="T8" fmla="*/ 110 w 210"/>
                    <a:gd name="T9" fmla="*/ 24 h 153"/>
                    <a:gd name="T10" fmla="*/ 118 w 210"/>
                    <a:gd name="T11" fmla="*/ 31 h 153"/>
                    <a:gd name="T12" fmla="*/ 50 w 210"/>
                    <a:gd name="T13" fmla="*/ 99 h 153"/>
                    <a:gd name="T14" fmla="*/ 55 w 210"/>
                    <a:gd name="T15" fmla="*/ 104 h 153"/>
                    <a:gd name="T16" fmla="*/ 123 w 210"/>
                    <a:gd name="T17" fmla="*/ 36 h 153"/>
                    <a:gd name="T18" fmla="*/ 130 w 210"/>
                    <a:gd name="T19" fmla="*/ 43 h 153"/>
                    <a:gd name="T20" fmla="*/ 62 w 210"/>
                    <a:gd name="T21" fmla="*/ 111 h 153"/>
                    <a:gd name="T22" fmla="*/ 68 w 210"/>
                    <a:gd name="T23" fmla="*/ 116 h 153"/>
                    <a:gd name="T24" fmla="*/ 135 w 210"/>
                    <a:gd name="T25" fmla="*/ 49 h 153"/>
                    <a:gd name="T26" fmla="*/ 142 w 210"/>
                    <a:gd name="T27" fmla="*/ 55 h 153"/>
                    <a:gd name="T28" fmla="*/ 115 w 210"/>
                    <a:gd name="T29" fmla="*/ 82 h 153"/>
                    <a:gd name="T30" fmla="*/ 198 w 210"/>
                    <a:gd name="T31" fmla="*/ 82 h 153"/>
                    <a:gd name="T32" fmla="*/ 198 w 210"/>
                    <a:gd name="T33" fmla="*/ 93 h 153"/>
                    <a:gd name="T34" fmla="*/ 113 w 210"/>
                    <a:gd name="T35" fmla="*/ 93 h 153"/>
                    <a:gd name="T36" fmla="*/ 113 w 210"/>
                    <a:gd name="T37" fmla="*/ 84 h 153"/>
                    <a:gd name="T38" fmla="*/ 69 w 210"/>
                    <a:gd name="T39" fmla="*/ 128 h 153"/>
                    <a:gd name="T40" fmla="*/ 18 w 210"/>
                    <a:gd name="T41" fmla="*/ 141 h 153"/>
                    <a:gd name="T42" fmla="*/ 13 w 210"/>
                    <a:gd name="T43" fmla="*/ 136 h 153"/>
                    <a:gd name="T44" fmla="*/ 26 w 210"/>
                    <a:gd name="T45" fmla="*/ 85 h 153"/>
                    <a:gd name="T46" fmla="*/ 98 w 210"/>
                    <a:gd name="T47" fmla="*/ 12 h 153"/>
                    <a:gd name="T48" fmla="*/ 21 w 210"/>
                    <a:gd name="T49" fmla="*/ 133 h 153"/>
                    <a:gd name="T50" fmla="*/ 62 w 210"/>
                    <a:gd name="T51" fmla="*/ 122 h 153"/>
                    <a:gd name="T52" fmla="*/ 32 w 210"/>
                    <a:gd name="T53" fmla="*/ 91 h 153"/>
                    <a:gd name="T54" fmla="*/ 21 w 210"/>
                    <a:gd name="T55" fmla="*/ 133 h 153"/>
                    <a:gd name="T56" fmla="*/ 98 w 210"/>
                    <a:gd name="T57" fmla="*/ 0 h 153"/>
                    <a:gd name="T58" fmla="*/ 98 w 210"/>
                    <a:gd name="T59" fmla="*/ 0 h 153"/>
                    <a:gd name="T60" fmla="*/ 90 w 210"/>
                    <a:gd name="T61" fmla="*/ 3 h 153"/>
                    <a:gd name="T62" fmla="*/ 17 w 210"/>
                    <a:gd name="T63" fmla="*/ 76 h 153"/>
                    <a:gd name="T64" fmla="*/ 14 w 210"/>
                    <a:gd name="T65" fmla="*/ 82 h 153"/>
                    <a:gd name="T66" fmla="*/ 1 w 210"/>
                    <a:gd name="T67" fmla="*/ 133 h 153"/>
                    <a:gd name="T68" fmla="*/ 4 w 210"/>
                    <a:gd name="T69" fmla="*/ 145 h 153"/>
                    <a:gd name="T70" fmla="*/ 10 w 210"/>
                    <a:gd name="T71" fmla="*/ 150 h 153"/>
                    <a:gd name="T72" fmla="*/ 18 w 210"/>
                    <a:gd name="T73" fmla="*/ 153 h 153"/>
                    <a:gd name="T74" fmla="*/ 21 w 210"/>
                    <a:gd name="T75" fmla="*/ 153 h 153"/>
                    <a:gd name="T76" fmla="*/ 72 w 210"/>
                    <a:gd name="T77" fmla="*/ 140 h 153"/>
                    <a:gd name="T78" fmla="*/ 77 w 210"/>
                    <a:gd name="T79" fmla="*/ 137 h 153"/>
                    <a:gd name="T80" fmla="*/ 109 w 210"/>
                    <a:gd name="T81" fmla="*/ 105 h 153"/>
                    <a:gd name="T82" fmla="*/ 113 w 210"/>
                    <a:gd name="T83" fmla="*/ 105 h 153"/>
                    <a:gd name="T84" fmla="*/ 198 w 210"/>
                    <a:gd name="T85" fmla="*/ 105 h 153"/>
                    <a:gd name="T86" fmla="*/ 210 w 210"/>
                    <a:gd name="T87" fmla="*/ 93 h 153"/>
                    <a:gd name="T88" fmla="*/ 210 w 210"/>
                    <a:gd name="T89" fmla="*/ 82 h 153"/>
                    <a:gd name="T90" fmla="*/ 198 w 210"/>
                    <a:gd name="T91" fmla="*/ 70 h 153"/>
                    <a:gd name="T92" fmla="*/ 144 w 210"/>
                    <a:gd name="T93" fmla="*/ 70 h 153"/>
                    <a:gd name="T94" fmla="*/ 150 w 210"/>
                    <a:gd name="T95" fmla="*/ 64 h 153"/>
                    <a:gd name="T96" fmla="*/ 154 w 210"/>
                    <a:gd name="T97" fmla="*/ 55 h 153"/>
                    <a:gd name="T98" fmla="*/ 150 w 210"/>
                    <a:gd name="T99" fmla="*/ 47 h 153"/>
                    <a:gd name="T100" fmla="*/ 144 w 210"/>
                    <a:gd name="T101" fmla="*/ 40 h 153"/>
                    <a:gd name="T102" fmla="*/ 140 w 210"/>
                    <a:gd name="T103" fmla="*/ 38 h 153"/>
                    <a:gd name="T104" fmla="*/ 138 w 210"/>
                    <a:gd name="T105" fmla="*/ 35 h 153"/>
                    <a:gd name="T106" fmla="*/ 131 w 210"/>
                    <a:gd name="T107" fmla="*/ 28 h 153"/>
                    <a:gd name="T108" fmla="*/ 128 w 210"/>
                    <a:gd name="T109" fmla="*/ 25 h 153"/>
                    <a:gd name="T110" fmla="*/ 126 w 210"/>
                    <a:gd name="T111" fmla="*/ 22 h 153"/>
                    <a:gd name="T112" fmla="*/ 119 w 210"/>
                    <a:gd name="T113" fmla="*/ 15 h 153"/>
                    <a:gd name="T114" fmla="*/ 116 w 210"/>
                    <a:gd name="T115" fmla="*/ 13 h 153"/>
                    <a:gd name="T116" fmla="*/ 113 w 210"/>
                    <a:gd name="T117" fmla="*/ 10 h 153"/>
                    <a:gd name="T118" fmla="*/ 107 w 210"/>
                    <a:gd name="T119" fmla="*/ 3 h 153"/>
                    <a:gd name="T120" fmla="*/ 98 w 210"/>
                    <a:gd name="T121" fmla="*/ 0 h 1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10" h="153">
                      <a:moveTo>
                        <a:pt x="98" y="12"/>
                      </a:moveTo>
                      <a:cubicBezTo>
                        <a:pt x="105" y="18"/>
                        <a:pt x="105" y="18"/>
                        <a:pt x="105" y="18"/>
                      </a:cubicBezTo>
                      <a:cubicBezTo>
                        <a:pt x="37" y="86"/>
                        <a:pt x="37" y="86"/>
                        <a:pt x="37" y="86"/>
                      </a:cubicBezTo>
                      <a:cubicBezTo>
                        <a:pt x="43" y="92"/>
                        <a:pt x="43" y="92"/>
                        <a:pt x="43" y="92"/>
                      </a:cubicBezTo>
                      <a:cubicBezTo>
                        <a:pt x="110" y="24"/>
                        <a:pt x="110" y="24"/>
                        <a:pt x="110" y="24"/>
                      </a:cubicBezTo>
                      <a:cubicBezTo>
                        <a:pt x="118" y="31"/>
                        <a:pt x="118" y="31"/>
                        <a:pt x="118" y="31"/>
                      </a:cubicBezTo>
                      <a:cubicBezTo>
                        <a:pt x="50" y="99"/>
                        <a:pt x="50" y="99"/>
                        <a:pt x="50" y="99"/>
                      </a:cubicBezTo>
                      <a:cubicBezTo>
                        <a:pt x="55" y="104"/>
                        <a:pt x="55" y="104"/>
                        <a:pt x="55" y="104"/>
                      </a:cubicBezTo>
                      <a:cubicBezTo>
                        <a:pt x="123" y="36"/>
                        <a:pt x="123" y="36"/>
                        <a:pt x="123" y="36"/>
                      </a:cubicBezTo>
                      <a:cubicBezTo>
                        <a:pt x="130" y="43"/>
                        <a:pt x="130" y="43"/>
                        <a:pt x="130" y="43"/>
                      </a:cubicBezTo>
                      <a:cubicBezTo>
                        <a:pt x="62" y="111"/>
                        <a:pt x="62" y="111"/>
                        <a:pt x="62" y="111"/>
                      </a:cubicBezTo>
                      <a:cubicBezTo>
                        <a:pt x="68" y="116"/>
                        <a:pt x="68" y="116"/>
                        <a:pt x="68" y="116"/>
                      </a:cubicBezTo>
                      <a:cubicBezTo>
                        <a:pt x="135" y="49"/>
                        <a:pt x="135" y="49"/>
                        <a:pt x="135" y="49"/>
                      </a:cubicBezTo>
                      <a:cubicBezTo>
                        <a:pt x="142" y="55"/>
                        <a:pt x="142" y="55"/>
                        <a:pt x="142" y="55"/>
                      </a:cubicBezTo>
                      <a:cubicBezTo>
                        <a:pt x="115" y="82"/>
                        <a:pt x="115" y="82"/>
                        <a:pt x="115" y="82"/>
                      </a:cubicBezTo>
                      <a:cubicBezTo>
                        <a:pt x="198" y="82"/>
                        <a:pt x="198" y="82"/>
                        <a:pt x="198" y="82"/>
                      </a:cubicBezTo>
                      <a:cubicBezTo>
                        <a:pt x="198" y="93"/>
                        <a:pt x="198" y="93"/>
                        <a:pt x="198" y="93"/>
                      </a:cubicBezTo>
                      <a:cubicBezTo>
                        <a:pt x="113" y="93"/>
                        <a:pt x="113" y="93"/>
                        <a:pt x="113" y="93"/>
                      </a:cubicBezTo>
                      <a:cubicBezTo>
                        <a:pt x="113" y="84"/>
                        <a:pt x="113" y="84"/>
                        <a:pt x="113" y="84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18" y="141"/>
                        <a:pt x="18" y="141"/>
                        <a:pt x="18" y="141"/>
                      </a:cubicBezTo>
                      <a:cubicBezTo>
                        <a:pt x="13" y="136"/>
                        <a:pt x="13" y="136"/>
                        <a:pt x="13" y="136"/>
                      </a:cubicBezTo>
                      <a:cubicBezTo>
                        <a:pt x="26" y="85"/>
                        <a:pt x="26" y="85"/>
                        <a:pt x="26" y="85"/>
                      </a:cubicBezTo>
                      <a:cubicBezTo>
                        <a:pt x="98" y="12"/>
                        <a:pt x="98" y="12"/>
                        <a:pt x="98" y="12"/>
                      </a:cubicBezTo>
                      <a:moveTo>
                        <a:pt x="21" y="133"/>
                      </a:moveTo>
                      <a:cubicBezTo>
                        <a:pt x="62" y="122"/>
                        <a:pt x="62" y="122"/>
                        <a:pt x="62" y="122"/>
                      </a:cubicBezTo>
                      <a:cubicBezTo>
                        <a:pt x="32" y="91"/>
                        <a:pt x="32" y="91"/>
                        <a:pt x="32" y="91"/>
                      </a:cubicBezTo>
                      <a:cubicBezTo>
                        <a:pt x="21" y="133"/>
                        <a:pt x="21" y="133"/>
                        <a:pt x="21" y="133"/>
                      </a:cubicBezTo>
                      <a:moveTo>
                        <a:pt x="98" y="0"/>
                      </a:moveTo>
                      <a:cubicBezTo>
                        <a:pt x="98" y="0"/>
                        <a:pt x="98" y="0"/>
                        <a:pt x="98" y="0"/>
                      </a:cubicBezTo>
                      <a:cubicBezTo>
                        <a:pt x="95" y="0"/>
                        <a:pt x="92" y="1"/>
                        <a:pt x="90" y="3"/>
                      </a:cubicBezTo>
                      <a:cubicBezTo>
                        <a:pt x="17" y="76"/>
                        <a:pt x="17" y="76"/>
                        <a:pt x="17" y="76"/>
                      </a:cubicBezTo>
                      <a:cubicBezTo>
                        <a:pt x="16" y="78"/>
                        <a:pt x="15" y="80"/>
                        <a:pt x="14" y="82"/>
                      </a:cubicBezTo>
                      <a:cubicBezTo>
                        <a:pt x="1" y="133"/>
                        <a:pt x="1" y="133"/>
                        <a:pt x="1" y="133"/>
                      </a:cubicBezTo>
                      <a:cubicBezTo>
                        <a:pt x="0" y="137"/>
                        <a:pt x="1" y="142"/>
                        <a:pt x="4" y="145"/>
                      </a:cubicBezTo>
                      <a:cubicBezTo>
                        <a:pt x="10" y="150"/>
                        <a:pt x="10" y="150"/>
                        <a:pt x="10" y="150"/>
                      </a:cubicBezTo>
                      <a:cubicBezTo>
                        <a:pt x="12" y="152"/>
                        <a:pt x="15" y="153"/>
                        <a:pt x="18" y="153"/>
                      </a:cubicBezTo>
                      <a:cubicBezTo>
                        <a:pt x="19" y="153"/>
                        <a:pt x="20" y="153"/>
                        <a:pt x="21" y="153"/>
                      </a:cubicBezTo>
                      <a:cubicBezTo>
                        <a:pt x="72" y="140"/>
                        <a:pt x="72" y="140"/>
                        <a:pt x="72" y="140"/>
                      </a:cubicBezTo>
                      <a:cubicBezTo>
                        <a:pt x="74" y="140"/>
                        <a:pt x="76" y="138"/>
                        <a:pt x="77" y="137"/>
                      </a:cubicBezTo>
                      <a:cubicBezTo>
                        <a:pt x="109" y="105"/>
                        <a:pt x="109" y="105"/>
                        <a:pt x="109" y="105"/>
                      </a:cubicBezTo>
                      <a:cubicBezTo>
                        <a:pt x="111" y="105"/>
                        <a:pt x="112" y="105"/>
                        <a:pt x="113" y="105"/>
                      </a:cubicBezTo>
                      <a:cubicBezTo>
                        <a:pt x="198" y="105"/>
                        <a:pt x="198" y="105"/>
                        <a:pt x="198" y="105"/>
                      </a:cubicBezTo>
                      <a:cubicBezTo>
                        <a:pt x="205" y="105"/>
                        <a:pt x="210" y="100"/>
                        <a:pt x="210" y="93"/>
                      </a:cubicBezTo>
                      <a:cubicBezTo>
                        <a:pt x="210" y="82"/>
                        <a:pt x="210" y="82"/>
                        <a:pt x="210" y="82"/>
                      </a:cubicBezTo>
                      <a:cubicBezTo>
                        <a:pt x="210" y="75"/>
                        <a:pt x="205" y="70"/>
                        <a:pt x="198" y="70"/>
                      </a:cubicBezTo>
                      <a:cubicBezTo>
                        <a:pt x="144" y="70"/>
                        <a:pt x="144" y="70"/>
                        <a:pt x="144" y="70"/>
                      </a:cubicBezTo>
                      <a:cubicBezTo>
                        <a:pt x="150" y="64"/>
                        <a:pt x="150" y="64"/>
                        <a:pt x="150" y="64"/>
                      </a:cubicBezTo>
                      <a:cubicBezTo>
                        <a:pt x="153" y="61"/>
                        <a:pt x="154" y="58"/>
                        <a:pt x="154" y="55"/>
                      </a:cubicBezTo>
                      <a:cubicBezTo>
                        <a:pt x="154" y="52"/>
                        <a:pt x="152" y="49"/>
                        <a:pt x="150" y="47"/>
                      </a:cubicBezTo>
                      <a:cubicBezTo>
                        <a:pt x="144" y="40"/>
                        <a:pt x="144" y="40"/>
                        <a:pt x="144" y="40"/>
                      </a:cubicBezTo>
                      <a:cubicBezTo>
                        <a:pt x="143" y="39"/>
                        <a:pt x="142" y="39"/>
                        <a:pt x="140" y="38"/>
                      </a:cubicBezTo>
                      <a:cubicBezTo>
                        <a:pt x="140" y="37"/>
                        <a:pt x="139" y="36"/>
                        <a:pt x="138" y="35"/>
                      </a:cubicBezTo>
                      <a:cubicBezTo>
                        <a:pt x="131" y="28"/>
                        <a:pt x="131" y="28"/>
                        <a:pt x="131" y="28"/>
                      </a:cubicBezTo>
                      <a:cubicBezTo>
                        <a:pt x="131" y="27"/>
                        <a:pt x="129" y="26"/>
                        <a:pt x="128" y="25"/>
                      </a:cubicBezTo>
                      <a:cubicBezTo>
                        <a:pt x="128" y="24"/>
                        <a:pt x="127" y="23"/>
                        <a:pt x="126" y="22"/>
                      </a:cubicBezTo>
                      <a:cubicBezTo>
                        <a:pt x="119" y="15"/>
                        <a:pt x="119" y="15"/>
                        <a:pt x="119" y="15"/>
                      </a:cubicBezTo>
                      <a:cubicBezTo>
                        <a:pt x="118" y="14"/>
                        <a:pt x="117" y="13"/>
                        <a:pt x="116" y="13"/>
                      </a:cubicBezTo>
                      <a:cubicBezTo>
                        <a:pt x="115" y="12"/>
                        <a:pt x="114" y="10"/>
                        <a:pt x="113" y="10"/>
                      </a:cubicBezTo>
                      <a:cubicBezTo>
                        <a:pt x="107" y="3"/>
                        <a:pt x="107" y="3"/>
                        <a:pt x="107" y="3"/>
                      </a:cubicBezTo>
                      <a:cubicBezTo>
                        <a:pt x="105" y="1"/>
                        <a:pt x="102" y="0"/>
                        <a:pt x="98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4" name="Rectangle 53">
                  <a:extLst>
                    <a:ext uri="{FF2B5EF4-FFF2-40B4-BE49-F238E27FC236}">
                      <a16:creationId xmlns:a16="http://schemas.microsoft.com/office/drawing/2014/main" id="{FEBDE6C7-4677-4D48-AD39-D9B02FDE984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084396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5" name="Rectangle 54">
                  <a:extLst>
                    <a:ext uri="{FF2B5EF4-FFF2-40B4-BE49-F238E27FC236}">
                      <a16:creationId xmlns:a16="http://schemas.microsoft.com/office/drawing/2014/main" id="{529BD406-2A9C-448B-81EE-B84C6F0C61C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159009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6" name="Freeform 55">
                  <a:extLst>
                    <a:ext uri="{FF2B5EF4-FFF2-40B4-BE49-F238E27FC236}">
                      <a16:creationId xmlns:a16="http://schemas.microsoft.com/office/drawing/2014/main" id="{6EF0134D-BE58-4D9F-8B9F-B7FBD22CBC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768" y="8674820"/>
                  <a:ext cx="217488" cy="214313"/>
                </a:xfrm>
                <a:custGeom>
                  <a:avLst/>
                  <a:gdLst>
                    <a:gd name="T0" fmla="*/ 55 w 58"/>
                    <a:gd name="T1" fmla="*/ 46 h 57"/>
                    <a:gd name="T2" fmla="*/ 55 w 58"/>
                    <a:gd name="T3" fmla="*/ 37 h 57"/>
                    <a:gd name="T4" fmla="*/ 21 w 58"/>
                    <a:gd name="T5" fmla="*/ 2 h 57"/>
                    <a:gd name="T6" fmla="*/ 12 w 58"/>
                    <a:gd name="T7" fmla="*/ 2 h 57"/>
                    <a:gd name="T8" fmla="*/ 0 w 58"/>
                    <a:gd name="T9" fmla="*/ 14 h 57"/>
                    <a:gd name="T10" fmla="*/ 44 w 58"/>
                    <a:gd name="T11" fmla="*/ 57 h 57"/>
                    <a:gd name="T12" fmla="*/ 55 w 58"/>
                    <a:gd name="T13" fmla="*/ 46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" h="57">
                      <a:moveTo>
                        <a:pt x="55" y="46"/>
                      </a:moveTo>
                      <a:cubicBezTo>
                        <a:pt x="58" y="43"/>
                        <a:pt x="58" y="39"/>
                        <a:pt x="55" y="37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18" y="0"/>
                        <a:pt x="14" y="0"/>
                        <a:pt x="12" y="2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44" y="57"/>
                        <a:pt x="44" y="57"/>
                        <a:pt x="44" y="57"/>
                      </a:cubicBezTo>
                      <a:cubicBezTo>
                        <a:pt x="55" y="46"/>
                        <a:pt x="55" y="46"/>
                        <a:pt x="55" y="4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7" name="Freeform 56">
                  <a:extLst>
                    <a:ext uri="{FF2B5EF4-FFF2-40B4-BE49-F238E27FC236}">
                      <a16:creationId xmlns:a16="http://schemas.microsoft.com/office/drawing/2014/main" id="{85925C4C-86E3-483B-89F9-FDD3F9EB282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96782" y="8746258"/>
                  <a:ext cx="693738" cy="484189"/>
                </a:xfrm>
                <a:custGeom>
                  <a:avLst/>
                  <a:gdLst>
                    <a:gd name="T0" fmla="*/ 241 w 437"/>
                    <a:gd name="T1" fmla="*/ 166 h 305"/>
                    <a:gd name="T2" fmla="*/ 305 w 437"/>
                    <a:gd name="T3" fmla="*/ 102 h 305"/>
                    <a:gd name="T4" fmla="*/ 288 w 437"/>
                    <a:gd name="T5" fmla="*/ 88 h 305"/>
                    <a:gd name="T6" fmla="*/ 130 w 437"/>
                    <a:gd name="T7" fmla="*/ 246 h 305"/>
                    <a:gd name="T8" fmla="*/ 116 w 437"/>
                    <a:gd name="T9" fmla="*/ 234 h 305"/>
                    <a:gd name="T10" fmla="*/ 276 w 437"/>
                    <a:gd name="T11" fmla="*/ 74 h 305"/>
                    <a:gd name="T12" fmla="*/ 260 w 437"/>
                    <a:gd name="T13" fmla="*/ 57 h 305"/>
                    <a:gd name="T14" fmla="*/ 99 w 437"/>
                    <a:gd name="T15" fmla="*/ 218 h 305"/>
                    <a:gd name="T16" fmla="*/ 87 w 437"/>
                    <a:gd name="T17" fmla="*/ 206 h 305"/>
                    <a:gd name="T18" fmla="*/ 248 w 437"/>
                    <a:gd name="T19" fmla="*/ 45 h 305"/>
                    <a:gd name="T20" fmla="*/ 229 w 437"/>
                    <a:gd name="T21" fmla="*/ 29 h 305"/>
                    <a:gd name="T22" fmla="*/ 71 w 437"/>
                    <a:gd name="T23" fmla="*/ 189 h 305"/>
                    <a:gd name="T24" fmla="*/ 56 w 437"/>
                    <a:gd name="T25" fmla="*/ 175 h 305"/>
                    <a:gd name="T26" fmla="*/ 217 w 437"/>
                    <a:gd name="T27" fmla="*/ 14 h 305"/>
                    <a:gd name="T28" fmla="*/ 201 w 437"/>
                    <a:gd name="T29" fmla="*/ 0 h 305"/>
                    <a:gd name="T30" fmla="*/ 30 w 437"/>
                    <a:gd name="T31" fmla="*/ 173 h 305"/>
                    <a:gd name="T32" fmla="*/ 0 w 437"/>
                    <a:gd name="T33" fmla="*/ 293 h 305"/>
                    <a:gd name="T34" fmla="*/ 12 w 437"/>
                    <a:gd name="T35" fmla="*/ 305 h 305"/>
                    <a:gd name="T36" fmla="*/ 132 w 437"/>
                    <a:gd name="T37" fmla="*/ 274 h 305"/>
                    <a:gd name="T38" fmla="*/ 236 w 437"/>
                    <a:gd name="T39" fmla="*/ 170 h 305"/>
                    <a:gd name="T40" fmla="*/ 236 w 437"/>
                    <a:gd name="T41" fmla="*/ 192 h 305"/>
                    <a:gd name="T42" fmla="*/ 437 w 437"/>
                    <a:gd name="T43" fmla="*/ 192 h 305"/>
                    <a:gd name="T44" fmla="*/ 437 w 437"/>
                    <a:gd name="T45" fmla="*/ 166 h 305"/>
                    <a:gd name="T46" fmla="*/ 241 w 437"/>
                    <a:gd name="T47" fmla="*/ 166 h 305"/>
                    <a:gd name="T48" fmla="*/ 19 w 437"/>
                    <a:gd name="T49" fmla="*/ 286 h 305"/>
                    <a:gd name="T50" fmla="*/ 45 w 437"/>
                    <a:gd name="T51" fmla="*/ 187 h 305"/>
                    <a:gd name="T52" fmla="*/ 116 w 437"/>
                    <a:gd name="T53" fmla="*/ 260 h 305"/>
                    <a:gd name="T54" fmla="*/ 19 w 437"/>
                    <a:gd name="T55" fmla="*/ 286 h 3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437" h="305">
                      <a:moveTo>
                        <a:pt x="241" y="166"/>
                      </a:moveTo>
                      <a:lnTo>
                        <a:pt x="305" y="102"/>
                      </a:lnTo>
                      <a:lnTo>
                        <a:pt x="288" y="88"/>
                      </a:lnTo>
                      <a:lnTo>
                        <a:pt x="130" y="246"/>
                      </a:lnTo>
                      <a:lnTo>
                        <a:pt x="116" y="234"/>
                      </a:lnTo>
                      <a:lnTo>
                        <a:pt x="276" y="74"/>
                      </a:lnTo>
                      <a:lnTo>
                        <a:pt x="260" y="57"/>
                      </a:lnTo>
                      <a:lnTo>
                        <a:pt x="99" y="218"/>
                      </a:lnTo>
                      <a:lnTo>
                        <a:pt x="87" y="206"/>
                      </a:lnTo>
                      <a:lnTo>
                        <a:pt x="248" y="45"/>
                      </a:lnTo>
                      <a:lnTo>
                        <a:pt x="229" y="29"/>
                      </a:lnTo>
                      <a:lnTo>
                        <a:pt x="71" y="189"/>
                      </a:lnTo>
                      <a:lnTo>
                        <a:pt x="56" y="175"/>
                      </a:lnTo>
                      <a:lnTo>
                        <a:pt x="217" y="14"/>
                      </a:lnTo>
                      <a:lnTo>
                        <a:pt x="201" y="0"/>
                      </a:lnTo>
                      <a:lnTo>
                        <a:pt x="30" y="173"/>
                      </a:lnTo>
                      <a:lnTo>
                        <a:pt x="0" y="293"/>
                      </a:lnTo>
                      <a:lnTo>
                        <a:pt x="12" y="305"/>
                      </a:lnTo>
                      <a:lnTo>
                        <a:pt x="132" y="274"/>
                      </a:lnTo>
                      <a:lnTo>
                        <a:pt x="236" y="170"/>
                      </a:lnTo>
                      <a:lnTo>
                        <a:pt x="236" y="192"/>
                      </a:lnTo>
                      <a:lnTo>
                        <a:pt x="437" y="192"/>
                      </a:lnTo>
                      <a:lnTo>
                        <a:pt x="437" y="166"/>
                      </a:lnTo>
                      <a:lnTo>
                        <a:pt x="241" y="166"/>
                      </a:lnTo>
                      <a:close/>
                      <a:moveTo>
                        <a:pt x="19" y="286"/>
                      </a:moveTo>
                      <a:lnTo>
                        <a:pt x="45" y="187"/>
                      </a:lnTo>
                      <a:lnTo>
                        <a:pt x="116" y="260"/>
                      </a:lnTo>
                      <a:lnTo>
                        <a:pt x="19" y="2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</p:grpSp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DA535A33-A570-4EAB-805A-66FECB5156DA}"/>
                  </a:ext>
                </a:extLst>
              </p:cNvPr>
              <p:cNvSpPr txBox="1"/>
              <p:nvPr/>
            </p:nvSpPr>
            <p:spPr>
              <a:xfrm>
                <a:off x="932114" y="8712046"/>
                <a:ext cx="10337283" cy="19402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DẠNG 2: CM Đ</a:t>
                </a:r>
                <a:r>
                  <a:rPr lang="vi-VN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Ư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ỜNG THẲNG VUÔNG  GÓC VỚI MẶT PHẲNG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63047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7" grpId="0"/>
      <p:bldP spid="2" grpId="0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3396A6-7C7E-4B12-A113-180D22DC95D8}"/>
              </a:ext>
            </a:extLst>
          </p:cNvPr>
          <p:cNvSpPr txBox="1"/>
          <p:nvPr/>
        </p:nvSpPr>
        <p:spPr>
          <a:xfrm>
            <a:off x="1997613" y="2771335"/>
            <a:ext cx="9326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TẬP GIÁO TRÌNH TOÁN 4 </a:t>
            </a:r>
          </a:p>
        </p:txBody>
      </p:sp>
    </p:spTree>
    <p:extLst>
      <p:ext uri="{BB962C8B-B14F-4D97-AF65-F5344CB8AC3E}">
        <p14:creationId xmlns:p14="http://schemas.microsoft.com/office/powerpoint/2010/main" val="27526599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3396A6-7C7E-4B12-A113-180D22DC95D8}"/>
              </a:ext>
            </a:extLst>
          </p:cNvPr>
          <p:cNvSpPr txBox="1"/>
          <p:nvPr/>
        </p:nvSpPr>
        <p:spPr>
          <a:xfrm>
            <a:off x="147925" y="112541"/>
            <a:ext cx="9326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1:TRANG 57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AFF5837-D467-4998-9208-C0F7803B8402}"/>
              </a:ext>
            </a:extLst>
          </p:cNvPr>
          <p:cNvSpPr txBox="1"/>
          <p:nvPr/>
        </p:nvSpPr>
        <p:spPr>
          <a:xfrm>
            <a:off x="0" y="1045119"/>
            <a:ext cx="5233182" cy="32374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tabLst>
                <a:tab pos="1208405" algn="l"/>
                <a:tab pos="3108960" algn="ctr"/>
              </a:tabLst>
            </a:pPr>
            <a:r>
              <a:rPr lang="en-US" sz="36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1/ </a:t>
            </a:r>
            <a:r>
              <a:rPr lang="en-US" sz="36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 hình chóp S.ABC có đáy là tam giác ABC vuông tại B và có cạnh SA vuông góc với mặt phẳng (ABC).</a:t>
            </a:r>
            <a:endParaRPr lang="en-US" sz="36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4C6373B-921E-4874-8E1A-60A49C8D40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925" y="5242584"/>
            <a:ext cx="7879996" cy="161541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C62F777-B8D2-4331-8AED-6CFA3F0B0FE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lum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574" y="112541"/>
            <a:ext cx="5222307" cy="40975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22332B1-307D-4EA8-BDF6-EBB66D9D04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9998" y="47645"/>
            <a:ext cx="6314077" cy="5945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140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3396A6-7C7E-4B12-A113-180D22DC95D8}"/>
              </a:ext>
            </a:extLst>
          </p:cNvPr>
          <p:cNvSpPr txBox="1"/>
          <p:nvPr/>
        </p:nvSpPr>
        <p:spPr>
          <a:xfrm>
            <a:off x="196949" y="112541"/>
            <a:ext cx="9326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3:TRANG 57-58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5B75581-0C20-484A-A584-13FC24137D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8233" y="504711"/>
            <a:ext cx="4815842" cy="524979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043B4DC-D46B-4231-82FC-7E4E0AF9C920}"/>
              </a:ext>
            </a:extLst>
          </p:cNvPr>
          <p:cNvSpPr txBox="1"/>
          <p:nvPr/>
        </p:nvSpPr>
        <p:spPr>
          <a:xfrm>
            <a:off x="84624" y="943538"/>
            <a:ext cx="7300914" cy="5409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tabLst>
                <a:tab pos="1208405" algn="l"/>
                <a:tab pos="3108960" algn="ctr"/>
              </a:tabLst>
            </a:pPr>
            <a:r>
              <a:rPr lang="en-US" sz="32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3/</a:t>
            </a:r>
            <a:r>
              <a:rPr lang="en-US" sz="3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 hình chóp S.ABCD có đáy là hình thoi ABCD và có SA= SB =SC = SD. Gọi O là giao điểm của AC và BD. Chứng minh rằng:</a:t>
            </a:r>
            <a:endParaRPr lang="en-US" sz="3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lphaLcParenR"/>
              <a:tabLst>
                <a:tab pos="1208405" algn="l"/>
                <a:tab pos="3108960" algn="ctr"/>
              </a:tabLst>
            </a:pPr>
            <a:r>
              <a:rPr lang="en-US" sz="3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Đường thẳng SO vuông góc với mặt phẳng (ABCD);</a:t>
            </a:r>
            <a:endParaRPr lang="en-US" sz="3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lphaLcParenR"/>
              <a:tabLst>
                <a:tab pos="1208405" algn="l"/>
                <a:tab pos="3108960" algn="ctr"/>
              </a:tabLst>
            </a:pPr>
            <a:r>
              <a:rPr lang="en-US" sz="3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Đường thẳng AC vuông góc với mặt phẳng (SBD) và đường thẳng BD vuông góc với mặt phẳng (SAC).</a:t>
            </a:r>
            <a:endParaRPr lang="en-US" sz="3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5924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3396A6-7C7E-4B12-A113-180D22DC95D8}"/>
              </a:ext>
            </a:extLst>
          </p:cNvPr>
          <p:cNvSpPr txBox="1"/>
          <p:nvPr/>
        </p:nvSpPr>
        <p:spPr>
          <a:xfrm>
            <a:off x="196949" y="112541"/>
            <a:ext cx="9326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5:TRANG 58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8B508B-9033-4DB6-BAC0-9D115B5506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44" y="943538"/>
            <a:ext cx="11953529" cy="37410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6E80944-E594-4D91-81F1-1C7F965DD2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4508" y="2125834"/>
            <a:ext cx="7096578" cy="4732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4017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3396A6-7C7E-4B12-A113-180D22DC95D8}"/>
              </a:ext>
            </a:extLst>
          </p:cNvPr>
          <p:cNvSpPr txBox="1"/>
          <p:nvPr/>
        </p:nvSpPr>
        <p:spPr>
          <a:xfrm>
            <a:off x="196949" y="112541"/>
            <a:ext cx="9326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6:TRANG 58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EC7182-14AA-477F-8AB3-D1E6D1747E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943538"/>
            <a:ext cx="12175955" cy="428964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8FB1EEF-3991-46E5-A591-92952FE8E85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4529" y="2222695"/>
            <a:ext cx="5831425" cy="463530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12EF8AE-B098-4A31-9041-49D6A9D844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4332" y="2162907"/>
            <a:ext cx="5831425" cy="460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251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ound Same Side Corner Rectangle 60">
            <a:extLst>
              <a:ext uri="{FF2B5EF4-FFF2-40B4-BE49-F238E27FC236}">
                <a16:creationId xmlns:a16="http://schemas.microsoft.com/office/drawing/2014/main" id="{C4F2684E-FF04-47DC-802C-FDB46639D08B}"/>
              </a:ext>
            </a:extLst>
          </p:cNvPr>
          <p:cNvSpPr/>
          <p:nvPr/>
        </p:nvSpPr>
        <p:spPr>
          <a:xfrm flipV="1">
            <a:off x="177157" y="3126825"/>
            <a:ext cx="11641761" cy="3320473"/>
          </a:xfrm>
          <a:prstGeom prst="round2SameRect">
            <a:avLst>
              <a:gd name="adj1" fmla="val 3062"/>
              <a:gd name="adj2" fmla="val 0"/>
            </a:avLst>
          </a:prstGeom>
          <a:solidFill>
            <a:schemeClr val="accent6">
              <a:lumMod val="20000"/>
              <a:lumOff val="80000"/>
            </a:schemeClr>
          </a:solidFill>
          <a:ln w="127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7997" tIns="8999" rIns="17997" bIns="8999" rtlCol="0" anchor="ctr"/>
          <a:lstStyle/>
          <a:p>
            <a:pPr algn="ctr"/>
            <a:endParaRPr lang="en-US" sz="807">
              <a:latin typeface="+mj-lt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33493" y="2715148"/>
            <a:ext cx="2313942" cy="599132"/>
            <a:chOff x="1331979" y="6302728"/>
            <a:chExt cx="4536164" cy="891377"/>
          </a:xfrm>
        </p:grpSpPr>
        <p:sp>
          <p:nvSpPr>
            <p:cNvPr id="7" name="Freeform 20"/>
            <p:cNvSpPr>
              <a:spLocks/>
            </p:cNvSpPr>
            <p:nvPr/>
          </p:nvSpPr>
          <p:spPr bwMode="auto">
            <a:xfrm rot="16200000" flipV="1">
              <a:off x="3417884" y="4701169"/>
              <a:ext cx="828631" cy="4071887"/>
            </a:xfrm>
            <a:prstGeom prst="round1Rect">
              <a:avLst/>
            </a:prstGeom>
            <a:solidFill>
              <a:schemeClr val="bg1"/>
            </a:solidFill>
            <a:ln w="57150">
              <a:solidFill>
                <a:schemeClr val="accent6">
                  <a:lumMod val="50000"/>
                </a:schemeClr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txBody>
            <a:bodyPr vert="horz" wrap="square" lIns="45715" tIns="22857" rIns="45715" bIns="22857" numCol="1" anchor="t" anchorCtr="0" compatLnSpc="1">
              <a:prstTxWarp prst="textNoShape">
                <a:avLst/>
              </a:prstTxWarp>
            </a:bodyPr>
            <a:lstStyle/>
            <a:p>
              <a:endParaRPr lang="en-US" sz="2999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713717" y="6357630"/>
              <a:ext cx="2813135" cy="8240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Lời Giải</a:t>
              </a:r>
              <a:endParaRPr lang="en-US" sz="2999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" name="Round Diagonal Corner Rectangle 8"/>
            <p:cNvSpPr/>
            <p:nvPr/>
          </p:nvSpPr>
          <p:spPr>
            <a:xfrm flipV="1">
              <a:off x="1331979" y="6302728"/>
              <a:ext cx="1134610" cy="820481"/>
            </a:xfrm>
            <a:prstGeom prst="round2DiagRect">
              <a:avLst/>
            </a:prstGeom>
            <a:solidFill>
              <a:schemeClr val="accent6">
                <a:lumMod val="75000"/>
              </a:schemeClr>
            </a:solidFill>
            <a:ln w="571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1595767" y="6454990"/>
              <a:ext cx="798220" cy="739115"/>
            </a:xfrm>
            <a:custGeom>
              <a:avLst/>
              <a:gdLst>
                <a:gd name="T0" fmla="*/ 135 w 145"/>
                <a:gd name="T1" fmla="*/ 72 h 197"/>
                <a:gd name="T2" fmla="*/ 72 w 145"/>
                <a:gd name="T3" fmla="*/ 135 h 197"/>
                <a:gd name="T4" fmla="*/ 9 w 145"/>
                <a:gd name="T5" fmla="*/ 72 h 197"/>
                <a:gd name="T6" fmla="*/ 72 w 145"/>
                <a:gd name="T7" fmla="*/ 9 h 197"/>
                <a:gd name="T8" fmla="*/ 115 w 145"/>
                <a:gd name="T9" fmla="*/ 26 h 197"/>
                <a:gd name="T10" fmla="*/ 60 w 145"/>
                <a:gd name="T11" fmla="*/ 82 h 197"/>
                <a:gd name="T12" fmla="*/ 30 w 145"/>
                <a:gd name="T13" fmla="*/ 60 h 197"/>
                <a:gd name="T14" fmla="*/ 20 w 145"/>
                <a:gd name="T15" fmla="*/ 68 h 197"/>
                <a:gd name="T16" fmla="*/ 61 w 145"/>
                <a:gd name="T17" fmla="*/ 126 h 197"/>
                <a:gd name="T18" fmla="*/ 123 w 145"/>
                <a:gd name="T19" fmla="*/ 35 h 197"/>
                <a:gd name="T20" fmla="*/ 135 w 145"/>
                <a:gd name="T21" fmla="*/ 72 h 197"/>
                <a:gd name="T22" fmla="*/ 145 w 145"/>
                <a:gd name="T23" fmla="*/ 12 h 197"/>
                <a:gd name="T24" fmla="*/ 135 w 145"/>
                <a:gd name="T25" fmla="*/ 12 h 197"/>
                <a:gd name="T26" fmla="*/ 123 w 145"/>
                <a:gd name="T27" fmla="*/ 21 h 197"/>
                <a:gd name="T28" fmla="*/ 72 w 145"/>
                <a:gd name="T29" fmla="*/ 0 h 197"/>
                <a:gd name="T30" fmla="*/ 0 w 145"/>
                <a:gd name="T31" fmla="*/ 72 h 197"/>
                <a:gd name="T32" fmla="*/ 30 w 145"/>
                <a:gd name="T33" fmla="*/ 131 h 197"/>
                <a:gd name="T34" fmla="*/ 7 w 145"/>
                <a:gd name="T35" fmla="*/ 175 h 197"/>
                <a:gd name="T36" fmla="*/ 13 w 145"/>
                <a:gd name="T37" fmla="*/ 193 h 197"/>
                <a:gd name="T38" fmla="*/ 32 w 145"/>
                <a:gd name="T39" fmla="*/ 187 h 197"/>
                <a:gd name="T40" fmla="*/ 51 w 145"/>
                <a:gd name="T41" fmla="*/ 141 h 197"/>
                <a:gd name="T42" fmla="*/ 51 w 145"/>
                <a:gd name="T43" fmla="*/ 141 h 197"/>
                <a:gd name="T44" fmla="*/ 72 w 145"/>
                <a:gd name="T45" fmla="*/ 145 h 197"/>
                <a:gd name="T46" fmla="*/ 145 w 145"/>
                <a:gd name="T47" fmla="*/ 72 h 197"/>
                <a:gd name="T48" fmla="*/ 129 w 145"/>
                <a:gd name="T49" fmla="*/ 28 h 197"/>
                <a:gd name="T50" fmla="*/ 145 w 145"/>
                <a:gd name="T51" fmla="*/ 12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5" h="197">
                  <a:moveTo>
                    <a:pt x="135" y="72"/>
                  </a:moveTo>
                  <a:cubicBezTo>
                    <a:pt x="135" y="107"/>
                    <a:pt x="107" y="135"/>
                    <a:pt x="72" y="135"/>
                  </a:cubicBezTo>
                  <a:cubicBezTo>
                    <a:pt x="37" y="135"/>
                    <a:pt x="9" y="107"/>
                    <a:pt x="9" y="72"/>
                  </a:cubicBezTo>
                  <a:cubicBezTo>
                    <a:pt x="9" y="37"/>
                    <a:pt x="37" y="9"/>
                    <a:pt x="72" y="9"/>
                  </a:cubicBezTo>
                  <a:cubicBezTo>
                    <a:pt x="89" y="9"/>
                    <a:pt x="104" y="15"/>
                    <a:pt x="115" y="26"/>
                  </a:cubicBezTo>
                  <a:cubicBezTo>
                    <a:pt x="101" y="38"/>
                    <a:pt x="80" y="57"/>
                    <a:pt x="60" y="82"/>
                  </a:cubicBezTo>
                  <a:cubicBezTo>
                    <a:pt x="50" y="74"/>
                    <a:pt x="40" y="67"/>
                    <a:pt x="30" y="60"/>
                  </a:cubicBezTo>
                  <a:cubicBezTo>
                    <a:pt x="26" y="63"/>
                    <a:pt x="24" y="65"/>
                    <a:pt x="20" y="68"/>
                  </a:cubicBezTo>
                  <a:cubicBezTo>
                    <a:pt x="34" y="88"/>
                    <a:pt x="47" y="107"/>
                    <a:pt x="61" y="126"/>
                  </a:cubicBezTo>
                  <a:cubicBezTo>
                    <a:pt x="80" y="95"/>
                    <a:pt x="99" y="63"/>
                    <a:pt x="123" y="35"/>
                  </a:cubicBezTo>
                  <a:cubicBezTo>
                    <a:pt x="130" y="45"/>
                    <a:pt x="135" y="58"/>
                    <a:pt x="135" y="72"/>
                  </a:cubicBezTo>
                  <a:close/>
                  <a:moveTo>
                    <a:pt x="145" y="12"/>
                  </a:moveTo>
                  <a:cubicBezTo>
                    <a:pt x="141" y="12"/>
                    <a:pt x="138" y="12"/>
                    <a:pt x="135" y="12"/>
                  </a:cubicBezTo>
                  <a:cubicBezTo>
                    <a:pt x="135" y="12"/>
                    <a:pt x="130" y="15"/>
                    <a:pt x="123" y="21"/>
                  </a:cubicBezTo>
                  <a:cubicBezTo>
                    <a:pt x="110" y="8"/>
                    <a:pt x="92" y="0"/>
                    <a:pt x="72" y="0"/>
                  </a:cubicBezTo>
                  <a:cubicBezTo>
                    <a:pt x="32" y="0"/>
                    <a:pt x="0" y="32"/>
                    <a:pt x="0" y="72"/>
                  </a:cubicBezTo>
                  <a:cubicBezTo>
                    <a:pt x="0" y="97"/>
                    <a:pt x="11" y="118"/>
                    <a:pt x="30" y="131"/>
                  </a:cubicBezTo>
                  <a:cubicBezTo>
                    <a:pt x="7" y="175"/>
                    <a:pt x="7" y="175"/>
                    <a:pt x="7" y="175"/>
                  </a:cubicBezTo>
                  <a:cubicBezTo>
                    <a:pt x="3" y="182"/>
                    <a:pt x="6" y="190"/>
                    <a:pt x="13" y="193"/>
                  </a:cubicBezTo>
                  <a:cubicBezTo>
                    <a:pt x="20" y="197"/>
                    <a:pt x="28" y="194"/>
                    <a:pt x="32" y="187"/>
                  </a:cubicBezTo>
                  <a:cubicBezTo>
                    <a:pt x="51" y="141"/>
                    <a:pt x="51" y="141"/>
                    <a:pt x="51" y="141"/>
                  </a:cubicBezTo>
                  <a:cubicBezTo>
                    <a:pt x="51" y="141"/>
                    <a:pt x="51" y="141"/>
                    <a:pt x="51" y="141"/>
                  </a:cubicBezTo>
                  <a:cubicBezTo>
                    <a:pt x="58" y="143"/>
                    <a:pt x="65" y="145"/>
                    <a:pt x="72" y="145"/>
                  </a:cubicBezTo>
                  <a:cubicBezTo>
                    <a:pt x="112" y="145"/>
                    <a:pt x="145" y="112"/>
                    <a:pt x="145" y="72"/>
                  </a:cubicBezTo>
                  <a:cubicBezTo>
                    <a:pt x="145" y="55"/>
                    <a:pt x="138" y="40"/>
                    <a:pt x="129" y="28"/>
                  </a:cubicBezTo>
                  <a:cubicBezTo>
                    <a:pt x="134" y="22"/>
                    <a:pt x="139" y="17"/>
                    <a:pt x="145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45715" tIns="22857" rIns="45715" bIns="22857" numCol="1" anchor="t" anchorCtr="0" compatLnSpc="1">
              <a:prstTxWarp prst="textNoShape">
                <a:avLst/>
              </a:prstTxWarp>
            </a:bodyPr>
            <a:lstStyle/>
            <a:p>
              <a:endParaRPr lang="en-US" sz="2999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33494" y="731214"/>
            <a:ext cx="11940823" cy="1069421"/>
            <a:chOff x="480509" y="1814723"/>
            <a:chExt cx="23501767" cy="3167717"/>
          </a:xfrm>
        </p:grpSpPr>
        <p:grpSp>
          <p:nvGrpSpPr>
            <p:cNvPr id="21" name="Group 20"/>
            <p:cNvGrpSpPr/>
            <p:nvPr/>
          </p:nvGrpSpPr>
          <p:grpSpPr>
            <a:xfrm>
              <a:off x="480509" y="1814723"/>
              <a:ext cx="22985532" cy="3167717"/>
              <a:chOff x="480509" y="1592884"/>
              <a:chExt cx="22985532" cy="3167717"/>
            </a:xfrm>
          </p:grpSpPr>
          <p:sp>
            <p:nvSpPr>
              <p:cNvPr id="25" name="Rounded Rectangle 24"/>
              <p:cNvSpPr/>
              <p:nvPr/>
            </p:nvSpPr>
            <p:spPr bwMode="auto">
              <a:xfrm>
                <a:off x="480509" y="1592884"/>
                <a:ext cx="22985532" cy="3167717"/>
              </a:xfrm>
              <a:prstGeom prst="roundRect">
                <a:avLst>
                  <a:gd name="adj" fmla="val 5492"/>
                </a:avLst>
              </a:prstGeom>
              <a:solidFill>
                <a:schemeClr val="accent3">
                  <a:lumMod val="40000"/>
                  <a:lumOff val="60000"/>
                </a:schemeClr>
              </a:solidFill>
              <a:ln w="19050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844">
                  <a:defRPr/>
                </a:pPr>
                <a:endParaRPr lang="en-US" sz="3199" dirty="0"/>
              </a:p>
            </p:txBody>
          </p:sp>
          <p:grpSp>
            <p:nvGrpSpPr>
              <p:cNvPr id="26" name="Group 25"/>
              <p:cNvGrpSpPr/>
              <p:nvPr/>
            </p:nvGrpSpPr>
            <p:grpSpPr>
              <a:xfrm>
                <a:off x="480509" y="1632986"/>
                <a:ext cx="3435164" cy="1549442"/>
                <a:chOff x="480509" y="1632986"/>
                <a:chExt cx="3435164" cy="1549442"/>
              </a:xfrm>
            </p:grpSpPr>
            <p:sp>
              <p:nvSpPr>
                <p:cNvPr id="27" name="Isosceles Triangle 44"/>
                <p:cNvSpPr/>
                <p:nvPr/>
              </p:nvSpPr>
              <p:spPr bwMode="auto">
                <a:xfrm rot="5400000" flipV="1">
                  <a:off x="534195" y="2231624"/>
                  <a:ext cx="227012" cy="215901"/>
                </a:xfrm>
                <a:custGeom>
                  <a:avLst/>
                  <a:gdLst>
                    <a:gd name="connsiteX0" fmla="*/ 0 w 293725"/>
                    <a:gd name="connsiteY0" fmla="*/ 164224 h 164224"/>
                    <a:gd name="connsiteX1" fmla="*/ 146863 w 293725"/>
                    <a:gd name="connsiteY1" fmla="*/ 0 h 164224"/>
                    <a:gd name="connsiteX2" fmla="*/ 293725 w 293725"/>
                    <a:gd name="connsiteY2" fmla="*/ 164224 h 164224"/>
                    <a:gd name="connsiteX3" fmla="*/ 0 w 293725"/>
                    <a:gd name="connsiteY3" fmla="*/ 164224 h 164224"/>
                    <a:gd name="connsiteX0" fmla="*/ 2363 w 296088"/>
                    <a:gd name="connsiteY0" fmla="*/ 164221 h 164221"/>
                    <a:gd name="connsiteX1" fmla="*/ 0 w 296088"/>
                    <a:gd name="connsiteY1" fmla="*/ 0 h 164221"/>
                    <a:gd name="connsiteX2" fmla="*/ 296088 w 296088"/>
                    <a:gd name="connsiteY2" fmla="*/ 164221 h 164221"/>
                    <a:gd name="connsiteX3" fmla="*/ 2363 w 296088"/>
                    <a:gd name="connsiteY3" fmla="*/ 164221 h 1642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6088" h="164221">
                      <a:moveTo>
                        <a:pt x="2363" y="164221"/>
                      </a:moveTo>
                      <a:cubicBezTo>
                        <a:pt x="1575" y="109481"/>
                        <a:pt x="788" y="54740"/>
                        <a:pt x="0" y="0"/>
                      </a:cubicBezTo>
                      <a:lnTo>
                        <a:pt x="296088" y="164221"/>
                      </a:lnTo>
                      <a:lnTo>
                        <a:pt x="2363" y="164221"/>
                      </a:lnTo>
                      <a:close/>
                    </a:path>
                  </a:pathLst>
                </a:cu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2176844"/>
                  <a:endParaRPr lang="en-US" sz="3199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8" name="Pentagon 27"/>
                <p:cNvSpPr/>
                <p:nvPr/>
              </p:nvSpPr>
              <p:spPr bwMode="auto">
                <a:xfrm>
                  <a:off x="480509" y="1647218"/>
                  <a:ext cx="3271603" cy="1477973"/>
                </a:xfrm>
                <a:prstGeom prst="homePlate">
                  <a:avLst>
                    <a:gd name="adj" fmla="val 12444"/>
                  </a:avLst>
                </a:pr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2176844"/>
                  <a:endParaRPr lang="en-US" sz="3199" dirty="0">
                    <a:solidFill>
                      <a:prstClr val="white"/>
                    </a:solidFill>
                  </a:endParaRPr>
                </a:p>
              </p:txBody>
            </p:sp>
            <p:grpSp>
              <p:nvGrpSpPr>
                <p:cNvPr id="29" name="Group 11"/>
                <p:cNvGrpSpPr/>
                <p:nvPr/>
              </p:nvGrpSpPr>
              <p:grpSpPr bwMode="auto">
                <a:xfrm>
                  <a:off x="683775" y="1674555"/>
                  <a:ext cx="582199" cy="700340"/>
                  <a:chOff x="7440266" y="3167590"/>
                  <a:chExt cx="757238" cy="996136"/>
                </a:xfrm>
                <a:solidFill>
                  <a:schemeClr val="bg1">
                    <a:lumMod val="95000"/>
                  </a:schemeClr>
                </a:solidFill>
              </p:grpSpPr>
              <p:sp>
                <p:nvSpPr>
                  <p:cNvPr id="32" name="Freeform 31"/>
                  <p:cNvSpPr>
                    <a:spLocks noEditPoints="1"/>
                  </p:cNvSpPr>
                  <p:nvPr/>
                </p:nvSpPr>
                <p:spPr bwMode="auto">
                  <a:xfrm>
                    <a:off x="7440266" y="3205709"/>
                    <a:ext cx="344487" cy="344488"/>
                  </a:xfrm>
                  <a:custGeom>
                    <a:avLst/>
                    <a:gdLst/>
                    <a:ahLst/>
                    <a:cxnLst>
                      <a:cxn ang="0">
                        <a:pos x="33" y="184"/>
                      </a:cxn>
                      <a:cxn ang="0">
                        <a:pos x="181" y="184"/>
                      </a:cxn>
                      <a:cxn ang="0">
                        <a:pos x="181" y="33"/>
                      </a:cxn>
                      <a:cxn ang="0">
                        <a:pos x="33" y="33"/>
                      </a:cxn>
                      <a:cxn ang="0">
                        <a:pos x="33" y="184"/>
                      </a:cxn>
                      <a:cxn ang="0">
                        <a:pos x="217" y="217"/>
                      </a:cxn>
                      <a:cxn ang="0">
                        <a:pos x="0" y="217"/>
                      </a:cxn>
                      <a:cxn ang="0">
                        <a:pos x="0" y="0"/>
                      </a:cxn>
                      <a:cxn ang="0">
                        <a:pos x="217" y="0"/>
                      </a:cxn>
                      <a:cxn ang="0">
                        <a:pos x="217" y="217"/>
                      </a:cxn>
                    </a:cxnLst>
                    <a:rect l="0" t="0" r="r" b="b"/>
                    <a:pathLst>
                      <a:path w="217" h="217">
                        <a:moveTo>
                          <a:pt x="33" y="184"/>
                        </a:moveTo>
                        <a:lnTo>
                          <a:pt x="181" y="184"/>
                        </a:lnTo>
                        <a:lnTo>
                          <a:pt x="181" y="33"/>
                        </a:lnTo>
                        <a:lnTo>
                          <a:pt x="33" y="33"/>
                        </a:lnTo>
                        <a:lnTo>
                          <a:pt x="33" y="184"/>
                        </a:lnTo>
                        <a:close/>
                        <a:moveTo>
                          <a:pt x="217" y="217"/>
                        </a:moveTo>
                        <a:lnTo>
                          <a:pt x="0" y="217"/>
                        </a:lnTo>
                        <a:lnTo>
                          <a:pt x="0" y="0"/>
                        </a:lnTo>
                        <a:lnTo>
                          <a:pt x="217" y="0"/>
                        </a:lnTo>
                        <a:lnTo>
                          <a:pt x="217" y="217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3" name="Freeform 32"/>
                  <p:cNvSpPr>
                    <a:spLocks noEditPoints="1"/>
                  </p:cNvSpPr>
                  <p:nvPr/>
                </p:nvSpPr>
                <p:spPr bwMode="auto">
                  <a:xfrm>
                    <a:off x="7440266" y="3649501"/>
                    <a:ext cx="344487" cy="349252"/>
                  </a:xfrm>
                  <a:custGeom>
                    <a:avLst/>
                    <a:gdLst/>
                    <a:ahLst/>
                    <a:cxnLst>
                      <a:cxn ang="0">
                        <a:pos x="33" y="185"/>
                      </a:cxn>
                      <a:cxn ang="0">
                        <a:pos x="181" y="185"/>
                      </a:cxn>
                      <a:cxn ang="0">
                        <a:pos x="181" y="36"/>
                      </a:cxn>
                      <a:cxn ang="0">
                        <a:pos x="33" y="36"/>
                      </a:cxn>
                      <a:cxn ang="0">
                        <a:pos x="33" y="185"/>
                      </a:cxn>
                      <a:cxn ang="0">
                        <a:pos x="217" y="220"/>
                      </a:cxn>
                      <a:cxn ang="0">
                        <a:pos x="0" y="220"/>
                      </a:cxn>
                      <a:cxn ang="0">
                        <a:pos x="0" y="0"/>
                      </a:cxn>
                      <a:cxn ang="0">
                        <a:pos x="217" y="0"/>
                      </a:cxn>
                      <a:cxn ang="0">
                        <a:pos x="217" y="220"/>
                      </a:cxn>
                    </a:cxnLst>
                    <a:rect l="0" t="0" r="r" b="b"/>
                    <a:pathLst>
                      <a:path w="217" h="220">
                        <a:moveTo>
                          <a:pt x="33" y="185"/>
                        </a:moveTo>
                        <a:lnTo>
                          <a:pt x="181" y="185"/>
                        </a:lnTo>
                        <a:lnTo>
                          <a:pt x="181" y="36"/>
                        </a:lnTo>
                        <a:lnTo>
                          <a:pt x="33" y="36"/>
                        </a:lnTo>
                        <a:lnTo>
                          <a:pt x="33" y="185"/>
                        </a:lnTo>
                        <a:close/>
                        <a:moveTo>
                          <a:pt x="217" y="220"/>
                        </a:moveTo>
                        <a:lnTo>
                          <a:pt x="0" y="220"/>
                        </a:lnTo>
                        <a:lnTo>
                          <a:pt x="0" y="0"/>
                        </a:lnTo>
                        <a:lnTo>
                          <a:pt x="217" y="0"/>
                        </a:lnTo>
                        <a:lnTo>
                          <a:pt x="217" y="22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4" name="Freeform 33"/>
                  <p:cNvSpPr>
                    <a:spLocks/>
                  </p:cNvSpPr>
                  <p:nvPr/>
                </p:nvSpPr>
                <p:spPr bwMode="auto">
                  <a:xfrm>
                    <a:off x="7506942" y="3167590"/>
                    <a:ext cx="341312" cy="288926"/>
                  </a:xfrm>
                  <a:custGeom>
                    <a:avLst/>
                    <a:gdLst/>
                    <a:ahLst/>
                    <a:cxnLst>
                      <a:cxn ang="0">
                        <a:pos x="76" y="182"/>
                      </a:cxn>
                      <a:cxn ang="0">
                        <a:pos x="0" y="114"/>
                      </a:cxn>
                      <a:cxn ang="0">
                        <a:pos x="24" y="88"/>
                      </a:cxn>
                      <a:cxn ang="0">
                        <a:pos x="73" y="132"/>
                      </a:cxn>
                      <a:cxn ang="0">
                        <a:pos x="187" y="0"/>
                      </a:cxn>
                      <a:cxn ang="0">
                        <a:pos x="215" y="24"/>
                      </a:cxn>
                      <a:cxn ang="0">
                        <a:pos x="76" y="182"/>
                      </a:cxn>
                    </a:cxnLst>
                    <a:rect l="0" t="0" r="r" b="b"/>
                    <a:pathLst>
                      <a:path w="215" h="182">
                        <a:moveTo>
                          <a:pt x="76" y="182"/>
                        </a:moveTo>
                        <a:lnTo>
                          <a:pt x="0" y="114"/>
                        </a:lnTo>
                        <a:lnTo>
                          <a:pt x="24" y="88"/>
                        </a:lnTo>
                        <a:lnTo>
                          <a:pt x="73" y="132"/>
                        </a:lnTo>
                        <a:lnTo>
                          <a:pt x="187" y="0"/>
                        </a:lnTo>
                        <a:lnTo>
                          <a:pt x="215" y="24"/>
                        </a:lnTo>
                        <a:lnTo>
                          <a:pt x="76" y="18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5" name="Rectangle 34"/>
                  <p:cNvSpPr>
                    <a:spLocks noChangeArrowheads="1"/>
                  </p:cNvSpPr>
                  <p:nvPr/>
                </p:nvSpPr>
                <p:spPr bwMode="auto">
                  <a:xfrm>
                    <a:off x="7840316" y="4100226"/>
                    <a:ext cx="357188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6" name="Rectangle 35"/>
                  <p:cNvSpPr>
                    <a:spLocks noChangeArrowheads="1"/>
                  </p:cNvSpPr>
                  <p:nvPr/>
                </p:nvSpPr>
                <p:spPr bwMode="auto">
                  <a:xfrm>
                    <a:off x="7840317" y="3288740"/>
                    <a:ext cx="357187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7" name="Rectangle 36"/>
                  <p:cNvSpPr>
                    <a:spLocks noChangeArrowheads="1"/>
                  </p:cNvSpPr>
                  <p:nvPr/>
                </p:nvSpPr>
                <p:spPr bwMode="auto">
                  <a:xfrm>
                    <a:off x="7840317" y="3824749"/>
                    <a:ext cx="357187" cy="63499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8" name="Rectangle 37"/>
                  <p:cNvSpPr>
                    <a:spLocks noChangeArrowheads="1"/>
                  </p:cNvSpPr>
                  <p:nvPr/>
                </p:nvSpPr>
                <p:spPr bwMode="auto">
                  <a:xfrm>
                    <a:off x="7840317" y="3475167"/>
                    <a:ext cx="357187" cy="63499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</p:grpSp>
            <p:sp>
              <p:nvSpPr>
                <p:cNvPr id="30" name="Chevron 29"/>
                <p:cNvSpPr/>
                <p:nvPr/>
              </p:nvSpPr>
              <p:spPr bwMode="auto">
                <a:xfrm>
                  <a:off x="1330000" y="1655658"/>
                  <a:ext cx="142624" cy="707897"/>
                </a:xfrm>
                <a:prstGeom prst="chevron">
                  <a:avLst>
                    <a:gd name="adj" fmla="val 68110"/>
                  </a:avLst>
                </a:prstGeom>
                <a:solidFill>
                  <a:schemeClr val="bg1"/>
                </a:solidFill>
                <a:ln>
                  <a:noFill/>
                </a:ln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defTabSz="2176844">
                    <a:defRPr/>
                  </a:pPr>
                  <a:endParaRPr lang="en-US" sz="3199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1" name="TextBox 13"/>
                <p:cNvSpPr txBox="1">
                  <a:spLocks noChangeArrowheads="1"/>
                </p:cNvSpPr>
                <p:nvPr/>
              </p:nvSpPr>
              <p:spPr bwMode="auto">
                <a:xfrm>
                  <a:off x="1040177" y="1632986"/>
                  <a:ext cx="2875496" cy="154944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algn="ctr" eaLnBrk="1" hangingPunct="1"/>
                  <a:r>
                    <a:rPr lang="en-US" sz="2799" dirty="0" err="1">
                      <a:solidFill>
                        <a:schemeClr val="bg1"/>
                      </a:solidFill>
                      <a:latin typeface="Tahoma" pitchFamily="34" charset="0"/>
                      <a:cs typeface="Tahoma" pitchFamily="34" charset="0"/>
                    </a:rPr>
                    <a:t>Câu</a:t>
                  </a:r>
                  <a:r>
                    <a:rPr lang="en-US" sz="2799" dirty="0">
                      <a:solidFill>
                        <a:schemeClr val="bg1"/>
                      </a:solidFill>
                      <a:latin typeface="Tahoma" pitchFamily="34" charset="0"/>
                      <a:cs typeface="Tahoma" pitchFamily="34" charset="0"/>
                    </a:rPr>
                    <a:t> 1:</a:t>
                  </a:r>
                </a:p>
              </p:txBody>
            </p:sp>
          </p:grpSp>
        </p:grpSp>
        <p:sp>
          <p:nvSpPr>
            <p:cNvPr id="23" name="Rectangle 22"/>
            <p:cNvSpPr/>
            <p:nvPr/>
          </p:nvSpPr>
          <p:spPr>
            <a:xfrm>
              <a:off x="2264253" y="3051853"/>
              <a:ext cx="21718023" cy="1589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7000"/>
                </a:lnSpc>
              </a:pPr>
              <a:r>
                <a:rPr lang="en-US" sz="2699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	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121081" y="1758801"/>
            <a:ext cx="2940987" cy="712794"/>
            <a:chOff x="98955" y="1087204"/>
            <a:chExt cx="1713794" cy="712888"/>
          </a:xfrm>
        </p:grpSpPr>
        <p:sp>
          <p:nvSpPr>
            <p:cNvPr id="69" name="Rectangle 68"/>
            <p:cNvSpPr/>
            <p:nvPr/>
          </p:nvSpPr>
          <p:spPr>
            <a:xfrm>
              <a:off x="531849" y="1182825"/>
              <a:ext cx="1280900" cy="61726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 w="1905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 b="1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70" name="Oval 69"/>
            <p:cNvSpPr/>
            <p:nvPr/>
          </p:nvSpPr>
          <p:spPr>
            <a:xfrm>
              <a:off x="98955" y="1232172"/>
              <a:ext cx="476234" cy="533897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 w="5715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vi-VN" sz="3199" b="1" dirty="0">
                  <a:latin typeface="Tahoma" pitchFamily="34" charset="0"/>
                  <a:ea typeface="Tahoma" pitchFamily="34" charset="0"/>
                  <a:cs typeface="Tahoma" pitchFamily="34" charset="0"/>
                </a:rPr>
                <a:t>A</a:t>
              </a:r>
              <a:endParaRPr lang="en-US" sz="3199" dirty="0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679901" y="1087204"/>
              <a:ext cx="704640" cy="587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vi-VN"/>
              </a:defPPr>
              <a:lvl1pPr>
                <a:lnSpc>
                  <a:spcPct val="115000"/>
                </a:lnSpc>
                <a:spcAft>
                  <a:spcPts val="800"/>
                </a:spcAft>
                <a:defRPr sz="2800" i="1">
                  <a:solidFill>
                    <a:schemeClr val="bg1"/>
                  </a:solidFill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endParaRPr lang="en-US" dirty="0"/>
            </a:p>
          </p:txBody>
        </p:sp>
      </p:grp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436292" y="5522188"/>
            <a:ext cx="436728" cy="39702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E5893B2-D395-4F32-8538-7352E491E821}"/>
              </a:ext>
            </a:extLst>
          </p:cNvPr>
          <p:cNvSpPr/>
          <p:nvPr/>
        </p:nvSpPr>
        <p:spPr>
          <a:xfrm>
            <a:off x="9615739" y="5627856"/>
            <a:ext cx="174887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A.</a:t>
            </a:r>
            <a:endParaRPr lang="en-US" sz="2000" dirty="0">
              <a:latin typeface="+mj-lt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2EDC8AC-CCBF-481B-ADAB-DA89422CB16C}"/>
              </a:ext>
            </a:extLst>
          </p:cNvPr>
          <p:cNvSpPr/>
          <p:nvPr/>
        </p:nvSpPr>
        <p:spPr>
          <a:xfrm>
            <a:off x="2" y="548995"/>
            <a:ext cx="11908087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3648" indent="-1013833" algn="just">
              <a:lnSpc>
                <a:spcPct val="115000"/>
              </a:lnSpc>
              <a:tabLst>
                <a:tab pos="3780177" algn="l"/>
              </a:tabLst>
            </a:pPr>
            <a:r>
              <a:rPr lang="nl-NL" sz="28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   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2004325" y="790754"/>
                <a:ext cx="9768195" cy="7571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90000"/>
                  </a:lnSpc>
                  <a:spcBef>
                    <a:spcPts val="1000"/>
                  </a:spcBef>
                </a:pPr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Cho hình chóp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𝑆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.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𝐴𝐵𝐶𝐷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có đáy là hình vuông , cạnh bên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𝑆𝐴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vuông góc với đáy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(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𝐴𝐵𝐶𝐷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. Khẳng định nào sau đây </a:t>
                </a:r>
                <a:r>
                  <a:rPr lang="vi-VN" sz="2400" b="1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sai</a:t>
                </a:r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? 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4325" y="790754"/>
                <a:ext cx="9768195" cy="757130"/>
              </a:xfrm>
              <a:prstGeom prst="rect">
                <a:avLst/>
              </a:prstGeom>
              <a:blipFill>
                <a:blip r:embed="rId2"/>
                <a:stretch>
                  <a:fillRect l="-999" t="-12097" r="-811" b="-169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973847" y="1919512"/>
                <a:ext cx="1959536" cy="42056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133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𝐶𝐷</m:t>
                      </m:r>
                      <m:r>
                        <a:rPr lang="en-US" sz="2133" i="1" smtClean="0">
                          <a:solidFill>
                            <a:schemeClr val="bg1"/>
                          </a:solidFill>
                          <a:latin typeface="Cambria Math"/>
                        </a:rPr>
                        <m:t>⊥(</m:t>
                      </m:r>
                      <m:r>
                        <a:rPr lang="en-US" sz="2133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𝑆𝐵𝐶</m:t>
                      </m:r>
                      <m:r>
                        <a:rPr lang="en-US" sz="2133" i="1" smtClean="0">
                          <a:solidFill>
                            <a:schemeClr val="bg1"/>
                          </a:solidFill>
                          <a:latin typeface="Cambria Math"/>
                        </a:rPr>
                        <m:t>)</m:t>
                      </m:r>
                      <m:r>
                        <m:rPr>
                          <m:nor/>
                        </m:rPr>
                        <a:rPr lang="en-US" sz="2133">
                          <a:solidFill>
                            <a:schemeClr val="bg1"/>
                          </a:solidFill>
                          <a:latin typeface="Cambria Math"/>
                        </a:rPr>
                        <m:t>.</m:t>
                      </m:r>
                    </m:oMath>
                  </m:oMathPara>
                </a14:m>
                <a:endParaRPr lang="en-US" sz="2133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3847" y="1919512"/>
                <a:ext cx="1959536" cy="420564"/>
              </a:xfrm>
              <a:prstGeom prst="rect">
                <a:avLst/>
              </a:prstGeom>
              <a:blipFill>
                <a:blip r:embed="rId3"/>
                <a:stretch>
                  <a:fillRect b="-1594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9" name="Group 38"/>
          <p:cNvGrpSpPr/>
          <p:nvPr/>
        </p:nvGrpSpPr>
        <p:grpSpPr>
          <a:xfrm>
            <a:off x="3137028" y="1901821"/>
            <a:ext cx="2767855" cy="617190"/>
            <a:chOff x="3210102" y="2891772"/>
            <a:chExt cx="2767854" cy="617191"/>
          </a:xfrm>
        </p:grpSpPr>
        <p:grpSp>
          <p:nvGrpSpPr>
            <p:cNvPr id="13" name="Group 12"/>
            <p:cNvGrpSpPr/>
            <p:nvPr/>
          </p:nvGrpSpPr>
          <p:grpSpPr>
            <a:xfrm>
              <a:off x="3210102" y="2891772"/>
              <a:ext cx="2767854" cy="617191"/>
              <a:chOff x="4665474" y="1018403"/>
              <a:chExt cx="1309438" cy="617269"/>
            </a:xfrm>
          </p:grpSpPr>
          <p:sp>
            <p:nvSpPr>
              <p:cNvPr id="65" name="Rectangle 64"/>
              <p:cNvSpPr/>
              <p:nvPr/>
            </p:nvSpPr>
            <p:spPr>
              <a:xfrm>
                <a:off x="4986351" y="1018403"/>
                <a:ext cx="988561" cy="617269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66" name="Oval 65"/>
              <p:cNvSpPr/>
              <p:nvPr/>
            </p:nvSpPr>
            <p:spPr>
              <a:xfrm>
                <a:off x="4665474" y="1090813"/>
                <a:ext cx="426993" cy="475971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vi-VN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B</a:t>
                </a:r>
                <a:endParaRPr lang="en-US" sz="3199" dirty="0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Rectangle 21"/>
                <p:cNvSpPr/>
                <p:nvPr/>
              </p:nvSpPr>
              <p:spPr>
                <a:xfrm>
                  <a:off x="4108924" y="2988585"/>
                  <a:ext cx="1666929" cy="420565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vi-VN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𝐵𝐶</m:t>
                        </m:r>
                        <m:r>
                          <a:rPr lang="vi-VN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⊥</m:t>
                        </m:r>
                        <m:d>
                          <m:dPr>
                            <m:ctrlPr>
                              <a:rPr lang="vi-VN" sz="2133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vi-VN" sz="2133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𝑆𝐴𝐵</m:t>
                            </m:r>
                          </m:e>
                        </m:d>
                      </m:oMath>
                    </m:oMathPara>
                  </a14:m>
                  <a:endParaRPr lang="en-US" sz="2133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22" name="Rectangle 2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08924" y="2988585"/>
                  <a:ext cx="1666929" cy="420565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0" name="Group 39"/>
          <p:cNvGrpSpPr/>
          <p:nvPr/>
        </p:nvGrpSpPr>
        <p:grpSpPr>
          <a:xfrm>
            <a:off x="6078427" y="1913335"/>
            <a:ext cx="2838743" cy="617186"/>
            <a:chOff x="6374826" y="2891777"/>
            <a:chExt cx="2648402" cy="617187"/>
          </a:xfrm>
        </p:grpSpPr>
        <p:grpSp>
          <p:nvGrpSpPr>
            <p:cNvPr id="14" name="Group 13"/>
            <p:cNvGrpSpPr/>
            <p:nvPr/>
          </p:nvGrpSpPr>
          <p:grpSpPr>
            <a:xfrm>
              <a:off x="6374826" y="2891777"/>
              <a:ext cx="2648402" cy="617187"/>
              <a:chOff x="7537566" y="1193854"/>
              <a:chExt cx="2308544" cy="617268"/>
            </a:xfrm>
          </p:grpSpPr>
          <p:sp>
            <p:nvSpPr>
              <p:cNvPr id="72" name="Rectangle 71"/>
              <p:cNvSpPr/>
              <p:nvPr/>
            </p:nvSpPr>
            <p:spPr>
              <a:xfrm>
                <a:off x="7951737" y="1193854"/>
                <a:ext cx="1782894" cy="617268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73" name="Oval 72"/>
              <p:cNvSpPr/>
              <p:nvPr/>
            </p:nvSpPr>
            <p:spPr>
              <a:xfrm>
                <a:off x="7537566" y="1220163"/>
                <a:ext cx="590216" cy="530551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C</a:t>
                </a:r>
                <a:endParaRPr lang="en-US" sz="3199" dirty="0"/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7875957" y="1215728"/>
                <a:ext cx="1970153" cy="4463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vi-VN"/>
                </a:defPPr>
                <a:lvl1pPr>
                  <a:lnSpc>
                    <a:spcPct val="115000"/>
                  </a:lnSpc>
                  <a:spcAft>
                    <a:spcPts val="800"/>
                  </a:spcAft>
                  <a:defRPr sz="3000" i="1">
                    <a:solidFill>
                      <a:schemeClr val="bg1"/>
                    </a:solidFill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endParaRPr lang="en-US" sz="2000" dirty="0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Rectangle 23"/>
                <p:cNvSpPr/>
                <p:nvPr/>
              </p:nvSpPr>
              <p:spPr>
                <a:xfrm>
                  <a:off x="7130508" y="2963154"/>
                  <a:ext cx="1569338" cy="420565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vi-VN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𝐴</m:t>
                        </m:r>
                        <m:r>
                          <a:rPr lang="vi-VN" sz="2133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vi-VN" sz="2133" i="1">
                            <a:solidFill>
                              <a:schemeClr val="bg1"/>
                            </a:solidFill>
                            <a:latin typeface="Cambria Math"/>
                          </a:rPr>
                          <m:t>⊥</m:t>
                        </m:r>
                        <m:d>
                          <m:dPr>
                            <m:ctrlPr>
                              <a:rPr lang="vi-VN" sz="2133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vi-VN" sz="2133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𝑆</m:t>
                            </m:r>
                            <m:r>
                              <a:rPr lang="vi-VN" sz="2133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𝐴𝐷</m:t>
                            </m:r>
                          </m:e>
                        </m:d>
                      </m:oMath>
                    </m:oMathPara>
                  </a14:m>
                  <a:endParaRPr lang="en-US" sz="2133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24" name="Rectangle 2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130508" y="2963154"/>
                  <a:ext cx="1569338" cy="420565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3" name="Group 42"/>
          <p:cNvGrpSpPr/>
          <p:nvPr/>
        </p:nvGrpSpPr>
        <p:grpSpPr>
          <a:xfrm>
            <a:off x="8852048" y="1913338"/>
            <a:ext cx="2773509" cy="617188"/>
            <a:chOff x="9140336" y="2966398"/>
            <a:chExt cx="2773507" cy="617188"/>
          </a:xfrm>
        </p:grpSpPr>
        <p:grpSp>
          <p:nvGrpSpPr>
            <p:cNvPr id="3" name="Group 2"/>
            <p:cNvGrpSpPr/>
            <p:nvPr/>
          </p:nvGrpSpPr>
          <p:grpSpPr>
            <a:xfrm>
              <a:off x="9140336" y="2966398"/>
              <a:ext cx="2773507" cy="617188"/>
              <a:chOff x="9014119" y="1230277"/>
              <a:chExt cx="1378524" cy="617268"/>
            </a:xfrm>
          </p:grpSpPr>
          <p:sp>
            <p:nvSpPr>
              <p:cNvPr id="75" name="Rectangle 74"/>
              <p:cNvSpPr/>
              <p:nvPr/>
            </p:nvSpPr>
            <p:spPr>
              <a:xfrm>
                <a:off x="9302963" y="1230277"/>
                <a:ext cx="1089680" cy="617268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 dirty="0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76" name="Oval 75"/>
              <p:cNvSpPr/>
              <p:nvPr/>
            </p:nvSpPr>
            <p:spPr>
              <a:xfrm>
                <a:off x="9014119" y="1266069"/>
                <a:ext cx="371765" cy="500268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D</a:t>
                </a:r>
                <a:endParaRPr lang="en-US" sz="3199" dirty="0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Rectangle 40"/>
                <p:cNvSpPr/>
                <p:nvPr/>
              </p:nvSpPr>
              <p:spPr>
                <a:xfrm>
                  <a:off x="9960258" y="3048823"/>
                  <a:ext cx="1753043" cy="420564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𝐵𝐷</m:t>
                        </m:r>
                        <m:r>
                          <a:rPr lang="en-US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⊥(</m:t>
                        </m:r>
                        <m:r>
                          <a:rPr lang="en-US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𝑆𝐴𝐶</m:t>
                        </m:r>
                        <m:r>
                          <a:rPr lang="en-US" sz="2133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en-US" sz="2133" dirty="0">
                            <a:solidFill>
                              <a:schemeClr val="bg1"/>
                            </a:solidFill>
                            <a:latin typeface="Times New Roman" pitchFamily="18" charset="0"/>
                            <a:cs typeface="Times New Roman" pitchFamily="18" charset="0"/>
                          </a:rPr>
                          <m:t>.</m:t>
                        </m:r>
                      </m:oMath>
                    </m:oMathPara>
                  </a14:m>
                  <a:endParaRPr lang="vi-VN" sz="2133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41" name="Rectangle 4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960258" y="3048823"/>
                  <a:ext cx="1753043" cy="420564"/>
                </a:xfrm>
                <a:prstGeom prst="rect">
                  <a:avLst/>
                </a:prstGeom>
                <a:blipFill>
                  <a:blip r:embed="rId6"/>
                  <a:stretch>
                    <a:fillRect b="-18841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68" name="Picture 67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0263" y="2597685"/>
            <a:ext cx="2873852" cy="2745481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667434" y="3299697"/>
                <a:ext cx="8031487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fr-FR" sz="24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Ta </a:t>
                </a:r>
                <a:r>
                  <a:rPr lang="fr-FR" sz="24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có</a:t>
                </a:r>
                <a:r>
                  <a:rPr lang="fr-FR" sz="2400" dirty="0"/>
                  <a:t>  : </a:t>
                </a:r>
                <a14:m>
                  <m:oMath xmlns:m="http://schemas.openxmlformats.org/officeDocument/2006/math">
                    <m:r>
                      <a:rPr lang="fr-FR" sz="2400" i="1">
                        <a:latin typeface="Cambria Math"/>
                      </a:rPr>
                      <m:t>𝑆𝐴</m:t>
                    </m:r>
                    <m:r>
                      <a:rPr lang="fr-FR" sz="2400" i="1">
                        <a:latin typeface="Cambria Math"/>
                      </a:rPr>
                      <m:t>⊥(</m:t>
                    </m:r>
                    <m:r>
                      <a:rPr lang="fr-FR" sz="2400" i="1">
                        <a:latin typeface="Cambria Math"/>
                      </a:rPr>
                      <m:t>𝐴𝐵𝐶𝐷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)⇒</m:t>
                    </m:r>
                  </m:oMath>
                </a14:m>
                <a:r>
                  <a:rPr lang="fr-FR" sz="2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fr-FR" sz="2400" i="1">
                        <a:latin typeface="Cambria Math"/>
                      </a:rPr>
                      <m:t>𝑆𝐴</m:t>
                    </m:r>
                    <m:r>
                      <a:rPr lang="fr-FR" sz="2400" i="1">
                        <a:latin typeface="Cambria Math"/>
                      </a:rPr>
                      <m:t>⊥</m:t>
                    </m:r>
                    <m:r>
                      <a:rPr lang="fr-FR" sz="2400" i="1">
                        <a:latin typeface="Cambria Math"/>
                      </a:rPr>
                      <m:t>𝐵𝐶</m:t>
                    </m:r>
                    <m:r>
                      <a:rPr lang="fr-FR" sz="2400" i="1">
                        <a:latin typeface="Cambria Math"/>
                      </a:rPr>
                      <m:t> ;</m:t>
                    </m:r>
                    <m:r>
                      <a:rPr lang="fr-FR" sz="2400" i="1">
                        <a:latin typeface="Cambria Math"/>
                      </a:rPr>
                      <m:t>𝑆𝐴</m:t>
                    </m:r>
                    <m:r>
                      <a:rPr lang="fr-FR" sz="2400" i="1">
                        <a:latin typeface="Cambria Math"/>
                      </a:rPr>
                      <m:t>⊥</m:t>
                    </m:r>
                    <m:r>
                      <a:rPr lang="fr-FR" sz="2400" i="1">
                        <a:latin typeface="Cambria Math"/>
                      </a:rPr>
                      <m:t>𝐴𝐵</m:t>
                    </m:r>
                  </m:oMath>
                </a14:m>
                <a:r>
                  <a:rPr lang="fr-FR" sz="2400" dirty="0">
                    <a:latin typeface="Times New Roman" pitchFamily="18" charset="0"/>
                    <a:cs typeface="Times New Roman" pitchFamily="18" charset="0"/>
                  </a:rPr>
                  <a:t> .</a:t>
                </a:r>
                <a:endParaRPr lang="vi-VN" sz="2400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fr-FR" sz="240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vi-VN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434" y="3299697"/>
                <a:ext cx="8031487" cy="830997"/>
              </a:xfrm>
              <a:prstGeom prst="rect">
                <a:avLst/>
              </a:prstGeom>
              <a:blipFill>
                <a:blip r:embed="rId8"/>
                <a:stretch>
                  <a:fillRect l="-1138" t="-80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D099D078-6EDC-4651-BC15-660BE736BCDF}"/>
                  </a:ext>
                </a:extLst>
              </p:cNvPr>
              <p:cNvSpPr/>
              <p:nvPr/>
            </p:nvSpPr>
            <p:spPr>
              <a:xfrm>
                <a:off x="762736" y="3619836"/>
                <a:ext cx="7415064" cy="91614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vi-VN" sz="240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Nên t</a:t>
                </a:r>
                <a:r>
                  <a:rPr lang="fr-FR" sz="240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a </a:t>
                </a:r>
                <a:r>
                  <a:rPr lang="fr-FR" sz="24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có</a:t>
                </a:r>
                <a:r>
                  <a:rPr lang="fr-FR" sz="2400" dirty="0">
                    <a:latin typeface="Times New Roman" pitchFamily="18" charset="0"/>
                    <a:cs typeface="Times New Roman" pitchFamily="18" charset="0"/>
                  </a:rPr>
                  <a:t> :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vi-V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vi-VN" sz="24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fr-FR" sz="2400" i="1">
                                <a:latin typeface="Cambria Math"/>
                              </a:rPr>
                              <m:t>&amp;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𝐵𝐶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⊥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𝐴𝐵</m:t>
                            </m:r>
                          </m:e>
                          <m:e>
                            <m:r>
                              <a:rPr lang="fr-FR" sz="2400" i="1">
                                <a:latin typeface="Cambria Math"/>
                              </a:rPr>
                              <m:t>&amp;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𝐵𝐶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⊥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𝑆𝐴</m:t>
                            </m:r>
                          </m:e>
                        </m:eqArr>
                      </m:e>
                    </m:d>
                    <m:r>
                      <a:rPr lang="fr-FR" sz="2400" i="1">
                        <a:latin typeface="Cambria Math"/>
                      </a:rPr>
                      <m:t>⇒</m:t>
                    </m:r>
                    <m:r>
                      <a:rPr lang="fr-FR" sz="2400" i="1">
                        <a:latin typeface="Cambria Math"/>
                      </a:rPr>
                      <m:t>𝐵𝐶</m:t>
                    </m:r>
                    <m:r>
                      <a:rPr lang="fr-FR" sz="2400" i="1">
                        <a:latin typeface="Cambria Math"/>
                      </a:rPr>
                      <m:t>⊥(</m:t>
                    </m:r>
                    <m:r>
                      <a:rPr lang="fr-FR" sz="2400" i="1">
                        <a:latin typeface="Cambria Math"/>
                      </a:rPr>
                      <m:t>𝑆𝐴𝐵</m:t>
                    </m:r>
                    <m:r>
                      <a:rPr lang="fr-FR" sz="2400" i="1">
                        <a:latin typeface="Cambria Math"/>
                      </a:rPr>
                      <m:t>)⇒</m:t>
                    </m:r>
                  </m:oMath>
                </a14:m>
                <a:r>
                  <a:rPr lang="fr-FR" sz="2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vi-VN" sz="24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B</a:t>
                </a:r>
                <a:r>
                  <a:rPr lang="fr-FR" sz="2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fr-FR" sz="240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đúng</a:t>
                </a:r>
                <a:r>
                  <a:rPr lang="fr-FR" sz="240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vi-VN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D099D078-6EDC-4651-BC15-660BE736BCD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736" y="3619836"/>
                <a:ext cx="7415064" cy="916148"/>
              </a:xfrm>
              <a:prstGeom prst="rect">
                <a:avLst/>
              </a:prstGeom>
              <a:blipFill>
                <a:blip r:embed="rId9"/>
                <a:stretch>
                  <a:fillRect l="-12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AE52CF11-B265-4618-A0D2-75FCED1F3784}"/>
                  </a:ext>
                </a:extLst>
              </p:cNvPr>
              <p:cNvSpPr/>
              <p:nvPr/>
            </p:nvSpPr>
            <p:spPr>
              <a:xfrm>
                <a:off x="579585" y="5062710"/>
                <a:ext cx="5463099" cy="8245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fr-FR" sz="24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Ta </a:t>
                </a:r>
                <a:r>
                  <a:rPr lang="fr-FR" sz="24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có</a:t>
                </a:r>
                <a:r>
                  <a:rPr lang="fr-FR" sz="2133" dirty="0">
                    <a:latin typeface="Times New Roman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vi-VN" sz="2133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vi-VN" sz="2133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vi-VN" sz="2133" i="1">
                                <a:latin typeface="Cambria Math"/>
                              </a:rPr>
                              <m:t>&amp;</m:t>
                            </m:r>
                            <m:r>
                              <a:rPr lang="vi-VN" sz="2133" i="1">
                                <a:latin typeface="Cambria Math"/>
                              </a:rPr>
                              <m:t>𝐵𝐷</m:t>
                            </m:r>
                            <m:r>
                              <a:rPr lang="vi-VN" sz="2133" i="1">
                                <a:latin typeface="Cambria Math"/>
                              </a:rPr>
                              <m:t>⊥</m:t>
                            </m:r>
                            <m:r>
                              <a:rPr lang="vi-VN" sz="2133" i="1">
                                <a:latin typeface="Cambria Math"/>
                              </a:rPr>
                              <m:t>𝐴𝐶</m:t>
                            </m:r>
                          </m:e>
                          <m:e>
                            <m:r>
                              <a:rPr lang="vi-VN" sz="2133" i="1">
                                <a:latin typeface="Cambria Math"/>
                              </a:rPr>
                              <m:t>&amp;</m:t>
                            </m:r>
                            <m:r>
                              <a:rPr lang="vi-VN" sz="2133" i="1">
                                <a:latin typeface="Cambria Math"/>
                              </a:rPr>
                              <m:t>𝐵𝐷</m:t>
                            </m:r>
                            <m:r>
                              <a:rPr lang="vi-VN" sz="2133" i="1">
                                <a:latin typeface="Cambria Math"/>
                              </a:rPr>
                              <m:t>⊥</m:t>
                            </m:r>
                            <m:r>
                              <a:rPr lang="vi-VN" sz="2133" i="1">
                                <a:latin typeface="Cambria Math"/>
                              </a:rPr>
                              <m:t>𝑆𝐴</m:t>
                            </m:r>
                          </m:e>
                        </m:eqArr>
                      </m:e>
                    </m:d>
                    <m:r>
                      <a:rPr lang="vi-VN" sz="2133" i="1">
                        <a:latin typeface="Cambria Math"/>
                      </a:rPr>
                      <m:t>⇒</m:t>
                    </m:r>
                    <m:r>
                      <a:rPr lang="vi-VN" sz="2133" i="1">
                        <a:latin typeface="Cambria Math"/>
                      </a:rPr>
                      <m:t>𝐵𝐷</m:t>
                    </m:r>
                    <m:r>
                      <a:rPr lang="vi-VN" sz="2133" i="1">
                        <a:latin typeface="Cambria Math"/>
                      </a:rPr>
                      <m:t>⊥(</m:t>
                    </m:r>
                    <m:r>
                      <a:rPr lang="vi-VN" sz="2133" i="1">
                        <a:latin typeface="Cambria Math"/>
                      </a:rPr>
                      <m:t>𝑆𝐴𝐶</m:t>
                    </m:r>
                    <m:r>
                      <a:rPr lang="vi-VN" sz="2133" i="1">
                        <a:latin typeface="Cambria Math"/>
                      </a:rPr>
                      <m:t>)⇒</m:t>
                    </m:r>
                  </m:oMath>
                </a14:m>
                <a:r>
                  <a:rPr lang="vi-VN" sz="2133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fr-FR" sz="2133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D</a:t>
                </a:r>
                <a:r>
                  <a:rPr lang="fr-FR" sz="2133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đúng</a:t>
                </a:r>
                <a:r>
                  <a:rPr lang="fr-FR" sz="2133" dirty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vi-VN" sz="2133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AE52CF11-B265-4618-A0D2-75FCED1F378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585" y="5062710"/>
                <a:ext cx="5463099" cy="824521"/>
              </a:xfrm>
              <a:prstGeom prst="rect">
                <a:avLst/>
              </a:prstGeom>
              <a:blipFill>
                <a:blip r:embed="rId10"/>
                <a:stretch>
                  <a:fillRect l="-1674" r="-5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6" name="Oval 85">
            <a:extLst>
              <a:ext uri="{FF2B5EF4-FFF2-40B4-BE49-F238E27FC236}">
                <a16:creationId xmlns:a16="http://schemas.microsoft.com/office/drawing/2014/main" id="{E240518A-F584-45DA-A036-BDBEC3F2AFC9}"/>
              </a:ext>
            </a:extLst>
          </p:cNvPr>
          <p:cNvSpPr/>
          <p:nvPr/>
        </p:nvSpPr>
        <p:spPr>
          <a:xfrm>
            <a:off x="175248" y="1917860"/>
            <a:ext cx="776933" cy="533827"/>
          </a:xfrm>
          <a:prstGeom prst="ellipse">
            <a:avLst/>
          </a:prstGeom>
          <a:solidFill>
            <a:srgbClr val="FF0000"/>
          </a:solidFill>
          <a:ln w="571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199" b="1" dirty="0">
                <a:latin typeface="Tahoma" pitchFamily="34" charset="0"/>
                <a:ea typeface="Tahoma" pitchFamily="34" charset="0"/>
                <a:cs typeface="Tahoma" pitchFamily="34" charset="0"/>
              </a:rPr>
              <a:t>A</a:t>
            </a:r>
            <a:endParaRPr lang="en-US" sz="3199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A922F0EE-3F19-4A37-A26A-9FF9A1D86355}"/>
                  </a:ext>
                </a:extLst>
              </p:cNvPr>
              <p:cNvSpPr/>
              <p:nvPr/>
            </p:nvSpPr>
            <p:spPr>
              <a:xfrm>
                <a:off x="762736" y="4376221"/>
                <a:ext cx="6872844" cy="8245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vi-VN" sz="240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Tương tự t</a:t>
                </a:r>
                <a:r>
                  <a:rPr lang="fr-FR" sz="240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a </a:t>
                </a:r>
                <a:r>
                  <a:rPr lang="fr-FR" sz="24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có</a:t>
                </a:r>
                <a:r>
                  <a:rPr lang="fr-FR" sz="24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 </a:t>
                </a:r>
                <a:r>
                  <a:rPr lang="fr-FR" sz="2133" dirty="0">
                    <a:latin typeface="Times New Roman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vi-VN" sz="2133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vi-VN" sz="2133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fr-FR" sz="2133" i="1">
                                <a:latin typeface="Cambria Math"/>
                              </a:rPr>
                              <m:t>&amp;</m:t>
                            </m:r>
                            <m:r>
                              <a:rPr lang="vi-VN" sz="2133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fr-FR" sz="2133" i="1">
                                <a:latin typeface="Cambria Math"/>
                              </a:rPr>
                              <m:t>𝐵</m:t>
                            </m:r>
                            <m:r>
                              <a:rPr lang="fr-FR" sz="2133" i="1">
                                <a:latin typeface="Cambria Math"/>
                              </a:rPr>
                              <m:t>⊥</m:t>
                            </m:r>
                            <m:r>
                              <a:rPr lang="vi-VN" sz="2133" i="1">
                                <a:latin typeface="Cambria Math" panose="02040503050406030204" pitchFamily="18" charset="0"/>
                              </a:rPr>
                              <m:t>𝐴𝐷</m:t>
                            </m:r>
                          </m:e>
                          <m:e>
                            <m:r>
                              <a:rPr lang="fr-FR" sz="2133" i="1">
                                <a:latin typeface="Cambria Math"/>
                              </a:rPr>
                              <m:t>&amp;</m:t>
                            </m:r>
                            <m:r>
                              <a:rPr lang="vi-VN" sz="2133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fr-FR" sz="2133" i="1">
                                <a:latin typeface="Cambria Math"/>
                              </a:rPr>
                              <m:t>𝐵</m:t>
                            </m:r>
                            <m:r>
                              <a:rPr lang="fr-FR" sz="2133" i="1">
                                <a:latin typeface="Cambria Math"/>
                              </a:rPr>
                              <m:t>⊥</m:t>
                            </m:r>
                            <m:r>
                              <a:rPr lang="fr-FR" sz="2133" i="1">
                                <a:latin typeface="Cambria Math"/>
                              </a:rPr>
                              <m:t>𝑆𝐴</m:t>
                            </m:r>
                          </m:e>
                        </m:eqArr>
                      </m:e>
                    </m:d>
                    <m:r>
                      <a:rPr lang="fr-FR" sz="2133" i="1">
                        <a:latin typeface="Cambria Math"/>
                      </a:rPr>
                      <m:t>⇒</m:t>
                    </m:r>
                    <m:r>
                      <a:rPr lang="vi-VN" sz="2133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fr-FR" sz="2133" i="1">
                        <a:latin typeface="Cambria Math"/>
                      </a:rPr>
                      <m:t>𝐵</m:t>
                    </m:r>
                    <m:r>
                      <a:rPr lang="fr-FR" sz="2133" i="1">
                        <a:latin typeface="Cambria Math"/>
                      </a:rPr>
                      <m:t>⊥(</m:t>
                    </m:r>
                    <m:r>
                      <a:rPr lang="fr-FR" sz="2133" i="1">
                        <a:latin typeface="Cambria Math"/>
                      </a:rPr>
                      <m:t>𝑆𝐴𝐷</m:t>
                    </m:r>
                    <m:r>
                      <a:rPr lang="fr-FR" sz="2133" i="1">
                        <a:latin typeface="Cambria Math"/>
                      </a:rPr>
                      <m:t>)⇒</m:t>
                    </m:r>
                  </m:oMath>
                </a14:m>
                <a:r>
                  <a:rPr lang="fr-FR" sz="2133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vi-VN" sz="2133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C</a:t>
                </a:r>
                <a:r>
                  <a:rPr lang="vi-VN" sz="2133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fr-FR" sz="240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đúng</a:t>
                </a:r>
                <a:r>
                  <a:rPr lang="fr-FR" sz="2133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vi-VN" sz="2133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A922F0EE-3F19-4A37-A26A-9FF9A1D8635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736" y="4376221"/>
                <a:ext cx="6872844" cy="824521"/>
              </a:xfrm>
              <a:prstGeom prst="rect">
                <a:avLst/>
              </a:prstGeom>
              <a:blipFill>
                <a:blip r:embed="rId11"/>
                <a:stretch>
                  <a:fillRect l="-1330" r="-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0" name="Group 5">
            <a:extLst>
              <a:ext uri="{FF2B5EF4-FFF2-40B4-BE49-F238E27FC236}">
                <a16:creationId xmlns:a16="http://schemas.microsoft.com/office/drawing/2014/main" id="{007E462F-12EC-4000-A3FA-B36EF24C69EE}"/>
              </a:ext>
            </a:extLst>
          </p:cNvPr>
          <p:cNvGrpSpPr/>
          <p:nvPr/>
        </p:nvGrpSpPr>
        <p:grpSpPr>
          <a:xfrm>
            <a:off x="233493" y="25200"/>
            <a:ext cx="9826217" cy="913199"/>
            <a:chOff x="1268091" y="3326756"/>
            <a:chExt cx="11103001" cy="1940279"/>
          </a:xfrm>
        </p:grpSpPr>
        <p:sp>
          <p:nvSpPr>
            <p:cNvPr id="91" name="Rounded Rectangle 8">
              <a:extLst>
                <a:ext uri="{FF2B5EF4-FFF2-40B4-BE49-F238E27FC236}">
                  <a16:creationId xmlns:a16="http://schemas.microsoft.com/office/drawing/2014/main" id="{5D9E6855-F371-4841-8BF4-F79E7B217913}"/>
                </a:ext>
              </a:extLst>
            </p:cNvPr>
            <p:cNvSpPr/>
            <p:nvPr/>
          </p:nvSpPr>
          <p:spPr>
            <a:xfrm>
              <a:off x="1557471" y="3662995"/>
              <a:ext cx="10639167" cy="578294"/>
            </a:xfrm>
            <a:prstGeom prst="roundRect">
              <a:avLst>
                <a:gd name="adj" fmla="val 1021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7" tIns="8999" rIns="17997" bIns="8999" rtlCol="0" anchor="ctr"/>
            <a:lstStyle/>
            <a:p>
              <a:pPr algn="ctr"/>
              <a:endParaRPr lang="en-US" sz="2300">
                <a:latin typeface="+mj-lt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92" name="Group 65">
              <a:extLst>
                <a:ext uri="{FF2B5EF4-FFF2-40B4-BE49-F238E27FC236}">
                  <a16:creationId xmlns:a16="http://schemas.microsoft.com/office/drawing/2014/main" id="{1818219A-174C-4372-83DB-B10E1F172321}"/>
                </a:ext>
              </a:extLst>
            </p:cNvPr>
            <p:cNvGrpSpPr/>
            <p:nvPr/>
          </p:nvGrpSpPr>
          <p:grpSpPr>
            <a:xfrm>
              <a:off x="1268091" y="3326756"/>
              <a:ext cx="11103001" cy="1940279"/>
              <a:chOff x="166396" y="8712046"/>
              <a:chExt cx="11103001" cy="1940279"/>
            </a:xfrm>
          </p:grpSpPr>
          <p:sp>
            <p:nvSpPr>
              <p:cNvPr id="93" name="Freeform 20">
                <a:extLst>
                  <a:ext uri="{FF2B5EF4-FFF2-40B4-BE49-F238E27FC236}">
                    <a16:creationId xmlns:a16="http://schemas.microsoft.com/office/drawing/2014/main" id="{A9444E07-DEAB-45EE-8102-8E638E985D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19" y="8755078"/>
                <a:ext cx="10884878" cy="1127460"/>
              </a:xfrm>
              <a:prstGeom prst="roundRect">
                <a:avLst/>
              </a:prstGeom>
              <a:solidFill>
                <a:srgbClr val="0072B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00">
                  <a:latin typeface="+mj-lt"/>
                  <a:ea typeface="Tahoma" pitchFamily="34" charset="0"/>
                  <a:cs typeface="Tahoma" pitchFamily="34" charset="0"/>
                </a:endParaRPr>
              </a:p>
            </p:txBody>
          </p:sp>
          <p:grpSp>
            <p:nvGrpSpPr>
              <p:cNvPr id="94" name="Group 93">
                <a:extLst>
                  <a:ext uri="{FF2B5EF4-FFF2-40B4-BE49-F238E27FC236}">
                    <a16:creationId xmlns:a16="http://schemas.microsoft.com/office/drawing/2014/main" id="{7EC4F81F-CDB7-44DC-AF8E-EE8492DA1061}"/>
                  </a:ext>
                </a:extLst>
              </p:cNvPr>
              <p:cNvGrpSpPr/>
              <p:nvPr/>
            </p:nvGrpSpPr>
            <p:grpSpPr>
              <a:xfrm>
                <a:off x="166396" y="8780577"/>
                <a:ext cx="702538" cy="572229"/>
                <a:chOff x="-145995" y="8633545"/>
                <a:chExt cx="787401" cy="641352"/>
              </a:xfrm>
            </p:grpSpPr>
            <p:sp>
              <p:nvSpPr>
                <p:cNvPr id="96" name="Freeform 45">
                  <a:extLst>
                    <a:ext uri="{FF2B5EF4-FFF2-40B4-BE49-F238E27FC236}">
                      <a16:creationId xmlns:a16="http://schemas.microsoft.com/office/drawing/2014/main" id="{BE473440-20FC-4387-8A17-9D5B72BD3D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062171"/>
                  <a:ext cx="363538" cy="88900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7" name="Freeform 46">
                  <a:extLst>
                    <a:ext uri="{FF2B5EF4-FFF2-40B4-BE49-F238E27FC236}">
                      <a16:creationId xmlns:a16="http://schemas.microsoft.com/office/drawing/2014/main" id="{6194DEE2-CE1F-44EA-8F4A-D474C78EACC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039946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0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0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8" name="Freeform 47">
                  <a:extLst>
                    <a:ext uri="{FF2B5EF4-FFF2-40B4-BE49-F238E27FC236}">
                      <a16:creationId xmlns:a16="http://schemas.microsoft.com/office/drawing/2014/main" id="{1407BC1F-8657-47E1-A075-2F8D7D812F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136784"/>
                  <a:ext cx="363538" cy="90488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9" name="Freeform 48">
                  <a:extLst>
                    <a:ext uri="{FF2B5EF4-FFF2-40B4-BE49-F238E27FC236}">
                      <a16:creationId xmlns:a16="http://schemas.microsoft.com/office/drawing/2014/main" id="{10DA8CC5-738B-4A58-9892-6EDE151E7F3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114559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1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1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0" name="Freeform 49">
                  <a:extLst>
                    <a:ext uri="{FF2B5EF4-FFF2-40B4-BE49-F238E27FC236}">
                      <a16:creationId xmlns:a16="http://schemas.microsoft.com/office/drawing/2014/main" id="{1AA964F8-E5AF-473E-B773-48928CFAB6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7543" y="8657358"/>
                  <a:ext cx="263525" cy="254000"/>
                </a:xfrm>
                <a:custGeom>
                  <a:avLst/>
                  <a:gdLst>
                    <a:gd name="T0" fmla="*/ 50 w 70"/>
                    <a:gd name="T1" fmla="*/ 68 h 68"/>
                    <a:gd name="T2" fmla="*/ 45 w 70"/>
                    <a:gd name="T3" fmla="*/ 67 h 68"/>
                    <a:gd name="T4" fmla="*/ 2 w 70"/>
                    <a:gd name="T5" fmla="*/ 23 h 68"/>
                    <a:gd name="T6" fmla="*/ 2 w 70"/>
                    <a:gd name="T7" fmla="*/ 15 h 68"/>
                    <a:gd name="T8" fmla="*/ 14 w 70"/>
                    <a:gd name="T9" fmla="*/ 3 h 68"/>
                    <a:gd name="T10" fmla="*/ 22 w 70"/>
                    <a:gd name="T11" fmla="*/ 0 h 68"/>
                    <a:gd name="T12" fmla="*/ 31 w 70"/>
                    <a:gd name="T13" fmla="*/ 3 h 68"/>
                    <a:gd name="T14" fmla="*/ 65 w 70"/>
                    <a:gd name="T15" fmla="*/ 38 h 68"/>
                    <a:gd name="T16" fmla="*/ 65 w 70"/>
                    <a:gd name="T17" fmla="*/ 55 h 68"/>
                    <a:gd name="T18" fmla="*/ 54 w 70"/>
                    <a:gd name="T19" fmla="*/ 67 h 68"/>
                    <a:gd name="T20" fmla="*/ 50 w 70"/>
                    <a:gd name="T21" fmla="*/ 6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0" h="68">
                      <a:moveTo>
                        <a:pt x="50" y="68"/>
                      </a:moveTo>
                      <a:cubicBezTo>
                        <a:pt x="48" y="68"/>
                        <a:pt x="47" y="68"/>
                        <a:pt x="45" y="67"/>
                      </a:cubicBezTo>
                      <a:cubicBezTo>
                        <a:pt x="2" y="23"/>
                        <a:pt x="2" y="23"/>
                        <a:pt x="2" y="23"/>
                      </a:cubicBezTo>
                      <a:cubicBezTo>
                        <a:pt x="0" y="21"/>
                        <a:pt x="0" y="17"/>
                        <a:pt x="2" y="15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6" y="1"/>
                        <a:pt x="19" y="0"/>
                        <a:pt x="22" y="0"/>
                      </a:cubicBezTo>
                      <a:cubicBezTo>
                        <a:pt x="26" y="0"/>
                        <a:pt x="29" y="1"/>
                        <a:pt x="31" y="3"/>
                      </a:cubicBezTo>
                      <a:cubicBezTo>
                        <a:pt x="65" y="38"/>
                        <a:pt x="65" y="38"/>
                        <a:pt x="65" y="38"/>
                      </a:cubicBezTo>
                      <a:cubicBezTo>
                        <a:pt x="70" y="42"/>
                        <a:pt x="70" y="50"/>
                        <a:pt x="65" y="55"/>
                      </a:cubicBezTo>
                      <a:cubicBezTo>
                        <a:pt x="54" y="67"/>
                        <a:pt x="54" y="67"/>
                        <a:pt x="54" y="67"/>
                      </a:cubicBezTo>
                      <a:cubicBezTo>
                        <a:pt x="53" y="68"/>
                        <a:pt x="51" y="68"/>
                        <a:pt x="50" y="6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1" name="Freeform 50">
                  <a:extLst>
                    <a:ext uri="{FF2B5EF4-FFF2-40B4-BE49-F238E27FC236}">
                      <a16:creationId xmlns:a16="http://schemas.microsoft.com/office/drawing/2014/main" id="{625D1E84-C0BC-4FEB-8294-293397561D6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92143" y="8633545"/>
                  <a:ext cx="314325" cy="300038"/>
                </a:xfrm>
                <a:custGeom>
                  <a:avLst/>
                  <a:gdLst>
                    <a:gd name="T0" fmla="*/ 29 w 84"/>
                    <a:gd name="T1" fmla="*/ 12 h 80"/>
                    <a:gd name="T2" fmla="*/ 34 w 84"/>
                    <a:gd name="T3" fmla="*/ 13 h 80"/>
                    <a:gd name="T4" fmla="*/ 68 w 84"/>
                    <a:gd name="T5" fmla="*/ 48 h 80"/>
                    <a:gd name="T6" fmla="*/ 68 w 84"/>
                    <a:gd name="T7" fmla="*/ 57 h 80"/>
                    <a:gd name="T8" fmla="*/ 57 w 84"/>
                    <a:gd name="T9" fmla="*/ 68 h 80"/>
                    <a:gd name="T10" fmla="*/ 13 w 84"/>
                    <a:gd name="T11" fmla="*/ 25 h 80"/>
                    <a:gd name="T12" fmla="*/ 25 w 84"/>
                    <a:gd name="T13" fmla="*/ 13 h 80"/>
                    <a:gd name="T14" fmla="*/ 29 w 84"/>
                    <a:gd name="T15" fmla="*/ 12 h 80"/>
                    <a:gd name="T16" fmla="*/ 29 w 84"/>
                    <a:gd name="T17" fmla="*/ 0 h 80"/>
                    <a:gd name="T18" fmla="*/ 16 w 84"/>
                    <a:gd name="T19" fmla="*/ 5 h 80"/>
                    <a:gd name="T20" fmla="*/ 5 w 84"/>
                    <a:gd name="T21" fmla="*/ 16 h 80"/>
                    <a:gd name="T22" fmla="*/ 5 w 84"/>
                    <a:gd name="T23" fmla="*/ 33 h 80"/>
                    <a:gd name="T24" fmla="*/ 48 w 84"/>
                    <a:gd name="T25" fmla="*/ 77 h 80"/>
                    <a:gd name="T26" fmla="*/ 57 w 84"/>
                    <a:gd name="T27" fmla="*/ 80 h 80"/>
                    <a:gd name="T28" fmla="*/ 57 w 84"/>
                    <a:gd name="T29" fmla="*/ 80 h 80"/>
                    <a:gd name="T30" fmla="*/ 65 w 84"/>
                    <a:gd name="T31" fmla="*/ 77 h 80"/>
                    <a:gd name="T32" fmla="*/ 77 w 84"/>
                    <a:gd name="T33" fmla="*/ 65 h 80"/>
                    <a:gd name="T34" fmla="*/ 77 w 84"/>
                    <a:gd name="T35" fmla="*/ 39 h 80"/>
                    <a:gd name="T36" fmla="*/ 42 w 84"/>
                    <a:gd name="T37" fmla="*/ 5 h 80"/>
                    <a:gd name="T38" fmla="*/ 29 w 84"/>
                    <a:gd name="T39" fmla="*/ 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84" h="80">
                      <a:moveTo>
                        <a:pt x="29" y="12"/>
                      </a:moveTo>
                      <a:cubicBezTo>
                        <a:pt x="31" y="12"/>
                        <a:pt x="33" y="12"/>
                        <a:pt x="34" y="13"/>
                      </a:cubicBezTo>
                      <a:cubicBezTo>
                        <a:pt x="34" y="13"/>
                        <a:pt x="34" y="13"/>
                        <a:pt x="68" y="48"/>
                      </a:cubicBezTo>
                      <a:cubicBezTo>
                        <a:pt x="71" y="50"/>
                        <a:pt x="71" y="54"/>
                        <a:pt x="68" y="57"/>
                      </a:cubicBezTo>
                      <a:cubicBezTo>
                        <a:pt x="68" y="57"/>
                        <a:pt x="68" y="57"/>
                        <a:pt x="57" y="68"/>
                      </a:cubicBezTo>
                      <a:cubicBezTo>
                        <a:pt x="57" y="68"/>
                        <a:pt x="57" y="68"/>
                        <a:pt x="13" y="25"/>
                      </a:cubicBezTo>
                      <a:cubicBezTo>
                        <a:pt x="13" y="25"/>
                        <a:pt x="13" y="25"/>
                        <a:pt x="25" y="13"/>
                      </a:cubicBezTo>
                      <a:cubicBezTo>
                        <a:pt x="26" y="12"/>
                        <a:pt x="28" y="12"/>
                        <a:pt x="29" y="12"/>
                      </a:cubicBezTo>
                      <a:moveTo>
                        <a:pt x="29" y="0"/>
                      </a:moveTo>
                      <a:cubicBezTo>
                        <a:pt x="24" y="0"/>
                        <a:pt x="20" y="2"/>
                        <a:pt x="16" y="5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0" y="21"/>
                        <a:pt x="0" y="29"/>
                        <a:pt x="5" y="33"/>
                      </a:cubicBezTo>
                      <a:cubicBezTo>
                        <a:pt x="48" y="77"/>
                        <a:pt x="48" y="77"/>
                        <a:pt x="48" y="77"/>
                      </a:cubicBezTo>
                      <a:cubicBezTo>
                        <a:pt x="50" y="79"/>
                        <a:pt x="53" y="80"/>
                        <a:pt x="57" y="80"/>
                      </a:cubicBezTo>
                      <a:cubicBezTo>
                        <a:pt x="57" y="80"/>
                        <a:pt x="57" y="80"/>
                        <a:pt x="57" y="80"/>
                      </a:cubicBezTo>
                      <a:cubicBezTo>
                        <a:pt x="60" y="80"/>
                        <a:pt x="63" y="79"/>
                        <a:pt x="65" y="77"/>
                      </a:cubicBezTo>
                      <a:cubicBezTo>
                        <a:pt x="77" y="65"/>
                        <a:pt x="77" y="65"/>
                        <a:pt x="77" y="65"/>
                      </a:cubicBezTo>
                      <a:cubicBezTo>
                        <a:pt x="84" y="58"/>
                        <a:pt x="84" y="47"/>
                        <a:pt x="77" y="39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39" y="2"/>
                        <a:pt x="34" y="0"/>
                        <a:pt x="29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2" name="Freeform 51">
                  <a:extLst>
                    <a:ext uri="{FF2B5EF4-FFF2-40B4-BE49-F238E27FC236}">
                      <a16:creationId xmlns:a16="http://schemas.microsoft.com/office/drawing/2014/main" id="{6ECE9A41-034F-4C5C-8CD6-882BEAFFC94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23770" y="8724033"/>
                  <a:ext cx="742950" cy="528639"/>
                </a:xfrm>
                <a:custGeom>
                  <a:avLst/>
                  <a:gdLst>
                    <a:gd name="T0" fmla="*/ 12 w 198"/>
                    <a:gd name="T1" fmla="*/ 141 h 141"/>
                    <a:gd name="T2" fmla="*/ 8 w 198"/>
                    <a:gd name="T3" fmla="*/ 140 h 141"/>
                    <a:gd name="T4" fmla="*/ 3 w 198"/>
                    <a:gd name="T5" fmla="*/ 134 h 141"/>
                    <a:gd name="T6" fmla="*/ 1 w 198"/>
                    <a:gd name="T7" fmla="*/ 128 h 141"/>
                    <a:gd name="T8" fmla="*/ 14 w 198"/>
                    <a:gd name="T9" fmla="*/ 77 h 141"/>
                    <a:gd name="T10" fmla="*/ 15 w 198"/>
                    <a:gd name="T11" fmla="*/ 75 h 141"/>
                    <a:gd name="T12" fmla="*/ 88 w 198"/>
                    <a:gd name="T13" fmla="*/ 1 h 141"/>
                    <a:gd name="T14" fmla="*/ 92 w 198"/>
                    <a:gd name="T15" fmla="*/ 0 h 141"/>
                    <a:gd name="T16" fmla="*/ 92 w 198"/>
                    <a:gd name="T17" fmla="*/ 0 h 141"/>
                    <a:gd name="T18" fmla="*/ 97 w 198"/>
                    <a:gd name="T19" fmla="*/ 1 h 141"/>
                    <a:gd name="T20" fmla="*/ 103 w 198"/>
                    <a:gd name="T21" fmla="*/ 8 h 141"/>
                    <a:gd name="T22" fmla="*/ 105 w 198"/>
                    <a:gd name="T23" fmla="*/ 12 h 141"/>
                    <a:gd name="T24" fmla="*/ 109 w 198"/>
                    <a:gd name="T25" fmla="*/ 13 h 141"/>
                    <a:gd name="T26" fmla="*/ 116 w 198"/>
                    <a:gd name="T27" fmla="*/ 21 h 141"/>
                    <a:gd name="T28" fmla="*/ 117 w 198"/>
                    <a:gd name="T29" fmla="*/ 24 h 141"/>
                    <a:gd name="T30" fmla="*/ 121 w 198"/>
                    <a:gd name="T31" fmla="*/ 26 h 141"/>
                    <a:gd name="T32" fmla="*/ 128 w 198"/>
                    <a:gd name="T33" fmla="*/ 33 h 141"/>
                    <a:gd name="T34" fmla="*/ 130 w 198"/>
                    <a:gd name="T35" fmla="*/ 37 h 141"/>
                    <a:gd name="T36" fmla="*/ 133 w 198"/>
                    <a:gd name="T37" fmla="*/ 38 h 141"/>
                    <a:gd name="T38" fmla="*/ 140 w 198"/>
                    <a:gd name="T39" fmla="*/ 45 h 141"/>
                    <a:gd name="T40" fmla="*/ 142 w 198"/>
                    <a:gd name="T41" fmla="*/ 49 h 141"/>
                    <a:gd name="T42" fmla="*/ 140 w 198"/>
                    <a:gd name="T43" fmla="*/ 53 h 141"/>
                    <a:gd name="T44" fmla="*/ 124 w 198"/>
                    <a:gd name="T45" fmla="*/ 70 h 141"/>
                    <a:gd name="T46" fmla="*/ 192 w 198"/>
                    <a:gd name="T47" fmla="*/ 70 h 141"/>
                    <a:gd name="T48" fmla="*/ 198 w 198"/>
                    <a:gd name="T49" fmla="*/ 76 h 141"/>
                    <a:gd name="T50" fmla="*/ 198 w 198"/>
                    <a:gd name="T51" fmla="*/ 87 h 141"/>
                    <a:gd name="T52" fmla="*/ 192 w 198"/>
                    <a:gd name="T53" fmla="*/ 93 h 141"/>
                    <a:gd name="T54" fmla="*/ 107 w 198"/>
                    <a:gd name="T55" fmla="*/ 93 h 141"/>
                    <a:gd name="T56" fmla="*/ 103 w 198"/>
                    <a:gd name="T57" fmla="*/ 91 h 141"/>
                    <a:gd name="T58" fmla="*/ 67 w 198"/>
                    <a:gd name="T59" fmla="*/ 127 h 141"/>
                    <a:gd name="T60" fmla="*/ 64 w 198"/>
                    <a:gd name="T61" fmla="*/ 128 h 141"/>
                    <a:gd name="T62" fmla="*/ 14 w 198"/>
                    <a:gd name="T63" fmla="*/ 141 h 141"/>
                    <a:gd name="T64" fmla="*/ 12 w 198"/>
                    <a:gd name="T65" fmla="*/ 141 h 141"/>
                    <a:gd name="T66" fmla="*/ 23 w 198"/>
                    <a:gd name="T67" fmla="*/ 119 h 141"/>
                    <a:gd name="T68" fmla="*/ 45 w 198"/>
                    <a:gd name="T69" fmla="*/ 113 h 141"/>
                    <a:gd name="T70" fmla="*/ 29 w 198"/>
                    <a:gd name="T71" fmla="*/ 97 h 141"/>
                    <a:gd name="T72" fmla="*/ 23 w 198"/>
                    <a:gd name="T73" fmla="*/ 119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98" h="141">
                      <a:moveTo>
                        <a:pt x="12" y="141"/>
                      </a:moveTo>
                      <a:cubicBezTo>
                        <a:pt x="11" y="141"/>
                        <a:pt x="9" y="141"/>
                        <a:pt x="8" y="140"/>
                      </a:cubicBezTo>
                      <a:cubicBezTo>
                        <a:pt x="3" y="134"/>
                        <a:pt x="3" y="134"/>
                        <a:pt x="3" y="134"/>
                      </a:cubicBezTo>
                      <a:cubicBezTo>
                        <a:pt x="1" y="133"/>
                        <a:pt x="0" y="131"/>
                        <a:pt x="1" y="128"/>
                      </a:cubicBezTo>
                      <a:cubicBezTo>
                        <a:pt x="14" y="77"/>
                        <a:pt x="14" y="77"/>
                        <a:pt x="14" y="77"/>
                      </a:cubicBezTo>
                      <a:cubicBezTo>
                        <a:pt x="14" y="76"/>
                        <a:pt x="15" y="75"/>
                        <a:pt x="15" y="75"/>
                      </a:cubicBezTo>
                      <a:cubicBezTo>
                        <a:pt x="88" y="1"/>
                        <a:pt x="88" y="1"/>
                        <a:pt x="88" y="1"/>
                      </a:cubicBezTo>
                      <a:cubicBezTo>
                        <a:pt x="89" y="0"/>
                        <a:pt x="91" y="0"/>
                        <a:pt x="92" y="0"/>
                      </a:cubicBezTo>
                      <a:cubicBezTo>
                        <a:pt x="92" y="0"/>
                        <a:pt x="92" y="0"/>
                        <a:pt x="92" y="0"/>
                      </a:cubicBezTo>
                      <a:cubicBezTo>
                        <a:pt x="94" y="0"/>
                        <a:pt x="96" y="0"/>
                        <a:pt x="97" y="1"/>
                      </a:cubicBezTo>
                      <a:cubicBezTo>
                        <a:pt x="103" y="8"/>
                        <a:pt x="103" y="8"/>
                        <a:pt x="103" y="8"/>
                      </a:cubicBezTo>
                      <a:cubicBezTo>
                        <a:pt x="104" y="9"/>
                        <a:pt x="105" y="10"/>
                        <a:pt x="105" y="12"/>
                      </a:cubicBezTo>
                      <a:cubicBezTo>
                        <a:pt x="106" y="12"/>
                        <a:pt x="108" y="12"/>
                        <a:pt x="109" y="13"/>
                      </a:cubicBezTo>
                      <a:cubicBezTo>
                        <a:pt x="116" y="21"/>
                        <a:pt x="116" y="21"/>
                        <a:pt x="116" y="21"/>
                      </a:cubicBezTo>
                      <a:cubicBezTo>
                        <a:pt x="117" y="22"/>
                        <a:pt x="117" y="23"/>
                        <a:pt x="117" y="24"/>
                      </a:cubicBezTo>
                      <a:cubicBezTo>
                        <a:pt x="119" y="24"/>
                        <a:pt x="120" y="25"/>
                        <a:pt x="121" y="26"/>
                      </a:cubicBezTo>
                      <a:cubicBezTo>
                        <a:pt x="128" y="33"/>
                        <a:pt x="128" y="33"/>
                        <a:pt x="128" y="33"/>
                      </a:cubicBezTo>
                      <a:cubicBezTo>
                        <a:pt x="129" y="34"/>
                        <a:pt x="130" y="35"/>
                        <a:pt x="130" y="37"/>
                      </a:cubicBezTo>
                      <a:cubicBezTo>
                        <a:pt x="131" y="37"/>
                        <a:pt x="132" y="37"/>
                        <a:pt x="133" y="38"/>
                      </a:cubicBezTo>
                      <a:cubicBezTo>
                        <a:pt x="140" y="45"/>
                        <a:pt x="140" y="45"/>
                        <a:pt x="140" y="45"/>
                      </a:cubicBezTo>
                      <a:cubicBezTo>
                        <a:pt x="141" y="46"/>
                        <a:pt x="142" y="47"/>
                        <a:pt x="142" y="49"/>
                      </a:cubicBezTo>
                      <a:cubicBezTo>
                        <a:pt x="142" y="51"/>
                        <a:pt x="141" y="52"/>
                        <a:pt x="140" y="53"/>
                      </a:cubicBezTo>
                      <a:cubicBezTo>
                        <a:pt x="124" y="70"/>
                        <a:pt x="124" y="70"/>
                        <a:pt x="124" y="70"/>
                      </a:cubicBezTo>
                      <a:cubicBezTo>
                        <a:pt x="192" y="70"/>
                        <a:pt x="192" y="70"/>
                        <a:pt x="192" y="70"/>
                      </a:cubicBezTo>
                      <a:cubicBezTo>
                        <a:pt x="196" y="70"/>
                        <a:pt x="198" y="72"/>
                        <a:pt x="198" y="76"/>
                      </a:cubicBezTo>
                      <a:cubicBezTo>
                        <a:pt x="198" y="87"/>
                        <a:pt x="198" y="87"/>
                        <a:pt x="198" y="87"/>
                      </a:cubicBezTo>
                      <a:cubicBezTo>
                        <a:pt x="198" y="91"/>
                        <a:pt x="196" y="93"/>
                        <a:pt x="192" y="93"/>
                      </a:cubicBezTo>
                      <a:cubicBezTo>
                        <a:pt x="107" y="93"/>
                        <a:pt x="107" y="93"/>
                        <a:pt x="107" y="93"/>
                      </a:cubicBezTo>
                      <a:cubicBezTo>
                        <a:pt x="105" y="93"/>
                        <a:pt x="104" y="92"/>
                        <a:pt x="103" y="91"/>
                      </a:cubicBezTo>
                      <a:cubicBezTo>
                        <a:pt x="67" y="127"/>
                        <a:pt x="67" y="127"/>
                        <a:pt x="67" y="127"/>
                      </a:cubicBezTo>
                      <a:cubicBezTo>
                        <a:pt x="66" y="127"/>
                        <a:pt x="65" y="128"/>
                        <a:pt x="64" y="128"/>
                      </a:cubicBezTo>
                      <a:cubicBezTo>
                        <a:pt x="14" y="141"/>
                        <a:pt x="14" y="141"/>
                        <a:pt x="14" y="141"/>
                      </a:cubicBezTo>
                      <a:cubicBezTo>
                        <a:pt x="13" y="141"/>
                        <a:pt x="13" y="141"/>
                        <a:pt x="12" y="141"/>
                      </a:cubicBezTo>
                      <a:close/>
                      <a:moveTo>
                        <a:pt x="23" y="119"/>
                      </a:moveTo>
                      <a:cubicBezTo>
                        <a:pt x="45" y="113"/>
                        <a:pt x="45" y="113"/>
                        <a:pt x="45" y="113"/>
                      </a:cubicBezTo>
                      <a:cubicBezTo>
                        <a:pt x="29" y="97"/>
                        <a:pt x="29" y="97"/>
                        <a:pt x="29" y="97"/>
                      </a:cubicBezTo>
                      <a:lnTo>
                        <a:pt x="23" y="11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3" name="Freeform 52">
                  <a:extLst>
                    <a:ext uri="{FF2B5EF4-FFF2-40B4-BE49-F238E27FC236}">
                      <a16:creationId xmlns:a16="http://schemas.microsoft.com/office/drawing/2014/main" id="{61551617-E888-4769-84AF-093CBEF5318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45995" y="8701808"/>
                  <a:ext cx="787400" cy="573089"/>
                </a:xfrm>
                <a:custGeom>
                  <a:avLst/>
                  <a:gdLst>
                    <a:gd name="T0" fmla="*/ 98 w 210"/>
                    <a:gd name="T1" fmla="*/ 12 h 153"/>
                    <a:gd name="T2" fmla="*/ 105 w 210"/>
                    <a:gd name="T3" fmla="*/ 18 h 153"/>
                    <a:gd name="T4" fmla="*/ 37 w 210"/>
                    <a:gd name="T5" fmla="*/ 86 h 153"/>
                    <a:gd name="T6" fmla="*/ 43 w 210"/>
                    <a:gd name="T7" fmla="*/ 92 h 153"/>
                    <a:gd name="T8" fmla="*/ 110 w 210"/>
                    <a:gd name="T9" fmla="*/ 24 h 153"/>
                    <a:gd name="T10" fmla="*/ 118 w 210"/>
                    <a:gd name="T11" fmla="*/ 31 h 153"/>
                    <a:gd name="T12" fmla="*/ 50 w 210"/>
                    <a:gd name="T13" fmla="*/ 99 h 153"/>
                    <a:gd name="T14" fmla="*/ 55 w 210"/>
                    <a:gd name="T15" fmla="*/ 104 h 153"/>
                    <a:gd name="T16" fmla="*/ 123 w 210"/>
                    <a:gd name="T17" fmla="*/ 36 h 153"/>
                    <a:gd name="T18" fmla="*/ 130 w 210"/>
                    <a:gd name="T19" fmla="*/ 43 h 153"/>
                    <a:gd name="T20" fmla="*/ 62 w 210"/>
                    <a:gd name="T21" fmla="*/ 111 h 153"/>
                    <a:gd name="T22" fmla="*/ 68 w 210"/>
                    <a:gd name="T23" fmla="*/ 116 h 153"/>
                    <a:gd name="T24" fmla="*/ 135 w 210"/>
                    <a:gd name="T25" fmla="*/ 49 h 153"/>
                    <a:gd name="T26" fmla="*/ 142 w 210"/>
                    <a:gd name="T27" fmla="*/ 55 h 153"/>
                    <a:gd name="T28" fmla="*/ 115 w 210"/>
                    <a:gd name="T29" fmla="*/ 82 h 153"/>
                    <a:gd name="T30" fmla="*/ 198 w 210"/>
                    <a:gd name="T31" fmla="*/ 82 h 153"/>
                    <a:gd name="T32" fmla="*/ 198 w 210"/>
                    <a:gd name="T33" fmla="*/ 93 h 153"/>
                    <a:gd name="T34" fmla="*/ 113 w 210"/>
                    <a:gd name="T35" fmla="*/ 93 h 153"/>
                    <a:gd name="T36" fmla="*/ 113 w 210"/>
                    <a:gd name="T37" fmla="*/ 84 h 153"/>
                    <a:gd name="T38" fmla="*/ 69 w 210"/>
                    <a:gd name="T39" fmla="*/ 128 h 153"/>
                    <a:gd name="T40" fmla="*/ 18 w 210"/>
                    <a:gd name="T41" fmla="*/ 141 h 153"/>
                    <a:gd name="T42" fmla="*/ 13 w 210"/>
                    <a:gd name="T43" fmla="*/ 136 h 153"/>
                    <a:gd name="T44" fmla="*/ 26 w 210"/>
                    <a:gd name="T45" fmla="*/ 85 h 153"/>
                    <a:gd name="T46" fmla="*/ 98 w 210"/>
                    <a:gd name="T47" fmla="*/ 12 h 153"/>
                    <a:gd name="T48" fmla="*/ 21 w 210"/>
                    <a:gd name="T49" fmla="*/ 133 h 153"/>
                    <a:gd name="T50" fmla="*/ 62 w 210"/>
                    <a:gd name="T51" fmla="*/ 122 h 153"/>
                    <a:gd name="T52" fmla="*/ 32 w 210"/>
                    <a:gd name="T53" fmla="*/ 91 h 153"/>
                    <a:gd name="T54" fmla="*/ 21 w 210"/>
                    <a:gd name="T55" fmla="*/ 133 h 153"/>
                    <a:gd name="T56" fmla="*/ 98 w 210"/>
                    <a:gd name="T57" fmla="*/ 0 h 153"/>
                    <a:gd name="T58" fmla="*/ 98 w 210"/>
                    <a:gd name="T59" fmla="*/ 0 h 153"/>
                    <a:gd name="T60" fmla="*/ 90 w 210"/>
                    <a:gd name="T61" fmla="*/ 3 h 153"/>
                    <a:gd name="T62" fmla="*/ 17 w 210"/>
                    <a:gd name="T63" fmla="*/ 76 h 153"/>
                    <a:gd name="T64" fmla="*/ 14 w 210"/>
                    <a:gd name="T65" fmla="*/ 82 h 153"/>
                    <a:gd name="T66" fmla="*/ 1 w 210"/>
                    <a:gd name="T67" fmla="*/ 133 h 153"/>
                    <a:gd name="T68" fmla="*/ 4 w 210"/>
                    <a:gd name="T69" fmla="*/ 145 h 153"/>
                    <a:gd name="T70" fmla="*/ 10 w 210"/>
                    <a:gd name="T71" fmla="*/ 150 h 153"/>
                    <a:gd name="T72" fmla="*/ 18 w 210"/>
                    <a:gd name="T73" fmla="*/ 153 h 153"/>
                    <a:gd name="T74" fmla="*/ 21 w 210"/>
                    <a:gd name="T75" fmla="*/ 153 h 153"/>
                    <a:gd name="T76" fmla="*/ 72 w 210"/>
                    <a:gd name="T77" fmla="*/ 140 h 153"/>
                    <a:gd name="T78" fmla="*/ 77 w 210"/>
                    <a:gd name="T79" fmla="*/ 137 h 153"/>
                    <a:gd name="T80" fmla="*/ 109 w 210"/>
                    <a:gd name="T81" fmla="*/ 105 h 153"/>
                    <a:gd name="T82" fmla="*/ 113 w 210"/>
                    <a:gd name="T83" fmla="*/ 105 h 153"/>
                    <a:gd name="T84" fmla="*/ 198 w 210"/>
                    <a:gd name="T85" fmla="*/ 105 h 153"/>
                    <a:gd name="T86" fmla="*/ 210 w 210"/>
                    <a:gd name="T87" fmla="*/ 93 h 153"/>
                    <a:gd name="T88" fmla="*/ 210 w 210"/>
                    <a:gd name="T89" fmla="*/ 82 h 153"/>
                    <a:gd name="T90" fmla="*/ 198 w 210"/>
                    <a:gd name="T91" fmla="*/ 70 h 153"/>
                    <a:gd name="T92" fmla="*/ 144 w 210"/>
                    <a:gd name="T93" fmla="*/ 70 h 153"/>
                    <a:gd name="T94" fmla="*/ 150 w 210"/>
                    <a:gd name="T95" fmla="*/ 64 h 153"/>
                    <a:gd name="T96" fmla="*/ 154 w 210"/>
                    <a:gd name="T97" fmla="*/ 55 h 153"/>
                    <a:gd name="T98" fmla="*/ 150 w 210"/>
                    <a:gd name="T99" fmla="*/ 47 h 153"/>
                    <a:gd name="T100" fmla="*/ 144 w 210"/>
                    <a:gd name="T101" fmla="*/ 40 h 153"/>
                    <a:gd name="T102" fmla="*/ 140 w 210"/>
                    <a:gd name="T103" fmla="*/ 38 h 153"/>
                    <a:gd name="T104" fmla="*/ 138 w 210"/>
                    <a:gd name="T105" fmla="*/ 35 h 153"/>
                    <a:gd name="T106" fmla="*/ 131 w 210"/>
                    <a:gd name="T107" fmla="*/ 28 h 153"/>
                    <a:gd name="T108" fmla="*/ 128 w 210"/>
                    <a:gd name="T109" fmla="*/ 25 h 153"/>
                    <a:gd name="T110" fmla="*/ 126 w 210"/>
                    <a:gd name="T111" fmla="*/ 22 h 153"/>
                    <a:gd name="T112" fmla="*/ 119 w 210"/>
                    <a:gd name="T113" fmla="*/ 15 h 153"/>
                    <a:gd name="T114" fmla="*/ 116 w 210"/>
                    <a:gd name="T115" fmla="*/ 13 h 153"/>
                    <a:gd name="T116" fmla="*/ 113 w 210"/>
                    <a:gd name="T117" fmla="*/ 10 h 153"/>
                    <a:gd name="T118" fmla="*/ 107 w 210"/>
                    <a:gd name="T119" fmla="*/ 3 h 153"/>
                    <a:gd name="T120" fmla="*/ 98 w 210"/>
                    <a:gd name="T121" fmla="*/ 0 h 1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10" h="153">
                      <a:moveTo>
                        <a:pt x="98" y="12"/>
                      </a:moveTo>
                      <a:cubicBezTo>
                        <a:pt x="105" y="18"/>
                        <a:pt x="105" y="18"/>
                        <a:pt x="105" y="18"/>
                      </a:cubicBezTo>
                      <a:cubicBezTo>
                        <a:pt x="37" y="86"/>
                        <a:pt x="37" y="86"/>
                        <a:pt x="37" y="86"/>
                      </a:cubicBezTo>
                      <a:cubicBezTo>
                        <a:pt x="43" y="92"/>
                        <a:pt x="43" y="92"/>
                        <a:pt x="43" y="92"/>
                      </a:cubicBezTo>
                      <a:cubicBezTo>
                        <a:pt x="110" y="24"/>
                        <a:pt x="110" y="24"/>
                        <a:pt x="110" y="24"/>
                      </a:cubicBezTo>
                      <a:cubicBezTo>
                        <a:pt x="118" y="31"/>
                        <a:pt x="118" y="31"/>
                        <a:pt x="118" y="31"/>
                      </a:cubicBezTo>
                      <a:cubicBezTo>
                        <a:pt x="50" y="99"/>
                        <a:pt x="50" y="99"/>
                        <a:pt x="50" y="99"/>
                      </a:cubicBezTo>
                      <a:cubicBezTo>
                        <a:pt x="55" y="104"/>
                        <a:pt x="55" y="104"/>
                        <a:pt x="55" y="104"/>
                      </a:cubicBezTo>
                      <a:cubicBezTo>
                        <a:pt x="123" y="36"/>
                        <a:pt x="123" y="36"/>
                        <a:pt x="123" y="36"/>
                      </a:cubicBezTo>
                      <a:cubicBezTo>
                        <a:pt x="130" y="43"/>
                        <a:pt x="130" y="43"/>
                        <a:pt x="130" y="43"/>
                      </a:cubicBezTo>
                      <a:cubicBezTo>
                        <a:pt x="62" y="111"/>
                        <a:pt x="62" y="111"/>
                        <a:pt x="62" y="111"/>
                      </a:cubicBezTo>
                      <a:cubicBezTo>
                        <a:pt x="68" y="116"/>
                        <a:pt x="68" y="116"/>
                        <a:pt x="68" y="116"/>
                      </a:cubicBezTo>
                      <a:cubicBezTo>
                        <a:pt x="135" y="49"/>
                        <a:pt x="135" y="49"/>
                        <a:pt x="135" y="49"/>
                      </a:cubicBezTo>
                      <a:cubicBezTo>
                        <a:pt x="142" y="55"/>
                        <a:pt x="142" y="55"/>
                        <a:pt x="142" y="55"/>
                      </a:cubicBezTo>
                      <a:cubicBezTo>
                        <a:pt x="115" y="82"/>
                        <a:pt x="115" y="82"/>
                        <a:pt x="115" y="82"/>
                      </a:cubicBezTo>
                      <a:cubicBezTo>
                        <a:pt x="198" y="82"/>
                        <a:pt x="198" y="82"/>
                        <a:pt x="198" y="82"/>
                      </a:cubicBezTo>
                      <a:cubicBezTo>
                        <a:pt x="198" y="93"/>
                        <a:pt x="198" y="93"/>
                        <a:pt x="198" y="93"/>
                      </a:cubicBezTo>
                      <a:cubicBezTo>
                        <a:pt x="113" y="93"/>
                        <a:pt x="113" y="93"/>
                        <a:pt x="113" y="93"/>
                      </a:cubicBezTo>
                      <a:cubicBezTo>
                        <a:pt x="113" y="84"/>
                        <a:pt x="113" y="84"/>
                        <a:pt x="113" y="84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18" y="141"/>
                        <a:pt x="18" y="141"/>
                        <a:pt x="18" y="141"/>
                      </a:cubicBezTo>
                      <a:cubicBezTo>
                        <a:pt x="13" y="136"/>
                        <a:pt x="13" y="136"/>
                        <a:pt x="13" y="136"/>
                      </a:cubicBezTo>
                      <a:cubicBezTo>
                        <a:pt x="26" y="85"/>
                        <a:pt x="26" y="85"/>
                        <a:pt x="26" y="85"/>
                      </a:cubicBezTo>
                      <a:cubicBezTo>
                        <a:pt x="98" y="12"/>
                        <a:pt x="98" y="12"/>
                        <a:pt x="98" y="12"/>
                      </a:cubicBezTo>
                      <a:moveTo>
                        <a:pt x="21" y="133"/>
                      </a:moveTo>
                      <a:cubicBezTo>
                        <a:pt x="62" y="122"/>
                        <a:pt x="62" y="122"/>
                        <a:pt x="62" y="122"/>
                      </a:cubicBezTo>
                      <a:cubicBezTo>
                        <a:pt x="32" y="91"/>
                        <a:pt x="32" y="91"/>
                        <a:pt x="32" y="91"/>
                      </a:cubicBezTo>
                      <a:cubicBezTo>
                        <a:pt x="21" y="133"/>
                        <a:pt x="21" y="133"/>
                        <a:pt x="21" y="133"/>
                      </a:cubicBezTo>
                      <a:moveTo>
                        <a:pt x="98" y="0"/>
                      </a:moveTo>
                      <a:cubicBezTo>
                        <a:pt x="98" y="0"/>
                        <a:pt x="98" y="0"/>
                        <a:pt x="98" y="0"/>
                      </a:cubicBezTo>
                      <a:cubicBezTo>
                        <a:pt x="95" y="0"/>
                        <a:pt x="92" y="1"/>
                        <a:pt x="90" y="3"/>
                      </a:cubicBezTo>
                      <a:cubicBezTo>
                        <a:pt x="17" y="76"/>
                        <a:pt x="17" y="76"/>
                        <a:pt x="17" y="76"/>
                      </a:cubicBezTo>
                      <a:cubicBezTo>
                        <a:pt x="16" y="78"/>
                        <a:pt x="15" y="80"/>
                        <a:pt x="14" y="82"/>
                      </a:cubicBezTo>
                      <a:cubicBezTo>
                        <a:pt x="1" y="133"/>
                        <a:pt x="1" y="133"/>
                        <a:pt x="1" y="133"/>
                      </a:cubicBezTo>
                      <a:cubicBezTo>
                        <a:pt x="0" y="137"/>
                        <a:pt x="1" y="142"/>
                        <a:pt x="4" y="145"/>
                      </a:cubicBezTo>
                      <a:cubicBezTo>
                        <a:pt x="10" y="150"/>
                        <a:pt x="10" y="150"/>
                        <a:pt x="10" y="150"/>
                      </a:cubicBezTo>
                      <a:cubicBezTo>
                        <a:pt x="12" y="152"/>
                        <a:pt x="15" y="153"/>
                        <a:pt x="18" y="153"/>
                      </a:cubicBezTo>
                      <a:cubicBezTo>
                        <a:pt x="19" y="153"/>
                        <a:pt x="20" y="153"/>
                        <a:pt x="21" y="153"/>
                      </a:cubicBezTo>
                      <a:cubicBezTo>
                        <a:pt x="72" y="140"/>
                        <a:pt x="72" y="140"/>
                        <a:pt x="72" y="140"/>
                      </a:cubicBezTo>
                      <a:cubicBezTo>
                        <a:pt x="74" y="140"/>
                        <a:pt x="76" y="138"/>
                        <a:pt x="77" y="137"/>
                      </a:cubicBezTo>
                      <a:cubicBezTo>
                        <a:pt x="109" y="105"/>
                        <a:pt x="109" y="105"/>
                        <a:pt x="109" y="105"/>
                      </a:cubicBezTo>
                      <a:cubicBezTo>
                        <a:pt x="111" y="105"/>
                        <a:pt x="112" y="105"/>
                        <a:pt x="113" y="105"/>
                      </a:cubicBezTo>
                      <a:cubicBezTo>
                        <a:pt x="198" y="105"/>
                        <a:pt x="198" y="105"/>
                        <a:pt x="198" y="105"/>
                      </a:cubicBezTo>
                      <a:cubicBezTo>
                        <a:pt x="205" y="105"/>
                        <a:pt x="210" y="100"/>
                        <a:pt x="210" y="93"/>
                      </a:cubicBezTo>
                      <a:cubicBezTo>
                        <a:pt x="210" y="82"/>
                        <a:pt x="210" y="82"/>
                        <a:pt x="210" y="82"/>
                      </a:cubicBezTo>
                      <a:cubicBezTo>
                        <a:pt x="210" y="75"/>
                        <a:pt x="205" y="70"/>
                        <a:pt x="198" y="70"/>
                      </a:cubicBezTo>
                      <a:cubicBezTo>
                        <a:pt x="144" y="70"/>
                        <a:pt x="144" y="70"/>
                        <a:pt x="144" y="70"/>
                      </a:cubicBezTo>
                      <a:cubicBezTo>
                        <a:pt x="150" y="64"/>
                        <a:pt x="150" y="64"/>
                        <a:pt x="150" y="64"/>
                      </a:cubicBezTo>
                      <a:cubicBezTo>
                        <a:pt x="153" y="61"/>
                        <a:pt x="154" y="58"/>
                        <a:pt x="154" y="55"/>
                      </a:cubicBezTo>
                      <a:cubicBezTo>
                        <a:pt x="154" y="52"/>
                        <a:pt x="152" y="49"/>
                        <a:pt x="150" y="47"/>
                      </a:cubicBezTo>
                      <a:cubicBezTo>
                        <a:pt x="144" y="40"/>
                        <a:pt x="144" y="40"/>
                        <a:pt x="144" y="40"/>
                      </a:cubicBezTo>
                      <a:cubicBezTo>
                        <a:pt x="143" y="39"/>
                        <a:pt x="142" y="39"/>
                        <a:pt x="140" y="38"/>
                      </a:cubicBezTo>
                      <a:cubicBezTo>
                        <a:pt x="140" y="37"/>
                        <a:pt x="139" y="36"/>
                        <a:pt x="138" y="35"/>
                      </a:cubicBezTo>
                      <a:cubicBezTo>
                        <a:pt x="131" y="28"/>
                        <a:pt x="131" y="28"/>
                        <a:pt x="131" y="28"/>
                      </a:cubicBezTo>
                      <a:cubicBezTo>
                        <a:pt x="131" y="27"/>
                        <a:pt x="129" y="26"/>
                        <a:pt x="128" y="25"/>
                      </a:cubicBezTo>
                      <a:cubicBezTo>
                        <a:pt x="128" y="24"/>
                        <a:pt x="127" y="23"/>
                        <a:pt x="126" y="22"/>
                      </a:cubicBezTo>
                      <a:cubicBezTo>
                        <a:pt x="119" y="15"/>
                        <a:pt x="119" y="15"/>
                        <a:pt x="119" y="15"/>
                      </a:cubicBezTo>
                      <a:cubicBezTo>
                        <a:pt x="118" y="14"/>
                        <a:pt x="117" y="13"/>
                        <a:pt x="116" y="13"/>
                      </a:cubicBezTo>
                      <a:cubicBezTo>
                        <a:pt x="115" y="12"/>
                        <a:pt x="114" y="10"/>
                        <a:pt x="113" y="10"/>
                      </a:cubicBezTo>
                      <a:cubicBezTo>
                        <a:pt x="107" y="3"/>
                        <a:pt x="107" y="3"/>
                        <a:pt x="107" y="3"/>
                      </a:cubicBezTo>
                      <a:cubicBezTo>
                        <a:pt x="105" y="1"/>
                        <a:pt x="102" y="0"/>
                        <a:pt x="98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4" name="Rectangle 53">
                  <a:extLst>
                    <a:ext uri="{FF2B5EF4-FFF2-40B4-BE49-F238E27FC236}">
                      <a16:creationId xmlns:a16="http://schemas.microsoft.com/office/drawing/2014/main" id="{FEBDE6C7-4677-4D48-AD39-D9B02FDE984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084396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5" name="Rectangle 54">
                  <a:extLst>
                    <a:ext uri="{FF2B5EF4-FFF2-40B4-BE49-F238E27FC236}">
                      <a16:creationId xmlns:a16="http://schemas.microsoft.com/office/drawing/2014/main" id="{529BD406-2A9C-448B-81EE-B84C6F0C61C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159009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6" name="Freeform 55">
                  <a:extLst>
                    <a:ext uri="{FF2B5EF4-FFF2-40B4-BE49-F238E27FC236}">
                      <a16:creationId xmlns:a16="http://schemas.microsoft.com/office/drawing/2014/main" id="{6EF0134D-BE58-4D9F-8B9F-B7FBD22CBC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768" y="8674820"/>
                  <a:ext cx="217488" cy="214313"/>
                </a:xfrm>
                <a:custGeom>
                  <a:avLst/>
                  <a:gdLst>
                    <a:gd name="T0" fmla="*/ 55 w 58"/>
                    <a:gd name="T1" fmla="*/ 46 h 57"/>
                    <a:gd name="T2" fmla="*/ 55 w 58"/>
                    <a:gd name="T3" fmla="*/ 37 h 57"/>
                    <a:gd name="T4" fmla="*/ 21 w 58"/>
                    <a:gd name="T5" fmla="*/ 2 h 57"/>
                    <a:gd name="T6" fmla="*/ 12 w 58"/>
                    <a:gd name="T7" fmla="*/ 2 h 57"/>
                    <a:gd name="T8" fmla="*/ 0 w 58"/>
                    <a:gd name="T9" fmla="*/ 14 h 57"/>
                    <a:gd name="T10" fmla="*/ 44 w 58"/>
                    <a:gd name="T11" fmla="*/ 57 h 57"/>
                    <a:gd name="T12" fmla="*/ 55 w 58"/>
                    <a:gd name="T13" fmla="*/ 46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" h="57">
                      <a:moveTo>
                        <a:pt x="55" y="46"/>
                      </a:moveTo>
                      <a:cubicBezTo>
                        <a:pt x="58" y="43"/>
                        <a:pt x="58" y="39"/>
                        <a:pt x="55" y="37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18" y="0"/>
                        <a:pt x="14" y="0"/>
                        <a:pt x="12" y="2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44" y="57"/>
                        <a:pt x="44" y="57"/>
                        <a:pt x="44" y="57"/>
                      </a:cubicBezTo>
                      <a:cubicBezTo>
                        <a:pt x="55" y="46"/>
                        <a:pt x="55" y="46"/>
                        <a:pt x="55" y="4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07" name="Freeform 56">
                  <a:extLst>
                    <a:ext uri="{FF2B5EF4-FFF2-40B4-BE49-F238E27FC236}">
                      <a16:creationId xmlns:a16="http://schemas.microsoft.com/office/drawing/2014/main" id="{85925C4C-86E3-483B-89F9-FDD3F9EB282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96782" y="8746258"/>
                  <a:ext cx="693738" cy="484189"/>
                </a:xfrm>
                <a:custGeom>
                  <a:avLst/>
                  <a:gdLst>
                    <a:gd name="T0" fmla="*/ 241 w 437"/>
                    <a:gd name="T1" fmla="*/ 166 h 305"/>
                    <a:gd name="T2" fmla="*/ 305 w 437"/>
                    <a:gd name="T3" fmla="*/ 102 h 305"/>
                    <a:gd name="T4" fmla="*/ 288 w 437"/>
                    <a:gd name="T5" fmla="*/ 88 h 305"/>
                    <a:gd name="T6" fmla="*/ 130 w 437"/>
                    <a:gd name="T7" fmla="*/ 246 h 305"/>
                    <a:gd name="T8" fmla="*/ 116 w 437"/>
                    <a:gd name="T9" fmla="*/ 234 h 305"/>
                    <a:gd name="T10" fmla="*/ 276 w 437"/>
                    <a:gd name="T11" fmla="*/ 74 h 305"/>
                    <a:gd name="T12" fmla="*/ 260 w 437"/>
                    <a:gd name="T13" fmla="*/ 57 h 305"/>
                    <a:gd name="T14" fmla="*/ 99 w 437"/>
                    <a:gd name="T15" fmla="*/ 218 h 305"/>
                    <a:gd name="T16" fmla="*/ 87 w 437"/>
                    <a:gd name="T17" fmla="*/ 206 h 305"/>
                    <a:gd name="T18" fmla="*/ 248 w 437"/>
                    <a:gd name="T19" fmla="*/ 45 h 305"/>
                    <a:gd name="T20" fmla="*/ 229 w 437"/>
                    <a:gd name="T21" fmla="*/ 29 h 305"/>
                    <a:gd name="T22" fmla="*/ 71 w 437"/>
                    <a:gd name="T23" fmla="*/ 189 h 305"/>
                    <a:gd name="T24" fmla="*/ 56 w 437"/>
                    <a:gd name="T25" fmla="*/ 175 h 305"/>
                    <a:gd name="T26" fmla="*/ 217 w 437"/>
                    <a:gd name="T27" fmla="*/ 14 h 305"/>
                    <a:gd name="T28" fmla="*/ 201 w 437"/>
                    <a:gd name="T29" fmla="*/ 0 h 305"/>
                    <a:gd name="T30" fmla="*/ 30 w 437"/>
                    <a:gd name="T31" fmla="*/ 173 h 305"/>
                    <a:gd name="T32" fmla="*/ 0 w 437"/>
                    <a:gd name="T33" fmla="*/ 293 h 305"/>
                    <a:gd name="T34" fmla="*/ 12 w 437"/>
                    <a:gd name="T35" fmla="*/ 305 h 305"/>
                    <a:gd name="T36" fmla="*/ 132 w 437"/>
                    <a:gd name="T37" fmla="*/ 274 h 305"/>
                    <a:gd name="T38" fmla="*/ 236 w 437"/>
                    <a:gd name="T39" fmla="*/ 170 h 305"/>
                    <a:gd name="T40" fmla="*/ 236 w 437"/>
                    <a:gd name="T41" fmla="*/ 192 h 305"/>
                    <a:gd name="T42" fmla="*/ 437 w 437"/>
                    <a:gd name="T43" fmla="*/ 192 h 305"/>
                    <a:gd name="T44" fmla="*/ 437 w 437"/>
                    <a:gd name="T45" fmla="*/ 166 h 305"/>
                    <a:gd name="T46" fmla="*/ 241 w 437"/>
                    <a:gd name="T47" fmla="*/ 166 h 305"/>
                    <a:gd name="T48" fmla="*/ 19 w 437"/>
                    <a:gd name="T49" fmla="*/ 286 h 305"/>
                    <a:gd name="T50" fmla="*/ 45 w 437"/>
                    <a:gd name="T51" fmla="*/ 187 h 305"/>
                    <a:gd name="T52" fmla="*/ 116 w 437"/>
                    <a:gd name="T53" fmla="*/ 260 h 305"/>
                    <a:gd name="T54" fmla="*/ 19 w 437"/>
                    <a:gd name="T55" fmla="*/ 286 h 3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437" h="305">
                      <a:moveTo>
                        <a:pt x="241" y="166"/>
                      </a:moveTo>
                      <a:lnTo>
                        <a:pt x="305" y="102"/>
                      </a:lnTo>
                      <a:lnTo>
                        <a:pt x="288" y="88"/>
                      </a:lnTo>
                      <a:lnTo>
                        <a:pt x="130" y="246"/>
                      </a:lnTo>
                      <a:lnTo>
                        <a:pt x="116" y="234"/>
                      </a:lnTo>
                      <a:lnTo>
                        <a:pt x="276" y="74"/>
                      </a:lnTo>
                      <a:lnTo>
                        <a:pt x="260" y="57"/>
                      </a:lnTo>
                      <a:lnTo>
                        <a:pt x="99" y="218"/>
                      </a:lnTo>
                      <a:lnTo>
                        <a:pt x="87" y="206"/>
                      </a:lnTo>
                      <a:lnTo>
                        <a:pt x="248" y="45"/>
                      </a:lnTo>
                      <a:lnTo>
                        <a:pt x="229" y="29"/>
                      </a:lnTo>
                      <a:lnTo>
                        <a:pt x="71" y="189"/>
                      </a:lnTo>
                      <a:lnTo>
                        <a:pt x="56" y="175"/>
                      </a:lnTo>
                      <a:lnTo>
                        <a:pt x="217" y="14"/>
                      </a:lnTo>
                      <a:lnTo>
                        <a:pt x="201" y="0"/>
                      </a:lnTo>
                      <a:lnTo>
                        <a:pt x="30" y="173"/>
                      </a:lnTo>
                      <a:lnTo>
                        <a:pt x="0" y="293"/>
                      </a:lnTo>
                      <a:lnTo>
                        <a:pt x="12" y="305"/>
                      </a:lnTo>
                      <a:lnTo>
                        <a:pt x="132" y="274"/>
                      </a:lnTo>
                      <a:lnTo>
                        <a:pt x="236" y="170"/>
                      </a:lnTo>
                      <a:lnTo>
                        <a:pt x="236" y="192"/>
                      </a:lnTo>
                      <a:lnTo>
                        <a:pt x="437" y="192"/>
                      </a:lnTo>
                      <a:lnTo>
                        <a:pt x="437" y="166"/>
                      </a:lnTo>
                      <a:lnTo>
                        <a:pt x="241" y="166"/>
                      </a:lnTo>
                      <a:close/>
                      <a:moveTo>
                        <a:pt x="19" y="286"/>
                      </a:moveTo>
                      <a:lnTo>
                        <a:pt x="45" y="187"/>
                      </a:lnTo>
                      <a:lnTo>
                        <a:pt x="116" y="260"/>
                      </a:lnTo>
                      <a:lnTo>
                        <a:pt x="19" y="2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</p:grpSp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DA535A33-A570-4EAB-805A-66FECB5156DA}"/>
                  </a:ext>
                </a:extLst>
              </p:cNvPr>
              <p:cNvSpPr txBox="1"/>
              <p:nvPr/>
            </p:nvSpPr>
            <p:spPr>
              <a:xfrm>
                <a:off x="932114" y="8712046"/>
                <a:ext cx="10337283" cy="19402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DẠNG 2: CM Đ</a:t>
                </a:r>
                <a:r>
                  <a:rPr lang="vi-VN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Ư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ỜNG THẲNG VUÔNG  GÓC VỚI MẶT PHẲNG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25750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9" grpId="0"/>
      <p:bldP spid="4" grpId="0"/>
      <p:bldP spid="17" grpId="0"/>
      <p:bldP spid="18" grpId="0"/>
      <p:bldP spid="2" grpId="0"/>
      <p:bldP spid="11" grpId="0"/>
      <p:bldP spid="15" grpId="0"/>
      <p:bldP spid="86" grpId="0" animBg="1"/>
      <p:bldP spid="4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Round Same Side Corner Rectangle 60">
            <a:extLst>
              <a:ext uri="{FF2B5EF4-FFF2-40B4-BE49-F238E27FC236}">
                <a16:creationId xmlns:a16="http://schemas.microsoft.com/office/drawing/2014/main" id="{5BB2884C-CD05-4C62-A6BC-DEDC4F4A2C04}"/>
              </a:ext>
            </a:extLst>
          </p:cNvPr>
          <p:cNvSpPr/>
          <p:nvPr/>
        </p:nvSpPr>
        <p:spPr>
          <a:xfrm flipV="1">
            <a:off x="154974" y="3361407"/>
            <a:ext cx="11667545" cy="3391307"/>
          </a:xfrm>
          <a:prstGeom prst="round2SameRect">
            <a:avLst>
              <a:gd name="adj1" fmla="val 3062"/>
              <a:gd name="adj2" fmla="val 0"/>
            </a:avLst>
          </a:prstGeom>
          <a:solidFill>
            <a:schemeClr val="accent6">
              <a:lumMod val="20000"/>
              <a:lumOff val="80000"/>
            </a:schemeClr>
          </a:solidFill>
          <a:ln w="127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7997" tIns="8999" rIns="17997" bIns="8999" rtlCol="0" anchor="ctr"/>
          <a:lstStyle/>
          <a:p>
            <a:pPr algn="ctr"/>
            <a:endParaRPr lang="en-US" sz="807">
              <a:latin typeface="+mj-lt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79375" y="3066683"/>
            <a:ext cx="2313942" cy="599132"/>
            <a:chOff x="1331979" y="6302728"/>
            <a:chExt cx="4536164" cy="891377"/>
          </a:xfrm>
        </p:grpSpPr>
        <p:sp>
          <p:nvSpPr>
            <p:cNvPr id="7" name="Freeform 20"/>
            <p:cNvSpPr>
              <a:spLocks/>
            </p:cNvSpPr>
            <p:nvPr/>
          </p:nvSpPr>
          <p:spPr bwMode="auto">
            <a:xfrm rot="16200000" flipV="1">
              <a:off x="3417884" y="4701169"/>
              <a:ext cx="828631" cy="4071887"/>
            </a:xfrm>
            <a:prstGeom prst="round1Rect">
              <a:avLst/>
            </a:prstGeom>
            <a:solidFill>
              <a:schemeClr val="bg1"/>
            </a:solidFill>
            <a:ln w="57150">
              <a:solidFill>
                <a:schemeClr val="accent6">
                  <a:lumMod val="50000"/>
                </a:schemeClr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txBody>
            <a:bodyPr vert="horz" wrap="square" lIns="45715" tIns="22857" rIns="45715" bIns="22857" numCol="1" anchor="t" anchorCtr="0" compatLnSpc="1">
              <a:prstTxWarp prst="textNoShape">
                <a:avLst/>
              </a:prstTxWarp>
            </a:bodyPr>
            <a:lstStyle/>
            <a:p>
              <a:endParaRPr lang="en-US" sz="2999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262384" y="6310717"/>
              <a:ext cx="2813135" cy="8240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Lời Giải</a:t>
              </a:r>
              <a:endParaRPr lang="en-US" sz="2999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" name="Round Diagonal Corner Rectangle 8"/>
            <p:cNvSpPr/>
            <p:nvPr/>
          </p:nvSpPr>
          <p:spPr>
            <a:xfrm flipV="1">
              <a:off x="1331979" y="6302728"/>
              <a:ext cx="1134610" cy="820481"/>
            </a:xfrm>
            <a:prstGeom prst="round2DiagRect">
              <a:avLst/>
            </a:prstGeom>
            <a:solidFill>
              <a:schemeClr val="accent6">
                <a:lumMod val="75000"/>
              </a:schemeClr>
            </a:solidFill>
            <a:ln w="571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1595767" y="6454990"/>
              <a:ext cx="798220" cy="739115"/>
            </a:xfrm>
            <a:custGeom>
              <a:avLst/>
              <a:gdLst>
                <a:gd name="T0" fmla="*/ 135 w 145"/>
                <a:gd name="T1" fmla="*/ 72 h 197"/>
                <a:gd name="T2" fmla="*/ 72 w 145"/>
                <a:gd name="T3" fmla="*/ 135 h 197"/>
                <a:gd name="T4" fmla="*/ 9 w 145"/>
                <a:gd name="T5" fmla="*/ 72 h 197"/>
                <a:gd name="T6" fmla="*/ 72 w 145"/>
                <a:gd name="T7" fmla="*/ 9 h 197"/>
                <a:gd name="T8" fmla="*/ 115 w 145"/>
                <a:gd name="T9" fmla="*/ 26 h 197"/>
                <a:gd name="T10" fmla="*/ 60 w 145"/>
                <a:gd name="T11" fmla="*/ 82 h 197"/>
                <a:gd name="T12" fmla="*/ 30 w 145"/>
                <a:gd name="T13" fmla="*/ 60 h 197"/>
                <a:gd name="T14" fmla="*/ 20 w 145"/>
                <a:gd name="T15" fmla="*/ 68 h 197"/>
                <a:gd name="T16" fmla="*/ 61 w 145"/>
                <a:gd name="T17" fmla="*/ 126 h 197"/>
                <a:gd name="T18" fmla="*/ 123 w 145"/>
                <a:gd name="T19" fmla="*/ 35 h 197"/>
                <a:gd name="T20" fmla="*/ 135 w 145"/>
                <a:gd name="T21" fmla="*/ 72 h 197"/>
                <a:gd name="T22" fmla="*/ 145 w 145"/>
                <a:gd name="T23" fmla="*/ 12 h 197"/>
                <a:gd name="T24" fmla="*/ 135 w 145"/>
                <a:gd name="T25" fmla="*/ 12 h 197"/>
                <a:gd name="T26" fmla="*/ 123 w 145"/>
                <a:gd name="T27" fmla="*/ 21 h 197"/>
                <a:gd name="T28" fmla="*/ 72 w 145"/>
                <a:gd name="T29" fmla="*/ 0 h 197"/>
                <a:gd name="T30" fmla="*/ 0 w 145"/>
                <a:gd name="T31" fmla="*/ 72 h 197"/>
                <a:gd name="T32" fmla="*/ 30 w 145"/>
                <a:gd name="T33" fmla="*/ 131 h 197"/>
                <a:gd name="T34" fmla="*/ 7 w 145"/>
                <a:gd name="T35" fmla="*/ 175 h 197"/>
                <a:gd name="T36" fmla="*/ 13 w 145"/>
                <a:gd name="T37" fmla="*/ 193 h 197"/>
                <a:gd name="T38" fmla="*/ 32 w 145"/>
                <a:gd name="T39" fmla="*/ 187 h 197"/>
                <a:gd name="T40" fmla="*/ 51 w 145"/>
                <a:gd name="T41" fmla="*/ 141 h 197"/>
                <a:gd name="T42" fmla="*/ 51 w 145"/>
                <a:gd name="T43" fmla="*/ 141 h 197"/>
                <a:gd name="T44" fmla="*/ 72 w 145"/>
                <a:gd name="T45" fmla="*/ 145 h 197"/>
                <a:gd name="T46" fmla="*/ 145 w 145"/>
                <a:gd name="T47" fmla="*/ 72 h 197"/>
                <a:gd name="T48" fmla="*/ 129 w 145"/>
                <a:gd name="T49" fmla="*/ 28 h 197"/>
                <a:gd name="T50" fmla="*/ 145 w 145"/>
                <a:gd name="T51" fmla="*/ 12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5" h="197">
                  <a:moveTo>
                    <a:pt x="135" y="72"/>
                  </a:moveTo>
                  <a:cubicBezTo>
                    <a:pt x="135" y="107"/>
                    <a:pt x="107" y="135"/>
                    <a:pt x="72" y="135"/>
                  </a:cubicBezTo>
                  <a:cubicBezTo>
                    <a:pt x="37" y="135"/>
                    <a:pt x="9" y="107"/>
                    <a:pt x="9" y="72"/>
                  </a:cubicBezTo>
                  <a:cubicBezTo>
                    <a:pt x="9" y="37"/>
                    <a:pt x="37" y="9"/>
                    <a:pt x="72" y="9"/>
                  </a:cubicBezTo>
                  <a:cubicBezTo>
                    <a:pt x="89" y="9"/>
                    <a:pt x="104" y="15"/>
                    <a:pt x="115" y="26"/>
                  </a:cubicBezTo>
                  <a:cubicBezTo>
                    <a:pt x="101" y="38"/>
                    <a:pt x="80" y="57"/>
                    <a:pt x="60" y="82"/>
                  </a:cubicBezTo>
                  <a:cubicBezTo>
                    <a:pt x="50" y="74"/>
                    <a:pt x="40" y="67"/>
                    <a:pt x="30" y="60"/>
                  </a:cubicBezTo>
                  <a:cubicBezTo>
                    <a:pt x="26" y="63"/>
                    <a:pt x="24" y="65"/>
                    <a:pt x="20" y="68"/>
                  </a:cubicBezTo>
                  <a:cubicBezTo>
                    <a:pt x="34" y="88"/>
                    <a:pt x="47" y="107"/>
                    <a:pt x="61" y="126"/>
                  </a:cubicBezTo>
                  <a:cubicBezTo>
                    <a:pt x="80" y="95"/>
                    <a:pt x="99" y="63"/>
                    <a:pt x="123" y="35"/>
                  </a:cubicBezTo>
                  <a:cubicBezTo>
                    <a:pt x="130" y="45"/>
                    <a:pt x="135" y="58"/>
                    <a:pt x="135" y="72"/>
                  </a:cubicBezTo>
                  <a:close/>
                  <a:moveTo>
                    <a:pt x="145" y="12"/>
                  </a:moveTo>
                  <a:cubicBezTo>
                    <a:pt x="141" y="12"/>
                    <a:pt x="138" y="12"/>
                    <a:pt x="135" y="12"/>
                  </a:cubicBezTo>
                  <a:cubicBezTo>
                    <a:pt x="135" y="12"/>
                    <a:pt x="130" y="15"/>
                    <a:pt x="123" y="21"/>
                  </a:cubicBezTo>
                  <a:cubicBezTo>
                    <a:pt x="110" y="8"/>
                    <a:pt x="92" y="0"/>
                    <a:pt x="72" y="0"/>
                  </a:cubicBezTo>
                  <a:cubicBezTo>
                    <a:pt x="32" y="0"/>
                    <a:pt x="0" y="32"/>
                    <a:pt x="0" y="72"/>
                  </a:cubicBezTo>
                  <a:cubicBezTo>
                    <a:pt x="0" y="97"/>
                    <a:pt x="11" y="118"/>
                    <a:pt x="30" y="131"/>
                  </a:cubicBezTo>
                  <a:cubicBezTo>
                    <a:pt x="7" y="175"/>
                    <a:pt x="7" y="175"/>
                    <a:pt x="7" y="175"/>
                  </a:cubicBezTo>
                  <a:cubicBezTo>
                    <a:pt x="3" y="182"/>
                    <a:pt x="6" y="190"/>
                    <a:pt x="13" y="193"/>
                  </a:cubicBezTo>
                  <a:cubicBezTo>
                    <a:pt x="20" y="197"/>
                    <a:pt x="28" y="194"/>
                    <a:pt x="32" y="187"/>
                  </a:cubicBezTo>
                  <a:cubicBezTo>
                    <a:pt x="51" y="141"/>
                    <a:pt x="51" y="141"/>
                    <a:pt x="51" y="141"/>
                  </a:cubicBezTo>
                  <a:cubicBezTo>
                    <a:pt x="51" y="141"/>
                    <a:pt x="51" y="141"/>
                    <a:pt x="51" y="141"/>
                  </a:cubicBezTo>
                  <a:cubicBezTo>
                    <a:pt x="58" y="143"/>
                    <a:pt x="65" y="145"/>
                    <a:pt x="72" y="145"/>
                  </a:cubicBezTo>
                  <a:cubicBezTo>
                    <a:pt x="112" y="145"/>
                    <a:pt x="145" y="112"/>
                    <a:pt x="145" y="72"/>
                  </a:cubicBezTo>
                  <a:cubicBezTo>
                    <a:pt x="145" y="55"/>
                    <a:pt x="138" y="40"/>
                    <a:pt x="129" y="28"/>
                  </a:cubicBezTo>
                  <a:cubicBezTo>
                    <a:pt x="134" y="22"/>
                    <a:pt x="139" y="17"/>
                    <a:pt x="145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45715" tIns="22857" rIns="45715" bIns="22857" numCol="1" anchor="t" anchorCtr="0" compatLnSpc="1">
              <a:prstTxWarp prst="textNoShape">
                <a:avLst/>
              </a:prstTxWarp>
            </a:bodyPr>
            <a:lstStyle/>
            <a:p>
              <a:endParaRPr lang="en-US" sz="2999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2836" y="850571"/>
            <a:ext cx="11739683" cy="1423153"/>
            <a:chOff x="480509" y="1774420"/>
            <a:chExt cx="23437336" cy="3616692"/>
          </a:xfrm>
        </p:grpSpPr>
        <p:grpSp>
          <p:nvGrpSpPr>
            <p:cNvPr id="21" name="Group 20"/>
            <p:cNvGrpSpPr/>
            <p:nvPr/>
          </p:nvGrpSpPr>
          <p:grpSpPr>
            <a:xfrm>
              <a:off x="480509" y="1774420"/>
              <a:ext cx="22985532" cy="3616692"/>
              <a:chOff x="480509" y="1552581"/>
              <a:chExt cx="22985532" cy="3616692"/>
            </a:xfrm>
          </p:grpSpPr>
          <p:sp>
            <p:nvSpPr>
              <p:cNvPr id="25" name="Rounded Rectangle 24"/>
              <p:cNvSpPr/>
              <p:nvPr/>
            </p:nvSpPr>
            <p:spPr bwMode="auto">
              <a:xfrm>
                <a:off x="480509" y="1592883"/>
                <a:ext cx="22985532" cy="3576390"/>
              </a:xfrm>
              <a:prstGeom prst="roundRect">
                <a:avLst>
                  <a:gd name="adj" fmla="val 5492"/>
                </a:avLst>
              </a:prstGeom>
              <a:solidFill>
                <a:schemeClr val="accent3">
                  <a:lumMod val="40000"/>
                  <a:lumOff val="60000"/>
                </a:schemeClr>
              </a:solidFill>
              <a:ln w="19050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844">
                  <a:defRPr/>
                </a:pPr>
                <a:endParaRPr lang="en-US" sz="3199" dirty="0"/>
              </a:p>
            </p:txBody>
          </p:sp>
          <p:grpSp>
            <p:nvGrpSpPr>
              <p:cNvPr id="26" name="Group 25"/>
              <p:cNvGrpSpPr/>
              <p:nvPr/>
            </p:nvGrpSpPr>
            <p:grpSpPr>
              <a:xfrm>
                <a:off x="480509" y="1552581"/>
                <a:ext cx="3579315" cy="1379116"/>
                <a:chOff x="480509" y="1552581"/>
                <a:chExt cx="3579315" cy="1379116"/>
              </a:xfrm>
            </p:grpSpPr>
            <p:sp>
              <p:nvSpPr>
                <p:cNvPr id="27" name="Isosceles Triangle 44"/>
                <p:cNvSpPr/>
                <p:nvPr/>
              </p:nvSpPr>
              <p:spPr bwMode="auto">
                <a:xfrm rot="5400000" flipV="1">
                  <a:off x="534195" y="2231624"/>
                  <a:ext cx="227012" cy="215901"/>
                </a:xfrm>
                <a:custGeom>
                  <a:avLst/>
                  <a:gdLst>
                    <a:gd name="connsiteX0" fmla="*/ 0 w 293725"/>
                    <a:gd name="connsiteY0" fmla="*/ 164224 h 164224"/>
                    <a:gd name="connsiteX1" fmla="*/ 146863 w 293725"/>
                    <a:gd name="connsiteY1" fmla="*/ 0 h 164224"/>
                    <a:gd name="connsiteX2" fmla="*/ 293725 w 293725"/>
                    <a:gd name="connsiteY2" fmla="*/ 164224 h 164224"/>
                    <a:gd name="connsiteX3" fmla="*/ 0 w 293725"/>
                    <a:gd name="connsiteY3" fmla="*/ 164224 h 164224"/>
                    <a:gd name="connsiteX0" fmla="*/ 2363 w 296088"/>
                    <a:gd name="connsiteY0" fmla="*/ 164221 h 164221"/>
                    <a:gd name="connsiteX1" fmla="*/ 0 w 296088"/>
                    <a:gd name="connsiteY1" fmla="*/ 0 h 164221"/>
                    <a:gd name="connsiteX2" fmla="*/ 296088 w 296088"/>
                    <a:gd name="connsiteY2" fmla="*/ 164221 h 164221"/>
                    <a:gd name="connsiteX3" fmla="*/ 2363 w 296088"/>
                    <a:gd name="connsiteY3" fmla="*/ 164221 h 1642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6088" h="164221">
                      <a:moveTo>
                        <a:pt x="2363" y="164221"/>
                      </a:moveTo>
                      <a:cubicBezTo>
                        <a:pt x="1575" y="109481"/>
                        <a:pt x="788" y="54740"/>
                        <a:pt x="0" y="0"/>
                      </a:cubicBezTo>
                      <a:lnTo>
                        <a:pt x="296088" y="164221"/>
                      </a:lnTo>
                      <a:lnTo>
                        <a:pt x="2363" y="164221"/>
                      </a:lnTo>
                      <a:close/>
                    </a:path>
                  </a:pathLst>
                </a:cu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2176844"/>
                  <a:endParaRPr lang="en-US" sz="3199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8" name="Pentagon 27"/>
                <p:cNvSpPr/>
                <p:nvPr/>
              </p:nvSpPr>
              <p:spPr bwMode="auto">
                <a:xfrm>
                  <a:off x="480509" y="1647220"/>
                  <a:ext cx="3271603" cy="1284477"/>
                </a:xfrm>
                <a:prstGeom prst="homePlate">
                  <a:avLst>
                    <a:gd name="adj" fmla="val 12444"/>
                  </a:avLst>
                </a:pr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2176844"/>
                  <a:endParaRPr lang="en-US" sz="3199" dirty="0">
                    <a:solidFill>
                      <a:prstClr val="white"/>
                    </a:solidFill>
                  </a:endParaRPr>
                </a:p>
              </p:txBody>
            </p:sp>
            <p:grpSp>
              <p:nvGrpSpPr>
                <p:cNvPr id="29" name="Group 11"/>
                <p:cNvGrpSpPr/>
                <p:nvPr/>
              </p:nvGrpSpPr>
              <p:grpSpPr bwMode="auto">
                <a:xfrm>
                  <a:off x="683775" y="1674555"/>
                  <a:ext cx="582199" cy="700340"/>
                  <a:chOff x="7440266" y="3167590"/>
                  <a:chExt cx="757238" cy="996136"/>
                </a:xfrm>
                <a:solidFill>
                  <a:schemeClr val="bg1">
                    <a:lumMod val="95000"/>
                  </a:schemeClr>
                </a:solidFill>
              </p:grpSpPr>
              <p:sp>
                <p:nvSpPr>
                  <p:cNvPr id="32" name="Freeform 31"/>
                  <p:cNvSpPr>
                    <a:spLocks noEditPoints="1"/>
                  </p:cNvSpPr>
                  <p:nvPr/>
                </p:nvSpPr>
                <p:spPr bwMode="auto">
                  <a:xfrm>
                    <a:off x="7440266" y="3205709"/>
                    <a:ext cx="344487" cy="344488"/>
                  </a:xfrm>
                  <a:custGeom>
                    <a:avLst/>
                    <a:gdLst/>
                    <a:ahLst/>
                    <a:cxnLst>
                      <a:cxn ang="0">
                        <a:pos x="33" y="184"/>
                      </a:cxn>
                      <a:cxn ang="0">
                        <a:pos x="181" y="184"/>
                      </a:cxn>
                      <a:cxn ang="0">
                        <a:pos x="181" y="33"/>
                      </a:cxn>
                      <a:cxn ang="0">
                        <a:pos x="33" y="33"/>
                      </a:cxn>
                      <a:cxn ang="0">
                        <a:pos x="33" y="184"/>
                      </a:cxn>
                      <a:cxn ang="0">
                        <a:pos x="217" y="217"/>
                      </a:cxn>
                      <a:cxn ang="0">
                        <a:pos x="0" y="217"/>
                      </a:cxn>
                      <a:cxn ang="0">
                        <a:pos x="0" y="0"/>
                      </a:cxn>
                      <a:cxn ang="0">
                        <a:pos x="217" y="0"/>
                      </a:cxn>
                      <a:cxn ang="0">
                        <a:pos x="217" y="217"/>
                      </a:cxn>
                    </a:cxnLst>
                    <a:rect l="0" t="0" r="r" b="b"/>
                    <a:pathLst>
                      <a:path w="217" h="217">
                        <a:moveTo>
                          <a:pt x="33" y="184"/>
                        </a:moveTo>
                        <a:lnTo>
                          <a:pt x="181" y="184"/>
                        </a:lnTo>
                        <a:lnTo>
                          <a:pt x="181" y="33"/>
                        </a:lnTo>
                        <a:lnTo>
                          <a:pt x="33" y="33"/>
                        </a:lnTo>
                        <a:lnTo>
                          <a:pt x="33" y="184"/>
                        </a:lnTo>
                        <a:close/>
                        <a:moveTo>
                          <a:pt x="217" y="217"/>
                        </a:moveTo>
                        <a:lnTo>
                          <a:pt x="0" y="217"/>
                        </a:lnTo>
                        <a:lnTo>
                          <a:pt x="0" y="0"/>
                        </a:lnTo>
                        <a:lnTo>
                          <a:pt x="217" y="0"/>
                        </a:lnTo>
                        <a:lnTo>
                          <a:pt x="217" y="217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3" name="Freeform 32"/>
                  <p:cNvSpPr>
                    <a:spLocks noEditPoints="1"/>
                  </p:cNvSpPr>
                  <p:nvPr/>
                </p:nvSpPr>
                <p:spPr bwMode="auto">
                  <a:xfrm>
                    <a:off x="7440266" y="3649501"/>
                    <a:ext cx="344487" cy="349252"/>
                  </a:xfrm>
                  <a:custGeom>
                    <a:avLst/>
                    <a:gdLst/>
                    <a:ahLst/>
                    <a:cxnLst>
                      <a:cxn ang="0">
                        <a:pos x="33" y="185"/>
                      </a:cxn>
                      <a:cxn ang="0">
                        <a:pos x="181" y="185"/>
                      </a:cxn>
                      <a:cxn ang="0">
                        <a:pos x="181" y="36"/>
                      </a:cxn>
                      <a:cxn ang="0">
                        <a:pos x="33" y="36"/>
                      </a:cxn>
                      <a:cxn ang="0">
                        <a:pos x="33" y="185"/>
                      </a:cxn>
                      <a:cxn ang="0">
                        <a:pos x="217" y="220"/>
                      </a:cxn>
                      <a:cxn ang="0">
                        <a:pos x="0" y="220"/>
                      </a:cxn>
                      <a:cxn ang="0">
                        <a:pos x="0" y="0"/>
                      </a:cxn>
                      <a:cxn ang="0">
                        <a:pos x="217" y="0"/>
                      </a:cxn>
                      <a:cxn ang="0">
                        <a:pos x="217" y="220"/>
                      </a:cxn>
                    </a:cxnLst>
                    <a:rect l="0" t="0" r="r" b="b"/>
                    <a:pathLst>
                      <a:path w="217" h="220">
                        <a:moveTo>
                          <a:pt x="33" y="185"/>
                        </a:moveTo>
                        <a:lnTo>
                          <a:pt x="181" y="185"/>
                        </a:lnTo>
                        <a:lnTo>
                          <a:pt x="181" y="36"/>
                        </a:lnTo>
                        <a:lnTo>
                          <a:pt x="33" y="36"/>
                        </a:lnTo>
                        <a:lnTo>
                          <a:pt x="33" y="185"/>
                        </a:lnTo>
                        <a:close/>
                        <a:moveTo>
                          <a:pt x="217" y="220"/>
                        </a:moveTo>
                        <a:lnTo>
                          <a:pt x="0" y="220"/>
                        </a:lnTo>
                        <a:lnTo>
                          <a:pt x="0" y="0"/>
                        </a:lnTo>
                        <a:lnTo>
                          <a:pt x="217" y="0"/>
                        </a:lnTo>
                        <a:lnTo>
                          <a:pt x="217" y="22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4" name="Freeform 33"/>
                  <p:cNvSpPr>
                    <a:spLocks/>
                  </p:cNvSpPr>
                  <p:nvPr/>
                </p:nvSpPr>
                <p:spPr bwMode="auto">
                  <a:xfrm>
                    <a:off x="7506942" y="3167590"/>
                    <a:ext cx="341312" cy="288926"/>
                  </a:xfrm>
                  <a:custGeom>
                    <a:avLst/>
                    <a:gdLst/>
                    <a:ahLst/>
                    <a:cxnLst>
                      <a:cxn ang="0">
                        <a:pos x="76" y="182"/>
                      </a:cxn>
                      <a:cxn ang="0">
                        <a:pos x="0" y="114"/>
                      </a:cxn>
                      <a:cxn ang="0">
                        <a:pos x="24" y="88"/>
                      </a:cxn>
                      <a:cxn ang="0">
                        <a:pos x="73" y="132"/>
                      </a:cxn>
                      <a:cxn ang="0">
                        <a:pos x="187" y="0"/>
                      </a:cxn>
                      <a:cxn ang="0">
                        <a:pos x="215" y="24"/>
                      </a:cxn>
                      <a:cxn ang="0">
                        <a:pos x="76" y="182"/>
                      </a:cxn>
                    </a:cxnLst>
                    <a:rect l="0" t="0" r="r" b="b"/>
                    <a:pathLst>
                      <a:path w="215" h="182">
                        <a:moveTo>
                          <a:pt x="76" y="182"/>
                        </a:moveTo>
                        <a:lnTo>
                          <a:pt x="0" y="114"/>
                        </a:lnTo>
                        <a:lnTo>
                          <a:pt x="24" y="88"/>
                        </a:lnTo>
                        <a:lnTo>
                          <a:pt x="73" y="132"/>
                        </a:lnTo>
                        <a:lnTo>
                          <a:pt x="187" y="0"/>
                        </a:lnTo>
                        <a:lnTo>
                          <a:pt x="215" y="24"/>
                        </a:lnTo>
                        <a:lnTo>
                          <a:pt x="76" y="18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5" name="Rectangle 34"/>
                  <p:cNvSpPr>
                    <a:spLocks noChangeArrowheads="1"/>
                  </p:cNvSpPr>
                  <p:nvPr/>
                </p:nvSpPr>
                <p:spPr bwMode="auto">
                  <a:xfrm>
                    <a:off x="7840316" y="4100226"/>
                    <a:ext cx="357188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6" name="Rectangle 35"/>
                  <p:cNvSpPr>
                    <a:spLocks noChangeArrowheads="1"/>
                  </p:cNvSpPr>
                  <p:nvPr/>
                </p:nvSpPr>
                <p:spPr bwMode="auto">
                  <a:xfrm>
                    <a:off x="7840317" y="3288740"/>
                    <a:ext cx="357187" cy="63500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7" name="Rectangle 36"/>
                  <p:cNvSpPr>
                    <a:spLocks noChangeArrowheads="1"/>
                  </p:cNvSpPr>
                  <p:nvPr/>
                </p:nvSpPr>
                <p:spPr bwMode="auto">
                  <a:xfrm>
                    <a:off x="7840317" y="3824749"/>
                    <a:ext cx="357187" cy="63499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  <p:sp>
                <p:nvSpPr>
                  <p:cNvPr id="38" name="Rectangle 37"/>
                  <p:cNvSpPr>
                    <a:spLocks noChangeArrowheads="1"/>
                  </p:cNvSpPr>
                  <p:nvPr/>
                </p:nvSpPr>
                <p:spPr bwMode="auto">
                  <a:xfrm>
                    <a:off x="7840317" y="3475167"/>
                    <a:ext cx="357187" cy="63499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2176844">
                      <a:defRPr/>
                    </a:pPr>
                    <a:endParaRPr lang="en-US" sz="3199"/>
                  </a:p>
                </p:txBody>
              </p:sp>
            </p:grpSp>
            <p:sp>
              <p:nvSpPr>
                <p:cNvPr id="30" name="Chevron 29"/>
                <p:cNvSpPr/>
                <p:nvPr/>
              </p:nvSpPr>
              <p:spPr bwMode="auto">
                <a:xfrm>
                  <a:off x="1330000" y="1655658"/>
                  <a:ext cx="142624" cy="707897"/>
                </a:xfrm>
                <a:prstGeom prst="chevron">
                  <a:avLst>
                    <a:gd name="adj" fmla="val 68110"/>
                  </a:avLst>
                </a:prstGeom>
                <a:solidFill>
                  <a:schemeClr val="bg1"/>
                </a:solidFill>
                <a:ln>
                  <a:noFill/>
                </a:ln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defTabSz="2176844">
                    <a:defRPr/>
                  </a:pPr>
                  <a:endParaRPr lang="en-US" sz="3199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1" name="TextBox 13"/>
                <p:cNvSpPr txBox="1">
                  <a:spLocks noChangeArrowheads="1"/>
                </p:cNvSpPr>
                <p:nvPr/>
              </p:nvSpPr>
              <p:spPr bwMode="auto">
                <a:xfrm>
                  <a:off x="1184331" y="1552581"/>
                  <a:ext cx="2875493" cy="13293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defTabSz="21764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algn="ctr" eaLnBrk="1" hangingPunct="1"/>
                  <a:r>
                    <a:rPr lang="en-US" sz="2799" dirty="0" err="1">
                      <a:solidFill>
                        <a:schemeClr val="bg1"/>
                      </a:solidFill>
                      <a:latin typeface="Tahoma" pitchFamily="34" charset="0"/>
                      <a:cs typeface="Tahoma" pitchFamily="34" charset="0"/>
                    </a:rPr>
                    <a:t>Câu</a:t>
                  </a:r>
                  <a:r>
                    <a:rPr lang="en-US" sz="2799" dirty="0">
                      <a:solidFill>
                        <a:schemeClr val="bg1"/>
                      </a:solidFill>
                      <a:latin typeface="Tahoma" pitchFamily="34" charset="0"/>
                      <a:cs typeface="Tahoma" pitchFamily="34" charset="0"/>
                    </a:rPr>
                    <a:t> 2:</a:t>
                  </a:r>
                </a:p>
              </p:txBody>
            </p:sp>
          </p:grpSp>
        </p:grpSp>
        <p:sp>
          <p:nvSpPr>
            <p:cNvPr id="23" name="Rectangle 22"/>
            <p:cNvSpPr/>
            <p:nvPr/>
          </p:nvSpPr>
          <p:spPr>
            <a:xfrm>
              <a:off x="2199824" y="2574411"/>
              <a:ext cx="21718021" cy="1364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7000"/>
                </a:lnSpc>
              </a:pPr>
              <a:r>
                <a:rPr lang="en-US" sz="2699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	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106532" y="2255773"/>
            <a:ext cx="2520072" cy="712794"/>
            <a:chOff x="130912" y="1087204"/>
            <a:chExt cx="1544720" cy="712888"/>
          </a:xfrm>
        </p:grpSpPr>
        <p:sp>
          <p:nvSpPr>
            <p:cNvPr id="69" name="Rectangle 68"/>
            <p:cNvSpPr/>
            <p:nvPr/>
          </p:nvSpPr>
          <p:spPr>
            <a:xfrm>
              <a:off x="531851" y="1182824"/>
              <a:ext cx="1143781" cy="617268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 w="1905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 b="1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70" name="Oval 69"/>
            <p:cNvSpPr/>
            <p:nvPr/>
          </p:nvSpPr>
          <p:spPr>
            <a:xfrm>
              <a:off x="130912" y="1184703"/>
              <a:ext cx="476234" cy="568677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 w="5715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vi-VN" sz="3199" b="1">
                  <a:latin typeface="Tahoma" pitchFamily="34" charset="0"/>
                  <a:ea typeface="Tahoma" pitchFamily="34" charset="0"/>
                  <a:cs typeface="Tahoma" pitchFamily="34" charset="0"/>
                </a:rPr>
                <a:t>A</a:t>
              </a:r>
              <a:endParaRPr lang="en-US" sz="3199" dirty="0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650931" y="1087204"/>
              <a:ext cx="733611" cy="587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vi-VN"/>
              </a:defPPr>
              <a:lvl1pPr>
                <a:lnSpc>
                  <a:spcPct val="115000"/>
                </a:lnSpc>
                <a:spcAft>
                  <a:spcPts val="800"/>
                </a:spcAft>
                <a:defRPr sz="2800" i="1">
                  <a:solidFill>
                    <a:schemeClr val="bg1"/>
                  </a:solidFill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endParaRPr lang="en-US" dirty="0"/>
            </a:p>
          </p:txBody>
        </p:sp>
      </p:grp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454144" y="6316043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E5893B2-D395-4F32-8538-7352E491E821}"/>
              </a:ext>
            </a:extLst>
          </p:cNvPr>
          <p:cNvSpPr/>
          <p:nvPr/>
        </p:nvSpPr>
        <p:spPr>
          <a:xfrm>
            <a:off x="4370229" y="6316043"/>
            <a:ext cx="22862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Chọn</a:t>
            </a: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đáp</a:t>
            </a: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án</a:t>
            </a: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2EDC8AC-CCBF-481B-ADAB-DA89422CB16C}"/>
              </a:ext>
            </a:extLst>
          </p:cNvPr>
          <p:cNvSpPr/>
          <p:nvPr/>
        </p:nvSpPr>
        <p:spPr>
          <a:xfrm>
            <a:off x="2" y="548995"/>
            <a:ext cx="11908087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3648" indent="-1013833" algn="just">
              <a:lnSpc>
                <a:spcPct val="115000"/>
              </a:lnSpc>
              <a:tabLst>
                <a:tab pos="3780177" algn="l"/>
              </a:tabLst>
            </a:pPr>
            <a:r>
              <a:rPr lang="nl-NL" sz="28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   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651896" y="879634"/>
                <a:ext cx="9729996" cy="188256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90000"/>
                  </a:lnSpc>
                  <a:spcBef>
                    <a:spcPts val="1000"/>
                  </a:spcBef>
                </a:pPr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Cho hình chóp </a:t>
                </a:r>
                <a14:m>
                  <m:oMath xmlns:m="http://schemas.openxmlformats.org/officeDocument/2006/math">
                    <m:r>
                      <a:rPr lang="vi-VN" sz="2400" i="1">
                        <a:solidFill>
                          <a:prstClr val="black"/>
                        </a:solidFill>
                        <a:latin typeface="Cambria Math"/>
                      </a:rPr>
                      <m:t>𝑆</m:t>
                    </m:r>
                    <m:r>
                      <a:rPr lang="vi-VN" sz="2400" i="1">
                        <a:solidFill>
                          <a:prstClr val="black"/>
                        </a:solidFill>
                        <a:latin typeface="Cambria Math"/>
                      </a:rPr>
                      <m:t>.</m:t>
                    </m:r>
                    <m:r>
                      <a:rPr lang="vi-VN" sz="2400" i="1">
                        <a:solidFill>
                          <a:prstClr val="black"/>
                        </a:solidFill>
                        <a:latin typeface="Cambria Math"/>
                      </a:rPr>
                      <m:t>𝐴𝐵𝐶𝐷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có đáy là hình chữ nhật tâm </a:t>
                </a:r>
                <a14:m>
                  <m:oMath xmlns:m="http://schemas.openxmlformats.org/officeDocument/2006/math">
                    <m:r>
                      <a:rPr lang="vi-VN" sz="2400" i="1">
                        <a:solidFill>
                          <a:prstClr val="black"/>
                        </a:solidFill>
                        <a:latin typeface="Cambria Math"/>
                      </a:rPr>
                      <m:t>𝑂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, cạnh </a:t>
                </a:r>
                <a14:m>
                  <m:oMath xmlns:m="http://schemas.openxmlformats.org/officeDocument/2006/math">
                    <m:r>
                      <a:rPr lang="vi-VN" sz="2400" i="1">
                        <a:solidFill>
                          <a:prstClr val="black"/>
                        </a:solidFill>
                        <a:latin typeface="Cambria Math"/>
                      </a:rPr>
                      <m:t>𝑆𝐴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vuông góc với mặt phẳng đáy. Gọi </a:t>
                </a:r>
                <a14:m>
                  <m:oMath xmlns:m="http://schemas.openxmlformats.org/officeDocument/2006/math">
                    <m:r>
                      <a:rPr lang="vi-VN" sz="2400" i="1">
                        <a:solidFill>
                          <a:prstClr val="black"/>
                        </a:solidFill>
                        <a:latin typeface="Cambria Math"/>
                      </a:rPr>
                      <m:t>𝐻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vi-VN" sz="2400" i="1">
                        <a:solidFill>
                          <a:prstClr val="black"/>
                        </a:solidFill>
                        <a:latin typeface="Cambria Math"/>
                      </a:rPr>
                      <m:t>𝐾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lần lượt là hình chiếu của </a:t>
                </a:r>
                <a14:m>
                  <m:oMath xmlns:m="http://schemas.openxmlformats.org/officeDocument/2006/math">
                    <m:r>
                      <a:rPr lang="vi-VN" sz="2400" i="1">
                        <a:solidFill>
                          <a:prstClr val="black"/>
                        </a:solidFill>
                        <a:latin typeface="Cambria Math"/>
                      </a:rPr>
                      <m:t>𝐴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lên </a:t>
                </a:r>
                <a14:m>
                  <m:oMath xmlns:m="http://schemas.openxmlformats.org/officeDocument/2006/math">
                    <m:r>
                      <a:rPr lang="vi-VN" sz="2400" i="1">
                        <a:solidFill>
                          <a:prstClr val="black"/>
                        </a:solidFill>
                        <a:latin typeface="Cambria Math"/>
                      </a:rPr>
                      <m:t>𝑆𝐵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vi-VN" sz="2400" i="1">
                        <a:solidFill>
                          <a:prstClr val="black"/>
                        </a:solidFill>
                        <a:latin typeface="Cambria Math"/>
                      </a:rPr>
                      <m:t>𝑆𝐷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. Hỏi đường thẳng </a:t>
                </a:r>
                <a14:m>
                  <m:oMath xmlns:m="http://schemas.openxmlformats.org/officeDocument/2006/math">
                    <m:r>
                      <a:rPr lang="vi-VN" sz="2400" i="1">
                        <a:solidFill>
                          <a:prstClr val="black"/>
                        </a:solidFill>
                        <a:latin typeface="Cambria Math"/>
                      </a:rPr>
                      <m:t>𝑆𝐶</m:t>
                    </m:r>
                  </m:oMath>
                </a14:m>
                <a:r>
                  <a:rPr lang="vi-VN" sz="240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vuông góc với mặt phẳng nào trong các mặt phẳng sau đây?</a:t>
                </a:r>
              </a:p>
              <a:p>
                <a:pPr>
                  <a:lnSpc>
                    <a:spcPct val="90000"/>
                  </a:lnSpc>
                  <a:spcBef>
                    <a:spcPts val="1000"/>
                  </a:spcBef>
                </a:pPr>
                <a:endParaRPr lang="vi-VN" sz="24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1896" y="879634"/>
                <a:ext cx="9729996" cy="1882567"/>
              </a:xfrm>
              <a:prstGeom prst="rect">
                <a:avLst/>
              </a:prstGeom>
              <a:blipFill>
                <a:blip r:embed="rId2"/>
                <a:stretch>
                  <a:fillRect l="-1003" t="-4854" r="-150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1143648" y="2448286"/>
                <a:ext cx="1114151" cy="42056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vi-VN" sz="2133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vi-VN" sz="2133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𝐴𝐻𝐾</m:t>
                          </m:r>
                        </m:e>
                      </m:d>
                      <m:r>
                        <m:rPr>
                          <m:nor/>
                        </m:rPr>
                        <a:rPr lang="en-US" sz="2133" dirty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m:t>.</m:t>
                      </m:r>
                    </m:oMath>
                  </m:oMathPara>
                </a14:m>
                <a:endParaRPr lang="en-US" sz="2133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3648" y="2448286"/>
                <a:ext cx="1114151" cy="42056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3" name="Group 42"/>
          <p:cNvGrpSpPr/>
          <p:nvPr/>
        </p:nvGrpSpPr>
        <p:grpSpPr>
          <a:xfrm>
            <a:off x="8923724" y="2274309"/>
            <a:ext cx="2295900" cy="617188"/>
            <a:chOff x="8874305" y="2951887"/>
            <a:chExt cx="2880971" cy="617188"/>
          </a:xfrm>
        </p:grpSpPr>
        <p:grpSp>
          <p:nvGrpSpPr>
            <p:cNvPr id="3" name="Group 2"/>
            <p:cNvGrpSpPr/>
            <p:nvPr/>
          </p:nvGrpSpPr>
          <p:grpSpPr>
            <a:xfrm>
              <a:off x="8874305" y="2951887"/>
              <a:ext cx="2880971" cy="617188"/>
              <a:chOff x="8881892" y="1215764"/>
              <a:chExt cx="1431937" cy="617268"/>
            </a:xfrm>
          </p:grpSpPr>
          <p:sp>
            <p:nvSpPr>
              <p:cNvPr id="75" name="Rectangle 74"/>
              <p:cNvSpPr/>
              <p:nvPr/>
            </p:nvSpPr>
            <p:spPr>
              <a:xfrm>
                <a:off x="9224149" y="1215764"/>
                <a:ext cx="1089680" cy="617268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 dirty="0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76" name="Oval 75"/>
              <p:cNvSpPr/>
              <p:nvPr/>
            </p:nvSpPr>
            <p:spPr>
              <a:xfrm>
                <a:off x="8881892" y="1300118"/>
                <a:ext cx="444378" cy="500268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D</a:t>
                </a:r>
                <a:endParaRPr lang="en-US" sz="3199" dirty="0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Rectangle 40"/>
                <p:cNvSpPr/>
                <p:nvPr/>
              </p:nvSpPr>
              <p:spPr>
                <a:xfrm>
                  <a:off x="9989657" y="3027736"/>
                  <a:ext cx="1343440" cy="420564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d>
                          <m:dPr>
                            <m:ctrlPr>
                              <a:rPr lang="vi-VN" sz="2133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vi-VN" sz="2133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𝑆𝐵𝐷</m:t>
                            </m:r>
                          </m:e>
                        </m:d>
                        <m:r>
                          <m:rPr>
                            <m:nor/>
                          </m:rPr>
                          <a:rPr lang="vi-VN" sz="2133" dirty="0">
                            <a:solidFill>
                              <a:schemeClr val="bg1"/>
                            </a:solidFill>
                            <a:latin typeface="Times New Roman" pitchFamily="18" charset="0"/>
                            <a:cs typeface="Times New Roman" pitchFamily="18" charset="0"/>
                          </a:rPr>
                          <m:t>.</m:t>
                        </m:r>
                      </m:oMath>
                    </m:oMathPara>
                  </a14:m>
                  <a:endParaRPr lang="vi-VN" sz="2133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41" name="Rectangle 4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989657" y="3027736"/>
                  <a:ext cx="1343440" cy="420564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4" name="Group 43"/>
          <p:cNvGrpSpPr/>
          <p:nvPr/>
        </p:nvGrpSpPr>
        <p:grpSpPr>
          <a:xfrm>
            <a:off x="2946060" y="2280184"/>
            <a:ext cx="5712383" cy="637190"/>
            <a:chOff x="3113476" y="2924942"/>
            <a:chExt cx="5712382" cy="637189"/>
          </a:xfrm>
        </p:grpSpPr>
        <p:grpSp>
          <p:nvGrpSpPr>
            <p:cNvPr id="62" name="Group 61"/>
            <p:cNvGrpSpPr/>
            <p:nvPr/>
          </p:nvGrpSpPr>
          <p:grpSpPr>
            <a:xfrm>
              <a:off x="3113476" y="2944940"/>
              <a:ext cx="2514822" cy="617191"/>
              <a:chOff x="3073075" y="2911774"/>
              <a:chExt cx="2514822" cy="617191"/>
            </a:xfrm>
          </p:grpSpPr>
          <p:grpSp>
            <p:nvGrpSpPr>
              <p:cNvPr id="64" name="Group 63"/>
              <p:cNvGrpSpPr/>
              <p:nvPr/>
            </p:nvGrpSpPr>
            <p:grpSpPr>
              <a:xfrm>
                <a:off x="3073075" y="2911774"/>
                <a:ext cx="2514822" cy="617191"/>
                <a:chOff x="4600650" y="1038407"/>
                <a:chExt cx="1189732" cy="617269"/>
              </a:xfrm>
            </p:grpSpPr>
            <p:sp>
              <p:nvSpPr>
                <p:cNvPr id="77" name="Rectangle 76"/>
                <p:cNvSpPr/>
                <p:nvPr/>
              </p:nvSpPr>
              <p:spPr>
                <a:xfrm>
                  <a:off x="4948459" y="1038407"/>
                  <a:ext cx="841923" cy="617269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8" name="Oval 77"/>
                <p:cNvSpPr/>
                <p:nvPr/>
              </p:nvSpPr>
              <p:spPr>
                <a:xfrm>
                  <a:off x="4600650" y="1112554"/>
                  <a:ext cx="426993" cy="475971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B</a:t>
                  </a:r>
                  <a:endParaRPr lang="en-US" sz="3199" dirty="0"/>
                </a:p>
              </p:txBody>
            </p:sp>
          </p:grp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7" name="Rectangle 66"/>
                  <p:cNvSpPr/>
                  <p:nvPr/>
                </p:nvSpPr>
                <p:spPr>
                  <a:xfrm>
                    <a:off x="4108924" y="2988586"/>
                    <a:ext cx="1168397" cy="420563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style>
                  <a:lnRef idx="2">
                    <a:schemeClr val="accent2"/>
                  </a:lnRef>
                  <a:fillRef idx="1">
                    <a:schemeClr val="lt1"/>
                  </a:fillRef>
                  <a:effectRef idx="0">
                    <a:schemeClr val="accent2"/>
                  </a:effectRef>
                  <a:fontRef idx="minor">
                    <a:schemeClr val="dk1"/>
                  </a:fontRef>
                </p:style>
                <p:txBody>
                  <a:bodyPr wrap="none">
                    <a:spAutoFit/>
                  </a:bodyPr>
                  <a:lstStyle/>
                  <a:p>
                    <a:r>
                      <a:rPr lang="en-US" sz="2133" dirty="0"/>
                      <a:t> </a:t>
                    </a:r>
                    <a14:m>
                      <m:oMath xmlns:m="http://schemas.openxmlformats.org/officeDocument/2006/math">
                        <m:d>
                          <m:dPr>
                            <m:ctrlPr>
                              <a:rPr lang="vi-VN" sz="2133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vi-VN" sz="2133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𝐴𝐻𝐷</m:t>
                            </m:r>
                          </m:e>
                        </m:d>
                      </m:oMath>
                    </a14:m>
                    <a:r>
                      <a:rPr lang="en-US" sz="2133" dirty="0">
                        <a:solidFill>
                          <a:schemeClr val="bg1"/>
                        </a:solidFill>
                      </a:rPr>
                      <a:t> </a:t>
                    </a:r>
                    <a:r>
                      <a:rPr lang="en-US" sz="2133" dirty="0"/>
                      <a:t> </a:t>
                    </a:r>
                  </a:p>
                </p:txBody>
              </p:sp>
            </mc:Choice>
            <mc:Fallback xmlns="">
              <p:sp>
                <p:nvSpPr>
                  <p:cNvPr id="67" name="Rectangle 66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108924" y="2988586"/>
                    <a:ext cx="1168397" cy="420563"/>
                  </a:xfrm>
                  <a:prstGeom prst="rect">
                    <a:avLst/>
                  </a:prstGeom>
                  <a:blipFill>
                    <a:blip r:embed="rId5"/>
                    <a:stretch>
                      <a:fillRect/>
                    </a:stretch>
                  </a:blipFill>
                  <a:ln>
                    <a:noFill/>
                  </a:ln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79" name="Group 78"/>
            <p:cNvGrpSpPr/>
            <p:nvPr/>
          </p:nvGrpSpPr>
          <p:grpSpPr>
            <a:xfrm>
              <a:off x="6259084" y="2924942"/>
              <a:ext cx="2566774" cy="617187"/>
              <a:chOff x="6218683" y="2891777"/>
              <a:chExt cx="2566773" cy="617187"/>
            </a:xfrm>
          </p:grpSpPr>
          <p:grpSp>
            <p:nvGrpSpPr>
              <p:cNvPr id="80" name="Group 79"/>
              <p:cNvGrpSpPr/>
              <p:nvPr/>
            </p:nvGrpSpPr>
            <p:grpSpPr>
              <a:xfrm>
                <a:off x="6218683" y="2891777"/>
                <a:ext cx="2566773" cy="617187"/>
                <a:chOff x="7401460" y="1193854"/>
                <a:chExt cx="2237390" cy="617268"/>
              </a:xfrm>
            </p:grpSpPr>
            <p:sp>
              <p:nvSpPr>
                <p:cNvPr id="82" name="Rectangle 81"/>
                <p:cNvSpPr/>
                <p:nvPr/>
              </p:nvSpPr>
              <p:spPr>
                <a:xfrm>
                  <a:off x="7951738" y="1193854"/>
                  <a:ext cx="1658155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83" name="Oval 82"/>
                <p:cNvSpPr/>
                <p:nvPr/>
              </p:nvSpPr>
              <p:spPr>
                <a:xfrm>
                  <a:off x="7401460" y="1268380"/>
                  <a:ext cx="719263" cy="530551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C</a:t>
                  </a:r>
                  <a:endParaRPr lang="en-US" sz="3199" dirty="0"/>
                </a:p>
              </p:txBody>
            </p:sp>
            <p:sp>
              <p:nvSpPr>
                <p:cNvPr id="84" name="TextBox 83"/>
                <p:cNvSpPr txBox="1"/>
                <p:nvPr/>
              </p:nvSpPr>
              <p:spPr>
                <a:xfrm>
                  <a:off x="7875957" y="1215728"/>
                  <a:ext cx="1762893" cy="44633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endParaRPr lang="en-US" sz="2000" dirty="0"/>
                </a:p>
              </p:txBody>
            </p:sp>
          </p:grp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81" name="Rectangle 80"/>
                  <p:cNvSpPr/>
                  <p:nvPr/>
                </p:nvSpPr>
                <p:spPr>
                  <a:xfrm>
                    <a:off x="7248556" y="2962948"/>
                    <a:ext cx="1094017" cy="460638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style>
                  <a:lnRef idx="2">
                    <a:schemeClr val="accent2"/>
                  </a:lnRef>
                  <a:fillRef idx="1">
                    <a:schemeClr val="lt1"/>
                  </a:fillRef>
                  <a:effectRef idx="0">
                    <a:schemeClr val="accent2"/>
                  </a:effectRef>
                  <a:fontRef idx="minor">
                    <a:schemeClr val="dk1"/>
                  </a:fontRef>
                </p:style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d>
                            <m:dPr>
                              <m:ctrlPr>
                                <a:rPr lang="vi-VN" sz="2133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vi-VN" sz="2133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𝐴𝐾𝐵</m:t>
                              </m:r>
                            </m:e>
                          </m:d>
                          <m:r>
                            <m:rPr>
                              <m:nor/>
                            </m:rPr>
                            <a:rPr lang="vi-VN" sz="2133" dirty="0">
                              <a:solidFill>
                                <a:schemeClr val="bg1"/>
                              </a:solidFill>
                              <a:latin typeface="Times New Roman" pitchFamily="18" charset="0"/>
                              <a:cs typeface="Times New Roman" pitchFamily="18" charset="0"/>
                            </a:rPr>
                            <m:t>.</m:t>
                          </m:r>
                          <m:r>
                            <m:rPr>
                              <m:nor/>
                            </m:rPr>
                            <a:rPr lang="vi-VN" sz="2133" dirty="0">
                              <a:solidFill>
                                <a:schemeClr val="bg1"/>
                              </a:solidFill>
                              <a:latin typeface="Times New Roman" pitchFamily="18" charset="0"/>
                              <a:cs typeface="Times New Roman" pitchFamily="18" charset="0"/>
                            </a:rPr>
                            <m:t>	</m:t>
                          </m:r>
                        </m:oMath>
                      </m:oMathPara>
                    </a14:m>
                    <a:endParaRPr lang="en-US" sz="2133" dirty="0">
                      <a:solidFill>
                        <a:schemeClr val="bg1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81" name="Rectangle 80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248556" y="2962948"/>
                    <a:ext cx="1094017" cy="460638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  <a:ln>
                    <a:noFill/>
                  </a:ln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pic>
        <p:nvPicPr>
          <p:cNvPr id="85" name="Picture 84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9282" y="3573152"/>
            <a:ext cx="3394359" cy="3174885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578128" y="5245519"/>
                <a:ext cx="4514193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40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Tương tự có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 :  </m:t>
                    </m:r>
                    <m:r>
                      <a:rPr lang="vi-VN" sz="2400" i="1">
                        <a:latin typeface="Cambria Math"/>
                      </a:rPr>
                      <m:t>𝐴𝐾</m:t>
                    </m:r>
                    <m:r>
                      <a:rPr lang="vi-VN" sz="24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vi-V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vi-VN" sz="2400" i="1">
                            <a:latin typeface="Cambria Math"/>
                          </a:rPr>
                          <m:t>𝑆𝐶𝐷</m:t>
                        </m:r>
                      </m:e>
                    </m:d>
                  </m:oMath>
                </a14:m>
                <a:endParaRPr lang="en-US" sz="2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8128" y="5245519"/>
                <a:ext cx="4514193" cy="461665"/>
              </a:xfrm>
              <a:prstGeom prst="rect">
                <a:avLst/>
              </a:prstGeom>
              <a:blipFill>
                <a:blip r:embed="rId8"/>
                <a:stretch>
                  <a:fillRect l="-2162" t="-11842" b="-276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8575B44F-E018-4446-B726-6250D198BD1F}"/>
                  </a:ext>
                </a:extLst>
              </p:cNvPr>
              <p:cNvSpPr/>
              <p:nvPr/>
            </p:nvSpPr>
            <p:spPr>
              <a:xfrm>
                <a:off x="5354500" y="5260466"/>
                <a:ext cx="2345947" cy="45313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vi-VN" sz="2400" i="1">
                        <a:latin typeface="Cambria Math"/>
                      </a:rPr>
                      <m:t>⇒</m:t>
                    </m:r>
                    <m:r>
                      <a:rPr lang="vi-VN" sz="2400" i="1">
                        <a:latin typeface="Cambria Math"/>
                      </a:rPr>
                      <m:t>𝐴𝐾</m:t>
                    </m:r>
                    <m:r>
                      <a:rPr lang="vi-VN" sz="2400" i="1">
                        <a:latin typeface="Cambria Math"/>
                      </a:rPr>
                      <m:t>⊥</m:t>
                    </m:r>
                    <m:r>
                      <a:rPr lang="vi-VN" sz="2400" i="1">
                        <a:latin typeface="Cambria Math"/>
                      </a:rPr>
                      <m:t>𝑆𝐶</m:t>
                    </m:r>
                  </m:oMath>
                </a14:m>
                <a:r>
                  <a:rPr lang="vi-VN" sz="2133" dirty="0">
                    <a:latin typeface="Times New Roman" pitchFamily="18" charset="0"/>
                    <a:cs typeface="Times New Roman" pitchFamily="18" charset="0"/>
                  </a:rPr>
                  <a:t> (</a:t>
                </a:r>
                <a:r>
                  <a:rPr lang="vi-VN" sz="2133">
                    <a:latin typeface="Times New Roman" pitchFamily="18" charset="0"/>
                    <a:cs typeface="Times New Roman" pitchFamily="18" charset="0"/>
                  </a:rPr>
                  <a:t>2)</a:t>
                </a:r>
                <a:endParaRPr lang="vi-VN" sz="2133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8575B44F-E018-4446-B726-6250D198BD1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4500" y="5260466"/>
                <a:ext cx="2345947" cy="453137"/>
              </a:xfrm>
              <a:prstGeom prst="rect">
                <a:avLst/>
              </a:prstGeom>
              <a:blipFill>
                <a:blip r:embed="rId9"/>
                <a:stretch>
                  <a:fillRect b="-256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23F34E4E-D399-4B61-B6BF-806DC3A134C3}"/>
                  </a:ext>
                </a:extLst>
              </p:cNvPr>
              <p:cNvSpPr/>
              <p:nvPr/>
            </p:nvSpPr>
            <p:spPr>
              <a:xfrm>
                <a:off x="3068993" y="4797389"/>
                <a:ext cx="2460244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2400" i="1">
                          <a:latin typeface="Cambria Math"/>
                        </a:rPr>
                        <m:t>⇒ </m:t>
                      </m:r>
                      <m:r>
                        <a:rPr lang="vi-VN" sz="2400" i="1">
                          <a:latin typeface="Cambria Math"/>
                        </a:rPr>
                        <m:t>𝐴𝐻</m:t>
                      </m:r>
                      <m:r>
                        <a:rPr lang="vi-VN" sz="2400" i="1">
                          <a:latin typeface="Cambria Math"/>
                        </a:rPr>
                        <m:t>⊥</m:t>
                      </m:r>
                      <m:d>
                        <m:dPr>
                          <m:ctrlPr>
                            <a:rPr lang="vi-VN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vi-VN" sz="2400" i="1">
                              <a:latin typeface="Cambria Math"/>
                            </a:rPr>
                            <m:t>𝑆𝐵𝐶</m:t>
                          </m:r>
                        </m:e>
                      </m:d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23F34E4E-D399-4B61-B6BF-806DC3A134C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8993" y="4797389"/>
                <a:ext cx="2460244" cy="46166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C744E52A-2573-4E47-B3D9-5735241579BB}"/>
                  </a:ext>
                </a:extLst>
              </p:cNvPr>
              <p:cNvSpPr/>
              <p:nvPr/>
            </p:nvSpPr>
            <p:spPr>
              <a:xfrm>
                <a:off x="3026786" y="3415456"/>
                <a:ext cx="2628605" cy="9161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vi-VN" sz="240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Ta</a:t>
                </a:r>
                <a:r>
                  <a:rPr lang="fr-FR" sz="240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</a:t>
                </a:r>
                <a:r>
                  <a:rPr lang="fr-FR" sz="24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có</a:t>
                </a:r>
                <a:r>
                  <a:rPr lang="fr-FR" sz="24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 :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vi-V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vi-VN" sz="24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fr-FR" sz="2400" i="1">
                                <a:latin typeface="Cambria Math"/>
                              </a:rPr>
                              <m:t>&amp;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𝐵𝐶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⊥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𝐴𝐵</m:t>
                            </m:r>
                          </m:e>
                          <m:e>
                            <m:r>
                              <a:rPr lang="fr-FR" sz="2400" i="1">
                                <a:latin typeface="Cambria Math"/>
                              </a:rPr>
                              <m:t>&amp;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𝐵𝐶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⊥</m:t>
                            </m:r>
                            <m:r>
                              <a:rPr lang="fr-FR" sz="2400" i="1">
                                <a:latin typeface="Cambria Math"/>
                              </a:rPr>
                              <m:t>𝑆𝐴</m:t>
                            </m:r>
                          </m:e>
                        </m:eqArr>
                      </m:e>
                    </m:d>
                  </m:oMath>
                </a14:m>
                <a:endParaRPr lang="vi-VN" sz="2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C744E52A-2573-4E47-B3D9-5735241579B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6786" y="3415456"/>
                <a:ext cx="2628605" cy="91614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8A0AF65B-5BD8-404A-876F-25D0665A63AD}"/>
                  </a:ext>
                </a:extLst>
              </p:cNvPr>
              <p:cNvSpPr/>
              <p:nvPr/>
            </p:nvSpPr>
            <p:spPr>
              <a:xfrm>
                <a:off x="7654059" y="3588097"/>
                <a:ext cx="172310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fr-FR" sz="2400" i="1">
                        <a:latin typeface="Cambria Math"/>
                      </a:rPr>
                      <m:t>⇒</m:t>
                    </m:r>
                  </m:oMath>
                </a14:m>
                <a:r>
                  <a:rPr lang="fr-FR" sz="2400"/>
                  <a:t> </a:t>
                </a:r>
                <a14:m>
                  <m:oMath xmlns:m="http://schemas.openxmlformats.org/officeDocument/2006/math">
                    <m:r>
                      <a:rPr lang="fr-FR" sz="2400" i="1">
                        <a:latin typeface="Cambria Math"/>
                      </a:rPr>
                      <m:t>𝐵𝐶</m:t>
                    </m:r>
                    <m:r>
                      <a:rPr lang="fr-FR" sz="2400" i="1">
                        <a:latin typeface="Cambria Math"/>
                      </a:rPr>
                      <m:t>⊥</m:t>
                    </m:r>
                    <m:r>
                      <a:rPr lang="fr-FR" sz="2400" i="1">
                        <a:latin typeface="Cambria Math"/>
                      </a:rPr>
                      <m:t>𝐴𝐻</m:t>
                    </m:r>
                  </m:oMath>
                </a14:m>
                <a:endParaRPr lang="vi-VN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8A0AF65B-5BD8-404A-876F-25D0665A63A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54059" y="3588097"/>
                <a:ext cx="1723100" cy="46166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AC61DD34-3CC8-401A-AC3C-6A533720976B}"/>
                  </a:ext>
                </a:extLst>
              </p:cNvPr>
              <p:cNvSpPr/>
              <p:nvPr/>
            </p:nvSpPr>
            <p:spPr>
              <a:xfrm>
                <a:off x="3132767" y="4371622"/>
                <a:ext cx="2690929" cy="8309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fr-FR" sz="24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mà</a:t>
                </a:r>
                <a14:m>
                  <m:oMath xmlns:m="http://schemas.openxmlformats.org/officeDocument/2006/math">
                    <m:r>
                      <a:rPr lang="en-US" sz="240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𝐴𝐻</m:t>
                    </m:r>
                    <m:r>
                      <a:rPr lang="fr-FR" sz="2400" i="1">
                        <a:latin typeface="Cambria Math"/>
                      </a:rPr>
                      <m:t>⊥</m:t>
                    </m:r>
                    <m:r>
                      <a:rPr lang="vi-VN" sz="2400" i="1">
                        <a:latin typeface="Cambria Math" panose="02040503050406030204" pitchFamily="18" charset="0"/>
                      </a:rPr>
                      <m:t>𝑆𝐵</m:t>
                    </m:r>
                    <m:r>
                      <a:rPr lang="vi-VN" sz="2400" i="1">
                        <a:latin typeface="Cambria Math" panose="02040503050406030204" pitchFamily="18" charset="0"/>
                      </a:rPr>
                      <m:t>  </m:t>
                    </m:r>
                    <m:d>
                      <m:dPr>
                        <m:ctrlPr>
                          <a:rPr lang="vi-V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vi-VN" sz="2400" i="1">
                            <a:latin typeface="Cambria Math" panose="02040503050406030204" pitchFamily="18" charset="0"/>
                          </a:rPr>
                          <m:t>𝑔𝑡</m:t>
                        </m:r>
                        <m:r>
                          <a:rPr lang="vi-VN" sz="2400" i="1">
                            <a:latin typeface="Cambria Math" panose="02040503050406030204" pitchFamily="18" charset="0"/>
                          </a:rPr>
                          <m:t> </m:t>
                        </m:r>
                      </m:e>
                    </m:d>
                  </m:oMath>
                </a14:m>
                <a:endParaRPr lang="en-US" sz="2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  <a:p>
                <a:endParaRPr lang="vi-VN" sz="2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AC61DD34-3CC8-401A-AC3C-6A533720976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2767" y="4371622"/>
                <a:ext cx="2690929" cy="830997"/>
              </a:xfrm>
              <a:prstGeom prst="rect">
                <a:avLst/>
              </a:prstGeom>
              <a:blipFill>
                <a:blip r:embed="rId13"/>
                <a:stretch>
                  <a:fillRect l="-3628" t="-66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C3749B6E-17C2-45D8-AD2C-9576E26C6CC9}"/>
                  </a:ext>
                </a:extLst>
              </p:cNvPr>
              <p:cNvSpPr/>
              <p:nvPr/>
            </p:nvSpPr>
            <p:spPr>
              <a:xfrm>
                <a:off x="5306605" y="4802870"/>
                <a:ext cx="2460244" cy="45313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vi-VN" sz="2400" i="1">
                        <a:latin typeface="Cambria Math"/>
                      </a:rPr>
                      <m:t>⇒</m:t>
                    </m:r>
                    <m:r>
                      <a:rPr lang="vi-VN" sz="2400" i="1">
                        <a:latin typeface="Cambria Math"/>
                      </a:rPr>
                      <m:t>𝐴𝐻</m:t>
                    </m:r>
                    <m:r>
                      <a:rPr lang="vi-VN" sz="2400" i="1">
                        <a:latin typeface="Cambria Math"/>
                      </a:rPr>
                      <m:t>⊥</m:t>
                    </m:r>
                    <m:r>
                      <a:rPr lang="vi-VN" sz="2400" i="1">
                        <a:latin typeface="Cambria Math"/>
                      </a:rPr>
                      <m:t>𝑆𝐶</m:t>
                    </m:r>
                  </m:oMath>
                </a14:m>
                <a:r>
                  <a:rPr lang="vi-VN" sz="2133" dirty="0">
                    <a:latin typeface="Times New Roman" pitchFamily="18" charset="0"/>
                    <a:cs typeface="Times New Roman" pitchFamily="18" charset="0"/>
                  </a:rPr>
                  <a:t> (</a:t>
                </a:r>
                <a:r>
                  <a:rPr lang="vi-VN" sz="2133">
                    <a:latin typeface="Times New Roman" pitchFamily="18" charset="0"/>
                    <a:cs typeface="Times New Roman" pitchFamily="18" charset="0"/>
                  </a:rPr>
                  <a:t>1)</a:t>
                </a:r>
                <a:endParaRPr lang="vi-VN" sz="2133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C3749B6E-17C2-45D8-AD2C-9576E26C6CC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6605" y="4802870"/>
                <a:ext cx="2460244" cy="453137"/>
              </a:xfrm>
              <a:prstGeom prst="rect">
                <a:avLst/>
              </a:prstGeom>
              <a:blipFill>
                <a:blip r:embed="rId14"/>
                <a:stretch>
                  <a:fillRect b="-256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01A323F8-01F1-46DA-A94C-9D813CA52CFA}"/>
                  </a:ext>
                </a:extLst>
              </p:cNvPr>
              <p:cNvSpPr/>
              <p:nvPr/>
            </p:nvSpPr>
            <p:spPr>
              <a:xfrm>
                <a:off x="1611936" y="5724838"/>
                <a:ext cx="415248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vi-VN" sz="24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Từ (1) và (2) </a:t>
                </a:r>
                <a14:m>
                  <m:oMath xmlns:m="http://schemas.openxmlformats.org/officeDocument/2006/math">
                    <m:r>
                      <a:rPr lang="vi-VN" sz="2400" i="1">
                        <a:latin typeface="Cambria Math"/>
                      </a:rPr>
                      <m:t>⇒</m:t>
                    </m:r>
                  </m:oMath>
                </a14:m>
                <a:r>
                  <a:rPr lang="vi-VN" sz="24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vi-VN" sz="2400" i="1">
                        <a:latin typeface="Cambria Math"/>
                      </a:rPr>
                      <m:t>𝑆𝐶</m:t>
                    </m:r>
                    <m:r>
                      <a:rPr lang="vi-VN" sz="24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vi-V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vi-VN" sz="2400" i="1">
                            <a:latin typeface="Cambria Math"/>
                          </a:rPr>
                          <m:t>𝐴𝐻𝐾</m:t>
                        </m:r>
                      </m:e>
                    </m:d>
                  </m:oMath>
                </a14:m>
                <a:r>
                  <a:rPr lang="vi-VN" sz="24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.</a:t>
                </a:r>
                <a:endParaRPr lang="en-US" sz="2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01A323F8-01F1-46DA-A94C-9D813CA52CF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1936" y="5724838"/>
                <a:ext cx="4152483" cy="461665"/>
              </a:xfrm>
              <a:prstGeom prst="rect">
                <a:avLst/>
              </a:prstGeom>
              <a:blipFill>
                <a:blip r:embed="rId15"/>
                <a:stretch>
                  <a:fillRect l="-2199" t="-11842" r="-1320" b="-276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7BB3B621-3EBB-48FD-A6EA-7B12B96DAD86}"/>
                  </a:ext>
                </a:extLst>
              </p:cNvPr>
              <p:cNvSpPr/>
              <p:nvPr/>
            </p:nvSpPr>
            <p:spPr>
              <a:xfrm>
                <a:off x="5544909" y="3552466"/>
                <a:ext cx="2220351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2400" i="1">
                          <a:latin typeface="Cambria Math"/>
                        </a:rPr>
                        <m:t>⇒</m:t>
                      </m:r>
                      <m:r>
                        <a:rPr lang="fr-FR" sz="2400" i="1">
                          <a:latin typeface="Cambria Math"/>
                        </a:rPr>
                        <m:t>𝐵𝐶</m:t>
                      </m:r>
                      <m:r>
                        <a:rPr lang="fr-FR" sz="2400" i="1">
                          <a:latin typeface="Cambria Math"/>
                        </a:rPr>
                        <m:t>⊥</m:t>
                      </m:r>
                      <m:d>
                        <m:dPr>
                          <m:ctrlPr>
                            <a:rPr lang="fr-FR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fr-FR" sz="2400" i="1">
                              <a:latin typeface="Cambria Math"/>
                            </a:rPr>
                            <m:t>𝑆𝐴𝐵</m:t>
                          </m:r>
                        </m:e>
                      </m:d>
                    </m:oMath>
                  </m:oMathPara>
                </a14:m>
                <a:endParaRPr lang="vi-VN" sz="2400"/>
              </a:p>
            </p:txBody>
          </p:sp>
        </mc:Choice>
        <mc:Fallback xmlns=""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7BB3B621-3EBB-48FD-A6EA-7B12B96DAD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4909" y="3552466"/>
                <a:ext cx="2220351" cy="461665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8" name="Oval 67">
            <a:extLst>
              <a:ext uri="{FF2B5EF4-FFF2-40B4-BE49-F238E27FC236}">
                <a16:creationId xmlns:a16="http://schemas.microsoft.com/office/drawing/2014/main" id="{4FA56A90-2192-4C19-B5EE-21B215D149AA}"/>
              </a:ext>
            </a:extLst>
          </p:cNvPr>
          <p:cNvSpPr/>
          <p:nvPr/>
        </p:nvSpPr>
        <p:spPr>
          <a:xfrm>
            <a:off x="107869" y="2375039"/>
            <a:ext cx="776933" cy="533827"/>
          </a:xfrm>
          <a:prstGeom prst="ellipse">
            <a:avLst/>
          </a:prstGeom>
          <a:solidFill>
            <a:srgbClr val="FF0000"/>
          </a:solidFill>
          <a:ln w="571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199" b="1">
                <a:latin typeface="Tahoma" pitchFamily="34" charset="0"/>
                <a:ea typeface="Tahoma" pitchFamily="34" charset="0"/>
                <a:cs typeface="Tahoma" pitchFamily="34" charset="0"/>
              </a:rPr>
              <a:t>A</a:t>
            </a:r>
            <a:endParaRPr lang="en-US" sz="3199" dirty="0"/>
          </a:p>
        </p:txBody>
      </p:sp>
      <p:grpSp>
        <p:nvGrpSpPr>
          <p:cNvPr id="66" name="Group 5">
            <a:extLst>
              <a:ext uri="{FF2B5EF4-FFF2-40B4-BE49-F238E27FC236}">
                <a16:creationId xmlns:a16="http://schemas.microsoft.com/office/drawing/2014/main" id="{E68850F5-25E5-4DEE-80DA-BD9CB5327823}"/>
              </a:ext>
            </a:extLst>
          </p:cNvPr>
          <p:cNvGrpSpPr/>
          <p:nvPr/>
        </p:nvGrpSpPr>
        <p:grpSpPr>
          <a:xfrm>
            <a:off x="40453" y="83348"/>
            <a:ext cx="9826217" cy="913199"/>
            <a:chOff x="1268091" y="3326756"/>
            <a:chExt cx="11103001" cy="1940279"/>
          </a:xfrm>
        </p:grpSpPr>
        <p:sp>
          <p:nvSpPr>
            <p:cNvPr id="72" name="Rounded Rectangle 8">
              <a:extLst>
                <a:ext uri="{FF2B5EF4-FFF2-40B4-BE49-F238E27FC236}">
                  <a16:creationId xmlns:a16="http://schemas.microsoft.com/office/drawing/2014/main" id="{5F01277C-B420-41D3-8580-0BFA96214F2D}"/>
                </a:ext>
              </a:extLst>
            </p:cNvPr>
            <p:cNvSpPr/>
            <p:nvPr/>
          </p:nvSpPr>
          <p:spPr>
            <a:xfrm>
              <a:off x="1557471" y="3662995"/>
              <a:ext cx="10639167" cy="578294"/>
            </a:xfrm>
            <a:prstGeom prst="roundRect">
              <a:avLst>
                <a:gd name="adj" fmla="val 1021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7997" tIns="8999" rIns="17997" bIns="8999" rtlCol="0" anchor="ctr"/>
            <a:lstStyle/>
            <a:p>
              <a:pPr algn="ctr"/>
              <a:endParaRPr lang="en-US" sz="2300">
                <a:latin typeface="+mj-lt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73" name="Group 65">
              <a:extLst>
                <a:ext uri="{FF2B5EF4-FFF2-40B4-BE49-F238E27FC236}">
                  <a16:creationId xmlns:a16="http://schemas.microsoft.com/office/drawing/2014/main" id="{9D276E14-EFF6-4191-982E-319C6EA5C34D}"/>
                </a:ext>
              </a:extLst>
            </p:cNvPr>
            <p:cNvGrpSpPr/>
            <p:nvPr/>
          </p:nvGrpSpPr>
          <p:grpSpPr>
            <a:xfrm>
              <a:off x="1268091" y="3326756"/>
              <a:ext cx="11103001" cy="1940279"/>
              <a:chOff x="166396" y="8712046"/>
              <a:chExt cx="11103001" cy="1940279"/>
            </a:xfrm>
          </p:grpSpPr>
          <p:sp>
            <p:nvSpPr>
              <p:cNvPr id="74" name="Freeform 20">
                <a:extLst>
                  <a:ext uri="{FF2B5EF4-FFF2-40B4-BE49-F238E27FC236}">
                    <a16:creationId xmlns:a16="http://schemas.microsoft.com/office/drawing/2014/main" id="{ECDAAC64-8AD8-4982-A5EB-5BD1E8FD93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19" y="8755078"/>
                <a:ext cx="10884878" cy="1127460"/>
              </a:xfrm>
              <a:prstGeom prst="roundRect">
                <a:avLst/>
              </a:prstGeom>
              <a:solidFill>
                <a:srgbClr val="0072B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00">
                  <a:latin typeface="+mj-lt"/>
                  <a:ea typeface="Tahoma" pitchFamily="34" charset="0"/>
                  <a:cs typeface="Tahoma" pitchFamily="34" charset="0"/>
                </a:endParaRPr>
              </a:p>
            </p:txBody>
          </p:sp>
          <p:grpSp>
            <p:nvGrpSpPr>
              <p:cNvPr id="86" name="Group 85">
                <a:extLst>
                  <a:ext uri="{FF2B5EF4-FFF2-40B4-BE49-F238E27FC236}">
                    <a16:creationId xmlns:a16="http://schemas.microsoft.com/office/drawing/2014/main" id="{2B7998B6-7195-4111-B4EE-9FA9DB9E4750}"/>
                  </a:ext>
                </a:extLst>
              </p:cNvPr>
              <p:cNvGrpSpPr/>
              <p:nvPr/>
            </p:nvGrpSpPr>
            <p:grpSpPr>
              <a:xfrm>
                <a:off x="166396" y="8780577"/>
                <a:ext cx="702538" cy="572229"/>
                <a:chOff x="-145995" y="8633545"/>
                <a:chExt cx="787401" cy="641352"/>
              </a:xfrm>
            </p:grpSpPr>
            <p:sp>
              <p:nvSpPr>
                <p:cNvPr id="88" name="Freeform 45">
                  <a:extLst>
                    <a:ext uri="{FF2B5EF4-FFF2-40B4-BE49-F238E27FC236}">
                      <a16:creationId xmlns:a16="http://schemas.microsoft.com/office/drawing/2014/main" id="{2C963EE5-2593-4B17-B972-20AE5539A0E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062171"/>
                  <a:ext cx="363538" cy="88900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89" name="Freeform 46">
                  <a:extLst>
                    <a:ext uri="{FF2B5EF4-FFF2-40B4-BE49-F238E27FC236}">
                      <a16:creationId xmlns:a16="http://schemas.microsoft.com/office/drawing/2014/main" id="{4BB3D6B9-CB85-48D5-8A5C-F32D307BB53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039946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0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0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0" name="Freeform 47">
                  <a:extLst>
                    <a:ext uri="{FF2B5EF4-FFF2-40B4-BE49-F238E27FC236}">
                      <a16:creationId xmlns:a16="http://schemas.microsoft.com/office/drawing/2014/main" id="{93C649C1-1122-439E-B42D-D193889814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643" y="9136784"/>
                  <a:ext cx="363538" cy="90488"/>
                </a:xfrm>
                <a:custGeom>
                  <a:avLst/>
                  <a:gdLst>
                    <a:gd name="T0" fmla="*/ 6 w 97"/>
                    <a:gd name="T1" fmla="*/ 24 h 24"/>
                    <a:gd name="T2" fmla="*/ 0 w 97"/>
                    <a:gd name="T3" fmla="*/ 18 h 24"/>
                    <a:gd name="T4" fmla="*/ 0 w 97"/>
                    <a:gd name="T5" fmla="*/ 6 h 24"/>
                    <a:gd name="T6" fmla="*/ 6 w 97"/>
                    <a:gd name="T7" fmla="*/ 0 h 24"/>
                    <a:gd name="T8" fmla="*/ 91 w 97"/>
                    <a:gd name="T9" fmla="*/ 0 h 24"/>
                    <a:gd name="T10" fmla="*/ 97 w 97"/>
                    <a:gd name="T11" fmla="*/ 6 h 24"/>
                    <a:gd name="T12" fmla="*/ 97 w 97"/>
                    <a:gd name="T13" fmla="*/ 18 h 24"/>
                    <a:gd name="T14" fmla="*/ 91 w 97"/>
                    <a:gd name="T15" fmla="*/ 24 h 24"/>
                    <a:gd name="T16" fmla="*/ 6 w 97"/>
                    <a:gd name="T17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24">
                      <a:moveTo>
                        <a:pt x="6" y="24"/>
                      </a:moveTo>
                      <a:cubicBezTo>
                        <a:pt x="3" y="24"/>
                        <a:pt x="0" y="21"/>
                        <a:pt x="0" y="18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5" y="0"/>
                        <a:pt x="97" y="3"/>
                        <a:pt x="97" y="6"/>
                      </a:cubicBezTo>
                      <a:cubicBezTo>
                        <a:pt x="97" y="18"/>
                        <a:pt x="97" y="18"/>
                        <a:pt x="97" y="18"/>
                      </a:cubicBezTo>
                      <a:cubicBezTo>
                        <a:pt x="97" y="21"/>
                        <a:pt x="95" y="24"/>
                        <a:pt x="91" y="24"/>
                      </a:cubicBezTo>
                      <a:lnTo>
                        <a:pt x="6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1" name="Freeform 48">
                  <a:extLst>
                    <a:ext uri="{FF2B5EF4-FFF2-40B4-BE49-F238E27FC236}">
                      <a16:creationId xmlns:a16="http://schemas.microsoft.com/office/drawing/2014/main" id="{C13B4C01-7CE7-48CF-9B36-CB2D9172EA9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3418" y="9114559"/>
                  <a:ext cx="407988" cy="134938"/>
                </a:xfrm>
                <a:custGeom>
                  <a:avLst/>
                  <a:gdLst>
                    <a:gd name="T0" fmla="*/ 97 w 109"/>
                    <a:gd name="T1" fmla="*/ 12 h 36"/>
                    <a:gd name="T2" fmla="*/ 97 w 109"/>
                    <a:gd name="T3" fmla="*/ 24 h 36"/>
                    <a:gd name="T4" fmla="*/ 12 w 109"/>
                    <a:gd name="T5" fmla="*/ 24 h 36"/>
                    <a:gd name="T6" fmla="*/ 12 w 109"/>
                    <a:gd name="T7" fmla="*/ 12 h 36"/>
                    <a:gd name="T8" fmla="*/ 97 w 109"/>
                    <a:gd name="T9" fmla="*/ 12 h 36"/>
                    <a:gd name="T10" fmla="*/ 97 w 109"/>
                    <a:gd name="T11" fmla="*/ 0 h 36"/>
                    <a:gd name="T12" fmla="*/ 12 w 109"/>
                    <a:gd name="T13" fmla="*/ 0 h 36"/>
                    <a:gd name="T14" fmla="*/ 0 w 109"/>
                    <a:gd name="T15" fmla="*/ 12 h 36"/>
                    <a:gd name="T16" fmla="*/ 0 w 109"/>
                    <a:gd name="T17" fmla="*/ 24 h 36"/>
                    <a:gd name="T18" fmla="*/ 12 w 109"/>
                    <a:gd name="T19" fmla="*/ 36 h 36"/>
                    <a:gd name="T20" fmla="*/ 97 w 109"/>
                    <a:gd name="T21" fmla="*/ 36 h 36"/>
                    <a:gd name="T22" fmla="*/ 109 w 109"/>
                    <a:gd name="T23" fmla="*/ 24 h 36"/>
                    <a:gd name="T24" fmla="*/ 109 w 109"/>
                    <a:gd name="T25" fmla="*/ 12 h 36"/>
                    <a:gd name="T26" fmla="*/ 97 w 109"/>
                    <a:gd name="T2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9" h="36">
                      <a:moveTo>
                        <a:pt x="97" y="12"/>
                      </a:moveTo>
                      <a:cubicBezTo>
                        <a:pt x="97" y="24"/>
                        <a:pt x="97" y="24"/>
                        <a:pt x="97" y="24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moveTo>
                        <a:pt x="97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2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1"/>
                        <a:pt x="5" y="36"/>
                        <a:pt x="12" y="36"/>
                      </a:cubicBezTo>
                      <a:cubicBezTo>
                        <a:pt x="97" y="36"/>
                        <a:pt x="97" y="36"/>
                        <a:pt x="97" y="36"/>
                      </a:cubicBezTo>
                      <a:cubicBezTo>
                        <a:pt x="104" y="36"/>
                        <a:pt x="109" y="31"/>
                        <a:pt x="109" y="24"/>
                      </a:cubicBezTo>
                      <a:cubicBezTo>
                        <a:pt x="109" y="12"/>
                        <a:pt x="109" y="12"/>
                        <a:pt x="109" y="12"/>
                      </a:cubicBezTo>
                      <a:cubicBezTo>
                        <a:pt x="109" y="6"/>
                        <a:pt x="104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2" name="Freeform 49">
                  <a:extLst>
                    <a:ext uri="{FF2B5EF4-FFF2-40B4-BE49-F238E27FC236}">
                      <a16:creationId xmlns:a16="http://schemas.microsoft.com/office/drawing/2014/main" id="{636D1927-FB61-41E2-8F99-C593297D77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7543" y="8657358"/>
                  <a:ext cx="263525" cy="254000"/>
                </a:xfrm>
                <a:custGeom>
                  <a:avLst/>
                  <a:gdLst>
                    <a:gd name="T0" fmla="*/ 50 w 70"/>
                    <a:gd name="T1" fmla="*/ 68 h 68"/>
                    <a:gd name="T2" fmla="*/ 45 w 70"/>
                    <a:gd name="T3" fmla="*/ 67 h 68"/>
                    <a:gd name="T4" fmla="*/ 2 w 70"/>
                    <a:gd name="T5" fmla="*/ 23 h 68"/>
                    <a:gd name="T6" fmla="*/ 2 w 70"/>
                    <a:gd name="T7" fmla="*/ 15 h 68"/>
                    <a:gd name="T8" fmla="*/ 14 w 70"/>
                    <a:gd name="T9" fmla="*/ 3 h 68"/>
                    <a:gd name="T10" fmla="*/ 22 w 70"/>
                    <a:gd name="T11" fmla="*/ 0 h 68"/>
                    <a:gd name="T12" fmla="*/ 31 w 70"/>
                    <a:gd name="T13" fmla="*/ 3 h 68"/>
                    <a:gd name="T14" fmla="*/ 65 w 70"/>
                    <a:gd name="T15" fmla="*/ 38 h 68"/>
                    <a:gd name="T16" fmla="*/ 65 w 70"/>
                    <a:gd name="T17" fmla="*/ 55 h 68"/>
                    <a:gd name="T18" fmla="*/ 54 w 70"/>
                    <a:gd name="T19" fmla="*/ 67 h 68"/>
                    <a:gd name="T20" fmla="*/ 50 w 70"/>
                    <a:gd name="T21" fmla="*/ 6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0" h="68">
                      <a:moveTo>
                        <a:pt x="50" y="68"/>
                      </a:moveTo>
                      <a:cubicBezTo>
                        <a:pt x="48" y="68"/>
                        <a:pt x="47" y="68"/>
                        <a:pt x="45" y="67"/>
                      </a:cubicBezTo>
                      <a:cubicBezTo>
                        <a:pt x="2" y="23"/>
                        <a:pt x="2" y="23"/>
                        <a:pt x="2" y="23"/>
                      </a:cubicBezTo>
                      <a:cubicBezTo>
                        <a:pt x="0" y="21"/>
                        <a:pt x="0" y="17"/>
                        <a:pt x="2" y="15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6" y="1"/>
                        <a:pt x="19" y="0"/>
                        <a:pt x="22" y="0"/>
                      </a:cubicBezTo>
                      <a:cubicBezTo>
                        <a:pt x="26" y="0"/>
                        <a:pt x="29" y="1"/>
                        <a:pt x="31" y="3"/>
                      </a:cubicBezTo>
                      <a:cubicBezTo>
                        <a:pt x="65" y="38"/>
                        <a:pt x="65" y="38"/>
                        <a:pt x="65" y="38"/>
                      </a:cubicBezTo>
                      <a:cubicBezTo>
                        <a:pt x="70" y="42"/>
                        <a:pt x="70" y="50"/>
                        <a:pt x="65" y="55"/>
                      </a:cubicBezTo>
                      <a:cubicBezTo>
                        <a:pt x="54" y="67"/>
                        <a:pt x="54" y="67"/>
                        <a:pt x="54" y="67"/>
                      </a:cubicBezTo>
                      <a:cubicBezTo>
                        <a:pt x="53" y="68"/>
                        <a:pt x="51" y="68"/>
                        <a:pt x="50" y="6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3" name="Freeform 50">
                  <a:extLst>
                    <a:ext uri="{FF2B5EF4-FFF2-40B4-BE49-F238E27FC236}">
                      <a16:creationId xmlns:a16="http://schemas.microsoft.com/office/drawing/2014/main" id="{27C4EDB9-A045-4473-8CC6-779A269A1BC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92143" y="8633545"/>
                  <a:ext cx="314325" cy="300038"/>
                </a:xfrm>
                <a:custGeom>
                  <a:avLst/>
                  <a:gdLst>
                    <a:gd name="T0" fmla="*/ 29 w 84"/>
                    <a:gd name="T1" fmla="*/ 12 h 80"/>
                    <a:gd name="T2" fmla="*/ 34 w 84"/>
                    <a:gd name="T3" fmla="*/ 13 h 80"/>
                    <a:gd name="T4" fmla="*/ 68 w 84"/>
                    <a:gd name="T5" fmla="*/ 48 h 80"/>
                    <a:gd name="T6" fmla="*/ 68 w 84"/>
                    <a:gd name="T7" fmla="*/ 57 h 80"/>
                    <a:gd name="T8" fmla="*/ 57 w 84"/>
                    <a:gd name="T9" fmla="*/ 68 h 80"/>
                    <a:gd name="T10" fmla="*/ 13 w 84"/>
                    <a:gd name="T11" fmla="*/ 25 h 80"/>
                    <a:gd name="T12" fmla="*/ 25 w 84"/>
                    <a:gd name="T13" fmla="*/ 13 h 80"/>
                    <a:gd name="T14" fmla="*/ 29 w 84"/>
                    <a:gd name="T15" fmla="*/ 12 h 80"/>
                    <a:gd name="T16" fmla="*/ 29 w 84"/>
                    <a:gd name="T17" fmla="*/ 0 h 80"/>
                    <a:gd name="T18" fmla="*/ 16 w 84"/>
                    <a:gd name="T19" fmla="*/ 5 h 80"/>
                    <a:gd name="T20" fmla="*/ 5 w 84"/>
                    <a:gd name="T21" fmla="*/ 16 h 80"/>
                    <a:gd name="T22" fmla="*/ 5 w 84"/>
                    <a:gd name="T23" fmla="*/ 33 h 80"/>
                    <a:gd name="T24" fmla="*/ 48 w 84"/>
                    <a:gd name="T25" fmla="*/ 77 h 80"/>
                    <a:gd name="T26" fmla="*/ 57 w 84"/>
                    <a:gd name="T27" fmla="*/ 80 h 80"/>
                    <a:gd name="T28" fmla="*/ 57 w 84"/>
                    <a:gd name="T29" fmla="*/ 80 h 80"/>
                    <a:gd name="T30" fmla="*/ 65 w 84"/>
                    <a:gd name="T31" fmla="*/ 77 h 80"/>
                    <a:gd name="T32" fmla="*/ 77 w 84"/>
                    <a:gd name="T33" fmla="*/ 65 h 80"/>
                    <a:gd name="T34" fmla="*/ 77 w 84"/>
                    <a:gd name="T35" fmla="*/ 39 h 80"/>
                    <a:gd name="T36" fmla="*/ 42 w 84"/>
                    <a:gd name="T37" fmla="*/ 5 h 80"/>
                    <a:gd name="T38" fmla="*/ 29 w 84"/>
                    <a:gd name="T39" fmla="*/ 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84" h="80">
                      <a:moveTo>
                        <a:pt x="29" y="12"/>
                      </a:moveTo>
                      <a:cubicBezTo>
                        <a:pt x="31" y="12"/>
                        <a:pt x="33" y="12"/>
                        <a:pt x="34" y="13"/>
                      </a:cubicBezTo>
                      <a:cubicBezTo>
                        <a:pt x="34" y="13"/>
                        <a:pt x="34" y="13"/>
                        <a:pt x="68" y="48"/>
                      </a:cubicBezTo>
                      <a:cubicBezTo>
                        <a:pt x="71" y="50"/>
                        <a:pt x="71" y="54"/>
                        <a:pt x="68" y="57"/>
                      </a:cubicBezTo>
                      <a:cubicBezTo>
                        <a:pt x="68" y="57"/>
                        <a:pt x="68" y="57"/>
                        <a:pt x="57" y="68"/>
                      </a:cubicBezTo>
                      <a:cubicBezTo>
                        <a:pt x="57" y="68"/>
                        <a:pt x="57" y="68"/>
                        <a:pt x="13" y="25"/>
                      </a:cubicBezTo>
                      <a:cubicBezTo>
                        <a:pt x="13" y="25"/>
                        <a:pt x="13" y="25"/>
                        <a:pt x="25" y="13"/>
                      </a:cubicBezTo>
                      <a:cubicBezTo>
                        <a:pt x="26" y="12"/>
                        <a:pt x="28" y="12"/>
                        <a:pt x="29" y="12"/>
                      </a:cubicBezTo>
                      <a:moveTo>
                        <a:pt x="29" y="0"/>
                      </a:moveTo>
                      <a:cubicBezTo>
                        <a:pt x="24" y="0"/>
                        <a:pt x="20" y="2"/>
                        <a:pt x="16" y="5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0" y="21"/>
                        <a:pt x="0" y="29"/>
                        <a:pt x="5" y="33"/>
                      </a:cubicBezTo>
                      <a:cubicBezTo>
                        <a:pt x="48" y="77"/>
                        <a:pt x="48" y="77"/>
                        <a:pt x="48" y="77"/>
                      </a:cubicBezTo>
                      <a:cubicBezTo>
                        <a:pt x="50" y="79"/>
                        <a:pt x="53" y="80"/>
                        <a:pt x="57" y="80"/>
                      </a:cubicBezTo>
                      <a:cubicBezTo>
                        <a:pt x="57" y="80"/>
                        <a:pt x="57" y="80"/>
                        <a:pt x="57" y="80"/>
                      </a:cubicBezTo>
                      <a:cubicBezTo>
                        <a:pt x="60" y="80"/>
                        <a:pt x="63" y="79"/>
                        <a:pt x="65" y="77"/>
                      </a:cubicBezTo>
                      <a:cubicBezTo>
                        <a:pt x="77" y="65"/>
                        <a:pt x="77" y="65"/>
                        <a:pt x="77" y="65"/>
                      </a:cubicBezTo>
                      <a:cubicBezTo>
                        <a:pt x="84" y="58"/>
                        <a:pt x="84" y="47"/>
                        <a:pt x="77" y="39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39" y="2"/>
                        <a:pt x="34" y="0"/>
                        <a:pt x="29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4" name="Freeform 51">
                  <a:extLst>
                    <a:ext uri="{FF2B5EF4-FFF2-40B4-BE49-F238E27FC236}">
                      <a16:creationId xmlns:a16="http://schemas.microsoft.com/office/drawing/2014/main" id="{3859BD69-DFE5-4D6C-ABC2-760F39A8E18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23770" y="8724033"/>
                  <a:ext cx="742950" cy="528639"/>
                </a:xfrm>
                <a:custGeom>
                  <a:avLst/>
                  <a:gdLst>
                    <a:gd name="T0" fmla="*/ 12 w 198"/>
                    <a:gd name="T1" fmla="*/ 141 h 141"/>
                    <a:gd name="T2" fmla="*/ 8 w 198"/>
                    <a:gd name="T3" fmla="*/ 140 h 141"/>
                    <a:gd name="T4" fmla="*/ 3 w 198"/>
                    <a:gd name="T5" fmla="*/ 134 h 141"/>
                    <a:gd name="T6" fmla="*/ 1 w 198"/>
                    <a:gd name="T7" fmla="*/ 128 h 141"/>
                    <a:gd name="T8" fmla="*/ 14 w 198"/>
                    <a:gd name="T9" fmla="*/ 77 h 141"/>
                    <a:gd name="T10" fmla="*/ 15 w 198"/>
                    <a:gd name="T11" fmla="*/ 75 h 141"/>
                    <a:gd name="T12" fmla="*/ 88 w 198"/>
                    <a:gd name="T13" fmla="*/ 1 h 141"/>
                    <a:gd name="T14" fmla="*/ 92 w 198"/>
                    <a:gd name="T15" fmla="*/ 0 h 141"/>
                    <a:gd name="T16" fmla="*/ 92 w 198"/>
                    <a:gd name="T17" fmla="*/ 0 h 141"/>
                    <a:gd name="T18" fmla="*/ 97 w 198"/>
                    <a:gd name="T19" fmla="*/ 1 h 141"/>
                    <a:gd name="T20" fmla="*/ 103 w 198"/>
                    <a:gd name="T21" fmla="*/ 8 h 141"/>
                    <a:gd name="T22" fmla="*/ 105 w 198"/>
                    <a:gd name="T23" fmla="*/ 12 h 141"/>
                    <a:gd name="T24" fmla="*/ 109 w 198"/>
                    <a:gd name="T25" fmla="*/ 13 h 141"/>
                    <a:gd name="T26" fmla="*/ 116 w 198"/>
                    <a:gd name="T27" fmla="*/ 21 h 141"/>
                    <a:gd name="T28" fmla="*/ 117 w 198"/>
                    <a:gd name="T29" fmla="*/ 24 h 141"/>
                    <a:gd name="T30" fmla="*/ 121 w 198"/>
                    <a:gd name="T31" fmla="*/ 26 h 141"/>
                    <a:gd name="T32" fmla="*/ 128 w 198"/>
                    <a:gd name="T33" fmla="*/ 33 h 141"/>
                    <a:gd name="T34" fmla="*/ 130 w 198"/>
                    <a:gd name="T35" fmla="*/ 37 h 141"/>
                    <a:gd name="T36" fmla="*/ 133 w 198"/>
                    <a:gd name="T37" fmla="*/ 38 h 141"/>
                    <a:gd name="T38" fmla="*/ 140 w 198"/>
                    <a:gd name="T39" fmla="*/ 45 h 141"/>
                    <a:gd name="T40" fmla="*/ 142 w 198"/>
                    <a:gd name="T41" fmla="*/ 49 h 141"/>
                    <a:gd name="T42" fmla="*/ 140 w 198"/>
                    <a:gd name="T43" fmla="*/ 53 h 141"/>
                    <a:gd name="T44" fmla="*/ 124 w 198"/>
                    <a:gd name="T45" fmla="*/ 70 h 141"/>
                    <a:gd name="T46" fmla="*/ 192 w 198"/>
                    <a:gd name="T47" fmla="*/ 70 h 141"/>
                    <a:gd name="T48" fmla="*/ 198 w 198"/>
                    <a:gd name="T49" fmla="*/ 76 h 141"/>
                    <a:gd name="T50" fmla="*/ 198 w 198"/>
                    <a:gd name="T51" fmla="*/ 87 h 141"/>
                    <a:gd name="T52" fmla="*/ 192 w 198"/>
                    <a:gd name="T53" fmla="*/ 93 h 141"/>
                    <a:gd name="T54" fmla="*/ 107 w 198"/>
                    <a:gd name="T55" fmla="*/ 93 h 141"/>
                    <a:gd name="T56" fmla="*/ 103 w 198"/>
                    <a:gd name="T57" fmla="*/ 91 h 141"/>
                    <a:gd name="T58" fmla="*/ 67 w 198"/>
                    <a:gd name="T59" fmla="*/ 127 h 141"/>
                    <a:gd name="T60" fmla="*/ 64 w 198"/>
                    <a:gd name="T61" fmla="*/ 128 h 141"/>
                    <a:gd name="T62" fmla="*/ 14 w 198"/>
                    <a:gd name="T63" fmla="*/ 141 h 141"/>
                    <a:gd name="T64" fmla="*/ 12 w 198"/>
                    <a:gd name="T65" fmla="*/ 141 h 141"/>
                    <a:gd name="T66" fmla="*/ 23 w 198"/>
                    <a:gd name="T67" fmla="*/ 119 h 141"/>
                    <a:gd name="T68" fmla="*/ 45 w 198"/>
                    <a:gd name="T69" fmla="*/ 113 h 141"/>
                    <a:gd name="T70" fmla="*/ 29 w 198"/>
                    <a:gd name="T71" fmla="*/ 97 h 141"/>
                    <a:gd name="T72" fmla="*/ 23 w 198"/>
                    <a:gd name="T73" fmla="*/ 119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98" h="141">
                      <a:moveTo>
                        <a:pt x="12" y="141"/>
                      </a:moveTo>
                      <a:cubicBezTo>
                        <a:pt x="11" y="141"/>
                        <a:pt x="9" y="141"/>
                        <a:pt x="8" y="140"/>
                      </a:cubicBezTo>
                      <a:cubicBezTo>
                        <a:pt x="3" y="134"/>
                        <a:pt x="3" y="134"/>
                        <a:pt x="3" y="134"/>
                      </a:cubicBezTo>
                      <a:cubicBezTo>
                        <a:pt x="1" y="133"/>
                        <a:pt x="0" y="131"/>
                        <a:pt x="1" y="128"/>
                      </a:cubicBezTo>
                      <a:cubicBezTo>
                        <a:pt x="14" y="77"/>
                        <a:pt x="14" y="77"/>
                        <a:pt x="14" y="77"/>
                      </a:cubicBezTo>
                      <a:cubicBezTo>
                        <a:pt x="14" y="76"/>
                        <a:pt x="15" y="75"/>
                        <a:pt x="15" y="75"/>
                      </a:cubicBezTo>
                      <a:cubicBezTo>
                        <a:pt x="88" y="1"/>
                        <a:pt x="88" y="1"/>
                        <a:pt x="88" y="1"/>
                      </a:cubicBezTo>
                      <a:cubicBezTo>
                        <a:pt x="89" y="0"/>
                        <a:pt x="91" y="0"/>
                        <a:pt x="92" y="0"/>
                      </a:cubicBezTo>
                      <a:cubicBezTo>
                        <a:pt x="92" y="0"/>
                        <a:pt x="92" y="0"/>
                        <a:pt x="92" y="0"/>
                      </a:cubicBezTo>
                      <a:cubicBezTo>
                        <a:pt x="94" y="0"/>
                        <a:pt x="96" y="0"/>
                        <a:pt x="97" y="1"/>
                      </a:cubicBezTo>
                      <a:cubicBezTo>
                        <a:pt x="103" y="8"/>
                        <a:pt x="103" y="8"/>
                        <a:pt x="103" y="8"/>
                      </a:cubicBezTo>
                      <a:cubicBezTo>
                        <a:pt x="104" y="9"/>
                        <a:pt x="105" y="10"/>
                        <a:pt x="105" y="12"/>
                      </a:cubicBezTo>
                      <a:cubicBezTo>
                        <a:pt x="106" y="12"/>
                        <a:pt x="108" y="12"/>
                        <a:pt x="109" y="13"/>
                      </a:cubicBezTo>
                      <a:cubicBezTo>
                        <a:pt x="116" y="21"/>
                        <a:pt x="116" y="21"/>
                        <a:pt x="116" y="21"/>
                      </a:cubicBezTo>
                      <a:cubicBezTo>
                        <a:pt x="117" y="22"/>
                        <a:pt x="117" y="23"/>
                        <a:pt x="117" y="24"/>
                      </a:cubicBezTo>
                      <a:cubicBezTo>
                        <a:pt x="119" y="24"/>
                        <a:pt x="120" y="25"/>
                        <a:pt x="121" y="26"/>
                      </a:cubicBezTo>
                      <a:cubicBezTo>
                        <a:pt x="128" y="33"/>
                        <a:pt x="128" y="33"/>
                        <a:pt x="128" y="33"/>
                      </a:cubicBezTo>
                      <a:cubicBezTo>
                        <a:pt x="129" y="34"/>
                        <a:pt x="130" y="35"/>
                        <a:pt x="130" y="37"/>
                      </a:cubicBezTo>
                      <a:cubicBezTo>
                        <a:pt x="131" y="37"/>
                        <a:pt x="132" y="37"/>
                        <a:pt x="133" y="38"/>
                      </a:cubicBezTo>
                      <a:cubicBezTo>
                        <a:pt x="140" y="45"/>
                        <a:pt x="140" y="45"/>
                        <a:pt x="140" y="45"/>
                      </a:cubicBezTo>
                      <a:cubicBezTo>
                        <a:pt x="141" y="46"/>
                        <a:pt x="142" y="47"/>
                        <a:pt x="142" y="49"/>
                      </a:cubicBezTo>
                      <a:cubicBezTo>
                        <a:pt x="142" y="51"/>
                        <a:pt x="141" y="52"/>
                        <a:pt x="140" y="53"/>
                      </a:cubicBezTo>
                      <a:cubicBezTo>
                        <a:pt x="124" y="70"/>
                        <a:pt x="124" y="70"/>
                        <a:pt x="124" y="70"/>
                      </a:cubicBezTo>
                      <a:cubicBezTo>
                        <a:pt x="192" y="70"/>
                        <a:pt x="192" y="70"/>
                        <a:pt x="192" y="70"/>
                      </a:cubicBezTo>
                      <a:cubicBezTo>
                        <a:pt x="196" y="70"/>
                        <a:pt x="198" y="72"/>
                        <a:pt x="198" y="76"/>
                      </a:cubicBezTo>
                      <a:cubicBezTo>
                        <a:pt x="198" y="87"/>
                        <a:pt x="198" y="87"/>
                        <a:pt x="198" y="87"/>
                      </a:cubicBezTo>
                      <a:cubicBezTo>
                        <a:pt x="198" y="91"/>
                        <a:pt x="196" y="93"/>
                        <a:pt x="192" y="93"/>
                      </a:cubicBezTo>
                      <a:cubicBezTo>
                        <a:pt x="107" y="93"/>
                        <a:pt x="107" y="93"/>
                        <a:pt x="107" y="93"/>
                      </a:cubicBezTo>
                      <a:cubicBezTo>
                        <a:pt x="105" y="93"/>
                        <a:pt x="104" y="92"/>
                        <a:pt x="103" y="91"/>
                      </a:cubicBezTo>
                      <a:cubicBezTo>
                        <a:pt x="67" y="127"/>
                        <a:pt x="67" y="127"/>
                        <a:pt x="67" y="127"/>
                      </a:cubicBezTo>
                      <a:cubicBezTo>
                        <a:pt x="66" y="127"/>
                        <a:pt x="65" y="128"/>
                        <a:pt x="64" y="128"/>
                      </a:cubicBezTo>
                      <a:cubicBezTo>
                        <a:pt x="14" y="141"/>
                        <a:pt x="14" y="141"/>
                        <a:pt x="14" y="141"/>
                      </a:cubicBezTo>
                      <a:cubicBezTo>
                        <a:pt x="13" y="141"/>
                        <a:pt x="13" y="141"/>
                        <a:pt x="12" y="141"/>
                      </a:cubicBezTo>
                      <a:close/>
                      <a:moveTo>
                        <a:pt x="23" y="119"/>
                      </a:moveTo>
                      <a:cubicBezTo>
                        <a:pt x="45" y="113"/>
                        <a:pt x="45" y="113"/>
                        <a:pt x="45" y="113"/>
                      </a:cubicBezTo>
                      <a:cubicBezTo>
                        <a:pt x="29" y="97"/>
                        <a:pt x="29" y="97"/>
                        <a:pt x="29" y="97"/>
                      </a:cubicBezTo>
                      <a:lnTo>
                        <a:pt x="23" y="11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5" name="Freeform 52">
                  <a:extLst>
                    <a:ext uri="{FF2B5EF4-FFF2-40B4-BE49-F238E27FC236}">
                      <a16:creationId xmlns:a16="http://schemas.microsoft.com/office/drawing/2014/main" id="{83E5B6E7-484F-44E9-BED6-C41C4EB229F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145995" y="8701808"/>
                  <a:ext cx="787400" cy="573089"/>
                </a:xfrm>
                <a:custGeom>
                  <a:avLst/>
                  <a:gdLst>
                    <a:gd name="T0" fmla="*/ 98 w 210"/>
                    <a:gd name="T1" fmla="*/ 12 h 153"/>
                    <a:gd name="T2" fmla="*/ 105 w 210"/>
                    <a:gd name="T3" fmla="*/ 18 h 153"/>
                    <a:gd name="T4" fmla="*/ 37 w 210"/>
                    <a:gd name="T5" fmla="*/ 86 h 153"/>
                    <a:gd name="T6" fmla="*/ 43 w 210"/>
                    <a:gd name="T7" fmla="*/ 92 h 153"/>
                    <a:gd name="T8" fmla="*/ 110 w 210"/>
                    <a:gd name="T9" fmla="*/ 24 h 153"/>
                    <a:gd name="T10" fmla="*/ 118 w 210"/>
                    <a:gd name="T11" fmla="*/ 31 h 153"/>
                    <a:gd name="T12" fmla="*/ 50 w 210"/>
                    <a:gd name="T13" fmla="*/ 99 h 153"/>
                    <a:gd name="T14" fmla="*/ 55 w 210"/>
                    <a:gd name="T15" fmla="*/ 104 h 153"/>
                    <a:gd name="T16" fmla="*/ 123 w 210"/>
                    <a:gd name="T17" fmla="*/ 36 h 153"/>
                    <a:gd name="T18" fmla="*/ 130 w 210"/>
                    <a:gd name="T19" fmla="*/ 43 h 153"/>
                    <a:gd name="T20" fmla="*/ 62 w 210"/>
                    <a:gd name="T21" fmla="*/ 111 h 153"/>
                    <a:gd name="T22" fmla="*/ 68 w 210"/>
                    <a:gd name="T23" fmla="*/ 116 h 153"/>
                    <a:gd name="T24" fmla="*/ 135 w 210"/>
                    <a:gd name="T25" fmla="*/ 49 h 153"/>
                    <a:gd name="T26" fmla="*/ 142 w 210"/>
                    <a:gd name="T27" fmla="*/ 55 h 153"/>
                    <a:gd name="T28" fmla="*/ 115 w 210"/>
                    <a:gd name="T29" fmla="*/ 82 h 153"/>
                    <a:gd name="T30" fmla="*/ 198 w 210"/>
                    <a:gd name="T31" fmla="*/ 82 h 153"/>
                    <a:gd name="T32" fmla="*/ 198 w 210"/>
                    <a:gd name="T33" fmla="*/ 93 h 153"/>
                    <a:gd name="T34" fmla="*/ 113 w 210"/>
                    <a:gd name="T35" fmla="*/ 93 h 153"/>
                    <a:gd name="T36" fmla="*/ 113 w 210"/>
                    <a:gd name="T37" fmla="*/ 84 h 153"/>
                    <a:gd name="T38" fmla="*/ 69 w 210"/>
                    <a:gd name="T39" fmla="*/ 128 h 153"/>
                    <a:gd name="T40" fmla="*/ 18 w 210"/>
                    <a:gd name="T41" fmla="*/ 141 h 153"/>
                    <a:gd name="T42" fmla="*/ 13 w 210"/>
                    <a:gd name="T43" fmla="*/ 136 h 153"/>
                    <a:gd name="T44" fmla="*/ 26 w 210"/>
                    <a:gd name="T45" fmla="*/ 85 h 153"/>
                    <a:gd name="T46" fmla="*/ 98 w 210"/>
                    <a:gd name="T47" fmla="*/ 12 h 153"/>
                    <a:gd name="T48" fmla="*/ 21 w 210"/>
                    <a:gd name="T49" fmla="*/ 133 h 153"/>
                    <a:gd name="T50" fmla="*/ 62 w 210"/>
                    <a:gd name="T51" fmla="*/ 122 h 153"/>
                    <a:gd name="T52" fmla="*/ 32 w 210"/>
                    <a:gd name="T53" fmla="*/ 91 h 153"/>
                    <a:gd name="T54" fmla="*/ 21 w 210"/>
                    <a:gd name="T55" fmla="*/ 133 h 153"/>
                    <a:gd name="T56" fmla="*/ 98 w 210"/>
                    <a:gd name="T57" fmla="*/ 0 h 153"/>
                    <a:gd name="T58" fmla="*/ 98 w 210"/>
                    <a:gd name="T59" fmla="*/ 0 h 153"/>
                    <a:gd name="T60" fmla="*/ 90 w 210"/>
                    <a:gd name="T61" fmla="*/ 3 h 153"/>
                    <a:gd name="T62" fmla="*/ 17 w 210"/>
                    <a:gd name="T63" fmla="*/ 76 h 153"/>
                    <a:gd name="T64" fmla="*/ 14 w 210"/>
                    <a:gd name="T65" fmla="*/ 82 h 153"/>
                    <a:gd name="T66" fmla="*/ 1 w 210"/>
                    <a:gd name="T67" fmla="*/ 133 h 153"/>
                    <a:gd name="T68" fmla="*/ 4 w 210"/>
                    <a:gd name="T69" fmla="*/ 145 h 153"/>
                    <a:gd name="T70" fmla="*/ 10 w 210"/>
                    <a:gd name="T71" fmla="*/ 150 h 153"/>
                    <a:gd name="T72" fmla="*/ 18 w 210"/>
                    <a:gd name="T73" fmla="*/ 153 h 153"/>
                    <a:gd name="T74" fmla="*/ 21 w 210"/>
                    <a:gd name="T75" fmla="*/ 153 h 153"/>
                    <a:gd name="T76" fmla="*/ 72 w 210"/>
                    <a:gd name="T77" fmla="*/ 140 h 153"/>
                    <a:gd name="T78" fmla="*/ 77 w 210"/>
                    <a:gd name="T79" fmla="*/ 137 h 153"/>
                    <a:gd name="T80" fmla="*/ 109 w 210"/>
                    <a:gd name="T81" fmla="*/ 105 h 153"/>
                    <a:gd name="T82" fmla="*/ 113 w 210"/>
                    <a:gd name="T83" fmla="*/ 105 h 153"/>
                    <a:gd name="T84" fmla="*/ 198 w 210"/>
                    <a:gd name="T85" fmla="*/ 105 h 153"/>
                    <a:gd name="T86" fmla="*/ 210 w 210"/>
                    <a:gd name="T87" fmla="*/ 93 h 153"/>
                    <a:gd name="T88" fmla="*/ 210 w 210"/>
                    <a:gd name="T89" fmla="*/ 82 h 153"/>
                    <a:gd name="T90" fmla="*/ 198 w 210"/>
                    <a:gd name="T91" fmla="*/ 70 h 153"/>
                    <a:gd name="T92" fmla="*/ 144 w 210"/>
                    <a:gd name="T93" fmla="*/ 70 h 153"/>
                    <a:gd name="T94" fmla="*/ 150 w 210"/>
                    <a:gd name="T95" fmla="*/ 64 h 153"/>
                    <a:gd name="T96" fmla="*/ 154 w 210"/>
                    <a:gd name="T97" fmla="*/ 55 h 153"/>
                    <a:gd name="T98" fmla="*/ 150 w 210"/>
                    <a:gd name="T99" fmla="*/ 47 h 153"/>
                    <a:gd name="T100" fmla="*/ 144 w 210"/>
                    <a:gd name="T101" fmla="*/ 40 h 153"/>
                    <a:gd name="T102" fmla="*/ 140 w 210"/>
                    <a:gd name="T103" fmla="*/ 38 h 153"/>
                    <a:gd name="T104" fmla="*/ 138 w 210"/>
                    <a:gd name="T105" fmla="*/ 35 h 153"/>
                    <a:gd name="T106" fmla="*/ 131 w 210"/>
                    <a:gd name="T107" fmla="*/ 28 h 153"/>
                    <a:gd name="T108" fmla="*/ 128 w 210"/>
                    <a:gd name="T109" fmla="*/ 25 h 153"/>
                    <a:gd name="T110" fmla="*/ 126 w 210"/>
                    <a:gd name="T111" fmla="*/ 22 h 153"/>
                    <a:gd name="T112" fmla="*/ 119 w 210"/>
                    <a:gd name="T113" fmla="*/ 15 h 153"/>
                    <a:gd name="T114" fmla="*/ 116 w 210"/>
                    <a:gd name="T115" fmla="*/ 13 h 153"/>
                    <a:gd name="T116" fmla="*/ 113 w 210"/>
                    <a:gd name="T117" fmla="*/ 10 h 153"/>
                    <a:gd name="T118" fmla="*/ 107 w 210"/>
                    <a:gd name="T119" fmla="*/ 3 h 153"/>
                    <a:gd name="T120" fmla="*/ 98 w 210"/>
                    <a:gd name="T121" fmla="*/ 0 h 1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10" h="153">
                      <a:moveTo>
                        <a:pt x="98" y="12"/>
                      </a:moveTo>
                      <a:cubicBezTo>
                        <a:pt x="105" y="18"/>
                        <a:pt x="105" y="18"/>
                        <a:pt x="105" y="18"/>
                      </a:cubicBezTo>
                      <a:cubicBezTo>
                        <a:pt x="37" y="86"/>
                        <a:pt x="37" y="86"/>
                        <a:pt x="37" y="86"/>
                      </a:cubicBezTo>
                      <a:cubicBezTo>
                        <a:pt x="43" y="92"/>
                        <a:pt x="43" y="92"/>
                        <a:pt x="43" y="92"/>
                      </a:cubicBezTo>
                      <a:cubicBezTo>
                        <a:pt x="110" y="24"/>
                        <a:pt x="110" y="24"/>
                        <a:pt x="110" y="24"/>
                      </a:cubicBezTo>
                      <a:cubicBezTo>
                        <a:pt x="118" y="31"/>
                        <a:pt x="118" y="31"/>
                        <a:pt x="118" y="31"/>
                      </a:cubicBezTo>
                      <a:cubicBezTo>
                        <a:pt x="50" y="99"/>
                        <a:pt x="50" y="99"/>
                        <a:pt x="50" y="99"/>
                      </a:cubicBezTo>
                      <a:cubicBezTo>
                        <a:pt x="55" y="104"/>
                        <a:pt x="55" y="104"/>
                        <a:pt x="55" y="104"/>
                      </a:cubicBezTo>
                      <a:cubicBezTo>
                        <a:pt x="123" y="36"/>
                        <a:pt x="123" y="36"/>
                        <a:pt x="123" y="36"/>
                      </a:cubicBezTo>
                      <a:cubicBezTo>
                        <a:pt x="130" y="43"/>
                        <a:pt x="130" y="43"/>
                        <a:pt x="130" y="43"/>
                      </a:cubicBezTo>
                      <a:cubicBezTo>
                        <a:pt x="62" y="111"/>
                        <a:pt x="62" y="111"/>
                        <a:pt x="62" y="111"/>
                      </a:cubicBezTo>
                      <a:cubicBezTo>
                        <a:pt x="68" y="116"/>
                        <a:pt x="68" y="116"/>
                        <a:pt x="68" y="116"/>
                      </a:cubicBezTo>
                      <a:cubicBezTo>
                        <a:pt x="135" y="49"/>
                        <a:pt x="135" y="49"/>
                        <a:pt x="135" y="49"/>
                      </a:cubicBezTo>
                      <a:cubicBezTo>
                        <a:pt x="142" y="55"/>
                        <a:pt x="142" y="55"/>
                        <a:pt x="142" y="55"/>
                      </a:cubicBezTo>
                      <a:cubicBezTo>
                        <a:pt x="115" y="82"/>
                        <a:pt x="115" y="82"/>
                        <a:pt x="115" y="82"/>
                      </a:cubicBezTo>
                      <a:cubicBezTo>
                        <a:pt x="198" y="82"/>
                        <a:pt x="198" y="82"/>
                        <a:pt x="198" y="82"/>
                      </a:cubicBezTo>
                      <a:cubicBezTo>
                        <a:pt x="198" y="93"/>
                        <a:pt x="198" y="93"/>
                        <a:pt x="198" y="93"/>
                      </a:cubicBezTo>
                      <a:cubicBezTo>
                        <a:pt x="113" y="93"/>
                        <a:pt x="113" y="93"/>
                        <a:pt x="113" y="93"/>
                      </a:cubicBezTo>
                      <a:cubicBezTo>
                        <a:pt x="113" y="84"/>
                        <a:pt x="113" y="84"/>
                        <a:pt x="113" y="84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18" y="141"/>
                        <a:pt x="18" y="141"/>
                        <a:pt x="18" y="141"/>
                      </a:cubicBezTo>
                      <a:cubicBezTo>
                        <a:pt x="13" y="136"/>
                        <a:pt x="13" y="136"/>
                        <a:pt x="13" y="136"/>
                      </a:cubicBezTo>
                      <a:cubicBezTo>
                        <a:pt x="26" y="85"/>
                        <a:pt x="26" y="85"/>
                        <a:pt x="26" y="85"/>
                      </a:cubicBezTo>
                      <a:cubicBezTo>
                        <a:pt x="98" y="12"/>
                        <a:pt x="98" y="12"/>
                        <a:pt x="98" y="12"/>
                      </a:cubicBezTo>
                      <a:moveTo>
                        <a:pt x="21" y="133"/>
                      </a:moveTo>
                      <a:cubicBezTo>
                        <a:pt x="62" y="122"/>
                        <a:pt x="62" y="122"/>
                        <a:pt x="62" y="122"/>
                      </a:cubicBezTo>
                      <a:cubicBezTo>
                        <a:pt x="32" y="91"/>
                        <a:pt x="32" y="91"/>
                        <a:pt x="32" y="91"/>
                      </a:cubicBezTo>
                      <a:cubicBezTo>
                        <a:pt x="21" y="133"/>
                        <a:pt x="21" y="133"/>
                        <a:pt x="21" y="133"/>
                      </a:cubicBezTo>
                      <a:moveTo>
                        <a:pt x="98" y="0"/>
                      </a:moveTo>
                      <a:cubicBezTo>
                        <a:pt x="98" y="0"/>
                        <a:pt x="98" y="0"/>
                        <a:pt x="98" y="0"/>
                      </a:cubicBezTo>
                      <a:cubicBezTo>
                        <a:pt x="95" y="0"/>
                        <a:pt x="92" y="1"/>
                        <a:pt x="90" y="3"/>
                      </a:cubicBezTo>
                      <a:cubicBezTo>
                        <a:pt x="17" y="76"/>
                        <a:pt x="17" y="76"/>
                        <a:pt x="17" y="76"/>
                      </a:cubicBezTo>
                      <a:cubicBezTo>
                        <a:pt x="16" y="78"/>
                        <a:pt x="15" y="80"/>
                        <a:pt x="14" y="82"/>
                      </a:cubicBezTo>
                      <a:cubicBezTo>
                        <a:pt x="1" y="133"/>
                        <a:pt x="1" y="133"/>
                        <a:pt x="1" y="133"/>
                      </a:cubicBezTo>
                      <a:cubicBezTo>
                        <a:pt x="0" y="137"/>
                        <a:pt x="1" y="142"/>
                        <a:pt x="4" y="145"/>
                      </a:cubicBezTo>
                      <a:cubicBezTo>
                        <a:pt x="10" y="150"/>
                        <a:pt x="10" y="150"/>
                        <a:pt x="10" y="150"/>
                      </a:cubicBezTo>
                      <a:cubicBezTo>
                        <a:pt x="12" y="152"/>
                        <a:pt x="15" y="153"/>
                        <a:pt x="18" y="153"/>
                      </a:cubicBezTo>
                      <a:cubicBezTo>
                        <a:pt x="19" y="153"/>
                        <a:pt x="20" y="153"/>
                        <a:pt x="21" y="153"/>
                      </a:cubicBezTo>
                      <a:cubicBezTo>
                        <a:pt x="72" y="140"/>
                        <a:pt x="72" y="140"/>
                        <a:pt x="72" y="140"/>
                      </a:cubicBezTo>
                      <a:cubicBezTo>
                        <a:pt x="74" y="140"/>
                        <a:pt x="76" y="138"/>
                        <a:pt x="77" y="137"/>
                      </a:cubicBezTo>
                      <a:cubicBezTo>
                        <a:pt x="109" y="105"/>
                        <a:pt x="109" y="105"/>
                        <a:pt x="109" y="105"/>
                      </a:cubicBezTo>
                      <a:cubicBezTo>
                        <a:pt x="111" y="105"/>
                        <a:pt x="112" y="105"/>
                        <a:pt x="113" y="105"/>
                      </a:cubicBezTo>
                      <a:cubicBezTo>
                        <a:pt x="198" y="105"/>
                        <a:pt x="198" y="105"/>
                        <a:pt x="198" y="105"/>
                      </a:cubicBezTo>
                      <a:cubicBezTo>
                        <a:pt x="205" y="105"/>
                        <a:pt x="210" y="100"/>
                        <a:pt x="210" y="93"/>
                      </a:cubicBezTo>
                      <a:cubicBezTo>
                        <a:pt x="210" y="82"/>
                        <a:pt x="210" y="82"/>
                        <a:pt x="210" y="82"/>
                      </a:cubicBezTo>
                      <a:cubicBezTo>
                        <a:pt x="210" y="75"/>
                        <a:pt x="205" y="70"/>
                        <a:pt x="198" y="70"/>
                      </a:cubicBezTo>
                      <a:cubicBezTo>
                        <a:pt x="144" y="70"/>
                        <a:pt x="144" y="70"/>
                        <a:pt x="144" y="70"/>
                      </a:cubicBezTo>
                      <a:cubicBezTo>
                        <a:pt x="150" y="64"/>
                        <a:pt x="150" y="64"/>
                        <a:pt x="150" y="64"/>
                      </a:cubicBezTo>
                      <a:cubicBezTo>
                        <a:pt x="153" y="61"/>
                        <a:pt x="154" y="58"/>
                        <a:pt x="154" y="55"/>
                      </a:cubicBezTo>
                      <a:cubicBezTo>
                        <a:pt x="154" y="52"/>
                        <a:pt x="152" y="49"/>
                        <a:pt x="150" y="47"/>
                      </a:cubicBezTo>
                      <a:cubicBezTo>
                        <a:pt x="144" y="40"/>
                        <a:pt x="144" y="40"/>
                        <a:pt x="144" y="40"/>
                      </a:cubicBezTo>
                      <a:cubicBezTo>
                        <a:pt x="143" y="39"/>
                        <a:pt x="142" y="39"/>
                        <a:pt x="140" y="38"/>
                      </a:cubicBezTo>
                      <a:cubicBezTo>
                        <a:pt x="140" y="37"/>
                        <a:pt x="139" y="36"/>
                        <a:pt x="138" y="35"/>
                      </a:cubicBezTo>
                      <a:cubicBezTo>
                        <a:pt x="131" y="28"/>
                        <a:pt x="131" y="28"/>
                        <a:pt x="131" y="28"/>
                      </a:cubicBezTo>
                      <a:cubicBezTo>
                        <a:pt x="131" y="27"/>
                        <a:pt x="129" y="26"/>
                        <a:pt x="128" y="25"/>
                      </a:cubicBezTo>
                      <a:cubicBezTo>
                        <a:pt x="128" y="24"/>
                        <a:pt x="127" y="23"/>
                        <a:pt x="126" y="22"/>
                      </a:cubicBezTo>
                      <a:cubicBezTo>
                        <a:pt x="119" y="15"/>
                        <a:pt x="119" y="15"/>
                        <a:pt x="119" y="15"/>
                      </a:cubicBezTo>
                      <a:cubicBezTo>
                        <a:pt x="118" y="14"/>
                        <a:pt x="117" y="13"/>
                        <a:pt x="116" y="13"/>
                      </a:cubicBezTo>
                      <a:cubicBezTo>
                        <a:pt x="115" y="12"/>
                        <a:pt x="114" y="10"/>
                        <a:pt x="113" y="10"/>
                      </a:cubicBezTo>
                      <a:cubicBezTo>
                        <a:pt x="107" y="3"/>
                        <a:pt x="107" y="3"/>
                        <a:pt x="107" y="3"/>
                      </a:cubicBezTo>
                      <a:cubicBezTo>
                        <a:pt x="105" y="1"/>
                        <a:pt x="102" y="0"/>
                        <a:pt x="98" y="0"/>
                      </a:cubicBezTo>
                      <a:close/>
                    </a:path>
                  </a:pathLst>
                </a:custGeom>
                <a:solidFill>
                  <a:srgbClr val="0072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6" name="Rectangle 53">
                  <a:extLst>
                    <a:ext uri="{FF2B5EF4-FFF2-40B4-BE49-F238E27FC236}">
                      <a16:creationId xmlns:a16="http://schemas.microsoft.com/office/drawing/2014/main" id="{B5448C34-97DE-450F-AF49-B05E5D18195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084396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7" name="Rectangle 54">
                  <a:extLst>
                    <a:ext uri="{FF2B5EF4-FFF2-40B4-BE49-F238E27FC236}">
                      <a16:creationId xmlns:a16="http://schemas.microsoft.com/office/drawing/2014/main" id="{CC5CED10-7CB7-47A4-B2BB-2ADCA2ACEC8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7868" y="9159009"/>
                  <a:ext cx="319088" cy="4445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8" name="Freeform 55">
                  <a:extLst>
                    <a:ext uri="{FF2B5EF4-FFF2-40B4-BE49-F238E27FC236}">
                      <a16:creationId xmlns:a16="http://schemas.microsoft.com/office/drawing/2014/main" id="{76E5EA51-FDDC-4FE4-AFA4-D54ABF54EF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768" y="8674820"/>
                  <a:ext cx="217488" cy="214313"/>
                </a:xfrm>
                <a:custGeom>
                  <a:avLst/>
                  <a:gdLst>
                    <a:gd name="T0" fmla="*/ 55 w 58"/>
                    <a:gd name="T1" fmla="*/ 46 h 57"/>
                    <a:gd name="T2" fmla="*/ 55 w 58"/>
                    <a:gd name="T3" fmla="*/ 37 h 57"/>
                    <a:gd name="T4" fmla="*/ 21 w 58"/>
                    <a:gd name="T5" fmla="*/ 2 h 57"/>
                    <a:gd name="T6" fmla="*/ 12 w 58"/>
                    <a:gd name="T7" fmla="*/ 2 h 57"/>
                    <a:gd name="T8" fmla="*/ 0 w 58"/>
                    <a:gd name="T9" fmla="*/ 14 h 57"/>
                    <a:gd name="T10" fmla="*/ 44 w 58"/>
                    <a:gd name="T11" fmla="*/ 57 h 57"/>
                    <a:gd name="T12" fmla="*/ 55 w 58"/>
                    <a:gd name="T13" fmla="*/ 46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" h="57">
                      <a:moveTo>
                        <a:pt x="55" y="46"/>
                      </a:moveTo>
                      <a:cubicBezTo>
                        <a:pt x="58" y="43"/>
                        <a:pt x="58" y="39"/>
                        <a:pt x="55" y="37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18" y="0"/>
                        <a:pt x="14" y="0"/>
                        <a:pt x="12" y="2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44" y="57"/>
                        <a:pt x="44" y="57"/>
                        <a:pt x="44" y="57"/>
                      </a:cubicBezTo>
                      <a:cubicBezTo>
                        <a:pt x="55" y="46"/>
                        <a:pt x="55" y="46"/>
                        <a:pt x="55" y="4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99" name="Freeform 56">
                  <a:extLst>
                    <a:ext uri="{FF2B5EF4-FFF2-40B4-BE49-F238E27FC236}">
                      <a16:creationId xmlns:a16="http://schemas.microsoft.com/office/drawing/2014/main" id="{8E79E21A-107D-4B8F-ABB9-F6BF307584A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-96782" y="8746258"/>
                  <a:ext cx="693738" cy="484189"/>
                </a:xfrm>
                <a:custGeom>
                  <a:avLst/>
                  <a:gdLst>
                    <a:gd name="T0" fmla="*/ 241 w 437"/>
                    <a:gd name="T1" fmla="*/ 166 h 305"/>
                    <a:gd name="T2" fmla="*/ 305 w 437"/>
                    <a:gd name="T3" fmla="*/ 102 h 305"/>
                    <a:gd name="T4" fmla="*/ 288 w 437"/>
                    <a:gd name="T5" fmla="*/ 88 h 305"/>
                    <a:gd name="T6" fmla="*/ 130 w 437"/>
                    <a:gd name="T7" fmla="*/ 246 h 305"/>
                    <a:gd name="T8" fmla="*/ 116 w 437"/>
                    <a:gd name="T9" fmla="*/ 234 h 305"/>
                    <a:gd name="T10" fmla="*/ 276 w 437"/>
                    <a:gd name="T11" fmla="*/ 74 h 305"/>
                    <a:gd name="T12" fmla="*/ 260 w 437"/>
                    <a:gd name="T13" fmla="*/ 57 h 305"/>
                    <a:gd name="T14" fmla="*/ 99 w 437"/>
                    <a:gd name="T15" fmla="*/ 218 h 305"/>
                    <a:gd name="T16" fmla="*/ 87 w 437"/>
                    <a:gd name="T17" fmla="*/ 206 h 305"/>
                    <a:gd name="T18" fmla="*/ 248 w 437"/>
                    <a:gd name="T19" fmla="*/ 45 h 305"/>
                    <a:gd name="T20" fmla="*/ 229 w 437"/>
                    <a:gd name="T21" fmla="*/ 29 h 305"/>
                    <a:gd name="T22" fmla="*/ 71 w 437"/>
                    <a:gd name="T23" fmla="*/ 189 h 305"/>
                    <a:gd name="T24" fmla="*/ 56 w 437"/>
                    <a:gd name="T25" fmla="*/ 175 h 305"/>
                    <a:gd name="T26" fmla="*/ 217 w 437"/>
                    <a:gd name="T27" fmla="*/ 14 h 305"/>
                    <a:gd name="T28" fmla="*/ 201 w 437"/>
                    <a:gd name="T29" fmla="*/ 0 h 305"/>
                    <a:gd name="T30" fmla="*/ 30 w 437"/>
                    <a:gd name="T31" fmla="*/ 173 h 305"/>
                    <a:gd name="T32" fmla="*/ 0 w 437"/>
                    <a:gd name="T33" fmla="*/ 293 h 305"/>
                    <a:gd name="T34" fmla="*/ 12 w 437"/>
                    <a:gd name="T35" fmla="*/ 305 h 305"/>
                    <a:gd name="T36" fmla="*/ 132 w 437"/>
                    <a:gd name="T37" fmla="*/ 274 h 305"/>
                    <a:gd name="T38" fmla="*/ 236 w 437"/>
                    <a:gd name="T39" fmla="*/ 170 h 305"/>
                    <a:gd name="T40" fmla="*/ 236 w 437"/>
                    <a:gd name="T41" fmla="*/ 192 h 305"/>
                    <a:gd name="T42" fmla="*/ 437 w 437"/>
                    <a:gd name="T43" fmla="*/ 192 h 305"/>
                    <a:gd name="T44" fmla="*/ 437 w 437"/>
                    <a:gd name="T45" fmla="*/ 166 h 305"/>
                    <a:gd name="T46" fmla="*/ 241 w 437"/>
                    <a:gd name="T47" fmla="*/ 166 h 305"/>
                    <a:gd name="T48" fmla="*/ 19 w 437"/>
                    <a:gd name="T49" fmla="*/ 286 h 305"/>
                    <a:gd name="T50" fmla="*/ 45 w 437"/>
                    <a:gd name="T51" fmla="*/ 187 h 305"/>
                    <a:gd name="T52" fmla="*/ 116 w 437"/>
                    <a:gd name="T53" fmla="*/ 260 h 305"/>
                    <a:gd name="T54" fmla="*/ 19 w 437"/>
                    <a:gd name="T55" fmla="*/ 286 h 3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437" h="305">
                      <a:moveTo>
                        <a:pt x="241" y="166"/>
                      </a:moveTo>
                      <a:lnTo>
                        <a:pt x="305" y="102"/>
                      </a:lnTo>
                      <a:lnTo>
                        <a:pt x="288" y="88"/>
                      </a:lnTo>
                      <a:lnTo>
                        <a:pt x="130" y="246"/>
                      </a:lnTo>
                      <a:lnTo>
                        <a:pt x="116" y="234"/>
                      </a:lnTo>
                      <a:lnTo>
                        <a:pt x="276" y="74"/>
                      </a:lnTo>
                      <a:lnTo>
                        <a:pt x="260" y="57"/>
                      </a:lnTo>
                      <a:lnTo>
                        <a:pt x="99" y="218"/>
                      </a:lnTo>
                      <a:lnTo>
                        <a:pt x="87" y="206"/>
                      </a:lnTo>
                      <a:lnTo>
                        <a:pt x="248" y="45"/>
                      </a:lnTo>
                      <a:lnTo>
                        <a:pt x="229" y="29"/>
                      </a:lnTo>
                      <a:lnTo>
                        <a:pt x="71" y="189"/>
                      </a:lnTo>
                      <a:lnTo>
                        <a:pt x="56" y="175"/>
                      </a:lnTo>
                      <a:lnTo>
                        <a:pt x="217" y="14"/>
                      </a:lnTo>
                      <a:lnTo>
                        <a:pt x="201" y="0"/>
                      </a:lnTo>
                      <a:lnTo>
                        <a:pt x="30" y="173"/>
                      </a:lnTo>
                      <a:lnTo>
                        <a:pt x="0" y="293"/>
                      </a:lnTo>
                      <a:lnTo>
                        <a:pt x="12" y="305"/>
                      </a:lnTo>
                      <a:lnTo>
                        <a:pt x="132" y="274"/>
                      </a:lnTo>
                      <a:lnTo>
                        <a:pt x="236" y="170"/>
                      </a:lnTo>
                      <a:lnTo>
                        <a:pt x="236" y="192"/>
                      </a:lnTo>
                      <a:lnTo>
                        <a:pt x="437" y="192"/>
                      </a:lnTo>
                      <a:lnTo>
                        <a:pt x="437" y="166"/>
                      </a:lnTo>
                      <a:lnTo>
                        <a:pt x="241" y="166"/>
                      </a:lnTo>
                      <a:close/>
                      <a:moveTo>
                        <a:pt x="19" y="286"/>
                      </a:moveTo>
                      <a:lnTo>
                        <a:pt x="45" y="187"/>
                      </a:lnTo>
                      <a:lnTo>
                        <a:pt x="116" y="260"/>
                      </a:lnTo>
                      <a:lnTo>
                        <a:pt x="19" y="2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15" tIns="22857" rIns="45715" bIns="2285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300">
                    <a:latin typeface="+mj-lt"/>
                    <a:ea typeface="Tahoma" pitchFamily="34" charset="0"/>
                    <a:cs typeface="Tahoma" pitchFamily="34" charset="0"/>
                  </a:endParaRPr>
                </a:p>
              </p:txBody>
            </p:sp>
          </p:grpSp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348D68BC-76C5-4C8E-B54B-FD160AC06ACD}"/>
                  </a:ext>
                </a:extLst>
              </p:cNvPr>
              <p:cNvSpPr txBox="1"/>
              <p:nvPr/>
            </p:nvSpPr>
            <p:spPr>
              <a:xfrm>
                <a:off x="932114" y="8712046"/>
                <a:ext cx="10337283" cy="19402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DẠNG 2: CM Đ</a:t>
                </a:r>
                <a:r>
                  <a:rPr lang="vi-VN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Ư</a:t>
                </a:r>
                <a:r>
                  <a:rPr lang="en-US" sz="2667" b="1" dirty="0">
                    <a:solidFill>
                      <a:schemeClr val="bg1"/>
                    </a:solidFill>
                    <a:latin typeface="+mj-lt"/>
                    <a:ea typeface="Tahoma" pitchFamily="34" charset="0"/>
                    <a:cs typeface="Tahoma" pitchFamily="34" charset="0"/>
                  </a:rPr>
                  <a:t>ỜNG THẲNG VUÔNG  GÓC VỚI MẶT PHẲNG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89008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19" grpId="0"/>
      <p:bldP spid="4" grpId="0"/>
      <p:bldP spid="17" grpId="0"/>
      <p:bldP spid="18" grpId="0"/>
      <p:bldP spid="5" grpId="0"/>
      <p:bldP spid="11" grpId="0"/>
      <p:bldP spid="13" grpId="0"/>
      <p:bldP spid="15" grpId="0"/>
      <p:bldP spid="16" grpId="0"/>
      <p:bldP spid="22" grpId="0"/>
      <p:bldP spid="39" grpId="0"/>
      <p:bldP spid="42" grpId="0"/>
      <p:bldP spid="45" grpId="0"/>
      <p:bldP spid="6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75756" y="2573257"/>
            <a:ext cx="11926984" cy="4355875"/>
            <a:chOff x="184495" y="3602024"/>
            <a:chExt cx="11926984" cy="4680828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7"/>
              <a:ext cx="11926984" cy="441763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02024"/>
              <a:ext cx="2342698" cy="553942"/>
              <a:chOff x="1275608" y="6177214"/>
              <a:chExt cx="4592537" cy="1006485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28" y="6177214"/>
                <a:ext cx="2813136" cy="10064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21" name="Group 20"/>
          <p:cNvGrpSpPr/>
          <p:nvPr/>
        </p:nvGrpSpPr>
        <p:grpSpPr>
          <a:xfrm>
            <a:off x="142803" y="31480"/>
            <a:ext cx="11906394" cy="1811953"/>
            <a:chOff x="480509" y="1592885"/>
            <a:chExt cx="23340845" cy="1857711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480509" y="1592885"/>
              <a:ext cx="23340845" cy="1857711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952">
                <a:defRPr/>
              </a:pPr>
              <a:endParaRPr lang="en-US" sz="3199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480509" y="1617993"/>
              <a:ext cx="3593007" cy="835088"/>
              <a:chOff x="480509" y="1617993"/>
              <a:chExt cx="3593007" cy="835088"/>
            </a:xfrm>
          </p:grpSpPr>
          <p:sp>
            <p:nvSpPr>
              <p:cNvPr id="27" name="Isosceles Triangle 44"/>
              <p:cNvSpPr/>
              <p:nvPr/>
            </p:nvSpPr>
            <p:spPr bwMode="auto">
              <a:xfrm rot="5400000" flipV="1">
                <a:off x="534195" y="2231624"/>
                <a:ext cx="227012" cy="21590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Pentagon 27"/>
              <p:cNvSpPr/>
              <p:nvPr/>
            </p:nvSpPr>
            <p:spPr bwMode="auto">
              <a:xfrm>
                <a:off x="480509" y="1647222"/>
                <a:ext cx="3271602" cy="644970"/>
              </a:xfrm>
              <a:prstGeom prst="homePlate">
                <a:avLst>
                  <a:gd name="adj" fmla="val 12444"/>
                </a:avLst>
              </a:pr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 dirty="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9" name="Group 11"/>
              <p:cNvGrpSpPr/>
              <p:nvPr/>
            </p:nvGrpSpPr>
            <p:grpSpPr bwMode="auto">
              <a:xfrm>
                <a:off x="683775" y="1674555"/>
                <a:ext cx="582199" cy="700340"/>
                <a:chOff x="7440266" y="3167590"/>
                <a:chExt cx="757238" cy="996136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32" name="Freeform 31"/>
                <p:cNvSpPr>
                  <a:spLocks noEditPoints="1"/>
                </p:cNvSpPr>
                <p:nvPr/>
              </p:nvSpPr>
              <p:spPr bwMode="auto">
                <a:xfrm>
                  <a:off x="7440266" y="3205709"/>
                  <a:ext cx="344487" cy="344488"/>
                </a:xfrm>
                <a:custGeom>
                  <a:avLst/>
                  <a:gdLst/>
                  <a:ahLst/>
                  <a:cxnLst>
                    <a:cxn ang="0">
                      <a:pos x="33" y="184"/>
                    </a:cxn>
                    <a:cxn ang="0">
                      <a:pos x="181" y="184"/>
                    </a:cxn>
                    <a:cxn ang="0">
                      <a:pos x="181" y="33"/>
                    </a:cxn>
                    <a:cxn ang="0">
                      <a:pos x="33" y="33"/>
                    </a:cxn>
                    <a:cxn ang="0">
                      <a:pos x="33" y="184"/>
                    </a:cxn>
                    <a:cxn ang="0">
                      <a:pos x="217" y="217"/>
                    </a:cxn>
                    <a:cxn ang="0">
                      <a:pos x="0" y="217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17"/>
                    </a:cxn>
                  </a:cxnLst>
                  <a:rect l="0" t="0" r="r" b="b"/>
                  <a:pathLst>
                    <a:path w="217" h="217">
                      <a:moveTo>
                        <a:pt x="33" y="184"/>
                      </a:moveTo>
                      <a:lnTo>
                        <a:pt x="181" y="184"/>
                      </a:lnTo>
                      <a:lnTo>
                        <a:pt x="181" y="33"/>
                      </a:lnTo>
                      <a:lnTo>
                        <a:pt x="33" y="33"/>
                      </a:lnTo>
                      <a:lnTo>
                        <a:pt x="33" y="184"/>
                      </a:lnTo>
                      <a:close/>
                      <a:moveTo>
                        <a:pt x="217" y="217"/>
                      </a:moveTo>
                      <a:lnTo>
                        <a:pt x="0" y="217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1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3" name="Freeform 32"/>
                <p:cNvSpPr>
                  <a:spLocks noEditPoints="1"/>
                </p:cNvSpPr>
                <p:nvPr/>
              </p:nvSpPr>
              <p:spPr bwMode="auto">
                <a:xfrm>
                  <a:off x="7440266" y="3649501"/>
                  <a:ext cx="344487" cy="349252"/>
                </a:xfrm>
                <a:custGeom>
                  <a:avLst/>
                  <a:gdLst/>
                  <a:ahLst/>
                  <a:cxnLst>
                    <a:cxn ang="0">
                      <a:pos x="33" y="185"/>
                    </a:cxn>
                    <a:cxn ang="0">
                      <a:pos x="181" y="185"/>
                    </a:cxn>
                    <a:cxn ang="0">
                      <a:pos x="181" y="36"/>
                    </a:cxn>
                    <a:cxn ang="0">
                      <a:pos x="33" y="36"/>
                    </a:cxn>
                    <a:cxn ang="0">
                      <a:pos x="33" y="185"/>
                    </a:cxn>
                    <a:cxn ang="0">
                      <a:pos x="217" y="220"/>
                    </a:cxn>
                    <a:cxn ang="0">
                      <a:pos x="0" y="220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20"/>
                    </a:cxn>
                  </a:cxnLst>
                  <a:rect l="0" t="0" r="r" b="b"/>
                  <a:pathLst>
                    <a:path w="217" h="220">
                      <a:moveTo>
                        <a:pt x="33" y="185"/>
                      </a:moveTo>
                      <a:lnTo>
                        <a:pt x="181" y="185"/>
                      </a:lnTo>
                      <a:lnTo>
                        <a:pt x="181" y="36"/>
                      </a:lnTo>
                      <a:lnTo>
                        <a:pt x="33" y="36"/>
                      </a:lnTo>
                      <a:lnTo>
                        <a:pt x="33" y="185"/>
                      </a:lnTo>
                      <a:close/>
                      <a:moveTo>
                        <a:pt x="217" y="220"/>
                      </a:moveTo>
                      <a:lnTo>
                        <a:pt x="0" y="220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4" name="Freeform 33"/>
                <p:cNvSpPr>
                  <a:spLocks/>
                </p:cNvSpPr>
                <p:nvPr/>
              </p:nvSpPr>
              <p:spPr bwMode="auto">
                <a:xfrm>
                  <a:off x="7506942" y="3167590"/>
                  <a:ext cx="341312" cy="288926"/>
                </a:xfrm>
                <a:custGeom>
                  <a:avLst/>
                  <a:gdLst/>
                  <a:ahLst/>
                  <a:cxnLst>
                    <a:cxn ang="0">
                      <a:pos x="76" y="182"/>
                    </a:cxn>
                    <a:cxn ang="0">
                      <a:pos x="0" y="114"/>
                    </a:cxn>
                    <a:cxn ang="0">
                      <a:pos x="24" y="88"/>
                    </a:cxn>
                    <a:cxn ang="0">
                      <a:pos x="73" y="132"/>
                    </a:cxn>
                    <a:cxn ang="0">
                      <a:pos x="187" y="0"/>
                    </a:cxn>
                    <a:cxn ang="0">
                      <a:pos x="215" y="24"/>
                    </a:cxn>
                    <a:cxn ang="0">
                      <a:pos x="76" y="182"/>
                    </a:cxn>
                  </a:cxnLst>
                  <a:rect l="0" t="0" r="r" b="b"/>
                  <a:pathLst>
                    <a:path w="215" h="182">
                      <a:moveTo>
                        <a:pt x="76" y="182"/>
                      </a:moveTo>
                      <a:lnTo>
                        <a:pt x="0" y="114"/>
                      </a:lnTo>
                      <a:lnTo>
                        <a:pt x="24" y="88"/>
                      </a:lnTo>
                      <a:lnTo>
                        <a:pt x="73" y="132"/>
                      </a:lnTo>
                      <a:lnTo>
                        <a:pt x="187" y="0"/>
                      </a:lnTo>
                      <a:lnTo>
                        <a:pt x="215" y="24"/>
                      </a:lnTo>
                      <a:lnTo>
                        <a:pt x="76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5" name="Rectangle 34"/>
                <p:cNvSpPr>
                  <a:spLocks noChangeArrowheads="1"/>
                </p:cNvSpPr>
                <p:nvPr/>
              </p:nvSpPr>
              <p:spPr bwMode="auto">
                <a:xfrm>
                  <a:off x="7840316" y="4100226"/>
                  <a:ext cx="357188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6" name="Rectangle 35"/>
                <p:cNvSpPr>
                  <a:spLocks noChangeArrowheads="1"/>
                </p:cNvSpPr>
                <p:nvPr/>
              </p:nvSpPr>
              <p:spPr bwMode="auto">
                <a:xfrm>
                  <a:off x="7840317" y="3288740"/>
                  <a:ext cx="357187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7" name="Rectangle 36"/>
                <p:cNvSpPr>
                  <a:spLocks noChangeArrowheads="1"/>
                </p:cNvSpPr>
                <p:nvPr/>
              </p:nvSpPr>
              <p:spPr bwMode="auto">
                <a:xfrm>
                  <a:off x="7840317" y="3824749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8" name="Rectangle 37"/>
                <p:cNvSpPr>
                  <a:spLocks noChangeArrowheads="1"/>
                </p:cNvSpPr>
                <p:nvPr/>
              </p:nvSpPr>
              <p:spPr bwMode="auto">
                <a:xfrm>
                  <a:off x="7840317" y="3475167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</p:grpSp>
          <p:sp>
            <p:nvSpPr>
              <p:cNvPr id="30" name="Chevron 29"/>
              <p:cNvSpPr/>
              <p:nvPr/>
            </p:nvSpPr>
            <p:spPr bwMode="auto">
              <a:xfrm>
                <a:off x="1330000" y="1655658"/>
                <a:ext cx="142624" cy="707897"/>
              </a:xfrm>
              <a:prstGeom prst="chevron">
                <a:avLst>
                  <a:gd name="adj" fmla="val 68110"/>
                </a:avLst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952">
                  <a:defRPr/>
                </a:pPr>
                <a:endParaRPr lang="en-US" sz="3199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TextBox 13"/>
              <p:cNvSpPr txBox="1">
                <a:spLocks noChangeArrowheads="1"/>
              </p:cNvSpPr>
              <p:nvPr/>
            </p:nvSpPr>
            <p:spPr bwMode="auto">
              <a:xfrm>
                <a:off x="1198019" y="1617993"/>
                <a:ext cx="2875497" cy="5363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en-US" sz="2799" b="1" dirty="0" err="1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Câu</a:t>
                </a:r>
                <a:r>
                  <a:rPr lang="en-US" sz="2799" b="1" dirty="0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 3: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262629" y="3305492"/>
                <a:ext cx="11711007" cy="2223038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 marL="228600" marR="0" algn="just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b="1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 </a:t>
                </a:r>
                <a:r>
                  <a:rPr lang="en-US" sz="2800" b="1" dirty="0" err="1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có</a:t>
                </a:r>
                <a:r>
                  <a:rPr lang="en-US" sz="2800" b="1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 marL="228600" marR="0" algn="just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b="1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eqArr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&amp;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𝑨𝑪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𝑩𝑫</m:t>
                            </m:r>
                          </m:e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&amp;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𝑨𝑪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𝑺𝑶</m:t>
                            </m:r>
                          </m:e>
                        </m:eqArr>
                      </m:e>
                    </m:d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⇒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𝑨𝑪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(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𝑺𝑩𝑫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)</m:t>
                    </m:r>
                  </m:oMath>
                </a14:m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 marL="228600" marR="0" algn="just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Mà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𝑰𝑱</m:t>
                    </m:r>
                    <m:r>
                      <a:rPr lang="en-US" sz="28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//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𝑨𝑪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⇒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𝑰𝑱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(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𝑺𝑩𝑫</m:t>
                    </m:r>
                    <m:r>
                      <a:rPr lang="en-US" sz="2800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)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629" y="3305492"/>
                <a:ext cx="11711007" cy="2223038"/>
              </a:xfrm>
              <a:prstGeom prst="rect">
                <a:avLst/>
              </a:prstGeom>
              <a:blipFill>
                <a:blip r:embed="rId2"/>
                <a:stretch>
                  <a:fillRect t="-2740" b="-65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755272" y="6419521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759536" y="294007"/>
                <a:ext cx="11179015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Cho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hình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chóp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𝑺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.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𝑨𝑩𝑪𝑫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có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đáy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𝑨𝑩𝑪𝑫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hình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thoi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và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𝑺𝑶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(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𝑨𝑩𝑪𝑫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)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.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Gọi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𝑰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,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𝑱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lần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lượt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trung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điểm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của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, 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𝑩𝑪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.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Mệnh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đề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nào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sau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đây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mệnh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đề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đúng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?</a:t>
                </a: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9536" y="294007"/>
                <a:ext cx="11179015" cy="1384995"/>
              </a:xfrm>
              <a:prstGeom prst="rect">
                <a:avLst/>
              </a:prstGeom>
              <a:blipFill>
                <a:blip r:embed="rId3"/>
                <a:stretch>
                  <a:fillRect l="-1146" t="-4405" r="-1146" b="-114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" name="Group 1">
            <a:extLst>
              <a:ext uri="{FF2B5EF4-FFF2-40B4-BE49-F238E27FC236}">
                <a16:creationId xmlns:a16="http://schemas.microsoft.com/office/drawing/2014/main" id="{380D62A1-551F-4EEB-9239-B280AE1BA0CC}"/>
              </a:ext>
            </a:extLst>
          </p:cNvPr>
          <p:cNvGrpSpPr/>
          <p:nvPr/>
        </p:nvGrpSpPr>
        <p:grpSpPr>
          <a:xfrm>
            <a:off x="27136" y="1870296"/>
            <a:ext cx="11936957" cy="1127893"/>
            <a:chOff x="72068" y="1800156"/>
            <a:chExt cx="11936957" cy="1127893"/>
          </a:xfrm>
        </p:grpSpPr>
        <p:grpSp>
          <p:nvGrpSpPr>
            <p:cNvPr id="12" name="Group 11"/>
            <p:cNvGrpSpPr/>
            <p:nvPr/>
          </p:nvGrpSpPr>
          <p:grpSpPr>
            <a:xfrm>
              <a:off x="72068" y="1827156"/>
              <a:ext cx="2885460" cy="725940"/>
              <a:chOff x="277163" y="1182823"/>
              <a:chExt cx="3352547" cy="726033"/>
            </a:xfrm>
          </p:grpSpPr>
          <p:sp>
            <p:nvSpPr>
              <p:cNvPr id="69" name="Rectangle 68"/>
              <p:cNvSpPr/>
              <p:nvPr/>
            </p:nvSpPr>
            <p:spPr>
              <a:xfrm>
                <a:off x="531850" y="1182823"/>
                <a:ext cx="3097860" cy="617268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70" name="Oval 69"/>
              <p:cNvSpPr/>
              <p:nvPr/>
            </p:nvSpPr>
            <p:spPr>
              <a:xfrm>
                <a:off x="277163" y="1208446"/>
                <a:ext cx="667167" cy="579248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vi-VN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A</a:t>
                </a:r>
                <a:endParaRPr lang="en-US" sz="3199" dirty="0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1" name="TextBox 70"/>
                  <p:cNvSpPr txBox="1"/>
                  <p:nvPr/>
                </p:nvSpPr>
                <p:spPr>
                  <a:xfrm>
                    <a:off x="1077226" y="1218323"/>
                    <a:ext cx="2259523" cy="690533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vi-VN"/>
                    </a:defPPr>
                    <a:lvl1pPr>
                      <a:lnSpc>
                        <a:spcPct val="115000"/>
                      </a:lnSpc>
                      <a:spcAft>
                        <a:spcPts val="800"/>
                      </a:spcAft>
                      <a:defRPr sz="2800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defRPr>
                    </a:lvl1pPr>
                  </a:lstStyle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b="1">
                              <a:latin typeface="Cambria Math" panose="02040503050406030204" pitchFamily="18" charset="0"/>
                            </a:rPr>
                            <m:t>𝑰𝑱</m:t>
                          </m:r>
                          <m:r>
                            <a:rPr lang="en-US" b="1">
                              <a:latin typeface="Cambria Math" panose="02040503050406030204" pitchFamily="18" charset="0"/>
                            </a:rPr>
                            <m:t>⊥(</m:t>
                          </m:r>
                          <m:r>
                            <a:rPr lang="en-US" b="1">
                              <a:latin typeface="Cambria Math" panose="02040503050406030204" pitchFamily="18" charset="0"/>
                            </a:rPr>
                            <m:t>𝑺𝑨𝑩</m:t>
                          </m:r>
                          <m:r>
                            <a:rPr lang="en-US" b="1">
                              <a:latin typeface="Cambria Math" panose="02040503050406030204" pitchFamily="18" charset="0"/>
                            </a:rPr>
                            <m:t>)</m:t>
                          </m:r>
                        </m:oMath>
                      </m:oMathPara>
                    </a14:m>
                    <a:endParaRPr lang="en-US" dirty="0"/>
                  </a:p>
                </p:txBody>
              </p:sp>
            </mc:Choice>
            <mc:Fallback xmlns="">
              <p:sp>
                <p:nvSpPr>
                  <p:cNvPr id="71" name="TextBox 7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077226" y="1218323"/>
                    <a:ext cx="2259523" cy="690533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3" name="Group 12"/>
            <p:cNvGrpSpPr/>
            <p:nvPr/>
          </p:nvGrpSpPr>
          <p:grpSpPr>
            <a:xfrm>
              <a:off x="3174821" y="1829301"/>
              <a:ext cx="2857856" cy="664917"/>
              <a:chOff x="4741795" y="1193853"/>
              <a:chExt cx="2763828" cy="665002"/>
            </a:xfrm>
          </p:grpSpPr>
          <p:sp>
            <p:nvSpPr>
              <p:cNvPr id="65" name="Rectangle 64"/>
              <p:cNvSpPr/>
              <p:nvPr/>
            </p:nvSpPr>
            <p:spPr>
              <a:xfrm>
                <a:off x="4945303" y="1193853"/>
                <a:ext cx="2560320" cy="617268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66" name="Oval 65"/>
              <p:cNvSpPr/>
              <p:nvPr/>
            </p:nvSpPr>
            <p:spPr>
              <a:xfrm>
                <a:off x="4741795" y="1216043"/>
                <a:ext cx="519717" cy="580536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vi-VN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B</a:t>
                </a:r>
                <a:endParaRPr lang="en-US" sz="3199" dirty="0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8" name="TextBox 67"/>
                  <p:cNvSpPr txBox="1"/>
                  <p:nvPr/>
                </p:nvSpPr>
                <p:spPr>
                  <a:xfrm>
                    <a:off x="5391637" y="1239119"/>
                    <a:ext cx="1849691" cy="61973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vi-VN"/>
                    </a:defPPr>
                    <a:lvl1pPr>
                      <a:lnSpc>
                        <a:spcPct val="115000"/>
                      </a:lnSpc>
                      <a:spcAft>
                        <a:spcPts val="800"/>
                      </a:spcAft>
                      <a:defRPr sz="3000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defRPr>
                    </a:lvl1pPr>
                  </a:lstStyle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𝑪𝑫</m:t>
                          </m:r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⊥</m:t>
                          </m:r>
                          <m:d>
                            <m:dPr>
                              <m:ctrlPr>
                                <a:rPr lang="en-US" sz="24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1">
                                  <a:latin typeface="Cambria Math" panose="02040503050406030204" pitchFamily="18" charset="0"/>
                                </a:rPr>
                                <m:t>𝑺𝑨𝑫</m:t>
                              </m:r>
                            </m:e>
                          </m:d>
                        </m:oMath>
                      </m:oMathPara>
                    </a14:m>
                    <a:endParaRPr lang="en-US" sz="2400" dirty="0"/>
                  </a:p>
                </p:txBody>
              </p:sp>
            </mc:Choice>
            <mc:Fallback xmlns="">
              <p:sp>
                <p:nvSpPr>
                  <p:cNvPr id="68" name="TextBox 67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391637" y="1239119"/>
                    <a:ext cx="1849691" cy="619736"/>
                  </a:xfrm>
                  <a:prstGeom prst="rect">
                    <a:avLst/>
                  </a:prstGeom>
                  <a:blipFill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4" name="Group 13"/>
            <p:cNvGrpSpPr/>
            <p:nvPr/>
          </p:nvGrpSpPr>
          <p:grpSpPr>
            <a:xfrm>
              <a:off x="6233046" y="1829302"/>
              <a:ext cx="2834386" cy="690445"/>
              <a:chOff x="7661192" y="1189468"/>
              <a:chExt cx="4337047" cy="690535"/>
            </a:xfrm>
          </p:grpSpPr>
          <p:sp>
            <p:nvSpPr>
              <p:cNvPr id="72" name="Rectangle 71"/>
              <p:cNvSpPr/>
              <p:nvPr/>
            </p:nvSpPr>
            <p:spPr>
              <a:xfrm>
                <a:off x="7951738" y="1193853"/>
                <a:ext cx="4046501" cy="617268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73" name="Oval 72"/>
              <p:cNvSpPr/>
              <p:nvPr/>
            </p:nvSpPr>
            <p:spPr>
              <a:xfrm>
                <a:off x="7661192" y="1222823"/>
                <a:ext cx="825419" cy="53094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C</a:t>
                </a:r>
                <a:endParaRPr lang="en-US" sz="3199" dirty="0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4" name="TextBox 73"/>
                  <p:cNvSpPr txBox="1"/>
                  <p:nvPr/>
                </p:nvSpPr>
                <p:spPr>
                  <a:xfrm>
                    <a:off x="8529045" y="1189468"/>
                    <a:ext cx="3152059" cy="69053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vi-VN"/>
                    </a:defPPr>
                    <a:lvl1pPr>
                      <a:lnSpc>
                        <a:spcPct val="115000"/>
                      </a:lnSpc>
                      <a:spcAft>
                        <a:spcPts val="800"/>
                      </a:spcAft>
                      <a:defRPr sz="3000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defRPr>
                    </a:lvl1pPr>
                  </a:lstStyle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𝑰𝑱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⊥(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𝑺𝑩𝑫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)</m:t>
                          </m:r>
                        </m:oMath>
                      </m:oMathPara>
                    </a14:m>
                    <a:endParaRPr lang="en-US" sz="2799" dirty="0"/>
                  </a:p>
                </p:txBody>
              </p:sp>
            </mc:Choice>
            <mc:Fallback xmlns="">
              <p:sp>
                <p:nvSpPr>
                  <p:cNvPr id="74" name="TextBox 7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529045" y="1189468"/>
                    <a:ext cx="3152059" cy="690535"/>
                  </a:xfrm>
                  <a:prstGeom prst="rect">
                    <a:avLst/>
                  </a:prstGeom>
                  <a:blipFill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68582464-7556-4DD5-BDC7-3D5B22274191}"/>
                </a:ext>
              </a:extLst>
            </p:cNvPr>
            <p:cNvGrpSpPr/>
            <p:nvPr/>
          </p:nvGrpSpPr>
          <p:grpSpPr>
            <a:xfrm>
              <a:off x="9211528" y="1800156"/>
              <a:ext cx="2797497" cy="672556"/>
              <a:chOff x="9249093" y="1877326"/>
              <a:chExt cx="2797497" cy="672556"/>
            </a:xfrm>
          </p:grpSpPr>
          <p:grpSp>
            <p:nvGrpSpPr>
              <p:cNvPr id="3" name="Group 2"/>
              <p:cNvGrpSpPr/>
              <p:nvPr/>
            </p:nvGrpSpPr>
            <p:grpSpPr>
              <a:xfrm>
                <a:off x="9249093" y="1932695"/>
                <a:ext cx="2797497" cy="617187"/>
                <a:chOff x="9270337" y="1184615"/>
                <a:chExt cx="2759014" cy="617268"/>
              </a:xfrm>
            </p:grpSpPr>
            <p:sp>
              <p:nvSpPr>
                <p:cNvPr id="75" name="Rectangle 74"/>
                <p:cNvSpPr/>
                <p:nvPr/>
              </p:nvSpPr>
              <p:spPr>
                <a:xfrm>
                  <a:off x="9469031" y="1184615"/>
                  <a:ext cx="2560320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6" name="Oval 75"/>
                <p:cNvSpPr/>
                <p:nvPr/>
              </p:nvSpPr>
              <p:spPr>
                <a:xfrm>
                  <a:off x="9270337" y="1214335"/>
                  <a:ext cx="550926" cy="539737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D</a:t>
                  </a:r>
                  <a:endParaRPr lang="en-US" sz="3199" dirty="0"/>
                </a:p>
              </p:txBody>
            </p:sp>
          </p:grpSp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AE38B5DA-BE02-4F19-BDE1-57D02046E08E}"/>
                  </a:ext>
                </a:extLst>
              </p:cNvPr>
              <p:cNvSpPr txBox="1"/>
              <p:nvPr/>
            </p:nvSpPr>
            <p:spPr>
              <a:xfrm>
                <a:off x="9807703" y="1877326"/>
                <a:ext cx="1627776" cy="5455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vi-VN"/>
                </a:defPPr>
                <a:lvl1pPr>
                  <a:lnSpc>
                    <a:spcPct val="115000"/>
                  </a:lnSpc>
                  <a:spcAft>
                    <a:spcPts val="800"/>
                  </a:spcAft>
                  <a:defRPr sz="3000" i="1">
                    <a:solidFill>
                      <a:schemeClr val="bg1"/>
                    </a:solidFill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endParaRPr lang="en-US" sz="2799" dirty="0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/>
                <p:nvPr/>
              </p:nvSpPr>
              <p:spPr>
                <a:xfrm>
                  <a:off x="9949063" y="1919888"/>
                  <a:ext cx="2059962" cy="100816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2400" b="1" smtClean="0">
                            <a:latin typeface="Cambria Math" panose="02040503050406030204" pitchFamily="18" charset="0"/>
                          </a:rPr>
                          <m:t>𝑩𝑫</m:t>
                        </m:r>
                        <m:r>
                          <a:rPr lang="en-US" sz="2400" b="1" smtClean="0">
                            <a:latin typeface="Cambria Math" panose="02040503050406030204" pitchFamily="18" charset="0"/>
                          </a:rPr>
                          <m:t>⊥(</m:t>
                        </m:r>
                        <m:r>
                          <a:rPr lang="en-US" sz="2400" b="1" smtClean="0">
                            <a:latin typeface="Cambria Math" panose="02040503050406030204" pitchFamily="18" charset="0"/>
                          </a:rPr>
                          <m:t>𝑺𝑨</m:t>
                        </m:r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𝑩</m:t>
                        </m:r>
                        <m:r>
                          <a:rPr lang="en-US" sz="2400" b="1">
                            <a:latin typeface="Cambria Math" panose="02040503050406030204" pitchFamily="18" charset="0"/>
                          </a:rPr>
                          <m:t>)</m:t>
                        </m:r>
                      </m:oMath>
                    </m:oMathPara>
                  </a14:m>
                  <a:endParaRPr lang="en-US" sz="2400" b="1" dirty="0"/>
                </a:p>
                <a:p>
                  <a:endParaRPr lang="en-US" sz="2400" dirty="0"/>
                </a:p>
              </p:txBody>
            </p:sp>
          </mc:Choice>
          <mc:Fallback xmlns="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949063" y="1919888"/>
                  <a:ext cx="2059962" cy="1008161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EC550C8-199C-4A03-9F24-5857BD52DA35}"/>
              </a:ext>
            </a:extLst>
          </p:cNvPr>
          <p:cNvCxnSpPr>
            <a:stCxn id="5" idx="0"/>
            <a:endCxn id="5" idx="2"/>
          </p:cNvCxnSpPr>
          <p:nvPr/>
        </p:nvCxnSpPr>
        <p:spPr>
          <a:xfrm>
            <a:off x="6139248" y="2818179"/>
            <a:ext cx="0" cy="4110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Picture 49">
            <a:extLst>
              <a:ext uri="{FF2B5EF4-FFF2-40B4-BE49-F238E27FC236}">
                <a16:creationId xmlns:a16="http://schemas.microsoft.com/office/drawing/2014/main" id="{DE9E4DF8-DBAD-4A26-B3DE-C9D475C3B5FB}"/>
              </a:ext>
            </a:extLst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313" y="2885080"/>
            <a:ext cx="4886430" cy="3843199"/>
          </a:xfrm>
          <a:prstGeom prst="rect">
            <a:avLst/>
          </a:prstGeom>
          <a:noFill/>
          <a:ln>
            <a:noFill/>
          </a:ln>
        </p:spPr>
      </p:pic>
      <p:sp>
        <p:nvSpPr>
          <p:cNvPr id="48" name="Oval 47">
            <a:extLst>
              <a:ext uri="{FF2B5EF4-FFF2-40B4-BE49-F238E27FC236}">
                <a16:creationId xmlns:a16="http://schemas.microsoft.com/office/drawing/2014/main" id="{C7F73367-F851-4A5F-8990-B3B1955C35E2}"/>
              </a:ext>
            </a:extLst>
          </p:cNvPr>
          <p:cNvSpPr/>
          <p:nvPr/>
        </p:nvSpPr>
        <p:spPr>
          <a:xfrm>
            <a:off x="6188113" y="1917530"/>
            <a:ext cx="539435" cy="530875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199" b="1" dirty="0">
                <a:latin typeface="Tahoma" pitchFamily="34" charset="0"/>
                <a:ea typeface="Tahoma" pitchFamily="34" charset="0"/>
                <a:cs typeface="Tahoma" pitchFamily="34" charset="0"/>
              </a:rPr>
              <a:t>C</a:t>
            </a:r>
            <a:endParaRPr lang="en-US" sz="3199" dirty="0"/>
          </a:p>
        </p:txBody>
      </p:sp>
    </p:spTree>
    <p:extLst>
      <p:ext uri="{BB962C8B-B14F-4D97-AF65-F5344CB8AC3E}">
        <p14:creationId xmlns:p14="http://schemas.microsoft.com/office/powerpoint/2010/main" val="3272170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4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60433" y="2542163"/>
            <a:ext cx="11926984" cy="4119775"/>
            <a:chOff x="184495" y="3602024"/>
            <a:chExt cx="11926984" cy="4680828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7"/>
              <a:ext cx="11926984" cy="441763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02024"/>
              <a:ext cx="2342698" cy="553942"/>
              <a:chOff x="1275608" y="6177214"/>
              <a:chExt cx="4592537" cy="1006485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28" y="6177214"/>
                <a:ext cx="2813136" cy="10064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21" name="Group 20"/>
          <p:cNvGrpSpPr/>
          <p:nvPr/>
        </p:nvGrpSpPr>
        <p:grpSpPr>
          <a:xfrm>
            <a:off x="285606" y="-24739"/>
            <a:ext cx="11906394" cy="1811953"/>
            <a:chOff x="480509" y="1592885"/>
            <a:chExt cx="23340845" cy="1857711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480509" y="1592885"/>
              <a:ext cx="23340845" cy="1857711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952">
                <a:defRPr/>
              </a:pPr>
              <a:endParaRPr lang="en-US" sz="3199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480509" y="1647222"/>
              <a:ext cx="3480018" cy="805859"/>
              <a:chOff x="480509" y="1647222"/>
              <a:chExt cx="3480018" cy="805859"/>
            </a:xfrm>
          </p:grpSpPr>
          <p:sp>
            <p:nvSpPr>
              <p:cNvPr id="27" name="Isosceles Triangle 44"/>
              <p:cNvSpPr/>
              <p:nvPr/>
            </p:nvSpPr>
            <p:spPr bwMode="auto">
              <a:xfrm rot="5400000" flipV="1">
                <a:off x="534195" y="2231624"/>
                <a:ext cx="227012" cy="21590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Pentagon 27"/>
              <p:cNvSpPr/>
              <p:nvPr/>
            </p:nvSpPr>
            <p:spPr bwMode="auto">
              <a:xfrm>
                <a:off x="480509" y="1647222"/>
                <a:ext cx="3271602" cy="644970"/>
              </a:xfrm>
              <a:prstGeom prst="homePlate">
                <a:avLst>
                  <a:gd name="adj" fmla="val 12444"/>
                </a:avLst>
              </a:pr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 dirty="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9" name="Group 11"/>
              <p:cNvGrpSpPr/>
              <p:nvPr/>
            </p:nvGrpSpPr>
            <p:grpSpPr bwMode="auto">
              <a:xfrm>
                <a:off x="683775" y="1674555"/>
                <a:ext cx="582199" cy="700340"/>
                <a:chOff x="7440266" y="3167590"/>
                <a:chExt cx="757238" cy="996136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32" name="Freeform 31"/>
                <p:cNvSpPr>
                  <a:spLocks noEditPoints="1"/>
                </p:cNvSpPr>
                <p:nvPr/>
              </p:nvSpPr>
              <p:spPr bwMode="auto">
                <a:xfrm>
                  <a:off x="7440266" y="3205709"/>
                  <a:ext cx="344487" cy="344488"/>
                </a:xfrm>
                <a:custGeom>
                  <a:avLst/>
                  <a:gdLst/>
                  <a:ahLst/>
                  <a:cxnLst>
                    <a:cxn ang="0">
                      <a:pos x="33" y="184"/>
                    </a:cxn>
                    <a:cxn ang="0">
                      <a:pos x="181" y="184"/>
                    </a:cxn>
                    <a:cxn ang="0">
                      <a:pos x="181" y="33"/>
                    </a:cxn>
                    <a:cxn ang="0">
                      <a:pos x="33" y="33"/>
                    </a:cxn>
                    <a:cxn ang="0">
                      <a:pos x="33" y="184"/>
                    </a:cxn>
                    <a:cxn ang="0">
                      <a:pos x="217" y="217"/>
                    </a:cxn>
                    <a:cxn ang="0">
                      <a:pos x="0" y="217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17"/>
                    </a:cxn>
                  </a:cxnLst>
                  <a:rect l="0" t="0" r="r" b="b"/>
                  <a:pathLst>
                    <a:path w="217" h="217">
                      <a:moveTo>
                        <a:pt x="33" y="184"/>
                      </a:moveTo>
                      <a:lnTo>
                        <a:pt x="181" y="184"/>
                      </a:lnTo>
                      <a:lnTo>
                        <a:pt x="181" y="33"/>
                      </a:lnTo>
                      <a:lnTo>
                        <a:pt x="33" y="33"/>
                      </a:lnTo>
                      <a:lnTo>
                        <a:pt x="33" y="184"/>
                      </a:lnTo>
                      <a:close/>
                      <a:moveTo>
                        <a:pt x="217" y="217"/>
                      </a:moveTo>
                      <a:lnTo>
                        <a:pt x="0" y="217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1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3" name="Freeform 32"/>
                <p:cNvSpPr>
                  <a:spLocks noEditPoints="1"/>
                </p:cNvSpPr>
                <p:nvPr/>
              </p:nvSpPr>
              <p:spPr bwMode="auto">
                <a:xfrm>
                  <a:off x="7440266" y="3649501"/>
                  <a:ext cx="344487" cy="349252"/>
                </a:xfrm>
                <a:custGeom>
                  <a:avLst/>
                  <a:gdLst/>
                  <a:ahLst/>
                  <a:cxnLst>
                    <a:cxn ang="0">
                      <a:pos x="33" y="185"/>
                    </a:cxn>
                    <a:cxn ang="0">
                      <a:pos x="181" y="185"/>
                    </a:cxn>
                    <a:cxn ang="0">
                      <a:pos x="181" y="36"/>
                    </a:cxn>
                    <a:cxn ang="0">
                      <a:pos x="33" y="36"/>
                    </a:cxn>
                    <a:cxn ang="0">
                      <a:pos x="33" y="185"/>
                    </a:cxn>
                    <a:cxn ang="0">
                      <a:pos x="217" y="220"/>
                    </a:cxn>
                    <a:cxn ang="0">
                      <a:pos x="0" y="220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20"/>
                    </a:cxn>
                  </a:cxnLst>
                  <a:rect l="0" t="0" r="r" b="b"/>
                  <a:pathLst>
                    <a:path w="217" h="220">
                      <a:moveTo>
                        <a:pt x="33" y="185"/>
                      </a:moveTo>
                      <a:lnTo>
                        <a:pt x="181" y="185"/>
                      </a:lnTo>
                      <a:lnTo>
                        <a:pt x="181" y="36"/>
                      </a:lnTo>
                      <a:lnTo>
                        <a:pt x="33" y="36"/>
                      </a:lnTo>
                      <a:lnTo>
                        <a:pt x="33" y="185"/>
                      </a:lnTo>
                      <a:close/>
                      <a:moveTo>
                        <a:pt x="217" y="220"/>
                      </a:moveTo>
                      <a:lnTo>
                        <a:pt x="0" y="220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4" name="Freeform 33"/>
                <p:cNvSpPr>
                  <a:spLocks/>
                </p:cNvSpPr>
                <p:nvPr/>
              </p:nvSpPr>
              <p:spPr bwMode="auto">
                <a:xfrm>
                  <a:off x="7506942" y="3167590"/>
                  <a:ext cx="341312" cy="288926"/>
                </a:xfrm>
                <a:custGeom>
                  <a:avLst/>
                  <a:gdLst/>
                  <a:ahLst/>
                  <a:cxnLst>
                    <a:cxn ang="0">
                      <a:pos x="76" y="182"/>
                    </a:cxn>
                    <a:cxn ang="0">
                      <a:pos x="0" y="114"/>
                    </a:cxn>
                    <a:cxn ang="0">
                      <a:pos x="24" y="88"/>
                    </a:cxn>
                    <a:cxn ang="0">
                      <a:pos x="73" y="132"/>
                    </a:cxn>
                    <a:cxn ang="0">
                      <a:pos x="187" y="0"/>
                    </a:cxn>
                    <a:cxn ang="0">
                      <a:pos x="215" y="24"/>
                    </a:cxn>
                    <a:cxn ang="0">
                      <a:pos x="76" y="182"/>
                    </a:cxn>
                  </a:cxnLst>
                  <a:rect l="0" t="0" r="r" b="b"/>
                  <a:pathLst>
                    <a:path w="215" h="182">
                      <a:moveTo>
                        <a:pt x="76" y="182"/>
                      </a:moveTo>
                      <a:lnTo>
                        <a:pt x="0" y="114"/>
                      </a:lnTo>
                      <a:lnTo>
                        <a:pt x="24" y="88"/>
                      </a:lnTo>
                      <a:lnTo>
                        <a:pt x="73" y="132"/>
                      </a:lnTo>
                      <a:lnTo>
                        <a:pt x="187" y="0"/>
                      </a:lnTo>
                      <a:lnTo>
                        <a:pt x="215" y="24"/>
                      </a:lnTo>
                      <a:lnTo>
                        <a:pt x="76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5" name="Rectangle 34"/>
                <p:cNvSpPr>
                  <a:spLocks noChangeArrowheads="1"/>
                </p:cNvSpPr>
                <p:nvPr/>
              </p:nvSpPr>
              <p:spPr bwMode="auto">
                <a:xfrm>
                  <a:off x="7840316" y="4100226"/>
                  <a:ext cx="357188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6" name="Rectangle 35"/>
                <p:cNvSpPr>
                  <a:spLocks noChangeArrowheads="1"/>
                </p:cNvSpPr>
                <p:nvPr/>
              </p:nvSpPr>
              <p:spPr bwMode="auto">
                <a:xfrm>
                  <a:off x="7840317" y="3288740"/>
                  <a:ext cx="357187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7" name="Rectangle 36"/>
                <p:cNvSpPr>
                  <a:spLocks noChangeArrowheads="1"/>
                </p:cNvSpPr>
                <p:nvPr/>
              </p:nvSpPr>
              <p:spPr bwMode="auto">
                <a:xfrm>
                  <a:off x="7840317" y="3824749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8" name="Rectangle 37"/>
                <p:cNvSpPr>
                  <a:spLocks noChangeArrowheads="1"/>
                </p:cNvSpPr>
                <p:nvPr/>
              </p:nvSpPr>
              <p:spPr bwMode="auto">
                <a:xfrm>
                  <a:off x="7840317" y="3475167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</p:grpSp>
          <p:sp>
            <p:nvSpPr>
              <p:cNvPr id="30" name="Chevron 29"/>
              <p:cNvSpPr/>
              <p:nvPr/>
            </p:nvSpPr>
            <p:spPr bwMode="auto">
              <a:xfrm>
                <a:off x="1330000" y="1655658"/>
                <a:ext cx="142624" cy="707897"/>
              </a:xfrm>
              <a:prstGeom prst="chevron">
                <a:avLst>
                  <a:gd name="adj" fmla="val 68110"/>
                </a:avLst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952">
                  <a:defRPr/>
                </a:pPr>
                <a:endParaRPr lang="en-US" sz="3199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TextBox 13"/>
              <p:cNvSpPr txBox="1">
                <a:spLocks noChangeArrowheads="1"/>
              </p:cNvSpPr>
              <p:nvPr/>
            </p:nvSpPr>
            <p:spPr bwMode="auto">
              <a:xfrm>
                <a:off x="1085030" y="1675399"/>
                <a:ext cx="2875497" cy="5363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en-US" sz="2799" b="1" dirty="0" err="1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Câu</a:t>
                </a:r>
                <a:r>
                  <a:rPr lang="en-US" sz="2799" b="1" dirty="0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 4: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72068" y="3324854"/>
                <a:ext cx="5872239" cy="2753312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 marL="228600" marR="0" algn="just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b="1" dirty="0"/>
                  <a:t>Ta có</a:t>
                </a:r>
                <a14:m>
                  <m:oMath xmlns:m="http://schemas.openxmlformats.org/officeDocument/2006/math">
                    <m:r>
                      <a:rPr lang="en-US" sz="2800" b="1">
                        <a:latin typeface="Cambria Math" panose="02040503050406030204" pitchFamily="18" charset="0"/>
                      </a:rPr>
                      <m:t>:  </m:t>
                    </m:r>
                    <m:d>
                      <m:dPr>
                        <m:begChr m:val="{"/>
                        <m:endChr m:val=""/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&amp;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𝑨𝑫</m:t>
                            </m:r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𝑺𝑨</m:t>
                            </m:r>
                          </m:e>
                          <m:e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&amp;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𝑨𝑫</m:t>
                            </m:r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𝑨</m:t>
                            </m:r>
                            <m:r>
                              <a:rPr lang="en-GB" sz="2800" b="1" i="1" smtClean="0">
                                <a:latin typeface="Cambria Math" panose="02040503050406030204" pitchFamily="18" charset="0"/>
                              </a:rPr>
                              <m:t>𝑩</m:t>
                            </m:r>
                          </m:e>
                        </m:eqArr>
                      </m:e>
                    </m:d>
                    <m:r>
                      <a:rPr lang="en-US" sz="2800" b="1">
                        <a:latin typeface="Cambria Math" panose="02040503050406030204" pitchFamily="18" charset="0"/>
                      </a:rPr>
                      <m:t>⇒</m:t>
                    </m:r>
                  </m:oMath>
                </a14:m>
                <a:r>
                  <a:rPr lang="en-US" sz="2800" b="1" dirty="0"/>
                  <a:t> </a:t>
                </a:r>
                <a14:m>
                  <m:oMath xmlns:m="http://schemas.openxmlformats.org/officeDocument/2006/math">
                    <m:d>
                      <m:dPr>
                        <m:begChr m:val=""/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𝑨𝑫</m:t>
                        </m:r>
                        <m:r>
                          <a:rPr lang="en-US" sz="2800" b="1">
                            <a:latin typeface="Cambria Math" panose="02040503050406030204" pitchFamily="18" charset="0"/>
                          </a:rPr>
                          <m:t>⊥(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𝑺𝑨𝑩</m:t>
                        </m:r>
                      </m:e>
                    </m:d>
                  </m:oMath>
                </a14:m>
                <a:r>
                  <a:rPr lang="en-US" sz="2800" b="1" i="1" dirty="0">
                    <a:latin typeface="Cambria Math" panose="02040503050406030204" pitchFamily="18" charset="0"/>
                  </a:rPr>
                  <a:t>.</a:t>
                </a:r>
              </a:p>
              <a:p>
                <a:pPr marL="228600" marR="0" algn="just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b="1" dirty="0" err="1"/>
                  <a:t>Mà</a:t>
                </a:r>
                <a:r>
                  <a:rPr lang="en-US" sz="2800" b="1" dirty="0"/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&amp;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𝑪𝑬</m:t>
                            </m:r>
                            <m:r>
                              <a:rPr lang="en-US" sz="2800" b="1" i="0" smtClean="0">
                                <a:latin typeface="Cambria Math" panose="02040503050406030204" pitchFamily="18" charset="0"/>
                              </a:rPr>
                              <m:t>//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𝑨𝑫</m:t>
                            </m:r>
                          </m:e>
                          <m:e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&amp;</m:t>
                            </m:r>
                            <m:d>
                              <m:dPr>
                                <m:begChr m:val=""/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𝑨𝑫</m:t>
                                </m:r>
                                <m:r>
                                  <a:rPr lang="en-US" sz="2800" b="1">
                                    <a:latin typeface="Cambria Math" panose="02040503050406030204" pitchFamily="18" charset="0"/>
                                  </a:rPr>
                                  <m:t>⊥(</m:t>
                                </m:r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𝑺𝑨𝑩</m:t>
                                </m:r>
                              </m:e>
                            </m:d>
                          </m:e>
                        </m:eqArr>
                      </m:e>
                    </m:d>
                  </m:oMath>
                </a14:m>
                <a:endParaRPr lang="en-US" sz="2800" b="1" i="1" dirty="0">
                  <a:latin typeface="Cambria Math" panose="02040503050406030204" pitchFamily="18" charset="0"/>
                </a:endParaRPr>
              </a:p>
              <a:p>
                <a:pPr marL="228600" marR="0" algn="just">
                  <a:spcBef>
                    <a:spcPts val="600"/>
                  </a:spcBef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800" b="1" i="0" smtClean="0">
                        <a:latin typeface="Cambria Math" panose="02040503050406030204" pitchFamily="18" charset="0"/>
                      </a:rPr>
                      <m:t>        </m:t>
                    </m:r>
                    <m:r>
                      <a:rPr lang="en-US" sz="2800" b="1">
                        <a:latin typeface="Cambria Math" panose="02040503050406030204" pitchFamily="18" charset="0"/>
                      </a:rPr>
                      <m:t>⇒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𝑪𝑬</m:t>
                    </m:r>
                  </m:oMath>
                </a14:m>
                <a:r>
                  <a:rPr lang="en-US" sz="2800" b="1" dirty="0"/>
                  <a:t> </a:t>
                </a:r>
                <a14:m>
                  <m:oMath xmlns:m="http://schemas.openxmlformats.org/officeDocument/2006/math">
                    <m:r>
                      <a:rPr lang="en-US" sz="2800" b="1">
                        <a:latin typeface="Cambria Math" panose="02040503050406030204" pitchFamily="18" charset="0"/>
                      </a:rPr>
                      <m:t>⊥(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𝑺𝑨𝑩</m:t>
                    </m:r>
                    <m:r>
                      <a:rPr lang="en-GB" sz="2800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68" y="3324854"/>
                <a:ext cx="5872239" cy="275331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755272" y="6419521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262545F-19E1-4955-9C45-EC6C71CF9CE1}"/>
              </a:ext>
            </a:extLst>
          </p:cNvPr>
          <p:cNvGrpSpPr/>
          <p:nvPr/>
        </p:nvGrpSpPr>
        <p:grpSpPr>
          <a:xfrm>
            <a:off x="72068" y="1800156"/>
            <a:ext cx="11936957" cy="814639"/>
            <a:chOff x="72068" y="1800156"/>
            <a:chExt cx="11936957" cy="814639"/>
          </a:xfrm>
        </p:grpSpPr>
        <p:grpSp>
          <p:nvGrpSpPr>
            <p:cNvPr id="12" name="Group 11"/>
            <p:cNvGrpSpPr/>
            <p:nvPr/>
          </p:nvGrpSpPr>
          <p:grpSpPr>
            <a:xfrm>
              <a:off x="72068" y="1852776"/>
              <a:ext cx="2854174" cy="759905"/>
              <a:chOff x="277163" y="1208446"/>
              <a:chExt cx="3316196" cy="760002"/>
            </a:xfrm>
          </p:grpSpPr>
          <p:sp>
            <p:nvSpPr>
              <p:cNvPr id="69" name="Rectangle 68"/>
              <p:cNvSpPr/>
              <p:nvPr/>
            </p:nvSpPr>
            <p:spPr>
              <a:xfrm>
                <a:off x="495499" y="1245047"/>
                <a:ext cx="3097860" cy="617268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70" name="Oval 69"/>
              <p:cNvSpPr/>
              <p:nvPr/>
            </p:nvSpPr>
            <p:spPr>
              <a:xfrm>
                <a:off x="277163" y="1208446"/>
                <a:ext cx="667167" cy="579248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vi-VN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A</a:t>
                </a:r>
                <a:endParaRPr lang="en-US" sz="3199" dirty="0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1" name="TextBox 70"/>
                  <p:cNvSpPr txBox="1"/>
                  <p:nvPr/>
                </p:nvSpPr>
                <p:spPr>
                  <a:xfrm>
                    <a:off x="912567" y="1277914"/>
                    <a:ext cx="2478927" cy="69053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vi-VN"/>
                    </a:defPPr>
                    <a:lvl1pPr>
                      <a:lnSpc>
                        <a:spcPct val="115000"/>
                      </a:lnSpc>
                      <a:spcAft>
                        <a:spcPts val="800"/>
                      </a:spcAft>
                      <a:defRPr sz="2800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defRPr>
                    </a:lvl1pPr>
                  </a:lstStyle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b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𝑪𝑬</m:t>
                          </m:r>
                          <m:r>
                            <a:rPr lang="en-US" b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ambria Math" panose="02040503050406030204" pitchFamily="18" charset="0"/>
                            </a:rPr>
                            <m:t>⊥</m:t>
                          </m:r>
                          <m:r>
                            <a:rPr lang="en-US" b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(</m:t>
                          </m:r>
                          <m:r>
                            <a:rPr lang="en-US" b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𝑺𝑨𝑩</m:t>
                          </m:r>
                          <m:r>
                            <a:rPr lang="en-US" b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)</m:t>
                          </m:r>
                        </m:oMath>
                      </m:oMathPara>
                    </a14:m>
                    <a:endParaRPr lang="en-US" dirty="0">
                      <a:solidFill>
                        <a:schemeClr val="bg1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71" name="TextBox 7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912567" y="1277914"/>
                    <a:ext cx="2478927" cy="690534"/>
                  </a:xfrm>
                  <a:prstGeom prst="rect">
                    <a:avLst/>
                  </a:prstGeom>
                  <a:blipFill>
                    <a:blip r:embed="rId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3" name="Group 12"/>
            <p:cNvGrpSpPr/>
            <p:nvPr/>
          </p:nvGrpSpPr>
          <p:grpSpPr>
            <a:xfrm>
              <a:off x="2931074" y="1881097"/>
              <a:ext cx="3566285" cy="693840"/>
              <a:chOff x="4506067" y="1245657"/>
              <a:chExt cx="3448949" cy="693929"/>
            </a:xfrm>
          </p:grpSpPr>
          <p:sp>
            <p:nvSpPr>
              <p:cNvPr id="65" name="Rectangle 64"/>
              <p:cNvSpPr/>
              <p:nvPr/>
            </p:nvSpPr>
            <p:spPr>
              <a:xfrm>
                <a:off x="4704688" y="1245657"/>
                <a:ext cx="3023472" cy="617268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66" name="Oval 65"/>
              <p:cNvSpPr/>
              <p:nvPr/>
            </p:nvSpPr>
            <p:spPr>
              <a:xfrm>
                <a:off x="4506067" y="1257977"/>
                <a:ext cx="519717" cy="580536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vi-VN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B</a:t>
                </a:r>
                <a:endParaRPr lang="en-US" sz="3199" dirty="0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8" name="TextBox 67"/>
                  <p:cNvSpPr txBox="1"/>
                  <p:nvPr/>
                </p:nvSpPr>
                <p:spPr>
                  <a:xfrm>
                    <a:off x="4742450" y="1249053"/>
                    <a:ext cx="3212566" cy="690533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vi-VN"/>
                    </a:defPPr>
                    <a:lvl1pPr>
                      <a:lnSpc>
                        <a:spcPct val="115000"/>
                      </a:lnSpc>
                      <a:spcAft>
                        <a:spcPts val="800"/>
                      </a:spcAft>
                      <a:defRPr sz="3000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defRPr>
                    </a:lvl1pPr>
                  </a:lstStyle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sz="2800" b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𝜟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𝑺𝑫𝑪</m:t>
                          </m:r>
                          <m:r>
                            <m:rPr>
                              <m:nor/>
                            </m:rPr>
                            <a:rPr lang="en-US" sz="2800" b="1" dirty="0">
                              <a:latin typeface="Times New Roman" panose="02020603050405020304" pitchFamily="18" charset="0"/>
                              <a:ea typeface="Calibri" panose="020F0502020204030204" pitchFamily="34" charset="0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sz="2800" b="1" i="0" dirty="0" err="1">
                              <a:latin typeface="Times New Roman" panose="02020603050405020304" pitchFamily="18" charset="0"/>
                              <a:ea typeface="Calibri" panose="020F0502020204030204" pitchFamily="34" charset="0"/>
                            </a:rPr>
                            <m:t>vu</m:t>
                          </m:r>
                          <m:r>
                            <m:rPr>
                              <m:nor/>
                            </m:rPr>
                            <a:rPr lang="en-US" sz="2800" b="1" i="0" dirty="0" err="1">
                              <a:latin typeface="Times New Roman" panose="02020603050405020304" pitchFamily="18" charset="0"/>
                              <a:ea typeface="Calibri" panose="020F0502020204030204" pitchFamily="34" charset="0"/>
                            </a:rPr>
                            <m:t>ô</m:t>
                          </m:r>
                          <m:r>
                            <m:rPr>
                              <m:nor/>
                            </m:rPr>
                            <a:rPr lang="en-US" sz="2800" b="1" i="0" dirty="0" err="1">
                              <a:latin typeface="Times New Roman" panose="02020603050405020304" pitchFamily="18" charset="0"/>
                              <a:ea typeface="Calibri" panose="020F0502020204030204" pitchFamily="34" charset="0"/>
                            </a:rPr>
                            <m:t>ng</m:t>
                          </m:r>
                          <m:r>
                            <m:rPr>
                              <m:nor/>
                            </m:rPr>
                            <a:rPr lang="en-US" sz="2800" b="1" i="0" dirty="0">
                              <a:latin typeface="Times New Roman" panose="02020603050405020304" pitchFamily="18" charset="0"/>
                              <a:ea typeface="Calibri" panose="020F0502020204030204" pitchFamily="34" charset="0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sz="2800" b="1" i="0" dirty="0" err="1">
                              <a:latin typeface="Times New Roman" panose="02020603050405020304" pitchFamily="18" charset="0"/>
                              <a:ea typeface="Calibri" panose="020F0502020204030204" pitchFamily="34" charset="0"/>
                            </a:rPr>
                            <m:t>t</m:t>
                          </m:r>
                          <m:r>
                            <m:rPr>
                              <m:nor/>
                            </m:rPr>
                            <a:rPr lang="en-US" sz="2800" b="1" i="0" dirty="0" err="1">
                              <a:latin typeface="Times New Roman" panose="02020603050405020304" pitchFamily="18" charset="0"/>
                              <a:ea typeface="Calibri" panose="020F0502020204030204" pitchFamily="34" charset="0"/>
                            </a:rPr>
                            <m:t>ạ</m:t>
                          </m:r>
                          <m:r>
                            <m:rPr>
                              <m:nor/>
                            </m:rPr>
                            <a:rPr lang="en-US" sz="2800" b="1" i="0" dirty="0" err="1">
                              <a:latin typeface="Times New Roman" panose="02020603050405020304" pitchFamily="18" charset="0"/>
                              <a:ea typeface="Calibri" panose="020F0502020204030204" pitchFamily="34" charset="0"/>
                            </a:rPr>
                            <m:t>i</m:t>
                          </m:r>
                          <m:r>
                            <m:rPr>
                              <m:nor/>
                            </m:rPr>
                            <a:rPr lang="en-US" sz="2800" b="1" i="0" dirty="0">
                              <a:latin typeface="Times New Roman" panose="02020603050405020304" pitchFamily="18" charset="0"/>
                              <a:ea typeface="Calibri" panose="020F0502020204030204" pitchFamily="34" charset="0"/>
                            </a:rPr>
                            <m:t> 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𝑪</m:t>
                          </m:r>
                        </m:oMath>
                      </m:oMathPara>
                    </a14:m>
                    <a:endParaRPr lang="en-US" sz="2800" dirty="0"/>
                  </a:p>
                </p:txBody>
              </p:sp>
            </mc:Choice>
            <mc:Fallback xmlns="">
              <p:sp>
                <p:nvSpPr>
                  <p:cNvPr id="68" name="TextBox 67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742450" y="1249053"/>
                    <a:ext cx="3212566" cy="690533"/>
                  </a:xfrm>
                  <a:prstGeom prst="rect">
                    <a:avLst/>
                  </a:prstGeom>
                  <a:blipFill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4" name="Group 13"/>
            <p:cNvGrpSpPr/>
            <p:nvPr/>
          </p:nvGrpSpPr>
          <p:grpSpPr>
            <a:xfrm>
              <a:off x="6278494" y="1896437"/>
              <a:ext cx="2937284" cy="718358"/>
              <a:chOff x="7730734" y="1256613"/>
              <a:chExt cx="4494497" cy="718452"/>
            </a:xfrm>
          </p:grpSpPr>
          <p:sp>
            <p:nvSpPr>
              <p:cNvPr id="72" name="Rectangle 71"/>
              <p:cNvSpPr/>
              <p:nvPr/>
            </p:nvSpPr>
            <p:spPr>
              <a:xfrm>
                <a:off x="8178730" y="1256613"/>
                <a:ext cx="4046501" cy="617268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 b="1"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73" name="Oval 72"/>
              <p:cNvSpPr/>
              <p:nvPr/>
            </p:nvSpPr>
            <p:spPr>
              <a:xfrm>
                <a:off x="7730734" y="1313832"/>
                <a:ext cx="825419" cy="53094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199" b="1" dirty="0"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C</a:t>
                </a:r>
                <a:endParaRPr lang="en-US" sz="3199" dirty="0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4" name="TextBox 73"/>
                  <p:cNvSpPr txBox="1"/>
                  <p:nvPr/>
                </p:nvSpPr>
                <p:spPr>
                  <a:xfrm>
                    <a:off x="8438403" y="1284530"/>
                    <a:ext cx="3339096" cy="69053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vi-VN"/>
                    </a:defPPr>
                    <a:lvl1pPr>
                      <a:lnSpc>
                        <a:spcPct val="115000"/>
                      </a:lnSpc>
                      <a:spcAft>
                        <a:spcPts val="800"/>
                      </a:spcAft>
                      <a:defRPr sz="3000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defRPr>
                    </a:lvl1pPr>
                  </a:lstStyle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sz="2800" b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𝑪𝑩</m:t>
                          </m:r>
                          <m:r>
                            <a:rPr lang="en-US" sz="2800" b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ambria Math" panose="02040503050406030204" pitchFamily="18" charset="0"/>
                            </a:rPr>
                            <m:t>⊥</m:t>
                          </m:r>
                          <m:r>
                            <a:rPr lang="en-US" sz="2800" b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(</m:t>
                          </m:r>
                          <m:r>
                            <a:rPr lang="en-US" sz="2800" b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𝑺𝑨𝑩</m:t>
                          </m:r>
                          <m:r>
                            <a:rPr lang="en-US" sz="2800" b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)</m:t>
                          </m:r>
                        </m:oMath>
                      </m:oMathPara>
                    </a14:m>
                    <a:endParaRPr lang="en-US" sz="2799" dirty="0">
                      <a:solidFill>
                        <a:schemeClr val="bg1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74" name="TextBox 7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438403" y="1284530"/>
                    <a:ext cx="3339096" cy="690535"/>
                  </a:xfrm>
                  <a:prstGeom prst="rect">
                    <a:avLst/>
                  </a:prstGeom>
                  <a:blipFill>
                    <a:blip r:embed="rId5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68582464-7556-4DD5-BDC7-3D5B22274191}"/>
                </a:ext>
              </a:extLst>
            </p:cNvPr>
            <p:cNvGrpSpPr/>
            <p:nvPr/>
          </p:nvGrpSpPr>
          <p:grpSpPr>
            <a:xfrm>
              <a:off x="9211528" y="1800156"/>
              <a:ext cx="2797497" cy="672556"/>
              <a:chOff x="9249093" y="1877326"/>
              <a:chExt cx="2797497" cy="672556"/>
            </a:xfrm>
          </p:grpSpPr>
          <p:grpSp>
            <p:nvGrpSpPr>
              <p:cNvPr id="3" name="Group 2"/>
              <p:cNvGrpSpPr/>
              <p:nvPr/>
            </p:nvGrpSpPr>
            <p:grpSpPr>
              <a:xfrm>
                <a:off x="9249093" y="1932695"/>
                <a:ext cx="2797497" cy="617187"/>
                <a:chOff x="9270337" y="1184615"/>
                <a:chExt cx="2759014" cy="617268"/>
              </a:xfrm>
            </p:grpSpPr>
            <p:sp>
              <p:nvSpPr>
                <p:cNvPr id="75" name="Rectangle 74"/>
                <p:cNvSpPr/>
                <p:nvPr/>
              </p:nvSpPr>
              <p:spPr>
                <a:xfrm>
                  <a:off x="9469031" y="1184615"/>
                  <a:ext cx="2560320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6" name="Oval 75"/>
                <p:cNvSpPr/>
                <p:nvPr/>
              </p:nvSpPr>
              <p:spPr>
                <a:xfrm>
                  <a:off x="9270337" y="1214335"/>
                  <a:ext cx="550926" cy="539737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D</a:t>
                  </a:r>
                  <a:endParaRPr lang="en-US" sz="3199" dirty="0"/>
                </a:p>
              </p:txBody>
            </p:sp>
          </p:grpSp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AE38B5DA-BE02-4F19-BDE1-57D02046E08E}"/>
                  </a:ext>
                </a:extLst>
              </p:cNvPr>
              <p:cNvSpPr txBox="1"/>
              <p:nvPr/>
            </p:nvSpPr>
            <p:spPr>
              <a:xfrm>
                <a:off x="9807703" y="1877326"/>
                <a:ext cx="1627776" cy="5455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vi-VN"/>
                </a:defPPr>
                <a:lvl1pPr>
                  <a:lnSpc>
                    <a:spcPct val="115000"/>
                  </a:lnSpc>
                  <a:spcAft>
                    <a:spcPts val="800"/>
                  </a:spcAft>
                  <a:defRPr sz="3000" i="1">
                    <a:solidFill>
                      <a:schemeClr val="bg1"/>
                    </a:solidFill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endParaRPr lang="en-US" sz="2799" dirty="0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1103358" y="213244"/>
                <a:ext cx="10935828" cy="19697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Cho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hình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chóp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𝑺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.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𝑨𝑩𝑪𝑫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có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đáy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𝑨𝑩𝑪𝑫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hình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thang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vuông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tại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và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𝑫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𝑨𝑫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=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𝑪𝑫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=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𝒂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=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𝟐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𝒂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𝑺𝑨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(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𝑨𝑩𝑪𝑫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)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.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Gọi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𝑬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trung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điểm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của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.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Chọn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mệnh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đề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đúng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trong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các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mệnh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đề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sau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: </a:t>
                </a:r>
              </a:p>
              <a:p>
                <a:pPr algn="just">
                  <a:spcBef>
                    <a:spcPts val="600"/>
                  </a:spcBef>
                  <a:spcAft>
                    <a:spcPts val="600"/>
                  </a:spcAft>
                </a:pP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3358" y="213244"/>
                <a:ext cx="10935828" cy="1969770"/>
              </a:xfrm>
              <a:prstGeom prst="rect">
                <a:avLst/>
              </a:prstGeom>
              <a:blipFill>
                <a:blip r:embed="rId6"/>
                <a:stretch>
                  <a:fillRect l="-1171" t="-3406" r="-11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B52D9298-1A5D-4DB7-BDA5-BD40475C8591}"/>
                  </a:ext>
                </a:extLst>
              </p:cNvPr>
              <p:cNvSpPr txBox="1"/>
              <p:nvPr/>
            </p:nvSpPr>
            <p:spPr>
              <a:xfrm>
                <a:off x="9949063" y="1919888"/>
                <a:ext cx="2059962" cy="6196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vi-VN"/>
                </a:defPPr>
                <a:lvl1pPr>
                  <a:lnSpc>
                    <a:spcPct val="115000"/>
                  </a:lnSpc>
                  <a:spcAft>
                    <a:spcPts val="800"/>
                  </a:spcAft>
                  <a:defRPr sz="3000" i="1">
                    <a:solidFill>
                      <a:schemeClr val="bg1"/>
                    </a:solidFill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𝑪𝑬</m:t>
                      </m:r>
                      <m:r>
                        <a:rPr lang="en-US" sz="24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Cambria Math" panose="02040503050406030204" pitchFamily="18" charset="0"/>
                        </a:rPr>
                        <m:t>⊥</m:t>
                      </m:r>
                      <m:r>
                        <a:rPr lang="en-US" sz="24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(</m:t>
                      </m:r>
                      <m:r>
                        <a:rPr lang="en-US" sz="24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𝑺𝑪𝑫</m:t>
                      </m:r>
                      <m:r>
                        <a:rPr lang="en-US" sz="24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)</m:t>
                      </m:r>
                    </m:oMath>
                  </m:oMathPara>
                </a14:m>
                <a:endParaRPr lang="en-US" sz="24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B52D9298-1A5D-4DB7-BDA5-BD40475C859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49063" y="1919888"/>
                <a:ext cx="2059962" cy="61965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EC550C8-199C-4A03-9F24-5857BD52DA35}"/>
              </a:ext>
            </a:extLst>
          </p:cNvPr>
          <p:cNvCxnSpPr>
            <a:stCxn id="5" idx="0"/>
            <a:endCxn id="5" idx="2"/>
          </p:cNvCxnSpPr>
          <p:nvPr/>
        </p:nvCxnSpPr>
        <p:spPr>
          <a:xfrm>
            <a:off x="6123925" y="2773809"/>
            <a:ext cx="0" cy="38881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7" name="Picture 46">
            <a:extLst>
              <a:ext uri="{FF2B5EF4-FFF2-40B4-BE49-F238E27FC236}">
                <a16:creationId xmlns:a16="http://schemas.microsoft.com/office/drawing/2014/main" id="{25045210-404F-4B0F-AC2C-4BCBD2DA1B13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4832" y="2818179"/>
            <a:ext cx="4515493" cy="3909781"/>
          </a:xfrm>
          <a:prstGeom prst="rect">
            <a:avLst/>
          </a:prstGeom>
          <a:noFill/>
          <a:ln>
            <a:noFill/>
          </a:ln>
        </p:spPr>
      </p:pic>
      <p:sp>
        <p:nvSpPr>
          <p:cNvPr id="48" name="Oval 47">
            <a:extLst>
              <a:ext uri="{FF2B5EF4-FFF2-40B4-BE49-F238E27FC236}">
                <a16:creationId xmlns:a16="http://schemas.microsoft.com/office/drawing/2014/main" id="{4C4A035B-48ED-43EC-8BBF-998590E90921}"/>
              </a:ext>
            </a:extLst>
          </p:cNvPr>
          <p:cNvSpPr/>
          <p:nvPr/>
        </p:nvSpPr>
        <p:spPr>
          <a:xfrm>
            <a:off x="40075" y="1856329"/>
            <a:ext cx="574215" cy="579174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199" b="1" dirty="0">
                <a:latin typeface="Tahoma" pitchFamily="34" charset="0"/>
                <a:ea typeface="Tahoma" pitchFamily="34" charset="0"/>
                <a:cs typeface="Tahoma" pitchFamily="34" charset="0"/>
              </a:rPr>
              <a:t>A</a:t>
            </a:r>
            <a:endParaRPr lang="en-US" sz="3199" dirty="0"/>
          </a:p>
        </p:txBody>
      </p:sp>
    </p:spTree>
    <p:extLst>
      <p:ext uri="{BB962C8B-B14F-4D97-AF65-F5344CB8AC3E}">
        <p14:creationId xmlns:p14="http://schemas.microsoft.com/office/powerpoint/2010/main" val="3793698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4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75751" y="3155811"/>
            <a:ext cx="11926984" cy="3621038"/>
            <a:chOff x="184495" y="3602024"/>
            <a:chExt cx="11926984" cy="4377068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8"/>
              <a:ext cx="11926984" cy="4113874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02024"/>
              <a:ext cx="2342698" cy="553942"/>
              <a:chOff x="1275608" y="6177214"/>
              <a:chExt cx="4592537" cy="1006485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28" y="6177214"/>
                <a:ext cx="2813136" cy="10064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8D03E0B-ADAA-48B4-BDC4-F453D6168B04}"/>
              </a:ext>
            </a:extLst>
          </p:cNvPr>
          <p:cNvGrpSpPr/>
          <p:nvPr/>
        </p:nvGrpSpPr>
        <p:grpSpPr>
          <a:xfrm>
            <a:off x="196972" y="75845"/>
            <a:ext cx="11913477" cy="1944517"/>
            <a:chOff x="109375" y="59786"/>
            <a:chExt cx="11913477" cy="1944517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132539" y="59786"/>
              <a:ext cx="11890313" cy="1944517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952">
                <a:defRPr/>
              </a:pPr>
              <a:endParaRPr lang="en-US" sz="3199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375" y="67969"/>
              <a:ext cx="1832828" cy="814519"/>
              <a:chOff x="480509" y="1617993"/>
              <a:chExt cx="3593007" cy="835088"/>
            </a:xfrm>
          </p:grpSpPr>
          <p:sp>
            <p:nvSpPr>
              <p:cNvPr id="27" name="Isosceles Triangle 44"/>
              <p:cNvSpPr/>
              <p:nvPr/>
            </p:nvSpPr>
            <p:spPr bwMode="auto">
              <a:xfrm rot="5400000" flipV="1">
                <a:off x="534195" y="2231624"/>
                <a:ext cx="227012" cy="21590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Pentagon 27"/>
              <p:cNvSpPr/>
              <p:nvPr/>
            </p:nvSpPr>
            <p:spPr bwMode="auto">
              <a:xfrm>
                <a:off x="480509" y="1647222"/>
                <a:ext cx="3271602" cy="644970"/>
              </a:xfrm>
              <a:prstGeom prst="homePlate">
                <a:avLst>
                  <a:gd name="adj" fmla="val 12444"/>
                </a:avLst>
              </a:pr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 dirty="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9" name="Group 11"/>
              <p:cNvGrpSpPr/>
              <p:nvPr/>
            </p:nvGrpSpPr>
            <p:grpSpPr bwMode="auto">
              <a:xfrm>
                <a:off x="683775" y="1674555"/>
                <a:ext cx="582199" cy="700340"/>
                <a:chOff x="7440266" y="3167590"/>
                <a:chExt cx="757238" cy="996136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32" name="Freeform 31"/>
                <p:cNvSpPr>
                  <a:spLocks noEditPoints="1"/>
                </p:cNvSpPr>
                <p:nvPr/>
              </p:nvSpPr>
              <p:spPr bwMode="auto">
                <a:xfrm>
                  <a:off x="7440266" y="3205709"/>
                  <a:ext cx="344487" cy="344488"/>
                </a:xfrm>
                <a:custGeom>
                  <a:avLst/>
                  <a:gdLst/>
                  <a:ahLst/>
                  <a:cxnLst>
                    <a:cxn ang="0">
                      <a:pos x="33" y="184"/>
                    </a:cxn>
                    <a:cxn ang="0">
                      <a:pos x="181" y="184"/>
                    </a:cxn>
                    <a:cxn ang="0">
                      <a:pos x="181" y="33"/>
                    </a:cxn>
                    <a:cxn ang="0">
                      <a:pos x="33" y="33"/>
                    </a:cxn>
                    <a:cxn ang="0">
                      <a:pos x="33" y="184"/>
                    </a:cxn>
                    <a:cxn ang="0">
                      <a:pos x="217" y="217"/>
                    </a:cxn>
                    <a:cxn ang="0">
                      <a:pos x="0" y="217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17"/>
                    </a:cxn>
                  </a:cxnLst>
                  <a:rect l="0" t="0" r="r" b="b"/>
                  <a:pathLst>
                    <a:path w="217" h="217">
                      <a:moveTo>
                        <a:pt x="33" y="184"/>
                      </a:moveTo>
                      <a:lnTo>
                        <a:pt x="181" y="184"/>
                      </a:lnTo>
                      <a:lnTo>
                        <a:pt x="181" y="33"/>
                      </a:lnTo>
                      <a:lnTo>
                        <a:pt x="33" y="33"/>
                      </a:lnTo>
                      <a:lnTo>
                        <a:pt x="33" y="184"/>
                      </a:lnTo>
                      <a:close/>
                      <a:moveTo>
                        <a:pt x="217" y="217"/>
                      </a:moveTo>
                      <a:lnTo>
                        <a:pt x="0" y="217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1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3" name="Freeform 32"/>
                <p:cNvSpPr>
                  <a:spLocks noEditPoints="1"/>
                </p:cNvSpPr>
                <p:nvPr/>
              </p:nvSpPr>
              <p:spPr bwMode="auto">
                <a:xfrm>
                  <a:off x="7440266" y="3649501"/>
                  <a:ext cx="344487" cy="349252"/>
                </a:xfrm>
                <a:custGeom>
                  <a:avLst/>
                  <a:gdLst/>
                  <a:ahLst/>
                  <a:cxnLst>
                    <a:cxn ang="0">
                      <a:pos x="33" y="185"/>
                    </a:cxn>
                    <a:cxn ang="0">
                      <a:pos x="181" y="185"/>
                    </a:cxn>
                    <a:cxn ang="0">
                      <a:pos x="181" y="36"/>
                    </a:cxn>
                    <a:cxn ang="0">
                      <a:pos x="33" y="36"/>
                    </a:cxn>
                    <a:cxn ang="0">
                      <a:pos x="33" y="185"/>
                    </a:cxn>
                    <a:cxn ang="0">
                      <a:pos x="217" y="220"/>
                    </a:cxn>
                    <a:cxn ang="0">
                      <a:pos x="0" y="220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20"/>
                    </a:cxn>
                  </a:cxnLst>
                  <a:rect l="0" t="0" r="r" b="b"/>
                  <a:pathLst>
                    <a:path w="217" h="220">
                      <a:moveTo>
                        <a:pt x="33" y="185"/>
                      </a:moveTo>
                      <a:lnTo>
                        <a:pt x="181" y="185"/>
                      </a:lnTo>
                      <a:lnTo>
                        <a:pt x="181" y="36"/>
                      </a:lnTo>
                      <a:lnTo>
                        <a:pt x="33" y="36"/>
                      </a:lnTo>
                      <a:lnTo>
                        <a:pt x="33" y="185"/>
                      </a:lnTo>
                      <a:close/>
                      <a:moveTo>
                        <a:pt x="217" y="220"/>
                      </a:moveTo>
                      <a:lnTo>
                        <a:pt x="0" y="220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4" name="Freeform 33"/>
                <p:cNvSpPr>
                  <a:spLocks/>
                </p:cNvSpPr>
                <p:nvPr/>
              </p:nvSpPr>
              <p:spPr bwMode="auto">
                <a:xfrm>
                  <a:off x="7506942" y="3167590"/>
                  <a:ext cx="341312" cy="288926"/>
                </a:xfrm>
                <a:custGeom>
                  <a:avLst/>
                  <a:gdLst/>
                  <a:ahLst/>
                  <a:cxnLst>
                    <a:cxn ang="0">
                      <a:pos x="76" y="182"/>
                    </a:cxn>
                    <a:cxn ang="0">
                      <a:pos x="0" y="114"/>
                    </a:cxn>
                    <a:cxn ang="0">
                      <a:pos x="24" y="88"/>
                    </a:cxn>
                    <a:cxn ang="0">
                      <a:pos x="73" y="132"/>
                    </a:cxn>
                    <a:cxn ang="0">
                      <a:pos x="187" y="0"/>
                    </a:cxn>
                    <a:cxn ang="0">
                      <a:pos x="215" y="24"/>
                    </a:cxn>
                    <a:cxn ang="0">
                      <a:pos x="76" y="182"/>
                    </a:cxn>
                  </a:cxnLst>
                  <a:rect l="0" t="0" r="r" b="b"/>
                  <a:pathLst>
                    <a:path w="215" h="182">
                      <a:moveTo>
                        <a:pt x="76" y="182"/>
                      </a:moveTo>
                      <a:lnTo>
                        <a:pt x="0" y="114"/>
                      </a:lnTo>
                      <a:lnTo>
                        <a:pt x="24" y="88"/>
                      </a:lnTo>
                      <a:lnTo>
                        <a:pt x="73" y="132"/>
                      </a:lnTo>
                      <a:lnTo>
                        <a:pt x="187" y="0"/>
                      </a:lnTo>
                      <a:lnTo>
                        <a:pt x="215" y="24"/>
                      </a:lnTo>
                      <a:lnTo>
                        <a:pt x="76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5" name="Rectangle 34"/>
                <p:cNvSpPr>
                  <a:spLocks noChangeArrowheads="1"/>
                </p:cNvSpPr>
                <p:nvPr/>
              </p:nvSpPr>
              <p:spPr bwMode="auto">
                <a:xfrm>
                  <a:off x="7840316" y="4100226"/>
                  <a:ext cx="357188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6" name="Rectangle 35"/>
                <p:cNvSpPr>
                  <a:spLocks noChangeArrowheads="1"/>
                </p:cNvSpPr>
                <p:nvPr/>
              </p:nvSpPr>
              <p:spPr bwMode="auto">
                <a:xfrm>
                  <a:off x="7840317" y="3288740"/>
                  <a:ext cx="357187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7" name="Rectangle 36"/>
                <p:cNvSpPr>
                  <a:spLocks noChangeArrowheads="1"/>
                </p:cNvSpPr>
                <p:nvPr/>
              </p:nvSpPr>
              <p:spPr bwMode="auto">
                <a:xfrm>
                  <a:off x="7840317" y="3824749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8" name="Rectangle 37"/>
                <p:cNvSpPr>
                  <a:spLocks noChangeArrowheads="1"/>
                </p:cNvSpPr>
                <p:nvPr/>
              </p:nvSpPr>
              <p:spPr bwMode="auto">
                <a:xfrm>
                  <a:off x="7840317" y="3475167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</p:grpSp>
          <p:sp>
            <p:nvSpPr>
              <p:cNvPr id="30" name="Chevron 29"/>
              <p:cNvSpPr/>
              <p:nvPr/>
            </p:nvSpPr>
            <p:spPr bwMode="auto">
              <a:xfrm>
                <a:off x="1330000" y="1655658"/>
                <a:ext cx="142624" cy="707897"/>
              </a:xfrm>
              <a:prstGeom prst="chevron">
                <a:avLst>
                  <a:gd name="adj" fmla="val 68110"/>
                </a:avLst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952">
                  <a:defRPr/>
                </a:pPr>
                <a:endParaRPr lang="en-US" sz="3199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TextBox 13"/>
              <p:cNvSpPr txBox="1">
                <a:spLocks noChangeArrowheads="1"/>
              </p:cNvSpPr>
              <p:nvPr/>
            </p:nvSpPr>
            <p:spPr bwMode="auto">
              <a:xfrm>
                <a:off x="1198019" y="1617993"/>
                <a:ext cx="2875497" cy="5363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en-US" sz="2799" b="1" dirty="0" err="1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Câu</a:t>
                </a:r>
                <a:r>
                  <a:rPr lang="en-US" sz="2799" b="1" dirty="0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 5: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227191" y="5198358"/>
                <a:ext cx="7428364" cy="1538877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 marL="228600" marR="0" algn="just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Từ (1)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và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(2):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𝑩𝑪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GB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GB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p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</m:t>
                            </m:r>
                          </m:e>
                          <m:sup>
                            <m:r>
                              <a:rPr lang="en-GB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′</m:t>
                            </m:r>
                          </m:sup>
                        </m:sSup>
                        <m:r>
                          <a:rPr lang="en-GB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𝑨𝑯</m:t>
                        </m:r>
                      </m:e>
                    </m:d>
                    <m:r>
                      <a:rPr lang="en-US" sz="2800" b="1" i="0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.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</a:p>
              <a:p>
                <a:pPr marL="228600" marR="0" algn="just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Theo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gt</a:t>
                </a:r>
                <a14:m>
                  <m:oMath xmlns:m="http://schemas.openxmlformats.org/officeDocument/2006/math">
                    <m:r>
                      <a:rPr lang="en-US" sz="2800" b="1" i="0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𝑴𝑵</m:t>
                    </m:r>
                    <m:r>
                      <a:rPr lang="en-US" sz="28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//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𝑩𝑪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nên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suy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ra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GB" sz="2800" b="1" i="1" smtClean="0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(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</m:t>
                        </m:r>
                      </m:e>
                      <m: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</m:t>
                    </m:r>
                    <m:r>
                      <a:rPr lang="en-GB" sz="28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𝑯</m:t>
                    </m:r>
                    <m:r>
                      <a:rPr lang="en-GB" sz="28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)⊥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𝑴𝑵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⇒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1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𝑴𝑵</m:t>
                    </m:r>
                  </m:oMath>
                </a14:m>
                <a:r>
                  <a:rPr lang="en-US" sz="2800" b="1" i="1" dirty="0"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 </m:t>
                    </m:r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</m:t>
                        </m:r>
                      </m:e>
                      <m: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</m:oMath>
                </a14:m>
                <a:r>
                  <a:rPr lang="en-US" sz="2800" b="1" i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A</a:t>
                </a: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191" y="5198358"/>
                <a:ext cx="7428364" cy="1538877"/>
              </a:xfrm>
              <a:prstGeom prst="rect">
                <a:avLst/>
              </a:prstGeom>
              <a:blipFill>
                <a:blip r:embed="rId2"/>
                <a:stretch>
                  <a:fillRect t="-4365" b="-99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755272" y="6419521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241122" y="15108"/>
                <a:ext cx="11663372" cy="243143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28600" marR="0"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  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Cho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hình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lăng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trụ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tam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giác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𝑨𝑩𝑪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.</m:t>
                    </m:r>
                    <m:sSup>
                      <m:sSupPr>
                        <m:ctrlP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</m:t>
                        </m:r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𝑩</m:t>
                        </m:r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𝑪</m:t>
                        </m:r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.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Gọi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𝑯</m:t>
                    </m:r>
                    <m:r>
                      <a:rPr lang="en-GB" sz="24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là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trực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tâm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𝜟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𝑨𝑩𝑪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và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biết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rằng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</m:t>
                        </m:r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𝑯</m:t>
                    </m:r>
                    <m:r>
                      <a:rPr lang="en-US" sz="24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vuông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góc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với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mặt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phẳng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(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𝑨𝑩𝑪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)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.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Gọi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𝑴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, 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𝑵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 </m:t>
                    </m:r>
                  </m:oMath>
                </a14:m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lần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lượt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là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trung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điểm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của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𝑩</m:t>
                    </m:r>
                    <m:sSup>
                      <m:sSupPr>
                        <m:ctrlP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𝑩</m:t>
                        </m:r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, 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𝑪</m:t>
                    </m:r>
                    <m:sSup>
                      <m:sSupPr>
                        <m:ctrlP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𝑪</m:t>
                        </m:r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.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Chọn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khẳng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định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đúng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trong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các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khẳng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định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sau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.</a:t>
                </a:r>
                <a:endParaRPr lang="en-US" sz="2400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 algn="just">
                  <a:spcBef>
                    <a:spcPts val="600"/>
                  </a:spcBef>
                  <a:spcAft>
                    <a:spcPts val="600"/>
                  </a:spcAft>
                </a:pP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122" y="15108"/>
                <a:ext cx="11663372" cy="2431435"/>
              </a:xfrm>
              <a:prstGeom prst="rect">
                <a:avLst/>
              </a:prstGeom>
              <a:blipFill>
                <a:blip r:embed="rId3"/>
                <a:stretch>
                  <a:fillRect r="-7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Group 15">
            <a:extLst>
              <a:ext uri="{FF2B5EF4-FFF2-40B4-BE49-F238E27FC236}">
                <a16:creationId xmlns:a16="http://schemas.microsoft.com/office/drawing/2014/main" id="{DB3669C2-0A40-45DB-8B9D-1434E8E44478}"/>
              </a:ext>
            </a:extLst>
          </p:cNvPr>
          <p:cNvGrpSpPr/>
          <p:nvPr/>
        </p:nvGrpSpPr>
        <p:grpSpPr>
          <a:xfrm>
            <a:off x="192194" y="2192488"/>
            <a:ext cx="11781442" cy="751889"/>
            <a:chOff x="213063" y="1826374"/>
            <a:chExt cx="11781442" cy="751889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336378D3-7D0D-459F-9269-1A34ED11AD80}"/>
                </a:ext>
              </a:extLst>
            </p:cNvPr>
            <p:cNvGrpSpPr/>
            <p:nvPr/>
          </p:nvGrpSpPr>
          <p:grpSpPr>
            <a:xfrm>
              <a:off x="213063" y="1826374"/>
              <a:ext cx="11781442" cy="751889"/>
              <a:chOff x="227583" y="1800156"/>
              <a:chExt cx="11781442" cy="751889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227583" y="1826104"/>
                <a:ext cx="2885460" cy="725941"/>
                <a:chOff x="277163" y="1182823"/>
                <a:chExt cx="3352547" cy="726034"/>
              </a:xfrm>
            </p:grpSpPr>
            <p:sp>
              <p:nvSpPr>
                <p:cNvPr id="69" name="Rectangle 68"/>
                <p:cNvSpPr/>
                <p:nvPr/>
              </p:nvSpPr>
              <p:spPr>
                <a:xfrm>
                  <a:off x="531850" y="1182823"/>
                  <a:ext cx="3097860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0" name="Oval 69"/>
                <p:cNvSpPr/>
                <p:nvPr/>
              </p:nvSpPr>
              <p:spPr>
                <a:xfrm>
                  <a:off x="277163" y="1208446"/>
                  <a:ext cx="667167" cy="579248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A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1" name="TextBox 70"/>
                    <p:cNvSpPr txBox="1"/>
                    <p:nvPr/>
                  </p:nvSpPr>
                  <p:spPr>
                    <a:xfrm>
                      <a:off x="1077226" y="1218323"/>
                      <a:ext cx="2478927" cy="69053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28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sSup>
                              <m:sSupPr>
                                <m:ctrlPr>
                                  <a:rPr lang="en-US" b="1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pPr>
                              <m:e>
                                <m:r>
                                  <a:rPr lang="en-US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𝑨</m:t>
                                </m:r>
                              </m:e>
                              <m:sup>
                                <m:r>
                                  <a:rPr lang="en-US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a:rPr lang="en-US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</m:t>
                            </m:r>
                            <m:r>
                              <a:rPr lang="en-US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ambria Math" panose="02040503050406030204" pitchFamily="18" charset="0"/>
                              </a:rPr>
                              <m:t>⊥</m:t>
                            </m:r>
                            <m:sSup>
                              <m:sSupPr>
                                <m:ctrlPr>
                                  <a:rPr lang="en-US" b="1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pPr>
                              <m:e>
                                <m:r>
                                  <a:rPr lang="en-US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𝑩</m:t>
                                </m:r>
                              </m:e>
                              <m:sup>
                                <m:r>
                                  <a:rPr lang="en-US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a:rPr lang="en-US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𝑪</m:t>
                            </m:r>
                          </m:oMath>
                        </m:oMathPara>
                      </a14:m>
                      <a:endParaRPr lang="en-US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1" name="TextBox 70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1077226" y="1218323"/>
                      <a:ext cx="2478927" cy="690534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3" name="Group 12"/>
              <p:cNvGrpSpPr/>
              <p:nvPr/>
            </p:nvGrpSpPr>
            <p:grpSpPr>
              <a:xfrm>
                <a:off x="3174821" y="1829300"/>
                <a:ext cx="3014279" cy="641845"/>
                <a:chOff x="4741795" y="1193853"/>
                <a:chExt cx="2915105" cy="641927"/>
              </a:xfrm>
            </p:grpSpPr>
            <p:sp>
              <p:nvSpPr>
                <p:cNvPr id="65" name="Rectangle 64"/>
                <p:cNvSpPr/>
                <p:nvPr/>
              </p:nvSpPr>
              <p:spPr>
                <a:xfrm>
                  <a:off x="4945302" y="1193853"/>
                  <a:ext cx="2663382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66" name="Oval 65"/>
                <p:cNvSpPr/>
                <p:nvPr/>
              </p:nvSpPr>
              <p:spPr>
                <a:xfrm>
                  <a:off x="4741795" y="1216043"/>
                  <a:ext cx="519717" cy="580536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B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68" name="TextBox 67"/>
                    <p:cNvSpPr txBox="1"/>
                    <p:nvPr/>
                  </p:nvSpPr>
                  <p:spPr>
                    <a:xfrm>
                      <a:off x="5156320" y="1216043"/>
                      <a:ext cx="2500580" cy="619737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sSup>
                              <m:sSupPr>
                                <m:ctrlPr>
                                  <a:rPr lang="en-US" sz="2400" b="1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  </m:t>
                                </m:r>
                                <m:r>
                                  <a:rPr lang="en-US" sz="24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𝑨</m:t>
                                </m:r>
                              </m:e>
                              <m:sup>
                                <m:r>
                                  <a:rPr lang="en-US" sz="24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</m:t>
                            </m:r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𝑩</m:t>
                            </m:r>
                            <m:sSup>
                              <m:sSupPr>
                                <m:ctrlPr>
                                  <a:rPr lang="en-US" sz="2400" b="1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𝑪</m:t>
                                </m:r>
                              </m:e>
                              <m:sup>
                                <m:r>
                                  <a:rPr lang="en-US" sz="24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′</m:t>
                                </m:r>
                              </m:sup>
                            </m:sSup>
                          </m:oMath>
                        </m:oMathPara>
                      </a14:m>
                      <a:endParaRPr lang="en-US" sz="2400" dirty="0"/>
                    </a:p>
                  </p:txBody>
                </p:sp>
              </mc:Choice>
              <mc:Fallback xmlns="">
                <p:sp>
                  <p:nvSpPr>
                    <p:cNvPr id="68" name="TextBox 67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5156320" y="1216043"/>
                      <a:ext cx="2500580" cy="619737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4" name="Group 13"/>
              <p:cNvGrpSpPr/>
              <p:nvPr/>
            </p:nvGrpSpPr>
            <p:grpSpPr>
              <a:xfrm>
                <a:off x="6233046" y="1829302"/>
                <a:ext cx="2947917" cy="690445"/>
                <a:chOff x="7661192" y="1189468"/>
                <a:chExt cx="4510767" cy="690535"/>
              </a:xfrm>
            </p:grpSpPr>
            <p:sp>
              <p:nvSpPr>
                <p:cNvPr id="72" name="Rectangle 71"/>
                <p:cNvSpPr/>
                <p:nvPr/>
              </p:nvSpPr>
              <p:spPr>
                <a:xfrm>
                  <a:off x="7951738" y="1193853"/>
                  <a:ext cx="4046501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3" name="Oval 72"/>
                <p:cNvSpPr/>
                <p:nvPr/>
              </p:nvSpPr>
              <p:spPr>
                <a:xfrm>
                  <a:off x="7661192" y="1222823"/>
                  <a:ext cx="825419" cy="530944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C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4" name="TextBox 73"/>
                    <p:cNvSpPr txBox="1"/>
                    <p:nvPr/>
                  </p:nvSpPr>
                  <p:spPr>
                    <a:xfrm>
                      <a:off x="8529043" y="1189468"/>
                      <a:ext cx="3642916" cy="690535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sSup>
                              <m:sSupPr>
                                <m:ctrlPr>
                                  <a:rPr lang="en-US" sz="2800" b="1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  </m:t>
                                </m:r>
                                <m:r>
                                  <a:rPr lang="en-US" sz="28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𝑨</m:t>
                                </m:r>
                              </m:e>
                              <m:sup>
                                <m:r>
                                  <a:rPr lang="en-US" sz="28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a:rPr lang="en-US" sz="28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</m:t>
                            </m:r>
                            <m:r>
                              <a:rPr lang="en-US" sz="28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8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𝑨𝑩</m:t>
                            </m:r>
                          </m:oMath>
                        </m:oMathPara>
                      </a14:m>
                      <a:endParaRPr lang="en-US" sz="2799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4" name="TextBox 7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529043" y="1189468"/>
                      <a:ext cx="3642916" cy="690535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68582464-7556-4DD5-BDC7-3D5B22274191}"/>
                  </a:ext>
                </a:extLst>
              </p:cNvPr>
              <p:cNvGrpSpPr/>
              <p:nvPr/>
            </p:nvGrpSpPr>
            <p:grpSpPr>
              <a:xfrm>
                <a:off x="9211528" y="1800156"/>
                <a:ext cx="2797497" cy="663511"/>
                <a:chOff x="9249093" y="1877326"/>
                <a:chExt cx="2797497" cy="663511"/>
              </a:xfrm>
            </p:grpSpPr>
            <p:grpSp>
              <p:nvGrpSpPr>
                <p:cNvPr id="3" name="Group 2"/>
                <p:cNvGrpSpPr/>
                <p:nvPr/>
              </p:nvGrpSpPr>
              <p:grpSpPr>
                <a:xfrm>
                  <a:off x="9249093" y="1923650"/>
                  <a:ext cx="2797497" cy="617187"/>
                  <a:chOff x="9270337" y="1175569"/>
                  <a:chExt cx="2759014" cy="617268"/>
                </a:xfrm>
              </p:grpSpPr>
              <p:sp>
                <p:nvSpPr>
                  <p:cNvPr id="75" name="Rectangle 74"/>
                  <p:cNvSpPr/>
                  <p:nvPr/>
                </p:nvSpPr>
                <p:spPr>
                  <a:xfrm>
                    <a:off x="9469031" y="1175569"/>
                    <a:ext cx="2560320" cy="617268"/>
                  </a:xfrm>
                  <a:prstGeom prst="rect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190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3199" b="1">
                      <a:latin typeface="Tahoma" pitchFamily="34" charset="0"/>
                      <a:ea typeface="Tahoma" pitchFamily="34" charset="0"/>
                      <a:cs typeface="Tahoma" pitchFamily="34" charset="0"/>
                    </a:endParaRPr>
                  </a:p>
                </p:txBody>
              </p:sp>
              <p:sp>
                <p:nvSpPr>
                  <p:cNvPr id="76" name="Oval 75"/>
                  <p:cNvSpPr/>
                  <p:nvPr/>
                </p:nvSpPr>
                <p:spPr>
                  <a:xfrm>
                    <a:off x="9270337" y="1214335"/>
                    <a:ext cx="550926" cy="539737"/>
                  </a:xfrm>
                  <a:prstGeom prst="ellipse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571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3199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rPr>
                      <a:t>D</a:t>
                    </a:r>
                    <a:endParaRPr lang="en-US" sz="3199" dirty="0"/>
                  </a:p>
                </p:txBody>
              </p:sp>
            </p:grpSp>
            <p:sp>
              <p:nvSpPr>
                <p:cNvPr id="56" name="TextBox 55">
                  <a:extLst>
                    <a:ext uri="{FF2B5EF4-FFF2-40B4-BE49-F238E27FC236}">
                      <a16:creationId xmlns:a16="http://schemas.microsoft.com/office/drawing/2014/main" id="{AE38B5DA-BE02-4F19-BDE1-57D02046E08E}"/>
                    </a:ext>
                  </a:extLst>
                </p:cNvPr>
                <p:cNvSpPr txBox="1"/>
                <p:nvPr/>
              </p:nvSpPr>
              <p:spPr>
                <a:xfrm>
                  <a:off x="9807703" y="1877326"/>
                  <a:ext cx="1627776" cy="54553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endParaRPr lang="en-US" sz="2799" dirty="0"/>
                </a:p>
              </p:txBody>
            </p:sp>
          </p:grp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/>
                <p:nvPr/>
              </p:nvSpPr>
              <p:spPr>
                <a:xfrm>
                  <a:off x="9759577" y="1948891"/>
                  <a:ext cx="2059962" cy="61965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en-US" sz="2400" b="1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pPr>
                          <m:e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</m:t>
                            </m:r>
                          </m:e>
                          <m:sup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′</m:t>
                            </m:r>
                          </m:sup>
                        </m:sSup>
                        <m:r>
                          <a:rPr lang="en-US" sz="2400" b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</m:t>
                        </m:r>
                        <m:r>
                          <a:rPr lang="en-US" sz="2400" b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ambria Math" panose="02040503050406030204" pitchFamily="18" charset="0"/>
                          </a:rPr>
                          <m:t>⊥</m:t>
                        </m:r>
                        <m:r>
                          <a:rPr lang="en-US" sz="2400" b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𝑴𝑵</m:t>
                        </m:r>
                      </m:oMath>
                    </m:oMathPara>
                  </a14:m>
                  <a:endParaRPr lang="en-US" sz="2400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759577" y="1948891"/>
                  <a:ext cx="2059962" cy="619657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EC550C8-199C-4A03-9F24-5857BD52DA35}"/>
              </a:ext>
            </a:extLst>
          </p:cNvPr>
          <p:cNvCxnSpPr>
            <a:cxnSpLocks/>
          </p:cNvCxnSpPr>
          <p:nvPr/>
        </p:nvCxnSpPr>
        <p:spPr>
          <a:xfrm>
            <a:off x="7709790" y="3361706"/>
            <a:ext cx="0" cy="340330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val 49">
            <a:extLst>
              <a:ext uri="{FF2B5EF4-FFF2-40B4-BE49-F238E27FC236}">
                <a16:creationId xmlns:a16="http://schemas.microsoft.com/office/drawing/2014/main" id="{9576114B-AE72-4BC6-A355-C268549CB6B9}"/>
              </a:ext>
            </a:extLst>
          </p:cNvPr>
          <p:cNvSpPr/>
          <p:nvPr/>
        </p:nvSpPr>
        <p:spPr>
          <a:xfrm>
            <a:off x="9200561" y="2281705"/>
            <a:ext cx="558610" cy="539666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199" b="1" dirty="0">
                <a:latin typeface="Tahoma" pitchFamily="34" charset="0"/>
                <a:ea typeface="Tahoma" pitchFamily="34" charset="0"/>
                <a:cs typeface="Tahoma" pitchFamily="34" charset="0"/>
              </a:rPr>
              <a:t>D</a:t>
            </a:r>
            <a:endParaRPr lang="en-US" sz="3199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2C72CC1B-B0A8-40AD-AAB1-6ADDB835600A}"/>
                  </a:ext>
                </a:extLst>
              </p:cNvPr>
              <p:cNvSpPr/>
              <p:nvPr/>
            </p:nvSpPr>
            <p:spPr>
              <a:xfrm>
                <a:off x="210781" y="3680358"/>
                <a:ext cx="7409744" cy="1538877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 marL="228600" marR="0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</m:t>
                        </m:r>
                      </m:e>
                      <m: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𝑯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</m:t>
                    </m:r>
                    <m:r>
                      <a:rPr lang="en-GB" sz="28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(</m:t>
                    </m:r>
                    <m:r>
                      <a:rPr lang="en-GB" sz="28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𝑨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BC)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suy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ra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</m:t>
                        </m:r>
                      </m:e>
                      <m: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𝑯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BC (1)</a:t>
                </a:r>
              </a:p>
              <a:p>
                <a:pPr marL="228600" marR="0" algn="just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Lại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H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trực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tâm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tam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giác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ABC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nên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suy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ra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</m:t>
                    </m:r>
                    <m:r>
                      <a:rPr lang="en-GB" sz="28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𝑯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</m:t>
                    </m:r>
                    <m:r>
                      <a:rPr lang="en-GB" sz="28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𝑩𝑪</m:t>
                    </m:r>
                    <m:r>
                      <a:rPr lang="en-GB" sz="2800" b="0" i="0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</m:t>
                    </m:r>
                    <m:r>
                      <a:rPr lang="en-GB" sz="2800" b="1" i="0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(</m:t>
                    </m:r>
                    <m:r>
                      <a:rPr lang="en-GB" sz="2800" b="1" i="0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𝟐</m:t>
                    </m:r>
                    <m:r>
                      <a:rPr lang="en-GB" sz="2800" b="1" i="0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)</m:t>
                    </m:r>
                  </m:oMath>
                </a14:m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2C72CC1B-B0A8-40AD-AAB1-6ADDB835600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781" y="3680358"/>
                <a:ext cx="7409744" cy="1538877"/>
              </a:xfrm>
              <a:prstGeom prst="rect">
                <a:avLst/>
              </a:prstGeom>
              <a:blipFill>
                <a:blip r:embed="rId8"/>
                <a:stretch>
                  <a:fillRect t="-4365" r="-1646" b="-103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71594F84-12D6-46FF-A561-4714F3053C3A}"/>
              </a:ext>
            </a:extLst>
          </p:cNvPr>
          <p:cNvCxnSpPr>
            <a:cxnSpLocks/>
          </p:cNvCxnSpPr>
          <p:nvPr/>
        </p:nvCxnSpPr>
        <p:spPr>
          <a:xfrm>
            <a:off x="8556645" y="7228396"/>
            <a:ext cx="1716258" cy="563318"/>
          </a:xfrm>
          <a:prstGeom prst="line">
            <a:avLst/>
          </a:prstGeom>
          <a:ln w="9525" cap="flat" cmpd="sng" algn="ctr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90" name="Picture 89">
            <a:extLst>
              <a:ext uri="{FF2B5EF4-FFF2-40B4-BE49-F238E27FC236}">
                <a16:creationId xmlns:a16="http://schemas.microsoft.com/office/drawing/2014/main" id="{571D2BB6-A11C-4CF0-9531-A0FFE294E7D1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7308" y="2729379"/>
            <a:ext cx="5250703" cy="4201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040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50" grpId="0" animBg="1"/>
      <p:bldP spid="5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75751" y="3155811"/>
            <a:ext cx="11926984" cy="3621038"/>
            <a:chOff x="184495" y="3602024"/>
            <a:chExt cx="11926984" cy="4377068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8"/>
              <a:ext cx="11926984" cy="4113874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02024"/>
              <a:ext cx="2342698" cy="553942"/>
              <a:chOff x="1275608" y="6177214"/>
              <a:chExt cx="4592537" cy="1006485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28" y="6177214"/>
                <a:ext cx="2813136" cy="10064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1E7DE3C-1DEB-4608-A093-4B99261E804A}"/>
              </a:ext>
            </a:extLst>
          </p:cNvPr>
          <p:cNvGrpSpPr/>
          <p:nvPr/>
        </p:nvGrpSpPr>
        <p:grpSpPr>
          <a:xfrm>
            <a:off x="234165" y="94612"/>
            <a:ext cx="11868570" cy="2073221"/>
            <a:chOff x="105865" y="67969"/>
            <a:chExt cx="12056815" cy="1964567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105865" y="88019"/>
              <a:ext cx="12056815" cy="1944517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952">
                <a:defRPr/>
              </a:pPr>
              <a:endParaRPr lang="en-US" sz="3199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375" y="67969"/>
              <a:ext cx="1919588" cy="814519"/>
              <a:chOff x="480509" y="1617993"/>
              <a:chExt cx="3763088" cy="835088"/>
            </a:xfrm>
          </p:grpSpPr>
          <p:sp>
            <p:nvSpPr>
              <p:cNvPr id="27" name="Isosceles Triangle 44"/>
              <p:cNvSpPr/>
              <p:nvPr/>
            </p:nvSpPr>
            <p:spPr bwMode="auto">
              <a:xfrm rot="5400000" flipV="1">
                <a:off x="534195" y="2231624"/>
                <a:ext cx="227012" cy="21590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Pentagon 27"/>
              <p:cNvSpPr/>
              <p:nvPr/>
            </p:nvSpPr>
            <p:spPr bwMode="auto">
              <a:xfrm>
                <a:off x="480509" y="1647222"/>
                <a:ext cx="3763088" cy="644970"/>
              </a:xfrm>
              <a:prstGeom prst="homePlate">
                <a:avLst>
                  <a:gd name="adj" fmla="val 12444"/>
                </a:avLst>
              </a:pr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 dirty="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9" name="Group 11"/>
              <p:cNvGrpSpPr/>
              <p:nvPr/>
            </p:nvGrpSpPr>
            <p:grpSpPr bwMode="auto">
              <a:xfrm>
                <a:off x="683775" y="1674555"/>
                <a:ext cx="582199" cy="700340"/>
                <a:chOff x="7440266" y="3167590"/>
                <a:chExt cx="757238" cy="996136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32" name="Freeform 31"/>
                <p:cNvSpPr>
                  <a:spLocks noEditPoints="1"/>
                </p:cNvSpPr>
                <p:nvPr/>
              </p:nvSpPr>
              <p:spPr bwMode="auto">
                <a:xfrm>
                  <a:off x="7440266" y="3205709"/>
                  <a:ext cx="344487" cy="344488"/>
                </a:xfrm>
                <a:custGeom>
                  <a:avLst/>
                  <a:gdLst/>
                  <a:ahLst/>
                  <a:cxnLst>
                    <a:cxn ang="0">
                      <a:pos x="33" y="184"/>
                    </a:cxn>
                    <a:cxn ang="0">
                      <a:pos x="181" y="184"/>
                    </a:cxn>
                    <a:cxn ang="0">
                      <a:pos x="181" y="33"/>
                    </a:cxn>
                    <a:cxn ang="0">
                      <a:pos x="33" y="33"/>
                    </a:cxn>
                    <a:cxn ang="0">
                      <a:pos x="33" y="184"/>
                    </a:cxn>
                    <a:cxn ang="0">
                      <a:pos x="217" y="217"/>
                    </a:cxn>
                    <a:cxn ang="0">
                      <a:pos x="0" y="217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17"/>
                    </a:cxn>
                  </a:cxnLst>
                  <a:rect l="0" t="0" r="r" b="b"/>
                  <a:pathLst>
                    <a:path w="217" h="217">
                      <a:moveTo>
                        <a:pt x="33" y="184"/>
                      </a:moveTo>
                      <a:lnTo>
                        <a:pt x="181" y="184"/>
                      </a:lnTo>
                      <a:lnTo>
                        <a:pt x="181" y="33"/>
                      </a:lnTo>
                      <a:lnTo>
                        <a:pt x="33" y="33"/>
                      </a:lnTo>
                      <a:lnTo>
                        <a:pt x="33" y="184"/>
                      </a:lnTo>
                      <a:close/>
                      <a:moveTo>
                        <a:pt x="217" y="217"/>
                      </a:moveTo>
                      <a:lnTo>
                        <a:pt x="0" y="217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1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3" name="Freeform 32"/>
                <p:cNvSpPr>
                  <a:spLocks noEditPoints="1"/>
                </p:cNvSpPr>
                <p:nvPr/>
              </p:nvSpPr>
              <p:spPr bwMode="auto">
                <a:xfrm>
                  <a:off x="7440266" y="3649501"/>
                  <a:ext cx="344487" cy="349252"/>
                </a:xfrm>
                <a:custGeom>
                  <a:avLst/>
                  <a:gdLst/>
                  <a:ahLst/>
                  <a:cxnLst>
                    <a:cxn ang="0">
                      <a:pos x="33" y="185"/>
                    </a:cxn>
                    <a:cxn ang="0">
                      <a:pos x="181" y="185"/>
                    </a:cxn>
                    <a:cxn ang="0">
                      <a:pos x="181" y="36"/>
                    </a:cxn>
                    <a:cxn ang="0">
                      <a:pos x="33" y="36"/>
                    </a:cxn>
                    <a:cxn ang="0">
                      <a:pos x="33" y="185"/>
                    </a:cxn>
                    <a:cxn ang="0">
                      <a:pos x="217" y="220"/>
                    </a:cxn>
                    <a:cxn ang="0">
                      <a:pos x="0" y="220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20"/>
                    </a:cxn>
                  </a:cxnLst>
                  <a:rect l="0" t="0" r="r" b="b"/>
                  <a:pathLst>
                    <a:path w="217" h="220">
                      <a:moveTo>
                        <a:pt x="33" y="185"/>
                      </a:moveTo>
                      <a:lnTo>
                        <a:pt x="181" y="185"/>
                      </a:lnTo>
                      <a:lnTo>
                        <a:pt x="181" y="36"/>
                      </a:lnTo>
                      <a:lnTo>
                        <a:pt x="33" y="36"/>
                      </a:lnTo>
                      <a:lnTo>
                        <a:pt x="33" y="185"/>
                      </a:lnTo>
                      <a:close/>
                      <a:moveTo>
                        <a:pt x="217" y="220"/>
                      </a:moveTo>
                      <a:lnTo>
                        <a:pt x="0" y="220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4" name="Freeform 33"/>
                <p:cNvSpPr>
                  <a:spLocks/>
                </p:cNvSpPr>
                <p:nvPr/>
              </p:nvSpPr>
              <p:spPr bwMode="auto">
                <a:xfrm>
                  <a:off x="7506942" y="3167590"/>
                  <a:ext cx="341312" cy="288926"/>
                </a:xfrm>
                <a:custGeom>
                  <a:avLst/>
                  <a:gdLst/>
                  <a:ahLst/>
                  <a:cxnLst>
                    <a:cxn ang="0">
                      <a:pos x="76" y="182"/>
                    </a:cxn>
                    <a:cxn ang="0">
                      <a:pos x="0" y="114"/>
                    </a:cxn>
                    <a:cxn ang="0">
                      <a:pos x="24" y="88"/>
                    </a:cxn>
                    <a:cxn ang="0">
                      <a:pos x="73" y="132"/>
                    </a:cxn>
                    <a:cxn ang="0">
                      <a:pos x="187" y="0"/>
                    </a:cxn>
                    <a:cxn ang="0">
                      <a:pos x="215" y="24"/>
                    </a:cxn>
                    <a:cxn ang="0">
                      <a:pos x="76" y="182"/>
                    </a:cxn>
                  </a:cxnLst>
                  <a:rect l="0" t="0" r="r" b="b"/>
                  <a:pathLst>
                    <a:path w="215" h="182">
                      <a:moveTo>
                        <a:pt x="76" y="182"/>
                      </a:moveTo>
                      <a:lnTo>
                        <a:pt x="0" y="114"/>
                      </a:lnTo>
                      <a:lnTo>
                        <a:pt x="24" y="88"/>
                      </a:lnTo>
                      <a:lnTo>
                        <a:pt x="73" y="132"/>
                      </a:lnTo>
                      <a:lnTo>
                        <a:pt x="187" y="0"/>
                      </a:lnTo>
                      <a:lnTo>
                        <a:pt x="215" y="24"/>
                      </a:lnTo>
                      <a:lnTo>
                        <a:pt x="76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5" name="Rectangle 34"/>
                <p:cNvSpPr>
                  <a:spLocks noChangeArrowheads="1"/>
                </p:cNvSpPr>
                <p:nvPr/>
              </p:nvSpPr>
              <p:spPr bwMode="auto">
                <a:xfrm>
                  <a:off x="7840316" y="4100226"/>
                  <a:ext cx="357188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6" name="Rectangle 35"/>
                <p:cNvSpPr>
                  <a:spLocks noChangeArrowheads="1"/>
                </p:cNvSpPr>
                <p:nvPr/>
              </p:nvSpPr>
              <p:spPr bwMode="auto">
                <a:xfrm>
                  <a:off x="7840317" y="3288740"/>
                  <a:ext cx="357187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7" name="Rectangle 36"/>
                <p:cNvSpPr>
                  <a:spLocks noChangeArrowheads="1"/>
                </p:cNvSpPr>
                <p:nvPr/>
              </p:nvSpPr>
              <p:spPr bwMode="auto">
                <a:xfrm>
                  <a:off x="7840317" y="3824749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8" name="Rectangle 37"/>
                <p:cNvSpPr>
                  <a:spLocks noChangeArrowheads="1"/>
                </p:cNvSpPr>
                <p:nvPr/>
              </p:nvSpPr>
              <p:spPr bwMode="auto">
                <a:xfrm>
                  <a:off x="7840317" y="3475167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</p:grpSp>
          <p:sp>
            <p:nvSpPr>
              <p:cNvPr id="30" name="Chevron 29"/>
              <p:cNvSpPr/>
              <p:nvPr/>
            </p:nvSpPr>
            <p:spPr bwMode="auto">
              <a:xfrm>
                <a:off x="1330000" y="1655658"/>
                <a:ext cx="142624" cy="707897"/>
              </a:xfrm>
              <a:prstGeom prst="chevron">
                <a:avLst>
                  <a:gd name="adj" fmla="val 68110"/>
                </a:avLst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952">
                  <a:defRPr/>
                </a:pPr>
                <a:endParaRPr lang="en-US" sz="3199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TextBox 13"/>
              <p:cNvSpPr txBox="1">
                <a:spLocks noChangeArrowheads="1"/>
              </p:cNvSpPr>
              <p:nvPr/>
            </p:nvSpPr>
            <p:spPr bwMode="auto">
              <a:xfrm>
                <a:off x="1198018" y="1617993"/>
                <a:ext cx="2875496" cy="5081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en-US" sz="2799" b="1" dirty="0" err="1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Câu</a:t>
                </a:r>
                <a:r>
                  <a:rPr lang="en-US" sz="2799" b="1" dirty="0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 6: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-98470" y="3987547"/>
                <a:ext cx="6194470" cy="1992206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 marL="457200" marR="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Ta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có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eqArr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&amp;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𝑩𝑫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𝑨𝑶</m:t>
                            </m:r>
                          </m:e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&amp;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𝑩𝑫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ambria Math" panose="02040503050406030204" pitchFamily="18" charset="0"/>
                              </a:rPr>
                              <m:t>⊥</m:t>
                            </m:r>
                            <m:sSup>
                              <m:sSup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𝑨</m:t>
                                </m:r>
                              </m:e>
                              <m:sup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𝑶</m:t>
                            </m:r>
                          </m:e>
                        </m:eqArr>
                      </m:e>
                    </m:d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⇒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𝑩𝑫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(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</m:t>
                    </m:r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</m:t>
                        </m:r>
                      </m:e>
                      <m: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𝑶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)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 marL="457200" marR="0" algn="just"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Mà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𝑩</m:t>
                        </m:r>
                      </m:e>
                      <m: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𝑫</m:t>
                        </m:r>
                      </m:e>
                      <m: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r>
                      <a:rPr lang="en-US" sz="28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//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𝑩𝑫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</a:p>
              <a:p>
                <a:pPr marL="457200" marR="0" algn="just"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nên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suy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ra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𝑩</m:t>
                        </m:r>
                      </m:e>
                      <m: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𝑫</m:t>
                        </m:r>
                      </m:e>
                      <m: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(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</m:t>
                    </m:r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</m:t>
                        </m:r>
                      </m:e>
                      <m: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𝑶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)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98470" y="3987547"/>
                <a:ext cx="6194470" cy="1992206"/>
              </a:xfrm>
              <a:prstGeom prst="rect">
                <a:avLst/>
              </a:prstGeom>
              <a:blipFill>
                <a:blip r:embed="rId2"/>
                <a:stretch>
                  <a:fillRect b="-76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755272" y="6419521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745618" y="106371"/>
                <a:ext cx="11179015" cy="243143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28600" marR="0"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Cho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hình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hộp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𝑨𝑩𝑪𝑫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.</m:t>
                    </m:r>
                    <m:sSup>
                      <m:sSupPr>
                        <m:ctrlP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</m:t>
                        </m:r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𝑩</m:t>
                        </m:r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𝑪</m:t>
                        </m:r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𝑫</m:t>
                        </m:r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có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đáy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𝑨𝑩𝑪𝑫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là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hình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vuông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tâm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𝑶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,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biết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</m:t>
                        </m:r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′</m:t>
                        </m:r>
                      </m:sup>
                    </m:sSup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𝑶</m:t>
                    </m:r>
                    <m:r>
                      <a:rPr lang="en-GB" sz="24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vuông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góc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với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mặt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phẳng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(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𝑨𝑩𝑪𝑫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)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.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Chọn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khẳng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định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đúng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trong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các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khẳng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định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sau</a:t>
                </a:r>
                <a:r>
                  <a:rPr lang="en-US" sz="24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:</a:t>
                </a:r>
                <a:endParaRPr lang="en-US" sz="2400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 algn="just">
                  <a:spcBef>
                    <a:spcPts val="600"/>
                  </a:spcBef>
                  <a:spcAft>
                    <a:spcPts val="600"/>
                  </a:spcAft>
                </a:pP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5618" y="106371"/>
                <a:ext cx="11179015" cy="2431435"/>
              </a:xfrm>
              <a:prstGeom prst="rect">
                <a:avLst/>
              </a:prstGeom>
              <a:blipFill>
                <a:blip r:embed="rId3"/>
                <a:stretch>
                  <a:fillRect r="-87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Group 15">
            <a:extLst>
              <a:ext uri="{FF2B5EF4-FFF2-40B4-BE49-F238E27FC236}">
                <a16:creationId xmlns:a16="http://schemas.microsoft.com/office/drawing/2014/main" id="{DB3669C2-0A40-45DB-8B9D-1434E8E44478}"/>
              </a:ext>
            </a:extLst>
          </p:cNvPr>
          <p:cNvGrpSpPr/>
          <p:nvPr/>
        </p:nvGrpSpPr>
        <p:grpSpPr>
          <a:xfrm>
            <a:off x="192194" y="2192488"/>
            <a:ext cx="11938349" cy="742519"/>
            <a:chOff x="213063" y="1826374"/>
            <a:chExt cx="11938349" cy="742519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336378D3-7D0D-459F-9269-1A34ED11AD80}"/>
                </a:ext>
              </a:extLst>
            </p:cNvPr>
            <p:cNvGrpSpPr/>
            <p:nvPr/>
          </p:nvGrpSpPr>
          <p:grpSpPr>
            <a:xfrm>
              <a:off x="213063" y="1826374"/>
              <a:ext cx="11781442" cy="738307"/>
              <a:chOff x="227583" y="1800156"/>
              <a:chExt cx="11781442" cy="738307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227583" y="1826104"/>
                <a:ext cx="3001475" cy="712359"/>
                <a:chOff x="277163" y="1182823"/>
                <a:chExt cx="3487342" cy="712450"/>
              </a:xfrm>
            </p:grpSpPr>
            <p:sp>
              <p:nvSpPr>
                <p:cNvPr id="69" name="Rectangle 68"/>
                <p:cNvSpPr/>
                <p:nvPr/>
              </p:nvSpPr>
              <p:spPr>
                <a:xfrm>
                  <a:off x="531850" y="1182823"/>
                  <a:ext cx="3097860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0" name="Oval 69"/>
                <p:cNvSpPr/>
                <p:nvPr/>
              </p:nvSpPr>
              <p:spPr>
                <a:xfrm>
                  <a:off x="277163" y="1208446"/>
                  <a:ext cx="667167" cy="579248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A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1" name="TextBox 70"/>
                    <p:cNvSpPr txBox="1"/>
                    <p:nvPr/>
                  </p:nvSpPr>
                  <p:spPr>
                    <a:xfrm>
                      <a:off x="814943" y="1204739"/>
                      <a:ext cx="2949562" cy="69053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28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b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𝑪𝑫</m:t>
                            </m:r>
                            <m:r>
                              <a:rPr lang="en-US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(</m:t>
                            </m:r>
                            <m:r>
                              <a:rPr lang="en-US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</m:t>
                            </m:r>
                            <m:sSup>
                              <m:sSupPr>
                                <m:ctrlPr>
                                  <a:rPr lang="en-US" b="1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pPr>
                              <m:e>
                                <m:r>
                                  <a:rPr lang="en-US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𝑨</m:t>
                                </m:r>
                              </m:e>
                              <m:sup>
                                <m:r>
                                  <a:rPr lang="en-US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a:rPr lang="en-US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𝑶</m:t>
                            </m:r>
                            <m:r>
                              <a:rPr lang="en-US" b="1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)</m:t>
                            </m:r>
                          </m:oMath>
                        </m:oMathPara>
                      </a14:m>
                      <a:endParaRPr lang="en-US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1" name="TextBox 70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14943" y="1204739"/>
                      <a:ext cx="2949562" cy="690534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3" name="Group 12"/>
              <p:cNvGrpSpPr/>
              <p:nvPr/>
            </p:nvGrpSpPr>
            <p:grpSpPr>
              <a:xfrm>
                <a:off x="3174821" y="1829300"/>
                <a:ext cx="3014279" cy="641844"/>
                <a:chOff x="4741795" y="1193853"/>
                <a:chExt cx="2915105" cy="641926"/>
              </a:xfrm>
            </p:grpSpPr>
            <p:sp>
              <p:nvSpPr>
                <p:cNvPr id="65" name="Rectangle 64"/>
                <p:cNvSpPr/>
                <p:nvPr/>
              </p:nvSpPr>
              <p:spPr>
                <a:xfrm>
                  <a:off x="4945302" y="1193853"/>
                  <a:ext cx="2663382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66" name="Oval 65"/>
                <p:cNvSpPr/>
                <p:nvPr/>
              </p:nvSpPr>
              <p:spPr>
                <a:xfrm>
                  <a:off x="4741795" y="1216043"/>
                  <a:ext cx="519717" cy="580536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B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68" name="TextBox 67"/>
                    <p:cNvSpPr txBox="1"/>
                    <p:nvPr/>
                  </p:nvSpPr>
                  <p:spPr>
                    <a:xfrm>
                      <a:off x="5156320" y="1216043"/>
                      <a:ext cx="2500580" cy="619736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sSup>
                              <m:sSupPr>
                                <m:ctrlPr>
                                  <a:rPr lang="en-US" sz="2400" b="1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𝑩</m:t>
                                </m:r>
                              </m:e>
                              <m:sup>
                                <m:r>
                                  <a:rPr lang="en-US" sz="24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′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en-US" sz="2400" b="1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𝑫</m:t>
                                </m:r>
                              </m:e>
                              <m:sup>
                                <m:r>
                                  <a:rPr lang="en-US" sz="24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(</m:t>
                            </m:r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</m:t>
                            </m:r>
                            <m:sSup>
                              <m:sSupPr>
                                <m:ctrlPr>
                                  <a:rPr lang="en-US" sz="2400" b="1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𝑨</m:t>
                                </m:r>
                              </m:e>
                              <m:sup>
                                <m:r>
                                  <a:rPr lang="en-US" sz="24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𝑶</m:t>
                            </m:r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)</m:t>
                            </m:r>
                          </m:oMath>
                        </m:oMathPara>
                      </a14:m>
                      <a:endParaRPr lang="en-US" sz="2400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68" name="TextBox 67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5156320" y="1216043"/>
                      <a:ext cx="2500580" cy="619736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4" name="Group 13"/>
              <p:cNvGrpSpPr/>
              <p:nvPr/>
            </p:nvGrpSpPr>
            <p:grpSpPr>
              <a:xfrm>
                <a:off x="6233046" y="1829302"/>
                <a:ext cx="2947917" cy="690445"/>
                <a:chOff x="7661192" y="1189468"/>
                <a:chExt cx="4510767" cy="690535"/>
              </a:xfrm>
            </p:grpSpPr>
            <p:sp>
              <p:nvSpPr>
                <p:cNvPr id="72" name="Rectangle 71"/>
                <p:cNvSpPr/>
                <p:nvPr/>
              </p:nvSpPr>
              <p:spPr>
                <a:xfrm>
                  <a:off x="7951738" y="1193853"/>
                  <a:ext cx="4046501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3" name="Oval 72"/>
                <p:cNvSpPr/>
                <p:nvPr/>
              </p:nvSpPr>
              <p:spPr>
                <a:xfrm>
                  <a:off x="7661192" y="1222823"/>
                  <a:ext cx="825419" cy="530944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C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4" name="TextBox 73"/>
                    <p:cNvSpPr txBox="1"/>
                    <p:nvPr/>
                  </p:nvSpPr>
                  <p:spPr>
                    <a:xfrm>
                      <a:off x="8529043" y="1189468"/>
                      <a:ext cx="3642916" cy="690535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sz="2800" b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𝑨𝑫</m:t>
                            </m:r>
                            <m:r>
                              <a:rPr lang="en-US" sz="28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ambria Math" panose="02040503050406030204" pitchFamily="18" charset="0"/>
                              </a:rPr>
                              <m:t>⊥</m:t>
                            </m:r>
                            <m:d>
                              <m:dPr>
                                <m:ctrlPr>
                                  <a:rPr lang="en-US" sz="2800" b="1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𝑨</m:t>
                                </m:r>
                                <m:sSup>
                                  <m:sSupPr>
                                    <m:ctrlPr>
                                      <a:rPr lang="en-US" sz="2800" b="1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800" b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  <m:t>𝑨</m:t>
                                    </m:r>
                                  </m:e>
                                  <m:sup>
                                    <m:r>
                                      <a:rPr lang="en-US" sz="2800" b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  <m:t>′</m:t>
                                    </m:r>
                                  </m:sup>
                                </m:sSup>
                                <m:r>
                                  <a:rPr lang="en-US" sz="28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𝑶</m:t>
                                </m:r>
                              </m:e>
                            </m:d>
                          </m:oMath>
                        </m:oMathPara>
                      </a14:m>
                      <a:endParaRPr lang="en-US" sz="2799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4" name="TextBox 7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529043" y="1189468"/>
                      <a:ext cx="3642916" cy="690535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68582464-7556-4DD5-BDC7-3D5B22274191}"/>
                  </a:ext>
                </a:extLst>
              </p:cNvPr>
              <p:cNvGrpSpPr/>
              <p:nvPr/>
            </p:nvGrpSpPr>
            <p:grpSpPr>
              <a:xfrm>
                <a:off x="9211528" y="1800156"/>
                <a:ext cx="2797497" cy="663511"/>
                <a:chOff x="9249093" y="1877326"/>
                <a:chExt cx="2797497" cy="663511"/>
              </a:xfrm>
            </p:grpSpPr>
            <p:grpSp>
              <p:nvGrpSpPr>
                <p:cNvPr id="3" name="Group 2"/>
                <p:cNvGrpSpPr/>
                <p:nvPr/>
              </p:nvGrpSpPr>
              <p:grpSpPr>
                <a:xfrm>
                  <a:off x="9249093" y="1923650"/>
                  <a:ext cx="2797497" cy="617187"/>
                  <a:chOff x="9270337" y="1175569"/>
                  <a:chExt cx="2759014" cy="617268"/>
                </a:xfrm>
              </p:grpSpPr>
              <p:sp>
                <p:nvSpPr>
                  <p:cNvPr id="75" name="Rectangle 74"/>
                  <p:cNvSpPr/>
                  <p:nvPr/>
                </p:nvSpPr>
                <p:spPr>
                  <a:xfrm>
                    <a:off x="9469031" y="1175569"/>
                    <a:ext cx="2560320" cy="617268"/>
                  </a:xfrm>
                  <a:prstGeom prst="rect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190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3199" b="1">
                      <a:latin typeface="Tahoma" pitchFamily="34" charset="0"/>
                      <a:ea typeface="Tahoma" pitchFamily="34" charset="0"/>
                      <a:cs typeface="Tahoma" pitchFamily="34" charset="0"/>
                    </a:endParaRPr>
                  </a:p>
                </p:txBody>
              </p:sp>
              <p:sp>
                <p:nvSpPr>
                  <p:cNvPr id="76" name="Oval 75"/>
                  <p:cNvSpPr/>
                  <p:nvPr/>
                </p:nvSpPr>
                <p:spPr>
                  <a:xfrm>
                    <a:off x="9270337" y="1214335"/>
                    <a:ext cx="550926" cy="539737"/>
                  </a:xfrm>
                  <a:prstGeom prst="ellipse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571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3199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rPr>
                      <a:t>D</a:t>
                    </a:r>
                    <a:endParaRPr lang="en-US" sz="3199" dirty="0"/>
                  </a:p>
                </p:txBody>
              </p:sp>
            </p:grpSp>
            <p:sp>
              <p:nvSpPr>
                <p:cNvPr id="56" name="TextBox 55">
                  <a:extLst>
                    <a:ext uri="{FF2B5EF4-FFF2-40B4-BE49-F238E27FC236}">
                      <a16:creationId xmlns:a16="http://schemas.microsoft.com/office/drawing/2014/main" id="{AE38B5DA-BE02-4F19-BDE1-57D02046E08E}"/>
                    </a:ext>
                  </a:extLst>
                </p:cNvPr>
                <p:cNvSpPr txBox="1"/>
                <p:nvPr/>
              </p:nvSpPr>
              <p:spPr>
                <a:xfrm>
                  <a:off x="9807703" y="1877326"/>
                  <a:ext cx="1627776" cy="54553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endParaRPr lang="en-US" sz="2799" dirty="0"/>
                </a:p>
              </p:txBody>
            </p:sp>
          </p:grp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/>
                <p:nvPr/>
              </p:nvSpPr>
              <p:spPr>
                <a:xfrm>
                  <a:off x="9612793" y="1949236"/>
                  <a:ext cx="2538619" cy="61965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en-US" sz="2400" b="1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pPr>
                          <m:e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</m:t>
                            </m:r>
                          </m:e>
                          <m:sup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′</m:t>
                            </m:r>
                          </m:sup>
                        </m:sSup>
                        <m:sSup>
                          <m:sSupPr>
                            <m:ctrlPr>
                              <a:rPr lang="en-US" sz="2400" b="1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pPr>
                          <m:e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𝑩</m:t>
                            </m:r>
                          </m:e>
                          <m:sup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′</m:t>
                            </m:r>
                          </m:sup>
                        </m:sSup>
                        <m:r>
                          <a:rPr lang="en-US" sz="2400" b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ambria Math" panose="02040503050406030204" pitchFamily="18" charset="0"/>
                          </a:rPr>
                          <m:t>⊥</m:t>
                        </m:r>
                        <m:r>
                          <a:rPr lang="en-US" sz="2400" b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(</m:t>
                        </m:r>
                        <m:r>
                          <a:rPr lang="en-US" sz="2400" b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</m:t>
                        </m:r>
                        <m:sSup>
                          <m:sSupPr>
                            <m:ctrlPr>
                              <a:rPr lang="en-US" sz="2400" b="1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pPr>
                          <m:e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𝑨</m:t>
                            </m:r>
                          </m:e>
                          <m:sup>
                            <m:r>
                              <a:rPr lang="en-US" sz="24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′</m:t>
                            </m:r>
                          </m:sup>
                        </m:sSup>
                        <m:r>
                          <a:rPr lang="en-US" sz="2400" b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𝑶</m:t>
                        </m:r>
                        <m:r>
                          <a:rPr lang="en-US" sz="2400" b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)</m:t>
                        </m:r>
                      </m:oMath>
                    </m:oMathPara>
                  </a14:m>
                  <a:endParaRPr lang="en-US" sz="2400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612793" y="1949236"/>
                  <a:ext cx="2538619" cy="619657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EC550C8-199C-4A03-9F24-5857BD52DA35}"/>
              </a:ext>
            </a:extLst>
          </p:cNvPr>
          <p:cNvCxnSpPr>
            <a:cxnSpLocks/>
          </p:cNvCxnSpPr>
          <p:nvPr/>
        </p:nvCxnSpPr>
        <p:spPr>
          <a:xfrm>
            <a:off x="6187576" y="3373545"/>
            <a:ext cx="0" cy="34033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val 49">
            <a:extLst>
              <a:ext uri="{FF2B5EF4-FFF2-40B4-BE49-F238E27FC236}">
                <a16:creationId xmlns:a16="http://schemas.microsoft.com/office/drawing/2014/main" id="{9576114B-AE72-4BC6-A355-C268549CB6B9}"/>
              </a:ext>
            </a:extLst>
          </p:cNvPr>
          <p:cNvSpPr/>
          <p:nvPr/>
        </p:nvSpPr>
        <p:spPr>
          <a:xfrm>
            <a:off x="3123922" y="2248462"/>
            <a:ext cx="564844" cy="604201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199" b="1" dirty="0">
                <a:latin typeface="Tahoma" pitchFamily="34" charset="0"/>
                <a:ea typeface="Tahoma" pitchFamily="34" charset="0"/>
                <a:cs typeface="Tahoma" pitchFamily="34" charset="0"/>
              </a:rPr>
              <a:t>B</a:t>
            </a:r>
            <a:endParaRPr lang="en-US" sz="3199" dirty="0"/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5FF848D7-BCE1-4473-86DC-32FF48AF75A4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3307" y="3587091"/>
            <a:ext cx="3752621" cy="31293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50038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63" grpId="0" animBg="1"/>
      <p:bldP spid="5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72002" y="2679173"/>
            <a:ext cx="11847996" cy="4177019"/>
            <a:chOff x="184495" y="3602024"/>
            <a:chExt cx="11926984" cy="4377068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8"/>
              <a:ext cx="11926984" cy="4113874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02024"/>
              <a:ext cx="2342698" cy="553942"/>
              <a:chOff x="1275608" y="6177214"/>
              <a:chExt cx="4592537" cy="1006485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28" y="6177214"/>
                <a:ext cx="2813136" cy="10064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1E7DE3C-1DEB-4608-A093-4B99261E804A}"/>
              </a:ext>
            </a:extLst>
          </p:cNvPr>
          <p:cNvGrpSpPr/>
          <p:nvPr/>
        </p:nvGrpSpPr>
        <p:grpSpPr>
          <a:xfrm>
            <a:off x="54967" y="78375"/>
            <a:ext cx="11690644" cy="1803223"/>
            <a:chOff x="109375" y="67969"/>
            <a:chExt cx="12080576" cy="1976329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133136" y="99781"/>
              <a:ext cx="12056815" cy="1944517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952">
                <a:defRPr/>
              </a:pPr>
              <a:endParaRPr lang="en-US" sz="3199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375" y="67969"/>
              <a:ext cx="1832828" cy="814519"/>
              <a:chOff x="480509" y="1617993"/>
              <a:chExt cx="3593007" cy="835088"/>
            </a:xfrm>
          </p:grpSpPr>
          <p:sp>
            <p:nvSpPr>
              <p:cNvPr id="27" name="Isosceles Triangle 44"/>
              <p:cNvSpPr/>
              <p:nvPr/>
            </p:nvSpPr>
            <p:spPr bwMode="auto">
              <a:xfrm rot="5400000" flipV="1">
                <a:off x="534195" y="2231624"/>
                <a:ext cx="227012" cy="21590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Pentagon 27"/>
              <p:cNvSpPr/>
              <p:nvPr/>
            </p:nvSpPr>
            <p:spPr bwMode="auto">
              <a:xfrm>
                <a:off x="480509" y="1647222"/>
                <a:ext cx="3271602" cy="644970"/>
              </a:xfrm>
              <a:prstGeom prst="homePlate">
                <a:avLst>
                  <a:gd name="adj" fmla="val 12444"/>
                </a:avLst>
              </a:pr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 dirty="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9" name="Group 11"/>
              <p:cNvGrpSpPr/>
              <p:nvPr/>
            </p:nvGrpSpPr>
            <p:grpSpPr bwMode="auto">
              <a:xfrm>
                <a:off x="683775" y="1674555"/>
                <a:ext cx="582199" cy="700340"/>
                <a:chOff x="7440266" y="3167590"/>
                <a:chExt cx="757238" cy="996136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32" name="Freeform 31"/>
                <p:cNvSpPr>
                  <a:spLocks noEditPoints="1"/>
                </p:cNvSpPr>
                <p:nvPr/>
              </p:nvSpPr>
              <p:spPr bwMode="auto">
                <a:xfrm>
                  <a:off x="7440266" y="3205709"/>
                  <a:ext cx="344487" cy="344488"/>
                </a:xfrm>
                <a:custGeom>
                  <a:avLst/>
                  <a:gdLst/>
                  <a:ahLst/>
                  <a:cxnLst>
                    <a:cxn ang="0">
                      <a:pos x="33" y="184"/>
                    </a:cxn>
                    <a:cxn ang="0">
                      <a:pos x="181" y="184"/>
                    </a:cxn>
                    <a:cxn ang="0">
                      <a:pos x="181" y="33"/>
                    </a:cxn>
                    <a:cxn ang="0">
                      <a:pos x="33" y="33"/>
                    </a:cxn>
                    <a:cxn ang="0">
                      <a:pos x="33" y="184"/>
                    </a:cxn>
                    <a:cxn ang="0">
                      <a:pos x="217" y="217"/>
                    </a:cxn>
                    <a:cxn ang="0">
                      <a:pos x="0" y="217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17"/>
                    </a:cxn>
                  </a:cxnLst>
                  <a:rect l="0" t="0" r="r" b="b"/>
                  <a:pathLst>
                    <a:path w="217" h="217">
                      <a:moveTo>
                        <a:pt x="33" y="184"/>
                      </a:moveTo>
                      <a:lnTo>
                        <a:pt x="181" y="184"/>
                      </a:lnTo>
                      <a:lnTo>
                        <a:pt x="181" y="33"/>
                      </a:lnTo>
                      <a:lnTo>
                        <a:pt x="33" y="33"/>
                      </a:lnTo>
                      <a:lnTo>
                        <a:pt x="33" y="184"/>
                      </a:lnTo>
                      <a:close/>
                      <a:moveTo>
                        <a:pt x="217" y="217"/>
                      </a:moveTo>
                      <a:lnTo>
                        <a:pt x="0" y="217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1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3" name="Freeform 32"/>
                <p:cNvSpPr>
                  <a:spLocks noEditPoints="1"/>
                </p:cNvSpPr>
                <p:nvPr/>
              </p:nvSpPr>
              <p:spPr bwMode="auto">
                <a:xfrm>
                  <a:off x="7440266" y="3649501"/>
                  <a:ext cx="344487" cy="349252"/>
                </a:xfrm>
                <a:custGeom>
                  <a:avLst/>
                  <a:gdLst/>
                  <a:ahLst/>
                  <a:cxnLst>
                    <a:cxn ang="0">
                      <a:pos x="33" y="185"/>
                    </a:cxn>
                    <a:cxn ang="0">
                      <a:pos x="181" y="185"/>
                    </a:cxn>
                    <a:cxn ang="0">
                      <a:pos x="181" y="36"/>
                    </a:cxn>
                    <a:cxn ang="0">
                      <a:pos x="33" y="36"/>
                    </a:cxn>
                    <a:cxn ang="0">
                      <a:pos x="33" y="185"/>
                    </a:cxn>
                    <a:cxn ang="0">
                      <a:pos x="217" y="220"/>
                    </a:cxn>
                    <a:cxn ang="0">
                      <a:pos x="0" y="220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20"/>
                    </a:cxn>
                  </a:cxnLst>
                  <a:rect l="0" t="0" r="r" b="b"/>
                  <a:pathLst>
                    <a:path w="217" h="220">
                      <a:moveTo>
                        <a:pt x="33" y="185"/>
                      </a:moveTo>
                      <a:lnTo>
                        <a:pt x="181" y="185"/>
                      </a:lnTo>
                      <a:lnTo>
                        <a:pt x="181" y="36"/>
                      </a:lnTo>
                      <a:lnTo>
                        <a:pt x="33" y="36"/>
                      </a:lnTo>
                      <a:lnTo>
                        <a:pt x="33" y="185"/>
                      </a:lnTo>
                      <a:close/>
                      <a:moveTo>
                        <a:pt x="217" y="220"/>
                      </a:moveTo>
                      <a:lnTo>
                        <a:pt x="0" y="220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4" name="Freeform 33"/>
                <p:cNvSpPr>
                  <a:spLocks/>
                </p:cNvSpPr>
                <p:nvPr/>
              </p:nvSpPr>
              <p:spPr bwMode="auto">
                <a:xfrm>
                  <a:off x="7506942" y="3167590"/>
                  <a:ext cx="341312" cy="288926"/>
                </a:xfrm>
                <a:custGeom>
                  <a:avLst/>
                  <a:gdLst/>
                  <a:ahLst/>
                  <a:cxnLst>
                    <a:cxn ang="0">
                      <a:pos x="76" y="182"/>
                    </a:cxn>
                    <a:cxn ang="0">
                      <a:pos x="0" y="114"/>
                    </a:cxn>
                    <a:cxn ang="0">
                      <a:pos x="24" y="88"/>
                    </a:cxn>
                    <a:cxn ang="0">
                      <a:pos x="73" y="132"/>
                    </a:cxn>
                    <a:cxn ang="0">
                      <a:pos x="187" y="0"/>
                    </a:cxn>
                    <a:cxn ang="0">
                      <a:pos x="215" y="24"/>
                    </a:cxn>
                    <a:cxn ang="0">
                      <a:pos x="76" y="182"/>
                    </a:cxn>
                  </a:cxnLst>
                  <a:rect l="0" t="0" r="r" b="b"/>
                  <a:pathLst>
                    <a:path w="215" h="182">
                      <a:moveTo>
                        <a:pt x="76" y="182"/>
                      </a:moveTo>
                      <a:lnTo>
                        <a:pt x="0" y="114"/>
                      </a:lnTo>
                      <a:lnTo>
                        <a:pt x="24" y="88"/>
                      </a:lnTo>
                      <a:lnTo>
                        <a:pt x="73" y="132"/>
                      </a:lnTo>
                      <a:lnTo>
                        <a:pt x="187" y="0"/>
                      </a:lnTo>
                      <a:lnTo>
                        <a:pt x="215" y="24"/>
                      </a:lnTo>
                      <a:lnTo>
                        <a:pt x="76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5" name="Rectangle 34"/>
                <p:cNvSpPr>
                  <a:spLocks noChangeArrowheads="1"/>
                </p:cNvSpPr>
                <p:nvPr/>
              </p:nvSpPr>
              <p:spPr bwMode="auto">
                <a:xfrm>
                  <a:off x="7840316" y="4100226"/>
                  <a:ext cx="357188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6" name="Rectangle 35"/>
                <p:cNvSpPr>
                  <a:spLocks noChangeArrowheads="1"/>
                </p:cNvSpPr>
                <p:nvPr/>
              </p:nvSpPr>
              <p:spPr bwMode="auto">
                <a:xfrm>
                  <a:off x="7840317" y="3288740"/>
                  <a:ext cx="357187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7" name="Rectangle 36"/>
                <p:cNvSpPr>
                  <a:spLocks noChangeArrowheads="1"/>
                </p:cNvSpPr>
                <p:nvPr/>
              </p:nvSpPr>
              <p:spPr bwMode="auto">
                <a:xfrm>
                  <a:off x="7840317" y="3824749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8" name="Rectangle 37"/>
                <p:cNvSpPr>
                  <a:spLocks noChangeArrowheads="1"/>
                </p:cNvSpPr>
                <p:nvPr/>
              </p:nvSpPr>
              <p:spPr bwMode="auto">
                <a:xfrm>
                  <a:off x="7840317" y="3475167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</p:grpSp>
          <p:sp>
            <p:nvSpPr>
              <p:cNvPr id="30" name="Chevron 29"/>
              <p:cNvSpPr/>
              <p:nvPr/>
            </p:nvSpPr>
            <p:spPr bwMode="auto">
              <a:xfrm>
                <a:off x="1330000" y="1655658"/>
                <a:ext cx="142624" cy="707897"/>
              </a:xfrm>
              <a:prstGeom prst="chevron">
                <a:avLst>
                  <a:gd name="adj" fmla="val 68110"/>
                </a:avLst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952">
                  <a:defRPr/>
                </a:pPr>
                <a:endParaRPr lang="en-US" sz="3199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TextBox 13"/>
              <p:cNvSpPr txBox="1">
                <a:spLocks noChangeArrowheads="1"/>
              </p:cNvSpPr>
              <p:nvPr/>
            </p:nvSpPr>
            <p:spPr bwMode="auto">
              <a:xfrm>
                <a:off x="1198018" y="1617993"/>
                <a:ext cx="2875498" cy="5877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en-US" sz="2799" b="1" dirty="0" err="1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Câu</a:t>
                </a:r>
                <a:r>
                  <a:rPr lang="en-US" sz="2799" b="1" dirty="0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 7: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458161" y="3395160"/>
                <a:ext cx="5784863" cy="3238701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b="1" dirty="0"/>
                  <a:t>Ta </a:t>
                </a:r>
                <a:r>
                  <a:rPr lang="en-US" sz="2800" b="1" dirty="0" err="1"/>
                  <a:t>có</a:t>
                </a:r>
                <a:r>
                  <a:rPr lang="en-US" sz="2800" b="1" dirty="0"/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𝐁𝐂</m:t>
                            </m:r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𝐀𝐁</m:t>
                            </m:r>
                          </m:e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𝐁𝐂</m:t>
                            </m:r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𝐒𝐀</m:t>
                            </m:r>
                          </m:e>
                        </m:eqArr>
                      </m:e>
                    </m:d>
                    <m:r>
                      <a:rPr lang="en-US" sz="2800" b="1">
                        <a:latin typeface="Cambria Math" panose="02040503050406030204" pitchFamily="18" charset="0"/>
                      </a:rPr>
                      <m:t>⇒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𝐁𝐂</m:t>
                    </m:r>
                    <m:r>
                      <a:rPr lang="en-US" sz="2800" b="1">
                        <a:latin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𝐒𝐀𝐁</m:t>
                        </m:r>
                      </m:e>
                    </m:d>
                  </m:oMath>
                </a14:m>
                <a:r>
                  <a:rPr lang="en-US" sz="2800" b="1" dirty="0"/>
                  <a:t>.</a:t>
                </a: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b="1" dirty="0"/>
                  <a:t>Mà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𝐌𝐍</m:t>
                    </m:r>
                    <m:r>
                      <a:rPr lang="en-US" sz="2800" b="1" i="0" smtClean="0">
                        <a:latin typeface="Cambria Math" panose="02040503050406030204" pitchFamily="18" charset="0"/>
                      </a:rPr>
                      <m:t>//</m:t>
                    </m:r>
                    <m:r>
                      <a:rPr lang="en-US" sz="2800" b="1">
                        <a:latin typeface="Cambria Math" panose="02040503050406030204" pitchFamily="18" charset="0"/>
                      </a:rPr>
                      <m:t>𝐁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𝐂</m:t>
                    </m:r>
                  </m:oMath>
                </a14:m>
                <a:r>
                  <a:rPr lang="en-US" sz="2800" b="1" dirty="0"/>
                  <a:t>.</a:t>
                </a:r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b="1" dirty="0"/>
                  <a:t> </a:t>
                </a:r>
                <a:r>
                  <a:rPr lang="en-US" sz="2800" b="1" dirty="0" err="1"/>
                  <a:t>Suy</a:t>
                </a:r>
                <a:r>
                  <a:rPr lang="en-US" sz="2800" b="1" dirty="0"/>
                  <a:t> ra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𝐌𝐍</m:t>
                    </m:r>
                    <m:r>
                      <a:rPr lang="en-US" sz="2800" b="1">
                        <a:latin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𝐒𝐀𝐁</m:t>
                        </m:r>
                      </m:e>
                    </m:d>
                    <m:r>
                      <a:rPr lang="en-GB" sz="2800" b="1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GB" sz="2800" b="1" i="0" dirty="0">
                  <a:latin typeface="Cambria Math" panose="02040503050406030204" pitchFamily="18" charset="0"/>
                </a:endParaRPr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GB" sz="2800" b="1" i="0" smtClean="0">
                        <a:latin typeface="Cambria Math" panose="02040503050406030204" pitchFamily="18" charset="0"/>
                      </a:rPr>
                      <m:t>𝐬𝐮𝐲</m:t>
                    </m:r>
                    <m:r>
                      <a:rPr lang="en-GB" sz="2800" b="1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b="1" i="0" smtClean="0">
                        <a:latin typeface="Cambria Math" panose="02040503050406030204" pitchFamily="18" charset="0"/>
                      </a:rPr>
                      <m:t>𝐫𝐚</m:t>
                    </m:r>
                    <m:r>
                      <a:rPr lang="en-GB" sz="2800" b="1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𝐌𝐍</m:t>
                    </m:r>
                    <m:r>
                      <a:rPr lang="en-US" sz="2800" b="1">
                        <a:latin typeface="Cambria Math" panose="02040503050406030204" pitchFamily="18" charset="0"/>
                      </a:rPr>
                      <m:t>⊥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MA,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𝐌𝐍</m:t>
                    </m:r>
                    <m:r>
                      <a:rPr lang="en-US" sz="2800" b="1">
                        <a:latin typeface="Cambria Math" panose="02040503050406030204" pitchFamily="18" charset="0"/>
                      </a:rPr>
                      <m:t>⊥</m:t>
                    </m:r>
                    <m:r>
                      <a:rPr lang="en-GB" sz="2800" b="1" i="0" smtClean="0">
                        <a:latin typeface="Cambria Math" panose="02040503050406030204" pitchFamily="18" charset="0"/>
                      </a:rPr>
                      <m:t>𝐒𝐁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nên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ĐÁ A, B, C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đều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đúng</a:t>
                </a:r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>
                        <a:latin typeface="Cambria Math" panose="02040503050406030204" pitchFamily="18" charset="0"/>
                      </a:rPr>
                      <m:t>⇒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 D </a:t>
                </a:r>
                <a:r>
                  <a:rPr lang="en-US" sz="2800" b="1" dirty="0" err="1">
                    <a:latin typeface="Times New Roman" panose="02020603050405020304" pitchFamily="18" charset="0"/>
                    <a:ea typeface="Calibri" panose="020F0502020204030204" pitchFamily="34" charset="0"/>
                  </a:rPr>
                  <a:t>sai</a:t>
                </a: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161" y="3395160"/>
                <a:ext cx="5784863" cy="3238701"/>
              </a:xfrm>
              <a:prstGeom prst="rect">
                <a:avLst/>
              </a:prstGeom>
              <a:blipFill>
                <a:blip r:embed="rId2"/>
                <a:stretch>
                  <a:fillRect l="-2107" r="-421" b="-433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755272" y="6419521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415732" y="227226"/>
                <a:ext cx="11366132" cy="19697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chóp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𝐒</m:t>
                    </m:r>
                    <m:r>
                      <a:rPr lang="en-US" sz="2800" b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𝐀𝐁𝐂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đáy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𝐀𝐁𝐂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𝐁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b="1" i="1" smtClean="0">
                        <a:latin typeface="Cambria Math" panose="02040503050406030204" pitchFamily="18" charset="0"/>
                      </a:rPr>
                      <m:t>𝑺𝑨</m:t>
                    </m:r>
                    <m:r>
                      <a:rPr lang="en-US" sz="2800" b="1">
                        <a:latin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𝐀𝐁</m:t>
                        </m:r>
                        <m:r>
                          <a:rPr lang="en-GB" sz="2800" b="1" i="1" smtClean="0">
                            <a:latin typeface="Cambria Math" panose="02040503050406030204" pitchFamily="18" charset="0"/>
                          </a:rPr>
                          <m:t>𝑪</m:t>
                        </m:r>
                      </m:e>
                    </m:d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.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Gọi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𝐌</m:t>
                    </m:r>
                    <m:r>
                      <a:rPr lang="en-US" sz="2800" b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𝐍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lần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lượt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trung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𝐒𝐁</m:t>
                    </m:r>
                    <m:r>
                      <a:rPr lang="en-US" sz="2800" b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𝐒𝐂</m:t>
                    </m:r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Khẳng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SAI?</a:t>
                </a:r>
              </a:p>
              <a:p>
                <a:pPr algn="just">
                  <a:spcBef>
                    <a:spcPts val="600"/>
                  </a:spcBef>
                  <a:spcAft>
                    <a:spcPts val="600"/>
                  </a:spcAft>
                </a:pP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732" y="227226"/>
                <a:ext cx="11366132" cy="1969770"/>
              </a:xfrm>
              <a:prstGeom prst="rect">
                <a:avLst/>
              </a:prstGeom>
              <a:blipFill>
                <a:blip r:embed="rId3"/>
                <a:stretch>
                  <a:fillRect l="-1072" r="-7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Group 15">
            <a:extLst>
              <a:ext uri="{FF2B5EF4-FFF2-40B4-BE49-F238E27FC236}">
                <a16:creationId xmlns:a16="http://schemas.microsoft.com/office/drawing/2014/main" id="{DB3669C2-0A40-45DB-8B9D-1434E8E44478}"/>
              </a:ext>
            </a:extLst>
          </p:cNvPr>
          <p:cNvGrpSpPr/>
          <p:nvPr/>
        </p:nvGrpSpPr>
        <p:grpSpPr>
          <a:xfrm>
            <a:off x="192476" y="1997756"/>
            <a:ext cx="11807048" cy="741776"/>
            <a:chOff x="213063" y="1826374"/>
            <a:chExt cx="11890759" cy="741776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336378D3-7D0D-459F-9269-1A34ED11AD80}"/>
                </a:ext>
              </a:extLst>
            </p:cNvPr>
            <p:cNvGrpSpPr/>
            <p:nvPr/>
          </p:nvGrpSpPr>
          <p:grpSpPr>
            <a:xfrm>
              <a:off x="213063" y="1826374"/>
              <a:ext cx="11781442" cy="741776"/>
              <a:chOff x="227583" y="1800156"/>
              <a:chExt cx="11781442" cy="741776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227583" y="1826104"/>
                <a:ext cx="3001475" cy="712359"/>
                <a:chOff x="277163" y="1182823"/>
                <a:chExt cx="3487342" cy="712450"/>
              </a:xfrm>
            </p:grpSpPr>
            <p:sp>
              <p:nvSpPr>
                <p:cNvPr id="69" name="Rectangle 68"/>
                <p:cNvSpPr/>
                <p:nvPr/>
              </p:nvSpPr>
              <p:spPr>
                <a:xfrm>
                  <a:off x="531850" y="1182823"/>
                  <a:ext cx="3097860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0" name="Oval 69"/>
                <p:cNvSpPr/>
                <p:nvPr/>
              </p:nvSpPr>
              <p:spPr>
                <a:xfrm>
                  <a:off x="277163" y="1208446"/>
                  <a:ext cx="667167" cy="579248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A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1" name="TextBox 70"/>
                    <p:cNvSpPr txBox="1"/>
                    <p:nvPr/>
                  </p:nvSpPr>
                  <p:spPr>
                    <a:xfrm>
                      <a:off x="814942" y="1204739"/>
                      <a:ext cx="2949563" cy="69053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28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b="1">
                                <a:latin typeface="Cambria Math" panose="02040503050406030204" pitchFamily="18" charset="0"/>
                              </a:rPr>
                              <m:t>𝐌𝐍</m:t>
                            </m:r>
                            <m:r>
                              <a:rPr lang="en-US" b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b="1">
                                <a:latin typeface="Cambria Math" panose="02040503050406030204" pitchFamily="18" charset="0"/>
                              </a:rPr>
                              <m:t>𝐀𝐌</m:t>
                            </m:r>
                            <m:r>
                              <m:rPr>
                                <m:nor/>
                              </m:rPr>
                              <a:rPr lang="en-US" b="1" dirty="0"/>
                              <m:t>.</m:t>
                            </m:r>
                          </m:oMath>
                        </m:oMathPara>
                      </a14:m>
                      <a:endParaRPr lang="en-US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1" name="TextBox 70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14942" y="1204739"/>
                      <a:ext cx="2949563" cy="690534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3" name="Group 12"/>
              <p:cNvGrpSpPr/>
              <p:nvPr/>
            </p:nvGrpSpPr>
            <p:grpSpPr>
              <a:xfrm>
                <a:off x="3174821" y="1829300"/>
                <a:ext cx="3014279" cy="712632"/>
                <a:chOff x="4741795" y="1193853"/>
                <a:chExt cx="2915105" cy="712723"/>
              </a:xfrm>
            </p:grpSpPr>
            <p:sp>
              <p:nvSpPr>
                <p:cNvPr id="65" name="Rectangle 64"/>
                <p:cNvSpPr/>
                <p:nvPr/>
              </p:nvSpPr>
              <p:spPr>
                <a:xfrm>
                  <a:off x="4945302" y="1193853"/>
                  <a:ext cx="2663382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66" name="Oval 65"/>
                <p:cNvSpPr/>
                <p:nvPr/>
              </p:nvSpPr>
              <p:spPr>
                <a:xfrm>
                  <a:off x="4741795" y="1216043"/>
                  <a:ext cx="519717" cy="580536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B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68" name="TextBox 67"/>
                    <p:cNvSpPr txBox="1"/>
                    <p:nvPr/>
                  </p:nvSpPr>
                  <p:spPr>
                    <a:xfrm>
                      <a:off x="5156320" y="1216043"/>
                      <a:ext cx="2500580" cy="690533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𝐌𝐍</m:t>
                            </m:r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d>
                              <m:d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b="1">
                                    <a:latin typeface="Cambria Math" panose="02040503050406030204" pitchFamily="18" charset="0"/>
                                  </a:rPr>
                                  <m:t>𝐒𝐀𝐁</m:t>
                                </m:r>
                              </m:e>
                            </m:d>
                            <m:r>
                              <m:rPr>
                                <m:nor/>
                              </m:rPr>
                              <a:rPr lang="en-US" sz="2800" b="1" dirty="0"/>
                              <m:t>.</m:t>
                            </m:r>
                          </m:oMath>
                        </m:oMathPara>
                      </a14:m>
                      <a:endParaRPr lang="en-US" sz="2800" dirty="0"/>
                    </a:p>
                  </p:txBody>
                </p:sp>
              </mc:Choice>
              <mc:Fallback xmlns="">
                <p:sp>
                  <p:nvSpPr>
                    <p:cNvPr id="68" name="TextBox 67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5156320" y="1216043"/>
                      <a:ext cx="2500580" cy="690533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4" name="Group 13"/>
              <p:cNvGrpSpPr/>
              <p:nvPr/>
            </p:nvGrpSpPr>
            <p:grpSpPr>
              <a:xfrm>
                <a:off x="6233046" y="1833686"/>
                <a:ext cx="2834386" cy="702839"/>
                <a:chOff x="7661192" y="1193853"/>
                <a:chExt cx="4337047" cy="702931"/>
              </a:xfrm>
            </p:grpSpPr>
            <p:sp>
              <p:nvSpPr>
                <p:cNvPr id="72" name="Rectangle 71"/>
                <p:cNvSpPr/>
                <p:nvPr/>
              </p:nvSpPr>
              <p:spPr>
                <a:xfrm>
                  <a:off x="7951738" y="1193853"/>
                  <a:ext cx="4046501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3" name="Oval 72"/>
                <p:cNvSpPr/>
                <p:nvPr/>
              </p:nvSpPr>
              <p:spPr>
                <a:xfrm>
                  <a:off x="7661192" y="1222823"/>
                  <a:ext cx="825419" cy="530944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C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4" name="TextBox 73"/>
                    <p:cNvSpPr txBox="1"/>
                    <p:nvPr/>
                  </p:nvSpPr>
                  <p:spPr>
                    <a:xfrm>
                      <a:off x="8194744" y="1206249"/>
                      <a:ext cx="3642916" cy="690535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m:rPr>
                                <m:nor/>
                              </m:rPr>
                              <a:rPr lang="en-US" altLang="en-US" sz="2800" b="1" i="0" dirty="0">
                                <a:ea typeface="Calibri" panose="020F0502020204030204" pitchFamily="34" charset="0"/>
                              </a:rPr>
                              <m:t>MN</m:t>
                            </m:r>
                            <m:r>
                              <a:rPr lang="en-US" sz="2800" b="1" i="0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m:rPr>
                                <m:nor/>
                              </m:rPr>
                              <a:rPr lang="en-US" altLang="en-US" sz="2800" b="1" i="0" dirty="0" smtClean="0">
                                <a:ea typeface="Calibri" panose="020F0502020204030204" pitchFamily="34" charset="0"/>
                              </a:rPr>
                              <m:t>SB</m:t>
                            </m:r>
                            <m:r>
                              <m:rPr>
                                <m:nor/>
                              </m:rPr>
                              <a:rPr lang="en-US" altLang="en-US" sz="2800" b="1" i="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</a:rPr>
                              <m:t>.</m:t>
                            </m:r>
                          </m:oMath>
                        </m:oMathPara>
                      </a14:m>
                      <a:endParaRPr lang="en-US" sz="2799" i="0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4" name="TextBox 7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194744" y="1206249"/>
                      <a:ext cx="3642916" cy="690535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68582464-7556-4DD5-BDC7-3D5B22274191}"/>
                  </a:ext>
                </a:extLst>
              </p:cNvPr>
              <p:cNvGrpSpPr/>
              <p:nvPr/>
            </p:nvGrpSpPr>
            <p:grpSpPr>
              <a:xfrm>
                <a:off x="9211528" y="1800156"/>
                <a:ext cx="2797497" cy="663511"/>
                <a:chOff x="9249093" y="1877326"/>
                <a:chExt cx="2797497" cy="663511"/>
              </a:xfrm>
            </p:grpSpPr>
            <p:grpSp>
              <p:nvGrpSpPr>
                <p:cNvPr id="3" name="Group 2"/>
                <p:cNvGrpSpPr/>
                <p:nvPr/>
              </p:nvGrpSpPr>
              <p:grpSpPr>
                <a:xfrm>
                  <a:off x="9249093" y="1923650"/>
                  <a:ext cx="2797497" cy="617187"/>
                  <a:chOff x="9270337" y="1175569"/>
                  <a:chExt cx="2759014" cy="617268"/>
                </a:xfrm>
              </p:grpSpPr>
              <p:sp>
                <p:nvSpPr>
                  <p:cNvPr id="75" name="Rectangle 74"/>
                  <p:cNvSpPr/>
                  <p:nvPr/>
                </p:nvSpPr>
                <p:spPr>
                  <a:xfrm>
                    <a:off x="9469031" y="1175569"/>
                    <a:ext cx="2560320" cy="617268"/>
                  </a:xfrm>
                  <a:prstGeom prst="rect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190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3199" b="1">
                      <a:latin typeface="Tahoma" pitchFamily="34" charset="0"/>
                      <a:ea typeface="Tahoma" pitchFamily="34" charset="0"/>
                      <a:cs typeface="Tahoma" pitchFamily="34" charset="0"/>
                    </a:endParaRPr>
                  </a:p>
                </p:txBody>
              </p:sp>
              <p:sp>
                <p:nvSpPr>
                  <p:cNvPr id="76" name="Oval 75"/>
                  <p:cNvSpPr/>
                  <p:nvPr/>
                </p:nvSpPr>
                <p:spPr>
                  <a:xfrm>
                    <a:off x="9270337" y="1214335"/>
                    <a:ext cx="550926" cy="539737"/>
                  </a:xfrm>
                  <a:prstGeom prst="ellipse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571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3199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rPr>
                      <a:t>D</a:t>
                    </a:r>
                    <a:endParaRPr lang="en-US" sz="3199" dirty="0"/>
                  </a:p>
                </p:txBody>
              </p:sp>
            </p:grpSp>
            <p:sp>
              <p:nvSpPr>
                <p:cNvPr id="56" name="TextBox 55">
                  <a:extLst>
                    <a:ext uri="{FF2B5EF4-FFF2-40B4-BE49-F238E27FC236}">
                      <a16:creationId xmlns:a16="http://schemas.microsoft.com/office/drawing/2014/main" id="{AE38B5DA-BE02-4F19-BDE1-57D02046E08E}"/>
                    </a:ext>
                  </a:extLst>
                </p:cNvPr>
                <p:cNvSpPr txBox="1"/>
                <p:nvPr/>
              </p:nvSpPr>
              <p:spPr>
                <a:xfrm>
                  <a:off x="9807703" y="1877326"/>
                  <a:ext cx="1627776" cy="54553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endParaRPr lang="en-US" sz="2799" dirty="0"/>
                </a:p>
              </p:txBody>
            </p:sp>
          </p:grp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/>
                <p:nvPr/>
              </p:nvSpPr>
              <p:spPr>
                <a:xfrm>
                  <a:off x="9565203" y="1872300"/>
                  <a:ext cx="2538619" cy="69044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nor/>
                          </m:rPr>
                          <a:rPr lang="en-US" altLang="en-US" sz="2800" b="1" i="0" dirty="0">
                            <a:ea typeface="Calibri" panose="020F0502020204030204" pitchFamily="34" charset="0"/>
                          </a:rPr>
                          <m:t>MN</m:t>
                        </m:r>
                        <m:r>
                          <a:rPr lang="en-US" sz="2800" b="1" i="0">
                            <a:latin typeface="Cambria Math" panose="02040503050406030204" pitchFamily="18" charset="0"/>
                          </a:rPr>
                          <m:t>⊥</m:t>
                        </m:r>
                        <m:r>
                          <m:rPr>
                            <m:nor/>
                          </m:rPr>
                          <a:rPr lang="en-US" altLang="en-US" sz="2800" b="1" i="0" dirty="0" smtClean="0">
                            <a:ea typeface="Calibri" panose="020F0502020204030204" pitchFamily="34" charset="0"/>
                            <a:cs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en-US" sz="2800" b="1" i="0" dirty="0">
                            <a:ea typeface="Calibri" panose="020F0502020204030204" pitchFamily="34" charset="0"/>
                          </a:rPr>
                          <m:t>SAC</m:t>
                        </m:r>
                        <m:r>
                          <m:rPr>
                            <m:nor/>
                          </m:rPr>
                          <a:rPr lang="en-US" altLang="en-US" sz="2800" b="1" i="0" dirty="0" smtClean="0">
                            <a:ea typeface="Calibri" panose="020F0502020204030204" pitchFamily="34" charset="0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en-US" altLang="en-US" sz="2800" b="1" i="0" dirty="0">
                            <a:latin typeface="Times New Roman" panose="02020603050405020304" pitchFamily="18" charset="0"/>
                            <a:ea typeface="Calibri" panose="020F0502020204030204" pitchFamily="34" charset="0"/>
                          </a:rPr>
                          <m:t>.</m:t>
                        </m:r>
                      </m:oMath>
                    </m:oMathPara>
                  </a14:m>
                  <a:endParaRPr lang="en-US" sz="2800" i="0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565203" y="1872300"/>
                  <a:ext cx="2538619" cy="690445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EC550C8-199C-4A03-9F24-5857BD52DA35}"/>
              </a:ext>
            </a:extLst>
          </p:cNvPr>
          <p:cNvCxnSpPr>
            <a:cxnSpLocks/>
          </p:cNvCxnSpPr>
          <p:nvPr/>
        </p:nvCxnSpPr>
        <p:spPr>
          <a:xfrm>
            <a:off x="6344204" y="3063282"/>
            <a:ext cx="0" cy="340330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val 49">
            <a:extLst>
              <a:ext uri="{FF2B5EF4-FFF2-40B4-BE49-F238E27FC236}">
                <a16:creationId xmlns:a16="http://schemas.microsoft.com/office/drawing/2014/main" id="{9576114B-AE72-4BC6-A355-C268549CB6B9}"/>
              </a:ext>
            </a:extLst>
          </p:cNvPr>
          <p:cNvSpPr/>
          <p:nvPr/>
        </p:nvSpPr>
        <p:spPr>
          <a:xfrm>
            <a:off x="9114942" y="2063070"/>
            <a:ext cx="590614" cy="617189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199" b="1" dirty="0">
                <a:latin typeface="Tahoma" pitchFamily="34" charset="0"/>
                <a:ea typeface="Tahoma" pitchFamily="34" charset="0"/>
                <a:cs typeface="Tahoma" pitchFamily="34" charset="0"/>
              </a:rPr>
              <a:t>D</a:t>
            </a:r>
            <a:endParaRPr lang="en-US" sz="3199" dirty="0"/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517357C3-1755-439A-BC1A-15D038008D19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9298" y="3384942"/>
            <a:ext cx="4744796" cy="311207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A6D84DB-79BB-48F0-8008-9E174D6622DF}"/>
              </a:ext>
            </a:extLst>
          </p:cNvPr>
          <p:cNvCxnSpPr>
            <a:cxnSpLocks/>
          </p:cNvCxnSpPr>
          <p:nvPr/>
        </p:nvCxnSpPr>
        <p:spPr>
          <a:xfrm flipV="1">
            <a:off x="7284203" y="4897464"/>
            <a:ext cx="449451" cy="15498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4656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5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265016" y="3001568"/>
            <a:ext cx="11758732" cy="3621038"/>
            <a:chOff x="184495" y="3602024"/>
            <a:chExt cx="11926984" cy="4377068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8"/>
              <a:ext cx="11926984" cy="4113874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02024"/>
              <a:ext cx="2342698" cy="553942"/>
              <a:chOff x="1275608" y="6177214"/>
              <a:chExt cx="4592537" cy="1006485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28" y="6177214"/>
                <a:ext cx="2813136" cy="10064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1E7DE3C-1DEB-4608-A093-4B99261E804A}"/>
              </a:ext>
            </a:extLst>
          </p:cNvPr>
          <p:cNvGrpSpPr/>
          <p:nvPr/>
        </p:nvGrpSpPr>
        <p:grpSpPr>
          <a:xfrm>
            <a:off x="-3461" y="-1893"/>
            <a:ext cx="12183012" cy="2057440"/>
            <a:chOff x="109375" y="83050"/>
            <a:chExt cx="12080576" cy="1961248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133136" y="99781"/>
              <a:ext cx="12056815" cy="1944517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952">
                <a:defRPr/>
              </a:pPr>
              <a:endParaRPr lang="en-US" sz="3199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375" y="83050"/>
              <a:ext cx="2069796" cy="799439"/>
              <a:chOff x="480509" y="1633454"/>
              <a:chExt cx="4057550" cy="819627"/>
            </a:xfrm>
          </p:grpSpPr>
          <p:sp>
            <p:nvSpPr>
              <p:cNvPr id="27" name="Isosceles Triangle 44"/>
              <p:cNvSpPr/>
              <p:nvPr/>
            </p:nvSpPr>
            <p:spPr bwMode="auto">
              <a:xfrm rot="5400000" flipV="1">
                <a:off x="534195" y="2231624"/>
                <a:ext cx="227012" cy="21590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Pentagon 27"/>
              <p:cNvSpPr/>
              <p:nvPr/>
            </p:nvSpPr>
            <p:spPr bwMode="auto">
              <a:xfrm>
                <a:off x="480509" y="1647222"/>
                <a:ext cx="3840923" cy="644970"/>
              </a:xfrm>
              <a:prstGeom prst="homePlate">
                <a:avLst>
                  <a:gd name="adj" fmla="val 12444"/>
                </a:avLst>
              </a:pr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 dirty="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9" name="Group 11"/>
              <p:cNvGrpSpPr/>
              <p:nvPr/>
            </p:nvGrpSpPr>
            <p:grpSpPr bwMode="auto">
              <a:xfrm>
                <a:off x="683775" y="1674555"/>
                <a:ext cx="582199" cy="700340"/>
                <a:chOff x="7440266" y="3167590"/>
                <a:chExt cx="757238" cy="996136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32" name="Freeform 31"/>
                <p:cNvSpPr>
                  <a:spLocks noEditPoints="1"/>
                </p:cNvSpPr>
                <p:nvPr/>
              </p:nvSpPr>
              <p:spPr bwMode="auto">
                <a:xfrm>
                  <a:off x="7440266" y="3205709"/>
                  <a:ext cx="344487" cy="344488"/>
                </a:xfrm>
                <a:custGeom>
                  <a:avLst/>
                  <a:gdLst/>
                  <a:ahLst/>
                  <a:cxnLst>
                    <a:cxn ang="0">
                      <a:pos x="33" y="184"/>
                    </a:cxn>
                    <a:cxn ang="0">
                      <a:pos x="181" y="184"/>
                    </a:cxn>
                    <a:cxn ang="0">
                      <a:pos x="181" y="33"/>
                    </a:cxn>
                    <a:cxn ang="0">
                      <a:pos x="33" y="33"/>
                    </a:cxn>
                    <a:cxn ang="0">
                      <a:pos x="33" y="184"/>
                    </a:cxn>
                    <a:cxn ang="0">
                      <a:pos x="217" y="217"/>
                    </a:cxn>
                    <a:cxn ang="0">
                      <a:pos x="0" y="217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17"/>
                    </a:cxn>
                  </a:cxnLst>
                  <a:rect l="0" t="0" r="r" b="b"/>
                  <a:pathLst>
                    <a:path w="217" h="217">
                      <a:moveTo>
                        <a:pt x="33" y="184"/>
                      </a:moveTo>
                      <a:lnTo>
                        <a:pt x="181" y="184"/>
                      </a:lnTo>
                      <a:lnTo>
                        <a:pt x="181" y="33"/>
                      </a:lnTo>
                      <a:lnTo>
                        <a:pt x="33" y="33"/>
                      </a:lnTo>
                      <a:lnTo>
                        <a:pt x="33" y="184"/>
                      </a:lnTo>
                      <a:close/>
                      <a:moveTo>
                        <a:pt x="217" y="217"/>
                      </a:moveTo>
                      <a:lnTo>
                        <a:pt x="0" y="217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1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3" name="Freeform 32"/>
                <p:cNvSpPr>
                  <a:spLocks noEditPoints="1"/>
                </p:cNvSpPr>
                <p:nvPr/>
              </p:nvSpPr>
              <p:spPr bwMode="auto">
                <a:xfrm>
                  <a:off x="7440266" y="3649501"/>
                  <a:ext cx="344487" cy="349252"/>
                </a:xfrm>
                <a:custGeom>
                  <a:avLst/>
                  <a:gdLst/>
                  <a:ahLst/>
                  <a:cxnLst>
                    <a:cxn ang="0">
                      <a:pos x="33" y="185"/>
                    </a:cxn>
                    <a:cxn ang="0">
                      <a:pos x="181" y="185"/>
                    </a:cxn>
                    <a:cxn ang="0">
                      <a:pos x="181" y="36"/>
                    </a:cxn>
                    <a:cxn ang="0">
                      <a:pos x="33" y="36"/>
                    </a:cxn>
                    <a:cxn ang="0">
                      <a:pos x="33" y="185"/>
                    </a:cxn>
                    <a:cxn ang="0">
                      <a:pos x="217" y="220"/>
                    </a:cxn>
                    <a:cxn ang="0">
                      <a:pos x="0" y="220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20"/>
                    </a:cxn>
                  </a:cxnLst>
                  <a:rect l="0" t="0" r="r" b="b"/>
                  <a:pathLst>
                    <a:path w="217" h="220">
                      <a:moveTo>
                        <a:pt x="33" y="185"/>
                      </a:moveTo>
                      <a:lnTo>
                        <a:pt x="181" y="185"/>
                      </a:lnTo>
                      <a:lnTo>
                        <a:pt x="181" y="36"/>
                      </a:lnTo>
                      <a:lnTo>
                        <a:pt x="33" y="36"/>
                      </a:lnTo>
                      <a:lnTo>
                        <a:pt x="33" y="185"/>
                      </a:lnTo>
                      <a:close/>
                      <a:moveTo>
                        <a:pt x="217" y="220"/>
                      </a:moveTo>
                      <a:lnTo>
                        <a:pt x="0" y="220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4" name="Freeform 33"/>
                <p:cNvSpPr>
                  <a:spLocks/>
                </p:cNvSpPr>
                <p:nvPr/>
              </p:nvSpPr>
              <p:spPr bwMode="auto">
                <a:xfrm>
                  <a:off x="7506942" y="3167590"/>
                  <a:ext cx="341312" cy="288926"/>
                </a:xfrm>
                <a:custGeom>
                  <a:avLst/>
                  <a:gdLst/>
                  <a:ahLst/>
                  <a:cxnLst>
                    <a:cxn ang="0">
                      <a:pos x="76" y="182"/>
                    </a:cxn>
                    <a:cxn ang="0">
                      <a:pos x="0" y="114"/>
                    </a:cxn>
                    <a:cxn ang="0">
                      <a:pos x="24" y="88"/>
                    </a:cxn>
                    <a:cxn ang="0">
                      <a:pos x="73" y="132"/>
                    </a:cxn>
                    <a:cxn ang="0">
                      <a:pos x="187" y="0"/>
                    </a:cxn>
                    <a:cxn ang="0">
                      <a:pos x="215" y="24"/>
                    </a:cxn>
                    <a:cxn ang="0">
                      <a:pos x="76" y="182"/>
                    </a:cxn>
                  </a:cxnLst>
                  <a:rect l="0" t="0" r="r" b="b"/>
                  <a:pathLst>
                    <a:path w="215" h="182">
                      <a:moveTo>
                        <a:pt x="76" y="182"/>
                      </a:moveTo>
                      <a:lnTo>
                        <a:pt x="0" y="114"/>
                      </a:lnTo>
                      <a:lnTo>
                        <a:pt x="24" y="88"/>
                      </a:lnTo>
                      <a:lnTo>
                        <a:pt x="73" y="132"/>
                      </a:lnTo>
                      <a:lnTo>
                        <a:pt x="187" y="0"/>
                      </a:lnTo>
                      <a:lnTo>
                        <a:pt x="215" y="24"/>
                      </a:lnTo>
                      <a:lnTo>
                        <a:pt x="76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5" name="Rectangle 34"/>
                <p:cNvSpPr>
                  <a:spLocks noChangeArrowheads="1"/>
                </p:cNvSpPr>
                <p:nvPr/>
              </p:nvSpPr>
              <p:spPr bwMode="auto">
                <a:xfrm>
                  <a:off x="7840316" y="4100226"/>
                  <a:ext cx="357188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6" name="Rectangle 35"/>
                <p:cNvSpPr>
                  <a:spLocks noChangeArrowheads="1"/>
                </p:cNvSpPr>
                <p:nvPr/>
              </p:nvSpPr>
              <p:spPr bwMode="auto">
                <a:xfrm>
                  <a:off x="7840317" y="3288740"/>
                  <a:ext cx="357187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7" name="Rectangle 36"/>
                <p:cNvSpPr>
                  <a:spLocks noChangeArrowheads="1"/>
                </p:cNvSpPr>
                <p:nvPr/>
              </p:nvSpPr>
              <p:spPr bwMode="auto">
                <a:xfrm>
                  <a:off x="7840317" y="3824749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8" name="Rectangle 37"/>
                <p:cNvSpPr>
                  <a:spLocks noChangeArrowheads="1"/>
                </p:cNvSpPr>
                <p:nvPr/>
              </p:nvSpPr>
              <p:spPr bwMode="auto">
                <a:xfrm>
                  <a:off x="7840317" y="3475167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</p:grpSp>
          <p:sp>
            <p:nvSpPr>
              <p:cNvPr id="30" name="Chevron 29"/>
              <p:cNvSpPr/>
              <p:nvPr/>
            </p:nvSpPr>
            <p:spPr bwMode="auto">
              <a:xfrm>
                <a:off x="1330000" y="1655658"/>
                <a:ext cx="142624" cy="707897"/>
              </a:xfrm>
              <a:prstGeom prst="chevron">
                <a:avLst>
                  <a:gd name="adj" fmla="val 68110"/>
                </a:avLst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952">
                  <a:defRPr/>
                </a:pPr>
                <a:endParaRPr lang="en-US" sz="3199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TextBox 13"/>
              <p:cNvSpPr txBox="1">
                <a:spLocks noChangeArrowheads="1"/>
              </p:cNvSpPr>
              <p:nvPr/>
            </p:nvSpPr>
            <p:spPr bwMode="auto">
              <a:xfrm>
                <a:off x="1105318" y="1633454"/>
                <a:ext cx="3432741" cy="5112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en-US" sz="2799" b="1" dirty="0" err="1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Câu</a:t>
                </a:r>
                <a:r>
                  <a:rPr lang="en-US" sz="2799" b="1" dirty="0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 8: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265016" y="4250591"/>
                <a:ext cx="5989669" cy="1638263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𝑻𝒂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𝒄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ó: </m:t>
                    </m:r>
                    <m:d>
                      <m:dPr>
                        <m:begChr m:val="{"/>
                        <m:endChr m:val=""/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eqArr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&amp;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𝑰𝑱</m:t>
                            </m:r>
                            <m:r>
                              <a:rPr lang="en-GB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//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𝑺𝑴</m:t>
                            </m:r>
                          </m:e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&amp;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𝑺𝑴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ambria Math" panose="02040503050406030204" pitchFamily="18" charset="0"/>
                              </a:rPr>
                              <m:t>⊥</m:t>
                            </m:r>
                            <m:d>
                              <m:d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𝑨𝑩𝑪</m:t>
                                </m:r>
                              </m:e>
                            </m:d>
                          </m:e>
                        </m:eqArr>
                      </m:e>
                    </m:d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⇒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𝑰𝑱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𝑨𝑩𝑪</m:t>
                        </m:r>
                      </m:e>
                    </m:d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.</a:t>
                </a:r>
                <a:endParaRPr lang="en-US" sz="2800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016" y="4250591"/>
                <a:ext cx="5989669" cy="163826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755272" y="6419521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506918" y="256400"/>
                <a:ext cx="12245494" cy="20774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ts val="600"/>
                  </a:spcBef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 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chóp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</a:rPr>
                      <m:t>𝑺</m:t>
                    </m:r>
                    <m:r>
                      <a:rPr lang="en-US" sz="3200" b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200" b="1" i="1">
                        <a:latin typeface="Cambria Math" panose="02040503050406030204" pitchFamily="18" charset="0"/>
                      </a:rPr>
                      <m:t>𝑨𝑩𝑪</m:t>
                    </m:r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đáy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tam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giác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đều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</a:rPr>
                      <m:t>𝑴</m:t>
                    </m:r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trung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</a:rPr>
                      <m:t>𝑨𝑩</m:t>
                    </m:r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𝑺𝑴</m:t>
                    </m:r>
                    <m:r>
                      <a:rPr lang="en-US" sz="32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32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dPr>
                      <m:e>
                        <m:r>
                          <a:rPr lang="en-US" sz="3200" b="1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𝑨𝑩𝑪</m:t>
                        </m:r>
                      </m:e>
                    </m:d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Gọi</a:t>
                </a:r>
                <a14:m>
                  <m:oMath xmlns:m="http://schemas.openxmlformats.org/officeDocument/2006/math">
                    <m:r>
                      <a:rPr lang="en-US" sz="3200" b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b="1" i="1">
                        <a:latin typeface="Cambria Math" panose="02040503050406030204" pitchFamily="18" charset="0"/>
                      </a:rPr>
                      <m:t>𝑰</m:t>
                    </m:r>
                    <m:r>
                      <a:rPr lang="en-US" sz="3200" b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3200" b="1" i="1">
                        <a:latin typeface="Cambria Math" panose="02040503050406030204" pitchFamily="18" charset="0"/>
                      </a:rPr>
                      <m:t>𝑱</m:t>
                    </m:r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lần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lượt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trung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</a:rPr>
                      <m:t>𝑺𝑪</m:t>
                    </m:r>
                    <m:r>
                      <a:rPr lang="en-US" sz="3200" b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3200" b="1" i="1">
                        <a:latin typeface="Cambria Math" panose="02040503050406030204" pitchFamily="18" charset="0"/>
                      </a:rPr>
                      <m:t>𝑪𝑴</m:t>
                    </m:r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Khẳng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đúng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 </a:t>
                </a:r>
              </a:p>
              <a:p>
                <a:pPr algn="just">
                  <a:spcBef>
                    <a:spcPts val="600"/>
                  </a:spcBef>
                  <a:spcAft>
                    <a:spcPts val="600"/>
                  </a:spcAft>
                </a:pP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918" y="256400"/>
                <a:ext cx="12245494" cy="2077492"/>
              </a:xfrm>
              <a:prstGeom prst="rect">
                <a:avLst/>
              </a:prstGeom>
              <a:blipFill>
                <a:blip r:embed="rId3"/>
                <a:stretch>
                  <a:fillRect l="-1244" t="-41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Group 15">
            <a:extLst>
              <a:ext uri="{FF2B5EF4-FFF2-40B4-BE49-F238E27FC236}">
                <a16:creationId xmlns:a16="http://schemas.microsoft.com/office/drawing/2014/main" id="{DB3669C2-0A40-45DB-8B9D-1434E8E44478}"/>
              </a:ext>
            </a:extLst>
          </p:cNvPr>
          <p:cNvGrpSpPr/>
          <p:nvPr/>
        </p:nvGrpSpPr>
        <p:grpSpPr>
          <a:xfrm>
            <a:off x="325248" y="2179395"/>
            <a:ext cx="11854303" cy="813307"/>
            <a:chOff x="213063" y="1826374"/>
            <a:chExt cx="11938349" cy="813307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336378D3-7D0D-459F-9269-1A34ED11AD80}"/>
                </a:ext>
              </a:extLst>
            </p:cNvPr>
            <p:cNvGrpSpPr/>
            <p:nvPr/>
          </p:nvGrpSpPr>
          <p:grpSpPr>
            <a:xfrm>
              <a:off x="213063" y="1826374"/>
              <a:ext cx="11781442" cy="719591"/>
              <a:chOff x="227583" y="1800156"/>
              <a:chExt cx="11781442" cy="719591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227583" y="1826104"/>
                <a:ext cx="3228522" cy="617189"/>
                <a:chOff x="277163" y="1182823"/>
                <a:chExt cx="3751143" cy="617268"/>
              </a:xfrm>
            </p:grpSpPr>
            <p:sp>
              <p:nvSpPr>
                <p:cNvPr id="69" name="Rectangle 68"/>
                <p:cNvSpPr/>
                <p:nvPr/>
              </p:nvSpPr>
              <p:spPr>
                <a:xfrm>
                  <a:off x="531850" y="1182823"/>
                  <a:ext cx="3097860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0" name="Oval 69"/>
                <p:cNvSpPr/>
                <p:nvPr/>
              </p:nvSpPr>
              <p:spPr>
                <a:xfrm>
                  <a:off x="277163" y="1208446"/>
                  <a:ext cx="667167" cy="579248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A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1" name="TextBox 70"/>
                    <p:cNvSpPr txBox="1"/>
                    <p:nvPr/>
                  </p:nvSpPr>
                  <p:spPr>
                    <a:xfrm>
                      <a:off x="1078743" y="1203193"/>
                      <a:ext cx="2949563" cy="54566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28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14:m>
                        <m:oMath xmlns:m="http://schemas.openxmlformats.org/officeDocument/2006/math">
                          <m:r>
                            <a:rPr lang="en-US" b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𝑰𝑱</m:t>
                          </m:r>
                          <m:r>
                            <a:rPr lang="en-US" b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⊥</m:t>
                          </m:r>
                          <m:d>
                            <m:dPr>
                              <m:ctrlPr>
                                <a:rPr lang="en-US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𝑨𝑩𝑪</m:t>
                              </m:r>
                            </m:e>
                          </m:d>
                        </m:oMath>
                      </a14:m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.</a:t>
                      </a:r>
                    </a:p>
                  </p:txBody>
                </p:sp>
              </mc:Choice>
              <mc:Fallback xmlns="">
                <p:sp>
                  <p:nvSpPr>
                    <p:cNvPr id="71" name="TextBox 70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1078743" y="1203193"/>
                      <a:ext cx="2949563" cy="545669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 t="-7778" b="-28889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3" name="Group 12"/>
              <p:cNvGrpSpPr/>
              <p:nvPr/>
            </p:nvGrpSpPr>
            <p:grpSpPr>
              <a:xfrm>
                <a:off x="3174821" y="1829300"/>
                <a:ext cx="3312929" cy="617189"/>
                <a:chOff x="4741795" y="1193853"/>
                <a:chExt cx="3203929" cy="617268"/>
              </a:xfrm>
            </p:grpSpPr>
            <p:sp>
              <p:nvSpPr>
                <p:cNvPr id="65" name="Rectangle 64"/>
                <p:cNvSpPr/>
                <p:nvPr/>
              </p:nvSpPr>
              <p:spPr>
                <a:xfrm>
                  <a:off x="4945302" y="1193853"/>
                  <a:ext cx="2663382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66" name="Oval 65"/>
                <p:cNvSpPr/>
                <p:nvPr/>
              </p:nvSpPr>
              <p:spPr>
                <a:xfrm>
                  <a:off x="4741795" y="1216043"/>
                  <a:ext cx="519717" cy="580536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B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68" name="TextBox 67"/>
                    <p:cNvSpPr txBox="1"/>
                    <p:nvPr/>
                  </p:nvSpPr>
                  <p:spPr>
                    <a:xfrm>
                      <a:off x="5445144" y="1218988"/>
                      <a:ext cx="2500580" cy="54566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14:m>
                        <m:oMath xmlns:m="http://schemas.openxmlformats.org/officeDocument/2006/math">
                          <m:r>
                            <a:rPr lang="en-US" sz="2800" b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𝑰𝑴</m:t>
                          </m:r>
                          <m:r>
                            <a:rPr lang="en-US" sz="2800" b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⊥</m:t>
                          </m:r>
                          <m:d>
                            <m:dPr>
                              <m:ctrlPr>
                                <a:rPr lang="en-US" sz="2800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b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𝑨𝑩𝑪</m:t>
                              </m:r>
                            </m:e>
                          </m:d>
                        </m:oMath>
                      </a14:m>
                      <a:r>
                        <a:rPr lang="en-US" sz="2800" dirty="0">
                          <a:solidFill>
                            <a:schemeClr val="bg1"/>
                          </a:solidFill>
                        </a:rPr>
                        <a:t>.</a:t>
                      </a:r>
                    </a:p>
                  </p:txBody>
                </p:sp>
              </mc:Choice>
              <mc:Fallback xmlns="">
                <p:sp>
                  <p:nvSpPr>
                    <p:cNvPr id="68" name="TextBox 67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5445144" y="1218988"/>
                      <a:ext cx="2500580" cy="545669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 t="-7778" b="-28889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4" name="Group 13"/>
              <p:cNvGrpSpPr/>
              <p:nvPr/>
            </p:nvGrpSpPr>
            <p:grpSpPr>
              <a:xfrm>
                <a:off x="6233046" y="1829302"/>
                <a:ext cx="2947917" cy="690445"/>
                <a:chOff x="7661192" y="1189468"/>
                <a:chExt cx="4510767" cy="690535"/>
              </a:xfrm>
            </p:grpSpPr>
            <p:sp>
              <p:nvSpPr>
                <p:cNvPr id="72" name="Rectangle 71"/>
                <p:cNvSpPr/>
                <p:nvPr/>
              </p:nvSpPr>
              <p:spPr>
                <a:xfrm>
                  <a:off x="7951738" y="1193853"/>
                  <a:ext cx="4046501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3" name="Oval 72"/>
                <p:cNvSpPr/>
                <p:nvPr/>
              </p:nvSpPr>
              <p:spPr>
                <a:xfrm>
                  <a:off x="7661192" y="1222823"/>
                  <a:ext cx="825419" cy="530944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C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4" name="TextBox 73"/>
                    <p:cNvSpPr txBox="1"/>
                    <p:nvPr/>
                  </p:nvSpPr>
                  <p:spPr>
                    <a:xfrm>
                      <a:off x="8529043" y="1189468"/>
                      <a:ext cx="3642916" cy="690535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sz="2800" b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𝑺𝑱</m:t>
                            </m:r>
                            <m:r>
                              <a:rPr lang="en-US" sz="2800" b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⊥</m:t>
                            </m:r>
                            <m:d>
                              <m:dPr>
                                <m:ctrlPr>
                                  <a:rPr lang="en-US" sz="2800" b="1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b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𝑨𝑩𝑪</m:t>
                                </m:r>
                              </m:e>
                            </m:d>
                            <m:r>
                              <m:rPr>
                                <m:nor/>
                              </m:rPr>
                              <a:rPr lang="en-US" sz="2800" b="1" dirty="0">
                                <a:solidFill>
                                  <a:schemeClr val="bg1"/>
                                </a:solidFill>
                              </a:rPr>
                              <m:t>.</m:t>
                            </m:r>
                          </m:oMath>
                        </m:oMathPara>
                      </a14:m>
                      <a:endParaRPr lang="en-US" sz="2799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4" name="TextBox 7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529043" y="1189468"/>
                      <a:ext cx="3642916" cy="690535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68582464-7556-4DD5-BDC7-3D5B22274191}"/>
                  </a:ext>
                </a:extLst>
              </p:cNvPr>
              <p:cNvGrpSpPr/>
              <p:nvPr/>
            </p:nvGrpSpPr>
            <p:grpSpPr>
              <a:xfrm>
                <a:off x="9211528" y="1800156"/>
                <a:ext cx="2797497" cy="663511"/>
                <a:chOff x="9249093" y="1877326"/>
                <a:chExt cx="2797497" cy="663511"/>
              </a:xfrm>
            </p:grpSpPr>
            <p:grpSp>
              <p:nvGrpSpPr>
                <p:cNvPr id="3" name="Group 2"/>
                <p:cNvGrpSpPr/>
                <p:nvPr/>
              </p:nvGrpSpPr>
              <p:grpSpPr>
                <a:xfrm>
                  <a:off x="9249093" y="1923650"/>
                  <a:ext cx="2797497" cy="617187"/>
                  <a:chOff x="9270337" y="1175569"/>
                  <a:chExt cx="2759014" cy="617268"/>
                </a:xfrm>
              </p:grpSpPr>
              <p:sp>
                <p:nvSpPr>
                  <p:cNvPr id="75" name="Rectangle 74"/>
                  <p:cNvSpPr/>
                  <p:nvPr/>
                </p:nvSpPr>
                <p:spPr>
                  <a:xfrm>
                    <a:off x="9469031" y="1175569"/>
                    <a:ext cx="2560320" cy="617268"/>
                  </a:xfrm>
                  <a:prstGeom prst="rect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190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3199" b="1">
                      <a:latin typeface="Tahoma" pitchFamily="34" charset="0"/>
                      <a:ea typeface="Tahoma" pitchFamily="34" charset="0"/>
                      <a:cs typeface="Tahoma" pitchFamily="34" charset="0"/>
                    </a:endParaRPr>
                  </a:p>
                </p:txBody>
              </p:sp>
              <p:sp>
                <p:nvSpPr>
                  <p:cNvPr id="76" name="Oval 75"/>
                  <p:cNvSpPr/>
                  <p:nvPr/>
                </p:nvSpPr>
                <p:spPr>
                  <a:xfrm>
                    <a:off x="9270337" y="1214335"/>
                    <a:ext cx="550926" cy="539737"/>
                  </a:xfrm>
                  <a:prstGeom prst="ellipse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571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3199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rPr>
                      <a:t>D</a:t>
                    </a:r>
                    <a:endParaRPr lang="en-US" sz="3199" dirty="0"/>
                  </a:p>
                </p:txBody>
              </p:sp>
            </p:grpSp>
            <p:sp>
              <p:nvSpPr>
                <p:cNvPr id="56" name="TextBox 55">
                  <a:extLst>
                    <a:ext uri="{FF2B5EF4-FFF2-40B4-BE49-F238E27FC236}">
                      <a16:creationId xmlns:a16="http://schemas.microsoft.com/office/drawing/2014/main" id="{AE38B5DA-BE02-4F19-BDE1-57D02046E08E}"/>
                    </a:ext>
                  </a:extLst>
                </p:cNvPr>
                <p:cNvSpPr txBox="1"/>
                <p:nvPr/>
              </p:nvSpPr>
              <p:spPr>
                <a:xfrm>
                  <a:off x="9807703" y="1877326"/>
                  <a:ext cx="1627776" cy="54553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endParaRPr lang="en-US" sz="2799" dirty="0"/>
                </a:p>
              </p:txBody>
            </p:sp>
          </p:grp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/>
                <p:nvPr/>
              </p:nvSpPr>
              <p:spPr>
                <a:xfrm>
                  <a:off x="9612793" y="1949236"/>
                  <a:ext cx="2538619" cy="69044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2800" b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𝑺𝑨</m:t>
                        </m:r>
                        <m:r>
                          <a:rPr lang="en-US" sz="2800" b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⊥</m:t>
                        </m:r>
                        <m:d>
                          <m:dPr>
                            <m:ctrlPr>
                              <a:rPr lang="en-US" sz="2800" b="1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𝑨𝑩𝑪</m:t>
                            </m:r>
                          </m:e>
                        </m:d>
                        <m:r>
                          <m:rPr>
                            <m:nor/>
                          </m:rPr>
                          <a:rPr lang="en-US" sz="2800" b="1" dirty="0">
                            <a:solidFill>
                              <a:schemeClr val="bg1"/>
                            </a:solidFill>
                          </a:rPr>
                          <m:t>.</m:t>
                        </m:r>
                      </m:oMath>
                    </m:oMathPara>
                  </a14:m>
                  <a:endParaRPr lang="en-US" sz="2800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612793" y="1949236"/>
                  <a:ext cx="2538619" cy="690445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EC550C8-199C-4A03-9F24-5857BD52DA35}"/>
              </a:ext>
            </a:extLst>
          </p:cNvPr>
          <p:cNvCxnSpPr>
            <a:cxnSpLocks/>
          </p:cNvCxnSpPr>
          <p:nvPr/>
        </p:nvCxnSpPr>
        <p:spPr>
          <a:xfrm>
            <a:off x="6195292" y="3219302"/>
            <a:ext cx="0" cy="34033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val 49">
            <a:extLst>
              <a:ext uri="{FF2B5EF4-FFF2-40B4-BE49-F238E27FC236}">
                <a16:creationId xmlns:a16="http://schemas.microsoft.com/office/drawing/2014/main" id="{9576114B-AE72-4BC6-A355-C268549CB6B9}"/>
              </a:ext>
            </a:extLst>
          </p:cNvPr>
          <p:cNvSpPr/>
          <p:nvPr/>
        </p:nvSpPr>
        <p:spPr>
          <a:xfrm>
            <a:off x="298761" y="2225710"/>
            <a:ext cx="621943" cy="612268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199" b="1" dirty="0"/>
              <a:t>A</a:t>
            </a: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AA58E3F4-F33A-4637-969F-AB41F0267752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0488" y="3750365"/>
            <a:ext cx="3379304" cy="25709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3835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5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21039" y="-185678"/>
            <a:ext cx="12201485" cy="69115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699" tIns="22850" rIns="45699" bIns="22850" rtlCol="0" anchor="ctr"/>
          <a:lstStyle/>
          <a:p>
            <a:pPr algn="ctr"/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262449" y="3042607"/>
            <a:ext cx="9937493" cy="3662566"/>
          </a:xfrm>
          <a:prstGeom prst="roundRect">
            <a:avLst>
              <a:gd name="adj" fmla="val 4570"/>
            </a:avLst>
          </a:prstGeom>
          <a:noFill/>
          <a:ln>
            <a:solidFill>
              <a:srgbClr val="135F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699" tIns="22850" rIns="45699" bIns="22850" rtlCol="0" anchor="ctr"/>
          <a:lstStyle/>
          <a:p>
            <a:pPr algn="ctr"/>
            <a:endParaRPr lang="en-US" sz="9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292487" y="954165"/>
            <a:ext cx="1690485" cy="415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5699" tIns="22850" rIns="45699" bIns="22850" rtlCol="0">
            <a:spAutoFit/>
          </a:bodyPr>
          <a:lstStyle/>
          <a:p>
            <a:pPr algn="ctr"/>
            <a:r>
              <a:rPr lang="en-US" sz="2400" b="1" dirty="0">
                <a:solidFill>
                  <a:srgbClr val="135F82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HÌNH HỌC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-9484" y="1448058"/>
            <a:ext cx="12198659" cy="915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99" tIns="22850" rIns="45699" bIns="22850" rtlCol="0">
            <a:spAutoFit/>
          </a:bodyPr>
          <a:lstStyle/>
          <a:p>
            <a:pPr algn="ctr">
              <a:spcBef>
                <a:spcPts val="300"/>
              </a:spcBef>
            </a:pPr>
            <a:r>
              <a:rPr lang="en-US" sz="2699" b="1" dirty="0" err="1">
                <a:solidFill>
                  <a:srgbClr val="776249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Chương</a:t>
            </a:r>
            <a:r>
              <a:rPr lang="en-US" sz="2699" b="1" dirty="0">
                <a:solidFill>
                  <a:srgbClr val="776249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 3: VECTƠ TRONG KHÔNG GIAN. </a:t>
            </a:r>
          </a:p>
          <a:p>
            <a:pPr algn="ctr">
              <a:spcBef>
                <a:spcPts val="300"/>
              </a:spcBef>
            </a:pPr>
            <a:r>
              <a:rPr lang="en-US" sz="2699" b="1" dirty="0">
                <a:solidFill>
                  <a:srgbClr val="776249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QUAN HỆ VUÔNG GÓC TRONG KHÔNG GIAN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1372400" y="2366772"/>
            <a:ext cx="9698767" cy="931004"/>
            <a:chOff x="2760356" y="4016252"/>
            <a:chExt cx="19400060" cy="1862250"/>
          </a:xfrm>
        </p:grpSpPr>
        <p:sp>
          <p:nvSpPr>
            <p:cNvPr id="17" name="Rectangle 16"/>
            <p:cNvSpPr/>
            <p:nvPr/>
          </p:nvSpPr>
          <p:spPr>
            <a:xfrm>
              <a:off x="5747658" y="4469240"/>
              <a:ext cx="13632086" cy="833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5699" tIns="22850" rIns="45699" bIns="22850" rtlCol="0" anchor="ctr"/>
            <a:lstStyle/>
            <a:p>
              <a:pPr algn="ctr"/>
              <a:endParaRPr lang="en-US" sz="9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760356" y="4016252"/>
              <a:ext cx="19400060" cy="186225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45699" tIns="22850" rIns="45699" bIns="22850" rtlCol="0">
              <a:spAutoFit/>
            </a:bodyPr>
            <a:lstStyle/>
            <a:p>
              <a:pPr algn="ctr">
                <a:lnSpc>
                  <a:spcPts val="2999"/>
                </a:lnSpc>
                <a:spcBef>
                  <a:spcPts val="900"/>
                </a:spcBef>
              </a:pPr>
              <a:r>
                <a:rPr lang="en-US" sz="3299" b="1" dirty="0" err="1">
                  <a:solidFill>
                    <a:srgbClr val="135F82"/>
                  </a:solidFill>
                  <a:latin typeface="Times New Roman" pitchFamily="18" charset="0"/>
                  <a:ea typeface="AvantGarde-Demi" pitchFamily="18" charset="0"/>
                  <a:cs typeface="Times New Roman" pitchFamily="18" charset="0"/>
                </a:rPr>
                <a:t>Bài</a:t>
              </a:r>
              <a:r>
                <a:rPr lang="en-US" sz="3299" b="1" dirty="0">
                  <a:solidFill>
                    <a:srgbClr val="135F82"/>
                  </a:solidFill>
                  <a:latin typeface="Times New Roman" pitchFamily="18" charset="0"/>
                  <a:ea typeface="AvantGarde-Demi" pitchFamily="18" charset="0"/>
                  <a:cs typeface="Times New Roman" pitchFamily="18" charset="0"/>
                </a:rPr>
                <a:t> 3</a:t>
              </a:r>
            </a:p>
            <a:p>
              <a:pPr algn="ctr">
                <a:lnSpc>
                  <a:spcPts val="2999"/>
                </a:lnSpc>
                <a:spcBef>
                  <a:spcPts val="900"/>
                </a:spcBef>
              </a:pPr>
              <a:r>
                <a:rPr lang="en-US" sz="2800" b="1" dirty="0">
                  <a:solidFill>
                    <a:srgbClr val="135F82"/>
                  </a:solidFill>
                  <a:latin typeface="Times New Roman" pitchFamily="18" charset="0"/>
                  <a:ea typeface="AvantGarde-Demi" pitchFamily="18" charset="0"/>
                  <a:cs typeface="Times New Roman" pitchFamily="18" charset="0"/>
                </a:rPr>
                <a:t>ĐƯỜNG THẲNG VUÔNG GÓC VỚI MẶT PHẲNG (TIẾT 2)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152902" y="-4996"/>
            <a:ext cx="906946" cy="914227"/>
            <a:chOff x="12784885" y="1066801"/>
            <a:chExt cx="1814128" cy="1828690"/>
          </a:xfrm>
        </p:grpSpPr>
        <p:sp>
          <p:nvSpPr>
            <p:cNvPr id="24" name="TextBox 23"/>
            <p:cNvSpPr txBox="1"/>
            <p:nvPr/>
          </p:nvSpPr>
          <p:spPr>
            <a:xfrm>
              <a:off x="12784885" y="1066801"/>
              <a:ext cx="1814128" cy="831063"/>
            </a:xfrm>
            <a:prstGeom prst="rect">
              <a:avLst/>
            </a:prstGeom>
            <a:noFill/>
          </p:spPr>
          <p:txBody>
            <a:bodyPr wrap="square" lIns="45699" tIns="22850" rIns="45699" bIns="22850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AvantGarde" pitchFamily="2" charset="0"/>
                  <a:cs typeface="Times New Roman" panose="02020603050405020304" pitchFamily="18" charset="0"/>
                </a:rPr>
                <a:t>LỚP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3020904" y="1556786"/>
              <a:ext cx="1184882" cy="1338705"/>
            </a:xfrm>
            <a:prstGeom prst="rect">
              <a:avLst/>
            </a:prstGeom>
            <a:noFill/>
          </p:spPr>
          <p:txBody>
            <a:bodyPr wrap="none" lIns="45699" tIns="22850" rIns="45699" bIns="22850" rtlCol="0">
              <a:spAutoFit/>
            </a:bodyPr>
            <a:lstStyle/>
            <a:p>
              <a:r>
                <a:rPr lang="en-US" sz="4049" dirty="0">
                  <a:solidFill>
                    <a:srgbClr val="135F82"/>
                  </a:solidFill>
                  <a:latin typeface="Times New Roman" pitchFamily="18" charset="0"/>
                  <a:ea typeface="AvantGarde" pitchFamily="2" charset="0"/>
                  <a:cs typeface="Times New Roman" panose="02020603050405020304" pitchFamily="18" charset="0"/>
                </a:rPr>
                <a:t>11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353760" y="75347"/>
            <a:ext cx="1119042" cy="853402"/>
            <a:chOff x="11186391" y="149817"/>
            <a:chExt cx="2238375" cy="1707027"/>
          </a:xfrm>
        </p:grpSpPr>
        <p:pic>
          <p:nvPicPr>
            <p:cNvPr id="20" name="Picture 5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27236" y="149817"/>
              <a:ext cx="1495424" cy="14954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6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86391" y="1620306"/>
              <a:ext cx="2238375" cy="2365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5" name="Picture 34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86" y="114888"/>
            <a:ext cx="1577312" cy="1598686"/>
          </a:xfrm>
          <a:prstGeom prst="rect">
            <a:avLst/>
          </a:prstGeom>
          <a:noFill/>
        </p:spPr>
      </p:pic>
      <p:grpSp>
        <p:nvGrpSpPr>
          <p:cNvPr id="50" name="Group 60"/>
          <p:cNvGrpSpPr/>
          <p:nvPr/>
        </p:nvGrpSpPr>
        <p:grpSpPr>
          <a:xfrm>
            <a:off x="1176066" y="3270088"/>
            <a:ext cx="6600464" cy="605463"/>
            <a:chOff x="7448022" y="7086600"/>
            <a:chExt cx="12533096" cy="751709"/>
          </a:xfrm>
        </p:grpSpPr>
        <p:sp>
          <p:nvSpPr>
            <p:cNvPr id="51" name="Rectangle 50"/>
            <p:cNvSpPr/>
            <p:nvPr/>
          </p:nvSpPr>
          <p:spPr>
            <a:xfrm>
              <a:off x="8963970" y="7265131"/>
              <a:ext cx="11017148" cy="5731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PHÉP CHIẾU BA Đ</a:t>
              </a:r>
              <a:r>
                <a:rPr lang="vi-VN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Ư</a:t>
              </a: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ỜNG VUÔNG GÓC</a:t>
              </a:r>
            </a:p>
          </p:txBody>
        </p:sp>
        <p:grpSp>
          <p:nvGrpSpPr>
            <p:cNvPr id="52" name="Group 26"/>
            <p:cNvGrpSpPr/>
            <p:nvPr/>
          </p:nvGrpSpPr>
          <p:grpSpPr>
            <a:xfrm>
              <a:off x="7448022" y="7086600"/>
              <a:ext cx="1404263" cy="746572"/>
              <a:chOff x="7448118" y="7543800"/>
              <a:chExt cx="1392670" cy="746572"/>
            </a:xfrm>
          </p:grpSpPr>
          <p:sp>
            <p:nvSpPr>
              <p:cNvPr id="53" name="Isosceles Triangle 44"/>
              <p:cNvSpPr/>
              <p:nvPr/>
            </p:nvSpPr>
            <p:spPr>
              <a:xfrm rot="16200000">
                <a:off x="7469936" y="7533533"/>
                <a:ext cx="143688" cy="16422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prstClr val="white"/>
                  </a:solidFill>
                  <a:latin typeface="Times New Roman" pitchFamily="18" charset="0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54" name="Group 28"/>
              <p:cNvGrpSpPr/>
              <p:nvPr/>
            </p:nvGrpSpPr>
            <p:grpSpPr>
              <a:xfrm>
                <a:off x="7448118" y="7685136"/>
                <a:ext cx="1392670" cy="605236"/>
                <a:chOff x="7448118" y="7685136"/>
                <a:chExt cx="1392670" cy="605236"/>
              </a:xfrm>
            </p:grpSpPr>
            <p:sp>
              <p:nvSpPr>
                <p:cNvPr id="55" name="Round Same Side Corner Rectangle 54"/>
                <p:cNvSpPr/>
                <p:nvPr/>
              </p:nvSpPr>
              <p:spPr>
                <a:xfrm rot="5400000">
                  <a:off x="7871207" y="7283117"/>
                  <a:ext cx="567562" cy="1371600"/>
                </a:xfrm>
                <a:prstGeom prst="round2SameRect">
                  <a:avLst/>
                </a:pr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>
                    <a:solidFill>
                      <a:prstClr val="white"/>
                    </a:solidFill>
                    <a:latin typeface="Times New Roman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64" name="TextBox 63"/>
                <p:cNvSpPr txBox="1"/>
                <p:nvPr/>
              </p:nvSpPr>
              <p:spPr>
                <a:xfrm>
                  <a:off x="7448118" y="7717193"/>
                  <a:ext cx="1353516" cy="57317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400" b="1" dirty="0">
                      <a:solidFill>
                        <a:prstClr val="white"/>
                      </a:solidFill>
                      <a:latin typeface="Times New Roman" pitchFamily="18" charset="0"/>
                      <a:ea typeface="Tahoma" pitchFamily="34" charset="0"/>
                      <a:cs typeface="Times New Roman" panose="02020603050405020304" pitchFamily="18" charset="0"/>
                    </a:rPr>
                    <a:t>V</a:t>
                  </a:r>
                </a:p>
              </p:txBody>
            </p:sp>
          </p:grpSp>
        </p:grpSp>
      </p:grpSp>
      <p:grpSp>
        <p:nvGrpSpPr>
          <p:cNvPr id="45" name="Group 60"/>
          <p:cNvGrpSpPr/>
          <p:nvPr/>
        </p:nvGrpSpPr>
        <p:grpSpPr>
          <a:xfrm>
            <a:off x="2184214" y="3949637"/>
            <a:ext cx="3639530" cy="605463"/>
            <a:chOff x="7448022" y="7086600"/>
            <a:chExt cx="6910815" cy="751709"/>
          </a:xfrm>
        </p:grpSpPr>
        <p:sp>
          <p:nvSpPr>
            <p:cNvPr id="46" name="Rectangle 45"/>
            <p:cNvSpPr/>
            <p:nvPr/>
          </p:nvSpPr>
          <p:spPr>
            <a:xfrm>
              <a:off x="8967631" y="7265132"/>
              <a:ext cx="5391206" cy="5731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None/>
                <a:defRPr/>
              </a:pPr>
              <a:r>
                <a:rPr lang="en-US" sz="2400" b="1" spc="-75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Phép</a:t>
              </a:r>
              <a:r>
                <a:rPr lang="en-US" sz="2400" b="1" spc="-75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spc="-75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chiếu</a:t>
              </a:r>
              <a:r>
                <a:rPr lang="en-US" sz="2400" b="1" spc="-75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spc="-75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vuông</a:t>
              </a:r>
              <a:r>
                <a:rPr lang="en-US" sz="2400" b="1" spc="-75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spc="-75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góc</a:t>
              </a:r>
              <a:endParaRPr lang="en-US" sz="2400" b="1" spc="-75" dirty="0">
                <a:solidFill>
                  <a:srgbClr val="135F82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47" name="Group 26"/>
            <p:cNvGrpSpPr/>
            <p:nvPr/>
          </p:nvGrpSpPr>
          <p:grpSpPr>
            <a:xfrm>
              <a:off x="7448022" y="7086600"/>
              <a:ext cx="1404263" cy="746572"/>
              <a:chOff x="7448118" y="7543800"/>
              <a:chExt cx="1392670" cy="746572"/>
            </a:xfrm>
          </p:grpSpPr>
          <p:sp>
            <p:nvSpPr>
              <p:cNvPr id="48" name="Isosceles Triangle 44"/>
              <p:cNvSpPr/>
              <p:nvPr/>
            </p:nvSpPr>
            <p:spPr>
              <a:xfrm rot="16200000">
                <a:off x="7469936" y="7533533"/>
                <a:ext cx="143688" cy="16422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prstClr val="white"/>
                  </a:solidFill>
                  <a:latin typeface="Times New Roman" pitchFamily="18" charset="0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49" name="Group 28"/>
              <p:cNvGrpSpPr/>
              <p:nvPr/>
            </p:nvGrpSpPr>
            <p:grpSpPr>
              <a:xfrm>
                <a:off x="7448118" y="7685136"/>
                <a:ext cx="1392670" cy="605236"/>
                <a:chOff x="7448118" y="7685136"/>
                <a:chExt cx="1392670" cy="605236"/>
              </a:xfrm>
            </p:grpSpPr>
            <p:sp>
              <p:nvSpPr>
                <p:cNvPr id="56" name="Round Same Side Corner Rectangle 55"/>
                <p:cNvSpPr/>
                <p:nvPr/>
              </p:nvSpPr>
              <p:spPr>
                <a:xfrm rot="5400000">
                  <a:off x="7871207" y="7283117"/>
                  <a:ext cx="567562" cy="1371600"/>
                </a:xfrm>
                <a:prstGeom prst="round2SameRect">
                  <a:avLst/>
                </a:pr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>
                    <a:solidFill>
                      <a:prstClr val="white"/>
                    </a:solidFill>
                    <a:latin typeface="Times New Roman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7" name="TextBox 56"/>
                <p:cNvSpPr txBox="1"/>
                <p:nvPr/>
              </p:nvSpPr>
              <p:spPr>
                <a:xfrm>
                  <a:off x="7448118" y="7717193"/>
                  <a:ext cx="1353516" cy="57317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400" b="1" dirty="0">
                      <a:solidFill>
                        <a:prstClr val="white"/>
                      </a:solidFill>
                      <a:latin typeface="Times New Roman" pitchFamily="18" charset="0"/>
                      <a:ea typeface="Tahoma" pitchFamily="34" charset="0"/>
                      <a:cs typeface="Times New Roman" panose="02020603050405020304" pitchFamily="18" charset="0"/>
                    </a:rPr>
                    <a:t>1</a:t>
                  </a:r>
                </a:p>
              </p:txBody>
            </p:sp>
          </p:grpSp>
        </p:grpSp>
      </p:grpSp>
      <p:grpSp>
        <p:nvGrpSpPr>
          <p:cNvPr id="58" name="Group 60"/>
          <p:cNvGrpSpPr/>
          <p:nvPr/>
        </p:nvGrpSpPr>
        <p:grpSpPr>
          <a:xfrm>
            <a:off x="2184214" y="4690067"/>
            <a:ext cx="4704547" cy="605463"/>
            <a:chOff x="7448022" y="7086600"/>
            <a:chExt cx="8933093" cy="751709"/>
          </a:xfrm>
        </p:grpSpPr>
        <p:sp>
          <p:nvSpPr>
            <p:cNvPr id="59" name="Rectangle 58"/>
            <p:cNvSpPr/>
            <p:nvPr/>
          </p:nvSpPr>
          <p:spPr>
            <a:xfrm>
              <a:off x="9005340" y="7265132"/>
              <a:ext cx="7375775" cy="5731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en-US" sz="2400" b="1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Định</a:t>
              </a: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lý</a:t>
              </a: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ba</a:t>
              </a: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đường</a:t>
              </a: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vuông</a:t>
              </a: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góc</a:t>
              </a:r>
              <a:endParaRPr lang="en-US" sz="2400" b="1" dirty="0">
                <a:solidFill>
                  <a:srgbClr val="135F82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60" name="Group 26"/>
            <p:cNvGrpSpPr/>
            <p:nvPr/>
          </p:nvGrpSpPr>
          <p:grpSpPr>
            <a:xfrm>
              <a:off x="7448022" y="7086600"/>
              <a:ext cx="1404263" cy="746572"/>
              <a:chOff x="7448118" y="7543800"/>
              <a:chExt cx="1392670" cy="746572"/>
            </a:xfrm>
          </p:grpSpPr>
          <p:sp>
            <p:nvSpPr>
              <p:cNvPr id="61" name="Isosceles Triangle 44"/>
              <p:cNvSpPr/>
              <p:nvPr/>
            </p:nvSpPr>
            <p:spPr>
              <a:xfrm rot="16200000">
                <a:off x="7469936" y="7533533"/>
                <a:ext cx="143688" cy="16422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prstClr val="white"/>
                  </a:solidFill>
                  <a:latin typeface="Times New Roman" pitchFamily="18" charset="0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62" name="Group 28"/>
              <p:cNvGrpSpPr/>
              <p:nvPr/>
            </p:nvGrpSpPr>
            <p:grpSpPr>
              <a:xfrm>
                <a:off x="7448118" y="7685136"/>
                <a:ext cx="1392670" cy="605236"/>
                <a:chOff x="7448118" y="7685136"/>
                <a:chExt cx="1392670" cy="605236"/>
              </a:xfrm>
            </p:grpSpPr>
            <p:sp>
              <p:nvSpPr>
                <p:cNvPr id="63" name="Round Same Side Corner Rectangle 62"/>
                <p:cNvSpPr/>
                <p:nvPr/>
              </p:nvSpPr>
              <p:spPr>
                <a:xfrm rot="5400000">
                  <a:off x="7871207" y="7283117"/>
                  <a:ext cx="567562" cy="1371600"/>
                </a:xfrm>
                <a:prstGeom prst="round2SameRect">
                  <a:avLst/>
                </a:pr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>
                    <a:solidFill>
                      <a:prstClr val="white"/>
                    </a:solidFill>
                    <a:latin typeface="Times New Roman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75" name="TextBox 74"/>
                <p:cNvSpPr txBox="1"/>
                <p:nvPr/>
              </p:nvSpPr>
              <p:spPr>
                <a:xfrm>
                  <a:off x="7448118" y="7717193"/>
                  <a:ext cx="1353516" cy="57317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400" b="1" dirty="0">
                      <a:solidFill>
                        <a:prstClr val="white"/>
                      </a:solidFill>
                      <a:latin typeface="Times New Roman" pitchFamily="18" charset="0"/>
                      <a:ea typeface="Tahoma" pitchFamily="34" charset="0"/>
                      <a:cs typeface="Times New Roman" panose="02020603050405020304" pitchFamily="18" charset="0"/>
                    </a:rPr>
                    <a:t>2</a:t>
                  </a:r>
                </a:p>
              </p:txBody>
            </p:sp>
          </p:grpSp>
        </p:grpSp>
      </p:grpSp>
      <p:grpSp>
        <p:nvGrpSpPr>
          <p:cNvPr id="76" name="Group 60"/>
          <p:cNvGrpSpPr/>
          <p:nvPr/>
        </p:nvGrpSpPr>
        <p:grpSpPr>
          <a:xfrm>
            <a:off x="2194642" y="5466161"/>
            <a:ext cx="5817411" cy="605462"/>
            <a:chOff x="7448022" y="7086600"/>
            <a:chExt cx="11046224" cy="751709"/>
          </a:xfrm>
        </p:grpSpPr>
        <p:sp>
          <p:nvSpPr>
            <p:cNvPr id="77" name="Rectangle 76"/>
            <p:cNvSpPr/>
            <p:nvPr/>
          </p:nvSpPr>
          <p:spPr>
            <a:xfrm>
              <a:off x="8999974" y="7265131"/>
              <a:ext cx="9494272" cy="5731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en-US" sz="2400" b="1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Góc</a:t>
              </a: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giữa</a:t>
              </a: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đường</a:t>
              </a: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thẳng</a:t>
              </a: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và</a:t>
              </a: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mặt</a:t>
              </a:r>
              <a:r>
                <a:rPr lang="en-US" sz="2400" b="1" dirty="0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135F82"/>
                  </a:solidFill>
                  <a:latin typeface="Times New Roman" pitchFamily="18" charset="0"/>
                  <a:ea typeface="Tahoma" pitchFamily="34" charset="0"/>
                  <a:cs typeface="Times New Roman" panose="02020603050405020304" pitchFamily="18" charset="0"/>
                </a:rPr>
                <a:t>phẳng</a:t>
              </a:r>
              <a:endParaRPr lang="en-US" sz="2400" b="1" dirty="0">
                <a:solidFill>
                  <a:srgbClr val="135F82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78" name="Group 26"/>
            <p:cNvGrpSpPr/>
            <p:nvPr/>
          </p:nvGrpSpPr>
          <p:grpSpPr>
            <a:xfrm>
              <a:off x="7448022" y="7086600"/>
              <a:ext cx="1404263" cy="746572"/>
              <a:chOff x="7448118" y="7543800"/>
              <a:chExt cx="1392670" cy="746572"/>
            </a:xfrm>
          </p:grpSpPr>
          <p:sp>
            <p:nvSpPr>
              <p:cNvPr id="79" name="Isosceles Triangle 44"/>
              <p:cNvSpPr/>
              <p:nvPr/>
            </p:nvSpPr>
            <p:spPr>
              <a:xfrm rot="16200000">
                <a:off x="7469936" y="7533533"/>
                <a:ext cx="143688" cy="16422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prstClr val="white"/>
                  </a:solidFill>
                  <a:latin typeface="Times New Roman" pitchFamily="18" charset="0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80" name="Group 28"/>
              <p:cNvGrpSpPr/>
              <p:nvPr/>
            </p:nvGrpSpPr>
            <p:grpSpPr>
              <a:xfrm>
                <a:off x="7448118" y="7685136"/>
                <a:ext cx="1392670" cy="605236"/>
                <a:chOff x="7448118" y="7685136"/>
                <a:chExt cx="1392670" cy="605236"/>
              </a:xfrm>
            </p:grpSpPr>
            <p:sp>
              <p:nvSpPr>
                <p:cNvPr id="81" name="Round Same Side Corner Rectangle 80"/>
                <p:cNvSpPr/>
                <p:nvPr/>
              </p:nvSpPr>
              <p:spPr>
                <a:xfrm rot="5400000">
                  <a:off x="7871207" y="7283117"/>
                  <a:ext cx="567562" cy="1371600"/>
                </a:xfrm>
                <a:prstGeom prst="round2SameRect">
                  <a:avLst/>
                </a:prstGeom>
                <a:solidFill>
                  <a:srgbClr val="135F82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>
                    <a:solidFill>
                      <a:prstClr val="white"/>
                    </a:solidFill>
                    <a:latin typeface="Times New Roman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82" name="TextBox 81"/>
                <p:cNvSpPr txBox="1"/>
                <p:nvPr/>
              </p:nvSpPr>
              <p:spPr>
                <a:xfrm>
                  <a:off x="7448118" y="7717193"/>
                  <a:ext cx="1353516" cy="57317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400" b="1" dirty="0">
                      <a:solidFill>
                        <a:prstClr val="white"/>
                      </a:solidFill>
                      <a:latin typeface="Times New Roman" pitchFamily="18" charset="0"/>
                      <a:ea typeface="Tahoma" pitchFamily="34" charset="0"/>
                      <a:cs typeface="Times New Roman" panose="02020603050405020304" pitchFamily="18" charset="0"/>
                    </a:rPr>
                    <a:t>3</a:t>
                  </a:r>
                </a:p>
              </p:txBody>
            </p:sp>
          </p:grpSp>
        </p:grpSp>
      </p:grpSp>
      <p:pic>
        <p:nvPicPr>
          <p:cNvPr id="65" name="Picture 64">
            <a:extLst>
              <a:ext uri="{FF2B5EF4-FFF2-40B4-BE49-F238E27FC236}">
                <a16:creationId xmlns:a16="http://schemas.microsoft.com/office/drawing/2014/main" id="{F68801A0-013B-4A8F-A968-3BE4C586FA1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5526" y="278314"/>
            <a:ext cx="1692292" cy="1692292"/>
          </a:xfrm>
          <a:prstGeom prst="rect">
            <a:avLst/>
          </a:prstGeom>
        </p:spPr>
      </p:pic>
      <p:sp>
        <p:nvSpPr>
          <p:cNvPr id="69" name="TextBox 68">
            <a:extLst>
              <a:ext uri="{FF2B5EF4-FFF2-40B4-BE49-F238E27FC236}">
                <a16:creationId xmlns:a16="http://schemas.microsoft.com/office/drawing/2014/main" id="{8E9E5A6B-369A-4985-B5FD-9F4AD8F494FC}"/>
              </a:ext>
            </a:extLst>
          </p:cNvPr>
          <p:cNvSpPr txBox="1"/>
          <p:nvPr/>
        </p:nvSpPr>
        <p:spPr>
          <a:xfrm>
            <a:off x="2216829" y="6188831"/>
            <a:ext cx="718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prstClr val="white"/>
                </a:solidFill>
                <a:latin typeface="Times New Roman" pitchFamily="18" charset="0"/>
                <a:ea typeface="Tahoma" pitchFamily="34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83" name="Isosceles Triangle 44">
            <a:extLst>
              <a:ext uri="{FF2B5EF4-FFF2-40B4-BE49-F238E27FC236}">
                <a16:creationId xmlns:a16="http://schemas.microsoft.com/office/drawing/2014/main" id="{B1CAD977-B908-4AB0-ADBE-8B1362585577}"/>
              </a:ext>
            </a:extLst>
          </p:cNvPr>
          <p:cNvSpPr/>
          <p:nvPr/>
        </p:nvSpPr>
        <p:spPr>
          <a:xfrm rot="16200000">
            <a:off x="2186512" y="6165250"/>
            <a:ext cx="115733" cy="87206"/>
          </a:xfrm>
          <a:custGeom>
            <a:avLst/>
            <a:gdLst>
              <a:gd name="connsiteX0" fmla="*/ 0 w 293725"/>
              <a:gd name="connsiteY0" fmla="*/ 164224 h 164224"/>
              <a:gd name="connsiteX1" fmla="*/ 146863 w 293725"/>
              <a:gd name="connsiteY1" fmla="*/ 0 h 164224"/>
              <a:gd name="connsiteX2" fmla="*/ 293725 w 293725"/>
              <a:gd name="connsiteY2" fmla="*/ 164224 h 164224"/>
              <a:gd name="connsiteX3" fmla="*/ 0 w 293725"/>
              <a:gd name="connsiteY3" fmla="*/ 164224 h 164224"/>
              <a:gd name="connsiteX0" fmla="*/ 2363 w 296088"/>
              <a:gd name="connsiteY0" fmla="*/ 164221 h 164221"/>
              <a:gd name="connsiteX1" fmla="*/ 0 w 296088"/>
              <a:gd name="connsiteY1" fmla="*/ 0 h 164221"/>
              <a:gd name="connsiteX2" fmla="*/ 296088 w 296088"/>
              <a:gd name="connsiteY2" fmla="*/ 164221 h 164221"/>
              <a:gd name="connsiteX3" fmla="*/ 2363 w 296088"/>
              <a:gd name="connsiteY3" fmla="*/ 164221 h 164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6088" h="164221">
                <a:moveTo>
                  <a:pt x="2363" y="164221"/>
                </a:moveTo>
                <a:cubicBezTo>
                  <a:pt x="1575" y="109481"/>
                  <a:pt x="788" y="54740"/>
                  <a:pt x="0" y="0"/>
                </a:cubicBezTo>
                <a:lnTo>
                  <a:pt x="296088" y="164221"/>
                </a:lnTo>
                <a:lnTo>
                  <a:pt x="2363" y="164221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white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6481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86808" y="1145614"/>
            <a:ext cx="11926984" cy="4839212"/>
            <a:chOff x="184495" y="3386716"/>
            <a:chExt cx="11926984" cy="4896136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386716"/>
              <a:ext cx="11926984" cy="4896136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387435"/>
              <a:ext cx="5751209" cy="456061"/>
              <a:chOff x="1275608" y="5787311"/>
              <a:chExt cx="11274456" cy="828639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6758843" y="824723"/>
                <a:ext cx="828633" cy="10753809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 dirty="0"/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5795468"/>
                <a:ext cx="852450" cy="820482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0" y="5842686"/>
                <a:ext cx="545196" cy="739116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21" name="Group 20"/>
          <p:cNvGrpSpPr/>
          <p:nvPr/>
        </p:nvGrpSpPr>
        <p:grpSpPr>
          <a:xfrm>
            <a:off x="145409" y="57615"/>
            <a:ext cx="11953104" cy="876349"/>
            <a:chOff x="534989" y="1641462"/>
            <a:chExt cx="23340844" cy="1857712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534989" y="1641462"/>
              <a:ext cx="23340844" cy="1857712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 dirty="0"/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683764" y="1863694"/>
              <a:ext cx="264858" cy="511168"/>
              <a:chOff x="7440266" y="3436652"/>
              <a:chExt cx="344488" cy="727072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436652"/>
                <a:ext cx="344488" cy="344489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40266" y="3814473"/>
                <a:ext cx="344488" cy="349251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</p:grpSp>
      </p:grpSp>
      <p:sp>
        <p:nvSpPr>
          <p:cNvPr id="23" name="Rectangle 22"/>
          <p:cNvSpPr/>
          <p:nvPr/>
        </p:nvSpPr>
        <p:spPr>
          <a:xfrm>
            <a:off x="289416" y="159207"/>
            <a:ext cx="11926984" cy="1049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rPr>
              <a:t>V. Phép chiếu vuông góc và định lí ba đường vuông góc.</a:t>
            </a:r>
            <a:endParaRPr 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32289" y="6344666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7D865CB2-3143-4089-B8D5-4AD6B8552B5C}"/>
              </a:ext>
            </a:extLst>
          </p:cNvPr>
          <p:cNvGrpSpPr/>
          <p:nvPr/>
        </p:nvGrpSpPr>
        <p:grpSpPr>
          <a:xfrm>
            <a:off x="6751484" y="4171696"/>
            <a:ext cx="4687728" cy="1254103"/>
            <a:chOff x="7571549" y="2894167"/>
            <a:chExt cx="4324350" cy="1075747"/>
          </a:xfrm>
        </p:grpSpPr>
        <p:sp>
          <p:nvSpPr>
            <p:cNvPr id="112" name="Parallelogram 111">
              <a:extLst>
                <a:ext uri="{FF2B5EF4-FFF2-40B4-BE49-F238E27FC236}">
                  <a16:creationId xmlns:a16="http://schemas.microsoft.com/office/drawing/2014/main" id="{21A9515F-FC6E-44FD-A623-FB114C1C3E8A}"/>
                </a:ext>
              </a:extLst>
            </p:cNvPr>
            <p:cNvSpPr/>
            <p:nvPr/>
          </p:nvSpPr>
          <p:spPr>
            <a:xfrm>
              <a:off x="7571549" y="2894167"/>
              <a:ext cx="4324350" cy="1019175"/>
            </a:xfrm>
            <a:prstGeom prst="parallelogram">
              <a:avLst>
                <a:gd name="adj" fmla="val 83947"/>
              </a:avLst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3" name="TextBox 112">
                  <a:extLst>
                    <a:ext uri="{FF2B5EF4-FFF2-40B4-BE49-F238E27FC236}">
                      <a16:creationId xmlns:a16="http://schemas.microsoft.com/office/drawing/2014/main" id="{BC8860C4-F117-43D2-A1C3-03867DA1F49E}"/>
                    </a:ext>
                  </a:extLst>
                </p:cNvPr>
                <p:cNvSpPr txBox="1"/>
                <p:nvPr/>
              </p:nvSpPr>
              <p:spPr>
                <a:xfrm>
                  <a:off x="7673284" y="3488103"/>
                  <a:ext cx="652720" cy="481811"/>
                </a:xfrm>
                <a:prstGeom prst="rect">
                  <a:avLst/>
                </a:prstGeom>
                <a:noFill/>
              </p:spPr>
              <p:txBody>
                <a:bodyPr wrap="square" lIns="68580" tIns="34291" rIns="68580" bIns="34291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US" sz="3200" i="1">
                          <a:latin typeface="Cambria Math" charset="0"/>
                          <a:ea typeface="Cambria Math" charset="0"/>
                          <a:cs typeface="Cambria Math" charset="0"/>
                        </a:rPr>
                        <m:t>𝛼</m:t>
                      </m:r>
                    </m:oMath>
                  </a14:m>
                  <a:r>
                    <a:rPr lang="en-US" sz="3200" dirty="0"/>
                    <a:t>)</a:t>
                  </a:r>
                </a:p>
              </p:txBody>
            </p:sp>
          </mc:Choice>
          <mc:Fallback xmlns="">
            <p:sp>
              <p:nvSpPr>
                <p:cNvPr id="113" name="TextBox 112">
                  <a:extLst>
                    <a:ext uri="{FF2B5EF4-FFF2-40B4-BE49-F238E27FC236}">
                      <a16:creationId xmlns:a16="http://schemas.microsoft.com/office/drawing/2014/main" id="{BC8860C4-F117-43D2-A1C3-03867DA1F49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673284" y="3488103"/>
                  <a:ext cx="652720" cy="481811"/>
                </a:xfrm>
                <a:prstGeom prst="rect">
                  <a:avLst/>
                </a:prstGeom>
                <a:blipFill>
                  <a:blip r:embed="rId2"/>
                  <a:stretch>
                    <a:fillRect t="-15217" b="-38043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21" name="Straight Connector 120">
            <a:extLst>
              <a:ext uri="{FF2B5EF4-FFF2-40B4-BE49-F238E27FC236}">
                <a16:creationId xmlns:a16="http://schemas.microsoft.com/office/drawing/2014/main" id="{EBF9F15D-4D17-41B4-8141-0DB2BF910A5A}"/>
              </a:ext>
            </a:extLst>
          </p:cNvPr>
          <p:cNvCxnSpPr>
            <a:cxnSpLocks/>
          </p:cNvCxnSpPr>
          <p:nvPr/>
        </p:nvCxnSpPr>
        <p:spPr>
          <a:xfrm>
            <a:off x="8278645" y="3324691"/>
            <a:ext cx="0" cy="1676655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2" name="Straight Connector 121">
            <a:extLst>
              <a:ext uri="{FF2B5EF4-FFF2-40B4-BE49-F238E27FC236}">
                <a16:creationId xmlns:a16="http://schemas.microsoft.com/office/drawing/2014/main" id="{891EAC1D-3FF6-4F93-A159-83368AAB30F0}"/>
              </a:ext>
            </a:extLst>
          </p:cNvPr>
          <p:cNvCxnSpPr/>
          <p:nvPr/>
        </p:nvCxnSpPr>
        <p:spPr>
          <a:xfrm>
            <a:off x="10600443" y="4712159"/>
            <a:ext cx="13864" cy="451747"/>
          </a:xfrm>
          <a:prstGeom prst="line">
            <a:avLst/>
          </a:prstGeom>
          <a:ln w="28575"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3" name="Straight Connector 122">
            <a:extLst>
              <a:ext uri="{FF2B5EF4-FFF2-40B4-BE49-F238E27FC236}">
                <a16:creationId xmlns:a16="http://schemas.microsoft.com/office/drawing/2014/main" id="{89B21C69-5D90-4A79-BC69-4E3057723633}"/>
              </a:ext>
            </a:extLst>
          </p:cNvPr>
          <p:cNvCxnSpPr>
            <a:cxnSpLocks/>
          </p:cNvCxnSpPr>
          <p:nvPr/>
        </p:nvCxnSpPr>
        <p:spPr>
          <a:xfrm>
            <a:off x="7830719" y="4988333"/>
            <a:ext cx="1923024" cy="27260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4" name="TextBox 123">
            <a:extLst>
              <a:ext uri="{FF2B5EF4-FFF2-40B4-BE49-F238E27FC236}">
                <a16:creationId xmlns:a16="http://schemas.microsoft.com/office/drawing/2014/main" id="{E8FCE0F4-B2B0-49D8-A102-0FF788B2609C}"/>
              </a:ext>
            </a:extLst>
          </p:cNvPr>
          <p:cNvSpPr txBox="1"/>
          <p:nvPr/>
        </p:nvSpPr>
        <p:spPr>
          <a:xfrm>
            <a:off x="8084797" y="2687560"/>
            <a:ext cx="385265" cy="56169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</p:txBody>
      </p: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96C2D09F-E301-4D8D-B071-6DF1D6BE4E58}"/>
              </a:ext>
            </a:extLst>
          </p:cNvPr>
          <p:cNvGrpSpPr/>
          <p:nvPr/>
        </p:nvGrpSpPr>
        <p:grpSpPr>
          <a:xfrm>
            <a:off x="8099297" y="4752001"/>
            <a:ext cx="170288" cy="244392"/>
            <a:chOff x="6190992" y="2387898"/>
            <a:chExt cx="108704" cy="128622"/>
          </a:xfrm>
        </p:grpSpPr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77B06FDF-FB50-4C3F-8407-25FC424162C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95935" y="2390568"/>
              <a:ext cx="10376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7244DED8-9E26-46F1-A7DF-C69BFE033C36}"/>
                </a:ext>
              </a:extLst>
            </p:cNvPr>
            <p:cNvCxnSpPr>
              <a:cxnSpLocks/>
            </p:cNvCxnSpPr>
            <p:nvPr/>
          </p:nvCxnSpPr>
          <p:spPr>
            <a:xfrm>
              <a:off x="6190992" y="2387898"/>
              <a:ext cx="0" cy="128622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16" name="Oval 115">
            <a:extLst>
              <a:ext uri="{FF2B5EF4-FFF2-40B4-BE49-F238E27FC236}">
                <a16:creationId xmlns:a16="http://schemas.microsoft.com/office/drawing/2014/main" id="{7EBB81B7-F844-440B-978B-2B5EB31C2186}"/>
              </a:ext>
            </a:extLst>
          </p:cNvPr>
          <p:cNvSpPr/>
          <p:nvPr/>
        </p:nvSpPr>
        <p:spPr>
          <a:xfrm>
            <a:off x="8250869" y="4954554"/>
            <a:ext cx="60959" cy="712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2" name="Straight Connector 131">
            <a:extLst>
              <a:ext uri="{FF2B5EF4-FFF2-40B4-BE49-F238E27FC236}">
                <a16:creationId xmlns:a16="http://schemas.microsoft.com/office/drawing/2014/main" id="{74344B29-E4EB-474D-ABE3-406B74FB4685}"/>
              </a:ext>
            </a:extLst>
          </p:cNvPr>
          <p:cNvCxnSpPr>
            <a:cxnSpLocks/>
          </p:cNvCxnSpPr>
          <p:nvPr/>
        </p:nvCxnSpPr>
        <p:spPr>
          <a:xfrm>
            <a:off x="9494321" y="3915409"/>
            <a:ext cx="0" cy="1060520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484B7B87-0B40-4108-A95D-BC57C0877DF2}"/>
              </a:ext>
            </a:extLst>
          </p:cNvPr>
          <p:cNvCxnSpPr/>
          <p:nvPr/>
        </p:nvCxnSpPr>
        <p:spPr>
          <a:xfrm flipH="1" flipV="1">
            <a:off x="7931352" y="3146323"/>
            <a:ext cx="2057664" cy="1025375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129" name="Group 128">
            <a:extLst>
              <a:ext uri="{FF2B5EF4-FFF2-40B4-BE49-F238E27FC236}">
                <a16:creationId xmlns:a16="http://schemas.microsoft.com/office/drawing/2014/main" id="{EE3F2630-50EB-4B7F-82D9-E78CB829048D}"/>
              </a:ext>
            </a:extLst>
          </p:cNvPr>
          <p:cNvGrpSpPr/>
          <p:nvPr/>
        </p:nvGrpSpPr>
        <p:grpSpPr>
          <a:xfrm>
            <a:off x="9275016" y="4821063"/>
            <a:ext cx="213339" cy="167168"/>
            <a:chOff x="6143223" y="1991288"/>
            <a:chExt cx="108704" cy="128622"/>
          </a:xfrm>
        </p:grpSpPr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3FA3FF48-D68C-43B5-98E5-48B922EF33C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48166" y="2000825"/>
              <a:ext cx="10376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57F0147C-7C16-4B67-9FBF-3B04473E93E0}"/>
                </a:ext>
              </a:extLst>
            </p:cNvPr>
            <p:cNvCxnSpPr>
              <a:cxnSpLocks/>
            </p:cNvCxnSpPr>
            <p:nvPr/>
          </p:nvCxnSpPr>
          <p:spPr>
            <a:xfrm>
              <a:off x="6143223" y="1991288"/>
              <a:ext cx="0" cy="128622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27" name="Oval 126">
            <a:extLst>
              <a:ext uri="{FF2B5EF4-FFF2-40B4-BE49-F238E27FC236}">
                <a16:creationId xmlns:a16="http://schemas.microsoft.com/office/drawing/2014/main" id="{A6193309-5E64-4519-8D43-F4A293EC21DB}"/>
              </a:ext>
            </a:extLst>
          </p:cNvPr>
          <p:cNvSpPr/>
          <p:nvPr/>
        </p:nvSpPr>
        <p:spPr>
          <a:xfrm>
            <a:off x="9473901" y="4973177"/>
            <a:ext cx="62953" cy="7972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Content Placeholder 2"/>
          <p:cNvSpPr>
            <a:spLocks noGrp="1"/>
          </p:cNvSpPr>
          <p:nvPr>
            <p:ph idx="1"/>
          </p:nvPr>
        </p:nvSpPr>
        <p:spPr>
          <a:xfrm>
            <a:off x="622458" y="1151709"/>
            <a:ext cx="5279967" cy="522108"/>
          </a:xfrm>
        </p:spPr>
        <p:txBody>
          <a:bodyPr>
            <a:normAutofit lnSpcReduction="10000"/>
          </a:bodyPr>
          <a:lstStyle/>
          <a:p>
            <a:pPr marL="514338" indent="-514338">
              <a:buAutoNum type="arabicPeriod"/>
            </a:pP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Phép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chiếu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vuông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góc</a:t>
            </a:r>
            <a:endParaRPr lang="en-US" sz="3200" b="1" i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Rectangle 67"/>
              <p:cNvSpPr/>
              <p:nvPr/>
            </p:nvSpPr>
            <p:spPr>
              <a:xfrm>
                <a:off x="103193" y="1948359"/>
                <a:ext cx="6096000" cy="2554545"/>
              </a:xfrm>
              <a:prstGeom prst="rect">
                <a:avLst/>
              </a:prstGeom>
            </p:spPr>
            <p:txBody>
              <a:bodyPr lIns="91440" tIns="45720" rIns="91440" bIns="45720">
                <a:spAutoFit/>
              </a:bodyPr>
              <a:lstStyle/>
              <a:p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Cho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đường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thẳng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d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vuông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góc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với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mặt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phẳng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).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Phép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chiếu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song song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theo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phương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d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lên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mặt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phẳng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)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được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gọi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là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phép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chiếu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vuông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góc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lên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mặt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phẳng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).</a:t>
                </a:r>
              </a:p>
            </p:txBody>
          </p:sp>
        </mc:Choice>
        <mc:Fallback xmlns="">
          <p:sp>
            <p:nvSpPr>
              <p:cNvPr id="68" name="Rectangle 6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193" y="1948359"/>
                <a:ext cx="6096000" cy="2554545"/>
              </a:xfrm>
              <a:prstGeom prst="rect">
                <a:avLst/>
              </a:prstGeom>
              <a:blipFill>
                <a:blip r:embed="rId3"/>
                <a:stretch>
                  <a:fillRect l="-2600" t="-3341" b="-66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189840" y="4752002"/>
                <a:ext cx="5195160" cy="1077218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>
                <a:spAutoFit/>
              </a:bodyPr>
              <a:lstStyle/>
              <a:p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A’B’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chiếu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góc</a:t>
                </a:r>
              </a:p>
              <a:p>
                <a:r>
                  <a:rPr lang="en-US" sz="32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 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AB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phẳng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charset="0"/>
                    <a:cs typeface="Times New Roman" panose="02020603050405020304" pitchFamily="18" charset="0"/>
                  </a:rPr>
                  <a:t>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ea typeface="Times New Roman" charset="0"/>
                    <a:cs typeface="Times New Roman" panose="02020603050405020304" pitchFamily="18" charset="0"/>
                  </a:rPr>
                  <a:t>). </a:t>
                </a:r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840" y="4752002"/>
                <a:ext cx="5195160" cy="1077218"/>
              </a:xfrm>
              <a:prstGeom prst="rect">
                <a:avLst/>
              </a:prstGeom>
              <a:blipFill>
                <a:blip r:embed="rId4"/>
                <a:stretch>
                  <a:fillRect l="-2934" t="-7955" b="-1761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0" name="TextBox 79">
            <a:extLst>
              <a:ext uri="{FF2B5EF4-FFF2-40B4-BE49-F238E27FC236}">
                <a16:creationId xmlns:a16="http://schemas.microsoft.com/office/drawing/2014/main" id="{E8FCE0F4-B2B0-49D8-A102-0FF788B2609C}"/>
              </a:ext>
            </a:extLst>
          </p:cNvPr>
          <p:cNvSpPr txBox="1"/>
          <p:nvPr/>
        </p:nvSpPr>
        <p:spPr>
          <a:xfrm>
            <a:off x="9333635" y="3356074"/>
            <a:ext cx="411679" cy="56169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E8FCE0F4-B2B0-49D8-A102-0FF788B2609C}"/>
              </a:ext>
            </a:extLst>
          </p:cNvPr>
          <p:cNvSpPr txBox="1"/>
          <p:nvPr/>
        </p:nvSpPr>
        <p:spPr>
          <a:xfrm>
            <a:off x="8287045" y="4496626"/>
            <a:ext cx="517721" cy="56169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r>
              <a:rPr lang="en-US" sz="3200" i="1">
                <a:latin typeface="Times New Roman" panose="02020603050405020304" pitchFamily="18" charset="0"/>
                <a:cs typeface="Times New Roman" panose="02020603050405020304" pitchFamily="18" charset="0"/>
              </a:rPr>
              <a:t>A’</a:t>
            </a:r>
            <a:endParaRPr 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E8FCE0F4-B2B0-49D8-A102-0FF788B2609C}"/>
              </a:ext>
            </a:extLst>
          </p:cNvPr>
          <p:cNvSpPr txBox="1"/>
          <p:nvPr/>
        </p:nvSpPr>
        <p:spPr>
          <a:xfrm>
            <a:off x="9501337" y="4523191"/>
            <a:ext cx="616609" cy="56169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r>
              <a:rPr lang="en-US" sz="3200" i="1">
                <a:latin typeface="Times New Roman" panose="02020603050405020304" pitchFamily="18" charset="0"/>
                <a:cs typeface="Times New Roman" panose="02020603050405020304" pitchFamily="18" charset="0"/>
              </a:rPr>
              <a:t>B’</a:t>
            </a:r>
            <a:endParaRPr 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A6193309-5E64-4519-8D43-F4A293EC21DB}"/>
              </a:ext>
            </a:extLst>
          </p:cNvPr>
          <p:cNvSpPr/>
          <p:nvPr/>
        </p:nvSpPr>
        <p:spPr>
          <a:xfrm>
            <a:off x="9453367" y="3891632"/>
            <a:ext cx="89836" cy="7421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A6193309-5E64-4519-8D43-F4A293EC21DB}"/>
              </a:ext>
            </a:extLst>
          </p:cNvPr>
          <p:cNvSpPr/>
          <p:nvPr/>
        </p:nvSpPr>
        <p:spPr>
          <a:xfrm>
            <a:off x="8249450" y="3275472"/>
            <a:ext cx="68204" cy="84101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EBF9F15D-4D17-41B4-8141-0DB2BF910A5A}"/>
              </a:ext>
            </a:extLst>
          </p:cNvPr>
          <p:cNvCxnSpPr>
            <a:cxnSpLocks/>
          </p:cNvCxnSpPr>
          <p:nvPr/>
        </p:nvCxnSpPr>
        <p:spPr>
          <a:xfrm>
            <a:off x="10602299" y="3014145"/>
            <a:ext cx="0" cy="1676644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74344B29-E4EB-474D-ABE3-406B74FB4685}"/>
              </a:ext>
            </a:extLst>
          </p:cNvPr>
          <p:cNvCxnSpPr>
            <a:cxnSpLocks/>
          </p:cNvCxnSpPr>
          <p:nvPr/>
        </p:nvCxnSpPr>
        <p:spPr>
          <a:xfrm>
            <a:off x="10622202" y="5180494"/>
            <a:ext cx="9749" cy="627093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2" name="TextBox 91">
            <a:extLst>
              <a:ext uri="{FF2B5EF4-FFF2-40B4-BE49-F238E27FC236}">
                <a16:creationId xmlns:a16="http://schemas.microsoft.com/office/drawing/2014/main" id="{E8FCE0F4-B2B0-49D8-A102-0FF788B2609C}"/>
              </a:ext>
            </a:extLst>
          </p:cNvPr>
          <p:cNvSpPr txBox="1"/>
          <p:nvPr/>
        </p:nvSpPr>
        <p:spPr>
          <a:xfrm>
            <a:off x="10598743" y="2838322"/>
            <a:ext cx="411679" cy="56169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3306217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" grpId="0"/>
      <p:bldP spid="116" grpId="0" animBg="1"/>
      <p:bldP spid="127" grpId="0" animBg="1"/>
      <p:bldP spid="68" grpId="0"/>
      <p:bldP spid="69" grpId="0"/>
      <p:bldP spid="80" grpId="0"/>
      <p:bldP spid="85" grpId="0"/>
      <p:bldP spid="86" grpId="0"/>
      <p:bldP spid="87" grpId="0" animBg="1"/>
      <p:bldP spid="88" grpId="0" animBg="1"/>
      <p:bldP spid="9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86808" y="1145614"/>
            <a:ext cx="11926984" cy="4839212"/>
            <a:chOff x="184495" y="3386716"/>
            <a:chExt cx="11926984" cy="4896136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386716"/>
              <a:ext cx="11926984" cy="4896136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387435"/>
              <a:ext cx="5882115" cy="619143"/>
              <a:chOff x="1275608" y="5787309"/>
              <a:chExt cx="11531078" cy="1124950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6738994" y="844566"/>
                <a:ext cx="1124950" cy="11010435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 dirty="0"/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5795468"/>
                <a:ext cx="852450" cy="820482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0" y="5842686"/>
                <a:ext cx="545196" cy="739116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21" name="Group 20"/>
          <p:cNvGrpSpPr/>
          <p:nvPr/>
        </p:nvGrpSpPr>
        <p:grpSpPr>
          <a:xfrm>
            <a:off x="145409" y="57615"/>
            <a:ext cx="11953104" cy="876349"/>
            <a:chOff x="534989" y="1641462"/>
            <a:chExt cx="23340844" cy="1857712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534989" y="1641462"/>
              <a:ext cx="23340844" cy="1857712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 dirty="0"/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683764" y="1863694"/>
              <a:ext cx="264858" cy="511168"/>
              <a:chOff x="7440266" y="3436652"/>
              <a:chExt cx="344488" cy="727072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436652"/>
                <a:ext cx="344488" cy="344489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40266" y="3814473"/>
                <a:ext cx="344488" cy="349251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</p:grpSp>
      </p:grpSp>
      <p:sp>
        <p:nvSpPr>
          <p:cNvPr id="23" name="Rectangle 22"/>
          <p:cNvSpPr/>
          <p:nvPr/>
        </p:nvSpPr>
        <p:spPr>
          <a:xfrm>
            <a:off x="289416" y="159207"/>
            <a:ext cx="11926984" cy="1049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rPr>
              <a:t>V. Phép chiếu vuông góc và định lí ba đường vuông góc.</a:t>
            </a:r>
            <a:endParaRPr 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32289" y="6344666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7D865CB2-3143-4089-B8D5-4AD6B8552B5C}"/>
              </a:ext>
            </a:extLst>
          </p:cNvPr>
          <p:cNvGrpSpPr/>
          <p:nvPr/>
        </p:nvGrpSpPr>
        <p:grpSpPr>
          <a:xfrm>
            <a:off x="6415953" y="3839398"/>
            <a:ext cx="5216336" cy="1698228"/>
            <a:chOff x="7571549" y="2894167"/>
            <a:chExt cx="4324350" cy="1036508"/>
          </a:xfrm>
        </p:grpSpPr>
        <p:sp>
          <p:nvSpPr>
            <p:cNvPr id="112" name="Parallelogram 111">
              <a:extLst>
                <a:ext uri="{FF2B5EF4-FFF2-40B4-BE49-F238E27FC236}">
                  <a16:creationId xmlns:a16="http://schemas.microsoft.com/office/drawing/2014/main" id="{21A9515F-FC6E-44FD-A623-FB114C1C3E8A}"/>
                </a:ext>
              </a:extLst>
            </p:cNvPr>
            <p:cNvSpPr/>
            <p:nvPr/>
          </p:nvSpPr>
          <p:spPr>
            <a:xfrm>
              <a:off x="7571549" y="2894167"/>
              <a:ext cx="4324350" cy="1019175"/>
            </a:xfrm>
            <a:prstGeom prst="parallelogram">
              <a:avLst>
                <a:gd name="adj" fmla="val 83947"/>
              </a:avLst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3" name="TextBox 112">
                  <a:extLst>
                    <a:ext uri="{FF2B5EF4-FFF2-40B4-BE49-F238E27FC236}">
                      <a16:creationId xmlns:a16="http://schemas.microsoft.com/office/drawing/2014/main" id="{BC8860C4-F117-43D2-A1C3-03867DA1F49E}"/>
                    </a:ext>
                  </a:extLst>
                </p:cNvPr>
                <p:cNvSpPr txBox="1"/>
                <p:nvPr/>
              </p:nvSpPr>
              <p:spPr>
                <a:xfrm>
                  <a:off x="7717801" y="3587847"/>
                  <a:ext cx="663476" cy="342828"/>
                </a:xfrm>
                <a:prstGeom prst="rect">
                  <a:avLst/>
                </a:prstGeom>
                <a:noFill/>
              </p:spPr>
              <p:txBody>
                <a:bodyPr wrap="square" lIns="68580" tIns="34291" rIns="68580" bIns="34291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US" sz="3200" i="1">
                          <a:latin typeface="Cambria Math" charset="0"/>
                          <a:ea typeface="Cambria Math" charset="0"/>
                          <a:cs typeface="Cambria Math" charset="0"/>
                        </a:rPr>
                        <m:t>𝛼</m:t>
                      </m:r>
                    </m:oMath>
                  </a14:m>
                  <a:r>
                    <a:rPr lang="en-US" sz="3200" dirty="0"/>
                    <a:t>)</a:t>
                  </a:r>
                </a:p>
              </p:txBody>
            </p:sp>
          </mc:Choice>
          <mc:Fallback xmlns="">
            <p:sp>
              <p:nvSpPr>
                <p:cNvPr id="113" name="TextBox 112">
                  <a:extLst>
                    <a:ext uri="{FF2B5EF4-FFF2-40B4-BE49-F238E27FC236}">
                      <a16:creationId xmlns:a16="http://schemas.microsoft.com/office/drawing/2014/main" id="{BC8860C4-F117-43D2-A1C3-03867DA1F49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17801" y="3587847"/>
                  <a:ext cx="663476" cy="342828"/>
                </a:xfrm>
                <a:prstGeom prst="rect">
                  <a:avLst/>
                </a:prstGeom>
                <a:blipFill>
                  <a:blip r:embed="rId2"/>
                  <a:stretch>
                    <a:fillRect t="-15217" b="-38043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21" name="Straight Connector 120">
            <a:extLst>
              <a:ext uri="{FF2B5EF4-FFF2-40B4-BE49-F238E27FC236}">
                <a16:creationId xmlns:a16="http://schemas.microsoft.com/office/drawing/2014/main" id="{EBF9F15D-4D17-41B4-8141-0DB2BF910A5A}"/>
              </a:ext>
            </a:extLst>
          </p:cNvPr>
          <p:cNvCxnSpPr>
            <a:cxnSpLocks/>
          </p:cNvCxnSpPr>
          <p:nvPr/>
        </p:nvCxnSpPr>
        <p:spPr>
          <a:xfrm>
            <a:off x="8278645" y="3324691"/>
            <a:ext cx="0" cy="1676655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3" name="Straight Connector 122">
            <a:extLst>
              <a:ext uri="{FF2B5EF4-FFF2-40B4-BE49-F238E27FC236}">
                <a16:creationId xmlns:a16="http://schemas.microsoft.com/office/drawing/2014/main" id="{89B21C69-5D90-4A79-BC69-4E3057723633}"/>
              </a:ext>
            </a:extLst>
          </p:cNvPr>
          <p:cNvCxnSpPr>
            <a:cxnSpLocks/>
          </p:cNvCxnSpPr>
          <p:nvPr/>
        </p:nvCxnSpPr>
        <p:spPr>
          <a:xfrm>
            <a:off x="7355840" y="4988231"/>
            <a:ext cx="3115733" cy="37583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4" name="TextBox 123">
            <a:extLst>
              <a:ext uri="{FF2B5EF4-FFF2-40B4-BE49-F238E27FC236}">
                <a16:creationId xmlns:a16="http://schemas.microsoft.com/office/drawing/2014/main" id="{E8FCE0F4-B2B0-49D8-A102-0FF788B2609C}"/>
              </a:ext>
            </a:extLst>
          </p:cNvPr>
          <p:cNvSpPr txBox="1"/>
          <p:nvPr/>
        </p:nvSpPr>
        <p:spPr>
          <a:xfrm>
            <a:off x="8084797" y="2741746"/>
            <a:ext cx="385265" cy="56169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</a:p>
        </p:txBody>
      </p: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96C2D09F-E301-4D8D-B071-6DF1D6BE4E58}"/>
              </a:ext>
            </a:extLst>
          </p:cNvPr>
          <p:cNvGrpSpPr/>
          <p:nvPr/>
        </p:nvGrpSpPr>
        <p:grpSpPr>
          <a:xfrm>
            <a:off x="8099297" y="4752001"/>
            <a:ext cx="170288" cy="244392"/>
            <a:chOff x="6190992" y="2387898"/>
            <a:chExt cx="108704" cy="128622"/>
          </a:xfrm>
        </p:grpSpPr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77B06FDF-FB50-4C3F-8407-25FC424162C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95935" y="2390568"/>
              <a:ext cx="10376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7244DED8-9E26-46F1-A7DF-C69BFE033C36}"/>
                </a:ext>
              </a:extLst>
            </p:cNvPr>
            <p:cNvCxnSpPr>
              <a:cxnSpLocks/>
            </p:cNvCxnSpPr>
            <p:nvPr/>
          </p:nvCxnSpPr>
          <p:spPr>
            <a:xfrm>
              <a:off x="6190992" y="2387898"/>
              <a:ext cx="0" cy="128622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16" name="Oval 115">
            <a:extLst>
              <a:ext uri="{FF2B5EF4-FFF2-40B4-BE49-F238E27FC236}">
                <a16:creationId xmlns:a16="http://schemas.microsoft.com/office/drawing/2014/main" id="{7EBB81B7-F844-440B-978B-2B5EB31C2186}"/>
              </a:ext>
            </a:extLst>
          </p:cNvPr>
          <p:cNvSpPr/>
          <p:nvPr/>
        </p:nvSpPr>
        <p:spPr>
          <a:xfrm>
            <a:off x="8250869" y="4954554"/>
            <a:ext cx="60959" cy="712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2" name="Straight Connector 131">
            <a:extLst>
              <a:ext uri="{FF2B5EF4-FFF2-40B4-BE49-F238E27FC236}">
                <a16:creationId xmlns:a16="http://schemas.microsoft.com/office/drawing/2014/main" id="{74344B29-E4EB-474D-ABE3-406B74FB4685}"/>
              </a:ext>
            </a:extLst>
          </p:cNvPr>
          <p:cNvCxnSpPr>
            <a:cxnSpLocks/>
          </p:cNvCxnSpPr>
          <p:nvPr/>
        </p:nvCxnSpPr>
        <p:spPr>
          <a:xfrm>
            <a:off x="9494321" y="3915409"/>
            <a:ext cx="0" cy="1060520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484B7B87-0B40-4108-A95D-BC57C0877DF2}"/>
              </a:ext>
            </a:extLst>
          </p:cNvPr>
          <p:cNvCxnSpPr/>
          <p:nvPr/>
        </p:nvCxnSpPr>
        <p:spPr>
          <a:xfrm flipH="1" flipV="1">
            <a:off x="7931352" y="3146323"/>
            <a:ext cx="2057664" cy="1025375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129" name="Group 128">
            <a:extLst>
              <a:ext uri="{FF2B5EF4-FFF2-40B4-BE49-F238E27FC236}">
                <a16:creationId xmlns:a16="http://schemas.microsoft.com/office/drawing/2014/main" id="{EE3F2630-50EB-4B7F-82D9-E78CB829048D}"/>
              </a:ext>
            </a:extLst>
          </p:cNvPr>
          <p:cNvGrpSpPr/>
          <p:nvPr/>
        </p:nvGrpSpPr>
        <p:grpSpPr>
          <a:xfrm>
            <a:off x="9275016" y="4821063"/>
            <a:ext cx="213339" cy="167168"/>
            <a:chOff x="6143223" y="1991288"/>
            <a:chExt cx="108704" cy="128622"/>
          </a:xfrm>
        </p:grpSpPr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3FA3FF48-D68C-43B5-98E5-48B922EF33C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48166" y="2000825"/>
              <a:ext cx="10376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57F0147C-7C16-4B67-9FBF-3B04473E93E0}"/>
                </a:ext>
              </a:extLst>
            </p:cNvPr>
            <p:cNvCxnSpPr>
              <a:cxnSpLocks/>
            </p:cNvCxnSpPr>
            <p:nvPr/>
          </p:nvCxnSpPr>
          <p:spPr>
            <a:xfrm>
              <a:off x="6143223" y="1991288"/>
              <a:ext cx="0" cy="128622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27" name="Oval 126">
            <a:extLst>
              <a:ext uri="{FF2B5EF4-FFF2-40B4-BE49-F238E27FC236}">
                <a16:creationId xmlns:a16="http://schemas.microsoft.com/office/drawing/2014/main" id="{A6193309-5E64-4519-8D43-F4A293EC21DB}"/>
              </a:ext>
            </a:extLst>
          </p:cNvPr>
          <p:cNvSpPr/>
          <p:nvPr/>
        </p:nvSpPr>
        <p:spPr>
          <a:xfrm>
            <a:off x="9473901" y="4973177"/>
            <a:ext cx="62953" cy="7972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E8FCE0F4-B2B0-49D8-A102-0FF788B2609C}"/>
              </a:ext>
            </a:extLst>
          </p:cNvPr>
          <p:cNvSpPr txBox="1"/>
          <p:nvPr/>
        </p:nvSpPr>
        <p:spPr>
          <a:xfrm>
            <a:off x="7355822" y="4507541"/>
            <a:ext cx="655381" cy="56169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r>
              <a:rPr lang="en-US" sz="3200" i="1">
                <a:latin typeface="Times New Roman" panose="02020603050405020304" pitchFamily="18" charset="0"/>
                <a:cs typeface="Times New Roman" panose="02020603050405020304" pitchFamily="18" charset="0"/>
              </a:rPr>
              <a:t>b’</a:t>
            </a:r>
            <a:endParaRPr 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A6193309-5E64-4519-8D43-F4A293EC21DB}"/>
              </a:ext>
            </a:extLst>
          </p:cNvPr>
          <p:cNvSpPr/>
          <p:nvPr/>
        </p:nvSpPr>
        <p:spPr>
          <a:xfrm>
            <a:off x="9453367" y="3891632"/>
            <a:ext cx="89836" cy="7421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A6193309-5E64-4519-8D43-F4A293EC21DB}"/>
              </a:ext>
            </a:extLst>
          </p:cNvPr>
          <p:cNvSpPr/>
          <p:nvPr/>
        </p:nvSpPr>
        <p:spPr>
          <a:xfrm>
            <a:off x="8249450" y="3275472"/>
            <a:ext cx="68204" cy="84101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E8FCE0F4-B2B0-49D8-A102-0FF788B2609C}"/>
              </a:ext>
            </a:extLst>
          </p:cNvPr>
          <p:cNvSpPr txBox="1"/>
          <p:nvPr/>
        </p:nvSpPr>
        <p:spPr>
          <a:xfrm>
            <a:off x="8620930" y="4247176"/>
            <a:ext cx="411679" cy="56169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44" name="Title 1"/>
          <p:cNvSpPr>
            <a:spLocks noGrp="1"/>
          </p:cNvSpPr>
          <p:nvPr>
            <p:ph type="title"/>
          </p:nvPr>
        </p:nvSpPr>
        <p:spPr>
          <a:xfrm>
            <a:off x="531703" y="1048479"/>
            <a:ext cx="5455924" cy="813453"/>
          </a:xfrm>
        </p:spPr>
        <p:txBody>
          <a:bodyPr>
            <a:normAutofit/>
          </a:bodyPr>
          <a:lstStyle/>
          <a:p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2.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Định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lí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ba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đường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vuông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góc</a:t>
            </a:r>
            <a:endParaRPr lang="en-US" sz="3200" b="1" i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/>
              <p:cNvSpPr/>
              <p:nvPr/>
            </p:nvSpPr>
            <p:spPr>
              <a:xfrm>
                <a:off x="154376" y="1800286"/>
                <a:ext cx="7624569" cy="1569660"/>
              </a:xfrm>
              <a:prstGeom prst="rect">
                <a:avLst/>
              </a:prstGeom>
            </p:spPr>
            <p:txBody>
              <a:bodyPr wrap="square" lIns="91440" tIns="45720" rIns="91440" bIns="45720">
                <a:spAutoFit/>
              </a:bodyPr>
              <a:lstStyle/>
              <a:p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  Cho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đường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thẳng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i="1" dirty="0">
                    <a:latin typeface="Times New Roman" charset="0"/>
                    <a:ea typeface="Times New Roman" charset="0"/>
                    <a:cs typeface="Times New Roman" charset="0"/>
                  </a:rPr>
                  <a:t>a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nằm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trong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mặt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phẳng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)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và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i="1" dirty="0">
                    <a:latin typeface="Times New Roman" charset="0"/>
                    <a:ea typeface="Times New Roman" charset="0"/>
                    <a:cs typeface="Times New Roman" charset="0"/>
                  </a:rPr>
                  <a:t>b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là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đường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thẳng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không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thuộc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)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đồng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thời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không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vuông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góc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với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). </a:t>
                </a:r>
              </a:p>
            </p:txBody>
          </p:sp>
        </mc:Choice>
        <mc:Fallback xmlns="">
          <p:sp>
            <p:nvSpPr>
              <p:cNvPr id="45" name="Rectangle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376" y="1800286"/>
                <a:ext cx="7624569" cy="1569660"/>
              </a:xfrm>
              <a:prstGeom prst="rect">
                <a:avLst/>
              </a:prstGeom>
              <a:blipFill>
                <a:blip r:embed="rId3"/>
                <a:stretch>
                  <a:fillRect l="-1998" t="-5426" b="-1124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45410" y="3530385"/>
                <a:ext cx="6868129" cy="1221616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 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Gọi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i="1" dirty="0">
                    <a:latin typeface="Times New Roman" charset="0"/>
                    <a:ea typeface="Times New Roman" charset="0"/>
                    <a:cs typeface="Times New Roman" charset="0"/>
                  </a:rPr>
                  <a:t>b’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là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hình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chiếu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vuông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góc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của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i="1" dirty="0">
                    <a:latin typeface="Times New Roman" charset="0"/>
                    <a:ea typeface="Times New Roman" charset="0"/>
                    <a:cs typeface="Times New Roman" charset="0"/>
                  </a:rPr>
                  <a:t>b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trên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).</a:t>
                </a:r>
              </a:p>
            </p:txBody>
          </p:sp>
        </mc:Choice>
        <mc:Fallback xmlns="">
          <p:sp>
            <p:nvSpPr>
              <p:cNvPr id="46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5410" y="3530385"/>
                <a:ext cx="6868129" cy="1221616"/>
              </a:xfrm>
              <a:blipFill>
                <a:blip r:embed="rId4"/>
                <a:stretch>
                  <a:fillRect l="-2307" t="-109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7" name="Straight Connector 46"/>
          <p:cNvCxnSpPr/>
          <p:nvPr/>
        </p:nvCxnSpPr>
        <p:spPr>
          <a:xfrm flipV="1">
            <a:off x="8168640" y="4964856"/>
            <a:ext cx="463973" cy="480905"/>
          </a:xfrm>
          <a:prstGeom prst="line">
            <a:avLst/>
          </a:prstGeom>
          <a:ln w="28575">
            <a:prstDash val="soli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8636424" y="4383347"/>
            <a:ext cx="538120" cy="581509"/>
          </a:xfrm>
          <a:prstGeom prst="line">
            <a:avLst/>
          </a:prstGeom>
          <a:ln w="28575">
            <a:prstDash val="soli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22" name="Group 21"/>
          <p:cNvGrpSpPr/>
          <p:nvPr/>
        </p:nvGrpSpPr>
        <p:grpSpPr>
          <a:xfrm>
            <a:off x="8379561" y="4819911"/>
            <a:ext cx="393023" cy="154773"/>
            <a:chOff x="6284670" y="3614933"/>
            <a:chExt cx="294767" cy="116080"/>
          </a:xfrm>
        </p:grpSpPr>
        <p:cxnSp>
          <p:nvCxnSpPr>
            <p:cNvPr id="13" name="Straight Connector 12"/>
            <p:cNvCxnSpPr/>
            <p:nvPr/>
          </p:nvCxnSpPr>
          <p:spPr>
            <a:xfrm flipV="1">
              <a:off x="6390640" y="3637136"/>
              <a:ext cx="188797" cy="144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V="1">
              <a:off x="6284670" y="3614933"/>
              <a:ext cx="114190" cy="11608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7" name="Content Placeholder 2"/>
          <p:cNvSpPr txBox="1">
            <a:spLocks/>
          </p:cNvSpPr>
          <p:nvPr/>
        </p:nvSpPr>
        <p:spPr>
          <a:xfrm>
            <a:off x="164110" y="4641212"/>
            <a:ext cx="6455044" cy="1631032"/>
          </a:xfrm>
          <a:prstGeom prst="rect">
            <a:avLst/>
          </a:prstGeom>
        </p:spPr>
        <p:txBody>
          <a:bodyPr vert="horz" lIns="121920" tIns="60960" rIns="121920" bIns="6096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 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Khi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đó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i="1" dirty="0">
                <a:latin typeface="Times New Roman" charset="0"/>
                <a:ea typeface="Times New Roman" charset="0"/>
                <a:cs typeface="Times New Roman" charset="0"/>
              </a:rPr>
              <a:t>a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vuông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góc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với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i="1" dirty="0">
                <a:latin typeface="Times New Roman" charset="0"/>
                <a:ea typeface="Times New Roman" charset="0"/>
                <a:cs typeface="Times New Roman" charset="0"/>
              </a:rPr>
              <a:t>b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khi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và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chỉ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khi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i="1" dirty="0">
                <a:latin typeface="Times New Roman" charset="0"/>
                <a:ea typeface="Times New Roman" charset="0"/>
                <a:cs typeface="Times New Roman" charset="0"/>
              </a:rPr>
              <a:t>a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vuông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góc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với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i="1" dirty="0">
                <a:latin typeface="Times New Roman" charset="0"/>
                <a:ea typeface="Times New Roman" charset="0"/>
                <a:cs typeface="Times New Roman" charset="0"/>
              </a:rPr>
              <a:t>b’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2740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" grpId="0"/>
      <p:bldP spid="116" grpId="0" animBg="1"/>
      <p:bldP spid="127" grpId="0" animBg="1"/>
      <p:bldP spid="80" grpId="0"/>
      <p:bldP spid="87" grpId="0" animBg="1"/>
      <p:bldP spid="88" grpId="0" animBg="1"/>
      <p:bldP spid="92" grpId="0"/>
      <p:bldP spid="44" grpId="0"/>
      <p:bldP spid="45" grpId="0"/>
      <p:bldP spid="46" grpId="0" build="p"/>
      <p:bldP spid="67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71529" y="1084075"/>
            <a:ext cx="11926984" cy="5629067"/>
            <a:chOff x="184495" y="3386716"/>
            <a:chExt cx="11926984" cy="4896136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386716"/>
              <a:ext cx="11926984" cy="4896136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387430"/>
              <a:ext cx="7467072" cy="635682"/>
              <a:chOff x="1275608" y="5787303"/>
              <a:chExt cx="14638164" cy="1155000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8038502" y="-932967"/>
                <a:ext cx="1155000" cy="14595540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 dirty="0"/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5795468"/>
                <a:ext cx="852450" cy="820482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0" y="5842686"/>
                <a:ext cx="545196" cy="739116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21" name="Group 20"/>
          <p:cNvGrpSpPr/>
          <p:nvPr/>
        </p:nvGrpSpPr>
        <p:grpSpPr>
          <a:xfrm>
            <a:off x="145409" y="57615"/>
            <a:ext cx="11953104" cy="876349"/>
            <a:chOff x="534989" y="1641462"/>
            <a:chExt cx="23340844" cy="1857712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534989" y="1641462"/>
              <a:ext cx="23340844" cy="1857712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 dirty="0"/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683764" y="1863694"/>
              <a:ext cx="264858" cy="511168"/>
              <a:chOff x="7440266" y="3436652"/>
              <a:chExt cx="344488" cy="727072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436652"/>
                <a:ext cx="344488" cy="344489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40266" y="3814473"/>
                <a:ext cx="344488" cy="349251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</p:grpSp>
      </p:grpSp>
      <p:sp>
        <p:nvSpPr>
          <p:cNvPr id="23" name="Rectangle 22"/>
          <p:cNvSpPr/>
          <p:nvPr/>
        </p:nvSpPr>
        <p:spPr>
          <a:xfrm>
            <a:off x="289416" y="159207"/>
            <a:ext cx="11926984" cy="1049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rPr>
              <a:t>V. Phép chiếu vuông góc và định lí ba đường vuông góc.</a:t>
            </a:r>
            <a:endParaRPr 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32289" y="6344666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7D865CB2-3143-4089-B8D5-4AD6B8552B5C}"/>
              </a:ext>
            </a:extLst>
          </p:cNvPr>
          <p:cNvGrpSpPr/>
          <p:nvPr/>
        </p:nvGrpSpPr>
        <p:grpSpPr>
          <a:xfrm>
            <a:off x="6700433" y="2118968"/>
            <a:ext cx="5216336" cy="1781095"/>
            <a:chOff x="7571549" y="2894167"/>
            <a:chExt cx="4324350" cy="1087086"/>
          </a:xfrm>
        </p:grpSpPr>
        <p:sp>
          <p:nvSpPr>
            <p:cNvPr id="112" name="Parallelogram 111">
              <a:extLst>
                <a:ext uri="{FF2B5EF4-FFF2-40B4-BE49-F238E27FC236}">
                  <a16:creationId xmlns:a16="http://schemas.microsoft.com/office/drawing/2014/main" id="{21A9515F-FC6E-44FD-A623-FB114C1C3E8A}"/>
                </a:ext>
              </a:extLst>
            </p:cNvPr>
            <p:cNvSpPr/>
            <p:nvPr/>
          </p:nvSpPr>
          <p:spPr>
            <a:xfrm>
              <a:off x="7571549" y="2894167"/>
              <a:ext cx="4324350" cy="1019175"/>
            </a:xfrm>
            <a:prstGeom prst="parallelogram">
              <a:avLst>
                <a:gd name="adj" fmla="val 83947"/>
              </a:avLst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3" name="TextBox 112">
                  <a:extLst>
                    <a:ext uri="{FF2B5EF4-FFF2-40B4-BE49-F238E27FC236}">
                      <a16:creationId xmlns:a16="http://schemas.microsoft.com/office/drawing/2014/main" id="{BC8860C4-F117-43D2-A1C3-03867DA1F49E}"/>
                    </a:ext>
                  </a:extLst>
                </p:cNvPr>
                <p:cNvSpPr txBox="1"/>
                <p:nvPr/>
              </p:nvSpPr>
              <p:spPr>
                <a:xfrm rot="21085295">
                  <a:off x="7672881" y="3488144"/>
                  <a:ext cx="663476" cy="493109"/>
                </a:xfrm>
                <a:prstGeom prst="rect">
                  <a:avLst/>
                </a:prstGeom>
                <a:noFill/>
              </p:spPr>
              <p:txBody>
                <a:bodyPr wrap="square" lIns="68580" tIns="34291" rIns="68580" bIns="34291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US" sz="3200" i="1">
                          <a:latin typeface="Cambria Math" charset="0"/>
                          <a:ea typeface="Cambria Math" charset="0"/>
                          <a:cs typeface="Cambria Math" charset="0"/>
                        </a:rPr>
                        <m:t>𝛼</m:t>
                      </m:r>
                    </m:oMath>
                  </a14:m>
                  <a:r>
                    <a:rPr lang="en-US" sz="4800" dirty="0"/>
                    <a:t>)</a:t>
                  </a:r>
                </a:p>
              </p:txBody>
            </p:sp>
          </mc:Choice>
          <mc:Fallback xmlns="">
            <p:sp>
              <p:nvSpPr>
                <p:cNvPr id="113" name="TextBox 112">
                  <a:extLst>
                    <a:ext uri="{FF2B5EF4-FFF2-40B4-BE49-F238E27FC236}">
                      <a16:creationId xmlns:a16="http://schemas.microsoft.com/office/drawing/2014/main" id="{BC8860C4-F117-43D2-A1C3-03867DA1F49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21085295">
                  <a:off x="7672881" y="3488144"/>
                  <a:ext cx="663476" cy="493109"/>
                </a:xfrm>
                <a:prstGeom prst="rect">
                  <a:avLst/>
                </a:prstGeom>
                <a:blipFill>
                  <a:blip r:embed="rId2"/>
                  <a:stretch>
                    <a:fillRect l="-7333" t="-16556" r="-13333" b="-36424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23" name="Straight Connector 122">
            <a:extLst>
              <a:ext uri="{FF2B5EF4-FFF2-40B4-BE49-F238E27FC236}">
                <a16:creationId xmlns:a16="http://schemas.microsoft.com/office/drawing/2014/main" id="{89B21C69-5D90-4A79-BC69-4E3057723633}"/>
              </a:ext>
            </a:extLst>
          </p:cNvPr>
          <p:cNvCxnSpPr>
            <a:cxnSpLocks/>
          </p:cNvCxnSpPr>
          <p:nvPr/>
        </p:nvCxnSpPr>
        <p:spPr>
          <a:xfrm flipV="1">
            <a:off x="7987774" y="2721050"/>
            <a:ext cx="2440933" cy="15377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4" name="TextBox 123">
            <a:extLst>
              <a:ext uri="{FF2B5EF4-FFF2-40B4-BE49-F238E27FC236}">
                <a16:creationId xmlns:a16="http://schemas.microsoft.com/office/drawing/2014/main" id="{E8FCE0F4-B2B0-49D8-A102-0FF788B2609C}"/>
              </a:ext>
            </a:extLst>
          </p:cNvPr>
          <p:cNvSpPr txBox="1"/>
          <p:nvPr/>
        </p:nvSpPr>
        <p:spPr>
          <a:xfrm>
            <a:off x="7980031" y="2741746"/>
            <a:ext cx="490031" cy="56169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r>
              <a:rPr lang="en-US" sz="3200" i="1">
                <a:latin typeface="Times New Roman" panose="02020603050405020304" pitchFamily="18" charset="0"/>
                <a:cs typeface="Times New Roman" panose="02020603050405020304" pitchFamily="18" charset="0"/>
              </a:rPr>
              <a:t>d’</a:t>
            </a:r>
            <a:endParaRPr 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2" name="Straight Connector 131">
            <a:extLst>
              <a:ext uri="{FF2B5EF4-FFF2-40B4-BE49-F238E27FC236}">
                <a16:creationId xmlns:a16="http://schemas.microsoft.com/office/drawing/2014/main" id="{74344B29-E4EB-474D-ABE3-406B74FB4685}"/>
              </a:ext>
            </a:extLst>
          </p:cNvPr>
          <p:cNvCxnSpPr>
            <a:cxnSpLocks/>
          </p:cNvCxnSpPr>
          <p:nvPr/>
        </p:nvCxnSpPr>
        <p:spPr>
          <a:xfrm>
            <a:off x="11065288" y="3169482"/>
            <a:ext cx="462925" cy="339105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484B7B87-0B40-4108-A95D-BC57C0877DF2}"/>
              </a:ext>
            </a:extLst>
          </p:cNvPr>
          <p:cNvCxnSpPr/>
          <p:nvPr/>
        </p:nvCxnSpPr>
        <p:spPr>
          <a:xfrm flipH="1" flipV="1">
            <a:off x="8249919" y="1310011"/>
            <a:ext cx="2178788" cy="1426416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7" name="Oval 126">
            <a:extLst>
              <a:ext uri="{FF2B5EF4-FFF2-40B4-BE49-F238E27FC236}">
                <a16:creationId xmlns:a16="http://schemas.microsoft.com/office/drawing/2014/main" id="{A6193309-5E64-4519-8D43-F4A293EC21DB}"/>
              </a:ext>
            </a:extLst>
          </p:cNvPr>
          <p:cNvSpPr/>
          <p:nvPr/>
        </p:nvSpPr>
        <p:spPr>
          <a:xfrm>
            <a:off x="10381528" y="2683790"/>
            <a:ext cx="62953" cy="7972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itle 1"/>
          <p:cNvSpPr>
            <a:spLocks noGrp="1"/>
          </p:cNvSpPr>
          <p:nvPr>
            <p:ph type="title"/>
          </p:nvPr>
        </p:nvSpPr>
        <p:spPr>
          <a:xfrm>
            <a:off x="602819" y="1029610"/>
            <a:ext cx="6961241" cy="1007275"/>
          </a:xfrm>
        </p:spPr>
        <p:txBody>
          <a:bodyPr>
            <a:normAutofit/>
          </a:bodyPr>
          <a:lstStyle/>
          <a:p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3.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Góc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giữa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đường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thẳng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và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mặt</a:t>
            </a:r>
            <a:r>
              <a:rPr lang="en-US" sz="3200" b="1" i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i="1" dirty="0" err="1">
                <a:latin typeface="Times New Roman" charset="0"/>
                <a:ea typeface="Times New Roman" charset="0"/>
                <a:cs typeface="Times New Roman" charset="0"/>
              </a:rPr>
              <a:t>phẳng</a:t>
            </a:r>
            <a:endParaRPr lang="en-US" sz="3200" b="1" i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Rectangle 49"/>
              <p:cNvSpPr/>
              <p:nvPr/>
            </p:nvSpPr>
            <p:spPr>
              <a:xfrm>
                <a:off x="155269" y="1918257"/>
                <a:ext cx="6550332" cy="954107"/>
              </a:xfrm>
              <a:prstGeom prst="rect">
                <a:avLst/>
              </a:prstGeom>
            </p:spPr>
            <p:txBody>
              <a:bodyPr wrap="square" lIns="91440" tIns="45720" rIns="91440" bIns="45720">
                <a:spAutoFit/>
              </a:bodyPr>
              <a:lstStyle/>
              <a:p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Cho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đường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thẳng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i="1" dirty="0">
                    <a:latin typeface="Times New Roman" charset="0"/>
                    <a:ea typeface="Times New Roman" charset="0"/>
                    <a:cs typeface="Times New Roman" charset="0"/>
                  </a:rPr>
                  <a:t>d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và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mặt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phẳng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).</a:t>
                </a:r>
                <a:endParaRPr lang="en-US" sz="2400" dirty="0"/>
              </a:p>
              <a:p>
                <a:endParaRPr lang="en-US" sz="2400" dirty="0"/>
              </a:p>
            </p:txBody>
          </p:sp>
        </mc:Choice>
        <mc:Fallback xmlns="">
          <p:sp>
            <p:nvSpPr>
              <p:cNvPr id="50" name="Rectangle 4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269" y="1918257"/>
                <a:ext cx="6550332" cy="954107"/>
              </a:xfrm>
              <a:prstGeom prst="rect">
                <a:avLst/>
              </a:prstGeom>
              <a:blipFill>
                <a:blip r:embed="rId3"/>
                <a:stretch>
                  <a:fillRect l="-2326" t="-96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 50"/>
              <p:cNvSpPr/>
              <p:nvPr/>
            </p:nvSpPr>
            <p:spPr>
              <a:xfrm>
                <a:off x="155270" y="2419483"/>
                <a:ext cx="6156073" cy="2025619"/>
              </a:xfrm>
              <a:prstGeom prst="rect">
                <a:avLst/>
              </a:prstGeom>
            </p:spPr>
            <p:txBody>
              <a:bodyPr wrap="square" lIns="91440" tIns="45720" rIns="91440" bIns="45720">
                <a:spAutoFit/>
              </a:bodyPr>
              <a:lstStyle/>
              <a:p>
                <a:r>
                  <a:rPr lang="en-US" sz="3200" dirty="0">
                    <a:latin typeface="Times New Roman" charset="0"/>
                    <a:cs typeface="Times New Roman" charset="0"/>
                  </a:rPr>
                  <a:t>- TH </a:t>
                </a:r>
                <a:r>
                  <a:rPr lang="en-US" sz="3200" i="1" dirty="0">
                    <a:latin typeface="Times New Roman" charset="0"/>
                    <a:cs typeface="Times New Roman" charset="0"/>
                  </a:rPr>
                  <a:t>d</a:t>
                </a:r>
                <a:r>
                  <a:rPr lang="en-US" sz="3200" dirty="0">
                    <a:latin typeface="Times New Roman" charset="0"/>
                    <a:cs typeface="Times New Roman" charset="0"/>
                  </a:rPr>
                  <a:t> </a:t>
                </a:r>
                <a:r>
                  <a:rPr lang="en-US" sz="3200" dirty="0">
                    <a:latin typeface="Times New Roman" charset="0"/>
                    <a:cs typeface="Times New Roman" charset="0"/>
                    <a:sym typeface="Symbol" panose="05050102010706020507" pitchFamily="18" charset="2"/>
                  </a:rPr>
                  <a:t> </a:t>
                </a:r>
                <a:r>
                  <a:rPr lang="en-US" sz="3200" dirty="0" err="1">
                    <a:latin typeface="Times New Roman" charset="0"/>
                    <a:cs typeface="Times New Roman" charset="0"/>
                  </a:rPr>
                  <a:t>mp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)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thì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ta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nói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góc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giữa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đường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thẳng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i="1" dirty="0">
                    <a:latin typeface="Times New Roman" charset="0"/>
                    <a:ea typeface="Times New Roman" charset="0"/>
                    <a:cs typeface="Times New Roman" charset="0"/>
                  </a:rPr>
                  <a:t>d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và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mp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)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bằng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90</a:t>
                </a:r>
                <a:r>
                  <a:rPr lang="en-US" sz="3200" baseline="30000" dirty="0">
                    <a:latin typeface="Times New Roman" charset="0"/>
                    <a:ea typeface="Times New Roman" charset="0"/>
                    <a:cs typeface="Times New Roman" charset="0"/>
                  </a:rPr>
                  <a:t>0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. KH: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charset="0"/>
                          </a:rPr>
                        </m:ctrlPr>
                      </m:dPr>
                      <m:e>
                        <m:acc>
                          <m:accPr>
                            <m:chr m:val="̂"/>
                            <m:ctrlPr>
                              <a:rPr lang="en-US" sz="3200" i="1">
                                <a:latin typeface="Cambria Math" panose="02040503050406030204" pitchFamily="18" charset="0"/>
                                <a:cs typeface="Times New Roman" charset="0"/>
                              </a:rPr>
                            </m:ctrlPr>
                          </m:acc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cs typeface="Times New Roman" charset="0"/>
                              </a:rPr>
                              <m:t>𝑑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cs typeface="Times New Roman" charset="0"/>
                              </a:rPr>
                              <m:t>,</m:t>
                            </m:r>
                            <m:d>
                              <m:d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cs typeface="Times New Roman" charset="0"/>
                                  </a:rPr>
                                </m:ctrlPr>
                              </m:d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charset="0"/>
                                  </a:rPr>
                                  <m:t>𝛼</m:t>
                                </m:r>
                              </m:e>
                            </m:d>
                          </m:e>
                        </m:acc>
                      </m:e>
                    </m:d>
                    <m:r>
                      <a:rPr lang="en-US" sz="3200" i="1">
                        <a:latin typeface="Cambria Math" panose="02040503050406030204" pitchFamily="18" charset="0"/>
                        <a:cs typeface="Times New Roman" charset="0"/>
                      </a:rPr>
                      <m:t>=</m:t>
                    </m:r>
                    <m:r>
                      <a:rPr lang="en-US" sz="3200" i="1">
                        <a:latin typeface="Cambria Math" panose="02040503050406030204" pitchFamily="18" charset="0"/>
                        <a:cs typeface="Times New Roman" charset="0"/>
                      </a:rPr>
                      <m:t>90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charset="0"/>
                      </a:rPr>
                      <m:t>°</m:t>
                    </m:r>
                  </m:oMath>
                </a14:m>
                <a:endParaRPr lang="en-US" sz="3200" dirty="0">
                  <a:latin typeface="Times New Roman" charset="0"/>
                  <a:cs typeface="Times New Roman" charset="0"/>
                </a:endParaRPr>
              </a:p>
              <a:p>
                <a:endParaRPr lang="en-US" sz="2400" dirty="0"/>
              </a:p>
            </p:txBody>
          </p:sp>
        </mc:Choice>
        <mc:Fallback xmlns="">
          <p:sp>
            <p:nvSpPr>
              <p:cNvPr id="51" name="Rectangle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270" y="2419483"/>
                <a:ext cx="6156073" cy="2025619"/>
              </a:xfrm>
              <a:prstGeom prst="rect">
                <a:avLst/>
              </a:prstGeom>
              <a:blipFill>
                <a:blip r:embed="rId4"/>
                <a:stretch>
                  <a:fillRect l="-2475" t="-3916" r="-1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891EAC1D-3FF6-4F93-A159-83368AAB30F0}"/>
              </a:ext>
            </a:extLst>
          </p:cNvPr>
          <p:cNvCxnSpPr/>
          <p:nvPr/>
        </p:nvCxnSpPr>
        <p:spPr>
          <a:xfrm>
            <a:off x="10471573" y="2749974"/>
            <a:ext cx="609600" cy="433493"/>
          </a:xfrm>
          <a:prstGeom prst="line">
            <a:avLst/>
          </a:prstGeom>
          <a:ln w="28575"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/>
              <p:cNvSpPr txBox="1"/>
              <p:nvPr/>
            </p:nvSpPr>
            <p:spPr>
              <a:xfrm>
                <a:off x="9462456" y="2197853"/>
                <a:ext cx="197805" cy="52322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latin typeface="Cambria Math" panose="02040503050406030204" pitchFamily="18" charset="0"/>
                          <a:ea typeface="Times New Roman" charset="0"/>
                          <a:cs typeface="Times New Roman" charset="0"/>
                        </a:rPr>
                        <m:t>𝜑</m:t>
                      </m:r>
                    </m:oMath>
                  </m:oMathPara>
                </a14:m>
                <a:endParaRPr lang="en-US" sz="2800" dirty="0">
                  <a:latin typeface="Times New Roman" charset="0"/>
                  <a:ea typeface="Times New Roman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62456" y="2197853"/>
                <a:ext cx="197805" cy="523220"/>
              </a:xfrm>
              <a:prstGeom prst="rect">
                <a:avLst/>
              </a:prstGeom>
              <a:blipFill>
                <a:blip r:embed="rId5"/>
                <a:stretch>
                  <a:fillRect r="-575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Arc 65"/>
          <p:cNvSpPr/>
          <p:nvPr/>
        </p:nvSpPr>
        <p:spPr>
          <a:xfrm rot="15536962">
            <a:off x="9723916" y="2523865"/>
            <a:ext cx="589872" cy="375593"/>
          </a:xfrm>
          <a:prstGeom prst="arc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40" tIns="45720" rIns="91440" bIns="45720" rtlCol="0" anchor="ctr"/>
          <a:lstStyle/>
          <a:p>
            <a:pPr algn="ctr"/>
            <a:endParaRPr lang="en-US" sz="2400">
              <a:latin typeface="Times New Roman" charset="0"/>
              <a:ea typeface="Times New Roman" charset="0"/>
              <a:cs typeface="Times New Roman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DFC10C8-84DC-406E-925E-56415C6E1D02}"/>
              </a:ext>
            </a:extLst>
          </p:cNvPr>
          <p:cNvGrpSpPr/>
          <p:nvPr/>
        </p:nvGrpSpPr>
        <p:grpSpPr>
          <a:xfrm>
            <a:off x="7763846" y="1084075"/>
            <a:ext cx="553697" cy="3273949"/>
            <a:chOff x="6771149" y="830611"/>
            <a:chExt cx="415273" cy="2455462"/>
          </a:xfrm>
        </p:grpSpPr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E8FCE0F4-B2B0-49D8-A102-0FF788B2609C}"/>
                </a:ext>
              </a:extLst>
            </p:cNvPr>
            <p:cNvSpPr txBox="1"/>
            <p:nvPr/>
          </p:nvSpPr>
          <p:spPr>
            <a:xfrm>
              <a:off x="6820648" y="830611"/>
              <a:ext cx="365774" cy="421271"/>
            </a:xfrm>
            <a:prstGeom prst="rect">
              <a:avLst/>
            </a:prstGeom>
            <a:noFill/>
          </p:spPr>
          <p:txBody>
            <a:bodyPr wrap="square" lIns="68580" tIns="34291" rIns="68580" bIns="34291" rtlCol="0">
              <a:spAutoFit/>
            </a:bodyPr>
            <a:lstStyle/>
            <a:p>
              <a:r>
                <a:rPr lang="en-US" sz="32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</a:t>
              </a:r>
            </a:p>
          </p:txBody>
        </p: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EBF9F15D-4D17-41B4-8141-0DB2BF910A5A}"/>
                </a:ext>
              </a:extLst>
            </p:cNvPr>
            <p:cNvCxnSpPr>
              <a:cxnSpLocks/>
            </p:cNvCxnSpPr>
            <p:nvPr/>
          </p:nvCxnSpPr>
          <p:spPr>
            <a:xfrm>
              <a:off x="6771149" y="1209040"/>
              <a:ext cx="1327" cy="1091513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EBF9F15D-4D17-41B4-8141-0DB2BF910A5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72476" y="2351770"/>
              <a:ext cx="1980" cy="489825"/>
            </a:xfrm>
            <a:prstGeom prst="line">
              <a:avLst/>
            </a:prstGeom>
            <a:ln w="28575">
              <a:prstDash val="dash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EBF9F15D-4D17-41B4-8141-0DB2BF910A5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72476" y="2844800"/>
              <a:ext cx="4244" cy="441273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6C2D09F-E301-4D8D-B071-6DF1D6BE4E58}"/>
              </a:ext>
            </a:extLst>
          </p:cNvPr>
          <p:cNvGrpSpPr/>
          <p:nvPr/>
        </p:nvGrpSpPr>
        <p:grpSpPr>
          <a:xfrm>
            <a:off x="7564060" y="2818664"/>
            <a:ext cx="170288" cy="244392"/>
            <a:chOff x="6190992" y="2387898"/>
            <a:chExt cx="108704" cy="128622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77B06FDF-FB50-4C3F-8407-25FC424162C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95935" y="2390568"/>
              <a:ext cx="10376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7244DED8-9E26-46F1-A7DF-C69BFE033C36}"/>
                </a:ext>
              </a:extLst>
            </p:cNvPr>
            <p:cNvCxnSpPr>
              <a:cxnSpLocks/>
            </p:cNvCxnSpPr>
            <p:nvPr/>
          </p:nvCxnSpPr>
          <p:spPr>
            <a:xfrm>
              <a:off x="6190992" y="2387898"/>
              <a:ext cx="0" cy="128622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2" name="Rectangle 81"/>
              <p:cNvSpPr/>
              <p:nvPr/>
            </p:nvSpPr>
            <p:spPr>
              <a:xfrm>
                <a:off x="141722" y="3958829"/>
                <a:ext cx="10939451" cy="584775"/>
              </a:xfrm>
              <a:prstGeom prst="rect">
                <a:avLst/>
              </a:prstGeom>
            </p:spPr>
            <p:txBody>
              <a:bodyPr wrap="square" lIns="91440" tIns="45720" rIns="91440" bIns="45720">
                <a:spAutoFit/>
              </a:bodyPr>
              <a:lstStyle/>
              <a:p>
                <a:r>
                  <a:rPr lang="en-US" sz="3200" dirty="0">
                    <a:latin typeface="Times New Roman" charset="0"/>
                    <a:cs typeface="Times New Roman" charset="0"/>
                  </a:rPr>
                  <a:t>- </a:t>
                </a:r>
                <a:r>
                  <a:rPr lang="en-US" sz="3200" dirty="0" err="1">
                    <a:latin typeface="Times New Roman" charset="0"/>
                    <a:cs typeface="Times New Roman" charset="0"/>
                  </a:rPr>
                  <a:t>Trường</a:t>
                </a:r>
                <a:r>
                  <a:rPr lang="en-US" sz="3200" dirty="0">
                    <a:latin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cs typeface="Times New Roman" charset="0"/>
                  </a:rPr>
                  <a:t>hợp</a:t>
                </a:r>
                <a:r>
                  <a:rPr lang="en-US" sz="3200" dirty="0">
                    <a:latin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cs typeface="Times New Roman" charset="0"/>
                  </a:rPr>
                  <a:t>đường</a:t>
                </a:r>
                <a:r>
                  <a:rPr lang="en-US" sz="3200" dirty="0">
                    <a:latin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cs typeface="Times New Roman" charset="0"/>
                  </a:rPr>
                  <a:t>thẳng</a:t>
                </a:r>
                <a:r>
                  <a:rPr lang="en-US" sz="3200" dirty="0">
                    <a:latin typeface="Times New Roman" charset="0"/>
                    <a:cs typeface="Times New Roman" charset="0"/>
                  </a:rPr>
                  <a:t> </a:t>
                </a:r>
                <a:r>
                  <a:rPr lang="en-US" sz="3200" i="1" dirty="0">
                    <a:latin typeface="Times New Roman" charset="0"/>
                    <a:cs typeface="Times New Roman" charset="0"/>
                  </a:rPr>
                  <a:t>d</a:t>
                </a:r>
                <a:r>
                  <a:rPr lang="en-US" sz="3200" dirty="0">
                    <a:latin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cs typeface="Times New Roman" charset="0"/>
                  </a:rPr>
                  <a:t>không</a:t>
                </a:r>
                <a:r>
                  <a:rPr lang="vi-VN" sz="3200" dirty="0">
                    <a:latin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cs typeface="Times New Roman" charset="0"/>
                  </a:rPr>
                  <a:t>vuông</a:t>
                </a:r>
                <a:r>
                  <a:rPr lang="en-US" sz="3200" dirty="0">
                    <a:latin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cs typeface="Times New Roman" charset="0"/>
                  </a:rPr>
                  <a:t>góc</a:t>
                </a:r>
                <a:r>
                  <a:rPr lang="en-US" sz="3200" dirty="0">
                    <a:latin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cs typeface="Times New Roman" charset="0"/>
                  </a:rPr>
                  <a:t>với</a:t>
                </a:r>
                <a:r>
                  <a:rPr lang="en-US" sz="3200" dirty="0">
                    <a:latin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cs typeface="Times New Roman" charset="0"/>
                  </a:rPr>
                  <a:t>mp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)</a:t>
                </a:r>
                <a:endParaRPr lang="en-US" sz="3200" dirty="0"/>
              </a:p>
            </p:txBody>
          </p:sp>
        </mc:Choice>
        <mc:Fallback xmlns="">
          <p:sp>
            <p:nvSpPr>
              <p:cNvPr id="82" name="Rectangle 8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722" y="3958829"/>
                <a:ext cx="10939451" cy="584775"/>
              </a:xfrm>
              <a:prstGeom prst="rect">
                <a:avLst/>
              </a:prstGeom>
              <a:blipFill>
                <a:blip r:embed="rId6"/>
                <a:stretch>
                  <a:fillRect l="-1393" t="-15625" b="-31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Rectangle 82"/>
              <p:cNvSpPr/>
              <p:nvPr/>
            </p:nvSpPr>
            <p:spPr>
              <a:xfrm>
                <a:off x="208476" y="4583344"/>
                <a:ext cx="11775048" cy="1077218"/>
              </a:xfrm>
              <a:prstGeom prst="rect">
                <a:avLst/>
              </a:prstGeom>
            </p:spPr>
            <p:txBody>
              <a:bodyPr wrap="square" lIns="91440" tIns="45720" rIns="91440" bIns="45720">
                <a:spAutoFit/>
              </a:bodyPr>
              <a:lstStyle/>
              <a:p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thì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góc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giữa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đường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thẳng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i="1" dirty="0">
                    <a:latin typeface="Times New Roman" charset="0"/>
                    <a:ea typeface="Times New Roman" charset="0"/>
                    <a:cs typeface="Times New Roman" charset="0"/>
                  </a:rPr>
                  <a:t>d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và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hình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chiếu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i="1" dirty="0">
                    <a:latin typeface="Times New Roman" charset="0"/>
                    <a:ea typeface="Times New Roman" charset="0"/>
                    <a:cs typeface="Times New Roman" charset="0"/>
                  </a:rPr>
                  <a:t>d’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vi-VN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của</a:t>
                </a:r>
                <a:r>
                  <a:rPr lang="vi-VN" sz="3200" dirty="0">
                    <a:latin typeface="Times New Roman" charset="0"/>
                    <a:ea typeface="Times New Roman" charset="0"/>
                    <a:cs typeface="Times New Roman" charset="0"/>
                  </a:rPr>
                  <a:t> nó trên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mp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) </a:t>
                </a:r>
                <a:r>
                  <a:rPr lang="vi-VN" sz="3200" dirty="0">
                    <a:latin typeface="Times New Roman" charset="0"/>
                    <a:ea typeface="Times New Roman" charset="0"/>
                    <a:cs typeface="Times New Roman" charset="0"/>
                  </a:rPr>
                  <a:t>gọi là </a:t>
                </a:r>
                <a:r>
                  <a:rPr lang="vi-VN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góc</a:t>
                </a:r>
                <a:r>
                  <a:rPr lang="vi-VN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vi-VN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giữa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vi-VN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đường</a:t>
                </a:r>
                <a:r>
                  <a:rPr lang="vi-VN" sz="3200" dirty="0">
                    <a:latin typeface="Times New Roman" charset="0"/>
                    <a:ea typeface="Times New Roman" charset="0"/>
                    <a:cs typeface="Times New Roman" charset="0"/>
                  </a:rPr>
                  <a:t> thẳng </a:t>
                </a:r>
                <a:r>
                  <a:rPr lang="vi-VN" sz="3200" i="1" dirty="0">
                    <a:latin typeface="Times New Roman" charset="0"/>
                    <a:ea typeface="Times New Roman" charset="0"/>
                    <a:cs typeface="Times New Roman" charset="0"/>
                  </a:rPr>
                  <a:t>d</a:t>
                </a:r>
                <a:r>
                  <a:rPr lang="vi-VN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và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US" sz="3200" dirty="0" err="1">
                    <a:latin typeface="Times New Roman" charset="0"/>
                    <a:ea typeface="Times New Roman" charset="0"/>
                    <a:cs typeface="Times New Roman" charset="0"/>
                  </a:rPr>
                  <a:t>mp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(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charset="0"/>
                        <a:cs typeface="Times New Roman" charset="0"/>
                      </a:rPr>
                      <m:t>𝛼</m:t>
                    </m:r>
                  </m:oMath>
                </a14:m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). </a:t>
                </a:r>
                <a:endParaRPr lang="en-US" sz="3200" dirty="0"/>
              </a:p>
            </p:txBody>
          </p:sp>
        </mc:Choice>
        <mc:Fallback xmlns="">
          <p:sp>
            <p:nvSpPr>
              <p:cNvPr id="83" name="Rectangle 8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476" y="4583344"/>
                <a:ext cx="11775048" cy="1077218"/>
              </a:xfrm>
              <a:prstGeom prst="rect">
                <a:avLst/>
              </a:prstGeom>
              <a:blipFill>
                <a:blip r:embed="rId7"/>
                <a:stretch>
                  <a:fillRect l="-1294" t="-7910" b="-163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4" name="Rectangle 83"/>
              <p:cNvSpPr/>
              <p:nvPr/>
            </p:nvSpPr>
            <p:spPr>
              <a:xfrm>
                <a:off x="5920686" y="5018091"/>
                <a:ext cx="5218525" cy="671402"/>
              </a:xfrm>
              <a:prstGeom prst="rect">
                <a:avLst/>
              </a:prstGeom>
            </p:spPr>
            <p:txBody>
              <a:bodyPr wrap="square" lIns="91440" tIns="45720" rIns="91440" bIns="45720">
                <a:spAutoFit/>
              </a:bodyPr>
              <a:lstStyle/>
              <a:p>
                <a:r>
                  <a:rPr lang="en-US" sz="3200" dirty="0">
                    <a:solidFill>
                      <a:srgbClr val="0000FF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KH: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charset="0"/>
                          </a:rPr>
                        </m:ctrlPr>
                      </m:dPr>
                      <m:e>
                        <m:acc>
                          <m:accPr>
                            <m:chr m:val="̂"/>
                            <m:ctrlPr>
                              <a:rPr lang="en-US" sz="3200" i="1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  <a:cs typeface="Times New Roman" charset="0"/>
                              </a:rPr>
                            </m:ctrlPr>
                          </m:accPr>
                          <m:e>
                            <m:r>
                              <a:rPr lang="en-US" sz="3200" i="1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  <a:cs typeface="Times New Roman" charset="0"/>
                              </a:rPr>
                              <m:t>𝑑</m:t>
                            </m:r>
                            <m:r>
                              <a:rPr lang="en-US" sz="3200" i="1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  <a:cs typeface="Times New Roman" charset="0"/>
                              </a:rPr>
                              <m:t>,</m:t>
                            </m:r>
                            <m:d>
                              <m:dPr>
                                <m:ctrlPr>
                                  <a:rPr lang="en-US" sz="3200" i="1">
                                    <a:solidFill>
                                      <a:srgbClr val="0000FF"/>
                                    </a:solidFill>
                                    <a:latin typeface="Cambria Math" panose="02040503050406030204" pitchFamily="18" charset="0"/>
                                    <a:cs typeface="Times New Roman" charset="0"/>
                                  </a:rPr>
                                </m:ctrlPr>
                              </m:dPr>
                              <m:e>
                                <m:r>
                                  <a:rPr lang="en-US" sz="3200" i="1">
                                    <a:solidFill>
                                      <a:srgbClr val="0000FF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charset="0"/>
                                  </a:rPr>
                                  <m:t>𝛼</m:t>
                                </m:r>
                              </m:e>
                            </m:d>
                          </m:e>
                        </m:acc>
                      </m:e>
                    </m:d>
                    <m:r>
                      <a:rPr lang="en-US" sz="32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charset="0"/>
                      </a:rPr>
                      <m:t>=</m:t>
                    </m:r>
                    <m:d>
                      <m:dPr>
                        <m:ctrlPr>
                          <a:rPr lang="en-US" sz="32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charset="0"/>
                          </a:rPr>
                        </m:ctrlPr>
                      </m:dPr>
                      <m:e>
                        <m:acc>
                          <m:accPr>
                            <m:chr m:val="̂"/>
                            <m:ctrlPr>
                              <a:rPr lang="en-US" sz="3200" i="1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charset="0"/>
                              </a:rPr>
                            </m:ctrlPr>
                          </m:accPr>
                          <m:e>
                            <m:r>
                              <a:rPr lang="en-US" sz="3200" i="1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charset="0"/>
                              </a:rPr>
                              <m:t>𝑑</m:t>
                            </m:r>
                            <m:r>
                              <a:rPr lang="en-US" sz="3200" i="1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charset="0"/>
                              </a:rPr>
                              <m:t>,</m:t>
                            </m:r>
                            <m:sSup>
                              <m:sSupPr>
                                <m:ctrlPr>
                                  <a:rPr lang="en-US" sz="3200" i="1">
                                    <a:solidFill>
                                      <a:srgbClr val="0000FF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charset="0"/>
                                  </a:rPr>
                                </m:ctrlPr>
                              </m:sSupPr>
                              <m:e>
                                <m:r>
                                  <a:rPr lang="en-US" sz="3200" i="1">
                                    <a:solidFill>
                                      <a:srgbClr val="0000FF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charset="0"/>
                                  </a:rPr>
                                  <m:t>𝑑</m:t>
                                </m:r>
                              </m:e>
                              <m:sup>
                                <m:r>
                                  <a:rPr lang="en-US" sz="3200" i="1">
                                    <a:solidFill>
                                      <a:srgbClr val="0000FF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charset="0"/>
                                  </a:rPr>
                                  <m:t>′</m:t>
                                </m:r>
                              </m:sup>
                            </m:sSup>
                          </m:e>
                        </m:acc>
                      </m:e>
                    </m:d>
                    <m:r>
                      <a:rPr lang="en-US" sz="32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cs typeface="Times New Roman" charset="0"/>
                      </a:rPr>
                      <m:t>=</m:t>
                    </m:r>
                    <m:r>
                      <a:rPr lang="en-US" sz="32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charset="0"/>
                      </a:rPr>
                      <m:t>𝜑</m:t>
                    </m:r>
                  </m:oMath>
                </a14:m>
                <a:endParaRPr lang="en-US" sz="3200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84" name="Rectangle 8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0686" y="5018091"/>
                <a:ext cx="5218525" cy="671402"/>
              </a:xfrm>
              <a:prstGeom prst="rect">
                <a:avLst/>
              </a:prstGeom>
              <a:blipFill>
                <a:blip r:embed="rId8"/>
                <a:stretch>
                  <a:fillRect l="-2921" t="-4545" b="-236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5" name="TextBox 84">
            <a:extLst>
              <a:ext uri="{FF2B5EF4-FFF2-40B4-BE49-F238E27FC236}">
                <a16:creationId xmlns:a16="http://schemas.microsoft.com/office/drawing/2014/main" id="{E8FCE0F4-B2B0-49D8-A102-0FF788B2609C}"/>
              </a:ext>
            </a:extLst>
          </p:cNvPr>
          <p:cNvSpPr txBox="1"/>
          <p:nvPr/>
        </p:nvSpPr>
        <p:spPr>
          <a:xfrm>
            <a:off x="7313477" y="1955262"/>
            <a:ext cx="465468" cy="561694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6" name="Content Placeholder 2">
                <a:extLst>
                  <a:ext uri="{FF2B5EF4-FFF2-40B4-BE49-F238E27FC236}">
                    <a16:creationId xmlns:a16="http://schemas.microsoft.com/office/drawing/2014/main" id="{F22E5822-0AC1-4146-9924-8760B6A0CE8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97392" y="5836800"/>
                <a:ext cx="4003324" cy="606960"/>
              </a:xfrm>
              <a:solidFill>
                <a:schemeClr val="accent6">
                  <a:lumMod val="60000"/>
                  <a:lumOff val="40000"/>
                </a:schemeClr>
              </a:solidFill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3200">
                    <a:latin typeface="Times New Roman" charset="0"/>
                    <a:ea typeface="Times New Roman" charset="0"/>
                    <a:cs typeface="Times New Roman" charset="0"/>
                  </a:rPr>
                  <a:t>Lưu </a:t>
                </a:r>
                <a:r>
                  <a:rPr lang="en-US" sz="3200" dirty="0">
                    <a:latin typeface="Times New Roman" charset="0"/>
                    <a:ea typeface="Times New Roman" charset="0"/>
                    <a:cs typeface="Times New Roman" charset="0"/>
                  </a:rPr>
                  <a:t>ý: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charset="0"/>
                      </a:rPr>
                      <m:t>0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charset="0"/>
                      </a:rPr>
                      <m:t>°≤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charset="0"/>
                      </a:rPr>
                      <m:t>𝜑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charset="0"/>
                      </a:rPr>
                      <m:t>≤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charset="0"/>
                      </a:rPr>
                      <m:t>90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charset="0"/>
                      </a:rPr>
                      <m:t>°</m:t>
                    </m:r>
                  </m:oMath>
                </a14:m>
                <a:endParaRPr lang="en-US" sz="3200" dirty="0">
                  <a:latin typeface="Times New Roman" charset="0"/>
                  <a:ea typeface="Times New Roman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86" name="Content Placeholder 2">
                <a:extLst>
                  <a:ext uri="{FF2B5EF4-FFF2-40B4-BE49-F238E27FC236}">
                    <a16:creationId xmlns:a16="http://schemas.microsoft.com/office/drawing/2014/main" id="{F22E5822-0AC1-4146-9924-8760B6A0CE8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97392" y="5836800"/>
                <a:ext cx="4003324" cy="606960"/>
              </a:xfrm>
              <a:blipFill>
                <a:blip r:embed="rId9"/>
                <a:stretch>
                  <a:fillRect l="-3963" t="-22000" b="-19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74344B29-E4EB-474D-ABE3-406B74FB4685}"/>
              </a:ext>
            </a:extLst>
          </p:cNvPr>
          <p:cNvCxnSpPr>
            <a:cxnSpLocks/>
          </p:cNvCxnSpPr>
          <p:nvPr/>
        </p:nvCxnSpPr>
        <p:spPr>
          <a:xfrm>
            <a:off x="8749255" y="1653116"/>
            <a:ext cx="0" cy="1060520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91" name="Group 90">
            <a:extLst>
              <a:ext uri="{FF2B5EF4-FFF2-40B4-BE49-F238E27FC236}">
                <a16:creationId xmlns:a16="http://schemas.microsoft.com/office/drawing/2014/main" id="{EE3F2630-50EB-4B7F-82D9-E78CB829048D}"/>
              </a:ext>
            </a:extLst>
          </p:cNvPr>
          <p:cNvGrpSpPr/>
          <p:nvPr/>
        </p:nvGrpSpPr>
        <p:grpSpPr>
          <a:xfrm>
            <a:off x="8529949" y="2558769"/>
            <a:ext cx="213339" cy="167168"/>
            <a:chOff x="6143223" y="1991288"/>
            <a:chExt cx="108704" cy="128622"/>
          </a:xfrm>
        </p:grpSpPr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3FA3FF48-D68C-43B5-98E5-48B922EF33C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48166" y="2000825"/>
              <a:ext cx="10376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57F0147C-7C16-4B67-9FBF-3B04473E93E0}"/>
                </a:ext>
              </a:extLst>
            </p:cNvPr>
            <p:cNvCxnSpPr>
              <a:cxnSpLocks/>
            </p:cNvCxnSpPr>
            <p:nvPr/>
          </p:nvCxnSpPr>
          <p:spPr>
            <a:xfrm>
              <a:off x="6143223" y="1991288"/>
              <a:ext cx="0" cy="128622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5625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" grpId="0"/>
      <p:bldP spid="127" grpId="0" animBg="1"/>
      <p:bldP spid="49" grpId="0"/>
      <p:bldP spid="50" grpId="0"/>
      <p:bldP spid="51" grpId="0"/>
      <p:bldP spid="65" grpId="0"/>
      <p:bldP spid="66" grpId="0" animBg="1"/>
      <p:bldP spid="82" grpId="0"/>
      <p:bldP spid="83" grpId="0"/>
      <p:bldP spid="84" grpId="0"/>
      <p:bldP spid="85" grpId="0"/>
      <p:bldP spid="86" grpId="0" build="p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33429" y="1820588"/>
            <a:ext cx="11926984" cy="4951201"/>
            <a:chOff x="184495" y="3655445"/>
            <a:chExt cx="11926984" cy="4627407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7"/>
              <a:ext cx="11926984" cy="441763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en-US" sz="2999" dirty="0">
                <a:solidFill>
                  <a:prstClr val="white"/>
                </a:solidFill>
                <a:latin typeface="Calibri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55445"/>
              <a:ext cx="2342698" cy="517649"/>
              <a:chOff x="1275608" y="6274279"/>
              <a:chExt cx="4592537" cy="940543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en-US" sz="29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6150" y="6274279"/>
                <a:ext cx="2813135" cy="9405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914377"/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en-US" sz="2999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en-US" sz="2999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sp>
        <p:nvSpPr>
          <p:cNvPr id="25" name="Rounded Rectangle 24"/>
          <p:cNvSpPr/>
          <p:nvPr/>
        </p:nvSpPr>
        <p:spPr bwMode="auto">
          <a:xfrm>
            <a:off x="67242" y="49496"/>
            <a:ext cx="12031271" cy="1691643"/>
          </a:xfrm>
          <a:prstGeom prst="roundRect">
            <a:avLst>
              <a:gd name="adj" fmla="val 5492"/>
            </a:avLst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176898">
              <a:defRPr/>
            </a:pPr>
            <a:endParaRPr lang="en-US" sz="3199">
              <a:solidFill>
                <a:prstClr val="white"/>
              </a:solidFill>
              <a:latin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012671-1165-4F27-80D7-ED52601509EC}"/>
              </a:ext>
            </a:extLst>
          </p:cNvPr>
          <p:cNvGrpSpPr/>
          <p:nvPr/>
        </p:nvGrpSpPr>
        <p:grpSpPr>
          <a:xfrm>
            <a:off x="93489" y="113061"/>
            <a:ext cx="1782979" cy="693824"/>
            <a:chOff x="687448" y="188353"/>
            <a:chExt cx="1782979" cy="885072"/>
          </a:xfrm>
        </p:grpSpPr>
        <p:sp>
          <p:nvSpPr>
            <p:cNvPr id="27" name="Isosceles Triangle 44"/>
            <p:cNvSpPr/>
            <p:nvPr/>
          </p:nvSpPr>
          <p:spPr bwMode="auto">
            <a:xfrm rot="5400000" flipV="1">
              <a:off x="613140" y="888983"/>
              <a:ext cx="258751" cy="110133"/>
            </a:xfrm>
            <a:custGeom>
              <a:avLst/>
              <a:gdLst>
                <a:gd name="connsiteX0" fmla="*/ 0 w 293725"/>
                <a:gd name="connsiteY0" fmla="*/ 164224 h 164224"/>
                <a:gd name="connsiteX1" fmla="*/ 146863 w 293725"/>
                <a:gd name="connsiteY1" fmla="*/ 0 h 164224"/>
                <a:gd name="connsiteX2" fmla="*/ 293725 w 293725"/>
                <a:gd name="connsiteY2" fmla="*/ 164224 h 164224"/>
                <a:gd name="connsiteX3" fmla="*/ 0 w 293725"/>
                <a:gd name="connsiteY3" fmla="*/ 164224 h 164224"/>
                <a:gd name="connsiteX0" fmla="*/ 2363 w 296088"/>
                <a:gd name="connsiteY0" fmla="*/ 164221 h 164221"/>
                <a:gd name="connsiteX1" fmla="*/ 0 w 296088"/>
                <a:gd name="connsiteY1" fmla="*/ 0 h 164221"/>
                <a:gd name="connsiteX2" fmla="*/ 296088 w 296088"/>
                <a:gd name="connsiteY2" fmla="*/ 164221 h 164221"/>
                <a:gd name="connsiteX3" fmla="*/ 2363 w 296088"/>
                <a:gd name="connsiteY3" fmla="*/ 164221 h 16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88" h="164221">
                  <a:moveTo>
                    <a:pt x="2363" y="164221"/>
                  </a:moveTo>
                  <a:cubicBezTo>
                    <a:pt x="1575" y="109481"/>
                    <a:pt x="788" y="54740"/>
                    <a:pt x="0" y="0"/>
                  </a:cubicBezTo>
                  <a:lnTo>
                    <a:pt x="296088" y="164221"/>
                  </a:lnTo>
                  <a:lnTo>
                    <a:pt x="2363" y="164221"/>
                  </a:lnTo>
                  <a:close/>
                </a:path>
              </a:pathLst>
            </a:cu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8" name="Pentagon 27"/>
            <p:cNvSpPr/>
            <p:nvPr/>
          </p:nvSpPr>
          <p:spPr bwMode="auto">
            <a:xfrm>
              <a:off x="687448" y="260144"/>
              <a:ext cx="1668876" cy="557771"/>
            </a:xfrm>
            <a:prstGeom prst="homePlate">
              <a:avLst>
                <a:gd name="adj" fmla="val 12444"/>
              </a:avLst>
            </a:pr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 dirty="0">
                <a:solidFill>
                  <a:prstClr val="white"/>
                </a:solidFill>
                <a:latin typeface="Calibri"/>
              </a:endParaRPr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791136" y="291302"/>
              <a:ext cx="296985" cy="468894"/>
              <a:chOff x="7440266" y="3167590"/>
              <a:chExt cx="757238" cy="585127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205711"/>
                <a:ext cx="280814" cy="247791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70075" y="3504927"/>
                <a:ext cx="280814" cy="247790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7506942" y="3167590"/>
                <a:ext cx="355803" cy="250645"/>
              </a:xfrm>
              <a:custGeom>
                <a:avLst/>
                <a:gdLst/>
                <a:ahLst/>
                <a:cxnLst>
                  <a:cxn ang="0">
                    <a:pos x="76" y="182"/>
                  </a:cxn>
                  <a:cxn ang="0">
                    <a:pos x="0" y="114"/>
                  </a:cxn>
                  <a:cxn ang="0">
                    <a:pos x="24" y="88"/>
                  </a:cxn>
                  <a:cxn ang="0">
                    <a:pos x="73" y="132"/>
                  </a:cxn>
                  <a:cxn ang="0">
                    <a:pos x="187" y="0"/>
                  </a:cxn>
                  <a:cxn ang="0">
                    <a:pos x="215" y="24"/>
                  </a:cxn>
                  <a:cxn ang="0">
                    <a:pos x="76" y="182"/>
                  </a:cxn>
                </a:cxnLst>
                <a:rect l="0" t="0" r="r" b="b"/>
                <a:pathLst>
                  <a:path w="215" h="182">
                    <a:moveTo>
                      <a:pt x="76" y="182"/>
                    </a:moveTo>
                    <a:lnTo>
                      <a:pt x="0" y="114"/>
                    </a:lnTo>
                    <a:lnTo>
                      <a:pt x="24" y="88"/>
                    </a:lnTo>
                    <a:lnTo>
                      <a:pt x="73" y="132"/>
                    </a:lnTo>
                    <a:lnTo>
                      <a:pt x="187" y="0"/>
                    </a:lnTo>
                    <a:lnTo>
                      <a:pt x="215" y="24"/>
                    </a:lnTo>
                    <a:lnTo>
                      <a:pt x="7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7840317" y="3649700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7840317" y="3191978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7840317" y="3548417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7840317" y="3316593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sp>
          <p:nvSpPr>
            <p:cNvPr id="30" name="Chevron 29"/>
            <p:cNvSpPr/>
            <p:nvPr/>
          </p:nvSpPr>
          <p:spPr bwMode="auto">
            <a:xfrm>
              <a:off x="1120782" y="269760"/>
              <a:ext cx="51547" cy="548156"/>
            </a:xfrm>
            <a:prstGeom prst="chevron">
              <a:avLst>
                <a:gd name="adj" fmla="val 68110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1003608" y="188353"/>
              <a:ext cx="1466819" cy="667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defTabSz="914377" eaLnBrk="1" hangingPunct="1"/>
              <a:r>
                <a:rPr lang="en-US" sz="2799" dirty="0" err="1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Bài</a:t>
              </a:r>
              <a:r>
                <a:rPr lang="en-US" sz="2799" dirty="0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 1: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224569" y="2432750"/>
                <a:ext cx="8365279" cy="2164561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 defTabSz="914377">
                  <a:lnSpc>
                    <a:spcPct val="107000"/>
                  </a:lnSpc>
                </a:pP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Gt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𝑆𝐴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en-US" sz="3200" i="1" dirty="0">
                    <a:latin typeface="Cambria Math" panose="02040503050406030204" pitchFamily="18" charset="0"/>
                  </a:rPr>
                  <a:t> 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nên</a:t>
                </a:r>
                <a:r>
                  <a:rPr lang="en-US" sz="3200" dirty="0">
                    <a:latin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𝐴𝐵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chiếu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𝑆𝐵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lên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𝐴𝐵𝐶𝐷</m:t>
                    </m:r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32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defTabSz="914377">
                  <a:lnSpc>
                    <a:spcPct val="107000"/>
                  </a:lnSpc>
                </a:pP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Mà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𝐴𝐵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𝐵𝐶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(do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defTabSz="914377">
                  <a:lnSpc>
                    <a:spcPct val="107000"/>
                  </a:lnSpc>
                </a:pP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𝐵𝐶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𝑆𝐵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theo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đl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3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).</a:t>
                </a: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569" y="2432750"/>
                <a:ext cx="8365279" cy="2164561"/>
              </a:xfrm>
              <a:prstGeom prst="rect">
                <a:avLst/>
              </a:prstGeom>
              <a:blipFill>
                <a:blip r:embed="rId2"/>
                <a:stretch>
                  <a:fillRect l="-1895" t="-3944" b="-81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32079" y="6292305"/>
            <a:ext cx="436728" cy="480339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 defTabSz="914377"/>
            <a:endParaRPr lang="en-US" sz="900">
              <a:solidFill>
                <a:prstClr val="white"/>
              </a:solidFill>
              <a:latin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138178" y="142507"/>
                <a:ext cx="11830497" cy="15696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nl-NL" sz="28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 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chóp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𝐴𝐵𝐶𝐷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đáy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𝐴𝐵𝐶𝐷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tâm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cạnh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𝑆𝐴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Chứng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minh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𝐵𝐶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𝑆𝐵</m:t>
                    </m:r>
                    <m:r>
                      <a:rPr lang="en-US" sz="32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𝐵𝐷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𝑆𝐶</m:t>
                    </m:r>
                  </m:oMath>
                </a14:m>
                <a:r>
                  <a:rPr lang="en-US" sz="3200" dirty="0"/>
                  <a:t>.</a:t>
                </a: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178" y="142507"/>
                <a:ext cx="11830497" cy="1569660"/>
              </a:xfrm>
              <a:prstGeom prst="rect">
                <a:avLst/>
              </a:prstGeom>
              <a:blipFill>
                <a:blip r:embed="rId3"/>
                <a:stretch>
                  <a:fillRect l="-1340" t="-5426" r="-309" b="-120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0" name="Group 19">
            <a:extLst>
              <a:ext uri="{FF2B5EF4-FFF2-40B4-BE49-F238E27FC236}">
                <a16:creationId xmlns:a16="http://schemas.microsoft.com/office/drawing/2014/main" id="{0E582C6E-F5E0-4B33-A4C6-99BBE92E2E1E}"/>
              </a:ext>
            </a:extLst>
          </p:cNvPr>
          <p:cNvGrpSpPr/>
          <p:nvPr/>
        </p:nvGrpSpPr>
        <p:grpSpPr>
          <a:xfrm>
            <a:off x="7720488" y="2163840"/>
            <a:ext cx="4194979" cy="4594709"/>
            <a:chOff x="7720489" y="2163840"/>
            <a:chExt cx="4194979" cy="4594707"/>
          </a:xfrm>
        </p:grpSpPr>
        <p:sp>
          <p:nvSpPr>
            <p:cNvPr id="78" name="Rectangle 18">
              <a:extLst>
                <a:ext uri="{FF2B5EF4-FFF2-40B4-BE49-F238E27FC236}">
                  <a16:creationId xmlns:a16="http://schemas.microsoft.com/office/drawing/2014/main" id="{2D95BFC4-8D9E-4B63-B39A-5D7954BBF1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17274" y="2163840"/>
              <a:ext cx="1715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377"/>
              <a:r>
                <a:rPr lang="en-US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  <a:endParaRPr lang="en-US" sz="2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98146B4F-2648-4510-B1CB-BD58F38017C7}"/>
                </a:ext>
              </a:extLst>
            </p:cNvPr>
            <p:cNvGrpSpPr/>
            <p:nvPr/>
          </p:nvGrpSpPr>
          <p:grpSpPr>
            <a:xfrm>
              <a:off x="7720489" y="2546412"/>
              <a:ext cx="4194979" cy="4212135"/>
              <a:chOff x="7720489" y="2546412"/>
              <a:chExt cx="4194979" cy="4212135"/>
            </a:xfrm>
          </p:grpSpPr>
          <p:grpSp>
            <p:nvGrpSpPr>
              <p:cNvPr id="17" name="Group 16">
                <a:extLst>
                  <a:ext uri="{FF2B5EF4-FFF2-40B4-BE49-F238E27FC236}">
                    <a16:creationId xmlns:a16="http://schemas.microsoft.com/office/drawing/2014/main" id="{3F383BEE-68C8-4361-87A2-706B8EE9C1AF}"/>
                  </a:ext>
                </a:extLst>
              </p:cNvPr>
              <p:cNvGrpSpPr/>
              <p:nvPr/>
            </p:nvGrpSpPr>
            <p:grpSpPr>
              <a:xfrm>
                <a:off x="7720489" y="2546412"/>
                <a:ext cx="4194979" cy="4212135"/>
                <a:chOff x="7720489" y="2546412"/>
                <a:chExt cx="4194979" cy="4212135"/>
              </a:xfrm>
            </p:grpSpPr>
            <p:grpSp>
              <p:nvGrpSpPr>
                <p:cNvPr id="48" name="Group 47">
                  <a:extLst>
                    <a:ext uri="{FF2B5EF4-FFF2-40B4-BE49-F238E27FC236}">
                      <a16:creationId xmlns:a16="http://schemas.microsoft.com/office/drawing/2014/main" id="{305DFE2D-17EF-4F34-9D2F-ABEC82484283}"/>
                    </a:ext>
                  </a:extLst>
                </p:cNvPr>
                <p:cNvGrpSpPr/>
                <p:nvPr/>
              </p:nvGrpSpPr>
              <p:grpSpPr>
                <a:xfrm>
                  <a:off x="7720489" y="2546412"/>
                  <a:ext cx="4194979" cy="4212135"/>
                  <a:chOff x="4572001" y="1888199"/>
                  <a:chExt cx="3217098" cy="2367372"/>
                </a:xfrm>
              </p:grpSpPr>
              <p:sp>
                <p:nvSpPr>
                  <p:cNvPr id="50" name="Line 9">
                    <a:extLst>
                      <a:ext uri="{FF2B5EF4-FFF2-40B4-BE49-F238E27FC236}">
                        <a16:creationId xmlns:a16="http://schemas.microsoft.com/office/drawing/2014/main" id="{A7D56D4E-6C73-4244-9DC2-B179CA6C8B51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520428" cy="2159794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ln>
                        <a:solidFill>
                          <a:sysClr val="windowText" lastClr="000000"/>
                        </a:solidFill>
                      </a:ln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51" name="Line 11">
                    <a:extLst>
                      <a:ext uri="{FF2B5EF4-FFF2-40B4-BE49-F238E27FC236}">
                        <a16:creationId xmlns:a16="http://schemas.microsoft.com/office/drawing/2014/main" id="{A0A36028-BC22-4BF7-8174-40F7C81493F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800762" y="3294327"/>
                    <a:ext cx="658416" cy="74890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 dirty="0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52" name="Line 12">
                    <a:extLst>
                      <a:ext uri="{FF2B5EF4-FFF2-40B4-BE49-F238E27FC236}">
                        <a16:creationId xmlns:a16="http://schemas.microsoft.com/office/drawing/2014/main" id="{12981FEA-4770-4ECB-9B04-6AACF2390401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793457" y="1888199"/>
                    <a:ext cx="658416" cy="2155031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53" name="Line 13">
                    <a:extLst>
                      <a:ext uri="{FF2B5EF4-FFF2-40B4-BE49-F238E27FC236}">
                        <a16:creationId xmlns:a16="http://schemas.microsoft.com/office/drawing/2014/main" id="{F368364A-8653-454B-92A8-5E479BC8F576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793457" y="4043230"/>
                    <a:ext cx="2178844" cy="476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54" name="Line 14">
                    <a:extLst>
                      <a:ext uri="{FF2B5EF4-FFF2-40B4-BE49-F238E27FC236}">
                        <a16:creationId xmlns:a16="http://schemas.microsoft.com/office/drawing/2014/main" id="{F30D2C74-B3BF-4714-A95D-F47FE6567BCC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6972301" y="3307424"/>
                    <a:ext cx="585788" cy="740569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55" name="Line 15">
                    <a:extLst>
                      <a:ext uri="{FF2B5EF4-FFF2-40B4-BE49-F238E27FC236}">
                        <a16:creationId xmlns:a16="http://schemas.microsoft.com/office/drawing/2014/main" id="{715B48D9-BFAD-432A-BAEB-7CFC65FF601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5451873" y="1888199"/>
                    <a:ext cx="2106216" cy="1419225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57" name="Line 16">
                    <a:extLst>
                      <a:ext uri="{FF2B5EF4-FFF2-40B4-BE49-F238E27FC236}">
                        <a16:creationId xmlns:a16="http://schemas.microsoft.com/office/drawing/2014/main" id="{CB736A9E-15C8-4654-B953-3FBA81B7B6A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191" cy="1406128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60" name="Rectangle 18">
                    <a:extLst>
                      <a:ext uri="{FF2B5EF4-FFF2-40B4-BE49-F238E27FC236}">
                        <a16:creationId xmlns:a16="http://schemas.microsoft.com/office/drawing/2014/main" id="{6E4672E6-D65E-4504-B5D0-2E5471251C5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618222" y="3176499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D</a:t>
                    </a:r>
                    <a:endParaRPr lang="en-US" sz="21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61" name="Rectangle 19">
                    <a:extLst>
                      <a:ext uri="{FF2B5EF4-FFF2-40B4-BE49-F238E27FC236}">
                        <a16:creationId xmlns:a16="http://schemas.microsoft.com/office/drawing/2014/main" id="{86B97477-07CB-4D57-B24E-3BE16BCEF27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086601" y="4047993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C</a:t>
                    </a:r>
                  </a:p>
                </p:txBody>
              </p:sp>
              <p:sp>
                <p:nvSpPr>
                  <p:cNvPr id="62" name="Rectangle 20">
                    <a:extLst>
                      <a:ext uri="{FF2B5EF4-FFF2-40B4-BE49-F238E27FC236}">
                        <a16:creationId xmlns:a16="http://schemas.microsoft.com/office/drawing/2014/main" id="{5F98CC9C-E11F-4851-8030-A491DD330B7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572001" y="3933693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B</a:t>
                    </a:r>
                    <a:endParaRPr lang="en-US" sz="21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64" name="Rectangle 21">
                    <a:extLst>
                      <a:ext uri="{FF2B5EF4-FFF2-40B4-BE49-F238E27FC236}">
                        <a16:creationId xmlns:a16="http://schemas.microsoft.com/office/drawing/2014/main" id="{97E2A25D-882E-4473-9991-4C317EF4DD8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238706" y="3105875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A</a:t>
                    </a:r>
                    <a:endParaRPr lang="en-US" sz="21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67" name="Line 22">
                    <a:extLst>
                      <a:ext uri="{FF2B5EF4-FFF2-40B4-BE49-F238E27FC236}">
                        <a16:creationId xmlns:a16="http://schemas.microsoft.com/office/drawing/2014/main" id="{186329CE-CDAC-42AB-A8D7-9422683617A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9622" y="3305044"/>
                    <a:ext cx="2083857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 dirty="0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</p:grpSp>
            <p:sp>
              <p:nvSpPr>
                <p:cNvPr id="80" name="Line 22">
                  <a:extLst>
                    <a:ext uri="{FF2B5EF4-FFF2-40B4-BE49-F238E27FC236}">
                      <a16:creationId xmlns:a16="http://schemas.microsoft.com/office/drawing/2014/main" id="{8065F993-AE37-419C-A828-5865683E1D9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8009261" y="5075821"/>
                  <a:ext cx="3604899" cy="128587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defTabSz="914377"/>
                  <a:endParaRPr lang="en-US" dirty="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81" name="Line 22">
                  <a:extLst>
                    <a:ext uri="{FF2B5EF4-FFF2-40B4-BE49-F238E27FC236}">
                      <a16:creationId xmlns:a16="http://schemas.microsoft.com/office/drawing/2014/main" id="{3CFCDE19-2A9F-4A83-88B1-28B0296C377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8886863" y="5084801"/>
                  <a:ext cx="1945696" cy="127689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defTabSz="914377"/>
                  <a:endParaRPr lang="en-US" dirty="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</p:grpSp>
          <p:sp>
            <p:nvSpPr>
              <p:cNvPr id="84" name="Rectangle 18">
                <a:extLst>
                  <a:ext uri="{FF2B5EF4-FFF2-40B4-BE49-F238E27FC236}">
                    <a16:creationId xmlns:a16="http://schemas.microsoft.com/office/drawing/2014/main" id="{D995A457-667F-43AB-A7D1-2A16412F90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16837" y="5761253"/>
                <a:ext cx="193964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pPr defTabSz="914377"/>
                <a:r>
                  <a:rPr lang="en-US" sz="21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Rectangle 55">
                <a:extLst>
                  <a:ext uri="{FF2B5EF4-FFF2-40B4-BE49-F238E27FC236}">
                    <a16:creationId xmlns:a16="http://schemas.microsoft.com/office/drawing/2014/main" id="{283116A0-54CA-4A52-A59C-219EC94169BB}"/>
                  </a:ext>
                </a:extLst>
              </p:cNvPr>
              <p:cNvSpPr/>
              <p:nvPr/>
            </p:nvSpPr>
            <p:spPr>
              <a:xfrm>
                <a:off x="216176" y="4493176"/>
                <a:ext cx="7927891" cy="2164561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 defTabSz="914377">
                  <a:lnSpc>
                    <a:spcPct val="107000"/>
                  </a:lnSpc>
                </a:pP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Tương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tự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𝑆𝐴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en-US" sz="3200" i="1" dirty="0">
                    <a:latin typeface="Cambria Math" panose="02040503050406030204" pitchFamily="18" charset="0"/>
                  </a:rPr>
                  <a:t> 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nên</a:t>
                </a:r>
                <a:r>
                  <a:rPr lang="en-US" sz="3200" dirty="0">
                    <a:latin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𝐴𝐶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chiếu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𝑆𝐶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lên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𝐴𝐵𝐶𝐷</m:t>
                    </m:r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32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defTabSz="914377">
                  <a:lnSpc>
                    <a:spcPct val="107000"/>
                  </a:lnSpc>
                </a:pP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Mà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𝐴𝐶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𝐵𝐷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(do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defTabSz="914377">
                  <a:lnSpc>
                    <a:spcPct val="107000"/>
                  </a:lnSpc>
                </a:pP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𝐵𝐷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𝑆𝐶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(theo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đl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3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).</a:t>
                </a:r>
              </a:p>
            </p:txBody>
          </p:sp>
        </mc:Choice>
        <mc:Fallback xmlns="">
          <p:sp>
            <p:nvSpPr>
              <p:cNvPr id="56" name="Rectangle 55">
                <a:extLst>
                  <a:ext uri="{FF2B5EF4-FFF2-40B4-BE49-F238E27FC236}">
                    <a16:creationId xmlns:a16="http://schemas.microsoft.com/office/drawing/2014/main" id="{283116A0-54CA-4A52-A59C-219EC94169B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176" y="4493176"/>
                <a:ext cx="7927891" cy="2164561"/>
              </a:xfrm>
              <a:prstGeom prst="rect">
                <a:avLst/>
              </a:prstGeom>
              <a:blipFill>
                <a:blip r:embed="rId4"/>
                <a:stretch>
                  <a:fillRect l="-1922" t="-3944" b="-81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8" name="Group 57">
            <a:extLst>
              <a:ext uri="{FF2B5EF4-FFF2-40B4-BE49-F238E27FC236}">
                <a16:creationId xmlns:a16="http://schemas.microsoft.com/office/drawing/2014/main" id="{8B8A8F64-34ED-4C2A-862E-FF25426F0FFD}"/>
              </a:ext>
            </a:extLst>
          </p:cNvPr>
          <p:cNvGrpSpPr/>
          <p:nvPr/>
        </p:nvGrpSpPr>
        <p:grpSpPr>
          <a:xfrm rot="5400000">
            <a:off x="8863776" y="4871787"/>
            <a:ext cx="213339" cy="167168"/>
            <a:chOff x="6143223" y="1991288"/>
            <a:chExt cx="108704" cy="128622"/>
          </a:xfrm>
        </p:grpSpPr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CBADCB92-F60F-4DF1-9628-3CEDCCAC2B2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48166" y="2000825"/>
              <a:ext cx="10376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CEFC44FF-AE0F-4E91-89FB-3C6AB39A4A13}"/>
                </a:ext>
              </a:extLst>
            </p:cNvPr>
            <p:cNvCxnSpPr>
              <a:cxnSpLocks/>
            </p:cNvCxnSpPr>
            <p:nvPr/>
          </p:nvCxnSpPr>
          <p:spPr>
            <a:xfrm>
              <a:off x="6143223" y="1991288"/>
              <a:ext cx="0" cy="128622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73412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4" grpId="0"/>
      <p:bldP spid="5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33429" y="1820588"/>
            <a:ext cx="11926984" cy="4951201"/>
            <a:chOff x="184495" y="3655445"/>
            <a:chExt cx="11926984" cy="4627407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7"/>
              <a:ext cx="11926984" cy="441763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en-US" sz="2999" dirty="0">
                <a:solidFill>
                  <a:prstClr val="white"/>
                </a:solidFill>
                <a:latin typeface="Calibri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55445"/>
              <a:ext cx="2342698" cy="517649"/>
              <a:chOff x="1275608" y="6274279"/>
              <a:chExt cx="4592537" cy="940543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en-US" sz="29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6150" y="6274279"/>
                <a:ext cx="2813135" cy="9405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914377"/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en-US" sz="2999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en-US" sz="2999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sp>
        <p:nvSpPr>
          <p:cNvPr id="25" name="Rounded Rectangle 24"/>
          <p:cNvSpPr/>
          <p:nvPr/>
        </p:nvSpPr>
        <p:spPr bwMode="auto">
          <a:xfrm>
            <a:off x="67242" y="49496"/>
            <a:ext cx="12031271" cy="1691643"/>
          </a:xfrm>
          <a:prstGeom prst="roundRect">
            <a:avLst>
              <a:gd name="adj" fmla="val 5492"/>
            </a:avLst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176898">
              <a:defRPr/>
            </a:pPr>
            <a:endParaRPr lang="en-US" sz="3199">
              <a:solidFill>
                <a:prstClr val="white"/>
              </a:solidFill>
              <a:latin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012671-1165-4F27-80D7-ED52601509EC}"/>
              </a:ext>
            </a:extLst>
          </p:cNvPr>
          <p:cNvGrpSpPr/>
          <p:nvPr/>
        </p:nvGrpSpPr>
        <p:grpSpPr>
          <a:xfrm>
            <a:off x="93489" y="113061"/>
            <a:ext cx="1782979" cy="693824"/>
            <a:chOff x="687448" y="188353"/>
            <a:chExt cx="1782979" cy="885072"/>
          </a:xfrm>
        </p:grpSpPr>
        <p:sp>
          <p:nvSpPr>
            <p:cNvPr id="27" name="Isosceles Triangle 44"/>
            <p:cNvSpPr/>
            <p:nvPr/>
          </p:nvSpPr>
          <p:spPr bwMode="auto">
            <a:xfrm rot="5400000" flipV="1">
              <a:off x="613140" y="888983"/>
              <a:ext cx="258751" cy="110133"/>
            </a:xfrm>
            <a:custGeom>
              <a:avLst/>
              <a:gdLst>
                <a:gd name="connsiteX0" fmla="*/ 0 w 293725"/>
                <a:gd name="connsiteY0" fmla="*/ 164224 h 164224"/>
                <a:gd name="connsiteX1" fmla="*/ 146863 w 293725"/>
                <a:gd name="connsiteY1" fmla="*/ 0 h 164224"/>
                <a:gd name="connsiteX2" fmla="*/ 293725 w 293725"/>
                <a:gd name="connsiteY2" fmla="*/ 164224 h 164224"/>
                <a:gd name="connsiteX3" fmla="*/ 0 w 293725"/>
                <a:gd name="connsiteY3" fmla="*/ 164224 h 164224"/>
                <a:gd name="connsiteX0" fmla="*/ 2363 w 296088"/>
                <a:gd name="connsiteY0" fmla="*/ 164221 h 164221"/>
                <a:gd name="connsiteX1" fmla="*/ 0 w 296088"/>
                <a:gd name="connsiteY1" fmla="*/ 0 h 164221"/>
                <a:gd name="connsiteX2" fmla="*/ 296088 w 296088"/>
                <a:gd name="connsiteY2" fmla="*/ 164221 h 164221"/>
                <a:gd name="connsiteX3" fmla="*/ 2363 w 296088"/>
                <a:gd name="connsiteY3" fmla="*/ 164221 h 16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88" h="164221">
                  <a:moveTo>
                    <a:pt x="2363" y="164221"/>
                  </a:moveTo>
                  <a:cubicBezTo>
                    <a:pt x="1575" y="109481"/>
                    <a:pt x="788" y="54740"/>
                    <a:pt x="0" y="0"/>
                  </a:cubicBezTo>
                  <a:lnTo>
                    <a:pt x="296088" y="164221"/>
                  </a:lnTo>
                  <a:lnTo>
                    <a:pt x="2363" y="164221"/>
                  </a:lnTo>
                  <a:close/>
                </a:path>
              </a:pathLst>
            </a:cu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8" name="Pentagon 27"/>
            <p:cNvSpPr/>
            <p:nvPr/>
          </p:nvSpPr>
          <p:spPr bwMode="auto">
            <a:xfrm>
              <a:off x="687448" y="260144"/>
              <a:ext cx="1668876" cy="557771"/>
            </a:xfrm>
            <a:prstGeom prst="homePlate">
              <a:avLst>
                <a:gd name="adj" fmla="val 12444"/>
              </a:avLst>
            </a:pr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 dirty="0">
                <a:solidFill>
                  <a:prstClr val="white"/>
                </a:solidFill>
                <a:latin typeface="Calibri"/>
              </a:endParaRPr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791136" y="291302"/>
              <a:ext cx="296985" cy="468894"/>
              <a:chOff x="7440266" y="3167590"/>
              <a:chExt cx="757238" cy="585127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205711"/>
                <a:ext cx="280814" cy="247791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70075" y="3504927"/>
                <a:ext cx="280814" cy="247790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7506942" y="3167590"/>
                <a:ext cx="355803" cy="250645"/>
              </a:xfrm>
              <a:custGeom>
                <a:avLst/>
                <a:gdLst/>
                <a:ahLst/>
                <a:cxnLst>
                  <a:cxn ang="0">
                    <a:pos x="76" y="182"/>
                  </a:cxn>
                  <a:cxn ang="0">
                    <a:pos x="0" y="114"/>
                  </a:cxn>
                  <a:cxn ang="0">
                    <a:pos x="24" y="88"/>
                  </a:cxn>
                  <a:cxn ang="0">
                    <a:pos x="73" y="132"/>
                  </a:cxn>
                  <a:cxn ang="0">
                    <a:pos x="187" y="0"/>
                  </a:cxn>
                  <a:cxn ang="0">
                    <a:pos x="215" y="24"/>
                  </a:cxn>
                  <a:cxn ang="0">
                    <a:pos x="76" y="182"/>
                  </a:cxn>
                </a:cxnLst>
                <a:rect l="0" t="0" r="r" b="b"/>
                <a:pathLst>
                  <a:path w="215" h="182">
                    <a:moveTo>
                      <a:pt x="76" y="182"/>
                    </a:moveTo>
                    <a:lnTo>
                      <a:pt x="0" y="114"/>
                    </a:lnTo>
                    <a:lnTo>
                      <a:pt x="24" y="88"/>
                    </a:lnTo>
                    <a:lnTo>
                      <a:pt x="73" y="132"/>
                    </a:lnTo>
                    <a:lnTo>
                      <a:pt x="187" y="0"/>
                    </a:lnTo>
                    <a:lnTo>
                      <a:pt x="215" y="24"/>
                    </a:lnTo>
                    <a:lnTo>
                      <a:pt x="7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7840317" y="3649700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7840317" y="3191978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7840317" y="3548417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7840317" y="3316593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sp>
          <p:nvSpPr>
            <p:cNvPr id="30" name="Chevron 29"/>
            <p:cNvSpPr/>
            <p:nvPr/>
          </p:nvSpPr>
          <p:spPr bwMode="auto">
            <a:xfrm>
              <a:off x="1120782" y="269760"/>
              <a:ext cx="51547" cy="548156"/>
            </a:xfrm>
            <a:prstGeom prst="chevron">
              <a:avLst>
                <a:gd name="adj" fmla="val 68110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1003608" y="188353"/>
              <a:ext cx="1466819" cy="667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defTabSz="914377" eaLnBrk="1" hangingPunct="1"/>
              <a:r>
                <a:rPr lang="en-US" sz="2799" dirty="0" err="1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Bài</a:t>
              </a:r>
              <a:r>
                <a:rPr lang="en-US" sz="2799" dirty="0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 2: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228825" y="2902893"/>
                <a:ext cx="7927891" cy="2164561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 defTabSz="914377">
                  <a:lnSpc>
                    <a:spcPct val="107000"/>
                  </a:lnSpc>
                </a:pP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Gt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𝑆𝐴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𝐴𝐵𝐶</m:t>
                        </m:r>
                      </m:e>
                    </m:d>
                  </m:oMath>
                </a14:m>
                <a:r>
                  <a:rPr lang="en-US" sz="3200" i="1" dirty="0">
                    <a:latin typeface="Cambria Math" panose="02040503050406030204" pitchFamily="18" charset="0"/>
                  </a:rPr>
                  <a:t> 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nên</a:t>
                </a:r>
                <a:r>
                  <a:rPr lang="en-US" sz="3200" dirty="0">
                    <a:latin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𝐴𝐻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chiếu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𝑆𝐻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lên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𝐴𝐵𝐶</m:t>
                    </m:r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32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defTabSz="914377">
                  <a:lnSpc>
                    <a:spcPct val="107000"/>
                  </a:lnSpc>
                </a:pP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Mà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𝐴𝐻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𝐵𝐶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gt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defTabSz="914377">
                  <a:lnSpc>
                    <a:spcPct val="107000"/>
                  </a:lnSpc>
                </a:pP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𝐵𝐶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𝑆𝐻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theo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đl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3 đường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 .</a:t>
                </a: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825" y="2902893"/>
                <a:ext cx="7927891" cy="2164561"/>
              </a:xfrm>
              <a:prstGeom prst="rect">
                <a:avLst/>
              </a:prstGeom>
              <a:blipFill>
                <a:blip r:embed="rId2"/>
                <a:stretch>
                  <a:fillRect l="-2000" t="-3944" b="-81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32079" y="6292305"/>
            <a:ext cx="436728" cy="480339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 defTabSz="914377"/>
            <a:endParaRPr lang="en-US" sz="900">
              <a:solidFill>
                <a:prstClr val="white"/>
              </a:solidFill>
              <a:latin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208869" y="112187"/>
                <a:ext cx="11830497" cy="1077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nl-NL" sz="28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</a:t>
                </a:r>
                <a:r>
                  <a:rPr lang="pt-B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hình chóp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</m:t>
                    </m:r>
                    <m:r>
                      <a:rPr lang="pt-BR" sz="3200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𝐴𝐵𝐶</m:t>
                    </m:r>
                  </m:oMath>
                </a14:m>
                <a:r>
                  <a:rPr lang="pt-B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có </a:t>
                </a:r>
                <a:r>
                  <a:rPr lang="pt-BR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</a:t>
                </a:r>
                <a:r>
                  <a:rPr lang="pt-B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vuông góc với mặt đáy và </a:t>
                </a:r>
                <a:r>
                  <a:rPr lang="pt-BR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 </a:t>
                </a:r>
                <a:r>
                  <a:rPr lang="pt-B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là hình chiếu vuông góc của điểm </a:t>
                </a:r>
                <a:r>
                  <a:rPr lang="pt-BR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 </a:t>
                </a:r>
                <a:r>
                  <a:rPr lang="pt-B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lên </a:t>
                </a:r>
                <a:r>
                  <a:rPr lang="pt-BR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BC</a:t>
                </a:r>
                <a:r>
                  <a:rPr lang="pt-B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Chứng minh </a:t>
                </a:r>
                <a14:m>
                  <m:oMath xmlns:m="http://schemas.openxmlformats.org/officeDocument/2006/math">
                    <m:r>
                      <a:rPr lang="pt-BR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𝐵𝐶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𝑆𝐻</m:t>
                    </m:r>
                  </m:oMath>
                </a14:m>
                <a:r>
                  <a:rPr lang="pt-BR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/>
                  <a:t>.</a:t>
                </a: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869" y="112187"/>
                <a:ext cx="11830497" cy="1077218"/>
              </a:xfrm>
              <a:prstGeom prst="rect">
                <a:avLst/>
              </a:prstGeom>
              <a:blipFill>
                <a:blip r:embed="rId3"/>
                <a:stretch>
                  <a:fillRect l="-1288" t="-7910" r="-464" b="-180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0" name="Group 19">
            <a:extLst>
              <a:ext uri="{FF2B5EF4-FFF2-40B4-BE49-F238E27FC236}">
                <a16:creationId xmlns:a16="http://schemas.microsoft.com/office/drawing/2014/main" id="{0E582C6E-F5E0-4B33-A4C6-99BBE92E2E1E}"/>
              </a:ext>
            </a:extLst>
          </p:cNvPr>
          <p:cNvGrpSpPr/>
          <p:nvPr/>
        </p:nvGrpSpPr>
        <p:grpSpPr>
          <a:xfrm>
            <a:off x="8589851" y="2163841"/>
            <a:ext cx="3350069" cy="4573321"/>
            <a:chOff x="8589849" y="2163840"/>
            <a:chExt cx="3350068" cy="4573319"/>
          </a:xfrm>
        </p:grpSpPr>
        <p:sp>
          <p:nvSpPr>
            <p:cNvPr id="78" name="Rectangle 18">
              <a:extLst>
                <a:ext uri="{FF2B5EF4-FFF2-40B4-BE49-F238E27FC236}">
                  <a16:creationId xmlns:a16="http://schemas.microsoft.com/office/drawing/2014/main" id="{2D95BFC4-8D9E-4B63-B39A-5D7954BBF1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17274" y="2163840"/>
              <a:ext cx="1715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377"/>
              <a:r>
                <a:rPr lang="en-US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  <a:endParaRPr lang="en-US" sz="2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3F383BEE-68C8-4361-87A2-706B8EE9C1AF}"/>
                </a:ext>
              </a:extLst>
            </p:cNvPr>
            <p:cNvGrpSpPr/>
            <p:nvPr/>
          </p:nvGrpSpPr>
          <p:grpSpPr>
            <a:xfrm>
              <a:off x="8589849" y="2546412"/>
              <a:ext cx="3350068" cy="4190747"/>
              <a:chOff x="8589849" y="2546412"/>
              <a:chExt cx="3350068" cy="4190747"/>
            </a:xfrm>
          </p:grpSpPr>
          <p:grpSp>
            <p:nvGrpSpPr>
              <p:cNvPr id="48" name="Group 47">
                <a:extLst>
                  <a:ext uri="{FF2B5EF4-FFF2-40B4-BE49-F238E27FC236}">
                    <a16:creationId xmlns:a16="http://schemas.microsoft.com/office/drawing/2014/main" id="{305DFE2D-17EF-4F34-9D2F-ABEC82484283}"/>
                  </a:ext>
                </a:extLst>
              </p:cNvPr>
              <p:cNvGrpSpPr/>
              <p:nvPr/>
            </p:nvGrpSpPr>
            <p:grpSpPr>
              <a:xfrm>
                <a:off x="8589849" y="2546412"/>
                <a:ext cx="3350068" cy="4190747"/>
                <a:chOff x="5238706" y="1888199"/>
                <a:chExt cx="2569142" cy="2355351"/>
              </a:xfrm>
            </p:grpSpPr>
            <p:sp>
              <p:nvSpPr>
                <p:cNvPr id="50" name="Line 9">
                  <a:extLst>
                    <a:ext uri="{FF2B5EF4-FFF2-40B4-BE49-F238E27FC236}">
                      <a16:creationId xmlns:a16="http://schemas.microsoft.com/office/drawing/2014/main" id="{A7D56D4E-6C73-4244-9DC2-B179CA6C8B5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451873" y="1888199"/>
                  <a:ext cx="1520428" cy="2159794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defTabSz="914377"/>
                  <a:endParaRPr lang="en-US">
                    <a:ln>
                      <a:solidFill>
                        <a:sysClr val="windowText" lastClr="000000"/>
                      </a:solidFill>
                    </a:ln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54" name="Line 14">
                  <a:extLst>
                    <a:ext uri="{FF2B5EF4-FFF2-40B4-BE49-F238E27FC236}">
                      <a16:creationId xmlns:a16="http://schemas.microsoft.com/office/drawing/2014/main" id="{F30D2C74-B3BF-4714-A95D-F47FE6567BC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6972301" y="3307424"/>
                  <a:ext cx="585788" cy="740569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defTabSz="914377"/>
                  <a:endParaRPr lang="en-US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55" name="Line 15">
                  <a:extLst>
                    <a:ext uri="{FF2B5EF4-FFF2-40B4-BE49-F238E27FC236}">
                      <a16:creationId xmlns:a16="http://schemas.microsoft.com/office/drawing/2014/main" id="{715B48D9-BFAD-432A-BAEB-7CFC65FF601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 flipV="1">
                  <a:off x="5451873" y="1888199"/>
                  <a:ext cx="2106216" cy="1419225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defTabSz="914377"/>
                  <a:endParaRPr lang="en-US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57" name="Line 16">
                  <a:extLst>
                    <a:ext uri="{FF2B5EF4-FFF2-40B4-BE49-F238E27FC236}">
                      <a16:creationId xmlns:a16="http://schemas.microsoft.com/office/drawing/2014/main" id="{CB736A9E-15C8-4654-B953-3FBA81B7B6A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451873" y="1888199"/>
                  <a:ext cx="1191" cy="1406128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defTabSz="914377"/>
                  <a:endParaRPr lang="en-US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60" name="Rectangle 18">
                  <a:extLst>
                    <a:ext uri="{FF2B5EF4-FFF2-40B4-BE49-F238E27FC236}">
                      <a16:creationId xmlns:a16="http://schemas.microsoft.com/office/drawing/2014/main" id="{6E4672E6-D65E-4504-B5D0-2E5471251C5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618222" y="3176499"/>
                  <a:ext cx="50" cy="18163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pPr defTabSz="914377"/>
                  <a:endParaRPr lang="en-US" sz="21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61" name="Rectangle 19">
                  <a:extLst>
                    <a:ext uri="{FF2B5EF4-FFF2-40B4-BE49-F238E27FC236}">
                      <a16:creationId xmlns:a16="http://schemas.microsoft.com/office/drawing/2014/main" id="{86B97477-07CB-4D57-B24E-3BE16BCEF27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650494" y="3190538"/>
                  <a:ext cx="157354" cy="20757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pPr defTabSz="914377"/>
                  <a:r>
                    <a:rPr lang="en-US" sz="24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C</a:t>
                  </a:r>
                </a:p>
              </p:txBody>
            </p:sp>
            <p:sp>
              <p:nvSpPr>
                <p:cNvPr id="62" name="Rectangle 20">
                  <a:extLst>
                    <a:ext uri="{FF2B5EF4-FFF2-40B4-BE49-F238E27FC236}">
                      <a16:creationId xmlns:a16="http://schemas.microsoft.com/office/drawing/2014/main" id="{5F98CC9C-E11F-4851-8030-A491DD330B7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872098" y="4035972"/>
                  <a:ext cx="157354" cy="20757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pPr defTabSz="914377"/>
                  <a:r>
                    <a:rPr lang="en-US" sz="24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B</a:t>
                  </a:r>
                  <a:endParaRPr lang="en-US" sz="21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64" name="Rectangle 21">
                  <a:extLst>
                    <a:ext uri="{FF2B5EF4-FFF2-40B4-BE49-F238E27FC236}">
                      <a16:creationId xmlns:a16="http://schemas.microsoft.com/office/drawing/2014/main" id="{97E2A25D-882E-4473-9991-4C317EF4DD8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238706" y="3105875"/>
                  <a:ext cx="170877" cy="20757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pPr defTabSz="914377"/>
                  <a:r>
                    <a:rPr lang="en-US" sz="24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A</a:t>
                  </a:r>
                  <a:endParaRPr lang="en-US" sz="21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67" name="Line 22">
                  <a:extLst>
                    <a:ext uri="{FF2B5EF4-FFF2-40B4-BE49-F238E27FC236}">
                      <a16:creationId xmlns:a16="http://schemas.microsoft.com/office/drawing/2014/main" id="{186329CE-CDAC-42AB-A8D7-9422683617A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459622" y="3305044"/>
                  <a:ext cx="2083857" cy="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defTabSz="914377"/>
                  <a:endParaRPr lang="en-US" dirty="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</p:grpSp>
          <p:sp>
            <p:nvSpPr>
              <p:cNvPr id="81" name="Line 22">
                <a:extLst>
                  <a:ext uri="{FF2B5EF4-FFF2-40B4-BE49-F238E27FC236}">
                    <a16:creationId xmlns:a16="http://schemas.microsoft.com/office/drawing/2014/main" id="{3CFCDE19-2A9F-4A83-88B1-28B0296C377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886863" y="5084801"/>
                <a:ext cx="1945696" cy="127689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defTabSz="914377"/>
                <a:endParaRPr lang="en-US" dirty="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sp>
        <p:nvSpPr>
          <p:cNvPr id="58" name="Line 22">
            <a:extLst>
              <a:ext uri="{FF2B5EF4-FFF2-40B4-BE49-F238E27FC236}">
                <a16:creationId xmlns:a16="http://schemas.microsoft.com/office/drawing/2014/main" id="{04CCD512-F732-4BFC-9E5F-9AAC5B93BC03}"/>
              </a:ext>
            </a:extLst>
          </p:cNvPr>
          <p:cNvSpPr>
            <a:spLocks noChangeShapeType="1"/>
          </p:cNvSpPr>
          <p:nvPr/>
        </p:nvSpPr>
        <p:spPr bwMode="auto">
          <a:xfrm>
            <a:off x="8877918" y="5067326"/>
            <a:ext cx="2424709" cy="501361"/>
          </a:xfrm>
          <a:prstGeom prst="line">
            <a:avLst/>
          </a:prstGeom>
          <a:noFill/>
          <a:ln w="28575">
            <a:solidFill>
              <a:srgbClr val="00B0F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914377"/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F2F91C0A-783E-4FD4-839F-703152ADC53D}"/>
              </a:ext>
            </a:extLst>
          </p:cNvPr>
          <p:cNvGrpSpPr/>
          <p:nvPr/>
        </p:nvGrpSpPr>
        <p:grpSpPr>
          <a:xfrm rot="721842">
            <a:off x="11059370" y="5359971"/>
            <a:ext cx="328876" cy="186908"/>
            <a:chOff x="6115156" y="2000825"/>
            <a:chExt cx="136771" cy="112863"/>
          </a:xfrm>
        </p:grpSpPr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F07126B1-E9B8-41D0-BAED-64D5AAE4170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48166" y="2000825"/>
              <a:ext cx="10376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E5E0877D-F24C-41CF-8F85-A3D686413988}"/>
                </a:ext>
              </a:extLst>
            </p:cNvPr>
            <p:cNvCxnSpPr>
              <a:cxnSpLocks/>
            </p:cNvCxnSpPr>
            <p:nvPr/>
          </p:nvCxnSpPr>
          <p:spPr>
            <a:xfrm rot="20878158" flipH="1">
              <a:off x="6115156" y="2005421"/>
              <a:ext cx="49871" cy="108267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8" name="Line 15">
            <a:extLst>
              <a:ext uri="{FF2B5EF4-FFF2-40B4-BE49-F238E27FC236}">
                <a16:creationId xmlns:a16="http://schemas.microsoft.com/office/drawing/2014/main" id="{C36F7D8E-7746-489C-B5EF-942CD9BF44F1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877488" y="2556281"/>
            <a:ext cx="2457165" cy="3044996"/>
          </a:xfrm>
          <a:prstGeom prst="line">
            <a:avLst/>
          </a:prstGeom>
          <a:noFill/>
          <a:ln w="28575">
            <a:solidFill>
              <a:srgbClr val="00B0F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/>
            <a:endParaRPr lang="en-US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6A31722D-B819-4150-93E2-A961FB5CE358}"/>
              </a:ext>
            </a:extLst>
          </p:cNvPr>
          <p:cNvGrpSpPr/>
          <p:nvPr/>
        </p:nvGrpSpPr>
        <p:grpSpPr>
          <a:xfrm>
            <a:off x="11260529" y="5467454"/>
            <a:ext cx="356557" cy="323165"/>
            <a:chOff x="9828658" y="4375316"/>
            <a:chExt cx="356557" cy="323164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5C7FFD4-EAF9-4C50-A9B9-500603A9077E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en-US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79" name="Rectangle 18">
              <a:extLst>
                <a:ext uri="{FF2B5EF4-FFF2-40B4-BE49-F238E27FC236}">
                  <a16:creationId xmlns:a16="http://schemas.microsoft.com/office/drawing/2014/main" id="{C9541BA1-32F1-4240-8041-739E5DCA85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91251" y="4375316"/>
              <a:ext cx="193964" cy="323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377"/>
              <a:r>
                <a:rPr lang="en-US" sz="21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83FDCBF3-7849-4D1B-8631-D71E462278FB}"/>
              </a:ext>
            </a:extLst>
          </p:cNvPr>
          <p:cNvGrpSpPr/>
          <p:nvPr/>
        </p:nvGrpSpPr>
        <p:grpSpPr>
          <a:xfrm rot="5400000">
            <a:off x="8863779" y="4881308"/>
            <a:ext cx="213339" cy="167168"/>
            <a:chOff x="6143223" y="1991288"/>
            <a:chExt cx="108704" cy="128622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043E85CC-0229-4A70-B0BC-6FA1BA37C67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48166" y="2000825"/>
              <a:ext cx="10376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1FEACDD0-A3B3-44DA-A6BE-A5507E7A3041}"/>
                </a:ext>
              </a:extLst>
            </p:cNvPr>
            <p:cNvCxnSpPr>
              <a:cxnSpLocks/>
            </p:cNvCxnSpPr>
            <p:nvPr/>
          </p:nvCxnSpPr>
          <p:spPr>
            <a:xfrm>
              <a:off x="6143223" y="1991288"/>
              <a:ext cx="0" cy="128622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97609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33429" y="1820588"/>
            <a:ext cx="11926984" cy="4951201"/>
            <a:chOff x="184495" y="3655445"/>
            <a:chExt cx="11926984" cy="4627407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7"/>
              <a:ext cx="11926984" cy="441763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en-US" sz="2999" dirty="0">
                <a:solidFill>
                  <a:prstClr val="white"/>
                </a:solidFill>
                <a:latin typeface="Calibri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55445"/>
              <a:ext cx="2342698" cy="517649"/>
              <a:chOff x="1275608" y="6274279"/>
              <a:chExt cx="4592537" cy="940543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en-US" sz="29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6150" y="6274279"/>
                <a:ext cx="2813135" cy="9405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914377"/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en-US" sz="2999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en-US" sz="2999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sp>
        <p:nvSpPr>
          <p:cNvPr id="25" name="Rounded Rectangle 24"/>
          <p:cNvSpPr/>
          <p:nvPr/>
        </p:nvSpPr>
        <p:spPr bwMode="auto">
          <a:xfrm>
            <a:off x="67242" y="49496"/>
            <a:ext cx="12031271" cy="1691643"/>
          </a:xfrm>
          <a:prstGeom prst="roundRect">
            <a:avLst>
              <a:gd name="adj" fmla="val 5492"/>
            </a:avLst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176898">
              <a:defRPr/>
            </a:pPr>
            <a:endParaRPr lang="en-US" sz="3199">
              <a:solidFill>
                <a:prstClr val="white"/>
              </a:solidFill>
              <a:latin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012671-1165-4F27-80D7-ED52601509EC}"/>
              </a:ext>
            </a:extLst>
          </p:cNvPr>
          <p:cNvGrpSpPr/>
          <p:nvPr/>
        </p:nvGrpSpPr>
        <p:grpSpPr>
          <a:xfrm>
            <a:off x="93489" y="113061"/>
            <a:ext cx="1782979" cy="693824"/>
            <a:chOff x="687448" y="188353"/>
            <a:chExt cx="1782979" cy="885072"/>
          </a:xfrm>
        </p:grpSpPr>
        <p:sp>
          <p:nvSpPr>
            <p:cNvPr id="27" name="Isosceles Triangle 44"/>
            <p:cNvSpPr/>
            <p:nvPr/>
          </p:nvSpPr>
          <p:spPr bwMode="auto">
            <a:xfrm rot="5400000" flipV="1">
              <a:off x="613140" y="888983"/>
              <a:ext cx="258751" cy="110133"/>
            </a:xfrm>
            <a:custGeom>
              <a:avLst/>
              <a:gdLst>
                <a:gd name="connsiteX0" fmla="*/ 0 w 293725"/>
                <a:gd name="connsiteY0" fmla="*/ 164224 h 164224"/>
                <a:gd name="connsiteX1" fmla="*/ 146863 w 293725"/>
                <a:gd name="connsiteY1" fmla="*/ 0 h 164224"/>
                <a:gd name="connsiteX2" fmla="*/ 293725 w 293725"/>
                <a:gd name="connsiteY2" fmla="*/ 164224 h 164224"/>
                <a:gd name="connsiteX3" fmla="*/ 0 w 293725"/>
                <a:gd name="connsiteY3" fmla="*/ 164224 h 164224"/>
                <a:gd name="connsiteX0" fmla="*/ 2363 w 296088"/>
                <a:gd name="connsiteY0" fmla="*/ 164221 h 164221"/>
                <a:gd name="connsiteX1" fmla="*/ 0 w 296088"/>
                <a:gd name="connsiteY1" fmla="*/ 0 h 164221"/>
                <a:gd name="connsiteX2" fmla="*/ 296088 w 296088"/>
                <a:gd name="connsiteY2" fmla="*/ 164221 h 164221"/>
                <a:gd name="connsiteX3" fmla="*/ 2363 w 296088"/>
                <a:gd name="connsiteY3" fmla="*/ 164221 h 16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88" h="164221">
                  <a:moveTo>
                    <a:pt x="2363" y="164221"/>
                  </a:moveTo>
                  <a:cubicBezTo>
                    <a:pt x="1575" y="109481"/>
                    <a:pt x="788" y="54740"/>
                    <a:pt x="0" y="0"/>
                  </a:cubicBezTo>
                  <a:lnTo>
                    <a:pt x="296088" y="164221"/>
                  </a:lnTo>
                  <a:lnTo>
                    <a:pt x="2363" y="164221"/>
                  </a:lnTo>
                  <a:close/>
                </a:path>
              </a:pathLst>
            </a:cu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8" name="Pentagon 27"/>
            <p:cNvSpPr/>
            <p:nvPr/>
          </p:nvSpPr>
          <p:spPr bwMode="auto">
            <a:xfrm>
              <a:off x="687448" y="260144"/>
              <a:ext cx="1668876" cy="557771"/>
            </a:xfrm>
            <a:prstGeom prst="homePlate">
              <a:avLst>
                <a:gd name="adj" fmla="val 12444"/>
              </a:avLst>
            </a:pr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 dirty="0">
                <a:solidFill>
                  <a:prstClr val="white"/>
                </a:solidFill>
                <a:latin typeface="Calibri"/>
              </a:endParaRPr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791136" y="291302"/>
              <a:ext cx="296985" cy="468894"/>
              <a:chOff x="7440266" y="3167590"/>
              <a:chExt cx="757238" cy="585127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205711"/>
                <a:ext cx="280814" cy="247791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70075" y="3504927"/>
                <a:ext cx="280814" cy="247790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7506942" y="3167590"/>
                <a:ext cx="355803" cy="250645"/>
              </a:xfrm>
              <a:custGeom>
                <a:avLst/>
                <a:gdLst/>
                <a:ahLst/>
                <a:cxnLst>
                  <a:cxn ang="0">
                    <a:pos x="76" y="182"/>
                  </a:cxn>
                  <a:cxn ang="0">
                    <a:pos x="0" y="114"/>
                  </a:cxn>
                  <a:cxn ang="0">
                    <a:pos x="24" y="88"/>
                  </a:cxn>
                  <a:cxn ang="0">
                    <a:pos x="73" y="132"/>
                  </a:cxn>
                  <a:cxn ang="0">
                    <a:pos x="187" y="0"/>
                  </a:cxn>
                  <a:cxn ang="0">
                    <a:pos x="215" y="24"/>
                  </a:cxn>
                  <a:cxn ang="0">
                    <a:pos x="76" y="182"/>
                  </a:cxn>
                </a:cxnLst>
                <a:rect l="0" t="0" r="r" b="b"/>
                <a:pathLst>
                  <a:path w="215" h="182">
                    <a:moveTo>
                      <a:pt x="76" y="182"/>
                    </a:moveTo>
                    <a:lnTo>
                      <a:pt x="0" y="114"/>
                    </a:lnTo>
                    <a:lnTo>
                      <a:pt x="24" y="88"/>
                    </a:lnTo>
                    <a:lnTo>
                      <a:pt x="73" y="132"/>
                    </a:lnTo>
                    <a:lnTo>
                      <a:pt x="187" y="0"/>
                    </a:lnTo>
                    <a:lnTo>
                      <a:pt x="215" y="24"/>
                    </a:lnTo>
                    <a:lnTo>
                      <a:pt x="7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7840317" y="3649700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7840317" y="3191978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7840317" y="3548417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7840317" y="3316593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sp>
          <p:nvSpPr>
            <p:cNvPr id="30" name="Chevron 29"/>
            <p:cNvSpPr/>
            <p:nvPr/>
          </p:nvSpPr>
          <p:spPr bwMode="auto">
            <a:xfrm>
              <a:off x="1120782" y="269760"/>
              <a:ext cx="51547" cy="548156"/>
            </a:xfrm>
            <a:prstGeom prst="chevron">
              <a:avLst>
                <a:gd name="adj" fmla="val 68110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1003608" y="188353"/>
              <a:ext cx="1466819" cy="667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defTabSz="914377" eaLnBrk="1" hangingPunct="1"/>
              <a:r>
                <a:rPr lang="en-US" sz="2799" dirty="0" err="1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Bài</a:t>
              </a:r>
              <a:r>
                <a:rPr lang="en-US" sz="2799" dirty="0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 3: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224569" y="2432750"/>
                <a:ext cx="7927891" cy="3586745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 defTabSz="914377">
                  <a:lnSpc>
                    <a:spcPct val="107000"/>
                  </a:lnSpc>
                </a:pP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Gt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𝑆𝐴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𝐴𝐵𝐶</m:t>
                        </m:r>
                      </m:e>
                    </m:d>
                  </m:oMath>
                </a14:m>
                <a:r>
                  <a:rPr lang="en-US" sz="3200" i="1" dirty="0">
                    <a:latin typeface="Cambria Math" panose="02040503050406030204" pitchFamily="18" charset="0"/>
                  </a:rPr>
                  <a:t> 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nên</a:t>
                </a:r>
                <a:r>
                  <a:rPr lang="en-US" sz="3200" dirty="0">
                    <a:latin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𝐴𝐵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chiếu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𝑆𝐵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lên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𝐴𝐵𝐶</m:t>
                    </m:r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nên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giữa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SB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phẳng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đáy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𝐴𝐵𝐶</m:t>
                    </m:r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 </m:t>
                    </m:r>
                  </m:oMath>
                </a14:m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chính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𝑆𝐵𝐴</m:t>
                        </m:r>
                      </m:e>
                    </m:acc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defTabSz="914377">
                  <a:lnSpc>
                    <a:spcPct val="107000"/>
                  </a:lnSpc>
                </a:pP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Áp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dụng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Pytago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𝐴𝐵𝐶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𝐶</m:t>
                    </m:r>
                  </m:oMath>
                </a14:m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ta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𝐴𝐵</m:t>
                    </m:r>
                    <m:r>
                      <a:rPr lang="en-US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sSup>
                          <m:sSupPr>
                            <m:ctrlPr>
                              <a:rPr lang="en-US" sz="32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sz="32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32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sz="32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ad>
                      <m:radPr>
                        <m:degHide m:val="on"/>
                        <m:ctrlPr>
                          <a:rPr lang="en-US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e>
                    </m:rad>
                  </m:oMath>
                </a14:m>
                <a:endParaRPr lang="en-US" sz="32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defTabSz="914377">
                  <a:lnSpc>
                    <a:spcPct val="107000"/>
                  </a:lnSpc>
                </a:pPr>
                <a14:m>
                  <m:oMath xmlns:m="http://schemas.openxmlformats.org/officeDocument/2006/math">
                    <m:r>
                      <a:rPr lang="en-US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𝑡𝑎𝑛</m:t>
                    </m:r>
                  </m:oMath>
                </a14:m>
                <a:r>
                  <a:rPr lang="en-US" sz="32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𝑆𝐵𝐴</m:t>
                        </m:r>
                      </m:e>
                    </m:acc>
                    <m:r>
                      <a:rPr lang="en-US" sz="32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num>
                      <m:den>
                        <m:r>
                          <a:rPr lang="en-US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  <m:rad>
                          <m:radPr>
                            <m:degHide m:val="on"/>
                            <m:ctrlPr>
                              <a:rPr lang="en-US" sz="32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e>
                        </m:rad>
                      </m:den>
                    </m:f>
                    <m:r>
                      <a:rPr lang="en-US" sz="32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e>
                        </m:rad>
                      </m:den>
                    </m:f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⇒</m:t>
                    </m:r>
                  </m:oMath>
                </a14:m>
                <a:r>
                  <a:rPr lang="en-US" sz="32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𝑆𝐵𝐴</m:t>
                        </m:r>
                      </m:e>
                    </m:acc>
                    <m:r>
                      <a:rPr lang="en-US" sz="32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30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sup>
                    </m:sSup>
                  </m:oMath>
                </a14:m>
                <a:endParaRPr lang="en-US" sz="32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569" y="2432750"/>
                <a:ext cx="7927891" cy="3586745"/>
              </a:xfrm>
              <a:prstGeom prst="rect">
                <a:avLst/>
              </a:prstGeom>
              <a:blipFill>
                <a:blip r:embed="rId2"/>
                <a:stretch>
                  <a:fillRect l="-2000" t="-2381" r="-1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32079" y="6292305"/>
            <a:ext cx="436728" cy="480339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 defTabSz="914377"/>
            <a:endParaRPr lang="en-US" sz="900">
              <a:solidFill>
                <a:prstClr val="white"/>
              </a:solidFill>
              <a:latin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152636" y="110777"/>
                <a:ext cx="11830497" cy="16176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nl-NL" sz="28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 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chóp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𝐴𝐵𝐶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đáy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tam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giác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phẳng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đáy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𝑆𝐴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𝐴𝐶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𝐵𝐶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𝑎</m:t>
                    </m:r>
                    <m:rad>
                      <m:radPr>
                        <m:degHide m:val="on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giữa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SB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phẳng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đáy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/>
                  <a:t>.</a:t>
                </a: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636" y="110777"/>
                <a:ext cx="11830497" cy="1617687"/>
              </a:xfrm>
              <a:prstGeom prst="rect">
                <a:avLst/>
              </a:prstGeom>
              <a:blipFill>
                <a:blip r:embed="rId3"/>
                <a:stretch>
                  <a:fillRect l="-1288" t="-5263" b="-116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0" name="Group 19">
            <a:extLst>
              <a:ext uri="{FF2B5EF4-FFF2-40B4-BE49-F238E27FC236}">
                <a16:creationId xmlns:a16="http://schemas.microsoft.com/office/drawing/2014/main" id="{0E582C6E-F5E0-4B33-A4C6-99BBE92E2E1E}"/>
              </a:ext>
            </a:extLst>
          </p:cNvPr>
          <p:cNvGrpSpPr/>
          <p:nvPr/>
        </p:nvGrpSpPr>
        <p:grpSpPr>
          <a:xfrm>
            <a:off x="8636403" y="2163841"/>
            <a:ext cx="3303510" cy="4573326"/>
            <a:chOff x="8636405" y="2163840"/>
            <a:chExt cx="3303511" cy="4573323"/>
          </a:xfrm>
        </p:grpSpPr>
        <p:sp>
          <p:nvSpPr>
            <p:cNvPr id="78" name="Rectangle 18">
              <a:extLst>
                <a:ext uri="{FF2B5EF4-FFF2-40B4-BE49-F238E27FC236}">
                  <a16:creationId xmlns:a16="http://schemas.microsoft.com/office/drawing/2014/main" id="{2D95BFC4-8D9E-4B63-B39A-5D7954BBF1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17274" y="2163840"/>
              <a:ext cx="1715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377"/>
              <a:r>
                <a:rPr lang="en-US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  <a:endParaRPr lang="en-US" sz="2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3F383BEE-68C8-4361-87A2-706B8EE9C1AF}"/>
                </a:ext>
              </a:extLst>
            </p:cNvPr>
            <p:cNvGrpSpPr/>
            <p:nvPr/>
          </p:nvGrpSpPr>
          <p:grpSpPr>
            <a:xfrm>
              <a:off x="8636405" y="2507712"/>
              <a:ext cx="3303511" cy="4229451"/>
              <a:chOff x="8636405" y="2507712"/>
              <a:chExt cx="3303511" cy="4229451"/>
            </a:xfrm>
          </p:grpSpPr>
          <p:grpSp>
            <p:nvGrpSpPr>
              <p:cNvPr id="48" name="Group 47">
                <a:extLst>
                  <a:ext uri="{FF2B5EF4-FFF2-40B4-BE49-F238E27FC236}">
                    <a16:creationId xmlns:a16="http://schemas.microsoft.com/office/drawing/2014/main" id="{305DFE2D-17EF-4F34-9D2F-ABEC82484283}"/>
                  </a:ext>
                </a:extLst>
              </p:cNvPr>
              <p:cNvGrpSpPr/>
              <p:nvPr/>
            </p:nvGrpSpPr>
            <p:grpSpPr>
              <a:xfrm>
                <a:off x="8636405" y="2507712"/>
                <a:ext cx="3303511" cy="4229451"/>
                <a:chOff x="5274410" y="1866447"/>
                <a:chExt cx="2533438" cy="2377103"/>
              </a:xfrm>
            </p:grpSpPr>
            <p:sp>
              <p:nvSpPr>
                <p:cNvPr id="50" name="Line 9">
                  <a:extLst>
                    <a:ext uri="{FF2B5EF4-FFF2-40B4-BE49-F238E27FC236}">
                      <a16:creationId xmlns:a16="http://schemas.microsoft.com/office/drawing/2014/main" id="{A7D56D4E-6C73-4244-9DC2-B179CA6C8B5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451873" y="1888199"/>
                  <a:ext cx="1520428" cy="2159794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defTabSz="914377"/>
                  <a:endParaRPr lang="en-US">
                    <a:ln>
                      <a:solidFill>
                        <a:sysClr val="windowText" lastClr="000000"/>
                      </a:solidFill>
                    </a:ln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54" name="Line 14">
                  <a:extLst>
                    <a:ext uri="{FF2B5EF4-FFF2-40B4-BE49-F238E27FC236}">
                      <a16:creationId xmlns:a16="http://schemas.microsoft.com/office/drawing/2014/main" id="{F30D2C74-B3BF-4714-A95D-F47FE6567BC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6972301" y="3307424"/>
                  <a:ext cx="585788" cy="740569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defTabSz="914377"/>
                  <a:endParaRPr lang="en-US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55" name="Line 15">
                  <a:extLst>
                    <a:ext uri="{FF2B5EF4-FFF2-40B4-BE49-F238E27FC236}">
                      <a16:creationId xmlns:a16="http://schemas.microsoft.com/office/drawing/2014/main" id="{715B48D9-BFAD-432A-BAEB-7CFC65FF601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 flipV="1">
                  <a:off x="5451873" y="1888199"/>
                  <a:ext cx="2106216" cy="1419225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defTabSz="914377"/>
                  <a:endParaRPr lang="en-US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57" name="Line 16">
                  <a:extLst>
                    <a:ext uri="{FF2B5EF4-FFF2-40B4-BE49-F238E27FC236}">
                      <a16:creationId xmlns:a16="http://schemas.microsoft.com/office/drawing/2014/main" id="{CB736A9E-15C8-4654-B953-3FBA81B7B6A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451874" y="1866447"/>
                  <a:ext cx="0" cy="1455967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defTabSz="914377"/>
                  <a:endParaRPr lang="en-US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60" name="Rectangle 18">
                  <a:extLst>
                    <a:ext uri="{FF2B5EF4-FFF2-40B4-BE49-F238E27FC236}">
                      <a16:creationId xmlns:a16="http://schemas.microsoft.com/office/drawing/2014/main" id="{6E4672E6-D65E-4504-B5D0-2E5471251C5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618222" y="3176499"/>
                  <a:ext cx="50" cy="18163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pPr defTabSz="914377"/>
                  <a:endParaRPr lang="en-US" sz="21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61" name="Rectangle 19">
                  <a:extLst>
                    <a:ext uri="{FF2B5EF4-FFF2-40B4-BE49-F238E27FC236}">
                      <a16:creationId xmlns:a16="http://schemas.microsoft.com/office/drawing/2014/main" id="{86B97477-07CB-4D57-B24E-3BE16BCEF27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650494" y="3190538"/>
                  <a:ext cx="157354" cy="20757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pPr defTabSz="914377"/>
                  <a:r>
                    <a:rPr lang="en-US" sz="24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C</a:t>
                  </a:r>
                </a:p>
              </p:txBody>
            </p:sp>
            <p:sp>
              <p:nvSpPr>
                <p:cNvPr id="62" name="Rectangle 20">
                  <a:extLst>
                    <a:ext uri="{FF2B5EF4-FFF2-40B4-BE49-F238E27FC236}">
                      <a16:creationId xmlns:a16="http://schemas.microsoft.com/office/drawing/2014/main" id="{5F98CC9C-E11F-4851-8030-A491DD330B7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872098" y="4035972"/>
                  <a:ext cx="157354" cy="20757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pPr defTabSz="914377"/>
                  <a:r>
                    <a:rPr lang="en-US" sz="24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B</a:t>
                  </a:r>
                  <a:endParaRPr lang="en-US" sz="21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64" name="Rectangle 21">
                  <a:extLst>
                    <a:ext uri="{FF2B5EF4-FFF2-40B4-BE49-F238E27FC236}">
                      <a16:creationId xmlns:a16="http://schemas.microsoft.com/office/drawing/2014/main" id="{97E2A25D-882E-4473-9991-4C317EF4DD8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274410" y="3240377"/>
                  <a:ext cx="170878" cy="20757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pPr defTabSz="914377"/>
                  <a:r>
                    <a:rPr lang="en-US" sz="24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A</a:t>
                  </a:r>
                  <a:endParaRPr lang="en-US" sz="21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67" name="Line 22">
                  <a:extLst>
                    <a:ext uri="{FF2B5EF4-FFF2-40B4-BE49-F238E27FC236}">
                      <a16:creationId xmlns:a16="http://schemas.microsoft.com/office/drawing/2014/main" id="{186329CE-CDAC-42AB-A8D7-9422683617A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459622" y="3305044"/>
                  <a:ext cx="2083857" cy="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defTabSz="914377"/>
                  <a:endParaRPr lang="en-US" dirty="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</p:grpSp>
          <p:sp>
            <p:nvSpPr>
              <p:cNvPr id="81" name="Line 22">
                <a:extLst>
                  <a:ext uri="{FF2B5EF4-FFF2-40B4-BE49-F238E27FC236}">
                    <a16:creationId xmlns:a16="http://schemas.microsoft.com/office/drawing/2014/main" id="{3CFCDE19-2A9F-4A83-88B1-28B0296C377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886863" y="5084801"/>
                <a:ext cx="1945696" cy="127689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defTabSz="914377"/>
                <a:endParaRPr lang="en-US" dirty="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sp>
        <p:nvSpPr>
          <p:cNvPr id="51" name="Rectangle 18">
            <a:extLst>
              <a:ext uri="{FF2B5EF4-FFF2-40B4-BE49-F238E27FC236}">
                <a16:creationId xmlns:a16="http://schemas.microsoft.com/office/drawing/2014/main" id="{2BA5BB83-9BBA-4DC6-B79C-07AC15944A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15665" y="4736041"/>
            <a:ext cx="13465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3333FF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defTabSz="914377"/>
            <a:r>
              <a:rPr lang="en-US" sz="2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52" name="Rectangle 18">
            <a:extLst>
              <a:ext uri="{FF2B5EF4-FFF2-40B4-BE49-F238E27FC236}">
                <a16:creationId xmlns:a16="http://schemas.microsoft.com/office/drawing/2014/main" id="{61560E31-A6E0-49D2-8FDE-509666013E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71583" y="3759342"/>
            <a:ext cx="13465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3333FF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defTabSz="914377"/>
            <a:r>
              <a:rPr lang="en-US" sz="2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Rectangle 18">
                <a:extLst>
                  <a:ext uri="{FF2B5EF4-FFF2-40B4-BE49-F238E27FC236}">
                    <a16:creationId xmlns:a16="http://schemas.microsoft.com/office/drawing/2014/main" id="{67A5FBE3-8CA0-41E9-B75A-323173CF39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211901" y="5550150"/>
                <a:ext cx="550535" cy="3612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pPr defTabSz="914377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1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𝑎</m:t>
                      </m:r>
                      <m:rad>
                        <m:radPr>
                          <m:degHide m:val="on"/>
                          <m:ctrlPr>
                            <a:rPr lang="en-US" sz="21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1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e>
                      </m:rad>
                    </m:oMath>
                  </m:oMathPara>
                </a14:m>
                <a:endParaRPr lang="en-US" sz="2100" i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3" name="Rectangle 18">
                <a:extLst>
                  <a:ext uri="{FF2B5EF4-FFF2-40B4-BE49-F238E27FC236}">
                    <a16:creationId xmlns:a16="http://schemas.microsoft.com/office/drawing/2014/main" id="{67A5FBE3-8CA0-41E9-B75A-323173CF39D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1211901" y="5550150"/>
                <a:ext cx="550535" cy="361253"/>
              </a:xfrm>
              <a:prstGeom prst="rect">
                <a:avLst/>
              </a:prstGeom>
              <a:blipFill>
                <a:blip r:embed="rId4"/>
                <a:stretch>
                  <a:fillRect l="-5495" r="-9890" b="-8333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6" name="Group 55">
            <a:extLst>
              <a:ext uri="{FF2B5EF4-FFF2-40B4-BE49-F238E27FC236}">
                <a16:creationId xmlns:a16="http://schemas.microsoft.com/office/drawing/2014/main" id="{4665D4CC-2F11-4FA9-82F5-1077A906EE9F}"/>
              </a:ext>
            </a:extLst>
          </p:cNvPr>
          <p:cNvGrpSpPr/>
          <p:nvPr/>
        </p:nvGrpSpPr>
        <p:grpSpPr>
          <a:xfrm rot="5400000">
            <a:off x="8863779" y="4863833"/>
            <a:ext cx="213339" cy="167168"/>
            <a:chOff x="6143223" y="1991288"/>
            <a:chExt cx="108704" cy="128622"/>
          </a:xfrm>
        </p:grpSpPr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817B1077-1B88-444F-AFEE-0EE276E2B26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48166" y="2000825"/>
              <a:ext cx="10376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EF5E80E-8401-4735-9545-185DB769AF13}"/>
                </a:ext>
              </a:extLst>
            </p:cNvPr>
            <p:cNvCxnSpPr>
              <a:cxnSpLocks/>
            </p:cNvCxnSpPr>
            <p:nvPr/>
          </p:nvCxnSpPr>
          <p:spPr>
            <a:xfrm>
              <a:off x="6143223" y="1991288"/>
              <a:ext cx="0" cy="128622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71" name="Arc 70">
            <a:extLst>
              <a:ext uri="{FF2B5EF4-FFF2-40B4-BE49-F238E27FC236}">
                <a16:creationId xmlns:a16="http://schemas.microsoft.com/office/drawing/2014/main" id="{A2E47A80-8437-4B24-AE52-C1E69C008B43}"/>
              </a:ext>
            </a:extLst>
          </p:cNvPr>
          <p:cNvSpPr/>
          <p:nvPr/>
        </p:nvSpPr>
        <p:spPr>
          <a:xfrm rot="15536962">
            <a:off x="10306219" y="5862194"/>
            <a:ext cx="589872" cy="375593"/>
          </a:xfrm>
          <a:prstGeom prst="arc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40" tIns="45720" rIns="91440" bIns="45720" rtlCol="0" anchor="ctr"/>
          <a:lstStyle/>
          <a:p>
            <a:pPr algn="ctr"/>
            <a:endParaRPr lang="en-US" sz="240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748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4" grpId="0"/>
      <p:bldP spid="7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33429" y="1820588"/>
            <a:ext cx="11926984" cy="4951201"/>
            <a:chOff x="184495" y="3655445"/>
            <a:chExt cx="11926984" cy="4627407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7"/>
              <a:ext cx="11926984" cy="441763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en-US" sz="2999" dirty="0">
                <a:solidFill>
                  <a:prstClr val="white"/>
                </a:solidFill>
                <a:latin typeface="Calibri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55445"/>
              <a:ext cx="2342698" cy="517649"/>
              <a:chOff x="1275608" y="6274279"/>
              <a:chExt cx="4592537" cy="940543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en-US" sz="29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6150" y="6274279"/>
                <a:ext cx="2813135" cy="9405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914377"/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en-US" sz="2999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en-US" sz="2999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sp>
        <p:nvSpPr>
          <p:cNvPr id="25" name="Rounded Rectangle 24"/>
          <p:cNvSpPr/>
          <p:nvPr/>
        </p:nvSpPr>
        <p:spPr bwMode="auto">
          <a:xfrm>
            <a:off x="67242" y="49496"/>
            <a:ext cx="12031271" cy="1691643"/>
          </a:xfrm>
          <a:prstGeom prst="roundRect">
            <a:avLst>
              <a:gd name="adj" fmla="val 5492"/>
            </a:avLst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176898">
              <a:defRPr/>
            </a:pPr>
            <a:endParaRPr lang="en-US" sz="3199">
              <a:solidFill>
                <a:prstClr val="white"/>
              </a:solidFill>
              <a:latin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012671-1165-4F27-80D7-ED52601509EC}"/>
              </a:ext>
            </a:extLst>
          </p:cNvPr>
          <p:cNvGrpSpPr/>
          <p:nvPr/>
        </p:nvGrpSpPr>
        <p:grpSpPr>
          <a:xfrm>
            <a:off x="93489" y="113061"/>
            <a:ext cx="1782979" cy="693824"/>
            <a:chOff x="687448" y="188353"/>
            <a:chExt cx="1782979" cy="885072"/>
          </a:xfrm>
        </p:grpSpPr>
        <p:sp>
          <p:nvSpPr>
            <p:cNvPr id="27" name="Isosceles Triangle 44"/>
            <p:cNvSpPr/>
            <p:nvPr/>
          </p:nvSpPr>
          <p:spPr bwMode="auto">
            <a:xfrm rot="5400000" flipV="1">
              <a:off x="613140" y="888983"/>
              <a:ext cx="258751" cy="110133"/>
            </a:xfrm>
            <a:custGeom>
              <a:avLst/>
              <a:gdLst>
                <a:gd name="connsiteX0" fmla="*/ 0 w 293725"/>
                <a:gd name="connsiteY0" fmla="*/ 164224 h 164224"/>
                <a:gd name="connsiteX1" fmla="*/ 146863 w 293725"/>
                <a:gd name="connsiteY1" fmla="*/ 0 h 164224"/>
                <a:gd name="connsiteX2" fmla="*/ 293725 w 293725"/>
                <a:gd name="connsiteY2" fmla="*/ 164224 h 164224"/>
                <a:gd name="connsiteX3" fmla="*/ 0 w 293725"/>
                <a:gd name="connsiteY3" fmla="*/ 164224 h 164224"/>
                <a:gd name="connsiteX0" fmla="*/ 2363 w 296088"/>
                <a:gd name="connsiteY0" fmla="*/ 164221 h 164221"/>
                <a:gd name="connsiteX1" fmla="*/ 0 w 296088"/>
                <a:gd name="connsiteY1" fmla="*/ 0 h 164221"/>
                <a:gd name="connsiteX2" fmla="*/ 296088 w 296088"/>
                <a:gd name="connsiteY2" fmla="*/ 164221 h 164221"/>
                <a:gd name="connsiteX3" fmla="*/ 2363 w 296088"/>
                <a:gd name="connsiteY3" fmla="*/ 164221 h 16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88" h="164221">
                  <a:moveTo>
                    <a:pt x="2363" y="164221"/>
                  </a:moveTo>
                  <a:cubicBezTo>
                    <a:pt x="1575" y="109481"/>
                    <a:pt x="788" y="54740"/>
                    <a:pt x="0" y="0"/>
                  </a:cubicBezTo>
                  <a:lnTo>
                    <a:pt x="296088" y="164221"/>
                  </a:lnTo>
                  <a:lnTo>
                    <a:pt x="2363" y="164221"/>
                  </a:lnTo>
                  <a:close/>
                </a:path>
              </a:pathLst>
            </a:cu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8" name="Pentagon 27"/>
            <p:cNvSpPr/>
            <p:nvPr/>
          </p:nvSpPr>
          <p:spPr bwMode="auto">
            <a:xfrm>
              <a:off x="687448" y="260144"/>
              <a:ext cx="1668876" cy="557771"/>
            </a:xfrm>
            <a:prstGeom prst="homePlate">
              <a:avLst>
                <a:gd name="adj" fmla="val 12444"/>
              </a:avLst>
            </a:pr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 dirty="0">
                <a:solidFill>
                  <a:prstClr val="white"/>
                </a:solidFill>
                <a:latin typeface="Calibri"/>
              </a:endParaRPr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791136" y="291302"/>
              <a:ext cx="296985" cy="468894"/>
              <a:chOff x="7440266" y="3167590"/>
              <a:chExt cx="757238" cy="585127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205711"/>
                <a:ext cx="280814" cy="247791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70075" y="3504927"/>
                <a:ext cx="280814" cy="247790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7506942" y="3167590"/>
                <a:ext cx="355803" cy="250645"/>
              </a:xfrm>
              <a:custGeom>
                <a:avLst/>
                <a:gdLst/>
                <a:ahLst/>
                <a:cxnLst>
                  <a:cxn ang="0">
                    <a:pos x="76" y="182"/>
                  </a:cxn>
                  <a:cxn ang="0">
                    <a:pos x="0" y="114"/>
                  </a:cxn>
                  <a:cxn ang="0">
                    <a:pos x="24" y="88"/>
                  </a:cxn>
                  <a:cxn ang="0">
                    <a:pos x="73" y="132"/>
                  </a:cxn>
                  <a:cxn ang="0">
                    <a:pos x="187" y="0"/>
                  </a:cxn>
                  <a:cxn ang="0">
                    <a:pos x="215" y="24"/>
                  </a:cxn>
                  <a:cxn ang="0">
                    <a:pos x="76" y="182"/>
                  </a:cxn>
                </a:cxnLst>
                <a:rect l="0" t="0" r="r" b="b"/>
                <a:pathLst>
                  <a:path w="215" h="182">
                    <a:moveTo>
                      <a:pt x="76" y="182"/>
                    </a:moveTo>
                    <a:lnTo>
                      <a:pt x="0" y="114"/>
                    </a:lnTo>
                    <a:lnTo>
                      <a:pt x="24" y="88"/>
                    </a:lnTo>
                    <a:lnTo>
                      <a:pt x="73" y="132"/>
                    </a:lnTo>
                    <a:lnTo>
                      <a:pt x="187" y="0"/>
                    </a:lnTo>
                    <a:lnTo>
                      <a:pt x="215" y="24"/>
                    </a:lnTo>
                    <a:lnTo>
                      <a:pt x="7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7840317" y="3649700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7840317" y="3191978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7840317" y="3548417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7840317" y="3316593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sp>
          <p:nvSpPr>
            <p:cNvPr id="30" name="Chevron 29"/>
            <p:cNvSpPr/>
            <p:nvPr/>
          </p:nvSpPr>
          <p:spPr bwMode="auto">
            <a:xfrm>
              <a:off x="1120782" y="269760"/>
              <a:ext cx="51547" cy="548156"/>
            </a:xfrm>
            <a:prstGeom prst="chevron">
              <a:avLst>
                <a:gd name="adj" fmla="val 68110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1003608" y="188353"/>
              <a:ext cx="1466819" cy="667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defTabSz="914377" eaLnBrk="1" hangingPunct="1"/>
              <a:r>
                <a:rPr lang="en-US" sz="2799" dirty="0" err="1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Bài</a:t>
              </a:r>
              <a:r>
                <a:rPr lang="en-US" sz="2799" dirty="0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 4: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224569" y="2432749"/>
                <a:ext cx="8238007" cy="2811148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Vì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𝑆𝐴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nên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⇒</m:t>
                    </m:r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𝑆𝐶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</a:rPr>
                                  <m:t>𝐴𝐵𝐶𝐷</m:t>
                                </m:r>
                              </m:e>
                            </m:d>
                          </m:e>
                        </m:d>
                      </m:e>
                    </m:acc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𝑆𝐶𝐴</m:t>
                        </m:r>
                      </m:e>
                    </m:acc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ABCD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𝐴𝐶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𝑎</m:t>
                    </m:r>
                    <m:rad>
                      <m:radPr>
                        <m:degHide m:val="on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Theo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giả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thiết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𝑆𝐴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𝑎</m:t>
                    </m:r>
                    <m:rad>
                      <m:radPr>
                        <m:degHide m:val="on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⇒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𝛥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𝑆𝐴𝐶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cân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⇒</m:t>
                    </m:r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𝑆𝐶𝐴</m:t>
                        </m:r>
                      </m:e>
                    </m:acc>
                    <m:r>
                      <a:rPr lang="en-US" sz="3200" i="1">
                        <a:latin typeface="Cambria Math" panose="02040503050406030204" pitchFamily="18" charset="0"/>
                      </a:rPr>
                      <m:t>=4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5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569" y="2432749"/>
                <a:ext cx="8238007" cy="2811148"/>
              </a:xfrm>
              <a:prstGeom prst="rect">
                <a:avLst/>
              </a:prstGeom>
              <a:blipFill>
                <a:blip r:embed="rId3"/>
                <a:stretch>
                  <a:fillRect l="-1925" b="-60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32079" y="6292305"/>
            <a:ext cx="436728" cy="480339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 defTabSz="914377"/>
            <a:endParaRPr lang="en-US" sz="900">
              <a:solidFill>
                <a:prstClr val="white"/>
              </a:solidFill>
              <a:latin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167628" y="70160"/>
                <a:ext cx="11830497" cy="16176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nl-NL" sz="28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 </a:t>
                </a:r>
                <a:r>
                  <a:rPr lang="vi-VN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hình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chóp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</m:t>
                    </m:r>
                    <m:r>
                      <a:rPr lang="fr-FR" sz="3200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𝐴𝐵𝐶𝐷</m:t>
                    </m:r>
                  </m:oMath>
                </a14:m>
                <a:r>
                  <a:rPr lang="vi-VN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vi-VN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đáy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là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cạnh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</a:p>
              <a:p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𝑆𝐴</m:t>
                    </m:r>
                    <m:r>
                      <a:rPr lang="fr-FR" sz="3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𝑎</m:t>
                    </m:r>
                    <m:rad>
                      <m:radPr>
                        <m:degHide m:val="on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fr-FR" sz="320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giữa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SC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en-US" sz="3200" dirty="0"/>
                  <a:t>.</a:t>
                </a: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628" y="70160"/>
                <a:ext cx="11830497" cy="1617687"/>
              </a:xfrm>
              <a:prstGeom prst="rect">
                <a:avLst/>
              </a:prstGeom>
              <a:blipFill>
                <a:blip r:embed="rId4"/>
                <a:stretch>
                  <a:fillRect l="-1288" t="-5283" b="-120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Rectangle 18">
            <a:extLst>
              <a:ext uri="{FF2B5EF4-FFF2-40B4-BE49-F238E27FC236}">
                <a16:creationId xmlns:a16="http://schemas.microsoft.com/office/drawing/2014/main" id="{2BA5BB83-9BBA-4DC6-B79C-07AC15944A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15665" y="4736041"/>
            <a:ext cx="13465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3333FF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defTabSz="914377"/>
            <a:r>
              <a:rPr lang="en-US" sz="2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Rectangle 18">
                <a:extLst>
                  <a:ext uri="{FF2B5EF4-FFF2-40B4-BE49-F238E27FC236}">
                    <a16:creationId xmlns:a16="http://schemas.microsoft.com/office/drawing/2014/main" id="{67A5FBE3-8CA0-41E9-B75A-323173CF39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47946" y="3680113"/>
                <a:ext cx="550535" cy="3612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pPr defTabSz="914377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1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𝑎</m:t>
                      </m:r>
                      <m:rad>
                        <m:radPr>
                          <m:degHide m:val="on"/>
                          <m:ctrlPr>
                            <a:rPr lang="en-US" sz="21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1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e>
                      </m:rad>
                    </m:oMath>
                  </m:oMathPara>
                </a14:m>
                <a:endParaRPr lang="en-US" sz="2100" i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3" name="Rectangle 18">
                <a:extLst>
                  <a:ext uri="{FF2B5EF4-FFF2-40B4-BE49-F238E27FC236}">
                    <a16:creationId xmlns:a16="http://schemas.microsoft.com/office/drawing/2014/main" id="{67A5FBE3-8CA0-41E9-B75A-323173CF39D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8647946" y="3680113"/>
                <a:ext cx="550535" cy="361253"/>
              </a:xfrm>
              <a:prstGeom prst="rect">
                <a:avLst/>
              </a:prstGeom>
              <a:blipFill>
                <a:blip r:embed="rId5"/>
                <a:stretch>
                  <a:fillRect l="-5556" r="-10000" b="-8475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6" name="Group 55">
            <a:extLst>
              <a:ext uri="{FF2B5EF4-FFF2-40B4-BE49-F238E27FC236}">
                <a16:creationId xmlns:a16="http://schemas.microsoft.com/office/drawing/2014/main" id="{4665D4CC-2F11-4FA9-82F5-1077A906EE9F}"/>
              </a:ext>
            </a:extLst>
          </p:cNvPr>
          <p:cNvGrpSpPr/>
          <p:nvPr/>
        </p:nvGrpSpPr>
        <p:grpSpPr>
          <a:xfrm rot="5400000">
            <a:off x="8863779" y="4863833"/>
            <a:ext cx="213339" cy="167168"/>
            <a:chOff x="6143223" y="1991288"/>
            <a:chExt cx="108704" cy="128622"/>
          </a:xfrm>
        </p:grpSpPr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817B1077-1B88-444F-AFEE-0EE276E2B26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48166" y="2000825"/>
              <a:ext cx="10376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EF5E80E-8401-4735-9545-185DB769AF13}"/>
                </a:ext>
              </a:extLst>
            </p:cNvPr>
            <p:cNvCxnSpPr>
              <a:cxnSpLocks/>
            </p:cNvCxnSpPr>
            <p:nvPr/>
          </p:nvCxnSpPr>
          <p:spPr>
            <a:xfrm>
              <a:off x="6143223" y="1991288"/>
              <a:ext cx="0" cy="128622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71" name="Arc 70">
            <a:extLst>
              <a:ext uri="{FF2B5EF4-FFF2-40B4-BE49-F238E27FC236}">
                <a16:creationId xmlns:a16="http://schemas.microsoft.com/office/drawing/2014/main" id="{A2E47A80-8437-4B24-AE52-C1E69C008B43}"/>
              </a:ext>
            </a:extLst>
          </p:cNvPr>
          <p:cNvSpPr/>
          <p:nvPr/>
        </p:nvSpPr>
        <p:spPr>
          <a:xfrm rot="15536962">
            <a:off x="10306219" y="5862194"/>
            <a:ext cx="589872" cy="375593"/>
          </a:xfrm>
          <a:prstGeom prst="arc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40" tIns="45720" rIns="91440" bIns="45720" rtlCol="0" anchor="ctr"/>
          <a:lstStyle/>
          <a:p>
            <a:pPr algn="ctr"/>
            <a:endParaRPr lang="en-US" sz="2400">
              <a:latin typeface="Times New Roman" charset="0"/>
              <a:ea typeface="Times New Roman" charset="0"/>
              <a:cs typeface="Times New Roman" charset="0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5565CB93-38E2-4460-B13C-FC42BDE29C4C}"/>
              </a:ext>
            </a:extLst>
          </p:cNvPr>
          <p:cNvGrpSpPr/>
          <p:nvPr/>
        </p:nvGrpSpPr>
        <p:grpSpPr>
          <a:xfrm>
            <a:off x="7720488" y="2163840"/>
            <a:ext cx="4194979" cy="4594709"/>
            <a:chOff x="7720489" y="2163840"/>
            <a:chExt cx="4194979" cy="4594707"/>
          </a:xfrm>
        </p:grpSpPr>
        <p:sp>
          <p:nvSpPr>
            <p:cNvPr id="58" name="Rectangle 18">
              <a:extLst>
                <a:ext uri="{FF2B5EF4-FFF2-40B4-BE49-F238E27FC236}">
                  <a16:creationId xmlns:a16="http://schemas.microsoft.com/office/drawing/2014/main" id="{7E87F890-4C0B-4810-9EED-F130263D01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17274" y="2163840"/>
              <a:ext cx="1715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377"/>
              <a:r>
                <a:rPr lang="en-US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  <a:endParaRPr lang="en-US" sz="2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30A4CAAF-F997-4D30-A0B1-D22C04204CDF}"/>
                </a:ext>
              </a:extLst>
            </p:cNvPr>
            <p:cNvGrpSpPr/>
            <p:nvPr/>
          </p:nvGrpSpPr>
          <p:grpSpPr>
            <a:xfrm>
              <a:off x="7720489" y="2546412"/>
              <a:ext cx="4194979" cy="4212135"/>
              <a:chOff x="7720489" y="2546412"/>
              <a:chExt cx="4194979" cy="4212135"/>
            </a:xfrm>
          </p:grpSpPr>
          <p:grpSp>
            <p:nvGrpSpPr>
              <p:cNvPr id="65" name="Group 64">
                <a:extLst>
                  <a:ext uri="{FF2B5EF4-FFF2-40B4-BE49-F238E27FC236}">
                    <a16:creationId xmlns:a16="http://schemas.microsoft.com/office/drawing/2014/main" id="{51234EAE-8A68-43ED-9F66-6554B457A9E4}"/>
                  </a:ext>
                </a:extLst>
              </p:cNvPr>
              <p:cNvGrpSpPr/>
              <p:nvPr/>
            </p:nvGrpSpPr>
            <p:grpSpPr>
              <a:xfrm>
                <a:off x="7720489" y="2546412"/>
                <a:ext cx="4194979" cy="4212135"/>
                <a:chOff x="7720489" y="2546412"/>
                <a:chExt cx="4194979" cy="4212135"/>
              </a:xfrm>
            </p:grpSpPr>
            <p:grpSp>
              <p:nvGrpSpPr>
                <p:cNvPr id="68" name="Group 67">
                  <a:extLst>
                    <a:ext uri="{FF2B5EF4-FFF2-40B4-BE49-F238E27FC236}">
                      <a16:creationId xmlns:a16="http://schemas.microsoft.com/office/drawing/2014/main" id="{DBA34B93-E194-46C8-8D9D-11A2A9F51113}"/>
                    </a:ext>
                  </a:extLst>
                </p:cNvPr>
                <p:cNvGrpSpPr/>
                <p:nvPr/>
              </p:nvGrpSpPr>
              <p:grpSpPr>
                <a:xfrm>
                  <a:off x="7720489" y="2546412"/>
                  <a:ext cx="4194979" cy="4212135"/>
                  <a:chOff x="4572001" y="1888199"/>
                  <a:chExt cx="3217098" cy="2367372"/>
                </a:xfrm>
              </p:grpSpPr>
              <p:sp>
                <p:nvSpPr>
                  <p:cNvPr id="74" name="Line 9">
                    <a:extLst>
                      <a:ext uri="{FF2B5EF4-FFF2-40B4-BE49-F238E27FC236}">
                        <a16:creationId xmlns:a16="http://schemas.microsoft.com/office/drawing/2014/main" id="{7D7D6A24-8EC7-47FE-95D3-0BDCBB0643A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520428" cy="2159794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ln>
                        <a:solidFill>
                          <a:sysClr val="windowText" lastClr="000000"/>
                        </a:solidFill>
                      </a:ln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5" name="Line 11">
                    <a:extLst>
                      <a:ext uri="{FF2B5EF4-FFF2-40B4-BE49-F238E27FC236}">
                        <a16:creationId xmlns:a16="http://schemas.microsoft.com/office/drawing/2014/main" id="{ECE2F2C6-579A-400A-9B41-6C93DC7ADC27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800762" y="3294327"/>
                    <a:ext cx="658416" cy="74890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 dirty="0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6" name="Line 12">
                    <a:extLst>
                      <a:ext uri="{FF2B5EF4-FFF2-40B4-BE49-F238E27FC236}">
                        <a16:creationId xmlns:a16="http://schemas.microsoft.com/office/drawing/2014/main" id="{044807D0-74A4-4AC9-947A-05621D7A6AA4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793457" y="1888199"/>
                    <a:ext cx="658416" cy="2155031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7" name="Line 13">
                    <a:extLst>
                      <a:ext uri="{FF2B5EF4-FFF2-40B4-BE49-F238E27FC236}">
                        <a16:creationId xmlns:a16="http://schemas.microsoft.com/office/drawing/2014/main" id="{965BFD7D-D346-4134-9A11-46A51E9B9034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793457" y="4043230"/>
                    <a:ext cx="2178844" cy="476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9" name="Line 14">
                    <a:extLst>
                      <a:ext uri="{FF2B5EF4-FFF2-40B4-BE49-F238E27FC236}">
                        <a16:creationId xmlns:a16="http://schemas.microsoft.com/office/drawing/2014/main" id="{5F351A32-58BF-4AB1-B892-253F2216296E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6972301" y="3307424"/>
                    <a:ext cx="585788" cy="740569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80" name="Line 15">
                    <a:extLst>
                      <a:ext uri="{FF2B5EF4-FFF2-40B4-BE49-F238E27FC236}">
                        <a16:creationId xmlns:a16="http://schemas.microsoft.com/office/drawing/2014/main" id="{65D517B9-88A6-46B5-B11F-D05ED223925E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5451873" y="1888199"/>
                    <a:ext cx="2106216" cy="1419225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82" name="Line 16">
                    <a:extLst>
                      <a:ext uri="{FF2B5EF4-FFF2-40B4-BE49-F238E27FC236}">
                        <a16:creationId xmlns:a16="http://schemas.microsoft.com/office/drawing/2014/main" id="{33C3CBAE-490E-46D8-8697-4C637677D10A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191" cy="1406128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83" name="Rectangle 18">
                    <a:extLst>
                      <a:ext uri="{FF2B5EF4-FFF2-40B4-BE49-F238E27FC236}">
                        <a16:creationId xmlns:a16="http://schemas.microsoft.com/office/drawing/2014/main" id="{30A76DDA-F21F-4A38-8258-A54629C49D3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618222" y="3176499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D</a:t>
                    </a:r>
                    <a:endParaRPr lang="en-US" sz="21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84" name="Rectangle 19">
                    <a:extLst>
                      <a:ext uri="{FF2B5EF4-FFF2-40B4-BE49-F238E27FC236}">
                        <a16:creationId xmlns:a16="http://schemas.microsoft.com/office/drawing/2014/main" id="{DD7D42A4-E472-478A-B97C-41534ED7931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086601" y="4047993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C</a:t>
                    </a:r>
                  </a:p>
                </p:txBody>
              </p:sp>
              <p:sp>
                <p:nvSpPr>
                  <p:cNvPr id="85" name="Rectangle 20">
                    <a:extLst>
                      <a:ext uri="{FF2B5EF4-FFF2-40B4-BE49-F238E27FC236}">
                        <a16:creationId xmlns:a16="http://schemas.microsoft.com/office/drawing/2014/main" id="{BA70A317-9E1D-4780-8C71-A533A73A95C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572001" y="3933693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B</a:t>
                    </a:r>
                    <a:endParaRPr lang="en-US" sz="21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86" name="Rectangle 21">
                    <a:extLst>
                      <a:ext uri="{FF2B5EF4-FFF2-40B4-BE49-F238E27FC236}">
                        <a16:creationId xmlns:a16="http://schemas.microsoft.com/office/drawing/2014/main" id="{0CEB2DD1-9D44-47FE-A831-2A8A867FF33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238706" y="3105875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A</a:t>
                    </a:r>
                    <a:endParaRPr lang="en-US" sz="21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87" name="Line 22">
                    <a:extLst>
                      <a:ext uri="{FF2B5EF4-FFF2-40B4-BE49-F238E27FC236}">
                        <a16:creationId xmlns:a16="http://schemas.microsoft.com/office/drawing/2014/main" id="{6EB6B093-F5D7-45F8-80F1-1485E58DDB6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9622" y="3305044"/>
                    <a:ext cx="2083857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 dirty="0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</p:grpSp>
            <p:sp>
              <p:nvSpPr>
                <p:cNvPr id="72" name="Line 22">
                  <a:extLst>
                    <a:ext uri="{FF2B5EF4-FFF2-40B4-BE49-F238E27FC236}">
                      <a16:creationId xmlns:a16="http://schemas.microsoft.com/office/drawing/2014/main" id="{43AFF992-3D12-43D2-960D-6AD99888AB8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8009261" y="5075821"/>
                  <a:ext cx="3604899" cy="128587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defTabSz="914377"/>
                  <a:endParaRPr lang="en-US" dirty="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73" name="Line 22">
                  <a:extLst>
                    <a:ext uri="{FF2B5EF4-FFF2-40B4-BE49-F238E27FC236}">
                      <a16:creationId xmlns:a16="http://schemas.microsoft.com/office/drawing/2014/main" id="{52A7891C-51F7-4D9D-9C21-AB7D6F3DDC3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8886863" y="5084801"/>
                  <a:ext cx="1945696" cy="127689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defTabSz="914377"/>
                  <a:endParaRPr lang="en-US" dirty="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</p:grpSp>
          <p:sp>
            <p:nvSpPr>
              <p:cNvPr id="66" name="Rectangle 18">
                <a:extLst>
                  <a:ext uri="{FF2B5EF4-FFF2-40B4-BE49-F238E27FC236}">
                    <a16:creationId xmlns:a16="http://schemas.microsoft.com/office/drawing/2014/main" id="{D0A4A3D3-63C1-4053-AFE8-06857C7A6D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16837" y="5761253"/>
                <a:ext cx="193964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pPr defTabSz="914377"/>
                <a:r>
                  <a:rPr lang="en-US" sz="21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21784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216859" y="1689086"/>
            <a:ext cx="11926984" cy="4951201"/>
            <a:chOff x="184495" y="3655445"/>
            <a:chExt cx="11926984" cy="4627407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7"/>
              <a:ext cx="11926984" cy="441763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en-US" sz="2999" dirty="0">
                <a:solidFill>
                  <a:prstClr val="white"/>
                </a:solidFill>
                <a:latin typeface="Calibri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55445"/>
              <a:ext cx="2342698" cy="517649"/>
              <a:chOff x="1275608" y="6274279"/>
              <a:chExt cx="4592537" cy="940543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en-US" sz="29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6150" y="6274279"/>
                <a:ext cx="2813135" cy="9405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914377"/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en-US" sz="2999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en-US" sz="2999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sp>
        <p:nvSpPr>
          <p:cNvPr id="25" name="Rounded Rectangle 24"/>
          <p:cNvSpPr/>
          <p:nvPr/>
        </p:nvSpPr>
        <p:spPr bwMode="auto">
          <a:xfrm>
            <a:off x="67242" y="49496"/>
            <a:ext cx="12031271" cy="1691643"/>
          </a:xfrm>
          <a:prstGeom prst="roundRect">
            <a:avLst>
              <a:gd name="adj" fmla="val 5492"/>
            </a:avLst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176898">
              <a:defRPr/>
            </a:pPr>
            <a:endParaRPr lang="en-US" sz="3199">
              <a:solidFill>
                <a:prstClr val="white"/>
              </a:solidFill>
              <a:latin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012671-1165-4F27-80D7-ED52601509EC}"/>
              </a:ext>
            </a:extLst>
          </p:cNvPr>
          <p:cNvGrpSpPr/>
          <p:nvPr/>
        </p:nvGrpSpPr>
        <p:grpSpPr>
          <a:xfrm>
            <a:off x="93489" y="113061"/>
            <a:ext cx="1782979" cy="693824"/>
            <a:chOff x="687448" y="188353"/>
            <a:chExt cx="1782979" cy="885072"/>
          </a:xfrm>
        </p:grpSpPr>
        <p:sp>
          <p:nvSpPr>
            <p:cNvPr id="27" name="Isosceles Triangle 44"/>
            <p:cNvSpPr/>
            <p:nvPr/>
          </p:nvSpPr>
          <p:spPr bwMode="auto">
            <a:xfrm rot="5400000" flipV="1">
              <a:off x="613140" y="888983"/>
              <a:ext cx="258751" cy="110133"/>
            </a:xfrm>
            <a:custGeom>
              <a:avLst/>
              <a:gdLst>
                <a:gd name="connsiteX0" fmla="*/ 0 w 293725"/>
                <a:gd name="connsiteY0" fmla="*/ 164224 h 164224"/>
                <a:gd name="connsiteX1" fmla="*/ 146863 w 293725"/>
                <a:gd name="connsiteY1" fmla="*/ 0 h 164224"/>
                <a:gd name="connsiteX2" fmla="*/ 293725 w 293725"/>
                <a:gd name="connsiteY2" fmla="*/ 164224 h 164224"/>
                <a:gd name="connsiteX3" fmla="*/ 0 w 293725"/>
                <a:gd name="connsiteY3" fmla="*/ 164224 h 164224"/>
                <a:gd name="connsiteX0" fmla="*/ 2363 w 296088"/>
                <a:gd name="connsiteY0" fmla="*/ 164221 h 164221"/>
                <a:gd name="connsiteX1" fmla="*/ 0 w 296088"/>
                <a:gd name="connsiteY1" fmla="*/ 0 h 164221"/>
                <a:gd name="connsiteX2" fmla="*/ 296088 w 296088"/>
                <a:gd name="connsiteY2" fmla="*/ 164221 h 164221"/>
                <a:gd name="connsiteX3" fmla="*/ 2363 w 296088"/>
                <a:gd name="connsiteY3" fmla="*/ 164221 h 16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88" h="164221">
                  <a:moveTo>
                    <a:pt x="2363" y="164221"/>
                  </a:moveTo>
                  <a:cubicBezTo>
                    <a:pt x="1575" y="109481"/>
                    <a:pt x="788" y="54740"/>
                    <a:pt x="0" y="0"/>
                  </a:cubicBezTo>
                  <a:lnTo>
                    <a:pt x="296088" y="164221"/>
                  </a:lnTo>
                  <a:lnTo>
                    <a:pt x="2363" y="164221"/>
                  </a:lnTo>
                  <a:close/>
                </a:path>
              </a:pathLst>
            </a:cu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8" name="Pentagon 27"/>
            <p:cNvSpPr/>
            <p:nvPr/>
          </p:nvSpPr>
          <p:spPr bwMode="auto">
            <a:xfrm>
              <a:off x="687448" y="260144"/>
              <a:ext cx="1668876" cy="557771"/>
            </a:xfrm>
            <a:prstGeom prst="homePlate">
              <a:avLst>
                <a:gd name="adj" fmla="val 12444"/>
              </a:avLst>
            </a:pr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 dirty="0">
                <a:solidFill>
                  <a:prstClr val="white"/>
                </a:solidFill>
                <a:latin typeface="Calibri"/>
              </a:endParaRPr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791136" y="291302"/>
              <a:ext cx="296985" cy="468894"/>
              <a:chOff x="7440266" y="3167590"/>
              <a:chExt cx="757238" cy="585127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205711"/>
                <a:ext cx="280814" cy="247791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70075" y="3504927"/>
                <a:ext cx="280814" cy="247790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7506942" y="3167590"/>
                <a:ext cx="355803" cy="250645"/>
              </a:xfrm>
              <a:custGeom>
                <a:avLst/>
                <a:gdLst/>
                <a:ahLst/>
                <a:cxnLst>
                  <a:cxn ang="0">
                    <a:pos x="76" y="182"/>
                  </a:cxn>
                  <a:cxn ang="0">
                    <a:pos x="0" y="114"/>
                  </a:cxn>
                  <a:cxn ang="0">
                    <a:pos x="24" y="88"/>
                  </a:cxn>
                  <a:cxn ang="0">
                    <a:pos x="73" y="132"/>
                  </a:cxn>
                  <a:cxn ang="0">
                    <a:pos x="187" y="0"/>
                  </a:cxn>
                  <a:cxn ang="0">
                    <a:pos x="215" y="24"/>
                  </a:cxn>
                  <a:cxn ang="0">
                    <a:pos x="76" y="182"/>
                  </a:cxn>
                </a:cxnLst>
                <a:rect l="0" t="0" r="r" b="b"/>
                <a:pathLst>
                  <a:path w="215" h="182">
                    <a:moveTo>
                      <a:pt x="76" y="182"/>
                    </a:moveTo>
                    <a:lnTo>
                      <a:pt x="0" y="114"/>
                    </a:lnTo>
                    <a:lnTo>
                      <a:pt x="24" y="88"/>
                    </a:lnTo>
                    <a:lnTo>
                      <a:pt x="73" y="132"/>
                    </a:lnTo>
                    <a:lnTo>
                      <a:pt x="187" y="0"/>
                    </a:lnTo>
                    <a:lnTo>
                      <a:pt x="215" y="24"/>
                    </a:lnTo>
                    <a:lnTo>
                      <a:pt x="7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7840317" y="3649700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7840317" y="3191978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7840317" y="3548417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7840317" y="3316593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sp>
          <p:nvSpPr>
            <p:cNvPr id="30" name="Chevron 29"/>
            <p:cNvSpPr/>
            <p:nvPr/>
          </p:nvSpPr>
          <p:spPr bwMode="auto">
            <a:xfrm>
              <a:off x="1120782" y="269760"/>
              <a:ext cx="51547" cy="548156"/>
            </a:xfrm>
            <a:prstGeom prst="chevron">
              <a:avLst>
                <a:gd name="adj" fmla="val 68110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1003608" y="188353"/>
              <a:ext cx="1466819" cy="667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defTabSz="914377" eaLnBrk="1" hangingPunct="1"/>
              <a:r>
                <a:rPr lang="en-US" sz="2799" dirty="0" err="1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Bài</a:t>
              </a:r>
              <a:r>
                <a:rPr lang="en-US" sz="2799" dirty="0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 4: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224569" y="2306962"/>
                <a:ext cx="8974468" cy="4482311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Vì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𝑆𝐴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𝐶𝐷</m:t>
                            </m:r>
                          </m:e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𝐴𝐷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𝐶𝐷</m:t>
                            </m:r>
                          </m:e>
                        </m:eqArr>
                      </m:e>
                    </m:d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⇒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𝐶𝐷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⊥(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𝑆𝐴𝐷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3200" i="1" dirty="0"/>
              </a:p>
              <a:p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𝑆𝐷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chiếu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𝑆𝐶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lên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𝑆𝐴𝐷</m:t>
                    </m:r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⇒</m:t>
                        </m:r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𝑆𝐶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</a:rPr>
                                  <m:t>𝑆𝐴𝐷</m:t>
                                </m:r>
                              </m:e>
                            </m:d>
                          </m:e>
                        </m:d>
                      </m:e>
                    </m:acc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𝐶𝑆𝐷</m:t>
                        </m:r>
                      </m:e>
                    </m:acc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𝛥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𝑆𝐴𝐶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cân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𝐴𝐶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𝑆𝐴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𝑎</m:t>
                    </m:r>
                    <m:rad>
                      <m:radPr>
                        <m:degHide m:val="on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  <m:r>
                      <a:rPr lang="en-US" sz="32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⇒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𝑆𝐶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2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𝛥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𝑆𝐶𝐷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𝐷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𝑆𝐶</m:t>
                    </m:r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= </m:t>
                    </m:r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2</m:t>
                    </m:r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𝐶𝐷</m:t>
                    </m:r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nên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nửa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tam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giác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đều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suy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ra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𝑆𝐶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</a:rPr>
                                  <m:t>𝑆𝐴𝐷</m:t>
                                </m:r>
                              </m:e>
                            </m:d>
                          </m:e>
                        </m:d>
                      </m:e>
                    </m:acc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𝐶𝑆𝐷</m:t>
                        </m:r>
                      </m:e>
                    </m:acc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30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569" y="2306962"/>
                <a:ext cx="8974468" cy="4482311"/>
              </a:xfrm>
              <a:prstGeom prst="rect">
                <a:avLst/>
              </a:prstGeom>
              <a:blipFill>
                <a:blip r:embed="rId2"/>
                <a:stretch>
                  <a:fillRect l="-1766" b="-25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32079" y="6292305"/>
            <a:ext cx="436728" cy="480339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 defTabSz="914377"/>
            <a:endParaRPr lang="en-US" sz="900">
              <a:solidFill>
                <a:prstClr val="white"/>
              </a:solidFill>
              <a:latin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167628" y="70160"/>
                <a:ext cx="11830497" cy="16176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nl-NL" sz="28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 </a:t>
                </a:r>
                <a:r>
                  <a:rPr lang="vi-VN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hình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chóp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</m:t>
                    </m:r>
                    <m:r>
                      <a:rPr lang="fr-FR" sz="3200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𝐴𝐵𝐶𝐷</m:t>
                    </m:r>
                  </m:oMath>
                </a14:m>
                <a:r>
                  <a:rPr lang="vi-VN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vi-VN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đáy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là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cạnh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</a:p>
              <a:p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𝑆𝐴</m:t>
                    </m:r>
                    <m:r>
                      <a:rPr lang="fr-FR" sz="3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𝑎</m:t>
                    </m:r>
                    <m:rad>
                      <m:radPr>
                        <m:degHide m:val="on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fr-FR" sz="320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fr-FR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𝑆𝐴</m:t>
                    </m:r>
                  </m:oMath>
                </a14:m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b)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giữa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fr-FR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𝑆𝐶</m:t>
                    </m:r>
                  </m:oMath>
                </a14:m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𝑆𝐴𝐷</m:t>
                        </m:r>
                      </m:e>
                    </m:d>
                  </m:oMath>
                </a14:m>
                <a:r>
                  <a:rPr lang="en-US" sz="3200" dirty="0"/>
                  <a:t>.</a:t>
                </a: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628" y="70160"/>
                <a:ext cx="11830497" cy="1617687"/>
              </a:xfrm>
              <a:prstGeom prst="rect">
                <a:avLst/>
              </a:prstGeom>
              <a:blipFill>
                <a:blip r:embed="rId3"/>
                <a:stretch>
                  <a:fillRect l="-1288" t="-5283" b="-120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Rectangle 18">
            <a:extLst>
              <a:ext uri="{FF2B5EF4-FFF2-40B4-BE49-F238E27FC236}">
                <a16:creationId xmlns:a16="http://schemas.microsoft.com/office/drawing/2014/main" id="{2BA5BB83-9BBA-4DC6-B79C-07AC15944A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15665" y="4736041"/>
            <a:ext cx="13465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3333FF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defTabSz="914377"/>
            <a:r>
              <a:rPr lang="en-US" sz="2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Rectangle 18">
                <a:extLst>
                  <a:ext uri="{FF2B5EF4-FFF2-40B4-BE49-F238E27FC236}">
                    <a16:creationId xmlns:a16="http://schemas.microsoft.com/office/drawing/2014/main" id="{67A5FBE3-8CA0-41E9-B75A-323173CF39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47946" y="3680113"/>
                <a:ext cx="550535" cy="3612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pPr defTabSz="914377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1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𝑎</m:t>
                      </m:r>
                      <m:rad>
                        <m:radPr>
                          <m:degHide m:val="on"/>
                          <m:ctrlPr>
                            <a:rPr lang="en-US" sz="21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1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e>
                      </m:rad>
                    </m:oMath>
                  </m:oMathPara>
                </a14:m>
                <a:endParaRPr lang="en-US" sz="2100" i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3" name="Rectangle 18">
                <a:extLst>
                  <a:ext uri="{FF2B5EF4-FFF2-40B4-BE49-F238E27FC236}">
                    <a16:creationId xmlns:a16="http://schemas.microsoft.com/office/drawing/2014/main" id="{67A5FBE3-8CA0-41E9-B75A-323173CF39D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8647946" y="3680113"/>
                <a:ext cx="550535" cy="361253"/>
              </a:xfrm>
              <a:prstGeom prst="rect">
                <a:avLst/>
              </a:prstGeom>
              <a:blipFill>
                <a:blip r:embed="rId4"/>
                <a:stretch>
                  <a:fillRect l="-5556" r="-10000" b="-8475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6" name="Group 55">
            <a:extLst>
              <a:ext uri="{FF2B5EF4-FFF2-40B4-BE49-F238E27FC236}">
                <a16:creationId xmlns:a16="http://schemas.microsoft.com/office/drawing/2014/main" id="{4665D4CC-2F11-4FA9-82F5-1077A906EE9F}"/>
              </a:ext>
            </a:extLst>
          </p:cNvPr>
          <p:cNvGrpSpPr/>
          <p:nvPr/>
        </p:nvGrpSpPr>
        <p:grpSpPr>
          <a:xfrm rot="5400000">
            <a:off x="8863779" y="4863833"/>
            <a:ext cx="213339" cy="167168"/>
            <a:chOff x="6143223" y="1991288"/>
            <a:chExt cx="108704" cy="128622"/>
          </a:xfrm>
        </p:grpSpPr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817B1077-1B88-444F-AFEE-0EE276E2B26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48166" y="2000825"/>
              <a:ext cx="10376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EF5E80E-8401-4735-9545-185DB769AF13}"/>
                </a:ext>
              </a:extLst>
            </p:cNvPr>
            <p:cNvCxnSpPr>
              <a:cxnSpLocks/>
            </p:cNvCxnSpPr>
            <p:nvPr/>
          </p:nvCxnSpPr>
          <p:spPr>
            <a:xfrm>
              <a:off x="6143223" y="1991288"/>
              <a:ext cx="0" cy="128622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71" name="Arc 70">
            <a:extLst>
              <a:ext uri="{FF2B5EF4-FFF2-40B4-BE49-F238E27FC236}">
                <a16:creationId xmlns:a16="http://schemas.microsoft.com/office/drawing/2014/main" id="{A2E47A80-8437-4B24-AE52-C1E69C008B43}"/>
              </a:ext>
            </a:extLst>
          </p:cNvPr>
          <p:cNvSpPr/>
          <p:nvPr/>
        </p:nvSpPr>
        <p:spPr>
          <a:xfrm rot="6759083">
            <a:off x="8922229" y="2707752"/>
            <a:ext cx="589872" cy="375593"/>
          </a:xfrm>
          <a:prstGeom prst="arc">
            <a:avLst>
              <a:gd name="adj1" fmla="val 16842348"/>
              <a:gd name="adj2" fmla="val 20695180"/>
            </a:avLst>
          </a:prstGeom>
          <a:ln w="28575"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40" tIns="45720" rIns="91440" bIns="45720" rtlCol="0" anchor="ctr"/>
          <a:lstStyle/>
          <a:p>
            <a:pPr algn="ctr"/>
            <a:endParaRPr lang="en-US" sz="2400">
              <a:latin typeface="Times New Roman" charset="0"/>
              <a:ea typeface="Times New Roman" charset="0"/>
              <a:cs typeface="Times New Roman" charset="0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5565CB93-38E2-4460-B13C-FC42BDE29C4C}"/>
              </a:ext>
            </a:extLst>
          </p:cNvPr>
          <p:cNvGrpSpPr/>
          <p:nvPr/>
        </p:nvGrpSpPr>
        <p:grpSpPr>
          <a:xfrm>
            <a:off x="7720488" y="2163840"/>
            <a:ext cx="4194979" cy="4441082"/>
            <a:chOff x="7720489" y="2163840"/>
            <a:chExt cx="4194979" cy="4441080"/>
          </a:xfrm>
        </p:grpSpPr>
        <p:sp>
          <p:nvSpPr>
            <p:cNvPr id="58" name="Rectangle 18">
              <a:extLst>
                <a:ext uri="{FF2B5EF4-FFF2-40B4-BE49-F238E27FC236}">
                  <a16:creationId xmlns:a16="http://schemas.microsoft.com/office/drawing/2014/main" id="{7E87F890-4C0B-4810-9EED-F130263D01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17274" y="2163840"/>
              <a:ext cx="1715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377"/>
              <a:r>
                <a:rPr lang="en-US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  <a:endParaRPr lang="en-US" sz="2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30A4CAAF-F997-4D30-A0B1-D22C04204CDF}"/>
                </a:ext>
              </a:extLst>
            </p:cNvPr>
            <p:cNvGrpSpPr/>
            <p:nvPr/>
          </p:nvGrpSpPr>
          <p:grpSpPr>
            <a:xfrm>
              <a:off x="7720489" y="2546412"/>
              <a:ext cx="4194979" cy="4058508"/>
              <a:chOff x="7720489" y="2546412"/>
              <a:chExt cx="4194979" cy="4058508"/>
            </a:xfrm>
          </p:grpSpPr>
          <p:grpSp>
            <p:nvGrpSpPr>
              <p:cNvPr id="65" name="Group 64">
                <a:extLst>
                  <a:ext uri="{FF2B5EF4-FFF2-40B4-BE49-F238E27FC236}">
                    <a16:creationId xmlns:a16="http://schemas.microsoft.com/office/drawing/2014/main" id="{51234EAE-8A68-43ED-9F66-6554B457A9E4}"/>
                  </a:ext>
                </a:extLst>
              </p:cNvPr>
              <p:cNvGrpSpPr/>
              <p:nvPr/>
            </p:nvGrpSpPr>
            <p:grpSpPr>
              <a:xfrm>
                <a:off x="7720489" y="2546412"/>
                <a:ext cx="4194979" cy="4058508"/>
                <a:chOff x="7720489" y="2546412"/>
                <a:chExt cx="4194979" cy="4058508"/>
              </a:xfrm>
            </p:grpSpPr>
            <p:grpSp>
              <p:nvGrpSpPr>
                <p:cNvPr id="68" name="Group 67">
                  <a:extLst>
                    <a:ext uri="{FF2B5EF4-FFF2-40B4-BE49-F238E27FC236}">
                      <a16:creationId xmlns:a16="http://schemas.microsoft.com/office/drawing/2014/main" id="{DBA34B93-E194-46C8-8D9D-11A2A9F51113}"/>
                    </a:ext>
                  </a:extLst>
                </p:cNvPr>
                <p:cNvGrpSpPr/>
                <p:nvPr/>
              </p:nvGrpSpPr>
              <p:grpSpPr>
                <a:xfrm>
                  <a:off x="7720489" y="2546412"/>
                  <a:ext cx="4194979" cy="4058508"/>
                  <a:chOff x="4572001" y="1888199"/>
                  <a:chExt cx="3217098" cy="2281028"/>
                </a:xfrm>
              </p:grpSpPr>
              <p:sp>
                <p:nvSpPr>
                  <p:cNvPr id="74" name="Line 9">
                    <a:extLst>
                      <a:ext uri="{FF2B5EF4-FFF2-40B4-BE49-F238E27FC236}">
                        <a16:creationId xmlns:a16="http://schemas.microsoft.com/office/drawing/2014/main" id="{7D7D6A24-8EC7-47FE-95D3-0BDCBB0643A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520428" cy="2159794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ln>
                        <a:solidFill>
                          <a:sysClr val="windowText" lastClr="000000"/>
                        </a:solidFill>
                      </a:ln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5" name="Line 11">
                    <a:extLst>
                      <a:ext uri="{FF2B5EF4-FFF2-40B4-BE49-F238E27FC236}">
                        <a16:creationId xmlns:a16="http://schemas.microsoft.com/office/drawing/2014/main" id="{ECE2F2C6-579A-400A-9B41-6C93DC7ADC27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800762" y="3294327"/>
                    <a:ext cx="658416" cy="74890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 dirty="0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6" name="Line 12">
                    <a:extLst>
                      <a:ext uri="{FF2B5EF4-FFF2-40B4-BE49-F238E27FC236}">
                        <a16:creationId xmlns:a16="http://schemas.microsoft.com/office/drawing/2014/main" id="{044807D0-74A4-4AC9-947A-05621D7A6AA4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793457" y="1888199"/>
                    <a:ext cx="658416" cy="2155031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7" name="Line 13">
                    <a:extLst>
                      <a:ext uri="{FF2B5EF4-FFF2-40B4-BE49-F238E27FC236}">
                        <a16:creationId xmlns:a16="http://schemas.microsoft.com/office/drawing/2014/main" id="{965BFD7D-D346-4134-9A11-46A51E9B9034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793457" y="4043230"/>
                    <a:ext cx="2178844" cy="476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9" name="Line 14">
                    <a:extLst>
                      <a:ext uri="{FF2B5EF4-FFF2-40B4-BE49-F238E27FC236}">
                        <a16:creationId xmlns:a16="http://schemas.microsoft.com/office/drawing/2014/main" id="{5F351A32-58BF-4AB1-B892-253F2216296E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6972301" y="3307424"/>
                    <a:ext cx="585788" cy="740569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80" name="Line 15">
                    <a:extLst>
                      <a:ext uri="{FF2B5EF4-FFF2-40B4-BE49-F238E27FC236}">
                        <a16:creationId xmlns:a16="http://schemas.microsoft.com/office/drawing/2014/main" id="{65D517B9-88A6-46B5-B11F-D05ED223925E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5451873" y="1888199"/>
                    <a:ext cx="2106216" cy="1419225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82" name="Line 16">
                    <a:extLst>
                      <a:ext uri="{FF2B5EF4-FFF2-40B4-BE49-F238E27FC236}">
                        <a16:creationId xmlns:a16="http://schemas.microsoft.com/office/drawing/2014/main" id="{33C3CBAE-490E-46D8-8697-4C637677D10A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191" cy="1406128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83" name="Rectangle 18">
                    <a:extLst>
                      <a:ext uri="{FF2B5EF4-FFF2-40B4-BE49-F238E27FC236}">
                        <a16:creationId xmlns:a16="http://schemas.microsoft.com/office/drawing/2014/main" id="{30A76DDA-F21F-4A38-8258-A54629C49D3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618222" y="3176499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D</a:t>
                    </a:r>
                    <a:endParaRPr lang="en-US" sz="21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84" name="Rectangle 19">
                    <a:extLst>
                      <a:ext uri="{FF2B5EF4-FFF2-40B4-BE49-F238E27FC236}">
                        <a16:creationId xmlns:a16="http://schemas.microsoft.com/office/drawing/2014/main" id="{DD7D42A4-E472-478A-B97C-41534ED7931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036403" y="3961649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C</a:t>
                    </a:r>
                  </a:p>
                </p:txBody>
              </p:sp>
              <p:sp>
                <p:nvSpPr>
                  <p:cNvPr id="85" name="Rectangle 20">
                    <a:extLst>
                      <a:ext uri="{FF2B5EF4-FFF2-40B4-BE49-F238E27FC236}">
                        <a16:creationId xmlns:a16="http://schemas.microsoft.com/office/drawing/2014/main" id="{BA70A317-9E1D-4780-8C71-A533A73A95C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572001" y="3933693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B</a:t>
                    </a:r>
                    <a:endParaRPr lang="en-US" sz="21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86" name="Rectangle 21">
                    <a:extLst>
                      <a:ext uri="{FF2B5EF4-FFF2-40B4-BE49-F238E27FC236}">
                        <a16:creationId xmlns:a16="http://schemas.microsoft.com/office/drawing/2014/main" id="{0CEB2DD1-9D44-47FE-A831-2A8A867FF33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238706" y="3105875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A</a:t>
                    </a:r>
                    <a:endParaRPr lang="en-US" sz="21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87" name="Line 22">
                    <a:extLst>
                      <a:ext uri="{FF2B5EF4-FFF2-40B4-BE49-F238E27FC236}">
                        <a16:creationId xmlns:a16="http://schemas.microsoft.com/office/drawing/2014/main" id="{6EB6B093-F5D7-45F8-80F1-1485E58DDB6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9622" y="3305044"/>
                    <a:ext cx="2083857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 dirty="0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</p:grpSp>
            <p:sp>
              <p:nvSpPr>
                <p:cNvPr id="72" name="Line 22">
                  <a:extLst>
                    <a:ext uri="{FF2B5EF4-FFF2-40B4-BE49-F238E27FC236}">
                      <a16:creationId xmlns:a16="http://schemas.microsoft.com/office/drawing/2014/main" id="{43AFF992-3D12-43D2-960D-6AD99888AB8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8009261" y="5075821"/>
                  <a:ext cx="3604899" cy="128587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defTabSz="914377"/>
                  <a:endParaRPr lang="en-US" dirty="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73" name="Line 22">
                  <a:extLst>
                    <a:ext uri="{FF2B5EF4-FFF2-40B4-BE49-F238E27FC236}">
                      <a16:creationId xmlns:a16="http://schemas.microsoft.com/office/drawing/2014/main" id="{52A7891C-51F7-4D9D-9C21-AB7D6F3DDC3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8886863" y="5084801"/>
                  <a:ext cx="1945696" cy="127689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defTabSz="914377"/>
                  <a:endParaRPr lang="en-US" dirty="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</p:grpSp>
          <p:sp>
            <p:nvSpPr>
              <p:cNvPr id="66" name="Rectangle 18">
                <a:extLst>
                  <a:ext uri="{FF2B5EF4-FFF2-40B4-BE49-F238E27FC236}">
                    <a16:creationId xmlns:a16="http://schemas.microsoft.com/office/drawing/2014/main" id="{D0A4A3D3-63C1-4053-AFE8-06857C7A6D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16837" y="5761253"/>
                <a:ext cx="193964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pPr defTabSz="914377"/>
                <a:r>
                  <a:rPr lang="en-US" sz="21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50355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33429" y="1820588"/>
            <a:ext cx="11926984" cy="4951201"/>
            <a:chOff x="184495" y="3655445"/>
            <a:chExt cx="11926984" cy="4627407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7"/>
              <a:ext cx="11926984" cy="441763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/>
              <a:endParaRPr lang="en-US" sz="2999" dirty="0">
                <a:solidFill>
                  <a:prstClr val="white"/>
                </a:solidFill>
                <a:latin typeface="Calibri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55445"/>
              <a:ext cx="2342698" cy="517649"/>
              <a:chOff x="1275608" y="6274279"/>
              <a:chExt cx="4592537" cy="940543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en-US" sz="29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6150" y="6274279"/>
                <a:ext cx="2813135" cy="9405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914377"/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en-US" sz="2999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/>
                <a:endParaRPr lang="en-US" sz="2999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sp>
        <p:nvSpPr>
          <p:cNvPr id="25" name="Rounded Rectangle 24"/>
          <p:cNvSpPr/>
          <p:nvPr/>
        </p:nvSpPr>
        <p:spPr bwMode="auto">
          <a:xfrm>
            <a:off x="67242" y="49496"/>
            <a:ext cx="12031271" cy="1691643"/>
          </a:xfrm>
          <a:prstGeom prst="roundRect">
            <a:avLst>
              <a:gd name="adj" fmla="val 5492"/>
            </a:avLst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176898">
              <a:defRPr/>
            </a:pPr>
            <a:endParaRPr lang="en-US" sz="3199">
              <a:solidFill>
                <a:prstClr val="white"/>
              </a:solidFill>
              <a:latin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012671-1165-4F27-80D7-ED52601509EC}"/>
              </a:ext>
            </a:extLst>
          </p:cNvPr>
          <p:cNvGrpSpPr/>
          <p:nvPr/>
        </p:nvGrpSpPr>
        <p:grpSpPr>
          <a:xfrm>
            <a:off x="93489" y="113061"/>
            <a:ext cx="1782979" cy="693824"/>
            <a:chOff x="687448" y="188353"/>
            <a:chExt cx="1782979" cy="885072"/>
          </a:xfrm>
        </p:grpSpPr>
        <p:sp>
          <p:nvSpPr>
            <p:cNvPr id="27" name="Isosceles Triangle 44"/>
            <p:cNvSpPr/>
            <p:nvPr/>
          </p:nvSpPr>
          <p:spPr bwMode="auto">
            <a:xfrm rot="5400000" flipV="1">
              <a:off x="613140" y="888983"/>
              <a:ext cx="258751" cy="110133"/>
            </a:xfrm>
            <a:custGeom>
              <a:avLst/>
              <a:gdLst>
                <a:gd name="connsiteX0" fmla="*/ 0 w 293725"/>
                <a:gd name="connsiteY0" fmla="*/ 164224 h 164224"/>
                <a:gd name="connsiteX1" fmla="*/ 146863 w 293725"/>
                <a:gd name="connsiteY1" fmla="*/ 0 h 164224"/>
                <a:gd name="connsiteX2" fmla="*/ 293725 w 293725"/>
                <a:gd name="connsiteY2" fmla="*/ 164224 h 164224"/>
                <a:gd name="connsiteX3" fmla="*/ 0 w 293725"/>
                <a:gd name="connsiteY3" fmla="*/ 164224 h 164224"/>
                <a:gd name="connsiteX0" fmla="*/ 2363 w 296088"/>
                <a:gd name="connsiteY0" fmla="*/ 164221 h 164221"/>
                <a:gd name="connsiteX1" fmla="*/ 0 w 296088"/>
                <a:gd name="connsiteY1" fmla="*/ 0 h 164221"/>
                <a:gd name="connsiteX2" fmla="*/ 296088 w 296088"/>
                <a:gd name="connsiteY2" fmla="*/ 164221 h 164221"/>
                <a:gd name="connsiteX3" fmla="*/ 2363 w 296088"/>
                <a:gd name="connsiteY3" fmla="*/ 164221 h 16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88" h="164221">
                  <a:moveTo>
                    <a:pt x="2363" y="164221"/>
                  </a:moveTo>
                  <a:cubicBezTo>
                    <a:pt x="1575" y="109481"/>
                    <a:pt x="788" y="54740"/>
                    <a:pt x="0" y="0"/>
                  </a:cubicBezTo>
                  <a:lnTo>
                    <a:pt x="296088" y="164221"/>
                  </a:lnTo>
                  <a:lnTo>
                    <a:pt x="2363" y="164221"/>
                  </a:lnTo>
                  <a:close/>
                </a:path>
              </a:pathLst>
            </a:cu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8" name="Pentagon 27"/>
            <p:cNvSpPr/>
            <p:nvPr/>
          </p:nvSpPr>
          <p:spPr bwMode="auto">
            <a:xfrm>
              <a:off x="687448" y="260144"/>
              <a:ext cx="1668876" cy="557771"/>
            </a:xfrm>
            <a:prstGeom prst="homePlate">
              <a:avLst>
                <a:gd name="adj" fmla="val 12444"/>
              </a:avLst>
            </a:pr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 dirty="0">
                <a:solidFill>
                  <a:prstClr val="white"/>
                </a:solidFill>
                <a:latin typeface="Calibri"/>
              </a:endParaRPr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791136" y="291302"/>
              <a:ext cx="296985" cy="468894"/>
              <a:chOff x="7440266" y="3167590"/>
              <a:chExt cx="757238" cy="585127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205711"/>
                <a:ext cx="280814" cy="247791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70075" y="3504927"/>
                <a:ext cx="280814" cy="247790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7506942" y="3167590"/>
                <a:ext cx="355803" cy="250645"/>
              </a:xfrm>
              <a:custGeom>
                <a:avLst/>
                <a:gdLst/>
                <a:ahLst/>
                <a:cxnLst>
                  <a:cxn ang="0">
                    <a:pos x="76" y="182"/>
                  </a:cxn>
                  <a:cxn ang="0">
                    <a:pos x="0" y="114"/>
                  </a:cxn>
                  <a:cxn ang="0">
                    <a:pos x="24" y="88"/>
                  </a:cxn>
                  <a:cxn ang="0">
                    <a:pos x="73" y="132"/>
                  </a:cxn>
                  <a:cxn ang="0">
                    <a:pos x="187" y="0"/>
                  </a:cxn>
                  <a:cxn ang="0">
                    <a:pos x="215" y="24"/>
                  </a:cxn>
                  <a:cxn ang="0">
                    <a:pos x="76" y="182"/>
                  </a:cxn>
                </a:cxnLst>
                <a:rect l="0" t="0" r="r" b="b"/>
                <a:pathLst>
                  <a:path w="215" h="182">
                    <a:moveTo>
                      <a:pt x="76" y="182"/>
                    </a:moveTo>
                    <a:lnTo>
                      <a:pt x="0" y="114"/>
                    </a:lnTo>
                    <a:lnTo>
                      <a:pt x="24" y="88"/>
                    </a:lnTo>
                    <a:lnTo>
                      <a:pt x="73" y="132"/>
                    </a:lnTo>
                    <a:lnTo>
                      <a:pt x="187" y="0"/>
                    </a:lnTo>
                    <a:lnTo>
                      <a:pt x="215" y="24"/>
                    </a:lnTo>
                    <a:lnTo>
                      <a:pt x="7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7840317" y="3649700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7840317" y="3191978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7840317" y="3548417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7840317" y="3316593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sp>
          <p:nvSpPr>
            <p:cNvPr id="30" name="Chevron 29"/>
            <p:cNvSpPr/>
            <p:nvPr/>
          </p:nvSpPr>
          <p:spPr bwMode="auto">
            <a:xfrm>
              <a:off x="1120782" y="269760"/>
              <a:ext cx="51547" cy="548156"/>
            </a:xfrm>
            <a:prstGeom prst="chevron">
              <a:avLst>
                <a:gd name="adj" fmla="val 68110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1003608" y="188353"/>
              <a:ext cx="1466819" cy="667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defTabSz="914377" eaLnBrk="1" hangingPunct="1"/>
              <a:r>
                <a:rPr lang="en-US" sz="2799" dirty="0" err="1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Bài</a:t>
              </a:r>
              <a:r>
                <a:rPr lang="en-US" sz="2799" dirty="0">
                  <a:solidFill>
                    <a:prstClr val="white"/>
                  </a:solidFill>
                  <a:latin typeface="Tahoma" pitchFamily="34" charset="0"/>
                  <a:cs typeface="Tahoma" pitchFamily="34" charset="0"/>
                </a:rPr>
                <a:t> 4:</a:t>
              </a:r>
            </a:p>
          </p:txBody>
        </p:sp>
      </p:grp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32079" y="6292305"/>
            <a:ext cx="436728" cy="480339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 defTabSz="914377"/>
            <a:endParaRPr lang="en-US" sz="900">
              <a:solidFill>
                <a:prstClr val="white"/>
              </a:solidFill>
              <a:latin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167628" y="70160"/>
                <a:ext cx="11830497" cy="16176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nl-NL" sz="28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  </a:t>
                </a:r>
                <a:r>
                  <a:rPr lang="vi-VN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hình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chóp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</m:t>
                    </m:r>
                    <m:r>
                      <a:rPr lang="fr-FR" sz="3200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𝐴𝐵𝐶𝐷</m:t>
                    </m:r>
                  </m:oMath>
                </a14:m>
                <a:r>
                  <a:rPr lang="vi-VN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vi-VN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đáy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là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cạnh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</a:p>
              <a:p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𝑆𝐴</m:t>
                    </m:r>
                    <m:r>
                      <a:rPr lang="fr-FR" sz="3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𝑎</m:t>
                    </m:r>
                    <m:rad>
                      <m:radPr>
                        <m:degHide m:val="on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fr-FR" sz="320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fr-FR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𝑆𝐴</m:t>
                    </m:r>
                  </m:oMath>
                </a14:m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c)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giữa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𝑆𝐵</m:t>
                    </m:r>
                  </m:oMath>
                </a14:m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fr-FR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𝑆𝐴𝐶</m:t>
                        </m:r>
                      </m:e>
                    </m:d>
                  </m:oMath>
                </a14:m>
                <a:r>
                  <a:rPr lang="en-US" sz="3200" dirty="0"/>
                  <a:t>.</a:t>
                </a: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628" y="70160"/>
                <a:ext cx="11830497" cy="1617687"/>
              </a:xfrm>
              <a:prstGeom prst="rect">
                <a:avLst/>
              </a:prstGeom>
              <a:blipFill>
                <a:blip r:embed="rId2"/>
                <a:stretch>
                  <a:fillRect l="-1288" t="-5283" b="-120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Rectangle 18">
            <a:extLst>
              <a:ext uri="{FF2B5EF4-FFF2-40B4-BE49-F238E27FC236}">
                <a16:creationId xmlns:a16="http://schemas.microsoft.com/office/drawing/2014/main" id="{2BA5BB83-9BBA-4DC6-B79C-07AC15944A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15665" y="4736041"/>
            <a:ext cx="13465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3333FF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defTabSz="914377"/>
            <a:r>
              <a:rPr lang="en-US" sz="2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Rectangle 18">
                <a:extLst>
                  <a:ext uri="{FF2B5EF4-FFF2-40B4-BE49-F238E27FC236}">
                    <a16:creationId xmlns:a16="http://schemas.microsoft.com/office/drawing/2014/main" id="{67A5FBE3-8CA0-41E9-B75A-323173CF39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04040" y="3697025"/>
                <a:ext cx="550535" cy="3612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pPr defTabSz="914377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1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𝑎</m:t>
                      </m:r>
                      <m:rad>
                        <m:radPr>
                          <m:degHide m:val="on"/>
                          <m:ctrlPr>
                            <a:rPr lang="en-US" sz="21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1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e>
                      </m:rad>
                    </m:oMath>
                  </m:oMathPara>
                </a14:m>
                <a:endParaRPr lang="en-US" sz="2100" i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3" name="Rectangle 18">
                <a:extLst>
                  <a:ext uri="{FF2B5EF4-FFF2-40B4-BE49-F238E27FC236}">
                    <a16:creationId xmlns:a16="http://schemas.microsoft.com/office/drawing/2014/main" id="{67A5FBE3-8CA0-41E9-B75A-323173CF39D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8604040" y="3697025"/>
                <a:ext cx="550535" cy="361253"/>
              </a:xfrm>
              <a:prstGeom prst="rect">
                <a:avLst/>
              </a:prstGeom>
              <a:blipFill>
                <a:blip r:embed="rId3"/>
                <a:stretch>
                  <a:fillRect l="-5495" r="-9890" b="-8333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6" name="Group 55">
            <a:extLst>
              <a:ext uri="{FF2B5EF4-FFF2-40B4-BE49-F238E27FC236}">
                <a16:creationId xmlns:a16="http://schemas.microsoft.com/office/drawing/2014/main" id="{4665D4CC-2F11-4FA9-82F5-1077A906EE9F}"/>
              </a:ext>
            </a:extLst>
          </p:cNvPr>
          <p:cNvGrpSpPr/>
          <p:nvPr/>
        </p:nvGrpSpPr>
        <p:grpSpPr>
          <a:xfrm rot="5400000">
            <a:off x="8863779" y="4863833"/>
            <a:ext cx="213339" cy="167168"/>
            <a:chOff x="6143223" y="1991288"/>
            <a:chExt cx="108704" cy="128622"/>
          </a:xfrm>
        </p:grpSpPr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817B1077-1B88-444F-AFEE-0EE276E2B26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48166" y="2000825"/>
              <a:ext cx="10376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EF5E80E-8401-4735-9545-185DB769AF13}"/>
                </a:ext>
              </a:extLst>
            </p:cNvPr>
            <p:cNvCxnSpPr>
              <a:cxnSpLocks/>
            </p:cNvCxnSpPr>
            <p:nvPr/>
          </p:nvCxnSpPr>
          <p:spPr>
            <a:xfrm>
              <a:off x="6143223" y="1991288"/>
              <a:ext cx="0" cy="128622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5565CB93-38E2-4460-B13C-FC42BDE29C4C}"/>
              </a:ext>
            </a:extLst>
          </p:cNvPr>
          <p:cNvGrpSpPr/>
          <p:nvPr/>
        </p:nvGrpSpPr>
        <p:grpSpPr>
          <a:xfrm>
            <a:off x="7720488" y="2163840"/>
            <a:ext cx="4194979" cy="4594709"/>
            <a:chOff x="7720489" y="2163840"/>
            <a:chExt cx="4194979" cy="4594707"/>
          </a:xfrm>
        </p:grpSpPr>
        <p:sp>
          <p:nvSpPr>
            <p:cNvPr id="58" name="Rectangle 18">
              <a:extLst>
                <a:ext uri="{FF2B5EF4-FFF2-40B4-BE49-F238E27FC236}">
                  <a16:creationId xmlns:a16="http://schemas.microsoft.com/office/drawing/2014/main" id="{7E87F890-4C0B-4810-9EED-F130263D01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17274" y="2163840"/>
              <a:ext cx="1715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377"/>
              <a:r>
                <a:rPr lang="en-US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  <a:endParaRPr lang="en-US" sz="2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30A4CAAF-F997-4D30-A0B1-D22C04204CDF}"/>
                </a:ext>
              </a:extLst>
            </p:cNvPr>
            <p:cNvGrpSpPr/>
            <p:nvPr/>
          </p:nvGrpSpPr>
          <p:grpSpPr>
            <a:xfrm>
              <a:off x="7720489" y="2546412"/>
              <a:ext cx="4194979" cy="4212135"/>
              <a:chOff x="7720489" y="2546412"/>
              <a:chExt cx="4194979" cy="4212135"/>
            </a:xfrm>
          </p:grpSpPr>
          <p:grpSp>
            <p:nvGrpSpPr>
              <p:cNvPr id="65" name="Group 64">
                <a:extLst>
                  <a:ext uri="{FF2B5EF4-FFF2-40B4-BE49-F238E27FC236}">
                    <a16:creationId xmlns:a16="http://schemas.microsoft.com/office/drawing/2014/main" id="{51234EAE-8A68-43ED-9F66-6554B457A9E4}"/>
                  </a:ext>
                </a:extLst>
              </p:cNvPr>
              <p:cNvGrpSpPr/>
              <p:nvPr/>
            </p:nvGrpSpPr>
            <p:grpSpPr>
              <a:xfrm>
                <a:off x="7720489" y="2546412"/>
                <a:ext cx="4194979" cy="4212135"/>
                <a:chOff x="7720489" y="2546412"/>
                <a:chExt cx="4194979" cy="4212135"/>
              </a:xfrm>
            </p:grpSpPr>
            <p:grpSp>
              <p:nvGrpSpPr>
                <p:cNvPr id="68" name="Group 67">
                  <a:extLst>
                    <a:ext uri="{FF2B5EF4-FFF2-40B4-BE49-F238E27FC236}">
                      <a16:creationId xmlns:a16="http://schemas.microsoft.com/office/drawing/2014/main" id="{DBA34B93-E194-46C8-8D9D-11A2A9F51113}"/>
                    </a:ext>
                  </a:extLst>
                </p:cNvPr>
                <p:cNvGrpSpPr/>
                <p:nvPr/>
              </p:nvGrpSpPr>
              <p:grpSpPr>
                <a:xfrm>
                  <a:off x="7720489" y="2546412"/>
                  <a:ext cx="4194979" cy="4212135"/>
                  <a:chOff x="4572001" y="1888199"/>
                  <a:chExt cx="3217098" cy="2367372"/>
                </a:xfrm>
              </p:grpSpPr>
              <p:sp>
                <p:nvSpPr>
                  <p:cNvPr id="74" name="Line 9">
                    <a:extLst>
                      <a:ext uri="{FF2B5EF4-FFF2-40B4-BE49-F238E27FC236}">
                        <a16:creationId xmlns:a16="http://schemas.microsoft.com/office/drawing/2014/main" id="{7D7D6A24-8EC7-47FE-95D3-0BDCBB0643A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520428" cy="2159794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ln>
                        <a:solidFill>
                          <a:sysClr val="windowText" lastClr="000000"/>
                        </a:solidFill>
                      </a:ln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5" name="Line 11">
                    <a:extLst>
                      <a:ext uri="{FF2B5EF4-FFF2-40B4-BE49-F238E27FC236}">
                        <a16:creationId xmlns:a16="http://schemas.microsoft.com/office/drawing/2014/main" id="{ECE2F2C6-579A-400A-9B41-6C93DC7ADC27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800762" y="3294327"/>
                    <a:ext cx="658416" cy="74890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 dirty="0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6" name="Line 12">
                    <a:extLst>
                      <a:ext uri="{FF2B5EF4-FFF2-40B4-BE49-F238E27FC236}">
                        <a16:creationId xmlns:a16="http://schemas.microsoft.com/office/drawing/2014/main" id="{044807D0-74A4-4AC9-947A-05621D7A6AA4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793457" y="1888199"/>
                    <a:ext cx="658416" cy="2155031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7" name="Line 13">
                    <a:extLst>
                      <a:ext uri="{FF2B5EF4-FFF2-40B4-BE49-F238E27FC236}">
                        <a16:creationId xmlns:a16="http://schemas.microsoft.com/office/drawing/2014/main" id="{965BFD7D-D346-4134-9A11-46A51E9B9034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793457" y="4043230"/>
                    <a:ext cx="2178844" cy="476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9" name="Line 14">
                    <a:extLst>
                      <a:ext uri="{FF2B5EF4-FFF2-40B4-BE49-F238E27FC236}">
                        <a16:creationId xmlns:a16="http://schemas.microsoft.com/office/drawing/2014/main" id="{5F351A32-58BF-4AB1-B892-253F2216296E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6972301" y="3307424"/>
                    <a:ext cx="585788" cy="740569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80" name="Line 15">
                    <a:extLst>
                      <a:ext uri="{FF2B5EF4-FFF2-40B4-BE49-F238E27FC236}">
                        <a16:creationId xmlns:a16="http://schemas.microsoft.com/office/drawing/2014/main" id="{65D517B9-88A6-46B5-B11F-D05ED223925E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5451873" y="1888199"/>
                    <a:ext cx="2106216" cy="1419225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82" name="Line 16">
                    <a:extLst>
                      <a:ext uri="{FF2B5EF4-FFF2-40B4-BE49-F238E27FC236}">
                        <a16:creationId xmlns:a16="http://schemas.microsoft.com/office/drawing/2014/main" id="{33C3CBAE-490E-46D8-8697-4C637677D10A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191" cy="1406128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 dirty="0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83" name="Rectangle 18">
                    <a:extLst>
                      <a:ext uri="{FF2B5EF4-FFF2-40B4-BE49-F238E27FC236}">
                        <a16:creationId xmlns:a16="http://schemas.microsoft.com/office/drawing/2014/main" id="{30A76DDA-F21F-4A38-8258-A54629C49D3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618222" y="3176499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D</a:t>
                    </a:r>
                    <a:endParaRPr lang="en-US" sz="21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84" name="Rectangle 19">
                    <a:extLst>
                      <a:ext uri="{FF2B5EF4-FFF2-40B4-BE49-F238E27FC236}">
                        <a16:creationId xmlns:a16="http://schemas.microsoft.com/office/drawing/2014/main" id="{DD7D42A4-E472-478A-B97C-41534ED7931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086601" y="4047993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C</a:t>
                    </a:r>
                  </a:p>
                </p:txBody>
              </p:sp>
              <p:sp>
                <p:nvSpPr>
                  <p:cNvPr id="85" name="Rectangle 20">
                    <a:extLst>
                      <a:ext uri="{FF2B5EF4-FFF2-40B4-BE49-F238E27FC236}">
                        <a16:creationId xmlns:a16="http://schemas.microsoft.com/office/drawing/2014/main" id="{BA70A317-9E1D-4780-8C71-A533A73A95C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572001" y="3933693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B</a:t>
                    </a:r>
                    <a:endParaRPr lang="en-US" sz="21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86" name="Rectangle 21">
                    <a:extLst>
                      <a:ext uri="{FF2B5EF4-FFF2-40B4-BE49-F238E27FC236}">
                        <a16:creationId xmlns:a16="http://schemas.microsoft.com/office/drawing/2014/main" id="{0CEB2DD1-9D44-47FE-A831-2A8A867FF33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238706" y="3105875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defTabSz="914377"/>
                    <a:r>
                      <a:rPr lang="en-US" sz="24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A</a:t>
                    </a:r>
                    <a:endParaRPr lang="en-US" sz="21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87" name="Line 22">
                    <a:extLst>
                      <a:ext uri="{FF2B5EF4-FFF2-40B4-BE49-F238E27FC236}">
                        <a16:creationId xmlns:a16="http://schemas.microsoft.com/office/drawing/2014/main" id="{6EB6B093-F5D7-45F8-80F1-1485E58DDB6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9622" y="3305044"/>
                    <a:ext cx="2083857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defTabSz="914377"/>
                    <a:endParaRPr lang="en-US" dirty="0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</p:grpSp>
            <p:sp>
              <p:nvSpPr>
                <p:cNvPr id="72" name="Line 22">
                  <a:extLst>
                    <a:ext uri="{FF2B5EF4-FFF2-40B4-BE49-F238E27FC236}">
                      <a16:creationId xmlns:a16="http://schemas.microsoft.com/office/drawing/2014/main" id="{43AFF992-3D12-43D2-960D-6AD99888AB8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8009261" y="5075821"/>
                  <a:ext cx="3604899" cy="128587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defTabSz="914377"/>
                  <a:endParaRPr lang="en-US" dirty="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73" name="Line 22">
                  <a:extLst>
                    <a:ext uri="{FF2B5EF4-FFF2-40B4-BE49-F238E27FC236}">
                      <a16:creationId xmlns:a16="http://schemas.microsoft.com/office/drawing/2014/main" id="{52A7891C-51F7-4D9D-9C21-AB7D6F3DDC3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8886863" y="5084801"/>
                  <a:ext cx="1945696" cy="127689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defTabSz="914377"/>
                  <a:endParaRPr lang="en-US" dirty="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</p:grpSp>
          <p:sp>
            <p:nvSpPr>
              <p:cNvPr id="66" name="Rectangle 18">
                <a:extLst>
                  <a:ext uri="{FF2B5EF4-FFF2-40B4-BE49-F238E27FC236}">
                    <a16:creationId xmlns:a16="http://schemas.microsoft.com/office/drawing/2014/main" id="{D0A4A3D3-63C1-4053-AFE8-06857C7A6D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16837" y="5761253"/>
                <a:ext cx="193964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pPr defTabSz="914377"/>
                <a:r>
                  <a:rPr lang="en-US" sz="21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</a:p>
            </p:txBody>
          </p:sp>
        </p:grpSp>
      </p:grpSp>
      <p:sp>
        <p:nvSpPr>
          <p:cNvPr id="52" name="Line 16">
            <a:extLst>
              <a:ext uri="{FF2B5EF4-FFF2-40B4-BE49-F238E27FC236}">
                <a16:creationId xmlns:a16="http://schemas.microsoft.com/office/drawing/2014/main" id="{4E34507F-689A-47C7-964D-8DD6BD39690D}"/>
              </a:ext>
            </a:extLst>
          </p:cNvPr>
          <p:cNvSpPr>
            <a:spLocks noChangeShapeType="1"/>
          </p:cNvSpPr>
          <p:nvPr/>
        </p:nvSpPr>
        <p:spPr bwMode="auto">
          <a:xfrm>
            <a:off x="8866296" y="2589764"/>
            <a:ext cx="976013" cy="3090160"/>
          </a:xfrm>
          <a:prstGeom prst="line">
            <a:avLst/>
          </a:prstGeom>
          <a:noFill/>
          <a:ln w="28575">
            <a:solidFill>
              <a:schemeClr val="accent1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/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Arc 70">
            <a:extLst>
              <a:ext uri="{FF2B5EF4-FFF2-40B4-BE49-F238E27FC236}">
                <a16:creationId xmlns:a16="http://schemas.microsoft.com/office/drawing/2014/main" id="{A2E47A80-8437-4B24-AE52-C1E69C008B43}"/>
              </a:ext>
            </a:extLst>
          </p:cNvPr>
          <p:cNvSpPr/>
          <p:nvPr/>
        </p:nvSpPr>
        <p:spPr>
          <a:xfrm rot="9244849">
            <a:off x="8656460" y="2745045"/>
            <a:ext cx="589872" cy="375593"/>
          </a:xfrm>
          <a:prstGeom prst="arc">
            <a:avLst>
              <a:gd name="adj1" fmla="val 16200000"/>
              <a:gd name="adj2" fmla="val 20900078"/>
            </a:avLst>
          </a:prstGeom>
          <a:ln w="28575"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40" tIns="45720" rIns="91440" bIns="45720" rtlCol="0" anchor="ctr"/>
          <a:lstStyle/>
          <a:p>
            <a:pPr algn="ctr"/>
            <a:endParaRPr lang="en-US" sz="2400">
              <a:latin typeface="Times New Roman" charset="0"/>
              <a:ea typeface="Times New Roman" charset="0"/>
              <a:cs typeface="Times New Roman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C853697A-4DBC-49C4-9D64-3E4118A0D243}"/>
                  </a:ext>
                </a:extLst>
              </p:cNvPr>
              <p:cNvSpPr/>
              <p:nvPr/>
            </p:nvSpPr>
            <p:spPr>
              <a:xfrm>
                <a:off x="224569" y="2258581"/>
                <a:ext cx="8974468" cy="4552843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Vì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𝑆𝐴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𝐵𝐷</m:t>
                            </m:r>
                          </m:e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𝐴𝐶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𝐵𝐷</m:t>
                            </m:r>
                          </m:e>
                        </m:eqArr>
                      </m:e>
                    </m:d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⇒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𝐵𝐷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⊥(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𝑆𝐴𝐶</m:t>
                    </m:r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3200" i="1" dirty="0"/>
              </a:p>
              <a:p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𝑆𝑂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chiếu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𝑆𝐵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lên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𝑆𝐴𝐶</m:t>
                    </m:r>
                    <m:r>
                      <a:rPr lang="en-US" sz="32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⇒</m:t>
                        </m:r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𝑆𝐵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</a:rPr>
                                  <m:t>𝑆𝐴𝐶</m:t>
                                </m:r>
                              </m:e>
                            </m:d>
                          </m:e>
                        </m:d>
                      </m:e>
                    </m:acc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𝐵𝑆𝑂</m:t>
                        </m:r>
                      </m:e>
                    </m:acc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Mà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𝑆𝑂</m:t>
                    </m:r>
                    <m:r>
                      <a:rPr lang="en-US" sz="32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𝑆𝐴</m:t>
                            </m:r>
                          </m:e>
                          <m:sup>
                            <m:r>
                              <a:rPr lang="en-US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𝐴𝑂</m:t>
                            </m:r>
                          </m:e>
                          <m:sup>
                            <m:r>
                              <a:rPr lang="en-US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sz="32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  <m:rad>
                          <m:radPr>
                            <m:degHide m:val="on"/>
                            <m:ctrlPr>
                              <a:rPr lang="en-US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10</m:t>
                            </m:r>
                          </m:e>
                        </m:rad>
                      </m:num>
                      <m:den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𝑡𝑎𝑛</m:t>
                    </m:r>
                  </m:oMath>
                </a14:m>
                <a:r>
                  <a:rPr lang="en-US" sz="3200" dirty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𝐵𝑆𝑂</m:t>
                        </m:r>
                      </m:e>
                    </m:acc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𝐵𝑂</m:t>
                        </m:r>
                      </m:num>
                      <m:den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𝑆𝑂</m:t>
                        </m:r>
                      </m:den>
                    </m:f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𝑎</m:t>
                        </m:r>
                        <m:rad>
                          <m:radPr>
                            <m:degHide m:val="on"/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3200" i="1">
                        <a:latin typeface="Cambria Math" panose="02040503050406030204" pitchFamily="18" charset="0"/>
                      </a:rPr>
                      <m:t>:</m:t>
                    </m:r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𝑎</m:t>
                        </m:r>
                        <m:rad>
                          <m:radPr>
                            <m:degHide m:val="on"/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</m:rad>
                      </m:num>
                      <m:den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5</m:t>
                            </m:r>
                          </m:e>
                        </m:rad>
                      </m:den>
                    </m:f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suy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ra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𝑆𝐵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</a:rPr>
                                  <m:t>𝑆𝐴𝐶</m:t>
                                </m:r>
                              </m:e>
                            </m:d>
                          </m:e>
                        </m:d>
                      </m:e>
                    </m:acc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̂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𝐵𝑆𝑂</m:t>
                        </m:r>
                      </m:e>
                    </m:acc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24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C853697A-4DBC-49C4-9D64-3E4118A0D24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569" y="2258581"/>
                <a:ext cx="8974468" cy="4552843"/>
              </a:xfrm>
              <a:prstGeom prst="rect">
                <a:avLst/>
              </a:prstGeom>
              <a:blipFill>
                <a:blip r:embed="rId4"/>
                <a:stretch>
                  <a:fillRect l="-1766" b="-26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0603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1" grpId="0" animBg="1"/>
      <p:bldP spid="5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293790" y="2636877"/>
            <a:ext cx="11740024" cy="4031645"/>
            <a:chOff x="184495" y="3602024"/>
            <a:chExt cx="11926984" cy="4377068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8"/>
              <a:ext cx="11926984" cy="4113874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02024"/>
              <a:ext cx="2342698" cy="553942"/>
              <a:chOff x="1275608" y="6177214"/>
              <a:chExt cx="4592537" cy="1006485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28" y="6177214"/>
                <a:ext cx="2813136" cy="10064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1E7DE3C-1DEB-4608-A093-4B99261E804A}"/>
              </a:ext>
            </a:extLst>
          </p:cNvPr>
          <p:cNvGrpSpPr/>
          <p:nvPr/>
        </p:nvGrpSpPr>
        <p:grpSpPr>
          <a:xfrm>
            <a:off x="253372" y="275164"/>
            <a:ext cx="11740026" cy="1479350"/>
            <a:chOff x="109375" y="87759"/>
            <a:chExt cx="12056815" cy="2035001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109375" y="178243"/>
              <a:ext cx="12056815" cy="1944517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952">
                <a:defRPr/>
              </a:pPr>
              <a:endParaRPr lang="en-US" sz="3199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375" y="87759"/>
              <a:ext cx="2055220" cy="909875"/>
              <a:chOff x="480509" y="1638282"/>
              <a:chExt cx="4028975" cy="932852"/>
            </a:xfrm>
          </p:grpSpPr>
          <p:sp>
            <p:nvSpPr>
              <p:cNvPr id="27" name="Isosceles Triangle 44"/>
              <p:cNvSpPr/>
              <p:nvPr/>
            </p:nvSpPr>
            <p:spPr bwMode="auto">
              <a:xfrm rot="5400000" flipV="1">
                <a:off x="534195" y="2231624"/>
                <a:ext cx="227012" cy="21590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Pentagon 27"/>
              <p:cNvSpPr/>
              <p:nvPr/>
            </p:nvSpPr>
            <p:spPr bwMode="auto">
              <a:xfrm>
                <a:off x="480509" y="1647222"/>
                <a:ext cx="4003175" cy="923912"/>
              </a:xfrm>
              <a:prstGeom prst="homePlate">
                <a:avLst>
                  <a:gd name="adj" fmla="val 12444"/>
                </a:avLst>
              </a:pr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 dirty="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9" name="Group 11"/>
              <p:cNvGrpSpPr/>
              <p:nvPr/>
            </p:nvGrpSpPr>
            <p:grpSpPr bwMode="auto">
              <a:xfrm>
                <a:off x="683775" y="1674555"/>
                <a:ext cx="582199" cy="700340"/>
                <a:chOff x="7440266" y="3167590"/>
                <a:chExt cx="757238" cy="996136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32" name="Freeform 31"/>
                <p:cNvSpPr>
                  <a:spLocks noEditPoints="1"/>
                </p:cNvSpPr>
                <p:nvPr/>
              </p:nvSpPr>
              <p:spPr bwMode="auto">
                <a:xfrm>
                  <a:off x="7440266" y="3205709"/>
                  <a:ext cx="344487" cy="344488"/>
                </a:xfrm>
                <a:custGeom>
                  <a:avLst/>
                  <a:gdLst/>
                  <a:ahLst/>
                  <a:cxnLst>
                    <a:cxn ang="0">
                      <a:pos x="33" y="184"/>
                    </a:cxn>
                    <a:cxn ang="0">
                      <a:pos x="181" y="184"/>
                    </a:cxn>
                    <a:cxn ang="0">
                      <a:pos x="181" y="33"/>
                    </a:cxn>
                    <a:cxn ang="0">
                      <a:pos x="33" y="33"/>
                    </a:cxn>
                    <a:cxn ang="0">
                      <a:pos x="33" y="184"/>
                    </a:cxn>
                    <a:cxn ang="0">
                      <a:pos x="217" y="217"/>
                    </a:cxn>
                    <a:cxn ang="0">
                      <a:pos x="0" y="217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17"/>
                    </a:cxn>
                  </a:cxnLst>
                  <a:rect l="0" t="0" r="r" b="b"/>
                  <a:pathLst>
                    <a:path w="217" h="217">
                      <a:moveTo>
                        <a:pt x="33" y="184"/>
                      </a:moveTo>
                      <a:lnTo>
                        <a:pt x="181" y="184"/>
                      </a:lnTo>
                      <a:lnTo>
                        <a:pt x="181" y="33"/>
                      </a:lnTo>
                      <a:lnTo>
                        <a:pt x="33" y="33"/>
                      </a:lnTo>
                      <a:lnTo>
                        <a:pt x="33" y="184"/>
                      </a:lnTo>
                      <a:close/>
                      <a:moveTo>
                        <a:pt x="217" y="217"/>
                      </a:moveTo>
                      <a:lnTo>
                        <a:pt x="0" y="217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1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3" name="Freeform 32"/>
                <p:cNvSpPr>
                  <a:spLocks noEditPoints="1"/>
                </p:cNvSpPr>
                <p:nvPr/>
              </p:nvSpPr>
              <p:spPr bwMode="auto">
                <a:xfrm>
                  <a:off x="7440266" y="3649501"/>
                  <a:ext cx="344487" cy="349252"/>
                </a:xfrm>
                <a:custGeom>
                  <a:avLst/>
                  <a:gdLst/>
                  <a:ahLst/>
                  <a:cxnLst>
                    <a:cxn ang="0">
                      <a:pos x="33" y="185"/>
                    </a:cxn>
                    <a:cxn ang="0">
                      <a:pos x="181" y="185"/>
                    </a:cxn>
                    <a:cxn ang="0">
                      <a:pos x="181" y="36"/>
                    </a:cxn>
                    <a:cxn ang="0">
                      <a:pos x="33" y="36"/>
                    </a:cxn>
                    <a:cxn ang="0">
                      <a:pos x="33" y="185"/>
                    </a:cxn>
                    <a:cxn ang="0">
                      <a:pos x="217" y="220"/>
                    </a:cxn>
                    <a:cxn ang="0">
                      <a:pos x="0" y="220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20"/>
                    </a:cxn>
                  </a:cxnLst>
                  <a:rect l="0" t="0" r="r" b="b"/>
                  <a:pathLst>
                    <a:path w="217" h="220">
                      <a:moveTo>
                        <a:pt x="33" y="185"/>
                      </a:moveTo>
                      <a:lnTo>
                        <a:pt x="181" y="185"/>
                      </a:lnTo>
                      <a:lnTo>
                        <a:pt x="181" y="36"/>
                      </a:lnTo>
                      <a:lnTo>
                        <a:pt x="33" y="36"/>
                      </a:lnTo>
                      <a:lnTo>
                        <a:pt x="33" y="185"/>
                      </a:lnTo>
                      <a:close/>
                      <a:moveTo>
                        <a:pt x="217" y="220"/>
                      </a:moveTo>
                      <a:lnTo>
                        <a:pt x="0" y="220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4" name="Freeform 33"/>
                <p:cNvSpPr>
                  <a:spLocks/>
                </p:cNvSpPr>
                <p:nvPr/>
              </p:nvSpPr>
              <p:spPr bwMode="auto">
                <a:xfrm>
                  <a:off x="7506942" y="3167590"/>
                  <a:ext cx="341312" cy="288926"/>
                </a:xfrm>
                <a:custGeom>
                  <a:avLst/>
                  <a:gdLst/>
                  <a:ahLst/>
                  <a:cxnLst>
                    <a:cxn ang="0">
                      <a:pos x="76" y="182"/>
                    </a:cxn>
                    <a:cxn ang="0">
                      <a:pos x="0" y="114"/>
                    </a:cxn>
                    <a:cxn ang="0">
                      <a:pos x="24" y="88"/>
                    </a:cxn>
                    <a:cxn ang="0">
                      <a:pos x="73" y="132"/>
                    </a:cxn>
                    <a:cxn ang="0">
                      <a:pos x="187" y="0"/>
                    </a:cxn>
                    <a:cxn ang="0">
                      <a:pos x="215" y="24"/>
                    </a:cxn>
                    <a:cxn ang="0">
                      <a:pos x="76" y="182"/>
                    </a:cxn>
                  </a:cxnLst>
                  <a:rect l="0" t="0" r="r" b="b"/>
                  <a:pathLst>
                    <a:path w="215" h="182">
                      <a:moveTo>
                        <a:pt x="76" y="182"/>
                      </a:moveTo>
                      <a:lnTo>
                        <a:pt x="0" y="114"/>
                      </a:lnTo>
                      <a:lnTo>
                        <a:pt x="24" y="88"/>
                      </a:lnTo>
                      <a:lnTo>
                        <a:pt x="73" y="132"/>
                      </a:lnTo>
                      <a:lnTo>
                        <a:pt x="187" y="0"/>
                      </a:lnTo>
                      <a:lnTo>
                        <a:pt x="215" y="24"/>
                      </a:lnTo>
                      <a:lnTo>
                        <a:pt x="76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5" name="Rectangle 34"/>
                <p:cNvSpPr>
                  <a:spLocks noChangeArrowheads="1"/>
                </p:cNvSpPr>
                <p:nvPr/>
              </p:nvSpPr>
              <p:spPr bwMode="auto">
                <a:xfrm>
                  <a:off x="7840316" y="4100226"/>
                  <a:ext cx="357188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6" name="Rectangle 35"/>
                <p:cNvSpPr>
                  <a:spLocks noChangeArrowheads="1"/>
                </p:cNvSpPr>
                <p:nvPr/>
              </p:nvSpPr>
              <p:spPr bwMode="auto">
                <a:xfrm>
                  <a:off x="7840317" y="3288740"/>
                  <a:ext cx="357187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7" name="Rectangle 36"/>
                <p:cNvSpPr>
                  <a:spLocks noChangeArrowheads="1"/>
                </p:cNvSpPr>
                <p:nvPr/>
              </p:nvSpPr>
              <p:spPr bwMode="auto">
                <a:xfrm>
                  <a:off x="7840317" y="3824749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8" name="Rectangle 37"/>
                <p:cNvSpPr>
                  <a:spLocks noChangeArrowheads="1"/>
                </p:cNvSpPr>
                <p:nvPr/>
              </p:nvSpPr>
              <p:spPr bwMode="auto">
                <a:xfrm>
                  <a:off x="7840317" y="3475167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</p:grpSp>
          <p:sp>
            <p:nvSpPr>
              <p:cNvPr id="30" name="Chevron 29"/>
              <p:cNvSpPr/>
              <p:nvPr/>
            </p:nvSpPr>
            <p:spPr bwMode="auto">
              <a:xfrm>
                <a:off x="1330000" y="1655658"/>
                <a:ext cx="142624" cy="707897"/>
              </a:xfrm>
              <a:prstGeom prst="chevron">
                <a:avLst>
                  <a:gd name="adj" fmla="val 68110"/>
                </a:avLst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952">
                  <a:defRPr/>
                </a:pPr>
                <a:endParaRPr lang="en-US" sz="3199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TextBox 13"/>
              <p:cNvSpPr txBox="1">
                <a:spLocks noChangeArrowheads="1"/>
              </p:cNvSpPr>
              <p:nvPr/>
            </p:nvSpPr>
            <p:spPr bwMode="auto">
              <a:xfrm>
                <a:off x="1330000" y="1638282"/>
                <a:ext cx="3179484" cy="7377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en-US" sz="2799" b="1" dirty="0" err="1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Câu</a:t>
                </a:r>
                <a:r>
                  <a:rPr lang="en-US" sz="2799" b="1" dirty="0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 10:</a:t>
                </a:r>
              </a:p>
            </p:txBody>
          </p:sp>
        </p:grpSp>
      </p:grp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755272" y="6419521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452278" y="257888"/>
                <a:ext cx="11740026" cy="21544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Bef>
                    <a:spcPts val="300"/>
                  </a:spcBef>
                  <a:spcAft>
                    <a:spcPts val="600"/>
                  </a:spcAf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  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tứ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diện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</a:rPr>
                      <m:t>𝐒</m:t>
                    </m:r>
                    <m:r>
                      <a:rPr lang="en-US" sz="3200" b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200" b="1" i="1">
                        <a:latin typeface="Cambria Math" panose="02040503050406030204" pitchFamily="18" charset="0"/>
                      </a:rPr>
                      <m:t>𝐀𝐁𝐂</m:t>
                    </m:r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</a:rPr>
                      <m:t>𝐒𝐀</m:t>
                    </m:r>
                    <m:r>
                      <a:rPr lang="en-US" sz="3200" b="1">
                        <a:latin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𝐀𝐁𝐂</m:t>
                        </m:r>
                      </m:e>
                    </m:d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</a:rPr>
                      <m:t>𝐀𝐁</m:t>
                    </m:r>
                    <m:r>
                      <a:rPr lang="en-US" sz="3200" b="1">
                        <a:latin typeface="Cambria Math" panose="02040503050406030204" pitchFamily="18" charset="0"/>
                      </a:rPr>
                      <m:t>⊥</m:t>
                    </m:r>
                    <m:r>
                      <a:rPr lang="en-US" sz="3200" b="1" i="1">
                        <a:latin typeface="Cambria Math" panose="02040503050406030204" pitchFamily="18" charset="0"/>
                      </a:rPr>
                      <m:t>𝐁𝐂</m:t>
                    </m:r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tứ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diện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</a:rPr>
                      <m:t>𝐒</m:t>
                    </m:r>
                    <m:r>
                      <a:rPr lang="en-US" sz="3200" b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200" b="1" i="1">
                        <a:latin typeface="Cambria Math" panose="02040503050406030204" pitchFamily="18" charset="0"/>
                      </a:rPr>
                      <m:t>𝐀𝐁𝐂</m:t>
                    </m:r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tam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giác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endPara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spcBef>
                    <a:spcPts val="600"/>
                  </a:spcBef>
                  <a:spcAft>
                    <a:spcPts val="600"/>
                  </a:spcAft>
                </a:pP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278" y="257888"/>
                <a:ext cx="11740026" cy="2154436"/>
              </a:xfrm>
              <a:prstGeom prst="rect">
                <a:avLst/>
              </a:prstGeom>
              <a:blipFill>
                <a:blip r:embed="rId2"/>
                <a:stretch>
                  <a:fillRect l="-12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Group 15">
            <a:extLst>
              <a:ext uri="{FF2B5EF4-FFF2-40B4-BE49-F238E27FC236}">
                <a16:creationId xmlns:a16="http://schemas.microsoft.com/office/drawing/2014/main" id="{DB3669C2-0A40-45DB-8B9D-1434E8E44478}"/>
              </a:ext>
            </a:extLst>
          </p:cNvPr>
          <p:cNvGrpSpPr/>
          <p:nvPr/>
        </p:nvGrpSpPr>
        <p:grpSpPr>
          <a:xfrm>
            <a:off x="203836" y="1839400"/>
            <a:ext cx="12360872" cy="764924"/>
            <a:chOff x="213063" y="1826374"/>
            <a:chExt cx="12448509" cy="764924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336378D3-7D0D-459F-9269-1A34ED11AD80}"/>
                </a:ext>
              </a:extLst>
            </p:cNvPr>
            <p:cNvGrpSpPr/>
            <p:nvPr/>
          </p:nvGrpSpPr>
          <p:grpSpPr>
            <a:xfrm>
              <a:off x="213063" y="1826374"/>
              <a:ext cx="11781442" cy="764924"/>
              <a:chOff x="227583" y="1800156"/>
              <a:chExt cx="11781442" cy="764924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227583" y="1826104"/>
                <a:ext cx="2885460" cy="712358"/>
                <a:chOff x="277163" y="1182823"/>
                <a:chExt cx="3352547" cy="712449"/>
              </a:xfrm>
            </p:grpSpPr>
            <p:sp>
              <p:nvSpPr>
                <p:cNvPr id="69" name="Rectangle 68"/>
                <p:cNvSpPr/>
                <p:nvPr/>
              </p:nvSpPr>
              <p:spPr>
                <a:xfrm>
                  <a:off x="531850" y="1182823"/>
                  <a:ext cx="3097860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0" name="Oval 69"/>
                <p:cNvSpPr/>
                <p:nvPr/>
              </p:nvSpPr>
              <p:spPr>
                <a:xfrm>
                  <a:off x="277163" y="1208446"/>
                  <a:ext cx="667167" cy="579248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A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1" name="TextBox 70"/>
                    <p:cNvSpPr txBox="1"/>
                    <p:nvPr/>
                  </p:nvSpPr>
                  <p:spPr>
                    <a:xfrm>
                      <a:off x="814944" y="1204739"/>
                      <a:ext cx="2441099" cy="690533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28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GB" b="1" i="1" smtClean="0">
                                <a:latin typeface="Cambria Math" panose="02040503050406030204" pitchFamily="18" charset="0"/>
                              </a:rPr>
                              <m:t>𝟏</m:t>
                            </m:r>
                            <m:r>
                              <a:rPr lang="en-GB" b="1" i="1" smtClean="0">
                                <a:latin typeface="Cambria Math" panose="02040503050406030204" pitchFamily="18" charset="0"/>
                              </a:rPr>
                              <m:t>.</m:t>
                            </m:r>
                          </m:oMath>
                        </m:oMathPara>
                      </a14:m>
                      <a:endParaRPr lang="en-US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1" name="TextBox 70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14944" y="1204739"/>
                      <a:ext cx="2441099" cy="690533"/>
                    </a:xfrm>
                    <a:prstGeom prst="rect">
                      <a:avLst/>
                    </a:prstGeom>
                    <a:blipFill>
                      <a:blip r:embed="rId3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3" name="Group 12"/>
              <p:cNvGrpSpPr/>
              <p:nvPr/>
            </p:nvGrpSpPr>
            <p:grpSpPr>
              <a:xfrm>
                <a:off x="3174821" y="1829300"/>
                <a:ext cx="3014279" cy="735780"/>
                <a:chOff x="4741795" y="1193853"/>
                <a:chExt cx="2915105" cy="735874"/>
              </a:xfrm>
            </p:grpSpPr>
            <p:sp>
              <p:nvSpPr>
                <p:cNvPr id="65" name="Rectangle 64"/>
                <p:cNvSpPr/>
                <p:nvPr/>
              </p:nvSpPr>
              <p:spPr>
                <a:xfrm>
                  <a:off x="4945302" y="1193853"/>
                  <a:ext cx="2663382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66" name="Oval 65"/>
                <p:cNvSpPr/>
                <p:nvPr/>
              </p:nvSpPr>
              <p:spPr>
                <a:xfrm>
                  <a:off x="4741795" y="1216043"/>
                  <a:ext cx="519717" cy="580536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B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68" name="TextBox 67"/>
                    <p:cNvSpPr txBox="1"/>
                    <p:nvPr/>
                  </p:nvSpPr>
                  <p:spPr>
                    <a:xfrm>
                      <a:off x="5156320" y="1216043"/>
                      <a:ext cx="2500580" cy="71368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GB" sz="2800" b="1" i="1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  <m:r>
                              <m:rPr>
                                <m:nor/>
                              </m:rPr>
                              <a:rPr lang="en-US" sz="2800" b="1" dirty="0">
                                <a:latin typeface="Times New Roman" panose="02020603050405020304" pitchFamily="18" charset="0"/>
                              </a:rPr>
                              <m:t>.</m:t>
                            </m:r>
                          </m:oMath>
                        </m:oMathPara>
                      </a14:m>
                      <a:endParaRPr lang="en-US" sz="2800" dirty="0"/>
                    </a:p>
                  </p:txBody>
                </p:sp>
              </mc:Choice>
              <mc:Fallback xmlns="">
                <p:sp>
                  <p:nvSpPr>
                    <p:cNvPr id="68" name="TextBox 67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5156320" y="1216043"/>
                      <a:ext cx="2500580" cy="713684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4" name="Group 13"/>
              <p:cNvGrpSpPr/>
              <p:nvPr/>
            </p:nvGrpSpPr>
            <p:grpSpPr>
              <a:xfrm>
                <a:off x="6233046" y="1830006"/>
                <a:ext cx="2834386" cy="690445"/>
                <a:chOff x="7661192" y="1190172"/>
                <a:chExt cx="4337047" cy="690535"/>
              </a:xfrm>
            </p:grpSpPr>
            <p:sp>
              <p:nvSpPr>
                <p:cNvPr id="72" name="Rectangle 71"/>
                <p:cNvSpPr/>
                <p:nvPr/>
              </p:nvSpPr>
              <p:spPr>
                <a:xfrm>
                  <a:off x="7951738" y="1193853"/>
                  <a:ext cx="4046501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3" name="Oval 72"/>
                <p:cNvSpPr/>
                <p:nvPr/>
              </p:nvSpPr>
              <p:spPr>
                <a:xfrm>
                  <a:off x="7661192" y="1222823"/>
                  <a:ext cx="825419" cy="530944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C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4" name="TextBox 73"/>
                    <p:cNvSpPr txBox="1"/>
                    <p:nvPr/>
                  </p:nvSpPr>
                  <p:spPr>
                    <a:xfrm>
                      <a:off x="8311430" y="1190172"/>
                      <a:ext cx="3642916" cy="690535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GB" sz="2800" b="1" i="1" smtClean="0">
                                <a:latin typeface="Cambria Math" panose="02040503050406030204" pitchFamily="18" charset="0"/>
                              </a:rPr>
                              <m:t>𝟑</m:t>
                            </m:r>
                            <m:r>
                              <m:rPr>
                                <m:nor/>
                              </m:rPr>
                              <a:rPr lang="en-US" sz="2800" b="1" dirty="0">
                                <a:latin typeface="Times New Roman" panose="02020603050405020304" pitchFamily="18" charset="0"/>
                              </a:rPr>
                              <m:t>.</m:t>
                            </m:r>
                          </m:oMath>
                        </m:oMathPara>
                      </a14:m>
                      <a:endParaRPr lang="en-US" sz="2799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4" name="TextBox 7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311430" y="1190172"/>
                      <a:ext cx="3642916" cy="690535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68582464-7556-4DD5-BDC7-3D5B22274191}"/>
                  </a:ext>
                </a:extLst>
              </p:cNvPr>
              <p:cNvGrpSpPr/>
              <p:nvPr/>
            </p:nvGrpSpPr>
            <p:grpSpPr>
              <a:xfrm>
                <a:off x="9211528" y="1800156"/>
                <a:ext cx="2797497" cy="663511"/>
                <a:chOff x="9249093" y="1877326"/>
                <a:chExt cx="2797497" cy="663511"/>
              </a:xfrm>
            </p:grpSpPr>
            <p:grpSp>
              <p:nvGrpSpPr>
                <p:cNvPr id="3" name="Group 2"/>
                <p:cNvGrpSpPr/>
                <p:nvPr/>
              </p:nvGrpSpPr>
              <p:grpSpPr>
                <a:xfrm>
                  <a:off x="9249093" y="1923650"/>
                  <a:ext cx="2797497" cy="617187"/>
                  <a:chOff x="9270337" y="1175569"/>
                  <a:chExt cx="2759014" cy="617268"/>
                </a:xfrm>
              </p:grpSpPr>
              <p:sp>
                <p:nvSpPr>
                  <p:cNvPr id="75" name="Rectangle 74"/>
                  <p:cNvSpPr/>
                  <p:nvPr/>
                </p:nvSpPr>
                <p:spPr>
                  <a:xfrm>
                    <a:off x="9469031" y="1175569"/>
                    <a:ext cx="2560320" cy="617268"/>
                  </a:xfrm>
                  <a:prstGeom prst="rect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190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3199" b="1">
                      <a:latin typeface="Tahoma" pitchFamily="34" charset="0"/>
                      <a:ea typeface="Tahoma" pitchFamily="34" charset="0"/>
                      <a:cs typeface="Tahoma" pitchFamily="34" charset="0"/>
                    </a:endParaRPr>
                  </a:p>
                </p:txBody>
              </p:sp>
              <p:sp>
                <p:nvSpPr>
                  <p:cNvPr id="76" name="Oval 75"/>
                  <p:cNvSpPr/>
                  <p:nvPr/>
                </p:nvSpPr>
                <p:spPr>
                  <a:xfrm>
                    <a:off x="9270337" y="1214335"/>
                    <a:ext cx="550926" cy="539737"/>
                  </a:xfrm>
                  <a:prstGeom prst="ellipse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571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3199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rPr>
                      <a:t>D</a:t>
                    </a:r>
                    <a:endParaRPr lang="en-US" sz="3199" dirty="0"/>
                  </a:p>
                </p:txBody>
              </p:sp>
            </p:grpSp>
            <p:sp>
              <p:nvSpPr>
                <p:cNvPr id="56" name="TextBox 55">
                  <a:extLst>
                    <a:ext uri="{FF2B5EF4-FFF2-40B4-BE49-F238E27FC236}">
                      <a16:creationId xmlns:a16="http://schemas.microsoft.com/office/drawing/2014/main" id="{AE38B5DA-BE02-4F19-BDE1-57D02046E08E}"/>
                    </a:ext>
                  </a:extLst>
                </p:cNvPr>
                <p:cNvSpPr txBox="1"/>
                <p:nvPr/>
              </p:nvSpPr>
              <p:spPr>
                <a:xfrm>
                  <a:off x="9807703" y="1877326"/>
                  <a:ext cx="1627776" cy="54553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endParaRPr lang="en-US" sz="2799" dirty="0"/>
                </a:p>
              </p:txBody>
            </p:sp>
          </p:grpSp>
        </p:grp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B52D9298-1A5D-4DB7-BDA5-BD40475C8591}"/>
                </a:ext>
              </a:extLst>
            </p:cNvPr>
            <p:cNvSpPr txBox="1"/>
            <p:nvPr/>
          </p:nvSpPr>
          <p:spPr>
            <a:xfrm>
              <a:off x="10122953" y="1933071"/>
              <a:ext cx="2538619" cy="5455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vi-VN"/>
              </a:defPPr>
              <a:lvl1pPr>
                <a:lnSpc>
                  <a:spcPct val="115000"/>
                </a:lnSpc>
                <a:spcAft>
                  <a:spcPts val="800"/>
                </a:spcAft>
                <a:defRPr sz="3000" i="1">
                  <a:solidFill>
                    <a:schemeClr val="bg1"/>
                  </a:solidFill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en-US" sz="2800" b="1" i="0" dirty="0">
                  <a:solidFill>
                    <a:schemeClr val="bg1"/>
                  </a:solidFill>
                </a:rPr>
                <a:t>4.</a:t>
              </a:r>
            </a:p>
          </p:txBody>
        </p:sp>
      </p:grp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EC550C8-199C-4A03-9F24-5857BD52DA35}"/>
              </a:ext>
            </a:extLst>
          </p:cNvPr>
          <p:cNvCxnSpPr>
            <a:cxnSpLocks/>
          </p:cNvCxnSpPr>
          <p:nvPr/>
        </p:nvCxnSpPr>
        <p:spPr>
          <a:xfrm>
            <a:off x="6406958" y="2846074"/>
            <a:ext cx="0" cy="37765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val 49">
            <a:extLst>
              <a:ext uri="{FF2B5EF4-FFF2-40B4-BE49-F238E27FC236}">
                <a16:creationId xmlns:a16="http://schemas.microsoft.com/office/drawing/2014/main" id="{9576114B-AE72-4BC6-A355-C268549CB6B9}"/>
              </a:ext>
            </a:extLst>
          </p:cNvPr>
          <p:cNvSpPr/>
          <p:nvPr/>
        </p:nvSpPr>
        <p:spPr>
          <a:xfrm>
            <a:off x="9091111" y="1868544"/>
            <a:ext cx="604105" cy="610225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199" b="1" dirty="0"/>
              <a:t>D</a:t>
            </a:r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DF42385B-9BBF-4AC9-87D6-484062103124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397" y="2814999"/>
            <a:ext cx="4491219" cy="3776532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A81B8C4B-CEDF-4594-8988-1D90947D3341}"/>
                  </a:ext>
                </a:extLst>
              </p:cNvPr>
              <p:cNvSpPr/>
              <p:nvPr/>
            </p:nvSpPr>
            <p:spPr>
              <a:xfrm>
                <a:off x="532687" y="3313990"/>
                <a:ext cx="5252354" cy="31557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𝚫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𝐀𝐁𝐂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𝐁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𝐒𝐀</m:t>
                    </m:r>
                    <m:r>
                      <a:rPr lang="en-US" sz="2400" b="1">
                        <a:latin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𝐀𝐁𝐂</m:t>
                        </m:r>
                      </m:e>
                    </m:d>
                    <m:r>
                      <a:rPr lang="en-US" sz="2400" b="1">
                        <a:latin typeface="Cambria Math" panose="02040503050406030204" pitchFamily="18" charset="0"/>
                      </a:rPr>
                      <m:t>⇒</m:t>
                    </m:r>
                    <m:d>
                      <m:dPr>
                        <m:begChr m:val="{"/>
                        <m:endChr m:val=""/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400" b="1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𝐒𝐀</m:t>
                            </m:r>
                            <m:r>
                              <a:rPr lang="en-US" sz="2400" b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𝐀𝐁</m:t>
                            </m:r>
                          </m:e>
                          <m:e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𝐒𝐀</m:t>
                            </m:r>
                            <m:r>
                              <a:rPr lang="en-US" sz="2400" b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𝐀𝐂</m:t>
                            </m:r>
                          </m:e>
                        </m:eqArr>
                      </m:e>
                    </m:d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,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suy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ra tam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giác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𝐒𝐀𝐁</m:t>
                    </m:r>
                    <m:r>
                      <a:rPr lang="en-US" sz="2400" b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𝐒𝐀𝐂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𝐒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 </a:t>
                </a:r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400" b="1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𝐁𝐂</m:t>
                            </m:r>
                            <m:r>
                              <a:rPr lang="en-US" sz="2400" b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𝐀𝐁</m:t>
                            </m:r>
                          </m:e>
                          <m:e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𝐁𝐂</m:t>
                            </m:r>
                            <m:r>
                              <a:rPr lang="en-US" sz="2400" b="1">
                                <a:latin typeface="Cambria Math" panose="02040503050406030204" pitchFamily="18" charset="0"/>
                              </a:rPr>
                              <m:t>⊥</m:t>
                            </m:r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𝐒𝐀</m:t>
                            </m:r>
                          </m:e>
                        </m:eqArr>
                      </m:e>
                    </m:d>
                    <m:r>
                      <a:rPr lang="en-US" sz="2400" b="1">
                        <a:latin typeface="Cambria Math" panose="02040503050406030204" pitchFamily="18" charset="0"/>
                      </a:rPr>
                      <m:t>⇒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𝐁𝐂</m:t>
                    </m:r>
                    <m:r>
                      <a:rPr lang="en-US" sz="2400" b="1">
                        <a:latin typeface="Cambria Math" panose="02040503050406030204" pitchFamily="18" charset="0"/>
                      </a:rPr>
                      <m:t>⊥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𝐒𝐁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Do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đó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𝚫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𝐒𝐁𝐂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𝐁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400" b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A81B8C4B-CEDF-4594-8988-1D90947D334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687" y="3313990"/>
                <a:ext cx="5252354" cy="3155736"/>
              </a:xfrm>
              <a:prstGeom prst="rect">
                <a:avLst/>
              </a:prstGeom>
              <a:blipFill>
                <a:blip r:embed="rId7"/>
                <a:stretch>
                  <a:fillRect l="-1740" t="-1547" r="-580" b="-36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35754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50" grpId="0" animBg="1"/>
      <p:bldP spid="1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293790" y="2914599"/>
            <a:ext cx="11740024" cy="3753923"/>
            <a:chOff x="184495" y="3602024"/>
            <a:chExt cx="11926984" cy="4377068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8"/>
              <a:ext cx="11926984" cy="4113874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02024"/>
              <a:ext cx="2342698" cy="553942"/>
              <a:chOff x="1275608" y="6177214"/>
              <a:chExt cx="4592537" cy="1006485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28" y="6177214"/>
                <a:ext cx="2813136" cy="10064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1E7DE3C-1DEB-4608-A093-4B99261E804A}"/>
              </a:ext>
            </a:extLst>
          </p:cNvPr>
          <p:cNvGrpSpPr/>
          <p:nvPr/>
        </p:nvGrpSpPr>
        <p:grpSpPr>
          <a:xfrm>
            <a:off x="409500" y="274033"/>
            <a:ext cx="11811260" cy="2000040"/>
            <a:chOff x="109375" y="87759"/>
            <a:chExt cx="12056815" cy="2274969"/>
          </a:xfrm>
        </p:grpSpPr>
        <p:sp>
          <p:nvSpPr>
            <p:cNvPr id="25" name="Rounded Rectangle 24"/>
            <p:cNvSpPr/>
            <p:nvPr/>
          </p:nvSpPr>
          <p:spPr bwMode="auto">
            <a:xfrm>
              <a:off x="109375" y="178243"/>
              <a:ext cx="12056815" cy="2184485"/>
            </a:xfrm>
            <a:prstGeom prst="roundRect">
              <a:avLst>
                <a:gd name="adj" fmla="val 5492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952">
                <a:defRPr/>
              </a:pPr>
              <a:endParaRPr lang="en-US" sz="3199"/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09375" y="87759"/>
              <a:ext cx="2055220" cy="794730"/>
              <a:chOff x="480509" y="1638282"/>
              <a:chExt cx="4028975" cy="814799"/>
            </a:xfrm>
          </p:grpSpPr>
          <p:sp>
            <p:nvSpPr>
              <p:cNvPr id="27" name="Isosceles Triangle 44"/>
              <p:cNvSpPr/>
              <p:nvPr/>
            </p:nvSpPr>
            <p:spPr bwMode="auto">
              <a:xfrm rot="5400000" flipV="1">
                <a:off x="534195" y="2231624"/>
                <a:ext cx="227012" cy="21590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Pentagon 27"/>
              <p:cNvSpPr/>
              <p:nvPr/>
            </p:nvSpPr>
            <p:spPr bwMode="auto">
              <a:xfrm>
                <a:off x="480509" y="1647222"/>
                <a:ext cx="4003175" cy="683029"/>
              </a:xfrm>
              <a:prstGeom prst="homePlate">
                <a:avLst>
                  <a:gd name="adj" fmla="val 12444"/>
                </a:avLst>
              </a:prstGeom>
              <a:solidFill>
                <a:srgbClr val="135F82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2176952"/>
                <a:endParaRPr lang="en-US" sz="3199" dirty="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9" name="Group 11"/>
              <p:cNvGrpSpPr/>
              <p:nvPr/>
            </p:nvGrpSpPr>
            <p:grpSpPr bwMode="auto">
              <a:xfrm>
                <a:off x="683775" y="1674555"/>
                <a:ext cx="582199" cy="700340"/>
                <a:chOff x="7440266" y="3167590"/>
                <a:chExt cx="757238" cy="996136"/>
              </a:xfrm>
              <a:solidFill>
                <a:schemeClr val="bg1">
                  <a:lumMod val="95000"/>
                </a:schemeClr>
              </a:solidFill>
            </p:grpSpPr>
            <p:sp>
              <p:nvSpPr>
                <p:cNvPr id="32" name="Freeform 31"/>
                <p:cNvSpPr>
                  <a:spLocks noEditPoints="1"/>
                </p:cNvSpPr>
                <p:nvPr/>
              </p:nvSpPr>
              <p:spPr bwMode="auto">
                <a:xfrm>
                  <a:off x="7440266" y="3205709"/>
                  <a:ext cx="344487" cy="344488"/>
                </a:xfrm>
                <a:custGeom>
                  <a:avLst/>
                  <a:gdLst/>
                  <a:ahLst/>
                  <a:cxnLst>
                    <a:cxn ang="0">
                      <a:pos x="33" y="184"/>
                    </a:cxn>
                    <a:cxn ang="0">
                      <a:pos x="181" y="184"/>
                    </a:cxn>
                    <a:cxn ang="0">
                      <a:pos x="181" y="33"/>
                    </a:cxn>
                    <a:cxn ang="0">
                      <a:pos x="33" y="33"/>
                    </a:cxn>
                    <a:cxn ang="0">
                      <a:pos x="33" y="184"/>
                    </a:cxn>
                    <a:cxn ang="0">
                      <a:pos x="217" y="217"/>
                    </a:cxn>
                    <a:cxn ang="0">
                      <a:pos x="0" y="217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17"/>
                    </a:cxn>
                  </a:cxnLst>
                  <a:rect l="0" t="0" r="r" b="b"/>
                  <a:pathLst>
                    <a:path w="217" h="217">
                      <a:moveTo>
                        <a:pt x="33" y="184"/>
                      </a:moveTo>
                      <a:lnTo>
                        <a:pt x="181" y="184"/>
                      </a:lnTo>
                      <a:lnTo>
                        <a:pt x="181" y="33"/>
                      </a:lnTo>
                      <a:lnTo>
                        <a:pt x="33" y="33"/>
                      </a:lnTo>
                      <a:lnTo>
                        <a:pt x="33" y="184"/>
                      </a:lnTo>
                      <a:close/>
                      <a:moveTo>
                        <a:pt x="217" y="217"/>
                      </a:moveTo>
                      <a:lnTo>
                        <a:pt x="0" y="217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1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3" name="Freeform 32"/>
                <p:cNvSpPr>
                  <a:spLocks noEditPoints="1"/>
                </p:cNvSpPr>
                <p:nvPr/>
              </p:nvSpPr>
              <p:spPr bwMode="auto">
                <a:xfrm>
                  <a:off x="7440266" y="3649501"/>
                  <a:ext cx="344487" cy="349252"/>
                </a:xfrm>
                <a:custGeom>
                  <a:avLst/>
                  <a:gdLst/>
                  <a:ahLst/>
                  <a:cxnLst>
                    <a:cxn ang="0">
                      <a:pos x="33" y="185"/>
                    </a:cxn>
                    <a:cxn ang="0">
                      <a:pos x="181" y="185"/>
                    </a:cxn>
                    <a:cxn ang="0">
                      <a:pos x="181" y="36"/>
                    </a:cxn>
                    <a:cxn ang="0">
                      <a:pos x="33" y="36"/>
                    </a:cxn>
                    <a:cxn ang="0">
                      <a:pos x="33" y="185"/>
                    </a:cxn>
                    <a:cxn ang="0">
                      <a:pos x="217" y="220"/>
                    </a:cxn>
                    <a:cxn ang="0">
                      <a:pos x="0" y="220"/>
                    </a:cxn>
                    <a:cxn ang="0">
                      <a:pos x="0" y="0"/>
                    </a:cxn>
                    <a:cxn ang="0">
                      <a:pos x="217" y="0"/>
                    </a:cxn>
                    <a:cxn ang="0">
                      <a:pos x="217" y="220"/>
                    </a:cxn>
                  </a:cxnLst>
                  <a:rect l="0" t="0" r="r" b="b"/>
                  <a:pathLst>
                    <a:path w="217" h="220">
                      <a:moveTo>
                        <a:pt x="33" y="185"/>
                      </a:moveTo>
                      <a:lnTo>
                        <a:pt x="181" y="185"/>
                      </a:lnTo>
                      <a:lnTo>
                        <a:pt x="181" y="36"/>
                      </a:lnTo>
                      <a:lnTo>
                        <a:pt x="33" y="36"/>
                      </a:lnTo>
                      <a:lnTo>
                        <a:pt x="33" y="185"/>
                      </a:lnTo>
                      <a:close/>
                      <a:moveTo>
                        <a:pt x="217" y="220"/>
                      </a:moveTo>
                      <a:lnTo>
                        <a:pt x="0" y="220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217" y="2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4" name="Freeform 33"/>
                <p:cNvSpPr>
                  <a:spLocks/>
                </p:cNvSpPr>
                <p:nvPr/>
              </p:nvSpPr>
              <p:spPr bwMode="auto">
                <a:xfrm>
                  <a:off x="7506942" y="3167590"/>
                  <a:ext cx="341312" cy="288926"/>
                </a:xfrm>
                <a:custGeom>
                  <a:avLst/>
                  <a:gdLst/>
                  <a:ahLst/>
                  <a:cxnLst>
                    <a:cxn ang="0">
                      <a:pos x="76" y="182"/>
                    </a:cxn>
                    <a:cxn ang="0">
                      <a:pos x="0" y="114"/>
                    </a:cxn>
                    <a:cxn ang="0">
                      <a:pos x="24" y="88"/>
                    </a:cxn>
                    <a:cxn ang="0">
                      <a:pos x="73" y="132"/>
                    </a:cxn>
                    <a:cxn ang="0">
                      <a:pos x="187" y="0"/>
                    </a:cxn>
                    <a:cxn ang="0">
                      <a:pos x="215" y="24"/>
                    </a:cxn>
                    <a:cxn ang="0">
                      <a:pos x="76" y="182"/>
                    </a:cxn>
                  </a:cxnLst>
                  <a:rect l="0" t="0" r="r" b="b"/>
                  <a:pathLst>
                    <a:path w="215" h="182">
                      <a:moveTo>
                        <a:pt x="76" y="182"/>
                      </a:moveTo>
                      <a:lnTo>
                        <a:pt x="0" y="114"/>
                      </a:lnTo>
                      <a:lnTo>
                        <a:pt x="24" y="88"/>
                      </a:lnTo>
                      <a:lnTo>
                        <a:pt x="73" y="132"/>
                      </a:lnTo>
                      <a:lnTo>
                        <a:pt x="187" y="0"/>
                      </a:lnTo>
                      <a:lnTo>
                        <a:pt x="215" y="24"/>
                      </a:lnTo>
                      <a:lnTo>
                        <a:pt x="76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5" name="Rectangle 34"/>
                <p:cNvSpPr>
                  <a:spLocks noChangeArrowheads="1"/>
                </p:cNvSpPr>
                <p:nvPr/>
              </p:nvSpPr>
              <p:spPr bwMode="auto">
                <a:xfrm>
                  <a:off x="7840316" y="4100226"/>
                  <a:ext cx="357188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6" name="Rectangle 35"/>
                <p:cNvSpPr>
                  <a:spLocks noChangeArrowheads="1"/>
                </p:cNvSpPr>
                <p:nvPr/>
              </p:nvSpPr>
              <p:spPr bwMode="auto">
                <a:xfrm>
                  <a:off x="7840317" y="3288740"/>
                  <a:ext cx="357187" cy="6350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7" name="Rectangle 36"/>
                <p:cNvSpPr>
                  <a:spLocks noChangeArrowheads="1"/>
                </p:cNvSpPr>
                <p:nvPr/>
              </p:nvSpPr>
              <p:spPr bwMode="auto">
                <a:xfrm>
                  <a:off x="7840317" y="3824749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  <p:sp>
              <p:nvSpPr>
                <p:cNvPr id="38" name="Rectangle 37"/>
                <p:cNvSpPr>
                  <a:spLocks noChangeArrowheads="1"/>
                </p:cNvSpPr>
                <p:nvPr/>
              </p:nvSpPr>
              <p:spPr bwMode="auto">
                <a:xfrm>
                  <a:off x="7840317" y="3475167"/>
                  <a:ext cx="357187" cy="6349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2176952">
                    <a:defRPr/>
                  </a:pPr>
                  <a:endParaRPr lang="en-US" sz="3199"/>
                </a:p>
              </p:txBody>
            </p:sp>
          </p:grpSp>
          <p:sp>
            <p:nvSpPr>
              <p:cNvPr id="30" name="Chevron 29"/>
              <p:cNvSpPr/>
              <p:nvPr/>
            </p:nvSpPr>
            <p:spPr bwMode="auto">
              <a:xfrm>
                <a:off x="1330000" y="1655658"/>
                <a:ext cx="142624" cy="707897"/>
              </a:xfrm>
              <a:prstGeom prst="chevron">
                <a:avLst>
                  <a:gd name="adj" fmla="val 68110"/>
                </a:avLst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2176952">
                  <a:defRPr/>
                </a:pPr>
                <a:endParaRPr lang="en-US" sz="3199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TextBox 13"/>
              <p:cNvSpPr txBox="1">
                <a:spLocks noChangeArrowheads="1"/>
              </p:cNvSpPr>
              <p:nvPr/>
            </p:nvSpPr>
            <p:spPr bwMode="auto">
              <a:xfrm>
                <a:off x="1330000" y="1638282"/>
                <a:ext cx="3179484" cy="6100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21764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en-US" sz="2799" b="1" dirty="0" err="1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Câu</a:t>
                </a:r>
                <a:r>
                  <a:rPr lang="en-US" sz="2799" b="1" dirty="0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rPr>
                  <a:t> 11:</a:t>
                </a:r>
              </a:p>
            </p:txBody>
          </p:sp>
        </p:grpSp>
      </p:grp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755272" y="6419521"/>
            <a:ext cx="436728" cy="436671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813705" y="411795"/>
                <a:ext cx="11740026" cy="22057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ts val="300"/>
                  </a:spcBef>
                  <a:spcAft>
                    <a:spcPts val="1000"/>
                  </a:spcAf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  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lăng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trụ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</a:rPr>
                      <m:t>𝐀𝐁𝐂𝐃</m:t>
                    </m:r>
                    <m:r>
                      <a:rPr lang="en-US" sz="3200" b="1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𝐀</m:t>
                        </m:r>
                      </m:e>
                      <m:sup>
                        <m:r>
                          <a:rPr lang="en-US" sz="3200" b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𝐁</m:t>
                        </m:r>
                      </m:e>
                      <m:sup>
                        <m:r>
                          <a:rPr lang="en-US" sz="3200" b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𝐂</m:t>
                        </m:r>
                      </m:e>
                      <m:sup>
                        <m:r>
                          <a:rPr lang="en-US" sz="3200" b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𝐃</m:t>
                        </m:r>
                      </m:e>
                      <m:sup>
                        <m:r>
                          <a:rPr lang="en-US" sz="3200" b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</m:oMath>
                </a14:m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đáy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</a:rPr>
                      <m:t>𝐀𝐁𝐂𝐃</m:t>
                    </m:r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thoi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biết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𝐀</m:t>
                        </m:r>
                      </m:e>
                      <m:sup>
                        <m:r>
                          <a:rPr lang="en-US" sz="3200" b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sz="3200" b="1" i="1">
                        <a:latin typeface="Cambria Math" panose="02040503050406030204" pitchFamily="18" charset="0"/>
                      </a:rPr>
                      <m:t>𝐎</m:t>
                    </m:r>
                    <m:r>
                      <a:rPr lang="en-US" sz="3200" b="1">
                        <a:latin typeface="Cambria Math" panose="02040503050406030204" pitchFamily="18" charset="0"/>
                      </a:rPr>
                      <m:t>⊥</m:t>
                    </m:r>
                    <m:d>
                      <m:d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𝐀𝐁𝐂𝐃</m:t>
                        </m:r>
                      </m:e>
                    </m:d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</a:rPr>
                      <m:t>𝐀𝐂</m:t>
                    </m:r>
                  </m:oMath>
                </a14:m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dưới</a:t>
                </a:r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endPara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spcBef>
                    <a:spcPts val="600"/>
                  </a:spcBef>
                  <a:spcAft>
                    <a:spcPts val="600"/>
                  </a:spcAft>
                </a:pPr>
                <a:endParaRPr lang="en-US" sz="2800" b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3705" y="411795"/>
                <a:ext cx="11740026" cy="2205732"/>
              </a:xfrm>
              <a:prstGeom prst="rect">
                <a:avLst/>
              </a:prstGeom>
              <a:blipFill>
                <a:blip r:embed="rId3"/>
                <a:stretch>
                  <a:fillRect l="-1298" t="-38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Group 15">
            <a:extLst>
              <a:ext uri="{FF2B5EF4-FFF2-40B4-BE49-F238E27FC236}">
                <a16:creationId xmlns:a16="http://schemas.microsoft.com/office/drawing/2014/main" id="{DB3669C2-0A40-45DB-8B9D-1434E8E44478}"/>
              </a:ext>
            </a:extLst>
          </p:cNvPr>
          <p:cNvGrpSpPr/>
          <p:nvPr/>
        </p:nvGrpSpPr>
        <p:grpSpPr>
          <a:xfrm>
            <a:off x="192859" y="2249315"/>
            <a:ext cx="12360872" cy="764928"/>
            <a:chOff x="213063" y="1826374"/>
            <a:chExt cx="12448509" cy="764928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336378D3-7D0D-459F-9269-1A34ED11AD80}"/>
                </a:ext>
              </a:extLst>
            </p:cNvPr>
            <p:cNvGrpSpPr/>
            <p:nvPr/>
          </p:nvGrpSpPr>
          <p:grpSpPr>
            <a:xfrm>
              <a:off x="213063" y="1826374"/>
              <a:ext cx="11781442" cy="764928"/>
              <a:chOff x="227583" y="1800156"/>
              <a:chExt cx="11781442" cy="764928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227583" y="1826104"/>
                <a:ext cx="2885460" cy="712358"/>
                <a:chOff x="277163" y="1182823"/>
                <a:chExt cx="3352547" cy="712449"/>
              </a:xfrm>
            </p:grpSpPr>
            <p:sp>
              <p:nvSpPr>
                <p:cNvPr id="69" name="Rectangle 68"/>
                <p:cNvSpPr/>
                <p:nvPr/>
              </p:nvSpPr>
              <p:spPr>
                <a:xfrm>
                  <a:off x="531850" y="1182823"/>
                  <a:ext cx="3097860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0" name="Oval 69"/>
                <p:cNvSpPr/>
                <p:nvPr/>
              </p:nvSpPr>
              <p:spPr>
                <a:xfrm>
                  <a:off x="277163" y="1208446"/>
                  <a:ext cx="667167" cy="579248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A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1" name="TextBox 70"/>
                    <p:cNvSpPr txBox="1"/>
                    <p:nvPr/>
                  </p:nvSpPr>
                  <p:spPr>
                    <a:xfrm>
                      <a:off x="814944" y="1204739"/>
                      <a:ext cx="2441099" cy="690533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28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b="1">
                                <a:latin typeface="Cambria Math" panose="02040503050406030204" pitchFamily="18" charset="0"/>
                              </a:rPr>
                              <m:t>𝐀</m:t>
                            </m:r>
                            <m:sSup>
                              <m:sSupPr>
                                <m:ctrlPr>
                                  <a:rPr lang="en-US" b="1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b="1">
                                    <a:latin typeface="Cambria Math" panose="02040503050406030204" pitchFamily="18" charset="0"/>
                                  </a:rPr>
                                  <m:t>𝐀</m:t>
                                </m:r>
                              </m:e>
                              <m:sup>
                                <m:r>
                                  <a:rPr lang="en-US" b="1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m:rPr>
                                <m:nor/>
                              </m:rPr>
                              <a:rPr lang="en-US" b="1" dirty="0">
                                <a:latin typeface="Times New Roman" panose="02020603050405020304" pitchFamily="18" charset="0"/>
                              </a:rPr>
                              <m:t>.</m:t>
                            </m:r>
                          </m:oMath>
                        </m:oMathPara>
                      </a14:m>
                      <a:endParaRPr lang="en-US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1" name="TextBox 70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14944" y="1204739"/>
                      <a:ext cx="2441099" cy="690533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3" name="Group 12"/>
              <p:cNvGrpSpPr/>
              <p:nvPr/>
            </p:nvGrpSpPr>
            <p:grpSpPr>
              <a:xfrm>
                <a:off x="3174821" y="1829304"/>
                <a:ext cx="3014279" cy="735780"/>
                <a:chOff x="4741795" y="1193853"/>
                <a:chExt cx="2915105" cy="735872"/>
              </a:xfrm>
            </p:grpSpPr>
            <p:sp>
              <p:nvSpPr>
                <p:cNvPr id="65" name="Rectangle 64"/>
                <p:cNvSpPr/>
                <p:nvPr/>
              </p:nvSpPr>
              <p:spPr>
                <a:xfrm>
                  <a:off x="4945302" y="1193853"/>
                  <a:ext cx="2663382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66" name="Oval 65"/>
                <p:cNvSpPr/>
                <p:nvPr/>
              </p:nvSpPr>
              <p:spPr>
                <a:xfrm>
                  <a:off x="4741795" y="1216043"/>
                  <a:ext cx="519717" cy="580536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vi-VN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B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68" name="TextBox 67"/>
                    <p:cNvSpPr txBox="1"/>
                    <p:nvPr/>
                  </p:nvSpPr>
                  <p:spPr>
                    <a:xfrm>
                      <a:off x="5156320" y="1216042"/>
                      <a:ext cx="2500580" cy="713683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sz="2800" b="1">
                                <a:latin typeface="Cambria Math" panose="02040503050406030204" pitchFamily="18" charset="0"/>
                              </a:rPr>
                              <m:t>𝐂𝐃</m:t>
                            </m:r>
                            <m:r>
                              <m:rPr>
                                <m:nor/>
                              </m:rPr>
                              <a:rPr lang="en-US" sz="2800" b="1" dirty="0">
                                <a:latin typeface="Times New Roman" panose="02020603050405020304" pitchFamily="18" charset="0"/>
                              </a:rPr>
                              <m:t>.</m:t>
                            </m:r>
                          </m:oMath>
                        </m:oMathPara>
                      </a14:m>
                      <a:endParaRPr lang="en-US" sz="2800" dirty="0"/>
                    </a:p>
                  </p:txBody>
                </p:sp>
              </mc:Choice>
              <mc:Fallback xmlns="">
                <p:sp>
                  <p:nvSpPr>
                    <p:cNvPr id="68" name="TextBox 67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5156320" y="1216042"/>
                      <a:ext cx="2500580" cy="713683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4" name="Group 13"/>
              <p:cNvGrpSpPr/>
              <p:nvPr/>
            </p:nvGrpSpPr>
            <p:grpSpPr>
              <a:xfrm>
                <a:off x="6233046" y="1830005"/>
                <a:ext cx="2834386" cy="713593"/>
                <a:chOff x="7661192" y="1190172"/>
                <a:chExt cx="4337047" cy="713686"/>
              </a:xfrm>
            </p:grpSpPr>
            <p:sp>
              <p:nvSpPr>
                <p:cNvPr id="72" name="Rectangle 71"/>
                <p:cNvSpPr/>
                <p:nvPr/>
              </p:nvSpPr>
              <p:spPr>
                <a:xfrm>
                  <a:off x="7951738" y="1193853"/>
                  <a:ext cx="4046501" cy="617268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  <a:ln w="190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199" b="1"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3" name="Oval 72"/>
                <p:cNvSpPr/>
                <p:nvPr/>
              </p:nvSpPr>
              <p:spPr>
                <a:xfrm>
                  <a:off x="7661192" y="1222823"/>
                  <a:ext cx="825419" cy="530944"/>
                </a:xfrm>
                <a:prstGeom prst="ellipse">
                  <a:avLst/>
                </a:prstGeom>
                <a:solidFill>
                  <a:schemeClr val="accent5">
                    <a:lumMod val="50000"/>
                  </a:schemeClr>
                </a:solidFill>
                <a:ln w="57150"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199" b="1" dirty="0"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C</a:t>
                  </a:r>
                  <a:endParaRPr lang="en-US" sz="3199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4" name="TextBox 73"/>
                    <p:cNvSpPr txBox="1"/>
                    <p:nvPr/>
                  </p:nvSpPr>
                  <p:spPr>
                    <a:xfrm>
                      <a:off x="8311430" y="1190172"/>
                      <a:ext cx="3642916" cy="713686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>
                      <a:defPPr>
                        <a:defRPr lang="vi-VN"/>
                      </a:defPPr>
                      <a:lvl1pPr>
                        <a:lnSpc>
                          <a:spcPct val="115000"/>
                        </a:lnSpc>
                        <a:spcAft>
                          <a:spcPts val="800"/>
                        </a:spcAft>
                        <a:defRPr sz="3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</a:lstStyle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sSup>
                              <m:sSup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1">
                                    <a:latin typeface="Cambria Math" panose="02040503050406030204" pitchFamily="18" charset="0"/>
                                  </a:rPr>
                                  <m:t>𝐁</m:t>
                                </m:r>
                              </m:e>
                              <m:sup>
                                <m:r>
                                  <a:rPr lang="en-US" sz="2800" b="1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1">
                                    <a:latin typeface="Cambria Math" panose="02040503050406030204" pitchFamily="18" charset="0"/>
                                  </a:rPr>
                                  <m:t>𝐃</m:t>
                                </m:r>
                              </m:e>
                              <m:sup>
                                <m:r>
                                  <a:rPr lang="en-US" sz="2800" b="1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m:rPr>
                                <m:nor/>
                              </m:rPr>
                              <a:rPr lang="en-US" sz="2800" b="1" dirty="0">
                                <a:latin typeface="Times New Roman" panose="02020603050405020304" pitchFamily="18" charset="0"/>
                              </a:rPr>
                              <m:t>.</m:t>
                            </m:r>
                          </m:oMath>
                        </m:oMathPara>
                      </a14:m>
                      <a:endParaRPr lang="en-US" sz="2799" dirty="0">
                        <a:solidFill>
                          <a:schemeClr val="bg1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74" name="TextBox 7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311430" y="1190172"/>
                      <a:ext cx="3642916" cy="713686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GB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68582464-7556-4DD5-BDC7-3D5B22274191}"/>
                  </a:ext>
                </a:extLst>
              </p:cNvPr>
              <p:cNvGrpSpPr/>
              <p:nvPr/>
            </p:nvGrpSpPr>
            <p:grpSpPr>
              <a:xfrm>
                <a:off x="9211528" y="1800156"/>
                <a:ext cx="2797497" cy="663511"/>
                <a:chOff x="9249093" y="1877326"/>
                <a:chExt cx="2797497" cy="663511"/>
              </a:xfrm>
            </p:grpSpPr>
            <p:grpSp>
              <p:nvGrpSpPr>
                <p:cNvPr id="3" name="Group 2"/>
                <p:cNvGrpSpPr/>
                <p:nvPr/>
              </p:nvGrpSpPr>
              <p:grpSpPr>
                <a:xfrm>
                  <a:off x="9249093" y="1923650"/>
                  <a:ext cx="2797497" cy="617187"/>
                  <a:chOff x="9270337" y="1175569"/>
                  <a:chExt cx="2759014" cy="617268"/>
                </a:xfrm>
              </p:grpSpPr>
              <p:sp>
                <p:nvSpPr>
                  <p:cNvPr id="75" name="Rectangle 74"/>
                  <p:cNvSpPr/>
                  <p:nvPr/>
                </p:nvSpPr>
                <p:spPr>
                  <a:xfrm>
                    <a:off x="9469031" y="1175569"/>
                    <a:ext cx="2560320" cy="617268"/>
                  </a:xfrm>
                  <a:prstGeom prst="rect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190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3199" b="1">
                      <a:latin typeface="Tahoma" pitchFamily="34" charset="0"/>
                      <a:ea typeface="Tahoma" pitchFamily="34" charset="0"/>
                      <a:cs typeface="Tahoma" pitchFamily="34" charset="0"/>
                    </a:endParaRPr>
                  </a:p>
                </p:txBody>
              </p:sp>
              <p:sp>
                <p:nvSpPr>
                  <p:cNvPr id="76" name="Oval 75"/>
                  <p:cNvSpPr/>
                  <p:nvPr/>
                </p:nvSpPr>
                <p:spPr>
                  <a:xfrm>
                    <a:off x="9270337" y="1214335"/>
                    <a:ext cx="550926" cy="539737"/>
                  </a:xfrm>
                  <a:prstGeom prst="ellipse">
                    <a:avLst/>
                  </a:prstGeom>
                  <a:solidFill>
                    <a:schemeClr val="accent5">
                      <a:lumMod val="50000"/>
                    </a:schemeClr>
                  </a:solidFill>
                  <a:ln w="57150"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3199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rPr>
                      <a:t>D</a:t>
                    </a:r>
                    <a:endParaRPr lang="en-US" sz="3199" dirty="0"/>
                  </a:p>
                </p:txBody>
              </p:sp>
            </p:grpSp>
            <p:sp>
              <p:nvSpPr>
                <p:cNvPr id="56" name="TextBox 55">
                  <a:extLst>
                    <a:ext uri="{FF2B5EF4-FFF2-40B4-BE49-F238E27FC236}">
                      <a16:creationId xmlns:a16="http://schemas.microsoft.com/office/drawing/2014/main" id="{AE38B5DA-BE02-4F19-BDE1-57D02046E08E}"/>
                    </a:ext>
                  </a:extLst>
                </p:cNvPr>
                <p:cNvSpPr txBox="1"/>
                <p:nvPr/>
              </p:nvSpPr>
              <p:spPr>
                <a:xfrm>
                  <a:off x="9807703" y="1877326"/>
                  <a:ext cx="1627776" cy="54553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endParaRPr lang="en-US" sz="2799" dirty="0"/>
                </a:p>
              </p:txBody>
            </p:sp>
          </p:grp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/>
                <p:nvPr/>
              </p:nvSpPr>
              <p:spPr>
                <a:xfrm>
                  <a:off x="10122953" y="1933071"/>
                  <a:ext cx="2538619" cy="48256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vi-VN"/>
                  </a:defPPr>
                  <a:lvl1pPr>
                    <a:lnSpc>
                      <a:spcPct val="115000"/>
                    </a:lnSpc>
                    <a:spcAft>
                      <a:spcPts val="800"/>
                    </a:spcAft>
                    <a:defRPr sz="3000" i="1">
                      <a:solidFill>
                        <a:schemeClr val="bg1"/>
                      </a:solidFill>
                      <a:latin typeface="Cambria Math" panose="020405030504060302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14:m>
                    <m:oMath xmlns:m="http://schemas.openxmlformats.org/officeDocument/2006/math">
                      <m:r>
                        <a:rPr lang="en-US" sz="2400" b="1">
                          <a:latin typeface="Cambria Math" panose="02040503050406030204" pitchFamily="18" charset="0"/>
                        </a:rPr>
                        <m:t>𝐁</m:t>
                      </m:r>
                      <m:sSup>
                        <m:sSupPr>
                          <m:ctrlPr>
                            <a:rPr lang="en-US" sz="24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𝐃</m:t>
                          </m:r>
                        </m:e>
                        <m:sup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</m:oMath>
                  </a14:m>
                  <a:r>
                    <a:rPr lang="en-US" sz="2400" b="1" dirty="0">
                      <a:latin typeface="Times New Roman" panose="02020603050405020304" pitchFamily="18" charset="0"/>
                    </a:rPr>
                    <a:t>.</a:t>
                  </a:r>
                  <a:endParaRPr lang="en-US" sz="2400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B52D9298-1A5D-4DB7-BDA5-BD40475C859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122953" y="1933071"/>
                  <a:ext cx="2538619" cy="482568"/>
                </a:xfrm>
                <a:prstGeom prst="rect">
                  <a:avLst/>
                </a:prstGeom>
                <a:blipFill>
                  <a:blip r:embed="rId7"/>
                  <a:stretch>
                    <a:fillRect l="-726" t="-5063" b="-29114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EC550C8-199C-4A03-9F24-5857BD52DA35}"/>
              </a:ext>
            </a:extLst>
          </p:cNvPr>
          <p:cNvCxnSpPr>
            <a:cxnSpLocks/>
          </p:cNvCxnSpPr>
          <p:nvPr/>
        </p:nvCxnSpPr>
        <p:spPr>
          <a:xfrm>
            <a:off x="6406958" y="3140323"/>
            <a:ext cx="0" cy="34822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val 49">
            <a:extLst>
              <a:ext uri="{FF2B5EF4-FFF2-40B4-BE49-F238E27FC236}">
                <a16:creationId xmlns:a16="http://schemas.microsoft.com/office/drawing/2014/main" id="{9576114B-AE72-4BC6-A355-C268549CB6B9}"/>
              </a:ext>
            </a:extLst>
          </p:cNvPr>
          <p:cNvSpPr/>
          <p:nvPr/>
        </p:nvSpPr>
        <p:spPr>
          <a:xfrm>
            <a:off x="6126275" y="2276884"/>
            <a:ext cx="558610" cy="539666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199" b="1" dirty="0"/>
              <a:t>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1" name="Table 50">
                <a:extLst>
                  <a:ext uri="{FF2B5EF4-FFF2-40B4-BE49-F238E27FC236}">
                    <a16:creationId xmlns:a16="http://schemas.microsoft.com/office/drawing/2014/main" id="{AD170039-0B8B-4EB5-B284-8A9E3E76A1E2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699215" y="3843397"/>
              <a:ext cx="5627640" cy="2228533"/>
            </p:xfrm>
            <a:graphic>
              <a:graphicData uri="http://schemas.openxmlformats.org/drawingml/2006/table">
                <a:tbl>
                  <a:tblPr>
                    <a:tableStyleId>{5C22544A-7EE6-4342-B048-85BDC9FD1C3A}</a:tableStyleId>
                  </a:tblPr>
                  <a:tblGrid>
                    <a:gridCol w="5627640">
                      <a:extLst>
                        <a:ext uri="{9D8B030D-6E8A-4147-A177-3AD203B41FA5}">
                          <a16:colId xmlns:a16="http://schemas.microsoft.com/office/drawing/2014/main" val="311082823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marL="0" marR="0" algn="l">
                            <a:spcBef>
                              <a:spcPts val="600"/>
                            </a:spcBef>
                            <a:spcAft>
                              <a:spcPts val="600"/>
                            </a:spcAft>
                            <a:tabLst>
                              <a:tab pos="1800225" algn="l"/>
                              <a:tab pos="3240405" algn="l"/>
                              <a:tab pos="4680585" algn="l"/>
                            </a:tabLst>
                          </a:pPr>
                          <a14:m>
                            <m:oMath xmlns:m="http://schemas.openxmlformats.org/officeDocument/2006/math">
                              <m:d>
                                <m:dPr>
                                  <m:begChr m:val="{"/>
                                  <m:endChr m:val=""/>
                                  <m:ctrlPr>
                                    <a:rPr lang="en-US" sz="3000" b="1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eqArr>
                                    <m:eqArrPr>
                                      <m:ctrlPr>
                                        <a:rPr lang="en-US" sz="3000" b="1" i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eqArrPr>
                                    <m:e>
                                      <m:r>
                                        <a:rPr lang="en-US" sz="3000" b="1" i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𝐁𝐃</m:t>
                                      </m:r>
                                      <m:r>
                                        <a:rPr lang="en-US" sz="3000" b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⊥</m:t>
                                      </m:r>
                                      <m:r>
                                        <a:rPr lang="en-US" sz="3000" b="1" i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𝐀𝐎</m:t>
                                      </m:r>
                                    </m:e>
                                    <m:e>
                                      <m:r>
                                        <a:rPr lang="en-US" sz="3000" b="1" i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𝐁𝐃</m:t>
                                      </m:r>
                                      <m:r>
                                        <a:rPr lang="en-US" sz="3000" b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⊥</m:t>
                                      </m:r>
                                      <m:sSup>
                                        <m:sSupPr>
                                          <m:ctrlPr>
                                            <a:rPr lang="en-US" sz="3000" b="1" i="1">
                                              <a:effectLst/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US" sz="3000" b="1" i="1">
                                              <a:effectLst/>
                                              <a:latin typeface="Cambria Math" panose="02040503050406030204" pitchFamily="18" charset="0"/>
                                            </a:rPr>
                                            <m:t>𝐀</m:t>
                                          </m:r>
                                        </m:e>
                                        <m:sup>
                                          <m:r>
                                            <a:rPr lang="en-US" sz="3000" b="1">
                                              <a:effectLst/>
                                              <a:latin typeface="Cambria Math" panose="02040503050406030204" pitchFamily="18" charset="0"/>
                                            </a:rPr>
                                            <m:t>′</m:t>
                                          </m:r>
                                        </m:sup>
                                      </m:sSup>
                                      <m:r>
                                        <a:rPr lang="en-US" sz="3000" b="1" i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𝐎</m:t>
                                      </m:r>
                                    </m:e>
                                  </m:eqArr>
                                </m:e>
                              </m:d>
                              <m:r>
                                <a:rPr lang="en-US" sz="3000" b="1">
                                  <a:effectLst/>
                                  <a:latin typeface="Cambria Math" panose="02040503050406030204" pitchFamily="18" charset="0"/>
                                </a:rPr>
                                <m:t>⇒</m:t>
                              </m:r>
                              <m:r>
                                <a:rPr lang="en-US" sz="3000" b="1" i="1">
                                  <a:effectLst/>
                                  <a:latin typeface="Cambria Math" panose="02040503050406030204" pitchFamily="18" charset="0"/>
                                </a:rPr>
                                <m:t>𝐁𝐃</m:t>
                              </m:r>
                              <m:r>
                                <a:rPr lang="en-US" sz="3000" b="1">
                                  <a:effectLst/>
                                  <a:latin typeface="Cambria Math" panose="02040503050406030204" pitchFamily="18" charset="0"/>
                                </a:rPr>
                                <m:t>⊥</m:t>
                              </m:r>
                              <m:d>
                                <m:dPr>
                                  <m:ctrlP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𝐀</m:t>
                                  </m:r>
                                  <m:sSup>
                                    <m:sSupPr>
                                      <m:ctrlPr>
                                        <a:rPr lang="en-US" sz="3000" b="1" i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3000" b="1" i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𝐀</m:t>
                                      </m:r>
                                    </m:e>
                                    <m:sup>
                                      <m:r>
                                        <a:rPr lang="en-US" sz="3000" b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′</m:t>
                                      </m:r>
                                    </m:sup>
                                  </m:sSup>
                                  <m: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𝐎</m:t>
                                  </m:r>
                                </m:e>
                              </m:d>
                            </m:oMath>
                          </a14:m>
                          <a:r>
                            <a:rPr lang="en-US" sz="3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. </a:t>
                          </a:r>
                        </a:p>
                        <a:p>
                          <a:pPr marL="0" marR="0" algn="l">
                            <a:spcBef>
                              <a:spcPts val="600"/>
                            </a:spcBef>
                            <a:spcAft>
                              <a:spcPts val="600"/>
                            </a:spcAft>
                            <a:tabLst>
                              <a:tab pos="1800225" algn="l"/>
                              <a:tab pos="3240405" algn="l"/>
                              <a:tab pos="4680585" algn="l"/>
                            </a:tabLst>
                          </a:pPr>
                          <a:r>
                            <a:rPr lang="en-US" sz="3000" b="1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Mà</a:t>
                          </a:r>
                          <a:r>
                            <a:rPr lang="en-US" sz="3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𝐁</m:t>
                                  </m:r>
                                </m:e>
                                <m:sup>
                                  <m:r>
                                    <a:rPr lang="en-US" sz="3000" b="1">
                                      <a:effectLst/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  <m:sSup>
                                <m:sSupPr>
                                  <m:ctrlP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𝐃</m:t>
                                  </m:r>
                                </m:e>
                                <m:sup>
                                  <m:r>
                                    <a:rPr lang="en-US" sz="3000" b="1">
                                      <a:effectLst/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  <m:r>
                                <a:rPr lang="en-US" sz="3000" b="1" i="0" smtClean="0">
                                  <a:effectLst/>
                                  <a:latin typeface="Cambria Math" panose="02040503050406030204" pitchFamily="18" charset="0"/>
                                </a:rPr>
                                <m:t>//</m:t>
                              </m:r>
                            </m:oMath>
                          </a14:m>
                          <a:r>
                            <a:rPr lang="en-GB" sz="3000" b="1" i="1" dirty="0">
                              <a:effectLst/>
                              <a:latin typeface="Cambria Math" panose="02040503050406030204" pitchFamily="18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3000" b="1" i="1" smtClean="0">
                                  <a:effectLst/>
                                  <a:latin typeface="Cambria Math" panose="02040503050406030204" pitchFamily="18" charset="0"/>
                                </a:rPr>
                                <m:t>𝐁𝐃</m:t>
                              </m:r>
                            </m:oMath>
                          </a14:m>
                          <a:endParaRPr lang="en-GB" sz="3000" b="1" i="1" dirty="0">
                            <a:effectLst/>
                            <a:latin typeface="Cambria Math" panose="02040503050406030204" pitchFamily="18" charset="0"/>
                          </a:endParaRPr>
                        </a:p>
                        <a:p>
                          <a:pPr marL="0" marR="0" algn="l">
                            <a:spcBef>
                              <a:spcPts val="600"/>
                            </a:spcBef>
                            <a:spcAft>
                              <a:spcPts val="600"/>
                            </a:spcAft>
                            <a:tabLst>
                              <a:tab pos="1800225" algn="l"/>
                              <a:tab pos="3240405" algn="l"/>
                              <a:tab pos="4680585" algn="l"/>
                            </a:tabLst>
                          </a:pPr>
                          <a14:m>
                            <m:oMath xmlns:m="http://schemas.openxmlformats.org/officeDocument/2006/math">
                              <m:r>
                                <a:rPr lang="en-US" sz="3000" b="1">
                                  <a:effectLst/>
                                  <a:latin typeface="Cambria Math" panose="02040503050406030204" pitchFamily="18" charset="0"/>
                                </a:rPr>
                                <m:t>⇒</m:t>
                              </m:r>
                              <m:sSup>
                                <m:sSupPr>
                                  <m:ctrlP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𝐁</m:t>
                                  </m:r>
                                </m:e>
                                <m:sup>
                                  <m:r>
                                    <a:rPr lang="en-US" sz="3000" b="1">
                                      <a:effectLst/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  <m:sSup>
                                <m:sSupPr>
                                  <m:ctrlP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𝐃</m:t>
                                  </m:r>
                                </m:e>
                                <m:sup>
                                  <m:r>
                                    <a:rPr lang="en-US" sz="3000" b="1">
                                      <a:effectLst/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  <m:r>
                                <a:rPr lang="en-US" sz="3000" b="1">
                                  <a:effectLst/>
                                  <a:latin typeface="Cambria Math" panose="02040503050406030204" pitchFamily="18" charset="0"/>
                                </a:rPr>
                                <m:t>⊥</m:t>
                              </m:r>
                              <m:d>
                                <m:dPr>
                                  <m:ctrlP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𝐀</m:t>
                                  </m:r>
                                  <m:sSup>
                                    <m:sSupPr>
                                      <m:ctrlPr>
                                        <a:rPr lang="en-US" sz="3000" b="1" i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3000" b="1" i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𝐀</m:t>
                                      </m:r>
                                    </m:e>
                                    <m:sup>
                                      <m:r>
                                        <a:rPr lang="en-US" sz="3000" b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′</m:t>
                                      </m:r>
                                    </m:sup>
                                  </m:sSup>
                                  <m: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𝐎</m:t>
                                  </m:r>
                                </m:e>
                              </m:d>
                              <m:r>
                                <a:rPr lang="en-US" sz="3000" b="1">
                                  <a:effectLst/>
                                  <a:latin typeface="Cambria Math" panose="02040503050406030204" pitchFamily="18" charset="0"/>
                                </a:rPr>
                                <m:t>⇒</m:t>
                              </m:r>
                              <m:sSup>
                                <m:sSupPr>
                                  <m:ctrlP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𝐁</m:t>
                                  </m:r>
                                </m:e>
                                <m:sup>
                                  <m:r>
                                    <a:rPr lang="en-US" sz="3000" b="1">
                                      <a:effectLst/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  <m:sSup>
                                <m:sSupPr>
                                  <m:ctrlP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𝐃</m:t>
                                  </m:r>
                                </m:e>
                                <m:sup>
                                  <m:r>
                                    <a:rPr lang="en-US" sz="3000" b="1">
                                      <a:effectLst/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  <m:r>
                                <a:rPr lang="en-US" sz="3000" b="1">
                                  <a:effectLst/>
                                  <a:latin typeface="Cambria Math" panose="02040503050406030204" pitchFamily="18" charset="0"/>
                                </a:rPr>
                                <m:t>⊥</m:t>
                              </m:r>
                              <m:r>
                                <a:rPr lang="en-US" sz="3000" b="1" i="1">
                                  <a:effectLst/>
                                  <a:latin typeface="Cambria Math" panose="02040503050406030204" pitchFamily="18" charset="0"/>
                                </a:rPr>
                                <m:t>𝐀𝐂</m:t>
                              </m:r>
                            </m:oMath>
                          </a14:m>
                          <a:r>
                            <a:rPr lang="en-US" sz="1200" dirty="0">
                              <a:effectLst/>
                            </a:rPr>
                            <a:t>. </a:t>
                          </a:r>
                          <a:endParaRPr lang="en-US" sz="12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</a:endParaRPr>
                        </a:p>
                      </a:txBody>
                      <a:tcPr marL="114300" marR="114300" marT="0" marB="0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42218077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1" name="Table 50">
                <a:extLst>
                  <a:ext uri="{FF2B5EF4-FFF2-40B4-BE49-F238E27FC236}">
                    <a16:creationId xmlns:a16="http://schemas.microsoft.com/office/drawing/2014/main" id="{AD170039-0B8B-4EB5-B284-8A9E3E76A1E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92440574"/>
                  </p:ext>
                </p:extLst>
              </p:nvPr>
            </p:nvGraphicFramePr>
            <p:xfrm>
              <a:off x="699215" y="3843397"/>
              <a:ext cx="5627640" cy="2228533"/>
            </p:xfrm>
            <a:graphic>
              <a:graphicData uri="http://schemas.openxmlformats.org/drawingml/2006/table">
                <a:tbl>
                  <a:tblPr>
                    <a:tableStyleId>{5C22544A-7EE6-4342-B048-85BDC9FD1C3A}</a:tableStyleId>
                  </a:tblPr>
                  <a:tblGrid>
                    <a:gridCol w="5627640">
                      <a:extLst>
                        <a:ext uri="{9D8B030D-6E8A-4147-A177-3AD203B41FA5}">
                          <a16:colId xmlns:a16="http://schemas.microsoft.com/office/drawing/2014/main" val="311082823"/>
                        </a:ext>
                      </a:extLst>
                    </a:gridCol>
                  </a:tblGrid>
                  <a:tr h="2228533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14300" marR="114300" marT="0" marB="0">
                        <a:blipFill>
                          <a:blip r:embed="rId8"/>
                          <a:stretch>
                            <a:fillRect l="-108" t="-272" r="-216" b="-218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422180774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53" name="Picture 52">
            <a:extLst>
              <a:ext uri="{FF2B5EF4-FFF2-40B4-BE49-F238E27FC236}">
                <a16:creationId xmlns:a16="http://schemas.microsoft.com/office/drawing/2014/main" id="{8DAD8F9E-44E3-4956-94B6-971289D87DCA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926" y="3464016"/>
            <a:ext cx="3709364" cy="30543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40271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133429" y="1820588"/>
            <a:ext cx="11926984" cy="4951201"/>
            <a:chOff x="184495" y="3655445"/>
            <a:chExt cx="11926984" cy="4627407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7"/>
              <a:ext cx="11926984" cy="441763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 dirty="0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55445"/>
              <a:ext cx="2342698" cy="517649"/>
              <a:chOff x="1275608" y="6274279"/>
              <a:chExt cx="4592537" cy="940543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6150" y="6274279"/>
                <a:ext cx="2813135" cy="9405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sp>
        <p:nvSpPr>
          <p:cNvPr id="25" name="Rounded Rectangle 24"/>
          <p:cNvSpPr/>
          <p:nvPr/>
        </p:nvSpPr>
        <p:spPr bwMode="auto">
          <a:xfrm>
            <a:off x="67242" y="49496"/>
            <a:ext cx="12031271" cy="1691643"/>
          </a:xfrm>
          <a:prstGeom prst="roundRect">
            <a:avLst>
              <a:gd name="adj" fmla="val 5492"/>
            </a:avLst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176898">
              <a:defRPr/>
            </a:pPr>
            <a:endParaRPr lang="en-US" sz="3199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012671-1165-4F27-80D7-ED52601509EC}"/>
              </a:ext>
            </a:extLst>
          </p:cNvPr>
          <p:cNvGrpSpPr/>
          <p:nvPr/>
        </p:nvGrpSpPr>
        <p:grpSpPr>
          <a:xfrm>
            <a:off x="93489" y="113061"/>
            <a:ext cx="1782979" cy="693824"/>
            <a:chOff x="687448" y="188353"/>
            <a:chExt cx="1782979" cy="885072"/>
          </a:xfrm>
        </p:grpSpPr>
        <p:sp>
          <p:nvSpPr>
            <p:cNvPr id="27" name="Isosceles Triangle 44"/>
            <p:cNvSpPr/>
            <p:nvPr/>
          </p:nvSpPr>
          <p:spPr bwMode="auto">
            <a:xfrm rot="5400000" flipV="1">
              <a:off x="613140" y="888983"/>
              <a:ext cx="258751" cy="110133"/>
            </a:xfrm>
            <a:custGeom>
              <a:avLst/>
              <a:gdLst>
                <a:gd name="connsiteX0" fmla="*/ 0 w 293725"/>
                <a:gd name="connsiteY0" fmla="*/ 164224 h 164224"/>
                <a:gd name="connsiteX1" fmla="*/ 146863 w 293725"/>
                <a:gd name="connsiteY1" fmla="*/ 0 h 164224"/>
                <a:gd name="connsiteX2" fmla="*/ 293725 w 293725"/>
                <a:gd name="connsiteY2" fmla="*/ 164224 h 164224"/>
                <a:gd name="connsiteX3" fmla="*/ 0 w 293725"/>
                <a:gd name="connsiteY3" fmla="*/ 164224 h 164224"/>
                <a:gd name="connsiteX0" fmla="*/ 2363 w 296088"/>
                <a:gd name="connsiteY0" fmla="*/ 164221 h 164221"/>
                <a:gd name="connsiteX1" fmla="*/ 0 w 296088"/>
                <a:gd name="connsiteY1" fmla="*/ 0 h 164221"/>
                <a:gd name="connsiteX2" fmla="*/ 296088 w 296088"/>
                <a:gd name="connsiteY2" fmla="*/ 164221 h 164221"/>
                <a:gd name="connsiteX3" fmla="*/ 2363 w 296088"/>
                <a:gd name="connsiteY3" fmla="*/ 164221 h 16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88" h="164221">
                  <a:moveTo>
                    <a:pt x="2363" y="164221"/>
                  </a:moveTo>
                  <a:cubicBezTo>
                    <a:pt x="1575" y="109481"/>
                    <a:pt x="788" y="54740"/>
                    <a:pt x="0" y="0"/>
                  </a:cubicBezTo>
                  <a:lnTo>
                    <a:pt x="296088" y="164221"/>
                  </a:lnTo>
                  <a:lnTo>
                    <a:pt x="2363" y="164221"/>
                  </a:lnTo>
                  <a:close/>
                </a:path>
              </a:pathLst>
            </a:cu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28" name="Pentagon 27"/>
            <p:cNvSpPr/>
            <p:nvPr/>
          </p:nvSpPr>
          <p:spPr bwMode="auto">
            <a:xfrm>
              <a:off x="687448" y="260144"/>
              <a:ext cx="1668876" cy="557771"/>
            </a:xfrm>
            <a:prstGeom prst="homePlate">
              <a:avLst>
                <a:gd name="adj" fmla="val 12444"/>
              </a:avLst>
            </a:pr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 dirty="0">
                <a:solidFill>
                  <a:prstClr val="white"/>
                </a:solidFill>
              </a:endParaRPr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791136" y="291302"/>
              <a:ext cx="296985" cy="468894"/>
              <a:chOff x="7440266" y="3167590"/>
              <a:chExt cx="757238" cy="585127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205711"/>
                <a:ext cx="280814" cy="247791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70075" y="3504927"/>
                <a:ext cx="280814" cy="247790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7506942" y="3167590"/>
                <a:ext cx="355803" cy="250645"/>
              </a:xfrm>
              <a:custGeom>
                <a:avLst/>
                <a:gdLst/>
                <a:ahLst/>
                <a:cxnLst>
                  <a:cxn ang="0">
                    <a:pos x="76" y="182"/>
                  </a:cxn>
                  <a:cxn ang="0">
                    <a:pos x="0" y="114"/>
                  </a:cxn>
                  <a:cxn ang="0">
                    <a:pos x="24" y="88"/>
                  </a:cxn>
                  <a:cxn ang="0">
                    <a:pos x="73" y="132"/>
                  </a:cxn>
                  <a:cxn ang="0">
                    <a:pos x="187" y="0"/>
                  </a:cxn>
                  <a:cxn ang="0">
                    <a:pos x="215" y="24"/>
                  </a:cxn>
                  <a:cxn ang="0">
                    <a:pos x="76" y="182"/>
                  </a:cxn>
                </a:cxnLst>
                <a:rect l="0" t="0" r="r" b="b"/>
                <a:pathLst>
                  <a:path w="215" h="182">
                    <a:moveTo>
                      <a:pt x="76" y="182"/>
                    </a:moveTo>
                    <a:lnTo>
                      <a:pt x="0" y="114"/>
                    </a:lnTo>
                    <a:lnTo>
                      <a:pt x="24" y="88"/>
                    </a:lnTo>
                    <a:lnTo>
                      <a:pt x="73" y="132"/>
                    </a:lnTo>
                    <a:lnTo>
                      <a:pt x="187" y="0"/>
                    </a:lnTo>
                    <a:lnTo>
                      <a:pt x="215" y="24"/>
                    </a:lnTo>
                    <a:lnTo>
                      <a:pt x="7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7840317" y="3649700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7840317" y="3191978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7840317" y="3548417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7840317" y="3316593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</p:grpSp>
        <p:sp>
          <p:nvSpPr>
            <p:cNvPr id="30" name="Chevron 29"/>
            <p:cNvSpPr/>
            <p:nvPr/>
          </p:nvSpPr>
          <p:spPr bwMode="auto">
            <a:xfrm>
              <a:off x="1120782" y="269760"/>
              <a:ext cx="51547" cy="548156"/>
            </a:xfrm>
            <a:prstGeom prst="chevron">
              <a:avLst>
                <a:gd name="adj" fmla="val 68110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>
                <a:solidFill>
                  <a:schemeClr val="tx1"/>
                </a:solidFill>
              </a:endParaRPr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1003608" y="188353"/>
              <a:ext cx="1466819" cy="667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en-US" sz="2799" dirty="0" err="1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Bài</a:t>
              </a:r>
              <a:r>
                <a:rPr lang="en-US" sz="2799" dirty="0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 12: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224529" y="2591117"/>
                <a:ext cx="7927891" cy="1146205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a) Tam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giác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𝑆𝐴𝐶</m:t>
                    </m:r>
                    <m:r>
                      <a:rPr lang="en-US" sz="32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𝑂𝑀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trung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bình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nên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𝑂𝑀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∕∕</m:t>
                    </m:r>
                    <m:r>
                      <a:rPr lang="en-US" sz="3200" i="1">
                        <a:latin typeface="Cambria Math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𝑆𝐴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529" y="2591117"/>
                <a:ext cx="7927891" cy="1146205"/>
              </a:xfrm>
              <a:prstGeom prst="rect">
                <a:avLst/>
              </a:prstGeom>
              <a:blipFill>
                <a:blip r:embed="rId2"/>
                <a:stretch>
                  <a:fillRect l="-2000" t="-7447" b="-132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32079" y="6292305"/>
            <a:ext cx="436728" cy="480339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295796" y="208209"/>
                <a:ext cx="11830497" cy="157889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628635" indent="-628635">
                  <a:lnSpc>
                    <a:spcPct val="115000"/>
                  </a:lnSpc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					     Cho hình chóp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có đáy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hình vuông tâm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O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</a:p>
              <a:p>
                <a:pPr marL="628635" indent="-628635">
                  <a:lnSpc>
                    <a:spcPct val="115000"/>
                  </a:lnSpc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pPr>
                  <a:lnSpc>
                    <a:spcPct val="115000"/>
                  </a:lnSpc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a) Gọi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𝑀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trung điểm của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𝑆𝐶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Chứng minh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𝑂𝑀</m:t>
                    </m:r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796" y="208209"/>
                <a:ext cx="11830497" cy="1578894"/>
              </a:xfrm>
              <a:prstGeom prst="rect">
                <a:avLst/>
              </a:prstGeom>
              <a:blipFill>
                <a:blip r:embed="rId3"/>
                <a:stretch>
                  <a:fillRect l="-1082" t="-2317" b="-73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0" name="Group 19">
            <a:extLst>
              <a:ext uri="{FF2B5EF4-FFF2-40B4-BE49-F238E27FC236}">
                <a16:creationId xmlns:a16="http://schemas.microsoft.com/office/drawing/2014/main" id="{0E582C6E-F5E0-4B33-A4C6-99BBE92E2E1E}"/>
              </a:ext>
            </a:extLst>
          </p:cNvPr>
          <p:cNvGrpSpPr/>
          <p:nvPr/>
        </p:nvGrpSpPr>
        <p:grpSpPr>
          <a:xfrm>
            <a:off x="7720488" y="2163840"/>
            <a:ext cx="4194979" cy="4594709"/>
            <a:chOff x="7720489" y="2163840"/>
            <a:chExt cx="4194979" cy="4594707"/>
          </a:xfrm>
        </p:grpSpPr>
        <p:sp>
          <p:nvSpPr>
            <p:cNvPr id="78" name="Rectangle 18">
              <a:extLst>
                <a:ext uri="{FF2B5EF4-FFF2-40B4-BE49-F238E27FC236}">
                  <a16:creationId xmlns:a16="http://schemas.microsoft.com/office/drawing/2014/main" id="{2D95BFC4-8D9E-4B63-B39A-5D7954BBF1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17274" y="2163840"/>
              <a:ext cx="1715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  <a:endParaRPr lang="en-US" sz="2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98146B4F-2648-4510-B1CB-BD58F38017C7}"/>
                </a:ext>
              </a:extLst>
            </p:cNvPr>
            <p:cNvGrpSpPr/>
            <p:nvPr/>
          </p:nvGrpSpPr>
          <p:grpSpPr>
            <a:xfrm>
              <a:off x="7720489" y="2546412"/>
              <a:ext cx="4194979" cy="4212135"/>
              <a:chOff x="7720489" y="2546412"/>
              <a:chExt cx="4194979" cy="4212135"/>
            </a:xfrm>
          </p:grpSpPr>
          <p:grpSp>
            <p:nvGrpSpPr>
              <p:cNvPr id="17" name="Group 16">
                <a:extLst>
                  <a:ext uri="{FF2B5EF4-FFF2-40B4-BE49-F238E27FC236}">
                    <a16:creationId xmlns:a16="http://schemas.microsoft.com/office/drawing/2014/main" id="{3F383BEE-68C8-4361-87A2-706B8EE9C1AF}"/>
                  </a:ext>
                </a:extLst>
              </p:cNvPr>
              <p:cNvGrpSpPr/>
              <p:nvPr/>
            </p:nvGrpSpPr>
            <p:grpSpPr>
              <a:xfrm>
                <a:off x="7720489" y="2546412"/>
                <a:ext cx="4194979" cy="4212135"/>
                <a:chOff x="7720489" y="2546412"/>
                <a:chExt cx="4194979" cy="4212135"/>
              </a:xfrm>
            </p:grpSpPr>
            <p:grpSp>
              <p:nvGrpSpPr>
                <p:cNvPr id="48" name="Group 47">
                  <a:extLst>
                    <a:ext uri="{FF2B5EF4-FFF2-40B4-BE49-F238E27FC236}">
                      <a16:creationId xmlns:a16="http://schemas.microsoft.com/office/drawing/2014/main" id="{305DFE2D-17EF-4F34-9D2F-ABEC82484283}"/>
                    </a:ext>
                  </a:extLst>
                </p:cNvPr>
                <p:cNvGrpSpPr/>
                <p:nvPr/>
              </p:nvGrpSpPr>
              <p:grpSpPr>
                <a:xfrm>
                  <a:off x="7720489" y="2546412"/>
                  <a:ext cx="4194979" cy="4212135"/>
                  <a:chOff x="4572001" y="1888199"/>
                  <a:chExt cx="3217098" cy="2367372"/>
                </a:xfrm>
              </p:grpSpPr>
              <p:sp>
                <p:nvSpPr>
                  <p:cNvPr id="50" name="Line 9">
                    <a:extLst>
                      <a:ext uri="{FF2B5EF4-FFF2-40B4-BE49-F238E27FC236}">
                        <a16:creationId xmlns:a16="http://schemas.microsoft.com/office/drawing/2014/main" id="{A7D56D4E-6C73-4244-9DC2-B179CA6C8B51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520428" cy="2159794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>
                      <a:ln>
                        <a:solidFill>
                          <a:sysClr val="windowText" lastClr="000000"/>
                        </a:solidFill>
                      </a:ln>
                    </a:endParaRPr>
                  </a:p>
                </p:txBody>
              </p:sp>
              <p:sp>
                <p:nvSpPr>
                  <p:cNvPr id="51" name="Line 11">
                    <a:extLst>
                      <a:ext uri="{FF2B5EF4-FFF2-40B4-BE49-F238E27FC236}">
                        <a16:creationId xmlns:a16="http://schemas.microsoft.com/office/drawing/2014/main" id="{A0A36028-BC22-4BF7-8174-40F7C81493F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800762" y="3294327"/>
                    <a:ext cx="658416" cy="74890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 dirty="0"/>
                  </a:p>
                </p:txBody>
              </p:sp>
              <p:sp>
                <p:nvSpPr>
                  <p:cNvPr id="52" name="Line 12">
                    <a:extLst>
                      <a:ext uri="{FF2B5EF4-FFF2-40B4-BE49-F238E27FC236}">
                        <a16:creationId xmlns:a16="http://schemas.microsoft.com/office/drawing/2014/main" id="{12981FEA-4770-4ECB-9B04-6AACF2390401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793457" y="1888199"/>
                    <a:ext cx="658416" cy="2155031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3" name="Line 13">
                    <a:extLst>
                      <a:ext uri="{FF2B5EF4-FFF2-40B4-BE49-F238E27FC236}">
                        <a16:creationId xmlns:a16="http://schemas.microsoft.com/office/drawing/2014/main" id="{F368364A-8653-454B-92A8-5E479BC8F576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793457" y="4043230"/>
                    <a:ext cx="2178844" cy="476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4" name="Line 14">
                    <a:extLst>
                      <a:ext uri="{FF2B5EF4-FFF2-40B4-BE49-F238E27FC236}">
                        <a16:creationId xmlns:a16="http://schemas.microsoft.com/office/drawing/2014/main" id="{F30D2C74-B3BF-4714-A95D-F47FE6567BCC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6972301" y="3307424"/>
                    <a:ext cx="585788" cy="740569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5" name="Line 15">
                    <a:extLst>
                      <a:ext uri="{FF2B5EF4-FFF2-40B4-BE49-F238E27FC236}">
                        <a16:creationId xmlns:a16="http://schemas.microsoft.com/office/drawing/2014/main" id="{715B48D9-BFAD-432A-BAEB-7CFC65FF601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5451873" y="1888199"/>
                    <a:ext cx="2106216" cy="1419225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7" name="Line 16">
                    <a:extLst>
                      <a:ext uri="{FF2B5EF4-FFF2-40B4-BE49-F238E27FC236}">
                        <a16:creationId xmlns:a16="http://schemas.microsoft.com/office/drawing/2014/main" id="{CB736A9E-15C8-4654-B953-3FBA81B7B6A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191" cy="1406128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60" name="Rectangle 18">
                    <a:extLst>
                      <a:ext uri="{FF2B5EF4-FFF2-40B4-BE49-F238E27FC236}">
                        <a16:creationId xmlns:a16="http://schemas.microsoft.com/office/drawing/2014/main" id="{6E4672E6-D65E-4504-B5D0-2E5471251C5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618222" y="3176499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D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61" name="Rectangle 19">
                    <a:extLst>
                      <a:ext uri="{FF2B5EF4-FFF2-40B4-BE49-F238E27FC236}">
                        <a16:creationId xmlns:a16="http://schemas.microsoft.com/office/drawing/2014/main" id="{86B97477-07CB-4D57-B24E-3BE16BCEF27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086601" y="4047993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C</a:t>
                    </a:r>
                  </a:p>
                </p:txBody>
              </p:sp>
              <p:sp>
                <p:nvSpPr>
                  <p:cNvPr id="62" name="Rectangle 20">
                    <a:extLst>
                      <a:ext uri="{FF2B5EF4-FFF2-40B4-BE49-F238E27FC236}">
                        <a16:creationId xmlns:a16="http://schemas.microsoft.com/office/drawing/2014/main" id="{5F98CC9C-E11F-4851-8030-A491DD330B7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572001" y="3933693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B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64" name="Rectangle 21">
                    <a:extLst>
                      <a:ext uri="{FF2B5EF4-FFF2-40B4-BE49-F238E27FC236}">
                        <a16:creationId xmlns:a16="http://schemas.microsoft.com/office/drawing/2014/main" id="{97E2A25D-882E-4473-9991-4C317EF4DD8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238706" y="3105875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A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67" name="Line 22">
                    <a:extLst>
                      <a:ext uri="{FF2B5EF4-FFF2-40B4-BE49-F238E27FC236}">
                        <a16:creationId xmlns:a16="http://schemas.microsoft.com/office/drawing/2014/main" id="{186329CE-CDAC-42AB-A8D7-9422683617A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9622" y="3305044"/>
                    <a:ext cx="2083857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612" dirty="0"/>
                  </a:p>
                </p:txBody>
              </p:sp>
            </p:grpSp>
            <p:sp>
              <p:nvSpPr>
                <p:cNvPr id="80" name="Line 22">
                  <a:extLst>
                    <a:ext uri="{FF2B5EF4-FFF2-40B4-BE49-F238E27FC236}">
                      <a16:creationId xmlns:a16="http://schemas.microsoft.com/office/drawing/2014/main" id="{8065F993-AE37-419C-A828-5865683E1D9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8009261" y="5075821"/>
                  <a:ext cx="3604899" cy="128587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612" dirty="0"/>
                </a:p>
              </p:txBody>
            </p:sp>
            <p:sp>
              <p:nvSpPr>
                <p:cNvPr id="81" name="Line 22">
                  <a:extLst>
                    <a:ext uri="{FF2B5EF4-FFF2-40B4-BE49-F238E27FC236}">
                      <a16:creationId xmlns:a16="http://schemas.microsoft.com/office/drawing/2014/main" id="{3CFCDE19-2A9F-4A83-88B1-28B0296C377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8886863" y="5084801"/>
                  <a:ext cx="1945696" cy="127689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612" dirty="0"/>
                </a:p>
              </p:txBody>
            </p:sp>
          </p:grpSp>
          <p:sp>
            <p:nvSpPr>
              <p:cNvPr id="84" name="Rectangle 18">
                <a:extLst>
                  <a:ext uri="{FF2B5EF4-FFF2-40B4-BE49-F238E27FC236}">
                    <a16:creationId xmlns:a16="http://schemas.microsoft.com/office/drawing/2014/main" id="{D995A457-667F-43AB-A7D1-2A16412F90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16837" y="5761253"/>
                <a:ext cx="193964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</a:p>
            </p:txBody>
          </p:sp>
        </p:grpSp>
      </p:grpSp>
      <p:sp>
        <p:nvSpPr>
          <p:cNvPr id="85" name="Line 16">
            <a:extLst>
              <a:ext uri="{FF2B5EF4-FFF2-40B4-BE49-F238E27FC236}">
                <a16:creationId xmlns:a16="http://schemas.microsoft.com/office/drawing/2014/main" id="{2F7B4A42-0F84-4C31-9CDE-10D5FBFE7FF6}"/>
              </a:ext>
            </a:extLst>
          </p:cNvPr>
          <p:cNvSpPr>
            <a:spLocks noChangeShapeType="1"/>
          </p:cNvSpPr>
          <p:nvPr/>
        </p:nvSpPr>
        <p:spPr bwMode="auto">
          <a:xfrm>
            <a:off x="9840867" y="4358379"/>
            <a:ext cx="0" cy="1353772"/>
          </a:xfrm>
          <a:prstGeom prst="line">
            <a:avLst/>
          </a:prstGeom>
          <a:noFill/>
          <a:ln w="38100">
            <a:solidFill>
              <a:srgbClr val="FF0000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6A31722D-B819-4150-93E2-A961FB5CE358}"/>
              </a:ext>
            </a:extLst>
          </p:cNvPr>
          <p:cNvGrpSpPr/>
          <p:nvPr/>
        </p:nvGrpSpPr>
        <p:grpSpPr>
          <a:xfrm>
            <a:off x="9781879" y="4025361"/>
            <a:ext cx="334099" cy="419291"/>
            <a:chOff x="9828658" y="4139536"/>
            <a:chExt cx="334097" cy="419290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5C7FFD4-EAF9-4C50-A9B9-500603A9077E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  <p:sp>
          <p:nvSpPr>
            <p:cNvPr id="79" name="Rectangle 18">
              <a:extLst>
                <a:ext uri="{FF2B5EF4-FFF2-40B4-BE49-F238E27FC236}">
                  <a16:creationId xmlns:a16="http://schemas.microsoft.com/office/drawing/2014/main" id="{C9541BA1-32F1-4240-8041-739E5DCA85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23908" y="4139536"/>
              <a:ext cx="238847" cy="323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424118" y="3856509"/>
                <a:ext cx="8243539" cy="114621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Theo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thiết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𝑆𝐴</m:t>
                    </m:r>
                  </m:oMath>
                </a14:m>
                <a:r>
                  <a:rPr lang="nl-NL" sz="32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  <m:d>
                      <m:dPr>
                        <m:ctrlPr>
                          <a:rPr lang="nl-NL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nl-NL" sz="32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/>
                      </a:rPr>
                      <m:t>⇒</m:t>
                    </m:r>
                  </m:oMath>
                </a14:m>
                <a:r>
                  <a:rPr lang="nl-NL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𝑂𝑀</m:t>
                    </m:r>
                  </m:oMath>
                </a14:m>
                <a:r>
                  <a:rPr lang="nl-NL" sz="32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  <m:d>
                      <m:dPr>
                        <m:ctrlPr>
                          <a:rPr lang="nl-NL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endParaRPr lang="nl-NL" sz="32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nl-NL" sz="32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(theo tính chất 1a)</a:t>
                </a:r>
                <a:r>
                  <a:rPr lang="en-US" sz="32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en-US" sz="3200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118" y="3856509"/>
                <a:ext cx="8243539" cy="1146211"/>
              </a:xfrm>
              <a:prstGeom prst="rect">
                <a:avLst/>
              </a:prstGeom>
              <a:blipFill>
                <a:blip r:embed="rId4"/>
                <a:stretch>
                  <a:fillRect l="-1923" t="-7447" b="-132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24096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4" grpId="0"/>
      <p:bldP spid="85" grpId="0" animBg="1"/>
      <p:bldP spid="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93489" y="2006604"/>
            <a:ext cx="12031272" cy="4916312"/>
            <a:chOff x="184495" y="3649142"/>
            <a:chExt cx="11926984" cy="4633710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865217"/>
              <a:ext cx="11926984" cy="4417635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 dirty="0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49142"/>
              <a:ext cx="2342698" cy="522033"/>
              <a:chOff x="1275608" y="6262812"/>
              <a:chExt cx="4592537" cy="948506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336585" y="6262812"/>
                <a:ext cx="2788751" cy="9485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sp>
        <p:nvSpPr>
          <p:cNvPr id="25" name="Rounded Rectangle 24"/>
          <p:cNvSpPr/>
          <p:nvPr/>
        </p:nvSpPr>
        <p:spPr bwMode="auto">
          <a:xfrm>
            <a:off x="67242" y="49496"/>
            <a:ext cx="12031271" cy="1768968"/>
          </a:xfrm>
          <a:prstGeom prst="roundRect">
            <a:avLst>
              <a:gd name="adj" fmla="val 5492"/>
            </a:avLst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176898">
              <a:defRPr/>
            </a:pPr>
            <a:endParaRPr lang="en-US" sz="3199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012671-1165-4F27-80D7-ED52601509EC}"/>
              </a:ext>
            </a:extLst>
          </p:cNvPr>
          <p:cNvGrpSpPr/>
          <p:nvPr/>
        </p:nvGrpSpPr>
        <p:grpSpPr>
          <a:xfrm>
            <a:off x="93489" y="113061"/>
            <a:ext cx="1782979" cy="693824"/>
            <a:chOff x="687448" y="188353"/>
            <a:chExt cx="1782979" cy="885072"/>
          </a:xfrm>
        </p:grpSpPr>
        <p:sp>
          <p:nvSpPr>
            <p:cNvPr id="27" name="Isosceles Triangle 44"/>
            <p:cNvSpPr/>
            <p:nvPr/>
          </p:nvSpPr>
          <p:spPr bwMode="auto">
            <a:xfrm rot="5400000" flipV="1">
              <a:off x="613140" y="888983"/>
              <a:ext cx="258751" cy="110133"/>
            </a:xfrm>
            <a:custGeom>
              <a:avLst/>
              <a:gdLst>
                <a:gd name="connsiteX0" fmla="*/ 0 w 293725"/>
                <a:gd name="connsiteY0" fmla="*/ 164224 h 164224"/>
                <a:gd name="connsiteX1" fmla="*/ 146863 w 293725"/>
                <a:gd name="connsiteY1" fmla="*/ 0 h 164224"/>
                <a:gd name="connsiteX2" fmla="*/ 293725 w 293725"/>
                <a:gd name="connsiteY2" fmla="*/ 164224 h 164224"/>
                <a:gd name="connsiteX3" fmla="*/ 0 w 293725"/>
                <a:gd name="connsiteY3" fmla="*/ 164224 h 164224"/>
                <a:gd name="connsiteX0" fmla="*/ 2363 w 296088"/>
                <a:gd name="connsiteY0" fmla="*/ 164221 h 164221"/>
                <a:gd name="connsiteX1" fmla="*/ 0 w 296088"/>
                <a:gd name="connsiteY1" fmla="*/ 0 h 164221"/>
                <a:gd name="connsiteX2" fmla="*/ 296088 w 296088"/>
                <a:gd name="connsiteY2" fmla="*/ 164221 h 164221"/>
                <a:gd name="connsiteX3" fmla="*/ 2363 w 296088"/>
                <a:gd name="connsiteY3" fmla="*/ 164221 h 16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88" h="164221">
                  <a:moveTo>
                    <a:pt x="2363" y="164221"/>
                  </a:moveTo>
                  <a:cubicBezTo>
                    <a:pt x="1575" y="109481"/>
                    <a:pt x="788" y="54740"/>
                    <a:pt x="0" y="0"/>
                  </a:cubicBezTo>
                  <a:lnTo>
                    <a:pt x="296088" y="164221"/>
                  </a:lnTo>
                  <a:lnTo>
                    <a:pt x="2363" y="164221"/>
                  </a:lnTo>
                  <a:close/>
                </a:path>
              </a:pathLst>
            </a:cu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28" name="Pentagon 27"/>
            <p:cNvSpPr/>
            <p:nvPr/>
          </p:nvSpPr>
          <p:spPr bwMode="auto">
            <a:xfrm>
              <a:off x="687448" y="260144"/>
              <a:ext cx="1668876" cy="557771"/>
            </a:xfrm>
            <a:prstGeom prst="homePlate">
              <a:avLst>
                <a:gd name="adj" fmla="val 12444"/>
              </a:avLst>
            </a:pr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 dirty="0">
                <a:solidFill>
                  <a:prstClr val="white"/>
                </a:solidFill>
              </a:endParaRPr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791136" y="291302"/>
              <a:ext cx="296985" cy="468894"/>
              <a:chOff x="7440266" y="3167590"/>
              <a:chExt cx="757238" cy="585127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205711"/>
                <a:ext cx="280814" cy="247791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70075" y="3504927"/>
                <a:ext cx="280814" cy="247790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7506942" y="3167590"/>
                <a:ext cx="355803" cy="250645"/>
              </a:xfrm>
              <a:custGeom>
                <a:avLst/>
                <a:gdLst/>
                <a:ahLst/>
                <a:cxnLst>
                  <a:cxn ang="0">
                    <a:pos x="76" y="182"/>
                  </a:cxn>
                  <a:cxn ang="0">
                    <a:pos x="0" y="114"/>
                  </a:cxn>
                  <a:cxn ang="0">
                    <a:pos x="24" y="88"/>
                  </a:cxn>
                  <a:cxn ang="0">
                    <a:pos x="73" y="132"/>
                  </a:cxn>
                  <a:cxn ang="0">
                    <a:pos x="187" y="0"/>
                  </a:cxn>
                  <a:cxn ang="0">
                    <a:pos x="215" y="24"/>
                  </a:cxn>
                  <a:cxn ang="0">
                    <a:pos x="76" y="182"/>
                  </a:cxn>
                </a:cxnLst>
                <a:rect l="0" t="0" r="r" b="b"/>
                <a:pathLst>
                  <a:path w="215" h="182">
                    <a:moveTo>
                      <a:pt x="76" y="182"/>
                    </a:moveTo>
                    <a:lnTo>
                      <a:pt x="0" y="114"/>
                    </a:lnTo>
                    <a:lnTo>
                      <a:pt x="24" y="88"/>
                    </a:lnTo>
                    <a:lnTo>
                      <a:pt x="73" y="132"/>
                    </a:lnTo>
                    <a:lnTo>
                      <a:pt x="187" y="0"/>
                    </a:lnTo>
                    <a:lnTo>
                      <a:pt x="215" y="24"/>
                    </a:lnTo>
                    <a:lnTo>
                      <a:pt x="7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7840317" y="3649700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7840317" y="3191978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7840317" y="3548417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7840317" y="3316593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</p:grpSp>
        <p:sp>
          <p:nvSpPr>
            <p:cNvPr id="30" name="Chevron 29"/>
            <p:cNvSpPr/>
            <p:nvPr/>
          </p:nvSpPr>
          <p:spPr bwMode="auto">
            <a:xfrm>
              <a:off x="1120782" y="269760"/>
              <a:ext cx="51547" cy="548156"/>
            </a:xfrm>
            <a:prstGeom prst="chevron">
              <a:avLst>
                <a:gd name="adj" fmla="val 68110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>
                <a:solidFill>
                  <a:schemeClr val="tx1"/>
                </a:solidFill>
              </a:endParaRPr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1003608" y="188353"/>
              <a:ext cx="1466819" cy="667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en-US" sz="2799" dirty="0" err="1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Bài</a:t>
              </a:r>
              <a:r>
                <a:rPr lang="en-US" sz="2799" dirty="0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 12: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237483" y="2483732"/>
                <a:ext cx="7732572" cy="1014246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sử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d>
                  </m:oMath>
                </a14:m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cắt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chóp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theo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thiết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diện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tứ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giác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𝐴𝐸𝐺𝐹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483" y="2483732"/>
                <a:ext cx="7732572" cy="1014246"/>
              </a:xfrm>
              <a:prstGeom prst="rect">
                <a:avLst/>
              </a:prstGeom>
              <a:blipFill>
                <a:blip r:embed="rId2"/>
                <a:stretch>
                  <a:fillRect l="-1656" t="-5988" b="-125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74255" y="6482299"/>
            <a:ext cx="436728" cy="328077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5335807E-FCA0-4804-8433-3CF0A9E9B09A}"/>
              </a:ext>
            </a:extLst>
          </p:cNvPr>
          <p:cNvGrpSpPr/>
          <p:nvPr/>
        </p:nvGrpSpPr>
        <p:grpSpPr>
          <a:xfrm>
            <a:off x="7720488" y="2163840"/>
            <a:ext cx="4194979" cy="4594709"/>
            <a:chOff x="7720489" y="2163840"/>
            <a:chExt cx="4194979" cy="4594707"/>
          </a:xfrm>
        </p:grpSpPr>
        <p:sp>
          <p:nvSpPr>
            <p:cNvPr id="40" name="Rectangle 18">
              <a:extLst>
                <a:ext uri="{FF2B5EF4-FFF2-40B4-BE49-F238E27FC236}">
                  <a16:creationId xmlns:a16="http://schemas.microsoft.com/office/drawing/2014/main" id="{5A208ADA-F9F2-4BAF-88E5-A063C57FCF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17274" y="2163840"/>
              <a:ext cx="1715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  <a:endParaRPr lang="en-US" sz="2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07D5503D-3045-4020-9BB9-99B35625B1C6}"/>
                </a:ext>
              </a:extLst>
            </p:cNvPr>
            <p:cNvGrpSpPr/>
            <p:nvPr/>
          </p:nvGrpSpPr>
          <p:grpSpPr>
            <a:xfrm>
              <a:off x="7720489" y="2546412"/>
              <a:ext cx="4194979" cy="4212135"/>
              <a:chOff x="7720489" y="2546412"/>
              <a:chExt cx="4194979" cy="4212135"/>
            </a:xfrm>
          </p:grpSpPr>
          <p:grpSp>
            <p:nvGrpSpPr>
              <p:cNvPr id="42" name="Group 41">
                <a:extLst>
                  <a:ext uri="{FF2B5EF4-FFF2-40B4-BE49-F238E27FC236}">
                    <a16:creationId xmlns:a16="http://schemas.microsoft.com/office/drawing/2014/main" id="{0B02058A-A851-45F3-A249-C0A1D7012245}"/>
                  </a:ext>
                </a:extLst>
              </p:cNvPr>
              <p:cNvGrpSpPr/>
              <p:nvPr/>
            </p:nvGrpSpPr>
            <p:grpSpPr>
              <a:xfrm>
                <a:off x="7720489" y="2546412"/>
                <a:ext cx="4194979" cy="4212135"/>
                <a:chOff x="7720489" y="2546412"/>
                <a:chExt cx="4194979" cy="4212135"/>
              </a:xfrm>
            </p:grpSpPr>
            <p:grpSp>
              <p:nvGrpSpPr>
                <p:cNvPr id="44" name="Group 43">
                  <a:extLst>
                    <a:ext uri="{FF2B5EF4-FFF2-40B4-BE49-F238E27FC236}">
                      <a16:creationId xmlns:a16="http://schemas.microsoft.com/office/drawing/2014/main" id="{A5221559-7E0E-4E3E-AF4C-9AD0CE14146E}"/>
                    </a:ext>
                  </a:extLst>
                </p:cNvPr>
                <p:cNvGrpSpPr/>
                <p:nvPr/>
              </p:nvGrpSpPr>
              <p:grpSpPr>
                <a:xfrm>
                  <a:off x="7720489" y="2546412"/>
                  <a:ext cx="4194979" cy="4212135"/>
                  <a:chOff x="4572001" y="1888199"/>
                  <a:chExt cx="3217098" cy="2367372"/>
                </a:xfrm>
              </p:grpSpPr>
              <p:sp>
                <p:nvSpPr>
                  <p:cNvPr id="47" name="Line 9">
                    <a:extLst>
                      <a:ext uri="{FF2B5EF4-FFF2-40B4-BE49-F238E27FC236}">
                        <a16:creationId xmlns:a16="http://schemas.microsoft.com/office/drawing/2014/main" id="{4153CB6D-88DE-428D-824E-B0B7377574D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520428" cy="2159794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>
                      <a:ln>
                        <a:solidFill>
                          <a:sysClr val="windowText" lastClr="000000"/>
                        </a:solidFill>
                      </a:ln>
                    </a:endParaRPr>
                  </a:p>
                </p:txBody>
              </p:sp>
              <p:sp>
                <p:nvSpPr>
                  <p:cNvPr id="48" name="Line 11">
                    <a:extLst>
                      <a:ext uri="{FF2B5EF4-FFF2-40B4-BE49-F238E27FC236}">
                        <a16:creationId xmlns:a16="http://schemas.microsoft.com/office/drawing/2014/main" id="{9681DC77-9B91-4C94-9ABF-C4E18EB15476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800762" y="3294327"/>
                    <a:ext cx="658416" cy="74890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 dirty="0"/>
                  </a:p>
                </p:txBody>
              </p:sp>
              <p:sp>
                <p:nvSpPr>
                  <p:cNvPr id="49" name="Line 12">
                    <a:extLst>
                      <a:ext uri="{FF2B5EF4-FFF2-40B4-BE49-F238E27FC236}">
                        <a16:creationId xmlns:a16="http://schemas.microsoft.com/office/drawing/2014/main" id="{6B57682C-DB21-43FE-A5DB-14A311B97068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793457" y="1888199"/>
                    <a:ext cx="658416" cy="2155031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0" name="Line 13">
                    <a:extLst>
                      <a:ext uri="{FF2B5EF4-FFF2-40B4-BE49-F238E27FC236}">
                        <a16:creationId xmlns:a16="http://schemas.microsoft.com/office/drawing/2014/main" id="{8175DD34-B930-4BF8-91DA-ED08839EE349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793457" y="4043230"/>
                    <a:ext cx="2178844" cy="476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1" name="Line 14">
                    <a:extLst>
                      <a:ext uri="{FF2B5EF4-FFF2-40B4-BE49-F238E27FC236}">
                        <a16:creationId xmlns:a16="http://schemas.microsoft.com/office/drawing/2014/main" id="{190C775F-779A-4174-85BB-BFF9518F48C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6972301" y="3307424"/>
                    <a:ext cx="585788" cy="740569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2" name="Line 15">
                    <a:extLst>
                      <a:ext uri="{FF2B5EF4-FFF2-40B4-BE49-F238E27FC236}">
                        <a16:creationId xmlns:a16="http://schemas.microsoft.com/office/drawing/2014/main" id="{5CF924C8-E20C-47E6-8E3A-87AC78BE9DFF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5451873" y="1888199"/>
                    <a:ext cx="2106216" cy="1419225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3" name="Line 16">
                    <a:extLst>
                      <a:ext uri="{FF2B5EF4-FFF2-40B4-BE49-F238E27FC236}">
                        <a16:creationId xmlns:a16="http://schemas.microsoft.com/office/drawing/2014/main" id="{1C576730-A70D-4A1C-89A3-0C1670EA613C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191" cy="1406128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4" name="Rectangle 18">
                    <a:extLst>
                      <a:ext uri="{FF2B5EF4-FFF2-40B4-BE49-F238E27FC236}">
                        <a16:creationId xmlns:a16="http://schemas.microsoft.com/office/drawing/2014/main" id="{8573DCA6-9CAC-4250-A60A-F250ADC292D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618222" y="3176499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D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55" name="Rectangle 19">
                    <a:extLst>
                      <a:ext uri="{FF2B5EF4-FFF2-40B4-BE49-F238E27FC236}">
                        <a16:creationId xmlns:a16="http://schemas.microsoft.com/office/drawing/2014/main" id="{CB58AF95-FDDA-4274-9E27-B520A67A52A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086601" y="4047993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C</a:t>
                    </a:r>
                  </a:p>
                </p:txBody>
              </p:sp>
              <p:sp>
                <p:nvSpPr>
                  <p:cNvPr id="56" name="Rectangle 20">
                    <a:extLst>
                      <a:ext uri="{FF2B5EF4-FFF2-40B4-BE49-F238E27FC236}">
                        <a16:creationId xmlns:a16="http://schemas.microsoft.com/office/drawing/2014/main" id="{A3DEFB39-48EE-49E2-8DB0-AF773C905CB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572001" y="3933693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B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57" name="Rectangle 21">
                    <a:extLst>
                      <a:ext uri="{FF2B5EF4-FFF2-40B4-BE49-F238E27FC236}">
                        <a16:creationId xmlns:a16="http://schemas.microsoft.com/office/drawing/2014/main" id="{33F61DDE-1197-4871-897F-564B82C8461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396063" y="3337601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A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58" name="Line 22">
                    <a:extLst>
                      <a:ext uri="{FF2B5EF4-FFF2-40B4-BE49-F238E27FC236}">
                        <a16:creationId xmlns:a16="http://schemas.microsoft.com/office/drawing/2014/main" id="{960FDC12-7DC8-4413-A6B8-F02BA9F5CFB1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9622" y="3305044"/>
                    <a:ext cx="2083857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612" dirty="0"/>
                  </a:p>
                </p:txBody>
              </p:sp>
            </p:grpSp>
            <p:sp>
              <p:nvSpPr>
                <p:cNvPr id="45" name="Line 22">
                  <a:extLst>
                    <a:ext uri="{FF2B5EF4-FFF2-40B4-BE49-F238E27FC236}">
                      <a16:creationId xmlns:a16="http://schemas.microsoft.com/office/drawing/2014/main" id="{D9DF5573-C9CC-4CF0-9476-77F48920C05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8009261" y="5075821"/>
                  <a:ext cx="3604899" cy="128587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612" dirty="0"/>
                </a:p>
              </p:txBody>
            </p:sp>
            <p:sp>
              <p:nvSpPr>
                <p:cNvPr id="46" name="Line 22">
                  <a:extLst>
                    <a:ext uri="{FF2B5EF4-FFF2-40B4-BE49-F238E27FC236}">
                      <a16:creationId xmlns:a16="http://schemas.microsoft.com/office/drawing/2014/main" id="{2513E323-D8B0-4DDB-95A0-F392CF04C1C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8886863" y="5084801"/>
                  <a:ext cx="1945696" cy="127689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612" dirty="0"/>
                </a:p>
              </p:txBody>
            </p:sp>
          </p:grpSp>
          <p:sp>
            <p:nvSpPr>
              <p:cNvPr id="43" name="Rectangle 18">
                <a:extLst>
                  <a:ext uri="{FF2B5EF4-FFF2-40B4-BE49-F238E27FC236}">
                    <a16:creationId xmlns:a16="http://schemas.microsoft.com/office/drawing/2014/main" id="{38B3DF64-554F-4FB5-BA6A-432D561DFE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16837" y="5761253"/>
                <a:ext cx="193964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</a:p>
            </p:txBody>
          </p:sp>
        </p:grpSp>
      </p:grpSp>
      <p:grpSp>
        <p:nvGrpSpPr>
          <p:cNvPr id="12" name="Group 11"/>
          <p:cNvGrpSpPr/>
          <p:nvPr/>
        </p:nvGrpSpPr>
        <p:grpSpPr>
          <a:xfrm>
            <a:off x="8345654" y="4005420"/>
            <a:ext cx="2140007" cy="1056152"/>
            <a:chOff x="8345652" y="4005420"/>
            <a:chExt cx="2140007" cy="1056152"/>
          </a:xfrm>
        </p:grpSpPr>
        <p:sp>
          <p:nvSpPr>
            <p:cNvPr id="64" name="Line 16">
              <a:extLst>
                <a:ext uri="{FF2B5EF4-FFF2-40B4-BE49-F238E27FC236}">
                  <a16:creationId xmlns:a16="http://schemas.microsoft.com/office/drawing/2014/main" id="{15EC507E-D06F-4518-9547-BBC576C20D3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345652" y="4063093"/>
              <a:ext cx="1322457" cy="698525"/>
            </a:xfrm>
            <a:prstGeom prst="line">
              <a:avLst/>
            </a:prstGeom>
            <a:noFill/>
            <a:ln w="38100">
              <a:solidFill>
                <a:schemeClr val="accent5">
                  <a:lumMod val="50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612"/>
            </a:p>
          </p:txBody>
        </p:sp>
        <p:sp>
          <p:nvSpPr>
            <p:cNvPr id="65" name="Line 16">
              <a:extLst>
                <a:ext uri="{FF2B5EF4-FFF2-40B4-BE49-F238E27FC236}">
                  <a16:creationId xmlns:a16="http://schemas.microsoft.com/office/drawing/2014/main" id="{567C3EC2-D060-4670-9C96-251B50CB6A6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678996" y="4005420"/>
              <a:ext cx="806663" cy="57673"/>
            </a:xfrm>
            <a:prstGeom prst="line">
              <a:avLst/>
            </a:prstGeom>
            <a:noFill/>
            <a:ln w="38100">
              <a:solidFill>
                <a:schemeClr val="accent5">
                  <a:lumMod val="50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612"/>
            </a:p>
          </p:txBody>
        </p:sp>
        <p:sp>
          <p:nvSpPr>
            <p:cNvPr id="66" name="Line 16">
              <a:extLst>
                <a:ext uri="{FF2B5EF4-FFF2-40B4-BE49-F238E27FC236}">
                  <a16:creationId xmlns:a16="http://schemas.microsoft.com/office/drawing/2014/main" id="{3B34D3D5-8FF1-45F7-9872-B2944BB124A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891923" y="4032948"/>
              <a:ext cx="1555850" cy="1028624"/>
            </a:xfrm>
            <a:prstGeom prst="line">
              <a:avLst/>
            </a:prstGeom>
            <a:noFill/>
            <a:ln w="38100">
              <a:solidFill>
                <a:schemeClr val="accent5">
                  <a:lumMod val="50000"/>
                </a:schemeClr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612" dirty="0"/>
            </a:p>
          </p:txBody>
        </p:sp>
        <p:sp>
          <p:nvSpPr>
            <p:cNvPr id="67" name="Line 16">
              <a:extLst>
                <a:ext uri="{FF2B5EF4-FFF2-40B4-BE49-F238E27FC236}">
                  <a16:creationId xmlns:a16="http://schemas.microsoft.com/office/drawing/2014/main" id="{CB87E36A-72E4-4C38-948B-7AD3B2985EE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399676" y="4761618"/>
              <a:ext cx="470249" cy="284769"/>
            </a:xfrm>
            <a:prstGeom prst="line">
              <a:avLst/>
            </a:prstGeom>
            <a:noFill/>
            <a:ln w="38100">
              <a:solidFill>
                <a:schemeClr val="accent5">
                  <a:lumMod val="50000"/>
                </a:schemeClr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612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FCEA473-14A0-46B4-A061-DCEBD2970D83}"/>
              </a:ext>
            </a:extLst>
          </p:cNvPr>
          <p:cNvGrpSpPr/>
          <p:nvPr/>
        </p:nvGrpSpPr>
        <p:grpSpPr>
          <a:xfrm>
            <a:off x="8078740" y="3682763"/>
            <a:ext cx="2610261" cy="1175719"/>
            <a:chOff x="8078739" y="3682760"/>
            <a:chExt cx="2610261" cy="1175718"/>
          </a:xfrm>
        </p:grpSpPr>
        <p:sp>
          <p:nvSpPr>
            <p:cNvPr id="68" name="Rectangle 18">
              <a:extLst>
                <a:ext uri="{FF2B5EF4-FFF2-40B4-BE49-F238E27FC236}">
                  <a16:creationId xmlns:a16="http://schemas.microsoft.com/office/drawing/2014/main" id="{58B88555-A733-44B9-8376-796BC8716D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517478" y="3705459"/>
              <a:ext cx="1715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endParaRPr lang="en-US" sz="2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9" name="Rectangle 18">
              <a:extLst>
                <a:ext uri="{FF2B5EF4-FFF2-40B4-BE49-F238E27FC236}">
                  <a16:creationId xmlns:a16="http://schemas.microsoft.com/office/drawing/2014/main" id="{DA30157A-AD51-437E-BDD0-AAB5C7FC6A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46425" y="3682760"/>
              <a:ext cx="22281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</a:t>
              </a:r>
              <a:endParaRPr lang="en-US" sz="2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0" name="Rectangle 18">
              <a:extLst>
                <a:ext uri="{FF2B5EF4-FFF2-40B4-BE49-F238E27FC236}">
                  <a16:creationId xmlns:a16="http://schemas.microsoft.com/office/drawing/2014/main" id="{973047D4-1410-4F87-8174-A82711CAB0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78739" y="4489146"/>
              <a:ext cx="1875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</a:t>
              </a:r>
              <a:endParaRPr lang="en-US" sz="2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9B86D65B-32CD-48E2-B3C2-0C69AA2A99DC}"/>
                  </a:ext>
                </a:extLst>
              </p:cNvPr>
              <p:cNvSpPr/>
              <p:nvPr/>
            </p:nvSpPr>
            <p:spPr>
              <a:xfrm>
                <a:off x="223327" y="3490318"/>
                <a:ext cx="6663455" cy="553351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𝑆𝐶</m:t>
                    </m:r>
                  </m:oMath>
                </a14:m>
                <a:r>
                  <a:rPr lang="nl-NL" sz="2800" dirty="0"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(1).</a:t>
                </a:r>
              </a:p>
            </p:txBody>
          </p:sp>
        </mc:Choice>
        <mc:Fallback xmlns=""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9B86D65B-32CD-48E2-B3C2-0C69AA2A99D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327" y="3490318"/>
                <a:ext cx="6663455" cy="553351"/>
              </a:xfrm>
              <a:prstGeom prst="rect">
                <a:avLst/>
              </a:prstGeom>
              <a:blipFill>
                <a:blip r:embed="rId3"/>
                <a:stretch>
                  <a:fillRect l="-1921" t="-12222" b="-255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Rectangle 70"/>
              <p:cNvSpPr/>
              <p:nvPr/>
            </p:nvSpPr>
            <p:spPr>
              <a:xfrm>
                <a:off x="252243" y="5101398"/>
                <a:ext cx="7732572" cy="1014374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nl-NL" sz="28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Từ (1), (2) và dễ thấy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𝐵𝐷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28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thuộc</a:t>
                </a:r>
                <a:r>
                  <a:rPr lang="en-US" sz="28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d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nl-NL" sz="28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suy ra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𝐵𝐷</m:t>
                    </m:r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∕∕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(theo tính chất 3b).</a:t>
                </a:r>
                <a:endParaRPr lang="en-US" sz="2799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1" name="Rectangle 7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243" y="5101398"/>
                <a:ext cx="7732572" cy="1014374"/>
              </a:xfrm>
              <a:prstGeom prst="rect">
                <a:avLst/>
              </a:prstGeom>
              <a:blipFill>
                <a:blip r:embed="rId4"/>
                <a:stretch>
                  <a:fillRect l="-1576" t="-6627" b="-132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93487" y="108771"/>
                <a:ext cx="12053823" cy="157889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628635" indent="-628635">
                  <a:lnSpc>
                    <a:spcPct val="115000"/>
                  </a:lnSpc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					     Cho hình chóp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có đáy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hình vuông tâm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O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</a:p>
              <a:p>
                <a:pPr marL="628635" indent="-628635">
                  <a:lnSpc>
                    <a:spcPct val="115000"/>
                  </a:lnSpc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</a:p>
              <a:p>
                <a:pPr marL="628635" indent="-628635">
                  <a:lnSpc>
                    <a:spcPct val="115000"/>
                  </a:lnSpc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b) Gọi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mặt phẳng qua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vuông góc v</a:t>
                </a:r>
                <a:r>
                  <a:rPr lang="en-US" sz="28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ới</a:t>
                </a:r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𝑆𝐶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Chứng minh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𝐵𝐷</m:t>
                    </m:r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∕∕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487" y="108771"/>
                <a:ext cx="12053823" cy="1578894"/>
              </a:xfrm>
              <a:prstGeom prst="rect">
                <a:avLst/>
              </a:prstGeom>
              <a:blipFill>
                <a:blip r:embed="rId5"/>
                <a:stretch>
                  <a:fillRect l="-1011" t="-2703" b="-73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260999" y="4063354"/>
                <a:ext cx="4629537" cy="8109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Do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𝐵𝐷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𝐴𝐶</m:t>
                            </m:r>
                          </m:e>
                          <m:e>
                            <m:r>
                              <a:rPr lang="en-US" sz="2800" i="1">
                                <a:latin typeface="Cambria Math"/>
                              </a:rPr>
                              <m:t>𝐵𝐷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𝑆𝐴</m:t>
                            </m:r>
                          </m:e>
                        </m:eqArr>
                        <m:r>
                          <a:rPr lang="en-US" sz="2800" i="1">
                            <a:latin typeface="Cambria Math"/>
                          </a:rPr>
                          <m:t>⇒</m:t>
                        </m:r>
                      </m:e>
                    </m:d>
                  </m:oMath>
                </a14:m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𝐵𝐷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𝑆𝐴𝐶</m:t>
                        </m:r>
                      </m:e>
                    </m:d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999" y="4063354"/>
                <a:ext cx="4629537" cy="810991"/>
              </a:xfrm>
              <a:prstGeom prst="rect">
                <a:avLst/>
              </a:prstGeom>
              <a:blipFill>
                <a:blip r:embed="rId6"/>
                <a:stretch>
                  <a:fillRect l="-2767" b="-22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Rectangle 61"/>
              <p:cNvSpPr/>
              <p:nvPr/>
            </p:nvSpPr>
            <p:spPr>
              <a:xfrm>
                <a:off x="4653089" y="4221276"/>
                <a:ext cx="253806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⇒</m:t>
                    </m:r>
                    <m:r>
                      <a:rPr lang="en-US" sz="2800" i="1">
                        <a:latin typeface="Cambria Math"/>
                      </a:rPr>
                      <m:t>𝐵𝐷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r>
                      <a:rPr lang="en-US" sz="2800" i="1">
                        <a:latin typeface="Cambria Math"/>
                      </a:rPr>
                      <m:t>𝑆𝐶</m:t>
                    </m:r>
                    <m:r>
                      <a:rPr lang="nl-NL" sz="2800" i="1"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(2).</a:t>
                </a:r>
              </a:p>
            </p:txBody>
          </p:sp>
        </mc:Choice>
        <mc:Fallback xmlns="">
          <p:sp>
            <p:nvSpPr>
              <p:cNvPr id="62" name="Rectangle 6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3089" y="4221276"/>
                <a:ext cx="2538067" cy="523220"/>
              </a:xfrm>
              <a:prstGeom prst="rect">
                <a:avLst/>
              </a:prstGeom>
              <a:blipFill>
                <a:blip r:embed="rId7"/>
                <a:stretch>
                  <a:fillRect t="-11628" r="-3837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83788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72" grpId="0"/>
      <p:bldP spid="71" grpId="0"/>
      <p:bldP spid="3" grpId="0"/>
      <p:bldP spid="6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67241" y="1974577"/>
            <a:ext cx="12031272" cy="4833923"/>
            <a:chOff x="184495" y="3628693"/>
            <a:chExt cx="11926984" cy="4654159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712621"/>
              <a:ext cx="11926984" cy="4570231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28693"/>
              <a:ext cx="2342698" cy="533273"/>
              <a:chOff x="1275608" y="6225662"/>
              <a:chExt cx="4592537" cy="968929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30" y="6225662"/>
                <a:ext cx="2788750" cy="9689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sp>
        <p:nvSpPr>
          <p:cNvPr id="25" name="Rounded Rectangle 24"/>
          <p:cNvSpPr/>
          <p:nvPr/>
        </p:nvSpPr>
        <p:spPr bwMode="auto">
          <a:xfrm>
            <a:off x="67242" y="2"/>
            <a:ext cx="12031271" cy="1974575"/>
          </a:xfrm>
          <a:prstGeom prst="roundRect">
            <a:avLst>
              <a:gd name="adj" fmla="val 5492"/>
            </a:avLst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176898">
              <a:defRPr/>
            </a:pPr>
            <a:endParaRPr lang="en-US" sz="3199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012671-1165-4F27-80D7-ED52601509EC}"/>
              </a:ext>
            </a:extLst>
          </p:cNvPr>
          <p:cNvGrpSpPr/>
          <p:nvPr/>
        </p:nvGrpSpPr>
        <p:grpSpPr>
          <a:xfrm>
            <a:off x="93489" y="113061"/>
            <a:ext cx="1782979" cy="693824"/>
            <a:chOff x="687448" y="188353"/>
            <a:chExt cx="1782979" cy="885072"/>
          </a:xfrm>
        </p:grpSpPr>
        <p:sp>
          <p:nvSpPr>
            <p:cNvPr id="27" name="Isosceles Triangle 44"/>
            <p:cNvSpPr/>
            <p:nvPr/>
          </p:nvSpPr>
          <p:spPr bwMode="auto">
            <a:xfrm rot="5400000" flipV="1">
              <a:off x="613140" y="888983"/>
              <a:ext cx="258751" cy="110133"/>
            </a:xfrm>
            <a:custGeom>
              <a:avLst/>
              <a:gdLst>
                <a:gd name="connsiteX0" fmla="*/ 0 w 293725"/>
                <a:gd name="connsiteY0" fmla="*/ 164224 h 164224"/>
                <a:gd name="connsiteX1" fmla="*/ 146863 w 293725"/>
                <a:gd name="connsiteY1" fmla="*/ 0 h 164224"/>
                <a:gd name="connsiteX2" fmla="*/ 293725 w 293725"/>
                <a:gd name="connsiteY2" fmla="*/ 164224 h 164224"/>
                <a:gd name="connsiteX3" fmla="*/ 0 w 293725"/>
                <a:gd name="connsiteY3" fmla="*/ 164224 h 164224"/>
                <a:gd name="connsiteX0" fmla="*/ 2363 w 296088"/>
                <a:gd name="connsiteY0" fmla="*/ 164221 h 164221"/>
                <a:gd name="connsiteX1" fmla="*/ 0 w 296088"/>
                <a:gd name="connsiteY1" fmla="*/ 0 h 164221"/>
                <a:gd name="connsiteX2" fmla="*/ 296088 w 296088"/>
                <a:gd name="connsiteY2" fmla="*/ 164221 h 164221"/>
                <a:gd name="connsiteX3" fmla="*/ 2363 w 296088"/>
                <a:gd name="connsiteY3" fmla="*/ 164221 h 16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88" h="164221">
                  <a:moveTo>
                    <a:pt x="2363" y="164221"/>
                  </a:moveTo>
                  <a:cubicBezTo>
                    <a:pt x="1575" y="109481"/>
                    <a:pt x="788" y="54740"/>
                    <a:pt x="0" y="0"/>
                  </a:cubicBezTo>
                  <a:lnTo>
                    <a:pt x="296088" y="164221"/>
                  </a:lnTo>
                  <a:lnTo>
                    <a:pt x="2363" y="164221"/>
                  </a:lnTo>
                  <a:close/>
                </a:path>
              </a:pathLst>
            </a:cu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28" name="Pentagon 27"/>
            <p:cNvSpPr/>
            <p:nvPr/>
          </p:nvSpPr>
          <p:spPr bwMode="auto">
            <a:xfrm>
              <a:off x="687448" y="260144"/>
              <a:ext cx="1668876" cy="557771"/>
            </a:xfrm>
            <a:prstGeom prst="homePlate">
              <a:avLst>
                <a:gd name="adj" fmla="val 12444"/>
              </a:avLst>
            </a:pr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 dirty="0">
                <a:solidFill>
                  <a:prstClr val="white"/>
                </a:solidFill>
              </a:endParaRPr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791136" y="291302"/>
              <a:ext cx="296985" cy="468894"/>
              <a:chOff x="7440266" y="3167590"/>
              <a:chExt cx="757238" cy="585127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205711"/>
                <a:ext cx="280814" cy="247791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70075" y="3504927"/>
                <a:ext cx="280814" cy="247790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7506942" y="3167590"/>
                <a:ext cx="355803" cy="250645"/>
              </a:xfrm>
              <a:custGeom>
                <a:avLst/>
                <a:gdLst/>
                <a:ahLst/>
                <a:cxnLst>
                  <a:cxn ang="0">
                    <a:pos x="76" y="182"/>
                  </a:cxn>
                  <a:cxn ang="0">
                    <a:pos x="0" y="114"/>
                  </a:cxn>
                  <a:cxn ang="0">
                    <a:pos x="24" y="88"/>
                  </a:cxn>
                  <a:cxn ang="0">
                    <a:pos x="73" y="132"/>
                  </a:cxn>
                  <a:cxn ang="0">
                    <a:pos x="187" y="0"/>
                  </a:cxn>
                  <a:cxn ang="0">
                    <a:pos x="215" y="24"/>
                  </a:cxn>
                  <a:cxn ang="0">
                    <a:pos x="76" y="182"/>
                  </a:cxn>
                </a:cxnLst>
                <a:rect l="0" t="0" r="r" b="b"/>
                <a:pathLst>
                  <a:path w="215" h="182">
                    <a:moveTo>
                      <a:pt x="76" y="182"/>
                    </a:moveTo>
                    <a:lnTo>
                      <a:pt x="0" y="114"/>
                    </a:lnTo>
                    <a:lnTo>
                      <a:pt x="24" y="88"/>
                    </a:lnTo>
                    <a:lnTo>
                      <a:pt x="73" y="132"/>
                    </a:lnTo>
                    <a:lnTo>
                      <a:pt x="187" y="0"/>
                    </a:lnTo>
                    <a:lnTo>
                      <a:pt x="215" y="24"/>
                    </a:lnTo>
                    <a:lnTo>
                      <a:pt x="7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7840317" y="3649700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7840317" y="3191978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7840317" y="3548417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7840317" y="3316593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</p:grpSp>
        <p:sp>
          <p:nvSpPr>
            <p:cNvPr id="30" name="Chevron 29"/>
            <p:cNvSpPr/>
            <p:nvPr/>
          </p:nvSpPr>
          <p:spPr bwMode="auto">
            <a:xfrm>
              <a:off x="1120782" y="269760"/>
              <a:ext cx="51547" cy="548156"/>
            </a:xfrm>
            <a:prstGeom prst="chevron">
              <a:avLst>
                <a:gd name="adj" fmla="val 68110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>
                <a:solidFill>
                  <a:schemeClr val="tx1"/>
                </a:solidFill>
              </a:endParaRPr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1003608" y="188353"/>
              <a:ext cx="1466819" cy="667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en-US" sz="2799" dirty="0" err="1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Bài</a:t>
              </a:r>
              <a:r>
                <a:rPr lang="en-US" sz="2799" dirty="0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 13:</a:t>
              </a:r>
            </a:p>
          </p:txBody>
        </p:sp>
      </p:grp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88031" y="6480428"/>
            <a:ext cx="436728" cy="328077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2EDC8AC-CCBF-481B-ADAB-DA89422CB16C}"/>
              </a:ext>
            </a:extLst>
          </p:cNvPr>
          <p:cNvSpPr/>
          <p:nvPr/>
        </p:nvSpPr>
        <p:spPr>
          <a:xfrm>
            <a:off x="138178" y="142509"/>
            <a:ext cx="11830497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8635" indent="-628635">
              <a:lnSpc>
                <a:spcPct val="115000"/>
              </a:lnSpc>
              <a:tabLst>
                <a:tab pos="285744" algn="l"/>
                <a:tab pos="467983" algn="l"/>
                <a:tab pos="540372" algn="l"/>
                <a:tab pos="648318" algn="l"/>
                <a:tab pos="1260443" algn="l"/>
                <a:tab pos="3780696" algn="l"/>
              </a:tabLst>
            </a:pPr>
            <a:r>
              <a:rPr lang="nl-NL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D099F6D1-A245-40D1-BF4B-FD033067B624}"/>
              </a:ext>
            </a:extLst>
          </p:cNvPr>
          <p:cNvGrpSpPr/>
          <p:nvPr/>
        </p:nvGrpSpPr>
        <p:grpSpPr>
          <a:xfrm>
            <a:off x="7720488" y="2381561"/>
            <a:ext cx="4194979" cy="4398828"/>
            <a:chOff x="7720489" y="2163840"/>
            <a:chExt cx="4194979" cy="4398827"/>
          </a:xfrm>
        </p:grpSpPr>
        <p:sp>
          <p:nvSpPr>
            <p:cNvPr id="40" name="Rectangle 18">
              <a:extLst>
                <a:ext uri="{FF2B5EF4-FFF2-40B4-BE49-F238E27FC236}">
                  <a16:creationId xmlns:a16="http://schemas.microsoft.com/office/drawing/2014/main" id="{5F52CD4B-5BF6-4D94-8950-C9A1E0B867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17274" y="2163840"/>
              <a:ext cx="1715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  <a:endParaRPr lang="en-US" sz="2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F9F8345B-0891-4814-9997-FB9DD3F625FC}"/>
                </a:ext>
              </a:extLst>
            </p:cNvPr>
            <p:cNvGrpSpPr/>
            <p:nvPr/>
          </p:nvGrpSpPr>
          <p:grpSpPr>
            <a:xfrm>
              <a:off x="7720489" y="2546412"/>
              <a:ext cx="4194979" cy="4016255"/>
              <a:chOff x="7720489" y="2546412"/>
              <a:chExt cx="4194979" cy="4016255"/>
            </a:xfrm>
          </p:grpSpPr>
          <p:grpSp>
            <p:nvGrpSpPr>
              <p:cNvPr id="42" name="Group 41">
                <a:extLst>
                  <a:ext uri="{FF2B5EF4-FFF2-40B4-BE49-F238E27FC236}">
                    <a16:creationId xmlns:a16="http://schemas.microsoft.com/office/drawing/2014/main" id="{82981DC5-54A4-44A3-B0B4-9A26FE2263D1}"/>
                  </a:ext>
                </a:extLst>
              </p:cNvPr>
              <p:cNvGrpSpPr/>
              <p:nvPr/>
            </p:nvGrpSpPr>
            <p:grpSpPr>
              <a:xfrm>
                <a:off x="7720489" y="2546412"/>
                <a:ext cx="4194979" cy="4016255"/>
                <a:chOff x="7720489" y="2546412"/>
                <a:chExt cx="4194979" cy="4016255"/>
              </a:xfrm>
            </p:grpSpPr>
            <p:grpSp>
              <p:nvGrpSpPr>
                <p:cNvPr id="44" name="Group 43">
                  <a:extLst>
                    <a:ext uri="{FF2B5EF4-FFF2-40B4-BE49-F238E27FC236}">
                      <a16:creationId xmlns:a16="http://schemas.microsoft.com/office/drawing/2014/main" id="{77483FDA-C3B3-4822-B0FF-0812A525C819}"/>
                    </a:ext>
                  </a:extLst>
                </p:cNvPr>
                <p:cNvGrpSpPr/>
                <p:nvPr/>
              </p:nvGrpSpPr>
              <p:grpSpPr>
                <a:xfrm>
                  <a:off x="7720489" y="2546412"/>
                  <a:ext cx="4194979" cy="4016255"/>
                  <a:chOff x="4572001" y="1888199"/>
                  <a:chExt cx="3217098" cy="2257279"/>
                </a:xfrm>
              </p:grpSpPr>
              <p:sp>
                <p:nvSpPr>
                  <p:cNvPr id="47" name="Line 9">
                    <a:extLst>
                      <a:ext uri="{FF2B5EF4-FFF2-40B4-BE49-F238E27FC236}">
                        <a16:creationId xmlns:a16="http://schemas.microsoft.com/office/drawing/2014/main" id="{16B71E40-7724-452F-B31D-9D8CF2D99871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520428" cy="2159794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>
                      <a:ln>
                        <a:solidFill>
                          <a:sysClr val="windowText" lastClr="000000"/>
                        </a:solidFill>
                      </a:ln>
                    </a:endParaRPr>
                  </a:p>
                </p:txBody>
              </p:sp>
              <p:sp>
                <p:nvSpPr>
                  <p:cNvPr id="48" name="Line 11">
                    <a:extLst>
                      <a:ext uri="{FF2B5EF4-FFF2-40B4-BE49-F238E27FC236}">
                        <a16:creationId xmlns:a16="http://schemas.microsoft.com/office/drawing/2014/main" id="{F62088C0-D2FC-43AC-97F9-F02D67C7A913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800762" y="3294327"/>
                    <a:ext cx="658416" cy="74890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 dirty="0"/>
                  </a:p>
                </p:txBody>
              </p:sp>
              <p:sp>
                <p:nvSpPr>
                  <p:cNvPr id="49" name="Line 12">
                    <a:extLst>
                      <a:ext uri="{FF2B5EF4-FFF2-40B4-BE49-F238E27FC236}">
                        <a16:creationId xmlns:a16="http://schemas.microsoft.com/office/drawing/2014/main" id="{56EE9EBC-88AF-4570-A4F0-EC84CC803E98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793457" y="1888199"/>
                    <a:ext cx="658416" cy="2155031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0" name="Line 13">
                    <a:extLst>
                      <a:ext uri="{FF2B5EF4-FFF2-40B4-BE49-F238E27FC236}">
                        <a16:creationId xmlns:a16="http://schemas.microsoft.com/office/drawing/2014/main" id="{EB399FFB-E9A4-4710-9186-6FDBDD40BA16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793457" y="4043230"/>
                    <a:ext cx="2178844" cy="476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1" name="Line 14">
                    <a:extLst>
                      <a:ext uri="{FF2B5EF4-FFF2-40B4-BE49-F238E27FC236}">
                        <a16:creationId xmlns:a16="http://schemas.microsoft.com/office/drawing/2014/main" id="{2E923AED-6BBD-4CA3-8D6E-C4C1278E40C9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6972301" y="3307424"/>
                    <a:ext cx="585788" cy="740569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2" name="Line 15">
                    <a:extLst>
                      <a:ext uri="{FF2B5EF4-FFF2-40B4-BE49-F238E27FC236}">
                        <a16:creationId xmlns:a16="http://schemas.microsoft.com/office/drawing/2014/main" id="{A7B9B21E-135F-48A1-83FC-35D3EAD4E10E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5451873" y="1888199"/>
                    <a:ext cx="2106216" cy="1419225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3" name="Line 16">
                    <a:extLst>
                      <a:ext uri="{FF2B5EF4-FFF2-40B4-BE49-F238E27FC236}">
                        <a16:creationId xmlns:a16="http://schemas.microsoft.com/office/drawing/2014/main" id="{3B712F66-7BE3-41B0-AB8C-21BE56442D89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191" cy="1406128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54" name="Rectangle 18">
                    <a:extLst>
                      <a:ext uri="{FF2B5EF4-FFF2-40B4-BE49-F238E27FC236}">
                        <a16:creationId xmlns:a16="http://schemas.microsoft.com/office/drawing/2014/main" id="{B154F8B3-519B-48AC-ACC9-77C24F20ED0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618222" y="3176499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D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55" name="Rectangle 19">
                    <a:extLst>
                      <a:ext uri="{FF2B5EF4-FFF2-40B4-BE49-F238E27FC236}">
                        <a16:creationId xmlns:a16="http://schemas.microsoft.com/office/drawing/2014/main" id="{444E1DD9-E146-4EC9-B2A4-EF8C8C5A01A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079316" y="3937900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C</a:t>
                    </a:r>
                  </a:p>
                </p:txBody>
              </p:sp>
              <p:sp>
                <p:nvSpPr>
                  <p:cNvPr id="56" name="Rectangle 20">
                    <a:extLst>
                      <a:ext uri="{FF2B5EF4-FFF2-40B4-BE49-F238E27FC236}">
                        <a16:creationId xmlns:a16="http://schemas.microsoft.com/office/drawing/2014/main" id="{C5ACB435-D58C-4838-B3CA-E5EFD2C5F2B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572001" y="3933693"/>
                    <a:ext cx="157354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B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57" name="Rectangle 21">
                    <a:extLst>
                      <a:ext uri="{FF2B5EF4-FFF2-40B4-BE49-F238E27FC236}">
                        <a16:creationId xmlns:a16="http://schemas.microsoft.com/office/drawing/2014/main" id="{D1535AF6-3BD5-43ED-8B1E-A7F5AB7A2D8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396063" y="3337601"/>
                    <a:ext cx="170877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A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58" name="Line 22">
                    <a:extLst>
                      <a:ext uri="{FF2B5EF4-FFF2-40B4-BE49-F238E27FC236}">
                        <a16:creationId xmlns:a16="http://schemas.microsoft.com/office/drawing/2014/main" id="{9AC7B568-DB32-4991-A21E-5D8FDD78C5A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9622" y="3305044"/>
                    <a:ext cx="2083857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612" dirty="0"/>
                  </a:p>
                </p:txBody>
              </p:sp>
            </p:grpSp>
            <p:sp>
              <p:nvSpPr>
                <p:cNvPr id="45" name="Line 22">
                  <a:extLst>
                    <a:ext uri="{FF2B5EF4-FFF2-40B4-BE49-F238E27FC236}">
                      <a16:creationId xmlns:a16="http://schemas.microsoft.com/office/drawing/2014/main" id="{AD784A3F-FC21-4383-8A0E-CDC8D06CD23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8009261" y="5075821"/>
                  <a:ext cx="3604899" cy="128587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612" dirty="0"/>
                </a:p>
              </p:txBody>
            </p:sp>
            <p:sp>
              <p:nvSpPr>
                <p:cNvPr id="46" name="Line 22">
                  <a:extLst>
                    <a:ext uri="{FF2B5EF4-FFF2-40B4-BE49-F238E27FC236}">
                      <a16:creationId xmlns:a16="http://schemas.microsoft.com/office/drawing/2014/main" id="{33730D64-B87D-4FC7-81A2-550A9A7D1AB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8886863" y="5084801"/>
                  <a:ext cx="1945696" cy="127689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612" dirty="0"/>
                </a:p>
              </p:txBody>
            </p:sp>
          </p:grpSp>
          <p:sp>
            <p:nvSpPr>
              <p:cNvPr id="43" name="Rectangle 18">
                <a:extLst>
                  <a:ext uri="{FF2B5EF4-FFF2-40B4-BE49-F238E27FC236}">
                    <a16:creationId xmlns:a16="http://schemas.microsoft.com/office/drawing/2014/main" id="{5381C876-FBA8-434B-A58C-0DA6EDD20F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79422" y="5371072"/>
                <a:ext cx="193964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</a:p>
            </p:txBody>
          </p:sp>
        </p:grp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E2800144-7BC4-4806-B5E8-A3759E9E0309}"/>
              </a:ext>
            </a:extLst>
          </p:cNvPr>
          <p:cNvGrpSpPr/>
          <p:nvPr/>
        </p:nvGrpSpPr>
        <p:grpSpPr>
          <a:xfrm>
            <a:off x="8075234" y="4221306"/>
            <a:ext cx="2051599" cy="1075132"/>
            <a:chOff x="8064351" y="4025360"/>
            <a:chExt cx="2051600" cy="1075132"/>
          </a:xfrm>
        </p:grpSpPr>
        <p:sp>
          <p:nvSpPr>
            <p:cNvPr id="61" name="Line 16">
              <a:extLst>
                <a:ext uri="{FF2B5EF4-FFF2-40B4-BE49-F238E27FC236}">
                  <a16:creationId xmlns:a16="http://schemas.microsoft.com/office/drawing/2014/main" id="{A5A9E522-8B42-4069-93D3-E52A2496B52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383539" y="4400144"/>
              <a:ext cx="1428171" cy="297922"/>
            </a:xfrm>
            <a:prstGeom prst="line">
              <a:avLst/>
            </a:prstGeom>
            <a:noFill/>
            <a:ln w="38100">
              <a:solidFill>
                <a:schemeClr val="accent5">
                  <a:lumMod val="50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612"/>
            </a:p>
          </p:txBody>
        </p:sp>
        <p:sp>
          <p:nvSpPr>
            <p:cNvPr id="64" name="Line 16">
              <a:extLst>
                <a:ext uri="{FF2B5EF4-FFF2-40B4-BE49-F238E27FC236}">
                  <a16:creationId xmlns:a16="http://schemas.microsoft.com/office/drawing/2014/main" id="{6018DA01-A9EE-477F-A6F4-810904EB36B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897294" y="4401353"/>
              <a:ext cx="956293" cy="670207"/>
            </a:xfrm>
            <a:prstGeom prst="line">
              <a:avLst/>
            </a:prstGeom>
            <a:noFill/>
            <a:ln w="38100">
              <a:solidFill>
                <a:schemeClr val="accent5">
                  <a:lumMod val="50000"/>
                </a:schemeClr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612" dirty="0"/>
            </a:p>
          </p:txBody>
        </p:sp>
        <p:sp>
          <p:nvSpPr>
            <p:cNvPr id="65" name="Line 16">
              <a:extLst>
                <a:ext uri="{FF2B5EF4-FFF2-40B4-BE49-F238E27FC236}">
                  <a16:creationId xmlns:a16="http://schemas.microsoft.com/office/drawing/2014/main" id="{0041FDFC-012C-4E6B-A863-C3BC57DC40C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402590" y="4747499"/>
              <a:ext cx="461303" cy="352993"/>
            </a:xfrm>
            <a:prstGeom prst="line">
              <a:avLst/>
            </a:prstGeom>
            <a:noFill/>
            <a:ln w="38100">
              <a:solidFill>
                <a:schemeClr val="accent5">
                  <a:lumMod val="50000"/>
                </a:schemeClr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612"/>
            </a:p>
          </p:txBody>
        </p:sp>
        <p:sp>
          <p:nvSpPr>
            <p:cNvPr id="69" name="Rectangle 18">
              <a:extLst>
                <a:ext uri="{FF2B5EF4-FFF2-40B4-BE49-F238E27FC236}">
                  <a16:creationId xmlns:a16="http://schemas.microsoft.com/office/drawing/2014/main" id="{3173848C-FF95-4240-932E-E87EA6930E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64351" y="4554535"/>
              <a:ext cx="22281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endParaRPr lang="en-US" sz="2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2B0E5D9E-216C-4A8E-8DE6-35852AB4E2DB}"/>
                </a:ext>
              </a:extLst>
            </p:cNvPr>
            <p:cNvGrpSpPr/>
            <p:nvPr/>
          </p:nvGrpSpPr>
          <p:grpSpPr>
            <a:xfrm>
              <a:off x="9781852" y="4025360"/>
              <a:ext cx="334099" cy="419290"/>
              <a:chOff x="9828658" y="4139536"/>
              <a:chExt cx="334099" cy="419290"/>
            </a:xfrm>
          </p:grpSpPr>
          <p:sp>
            <p:nvSpPr>
              <p:cNvPr id="71" name="Oval 70">
                <a:extLst>
                  <a:ext uri="{FF2B5EF4-FFF2-40B4-BE49-F238E27FC236}">
                    <a16:creationId xmlns:a16="http://schemas.microsoft.com/office/drawing/2014/main" id="{72F4DFC2-4EF3-4154-99A9-35EB98463BF7}"/>
                  </a:ext>
                </a:extLst>
              </p:cNvPr>
              <p:cNvSpPr/>
              <p:nvPr/>
            </p:nvSpPr>
            <p:spPr>
              <a:xfrm>
                <a:off x="9828658" y="4463576"/>
                <a:ext cx="95250" cy="9525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12"/>
              </a:p>
            </p:txBody>
          </p:sp>
          <p:sp>
            <p:nvSpPr>
              <p:cNvPr id="72" name="Rectangle 18">
                <a:extLst>
                  <a:ext uri="{FF2B5EF4-FFF2-40B4-BE49-F238E27FC236}">
                    <a16:creationId xmlns:a16="http://schemas.microsoft.com/office/drawing/2014/main" id="{C09A53E3-3D51-48FD-8F58-EFF71FC0F9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23909" y="4139536"/>
                <a:ext cx="238848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</a:p>
            </p:txBody>
          </p:sp>
        </p:grp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7B1CD45-6666-43AB-9AE8-53778A61E161}"/>
              </a:ext>
            </a:extLst>
          </p:cNvPr>
          <p:cNvGrpSpPr/>
          <p:nvPr/>
        </p:nvGrpSpPr>
        <p:grpSpPr>
          <a:xfrm>
            <a:off x="8069215" y="5315279"/>
            <a:ext cx="3512288" cy="1243583"/>
            <a:chOff x="8069214" y="5097564"/>
            <a:chExt cx="3512288" cy="1243583"/>
          </a:xfrm>
        </p:grpSpPr>
        <p:sp>
          <p:nvSpPr>
            <p:cNvPr id="62" name="Line 16">
              <a:extLst>
                <a:ext uri="{FF2B5EF4-FFF2-40B4-BE49-F238E27FC236}">
                  <a16:creationId xmlns:a16="http://schemas.microsoft.com/office/drawing/2014/main" id="{88718A16-1480-408A-9408-F119A2F21E2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0566028" y="5097564"/>
              <a:ext cx="1015474" cy="710337"/>
            </a:xfrm>
            <a:prstGeom prst="line">
              <a:avLst/>
            </a:prstGeom>
            <a:noFill/>
            <a:ln w="38100">
              <a:solidFill>
                <a:schemeClr val="accent5">
                  <a:lumMod val="50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612"/>
            </a:p>
          </p:txBody>
        </p:sp>
        <p:sp>
          <p:nvSpPr>
            <p:cNvPr id="67" name="Rectangle 18">
              <a:extLst>
                <a:ext uri="{FF2B5EF4-FFF2-40B4-BE49-F238E27FC236}">
                  <a16:creationId xmlns:a16="http://schemas.microsoft.com/office/drawing/2014/main" id="{8280BB2C-DB6B-4BAC-ACDB-605FEC4152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77366" y="5720606"/>
              <a:ext cx="22281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</a:t>
              </a:r>
              <a:endParaRPr lang="en-US" sz="2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4" name="Line 16">
              <a:extLst>
                <a:ext uri="{FF2B5EF4-FFF2-40B4-BE49-F238E27FC236}">
                  <a16:creationId xmlns:a16="http://schemas.microsoft.com/office/drawing/2014/main" id="{5F7D9062-FE93-4717-A4DF-8E054A2BF29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069214" y="5824009"/>
              <a:ext cx="2479044" cy="517138"/>
            </a:xfrm>
            <a:prstGeom prst="line">
              <a:avLst/>
            </a:prstGeom>
            <a:noFill/>
            <a:ln w="38100">
              <a:solidFill>
                <a:schemeClr val="accent5">
                  <a:lumMod val="50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612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AAD2287C-F8E8-4F93-9A55-A560FC5051F0}"/>
              </a:ext>
            </a:extLst>
          </p:cNvPr>
          <p:cNvGrpSpPr/>
          <p:nvPr/>
        </p:nvGrpSpPr>
        <p:grpSpPr>
          <a:xfrm rot="20834523">
            <a:off x="10401009" y="6065602"/>
            <a:ext cx="199457" cy="170351"/>
            <a:chOff x="10560574" y="3395683"/>
            <a:chExt cx="70027" cy="54636"/>
          </a:xfrm>
        </p:grpSpPr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0DB7C9D7-3815-4579-9B92-AEF95F5C1F3E}"/>
                </a:ext>
              </a:extLst>
            </p:cNvPr>
            <p:cNvCxnSpPr>
              <a:cxnSpLocks/>
            </p:cNvCxnSpPr>
            <p:nvPr/>
          </p:nvCxnSpPr>
          <p:spPr>
            <a:xfrm>
              <a:off x="10560574" y="3395683"/>
              <a:ext cx="19696" cy="5121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1E17B437-FA4B-4AEA-B427-1ABFAA1A2C40}"/>
                </a:ext>
              </a:extLst>
            </p:cNvPr>
            <p:cNvCxnSpPr>
              <a:cxnSpLocks/>
            </p:cNvCxnSpPr>
            <p:nvPr/>
          </p:nvCxnSpPr>
          <p:spPr>
            <a:xfrm rot="765477" flipV="1">
              <a:off x="10580926" y="3434619"/>
              <a:ext cx="49675" cy="157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C2476AE2-BFBD-4494-B5F0-5A698CD9A1B2}"/>
              </a:ext>
            </a:extLst>
          </p:cNvPr>
          <p:cNvGrpSpPr/>
          <p:nvPr/>
        </p:nvGrpSpPr>
        <p:grpSpPr>
          <a:xfrm rot="19364744">
            <a:off x="8390199" y="5062239"/>
            <a:ext cx="144085" cy="179741"/>
            <a:chOff x="10564428" y="3381448"/>
            <a:chExt cx="50586" cy="57649"/>
          </a:xfrm>
        </p:grpSpPr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B76D6A50-7452-4154-8753-A1233D4E60DD}"/>
                </a:ext>
              </a:extLst>
            </p:cNvPr>
            <p:cNvCxnSpPr>
              <a:cxnSpLocks/>
            </p:cNvCxnSpPr>
            <p:nvPr/>
          </p:nvCxnSpPr>
          <p:spPr>
            <a:xfrm>
              <a:off x="10564428" y="3381448"/>
              <a:ext cx="19696" cy="5121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A572149F-AC86-4479-AE5D-4D4C100D7B70}"/>
                </a:ext>
              </a:extLst>
            </p:cNvPr>
            <p:cNvCxnSpPr>
              <a:cxnSpLocks/>
            </p:cNvCxnSpPr>
            <p:nvPr/>
          </p:nvCxnSpPr>
          <p:spPr>
            <a:xfrm rot="2235256" flipV="1">
              <a:off x="10602464" y="3388965"/>
              <a:ext cx="12550" cy="5013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9C75B129-DC41-4FCF-848C-73DA51056B86}"/>
                  </a:ext>
                </a:extLst>
              </p:cNvPr>
              <p:cNvSpPr/>
              <p:nvPr/>
            </p:nvSpPr>
            <p:spPr>
              <a:xfrm>
                <a:off x="147628" y="3911554"/>
                <a:ext cx="7983987" cy="1014374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Tam giác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𝑆𝐴𝐶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vuông cân tại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𝐴</m:t>
                    </m:r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𝑀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trung điểm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𝑆𝐶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nên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𝐴𝑀</m:t>
                    </m:r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𝑆𝐶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Từ đó có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𝑆𝐶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𝐴𝐻𝑀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(1).</a:t>
                </a:r>
              </a:p>
            </p:txBody>
          </p:sp>
        </mc:Choice>
        <mc:Fallback xmlns="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9C75B129-DC41-4FCF-848C-73DA51056B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628" y="3911554"/>
                <a:ext cx="7983987" cy="1014374"/>
              </a:xfrm>
              <a:prstGeom prst="rect">
                <a:avLst/>
              </a:prstGeom>
              <a:blipFill>
                <a:blip r:embed="rId2"/>
                <a:stretch>
                  <a:fillRect l="-1527" t="-6627" b="-132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id="{FC178FED-85E5-4238-BDA0-C72A7CC75E0C}"/>
                  </a:ext>
                </a:extLst>
              </p:cNvPr>
              <p:cNvSpPr/>
              <p:nvPr/>
            </p:nvSpPr>
            <p:spPr>
              <a:xfrm>
                <a:off x="134376" y="5815978"/>
                <a:ext cx="7983987" cy="1014374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Từ (1), (2) và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𝐴𝐻𝑀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phân biệt với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𝐵𝐾𝐷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nên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𝐴𝐻𝑀</m:t>
                        </m:r>
                      </m:e>
                    </m:d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∕∕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𝐴𝐻𝑀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(theo tính chất 2b). </a:t>
                </a:r>
              </a:p>
            </p:txBody>
          </p:sp>
        </mc:Choice>
        <mc:Fallback xmlns=""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id="{FC178FED-85E5-4238-BDA0-C72A7CC75E0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376" y="5815978"/>
                <a:ext cx="7983987" cy="1014374"/>
              </a:xfrm>
              <a:prstGeom prst="rect">
                <a:avLst/>
              </a:prstGeom>
              <a:blipFill>
                <a:blip r:embed="rId3"/>
                <a:stretch>
                  <a:fillRect l="-1527" t="-6024" b="-132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Rectangle 67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197177" y="195975"/>
                <a:ext cx="11830497" cy="157889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628635" indent="-628635">
                  <a:lnSpc>
                    <a:spcPct val="115000"/>
                  </a:lnSpc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				          Cho hình chóp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có đáy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hình vuông tâm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O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</a:p>
              <a:p>
                <a:pPr marL="285744" indent="-58737">
                  <a:lnSpc>
                    <a:spcPct val="115000"/>
                  </a:lnSpc>
                  <a:tabLst>
                    <a:tab pos="173034" algn="l"/>
                    <a:tab pos="285744" algn="l"/>
                    <a:tab pos="466714" algn="l"/>
                    <a:tab pos="647684" algn="l"/>
                    <a:tab pos="1260443" algn="l"/>
                    <a:tab pos="3779744" algn="l"/>
                  </a:tabLst>
                </a:pP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𝐴𝐶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𝑀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trung điểm của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𝑆𝐶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Gọi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𝐻</m:t>
                    </m:r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 hình chiếu của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𝐴</m:t>
                    </m:r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lên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𝑆𝐵</m:t>
                    </m:r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, </m:t>
                    </m:r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𝐾</m:t>
                    </m:r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 hình chiếu của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𝐵</m:t>
                    </m:r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lên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𝑆𝐶</m:t>
                    </m:r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Chứng minh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𝐴𝐻𝑀</m:t>
                        </m:r>
                      </m:e>
                    </m:d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∕∕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𝐵𝐾𝐷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68" name="Rectangle 67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177" y="195975"/>
                <a:ext cx="11830497" cy="1578894"/>
              </a:xfrm>
              <a:prstGeom prst="rect">
                <a:avLst/>
              </a:prstGeom>
              <a:blipFill>
                <a:blip r:embed="rId4"/>
                <a:stretch>
                  <a:fillRect t="-2317" b="-73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Rectangle 72"/>
              <p:cNvSpPr/>
              <p:nvPr/>
            </p:nvSpPr>
            <p:spPr>
              <a:xfrm>
                <a:off x="101975" y="2658642"/>
                <a:ext cx="4602094" cy="8109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Do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𝐵𝐶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𝐴𝐵</m:t>
                            </m:r>
                          </m:e>
                          <m:e>
                            <m:r>
                              <a:rPr lang="en-US" sz="2800" i="1">
                                <a:latin typeface="Cambria Math"/>
                              </a:rPr>
                              <m:t>𝐵𝐶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𝑆𝐴</m:t>
                            </m:r>
                          </m:e>
                        </m:eqArr>
                        <m:r>
                          <a:rPr lang="en-US" sz="2800" i="1">
                            <a:latin typeface="Cambria Math"/>
                          </a:rPr>
                          <m:t>⇒</m:t>
                        </m:r>
                      </m:e>
                    </m:d>
                  </m:oMath>
                </a14:m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𝐵𝐶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𝑆𝐴𝐵</m:t>
                        </m:r>
                      </m:e>
                    </m:d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73" name="Rectangle 7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975" y="2658642"/>
                <a:ext cx="4602094" cy="810991"/>
              </a:xfrm>
              <a:prstGeom prst="rect">
                <a:avLst/>
              </a:prstGeom>
              <a:blipFill>
                <a:blip r:embed="rId5"/>
                <a:stretch>
                  <a:fillRect l="-2781" b="-22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Rectangle 82"/>
              <p:cNvSpPr/>
              <p:nvPr/>
            </p:nvSpPr>
            <p:spPr>
              <a:xfrm>
                <a:off x="4482819" y="2816564"/>
                <a:ext cx="208922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latin typeface="Cambria Math"/>
                        </a:rPr>
                        <m:t>⇒</m:t>
                      </m:r>
                      <m:r>
                        <a:rPr lang="en-US" sz="2800" i="1">
                          <a:latin typeface="Cambria Math"/>
                        </a:rPr>
                        <m:t>𝐵𝐶</m:t>
                      </m:r>
                      <m:r>
                        <a:rPr lang="en-US" sz="2800" i="1">
                          <a:latin typeface="Cambria Math"/>
                        </a:rPr>
                        <m:t>⊥</m:t>
                      </m:r>
                      <m:r>
                        <a:rPr lang="en-US" sz="2800" i="1">
                          <a:latin typeface="Cambria Math"/>
                        </a:rPr>
                        <m:t>𝐴𝐻</m:t>
                      </m:r>
                    </m:oMath>
                  </m:oMathPara>
                </a14:m>
                <a:endParaRPr lang="en-US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3" name="Rectangle 8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2819" y="2816564"/>
                <a:ext cx="208922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4" name="Rectangle 83"/>
              <p:cNvSpPr/>
              <p:nvPr/>
            </p:nvSpPr>
            <p:spPr>
              <a:xfrm>
                <a:off x="161611" y="4814989"/>
                <a:ext cx="6696000" cy="10534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Mặt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khác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, do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𝑆𝐶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𝐵𝐾</m:t>
                            </m:r>
                          </m:e>
                          <m:e>
                            <m:r>
                              <a:rPr lang="en-US" sz="2800" i="1">
                                <a:latin typeface="Cambria Math"/>
                              </a:rPr>
                              <m:t>𝑆𝐶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𝐵𝐷</m:t>
                            </m:r>
                          </m:e>
                        </m:eqArr>
                      </m:e>
                    </m:d>
                    <m:r>
                      <a:rPr lang="en-US" sz="2800" i="1">
                        <a:latin typeface="Cambria Math"/>
                      </a:rPr>
                      <m:t>⇒</m:t>
                    </m:r>
                    <m:r>
                      <a:rPr lang="en-US" sz="2800" i="1">
                        <a:latin typeface="Cambria Math"/>
                      </a:rPr>
                      <m:t>𝑆𝐶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𝐵𝐾𝐷</m:t>
                        </m:r>
                      </m:e>
                    </m:d>
                  </m:oMath>
                </a14:m>
                <a:r>
                  <a:rPr lang="en-US" sz="2800" dirty="0"/>
                  <a:t> 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(2).</a:t>
                </a:r>
              </a:p>
            </p:txBody>
          </p:sp>
        </mc:Choice>
        <mc:Fallback xmlns="">
          <p:sp>
            <p:nvSpPr>
              <p:cNvPr id="84" name="Rectangle 8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611" y="4814989"/>
                <a:ext cx="6696000" cy="1053494"/>
              </a:xfrm>
              <a:prstGeom prst="rect">
                <a:avLst/>
              </a:prstGeom>
              <a:blipFill>
                <a:blip r:embed="rId7"/>
                <a:stretch>
                  <a:fillRect l="-1913" r="-82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5" name="Rectangle 84"/>
              <p:cNvSpPr/>
              <p:nvPr/>
            </p:nvSpPr>
            <p:spPr>
              <a:xfrm>
                <a:off x="148359" y="3420633"/>
                <a:ext cx="7632539" cy="9541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Lại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có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𝐴𝐻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r>
                      <a:rPr lang="en-US" sz="2800" i="1">
                        <a:latin typeface="Cambria Math"/>
                      </a:rPr>
                      <m:t>𝑆𝐵</m:t>
                    </m:r>
                  </m:oMath>
                </a14:m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suy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ra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𝐴𝐻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𝑆𝐵𝐶</m:t>
                        </m:r>
                      </m:e>
                    </m:d>
                    <m:r>
                      <a:rPr lang="en-US" sz="2800" i="1">
                        <a:latin typeface="Cambria Math"/>
                      </a:rPr>
                      <m:t>⇒</m:t>
                    </m:r>
                    <m:r>
                      <a:rPr lang="en-US" sz="2800" i="1">
                        <a:latin typeface="Cambria Math"/>
                      </a:rPr>
                      <m:t>𝐴𝐻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r>
                      <a:rPr lang="en-US" sz="2800" i="1">
                        <a:latin typeface="Cambria Math"/>
                      </a:rPr>
                      <m:t>𝑆𝐶</m:t>
                    </m:r>
                  </m:oMath>
                </a14:m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  <a:p>
                <a:endParaRPr lang="en-US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5" name="Rectangle 8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359" y="3420633"/>
                <a:ext cx="7632539" cy="954107"/>
              </a:xfrm>
              <a:prstGeom prst="rect">
                <a:avLst/>
              </a:prstGeom>
              <a:blipFill>
                <a:blip r:embed="rId8"/>
                <a:stretch>
                  <a:fillRect l="-1597" t="-6369" r="-7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05797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92" grpId="0"/>
      <p:bldP spid="68" grpId="0"/>
      <p:bldP spid="73" grpId="0"/>
      <p:bldP spid="83" grpId="0"/>
      <p:bldP spid="84" grpId="0"/>
      <p:bldP spid="8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-12272" y="1765864"/>
            <a:ext cx="12151263" cy="5082397"/>
            <a:chOff x="184495" y="3638353"/>
            <a:chExt cx="11926984" cy="4644499"/>
          </a:xfrm>
        </p:grpSpPr>
        <p:sp>
          <p:nvSpPr>
            <p:cNvPr id="53" name="Rounded Rectangle 52"/>
            <p:cNvSpPr/>
            <p:nvPr/>
          </p:nvSpPr>
          <p:spPr>
            <a:xfrm>
              <a:off x="184495" y="3743990"/>
              <a:ext cx="11926984" cy="4538862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54" name="Group 53"/>
            <p:cNvGrpSpPr/>
            <p:nvPr/>
          </p:nvGrpSpPr>
          <p:grpSpPr>
            <a:xfrm>
              <a:off x="203200" y="3638353"/>
              <a:ext cx="2342698" cy="506148"/>
              <a:chOff x="1275608" y="6243226"/>
              <a:chExt cx="4592537" cy="919646"/>
            </a:xfrm>
          </p:grpSpPr>
          <p:sp>
            <p:nvSpPr>
              <p:cNvPr id="55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2250328" y="6243226"/>
                <a:ext cx="2761212" cy="9196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57" name="Round Diagonal Corner Rectangle 56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58" name="Freeform 57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sp>
        <p:nvSpPr>
          <p:cNvPr id="25" name="Rounded Rectangle 24"/>
          <p:cNvSpPr/>
          <p:nvPr/>
        </p:nvSpPr>
        <p:spPr bwMode="auto">
          <a:xfrm>
            <a:off x="67242" y="49497"/>
            <a:ext cx="12031271" cy="1663361"/>
          </a:xfrm>
          <a:prstGeom prst="roundRect">
            <a:avLst>
              <a:gd name="adj" fmla="val 5492"/>
            </a:avLst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176898">
              <a:defRPr/>
            </a:pPr>
            <a:endParaRPr lang="en-US" sz="3199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012671-1165-4F27-80D7-ED52601509EC}"/>
              </a:ext>
            </a:extLst>
          </p:cNvPr>
          <p:cNvGrpSpPr/>
          <p:nvPr/>
        </p:nvGrpSpPr>
        <p:grpSpPr>
          <a:xfrm>
            <a:off x="93489" y="113061"/>
            <a:ext cx="1782979" cy="693824"/>
            <a:chOff x="687448" y="188353"/>
            <a:chExt cx="1782979" cy="885072"/>
          </a:xfrm>
        </p:grpSpPr>
        <p:sp>
          <p:nvSpPr>
            <p:cNvPr id="27" name="Isosceles Triangle 44"/>
            <p:cNvSpPr/>
            <p:nvPr/>
          </p:nvSpPr>
          <p:spPr bwMode="auto">
            <a:xfrm rot="5400000" flipV="1">
              <a:off x="613140" y="888983"/>
              <a:ext cx="258751" cy="110133"/>
            </a:xfrm>
            <a:custGeom>
              <a:avLst/>
              <a:gdLst>
                <a:gd name="connsiteX0" fmla="*/ 0 w 293725"/>
                <a:gd name="connsiteY0" fmla="*/ 164224 h 164224"/>
                <a:gd name="connsiteX1" fmla="*/ 146863 w 293725"/>
                <a:gd name="connsiteY1" fmla="*/ 0 h 164224"/>
                <a:gd name="connsiteX2" fmla="*/ 293725 w 293725"/>
                <a:gd name="connsiteY2" fmla="*/ 164224 h 164224"/>
                <a:gd name="connsiteX3" fmla="*/ 0 w 293725"/>
                <a:gd name="connsiteY3" fmla="*/ 164224 h 164224"/>
                <a:gd name="connsiteX0" fmla="*/ 2363 w 296088"/>
                <a:gd name="connsiteY0" fmla="*/ 164221 h 164221"/>
                <a:gd name="connsiteX1" fmla="*/ 0 w 296088"/>
                <a:gd name="connsiteY1" fmla="*/ 0 h 164221"/>
                <a:gd name="connsiteX2" fmla="*/ 296088 w 296088"/>
                <a:gd name="connsiteY2" fmla="*/ 164221 h 164221"/>
                <a:gd name="connsiteX3" fmla="*/ 2363 w 296088"/>
                <a:gd name="connsiteY3" fmla="*/ 164221 h 16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88" h="164221">
                  <a:moveTo>
                    <a:pt x="2363" y="164221"/>
                  </a:moveTo>
                  <a:cubicBezTo>
                    <a:pt x="1575" y="109481"/>
                    <a:pt x="788" y="54740"/>
                    <a:pt x="0" y="0"/>
                  </a:cubicBezTo>
                  <a:lnTo>
                    <a:pt x="296088" y="164221"/>
                  </a:lnTo>
                  <a:lnTo>
                    <a:pt x="2363" y="164221"/>
                  </a:lnTo>
                  <a:close/>
                </a:path>
              </a:pathLst>
            </a:cu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28" name="Pentagon 27"/>
            <p:cNvSpPr/>
            <p:nvPr/>
          </p:nvSpPr>
          <p:spPr bwMode="auto">
            <a:xfrm>
              <a:off x="687448" y="260144"/>
              <a:ext cx="1668876" cy="557771"/>
            </a:xfrm>
            <a:prstGeom prst="homePlate">
              <a:avLst>
                <a:gd name="adj" fmla="val 12444"/>
              </a:avLst>
            </a:pr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 dirty="0">
                <a:solidFill>
                  <a:prstClr val="white"/>
                </a:solidFill>
              </a:endParaRPr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791136" y="291302"/>
              <a:ext cx="296985" cy="468894"/>
              <a:chOff x="7440266" y="3167590"/>
              <a:chExt cx="757238" cy="585127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205711"/>
                <a:ext cx="280814" cy="247791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70075" y="3504927"/>
                <a:ext cx="280814" cy="247790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7506942" y="3167590"/>
                <a:ext cx="355803" cy="250645"/>
              </a:xfrm>
              <a:custGeom>
                <a:avLst/>
                <a:gdLst/>
                <a:ahLst/>
                <a:cxnLst>
                  <a:cxn ang="0">
                    <a:pos x="76" y="182"/>
                  </a:cxn>
                  <a:cxn ang="0">
                    <a:pos x="0" y="114"/>
                  </a:cxn>
                  <a:cxn ang="0">
                    <a:pos x="24" y="88"/>
                  </a:cxn>
                  <a:cxn ang="0">
                    <a:pos x="73" y="132"/>
                  </a:cxn>
                  <a:cxn ang="0">
                    <a:pos x="187" y="0"/>
                  </a:cxn>
                  <a:cxn ang="0">
                    <a:pos x="215" y="24"/>
                  </a:cxn>
                  <a:cxn ang="0">
                    <a:pos x="76" y="182"/>
                  </a:cxn>
                </a:cxnLst>
                <a:rect l="0" t="0" r="r" b="b"/>
                <a:pathLst>
                  <a:path w="215" h="182">
                    <a:moveTo>
                      <a:pt x="76" y="182"/>
                    </a:moveTo>
                    <a:lnTo>
                      <a:pt x="0" y="114"/>
                    </a:lnTo>
                    <a:lnTo>
                      <a:pt x="24" y="88"/>
                    </a:lnTo>
                    <a:lnTo>
                      <a:pt x="73" y="132"/>
                    </a:lnTo>
                    <a:lnTo>
                      <a:pt x="187" y="0"/>
                    </a:lnTo>
                    <a:lnTo>
                      <a:pt x="215" y="24"/>
                    </a:lnTo>
                    <a:lnTo>
                      <a:pt x="7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7840317" y="3649700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7840317" y="3191978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7840317" y="3548417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7840317" y="3316593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</p:grpSp>
        <p:sp>
          <p:nvSpPr>
            <p:cNvPr id="30" name="Chevron 29"/>
            <p:cNvSpPr/>
            <p:nvPr/>
          </p:nvSpPr>
          <p:spPr bwMode="auto">
            <a:xfrm>
              <a:off x="1120782" y="269760"/>
              <a:ext cx="51547" cy="548156"/>
            </a:xfrm>
            <a:prstGeom prst="chevron">
              <a:avLst>
                <a:gd name="adj" fmla="val 68110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>
                <a:solidFill>
                  <a:schemeClr val="tx1"/>
                </a:solidFill>
              </a:endParaRPr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1003608" y="188353"/>
              <a:ext cx="1466819" cy="667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en-US" sz="2799" dirty="0" err="1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Bài</a:t>
              </a:r>
              <a:r>
                <a:rPr lang="en-US" sz="2799" dirty="0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 14: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225759" y="2449019"/>
                <a:ext cx="6534584" cy="1120750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a) Do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𝐴𝐷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𝐴𝐵</m:t>
                            </m:r>
                          </m:e>
                          <m:e>
                            <m:r>
                              <a:rPr lang="en-US" sz="2800" i="1">
                                <a:latin typeface="Cambria Math"/>
                              </a:rPr>
                              <m:t>𝐴𝐷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𝑆𝐴</m:t>
                            </m:r>
                          </m:e>
                        </m:eqArr>
                      </m:e>
                    </m:d>
                    <m:r>
                      <a:rPr lang="en-US" sz="2800" i="1">
                        <a:latin typeface="Cambria Math"/>
                      </a:rPr>
                      <m:t>⇒</m:t>
                    </m:r>
                    <m:r>
                      <a:rPr lang="en-US" sz="2800" i="1">
                        <a:latin typeface="Cambria Math"/>
                      </a:rPr>
                      <m:t>𝐴𝐷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𝑆𝐴𝐵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(1).</a:t>
                </a: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759" y="2449019"/>
                <a:ext cx="6534584" cy="1120750"/>
              </a:xfrm>
              <a:prstGeom prst="rect">
                <a:avLst/>
              </a:prstGeom>
              <a:blipFill>
                <a:blip r:embed="rId2"/>
                <a:stretch>
                  <a:fillRect l="-18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88031" y="6480428"/>
            <a:ext cx="436728" cy="328077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F53F3753-EE2C-4184-82C0-C49910DAED73}"/>
              </a:ext>
            </a:extLst>
          </p:cNvPr>
          <p:cNvGrpSpPr/>
          <p:nvPr/>
        </p:nvGrpSpPr>
        <p:grpSpPr>
          <a:xfrm>
            <a:off x="7425217" y="2267609"/>
            <a:ext cx="4650741" cy="4489942"/>
            <a:chOff x="7425216" y="2267608"/>
            <a:chExt cx="4650741" cy="4489940"/>
          </a:xfrm>
        </p:grpSpPr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5430EDC3-9F8C-4170-B0B6-CB2EBC669275}"/>
                </a:ext>
              </a:extLst>
            </p:cNvPr>
            <p:cNvGrpSpPr/>
            <p:nvPr/>
          </p:nvGrpSpPr>
          <p:grpSpPr>
            <a:xfrm>
              <a:off x="7425216" y="2267608"/>
              <a:ext cx="4650741" cy="4489940"/>
              <a:chOff x="7720490" y="2163840"/>
              <a:chExt cx="4131660" cy="4489940"/>
            </a:xfrm>
          </p:grpSpPr>
          <p:sp>
            <p:nvSpPr>
              <p:cNvPr id="83" name="Rectangle 18">
                <a:extLst>
                  <a:ext uri="{FF2B5EF4-FFF2-40B4-BE49-F238E27FC236}">
                    <a16:creationId xmlns:a16="http://schemas.microsoft.com/office/drawing/2014/main" id="{E57D4BD1-9BD8-4AB2-93EC-762BD3CB80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817274" y="2163840"/>
                <a:ext cx="15237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:endPara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85" name="Group 84">
                <a:extLst>
                  <a:ext uri="{FF2B5EF4-FFF2-40B4-BE49-F238E27FC236}">
                    <a16:creationId xmlns:a16="http://schemas.microsoft.com/office/drawing/2014/main" id="{38865DA0-5502-4E8C-9DDD-F8FFE6F3F202}"/>
                  </a:ext>
                </a:extLst>
              </p:cNvPr>
              <p:cNvGrpSpPr/>
              <p:nvPr/>
            </p:nvGrpSpPr>
            <p:grpSpPr>
              <a:xfrm>
                <a:off x="7720490" y="2546410"/>
                <a:ext cx="4131660" cy="4107370"/>
                <a:chOff x="7720490" y="2546410"/>
                <a:chExt cx="4131660" cy="4107370"/>
              </a:xfrm>
            </p:grpSpPr>
            <p:grpSp>
              <p:nvGrpSpPr>
                <p:cNvPr id="87" name="Group 86">
                  <a:extLst>
                    <a:ext uri="{FF2B5EF4-FFF2-40B4-BE49-F238E27FC236}">
                      <a16:creationId xmlns:a16="http://schemas.microsoft.com/office/drawing/2014/main" id="{AD781B0E-9B47-452E-9BAE-771670BF85B6}"/>
                    </a:ext>
                  </a:extLst>
                </p:cNvPr>
                <p:cNvGrpSpPr/>
                <p:nvPr/>
              </p:nvGrpSpPr>
              <p:grpSpPr>
                <a:xfrm>
                  <a:off x="7720490" y="2546410"/>
                  <a:ext cx="4131660" cy="4107370"/>
                  <a:chOff x="4572001" y="1888198"/>
                  <a:chExt cx="3168538" cy="2308489"/>
                </a:xfrm>
              </p:grpSpPr>
              <p:sp>
                <p:nvSpPr>
                  <p:cNvPr id="91" name="Line 9">
                    <a:extLst>
                      <a:ext uri="{FF2B5EF4-FFF2-40B4-BE49-F238E27FC236}">
                        <a16:creationId xmlns:a16="http://schemas.microsoft.com/office/drawing/2014/main" id="{206FD176-1285-4C82-B094-A700030A7A93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4" y="1888198"/>
                    <a:ext cx="485149" cy="2133466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>
                      <a:ln>
                        <a:solidFill>
                          <a:sysClr val="windowText" lastClr="000000"/>
                        </a:solidFill>
                      </a:ln>
                    </a:endParaRPr>
                  </a:p>
                </p:txBody>
              </p:sp>
              <p:sp>
                <p:nvSpPr>
                  <p:cNvPr id="93" name="Line 11">
                    <a:extLst>
                      <a:ext uri="{FF2B5EF4-FFF2-40B4-BE49-F238E27FC236}">
                        <a16:creationId xmlns:a16="http://schemas.microsoft.com/office/drawing/2014/main" id="{E354A2C2-2CCB-4AEA-852D-A29DEAF0E4AF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800762" y="3294327"/>
                    <a:ext cx="658416" cy="74890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 dirty="0"/>
                  </a:p>
                </p:txBody>
              </p:sp>
              <p:sp>
                <p:nvSpPr>
                  <p:cNvPr id="95" name="Line 12">
                    <a:extLst>
                      <a:ext uri="{FF2B5EF4-FFF2-40B4-BE49-F238E27FC236}">
                        <a16:creationId xmlns:a16="http://schemas.microsoft.com/office/drawing/2014/main" id="{64F8AAED-CC75-4604-84A9-BD80EDE6DA19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793457" y="1888199"/>
                    <a:ext cx="658416" cy="2155031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96" name="Line 13">
                    <a:extLst>
                      <a:ext uri="{FF2B5EF4-FFF2-40B4-BE49-F238E27FC236}">
                        <a16:creationId xmlns:a16="http://schemas.microsoft.com/office/drawing/2014/main" id="{1BCF9844-813E-47AA-B9C5-ECF26E45B964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793457" y="4037482"/>
                    <a:ext cx="1143566" cy="5749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97" name="Line 14">
                    <a:extLst>
                      <a:ext uri="{FF2B5EF4-FFF2-40B4-BE49-F238E27FC236}">
                        <a16:creationId xmlns:a16="http://schemas.microsoft.com/office/drawing/2014/main" id="{AA69C276-4FF6-4261-A3D5-772431FA0023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5932501" y="3314777"/>
                    <a:ext cx="1625526" cy="722705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98" name="Line 15">
                    <a:extLst>
                      <a:ext uri="{FF2B5EF4-FFF2-40B4-BE49-F238E27FC236}">
                        <a16:creationId xmlns:a16="http://schemas.microsoft.com/office/drawing/2014/main" id="{FFA33EBA-6164-498D-9172-4E5CDB7A0D0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5451873" y="1888199"/>
                    <a:ext cx="2106216" cy="1419225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99" name="Line 16">
                    <a:extLst>
                      <a:ext uri="{FF2B5EF4-FFF2-40B4-BE49-F238E27FC236}">
                        <a16:creationId xmlns:a16="http://schemas.microsoft.com/office/drawing/2014/main" id="{E5D3781A-4798-4530-B86A-6560654A3C72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191" cy="1406128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100" name="Rectangle 18">
                    <a:extLst>
                      <a:ext uri="{FF2B5EF4-FFF2-40B4-BE49-F238E27FC236}">
                        <a16:creationId xmlns:a16="http://schemas.microsoft.com/office/drawing/2014/main" id="{ECCCAAB6-9EFD-4A23-A06F-06EA56303FE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618222" y="3176499"/>
                    <a:ext cx="122317" cy="1816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B</a:t>
                    </a:r>
                  </a:p>
                </p:txBody>
              </p:sp>
              <p:sp>
                <p:nvSpPr>
                  <p:cNvPr id="101" name="Rectangle 19">
                    <a:extLst>
                      <a:ext uri="{FF2B5EF4-FFF2-40B4-BE49-F238E27FC236}">
                        <a16:creationId xmlns:a16="http://schemas.microsoft.com/office/drawing/2014/main" id="{E92E0DC2-1144-44C2-B182-877360AAD85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963941" y="3989109"/>
                    <a:ext cx="139791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C</a:t>
                    </a:r>
                  </a:p>
                </p:txBody>
              </p:sp>
              <p:sp>
                <p:nvSpPr>
                  <p:cNvPr id="102" name="Rectangle 20">
                    <a:extLst>
                      <a:ext uri="{FF2B5EF4-FFF2-40B4-BE49-F238E27FC236}">
                        <a16:creationId xmlns:a16="http://schemas.microsoft.com/office/drawing/2014/main" id="{E76AE927-2282-42A6-B310-BF49F4C67EA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572001" y="3933693"/>
                    <a:ext cx="151805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D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103" name="Rectangle 21">
                    <a:extLst>
                      <a:ext uri="{FF2B5EF4-FFF2-40B4-BE49-F238E27FC236}">
                        <a16:creationId xmlns:a16="http://schemas.microsoft.com/office/drawing/2014/main" id="{41218D64-6FFD-4D9B-B65D-398C3ACAE5A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238705" y="3105875"/>
                    <a:ext cx="151805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A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104" name="Line 22">
                    <a:extLst>
                      <a:ext uri="{FF2B5EF4-FFF2-40B4-BE49-F238E27FC236}">
                        <a16:creationId xmlns:a16="http://schemas.microsoft.com/office/drawing/2014/main" id="{BEFC0471-CD3D-46AE-9B33-32D0FFEBEDD4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9622" y="3305044"/>
                    <a:ext cx="2083857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612" dirty="0"/>
                  </a:p>
                </p:txBody>
              </p:sp>
            </p:grpSp>
            <p:sp>
              <p:nvSpPr>
                <p:cNvPr id="90" name="Line 22">
                  <a:extLst>
                    <a:ext uri="{FF2B5EF4-FFF2-40B4-BE49-F238E27FC236}">
                      <a16:creationId xmlns:a16="http://schemas.microsoft.com/office/drawing/2014/main" id="{EA645C0A-34FF-4FC3-A1AA-C30887A5A81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8886863" y="5084800"/>
                  <a:ext cx="613566" cy="1276889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612" dirty="0"/>
                </a:p>
              </p:txBody>
            </p:sp>
          </p:grpSp>
        </p:grpSp>
        <p:sp>
          <p:nvSpPr>
            <p:cNvPr id="105" name="Line 11">
              <a:extLst>
                <a:ext uri="{FF2B5EF4-FFF2-40B4-BE49-F238E27FC236}">
                  <a16:creationId xmlns:a16="http://schemas.microsoft.com/office/drawing/2014/main" id="{64A955C6-FB04-40FB-99C5-83DB2A49A98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445598" y="5221647"/>
              <a:ext cx="895412" cy="1234584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612" dirty="0"/>
            </a:p>
          </p:txBody>
        </p:sp>
        <p:grpSp>
          <p:nvGrpSpPr>
            <p:cNvPr id="109" name="Group 108">
              <a:extLst>
                <a:ext uri="{FF2B5EF4-FFF2-40B4-BE49-F238E27FC236}">
                  <a16:creationId xmlns:a16="http://schemas.microsoft.com/office/drawing/2014/main" id="{1FF13D6A-7316-4504-8569-D02228CCF1B5}"/>
                </a:ext>
              </a:extLst>
            </p:cNvPr>
            <p:cNvGrpSpPr/>
            <p:nvPr/>
          </p:nvGrpSpPr>
          <p:grpSpPr>
            <a:xfrm>
              <a:off x="10311650" y="4798988"/>
              <a:ext cx="165110" cy="419830"/>
              <a:chOff x="9799297" y="4138996"/>
              <a:chExt cx="165110" cy="419830"/>
            </a:xfrm>
          </p:grpSpPr>
          <p:sp>
            <p:nvSpPr>
              <p:cNvPr id="110" name="Oval 109">
                <a:extLst>
                  <a:ext uri="{FF2B5EF4-FFF2-40B4-BE49-F238E27FC236}">
                    <a16:creationId xmlns:a16="http://schemas.microsoft.com/office/drawing/2014/main" id="{8991181A-7A9D-4CE7-96DC-B47D03563316}"/>
                  </a:ext>
                </a:extLst>
              </p:cNvPr>
              <p:cNvSpPr/>
              <p:nvPr/>
            </p:nvSpPr>
            <p:spPr>
              <a:xfrm>
                <a:off x="9828658" y="4463576"/>
                <a:ext cx="95250" cy="9525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12" dirty="0"/>
              </a:p>
            </p:txBody>
          </p:sp>
          <p:sp>
            <p:nvSpPr>
              <p:cNvPr id="111" name="Rectangle 18">
                <a:extLst>
                  <a:ext uri="{FF2B5EF4-FFF2-40B4-BE49-F238E27FC236}">
                    <a16:creationId xmlns:a16="http://schemas.microsoft.com/office/drawing/2014/main" id="{67972BC3-706C-4CDA-82F0-03ED427FB3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99297" y="4138996"/>
                <a:ext cx="165110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93487" y="99821"/>
                <a:ext cx="12080327" cy="16304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                Cho hình chóp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có đáy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hình thang vuông tại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800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𝐴𝐷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𝐶𝐷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𝐴𝐵</m:t>
                        </m:r>
                      </m:num>
                      <m:den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14:m>
                  <m:oMath xmlns:m="http://schemas.openxmlformats.org/officeDocument/2006/math">
                    <m:r>
                      <a:rPr lang="en-US" sz="2800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Gọi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𝐸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trung điểm của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pPr>
                  <a:lnSpc>
                    <a:spcPct val="115000"/>
                  </a:lnSpc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a) Chứng minh: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𝐶𝐸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</m:t>
                        </m:r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𝐴𝐵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487" y="99821"/>
                <a:ext cx="12080327" cy="1630446"/>
              </a:xfrm>
              <a:prstGeom prst="rect">
                <a:avLst/>
              </a:prstGeom>
              <a:blipFill>
                <a:blip r:embed="rId3"/>
                <a:stretch>
                  <a:fillRect l="-1009" t="-3731" r="-404" b="-70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Rectangle 48"/>
              <p:cNvSpPr/>
              <p:nvPr/>
            </p:nvSpPr>
            <p:spPr>
              <a:xfrm>
                <a:off x="272143" y="3524506"/>
                <a:ext cx="6534584" cy="1014374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Mặt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khác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từ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giả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thiết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dễ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thấy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tứ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giác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𝐴𝐸𝐶𝐷</m:t>
                    </m:r>
                  </m:oMath>
                </a14:m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hình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vuông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nên</a:t>
                </a:r>
                <a14:m>
                  <m:oMath xmlns:m="http://schemas.openxmlformats.org/officeDocument/2006/math">
                    <m:r>
                      <a:rPr lang="en-US" sz="2800">
                        <a:latin typeface="Cambria Math"/>
                      </a:rPr>
                      <m:t> </m:t>
                    </m:r>
                    <m:r>
                      <a:rPr lang="en-US" sz="2800" i="1">
                        <a:latin typeface="Cambria Math"/>
                      </a:rPr>
                      <m:t>𝐴𝐷</m:t>
                    </m:r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∕∕</m:t>
                    </m:r>
                    <m:r>
                      <a:rPr lang="en-US" sz="2800" i="1">
                        <a:latin typeface="Cambria Math"/>
                      </a:rPr>
                      <m:t>𝐶𝐸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(2).</a:t>
                </a:r>
              </a:p>
            </p:txBody>
          </p:sp>
        </mc:Choice>
        <mc:Fallback xmlns="">
          <p:sp>
            <p:nvSpPr>
              <p:cNvPr id="49" name="Rectangle 4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143" y="3524506"/>
                <a:ext cx="6534584" cy="1014374"/>
              </a:xfrm>
              <a:prstGeom prst="rect">
                <a:avLst/>
              </a:prstGeom>
              <a:blipFill>
                <a:blip r:embed="rId4"/>
                <a:stretch>
                  <a:fillRect l="-1959" t="-5988" b="-125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 50"/>
              <p:cNvSpPr/>
              <p:nvPr/>
            </p:nvSpPr>
            <p:spPr>
              <a:xfrm>
                <a:off x="239015" y="4485279"/>
                <a:ext cx="6534584" cy="553351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Từ (1)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và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(2)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suy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ra</a:t>
                </a:r>
                <a14:m>
                  <m:oMath xmlns:m="http://schemas.openxmlformats.org/officeDocument/2006/math">
                    <m:r>
                      <a:rPr lang="en-US" sz="2800">
                        <a:latin typeface="Cambria Math"/>
                      </a:rPr>
                      <m:t> </m:t>
                    </m:r>
                    <m:r>
                      <a:rPr lang="en-US" sz="2800" i="1">
                        <a:latin typeface="Cambria Math"/>
                      </a:rPr>
                      <m:t>𝐶𝐸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𝑆𝐴𝐵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51" name="Rectangle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015" y="4485279"/>
                <a:ext cx="6534584" cy="553351"/>
              </a:xfrm>
              <a:prstGeom prst="rect">
                <a:avLst/>
              </a:prstGeom>
              <a:blipFill>
                <a:blip r:embed="rId5"/>
                <a:stretch>
                  <a:fillRect l="-1866" t="-12088" b="-24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92528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48" grpId="0"/>
      <p:bldP spid="49" grpId="0"/>
      <p:bldP spid="51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40738" y="2153696"/>
            <a:ext cx="12151263" cy="4746978"/>
            <a:chOff x="184495" y="3640903"/>
            <a:chExt cx="11926984" cy="4641949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743990"/>
              <a:ext cx="11926984" cy="4538862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40903"/>
              <a:ext cx="2342698" cy="541615"/>
              <a:chOff x="1275608" y="6247849"/>
              <a:chExt cx="4592537" cy="984087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28" y="6247849"/>
                <a:ext cx="2761212" cy="9840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sp>
        <p:nvSpPr>
          <p:cNvPr id="25" name="Rounded Rectangle 24"/>
          <p:cNvSpPr/>
          <p:nvPr/>
        </p:nvSpPr>
        <p:spPr bwMode="auto">
          <a:xfrm>
            <a:off x="67242" y="26503"/>
            <a:ext cx="12031271" cy="2149691"/>
          </a:xfrm>
          <a:prstGeom prst="roundRect">
            <a:avLst>
              <a:gd name="adj" fmla="val 5492"/>
            </a:avLst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176898">
              <a:defRPr/>
            </a:pPr>
            <a:endParaRPr lang="en-US" sz="3199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012671-1165-4F27-80D7-ED52601509EC}"/>
              </a:ext>
            </a:extLst>
          </p:cNvPr>
          <p:cNvGrpSpPr/>
          <p:nvPr/>
        </p:nvGrpSpPr>
        <p:grpSpPr>
          <a:xfrm>
            <a:off x="93489" y="113061"/>
            <a:ext cx="1782979" cy="693824"/>
            <a:chOff x="687448" y="188353"/>
            <a:chExt cx="1782979" cy="885072"/>
          </a:xfrm>
        </p:grpSpPr>
        <p:sp>
          <p:nvSpPr>
            <p:cNvPr id="27" name="Isosceles Triangle 44"/>
            <p:cNvSpPr/>
            <p:nvPr/>
          </p:nvSpPr>
          <p:spPr bwMode="auto">
            <a:xfrm rot="5400000" flipV="1">
              <a:off x="613140" y="888983"/>
              <a:ext cx="258751" cy="110133"/>
            </a:xfrm>
            <a:custGeom>
              <a:avLst/>
              <a:gdLst>
                <a:gd name="connsiteX0" fmla="*/ 0 w 293725"/>
                <a:gd name="connsiteY0" fmla="*/ 164224 h 164224"/>
                <a:gd name="connsiteX1" fmla="*/ 146863 w 293725"/>
                <a:gd name="connsiteY1" fmla="*/ 0 h 164224"/>
                <a:gd name="connsiteX2" fmla="*/ 293725 w 293725"/>
                <a:gd name="connsiteY2" fmla="*/ 164224 h 164224"/>
                <a:gd name="connsiteX3" fmla="*/ 0 w 293725"/>
                <a:gd name="connsiteY3" fmla="*/ 164224 h 164224"/>
                <a:gd name="connsiteX0" fmla="*/ 2363 w 296088"/>
                <a:gd name="connsiteY0" fmla="*/ 164221 h 164221"/>
                <a:gd name="connsiteX1" fmla="*/ 0 w 296088"/>
                <a:gd name="connsiteY1" fmla="*/ 0 h 164221"/>
                <a:gd name="connsiteX2" fmla="*/ 296088 w 296088"/>
                <a:gd name="connsiteY2" fmla="*/ 164221 h 164221"/>
                <a:gd name="connsiteX3" fmla="*/ 2363 w 296088"/>
                <a:gd name="connsiteY3" fmla="*/ 164221 h 16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88" h="164221">
                  <a:moveTo>
                    <a:pt x="2363" y="164221"/>
                  </a:moveTo>
                  <a:cubicBezTo>
                    <a:pt x="1575" y="109481"/>
                    <a:pt x="788" y="54740"/>
                    <a:pt x="0" y="0"/>
                  </a:cubicBezTo>
                  <a:lnTo>
                    <a:pt x="296088" y="164221"/>
                  </a:lnTo>
                  <a:lnTo>
                    <a:pt x="2363" y="164221"/>
                  </a:lnTo>
                  <a:close/>
                </a:path>
              </a:pathLst>
            </a:cu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28" name="Pentagon 27"/>
            <p:cNvSpPr/>
            <p:nvPr/>
          </p:nvSpPr>
          <p:spPr bwMode="auto">
            <a:xfrm>
              <a:off x="687448" y="260144"/>
              <a:ext cx="1668876" cy="557771"/>
            </a:xfrm>
            <a:prstGeom prst="homePlate">
              <a:avLst>
                <a:gd name="adj" fmla="val 12444"/>
              </a:avLst>
            </a:pr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 dirty="0">
                <a:solidFill>
                  <a:prstClr val="white"/>
                </a:solidFill>
              </a:endParaRPr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791136" y="291302"/>
              <a:ext cx="296985" cy="468894"/>
              <a:chOff x="7440266" y="3167590"/>
              <a:chExt cx="757238" cy="585127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205711"/>
                <a:ext cx="280814" cy="247791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70075" y="3504927"/>
                <a:ext cx="280814" cy="247790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7506942" y="3167590"/>
                <a:ext cx="355803" cy="250645"/>
              </a:xfrm>
              <a:custGeom>
                <a:avLst/>
                <a:gdLst/>
                <a:ahLst/>
                <a:cxnLst>
                  <a:cxn ang="0">
                    <a:pos x="76" y="182"/>
                  </a:cxn>
                  <a:cxn ang="0">
                    <a:pos x="0" y="114"/>
                  </a:cxn>
                  <a:cxn ang="0">
                    <a:pos x="24" y="88"/>
                  </a:cxn>
                  <a:cxn ang="0">
                    <a:pos x="73" y="132"/>
                  </a:cxn>
                  <a:cxn ang="0">
                    <a:pos x="187" y="0"/>
                  </a:cxn>
                  <a:cxn ang="0">
                    <a:pos x="215" y="24"/>
                  </a:cxn>
                  <a:cxn ang="0">
                    <a:pos x="76" y="182"/>
                  </a:cxn>
                </a:cxnLst>
                <a:rect l="0" t="0" r="r" b="b"/>
                <a:pathLst>
                  <a:path w="215" h="182">
                    <a:moveTo>
                      <a:pt x="76" y="182"/>
                    </a:moveTo>
                    <a:lnTo>
                      <a:pt x="0" y="114"/>
                    </a:lnTo>
                    <a:lnTo>
                      <a:pt x="24" y="88"/>
                    </a:lnTo>
                    <a:lnTo>
                      <a:pt x="73" y="132"/>
                    </a:lnTo>
                    <a:lnTo>
                      <a:pt x="187" y="0"/>
                    </a:lnTo>
                    <a:lnTo>
                      <a:pt x="215" y="24"/>
                    </a:lnTo>
                    <a:lnTo>
                      <a:pt x="7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7840317" y="3649700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7840317" y="3191978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7840317" y="3548417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7840317" y="3316593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</p:grpSp>
        <p:sp>
          <p:nvSpPr>
            <p:cNvPr id="30" name="Chevron 29"/>
            <p:cNvSpPr/>
            <p:nvPr/>
          </p:nvSpPr>
          <p:spPr bwMode="auto">
            <a:xfrm>
              <a:off x="1120782" y="269760"/>
              <a:ext cx="51547" cy="548156"/>
            </a:xfrm>
            <a:prstGeom prst="chevron">
              <a:avLst>
                <a:gd name="adj" fmla="val 68110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>
                <a:solidFill>
                  <a:schemeClr val="tx1"/>
                </a:solidFill>
              </a:endParaRPr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1003608" y="188353"/>
              <a:ext cx="1466819" cy="667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en-US" sz="2799" dirty="0" err="1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Bài</a:t>
              </a:r>
              <a:r>
                <a:rPr lang="en-US" sz="2799" dirty="0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 14: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39184" y="2935641"/>
                <a:ext cx="8939553" cy="553222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b)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𝐴𝐵𝐶𝐷</m:t>
                        </m:r>
                      </m:e>
                    </m:d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, 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𝐴𝐶</m:t>
                    </m:r>
                    <m:r>
                      <a:rPr lang="en-US" sz="2800" i="1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∩</m:t>
                    </m:r>
                    <m:r>
                      <a:rPr lang="en-US" sz="2800" i="1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𝐷𝐸</m:t>
                    </m:r>
                    <m:r>
                      <a:rPr lang="en-US" sz="2800" i="1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𝑂</m:t>
                    </m:r>
                  </m:oMath>
                </a14:m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nl-NL" sz="28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84" y="2935641"/>
                <a:ext cx="8939553" cy="553222"/>
              </a:xfrm>
              <a:prstGeom prst="rect">
                <a:avLst/>
              </a:prstGeom>
              <a:blipFill>
                <a:blip r:embed="rId2"/>
                <a:stretch>
                  <a:fillRect l="-1363" t="-12222" b="-255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88031" y="6480428"/>
            <a:ext cx="436728" cy="328077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5430EDC3-9F8C-4170-B0B6-CB2EBC669275}"/>
              </a:ext>
            </a:extLst>
          </p:cNvPr>
          <p:cNvGrpSpPr/>
          <p:nvPr/>
        </p:nvGrpSpPr>
        <p:grpSpPr>
          <a:xfrm>
            <a:off x="7425217" y="2267609"/>
            <a:ext cx="4650741" cy="4489942"/>
            <a:chOff x="7720490" y="2163840"/>
            <a:chExt cx="4131660" cy="4489940"/>
          </a:xfrm>
        </p:grpSpPr>
        <p:sp>
          <p:nvSpPr>
            <p:cNvPr id="83" name="Rectangle 18">
              <a:extLst>
                <a:ext uri="{FF2B5EF4-FFF2-40B4-BE49-F238E27FC236}">
                  <a16:creationId xmlns:a16="http://schemas.microsoft.com/office/drawing/2014/main" id="{E57D4BD1-9BD8-4AB2-93EC-762BD3CB80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17274" y="2163840"/>
              <a:ext cx="15237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  <a:endParaRPr lang="en-US" sz="2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38865DA0-5502-4E8C-9DDD-F8FFE6F3F202}"/>
                </a:ext>
              </a:extLst>
            </p:cNvPr>
            <p:cNvGrpSpPr/>
            <p:nvPr/>
          </p:nvGrpSpPr>
          <p:grpSpPr>
            <a:xfrm>
              <a:off x="7720490" y="2546410"/>
              <a:ext cx="4131660" cy="4107370"/>
              <a:chOff x="7720490" y="2546410"/>
              <a:chExt cx="4131660" cy="4107370"/>
            </a:xfrm>
          </p:grpSpPr>
          <p:grpSp>
            <p:nvGrpSpPr>
              <p:cNvPr id="87" name="Group 86">
                <a:extLst>
                  <a:ext uri="{FF2B5EF4-FFF2-40B4-BE49-F238E27FC236}">
                    <a16:creationId xmlns:a16="http://schemas.microsoft.com/office/drawing/2014/main" id="{AD781B0E-9B47-452E-9BAE-771670BF85B6}"/>
                  </a:ext>
                </a:extLst>
              </p:cNvPr>
              <p:cNvGrpSpPr/>
              <p:nvPr/>
            </p:nvGrpSpPr>
            <p:grpSpPr>
              <a:xfrm>
                <a:off x="7720490" y="2546410"/>
                <a:ext cx="4131660" cy="4107370"/>
                <a:chOff x="4572001" y="1888198"/>
                <a:chExt cx="3168538" cy="2308489"/>
              </a:xfrm>
            </p:grpSpPr>
            <p:sp>
              <p:nvSpPr>
                <p:cNvPr id="93" name="Line 11">
                  <a:extLst>
                    <a:ext uri="{FF2B5EF4-FFF2-40B4-BE49-F238E27FC236}">
                      <a16:creationId xmlns:a16="http://schemas.microsoft.com/office/drawing/2014/main" id="{E354A2C2-2CCB-4AEA-852D-A29DEAF0E4A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4800762" y="3294327"/>
                  <a:ext cx="658416" cy="748903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612" dirty="0"/>
                </a:p>
              </p:txBody>
            </p:sp>
            <p:sp>
              <p:nvSpPr>
                <p:cNvPr id="95" name="Line 12">
                  <a:extLst>
                    <a:ext uri="{FF2B5EF4-FFF2-40B4-BE49-F238E27FC236}">
                      <a16:creationId xmlns:a16="http://schemas.microsoft.com/office/drawing/2014/main" id="{64F8AAED-CC75-4604-84A9-BD80EDE6DA1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4793457" y="1888199"/>
                  <a:ext cx="658416" cy="2155031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612"/>
                </a:p>
              </p:txBody>
            </p:sp>
            <p:sp>
              <p:nvSpPr>
                <p:cNvPr id="96" name="Line 13">
                  <a:extLst>
                    <a:ext uri="{FF2B5EF4-FFF2-40B4-BE49-F238E27FC236}">
                      <a16:creationId xmlns:a16="http://schemas.microsoft.com/office/drawing/2014/main" id="{1BCF9844-813E-47AA-B9C5-ECF26E45B96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4793457" y="4037482"/>
                  <a:ext cx="1143566" cy="5749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612"/>
                </a:p>
              </p:txBody>
            </p:sp>
            <p:sp>
              <p:nvSpPr>
                <p:cNvPr id="97" name="Line 14">
                  <a:extLst>
                    <a:ext uri="{FF2B5EF4-FFF2-40B4-BE49-F238E27FC236}">
                      <a16:creationId xmlns:a16="http://schemas.microsoft.com/office/drawing/2014/main" id="{AA69C276-4FF6-4261-A3D5-772431FA002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5932501" y="3314777"/>
                  <a:ext cx="1625526" cy="722705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612"/>
                </a:p>
              </p:txBody>
            </p:sp>
            <p:sp>
              <p:nvSpPr>
                <p:cNvPr id="98" name="Line 15">
                  <a:extLst>
                    <a:ext uri="{FF2B5EF4-FFF2-40B4-BE49-F238E27FC236}">
                      <a16:creationId xmlns:a16="http://schemas.microsoft.com/office/drawing/2014/main" id="{FFA33EBA-6164-498D-9172-4E5CDB7A0D0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 flipV="1">
                  <a:off x="5451873" y="1888199"/>
                  <a:ext cx="2106216" cy="1419225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612"/>
                </a:p>
              </p:txBody>
            </p:sp>
            <p:sp>
              <p:nvSpPr>
                <p:cNvPr id="99" name="Line 16">
                  <a:extLst>
                    <a:ext uri="{FF2B5EF4-FFF2-40B4-BE49-F238E27FC236}">
                      <a16:creationId xmlns:a16="http://schemas.microsoft.com/office/drawing/2014/main" id="{E5D3781A-4798-4530-B86A-6560654A3C7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451873" y="1888199"/>
                  <a:ext cx="1191" cy="1406128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612"/>
                </a:p>
              </p:txBody>
            </p:sp>
            <p:sp>
              <p:nvSpPr>
                <p:cNvPr id="100" name="Rectangle 18">
                  <a:extLst>
                    <a:ext uri="{FF2B5EF4-FFF2-40B4-BE49-F238E27FC236}">
                      <a16:creationId xmlns:a16="http://schemas.microsoft.com/office/drawing/2014/main" id="{ECCCAAB6-9EFD-4A23-A06F-06EA56303FE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618222" y="3176499"/>
                  <a:ext cx="122317" cy="18163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B</a:t>
                  </a:r>
                </a:p>
              </p:txBody>
            </p:sp>
            <p:sp>
              <p:nvSpPr>
                <p:cNvPr id="101" name="Rectangle 19">
                  <a:extLst>
                    <a:ext uri="{FF2B5EF4-FFF2-40B4-BE49-F238E27FC236}">
                      <a16:creationId xmlns:a16="http://schemas.microsoft.com/office/drawing/2014/main" id="{E92E0DC2-1144-44C2-B182-877360AAD85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963941" y="3989109"/>
                  <a:ext cx="139791" cy="20757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C</a:t>
                  </a:r>
                </a:p>
              </p:txBody>
            </p:sp>
            <p:sp>
              <p:nvSpPr>
                <p:cNvPr id="102" name="Rectangle 20">
                  <a:extLst>
                    <a:ext uri="{FF2B5EF4-FFF2-40B4-BE49-F238E27FC236}">
                      <a16:creationId xmlns:a16="http://schemas.microsoft.com/office/drawing/2014/main" id="{E76AE927-2282-42A6-B310-BF49F4C67EA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572001" y="3933693"/>
                  <a:ext cx="151805" cy="20757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D</a:t>
                  </a:r>
                  <a:endPara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03" name="Rectangle 21">
                  <a:extLst>
                    <a:ext uri="{FF2B5EF4-FFF2-40B4-BE49-F238E27FC236}">
                      <a16:creationId xmlns:a16="http://schemas.microsoft.com/office/drawing/2014/main" id="{41218D64-6FFD-4D9B-B65D-398C3ACAE5A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243624" y="3149486"/>
                  <a:ext cx="151805" cy="20757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A</a:t>
                  </a:r>
                  <a:endPara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04" name="Line 22">
                  <a:extLst>
                    <a:ext uri="{FF2B5EF4-FFF2-40B4-BE49-F238E27FC236}">
                      <a16:creationId xmlns:a16="http://schemas.microsoft.com/office/drawing/2014/main" id="{BEFC0471-CD3D-46AE-9B33-32D0FFEBEDD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459622" y="3305044"/>
                  <a:ext cx="2083857" cy="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612" dirty="0"/>
                </a:p>
              </p:txBody>
            </p:sp>
            <p:sp>
              <p:nvSpPr>
                <p:cNvPr id="91" name="Line 9">
                  <a:extLst>
                    <a:ext uri="{FF2B5EF4-FFF2-40B4-BE49-F238E27FC236}">
                      <a16:creationId xmlns:a16="http://schemas.microsoft.com/office/drawing/2014/main" id="{206FD176-1285-4C82-B094-A700030A7A9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451874" y="1888198"/>
                  <a:ext cx="485149" cy="2133466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612" dirty="0">
                    <a:ln>
                      <a:solidFill>
                        <a:sysClr val="windowText" lastClr="000000"/>
                      </a:solidFill>
                    </a:ln>
                  </a:endParaRPr>
                </a:p>
              </p:txBody>
            </p:sp>
          </p:grpSp>
          <p:sp>
            <p:nvSpPr>
              <p:cNvPr id="90" name="Line 22">
                <a:extLst>
                  <a:ext uri="{FF2B5EF4-FFF2-40B4-BE49-F238E27FC236}">
                    <a16:creationId xmlns:a16="http://schemas.microsoft.com/office/drawing/2014/main" id="{EA645C0A-34FF-4FC3-A1AA-C30887A5A81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886863" y="5084800"/>
                <a:ext cx="613566" cy="1276889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612" dirty="0"/>
              </a:p>
            </p:txBody>
          </p:sp>
        </p:grpSp>
      </p:grpSp>
      <p:sp>
        <p:nvSpPr>
          <p:cNvPr id="105" name="Line 11">
            <a:extLst>
              <a:ext uri="{FF2B5EF4-FFF2-40B4-BE49-F238E27FC236}">
                <a16:creationId xmlns:a16="http://schemas.microsoft.com/office/drawing/2014/main" id="{64A955C6-FB04-40FB-99C5-83DB2A49A98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445599" y="5221647"/>
            <a:ext cx="895412" cy="1234584"/>
          </a:xfrm>
          <a:prstGeom prst="line">
            <a:avLst/>
          </a:prstGeom>
          <a:noFill/>
          <a:ln w="38100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 dirty="0"/>
          </a:p>
        </p:txBody>
      </p:sp>
      <p:grpSp>
        <p:nvGrpSpPr>
          <p:cNvPr id="109" name="Group 108">
            <a:extLst>
              <a:ext uri="{FF2B5EF4-FFF2-40B4-BE49-F238E27FC236}">
                <a16:creationId xmlns:a16="http://schemas.microsoft.com/office/drawing/2014/main" id="{1FF13D6A-7316-4504-8569-D02228CCF1B5}"/>
              </a:ext>
            </a:extLst>
          </p:cNvPr>
          <p:cNvGrpSpPr/>
          <p:nvPr/>
        </p:nvGrpSpPr>
        <p:grpSpPr>
          <a:xfrm>
            <a:off x="10341001" y="4810286"/>
            <a:ext cx="248125" cy="408535"/>
            <a:chOff x="9828658" y="4150292"/>
            <a:chExt cx="248126" cy="408534"/>
          </a:xfrm>
        </p:grpSpPr>
        <p:sp>
          <p:nvSpPr>
            <p:cNvPr id="111" name="Rectangle 18">
              <a:extLst>
                <a:ext uri="{FF2B5EF4-FFF2-40B4-BE49-F238E27FC236}">
                  <a16:creationId xmlns:a16="http://schemas.microsoft.com/office/drawing/2014/main" id="{67972BC3-706C-4CDA-82F0-03ED427FB3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11673" y="4150292"/>
              <a:ext cx="165111" cy="323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</a:t>
              </a:r>
            </a:p>
          </p:txBody>
        </p:sp>
        <p:sp>
          <p:nvSpPr>
            <p:cNvPr id="110" name="Oval 109">
              <a:extLst>
                <a:ext uri="{FF2B5EF4-FFF2-40B4-BE49-F238E27FC236}">
                  <a16:creationId xmlns:a16="http://schemas.microsoft.com/office/drawing/2014/main" id="{8991181A-7A9D-4CE7-96DC-B47D03563316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 dirty="0"/>
            </a:p>
          </p:txBody>
        </p:sp>
      </p:grpSp>
      <p:sp>
        <p:nvSpPr>
          <p:cNvPr id="57" name="Line 22">
            <a:extLst>
              <a:ext uri="{FF2B5EF4-FFF2-40B4-BE49-F238E27FC236}">
                <a16:creationId xmlns:a16="http://schemas.microsoft.com/office/drawing/2014/main" id="{F50329D8-429B-47F3-B73D-04C35C1EF4A0}"/>
              </a:ext>
            </a:extLst>
          </p:cNvPr>
          <p:cNvSpPr>
            <a:spLocks noChangeShapeType="1"/>
          </p:cNvSpPr>
          <p:nvPr/>
        </p:nvSpPr>
        <p:spPr bwMode="auto">
          <a:xfrm>
            <a:off x="8738126" y="2678754"/>
            <a:ext cx="1685901" cy="2495172"/>
          </a:xfrm>
          <a:prstGeom prst="line">
            <a:avLst/>
          </a:prstGeom>
          <a:noFill/>
          <a:ln w="38100">
            <a:solidFill>
              <a:srgbClr val="FF0000"/>
            </a:solidFill>
            <a:prstDash val="sys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sz="1612" dirty="0"/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99D73315-B99A-43C3-8958-584F319E7E75}"/>
              </a:ext>
            </a:extLst>
          </p:cNvPr>
          <p:cNvGrpSpPr/>
          <p:nvPr/>
        </p:nvGrpSpPr>
        <p:grpSpPr>
          <a:xfrm>
            <a:off x="9872373" y="4115739"/>
            <a:ext cx="491272" cy="370791"/>
            <a:chOff x="9828658" y="4188036"/>
            <a:chExt cx="491273" cy="370790"/>
          </a:xfrm>
        </p:grpSpPr>
        <p:sp>
          <p:nvSpPr>
            <p:cNvPr id="60" name="Rectangle 18">
              <a:extLst>
                <a:ext uri="{FF2B5EF4-FFF2-40B4-BE49-F238E27FC236}">
                  <a16:creationId xmlns:a16="http://schemas.microsoft.com/office/drawing/2014/main" id="{3496A0DC-A423-4634-BA88-CCC2E472CA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43224" y="4188036"/>
              <a:ext cx="376707" cy="369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nl-NL" sz="24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G</a:t>
              </a:r>
              <a:r>
                <a:rPr lang="nl-NL" sz="2400" baseline="-25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1 </a:t>
              </a:r>
              <a:endParaRPr lang="en-US" sz="2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7827D284-10FB-4E1C-8FA5-D2B50F3F1E44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F6A069D4-CFDC-4ADE-938A-F9F4CC43E6FB}"/>
              </a:ext>
            </a:extLst>
          </p:cNvPr>
          <p:cNvGrpSpPr/>
          <p:nvPr/>
        </p:nvGrpSpPr>
        <p:grpSpPr>
          <a:xfrm>
            <a:off x="8937069" y="5784489"/>
            <a:ext cx="201011" cy="376102"/>
            <a:chOff x="9722897" y="4463576"/>
            <a:chExt cx="201011" cy="376102"/>
          </a:xfrm>
        </p:grpSpPr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DAB1A485-82D2-48FA-A2EE-7D63616D8DFC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  <p:sp>
          <p:nvSpPr>
            <p:cNvPr id="64" name="Rectangle 18">
              <a:extLst>
                <a:ext uri="{FF2B5EF4-FFF2-40B4-BE49-F238E27FC236}">
                  <a16:creationId xmlns:a16="http://schemas.microsoft.com/office/drawing/2014/main" id="{5065D28A-4880-4A22-9A3B-463B3A7D3A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22897" y="4516513"/>
              <a:ext cx="193964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</a:p>
          </p:txBody>
        </p:sp>
      </p:grpSp>
      <p:sp>
        <p:nvSpPr>
          <p:cNvPr id="66" name="Line 11">
            <a:extLst>
              <a:ext uri="{FF2B5EF4-FFF2-40B4-BE49-F238E27FC236}">
                <a16:creationId xmlns:a16="http://schemas.microsoft.com/office/drawing/2014/main" id="{1B830C92-04C9-4F05-AC08-B60E20B06BC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753227" y="5244842"/>
            <a:ext cx="2582532" cy="1239671"/>
          </a:xfrm>
          <a:prstGeom prst="line">
            <a:avLst/>
          </a:prstGeom>
          <a:noFill/>
          <a:ln w="38100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 dirty="0"/>
          </a:p>
        </p:txBody>
      </p:sp>
      <p:sp>
        <p:nvSpPr>
          <p:cNvPr id="67" name="Line 16">
            <a:extLst>
              <a:ext uri="{FF2B5EF4-FFF2-40B4-BE49-F238E27FC236}">
                <a16:creationId xmlns:a16="http://schemas.microsoft.com/office/drawing/2014/main" id="{55E8A9E0-338F-4230-85BE-DAB516CEFE67}"/>
              </a:ext>
            </a:extLst>
          </p:cNvPr>
          <p:cNvSpPr>
            <a:spLocks noChangeShapeType="1"/>
          </p:cNvSpPr>
          <p:nvPr/>
        </p:nvSpPr>
        <p:spPr bwMode="auto">
          <a:xfrm>
            <a:off x="8716681" y="2659705"/>
            <a:ext cx="361303" cy="3168891"/>
          </a:xfrm>
          <a:prstGeom prst="line">
            <a:avLst/>
          </a:prstGeom>
          <a:noFill/>
          <a:ln w="38100">
            <a:solidFill>
              <a:srgbClr val="FF0000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/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id="{65EFFAB6-698D-480D-814B-EDFDAE013AA5}"/>
              </a:ext>
            </a:extLst>
          </p:cNvPr>
          <p:cNvGrpSpPr/>
          <p:nvPr/>
        </p:nvGrpSpPr>
        <p:grpSpPr>
          <a:xfrm>
            <a:off x="8913691" y="4715780"/>
            <a:ext cx="534648" cy="369332"/>
            <a:chOff x="9828658" y="4435375"/>
            <a:chExt cx="534646" cy="369332"/>
          </a:xfrm>
        </p:grpSpPr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5ED8F250-4CE4-43F4-B903-52DDC20AA476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  <p:sp>
          <p:nvSpPr>
            <p:cNvPr id="70" name="Rectangle 18">
              <a:extLst>
                <a:ext uri="{FF2B5EF4-FFF2-40B4-BE49-F238E27FC236}">
                  <a16:creationId xmlns:a16="http://schemas.microsoft.com/office/drawing/2014/main" id="{2A923837-0E51-4B50-82D3-B463F2D5BE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86599" y="4435375"/>
              <a:ext cx="37670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nl-NL" sz="24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G</a:t>
              </a:r>
              <a:r>
                <a:rPr lang="nl-NL" sz="2400" baseline="-25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2 </a:t>
              </a:r>
              <a:endParaRPr lang="en-US" sz="2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71" name="Line 11">
            <a:extLst>
              <a:ext uri="{FF2B5EF4-FFF2-40B4-BE49-F238E27FC236}">
                <a16:creationId xmlns:a16="http://schemas.microsoft.com/office/drawing/2014/main" id="{8F652607-3A96-41FA-A0CD-CA61BF0BE6F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91517" y="4452945"/>
            <a:ext cx="935051" cy="336609"/>
          </a:xfrm>
          <a:prstGeom prst="line">
            <a:avLst/>
          </a:prstGeom>
          <a:noFill/>
          <a:ln w="38100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 dirty="0"/>
          </a:p>
        </p:txBody>
      </p:sp>
      <p:sp>
        <p:nvSpPr>
          <p:cNvPr id="74" name="Line 9">
            <a:extLst>
              <a:ext uri="{FF2B5EF4-FFF2-40B4-BE49-F238E27FC236}">
                <a16:creationId xmlns:a16="http://schemas.microsoft.com/office/drawing/2014/main" id="{A8BED02A-D558-44E0-AB02-4218F2B4FF4B}"/>
              </a:ext>
            </a:extLst>
          </p:cNvPr>
          <p:cNvSpPr>
            <a:spLocks noChangeShapeType="1"/>
          </p:cNvSpPr>
          <p:nvPr/>
        </p:nvSpPr>
        <p:spPr bwMode="auto">
          <a:xfrm>
            <a:off x="8706032" y="2638230"/>
            <a:ext cx="712096" cy="3795961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 dirty="0">
              <a:ln>
                <a:solidFill>
                  <a:sysClr val="windowText" lastClr="000000"/>
                </a:solidFill>
              </a:ln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A2939C3-64AC-4B89-91F2-60086CEC8C87}"/>
              </a:ext>
            </a:extLst>
          </p:cNvPr>
          <p:cNvGrpSpPr/>
          <p:nvPr/>
        </p:nvGrpSpPr>
        <p:grpSpPr>
          <a:xfrm>
            <a:off x="9892355" y="4402621"/>
            <a:ext cx="575804" cy="822969"/>
            <a:chOff x="9892354" y="4402619"/>
            <a:chExt cx="575804" cy="822969"/>
          </a:xfrm>
        </p:grpSpPr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9FFF1E1D-7E82-44F4-AE14-B9A9823C14C4}"/>
                </a:ext>
              </a:extLst>
            </p:cNvPr>
            <p:cNvSpPr/>
            <p:nvPr/>
          </p:nvSpPr>
          <p:spPr>
            <a:xfrm>
              <a:off x="9892354" y="4402619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5A9A67AE-194A-4626-8E30-E544FAAF4DFD}"/>
                </a:ext>
              </a:extLst>
            </p:cNvPr>
            <p:cNvSpPr/>
            <p:nvPr/>
          </p:nvSpPr>
          <p:spPr>
            <a:xfrm>
              <a:off x="10372908" y="5130338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8" name="Rectangle 77">
                <a:extLst>
                  <a:ext uri="{FF2B5EF4-FFF2-40B4-BE49-F238E27FC236}">
                    <a16:creationId xmlns:a16="http://schemas.microsoft.com/office/drawing/2014/main" id="{F0FF013F-14BC-40F9-8E5E-BD4441078468}"/>
                  </a:ext>
                </a:extLst>
              </p:cNvPr>
              <p:cNvSpPr/>
              <p:nvPr/>
            </p:nvSpPr>
            <p:spPr>
              <a:xfrm>
                <a:off x="61894" y="3446601"/>
                <a:ext cx="5132959" cy="750136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Tam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giác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𝑆𝑂𝐸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/>
                                <a:cs typeface="Times New Roman" panose="02020603050405020304" pitchFamily="18" charset="0"/>
                              </a:rPr>
                              <m:t>𝑆𝐺</m:t>
                            </m:r>
                          </m:e>
                          <m:sub>
                            <m:r>
                              <a:rPr lang="en-US" sz="2800" i="1">
                                <a:latin typeface="Cambria Math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𝑆𝐸</m:t>
                        </m:r>
                      </m:den>
                    </m:f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/>
                                <a:cs typeface="Times New Roman" panose="02020603050405020304" pitchFamily="18" charset="0"/>
                              </a:rPr>
                              <m:t>𝑆𝐺</m:t>
                            </m:r>
                          </m:e>
                          <m:sub>
                            <m:r>
                              <a:rPr lang="en-US" sz="2800" i="1">
                                <a:latin typeface="Cambria Math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𝑆𝑂</m:t>
                        </m:r>
                      </m:den>
                    </m:f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nl-NL" sz="2800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8" name="Rectangle 77">
                <a:extLst>
                  <a:ext uri="{FF2B5EF4-FFF2-40B4-BE49-F238E27FC236}">
                    <a16:creationId xmlns:a16="http://schemas.microsoft.com/office/drawing/2014/main" id="{F0FF013F-14BC-40F9-8E5E-BD444107846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894" y="3446601"/>
                <a:ext cx="5132959" cy="750136"/>
              </a:xfrm>
              <a:prstGeom prst="rect">
                <a:avLst/>
              </a:prstGeom>
              <a:blipFill>
                <a:blip r:embed="rId3"/>
                <a:stretch>
                  <a:fillRect l="-2375" b="-89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9" name="Rectangle 78">
                <a:extLst>
                  <a:ext uri="{FF2B5EF4-FFF2-40B4-BE49-F238E27FC236}">
                    <a16:creationId xmlns:a16="http://schemas.microsoft.com/office/drawing/2014/main" id="{47711660-8998-4BAF-B440-856F9D3FF70B}"/>
                  </a:ext>
                </a:extLst>
              </p:cNvPr>
              <p:cNvSpPr/>
              <p:nvPr/>
            </p:nvSpPr>
            <p:spPr>
              <a:xfrm>
                <a:off x="95625" y="5195182"/>
                <a:ext cx="7955427" cy="553351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nl-NL" sz="2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Từ (3) và (4)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⇒</m:t>
                    </m:r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/>
                          </a:rPr>
                          <m:t>𝐺</m:t>
                        </m:r>
                      </m:e>
                      <m:sub>
                        <m:r>
                          <a:rPr lang="en-US" sz="2800" i="1">
                            <a:latin typeface="Cambria Math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/>
                          </a:rPr>
                          <m:t>𝐺</m:t>
                        </m:r>
                      </m:e>
                      <m:sub>
                        <m:r>
                          <a:rPr lang="en-US" sz="2800" i="1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</m:t>
                        </m:r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𝐴𝐶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endParaRPr lang="en-US" sz="2799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9" name="Rectangle 78">
                <a:extLst>
                  <a:ext uri="{FF2B5EF4-FFF2-40B4-BE49-F238E27FC236}">
                    <a16:creationId xmlns:a16="http://schemas.microsoft.com/office/drawing/2014/main" id="{47711660-8998-4BAF-B440-856F9D3FF70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625" y="5195182"/>
                <a:ext cx="7955427" cy="553351"/>
              </a:xfrm>
              <a:prstGeom prst="rect">
                <a:avLst/>
              </a:prstGeom>
              <a:blipFill>
                <a:blip r:embed="rId4"/>
                <a:stretch>
                  <a:fillRect l="-1609" t="-10989" b="-24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150174" y="96840"/>
                <a:ext cx="12067075" cy="212596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tabLst>
                    <a:tab pos="285744" algn="l"/>
                    <a:tab pos="396865" algn="l"/>
                    <a:tab pos="463539" algn="l"/>
                    <a:tab pos="466714" algn="l"/>
                    <a:tab pos="1260443" algn="l"/>
                    <a:tab pos="3779744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	              Cho hình chóp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có đáy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hình thang vuông tại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𝐴𝐷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𝐶𝐷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𝐴𝐵</m:t>
                        </m:r>
                      </m:num>
                      <m:den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14:m>
                  <m:oMath xmlns:m="http://schemas.openxmlformats.org/officeDocument/2006/math">
                    <m:r>
                      <a:rPr lang="en-US" sz="2800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Gọi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𝐸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trung điểm của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pPr>
                  <a:lnSpc>
                    <a:spcPct val="115000"/>
                  </a:lnSpc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b) Gọi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𝐺</m:t>
                        </m:r>
                      </m:e>
                      <m:sub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𝐺</m:t>
                        </m:r>
                      </m:e>
                      <m:sub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lần lượt là trọng tâm của tam giác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𝐴𝐶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pPr>
                  <a:lnSpc>
                    <a:spcPct val="115000"/>
                  </a:lnSpc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Chứng minh: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𝐺</m:t>
                        </m:r>
                      </m:e>
                      <m:sub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𝐺</m:t>
                        </m:r>
                      </m:e>
                      <m:sub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</m:t>
                        </m:r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𝐴𝐶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174" y="96840"/>
                <a:ext cx="12067075" cy="2125967"/>
              </a:xfrm>
              <a:prstGeom prst="rect">
                <a:avLst/>
              </a:prstGeom>
              <a:blipFill>
                <a:blip r:embed="rId5"/>
                <a:stretch>
                  <a:fillRect l="-1061" t="-3152" r="-657" b="-51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4691517" y="3565953"/>
                <a:ext cx="2970750" cy="5533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</a:pP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⇒</m:t>
                    </m:r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/>
                          </a:rPr>
                          <m:t>𝐺</m:t>
                        </m:r>
                      </m:e>
                      <m:sub>
                        <m:r>
                          <a:rPr lang="en-US" sz="2800" i="1">
                            <a:latin typeface="Cambria Math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/>
                          </a:rPr>
                          <m:t>𝐺</m:t>
                        </m:r>
                      </m:e>
                      <m:sub>
                        <m:r>
                          <a:rPr lang="en-US" sz="2800" i="1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∕∕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𝑂𝐸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(3).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1517" y="3565953"/>
                <a:ext cx="2970750" cy="553357"/>
              </a:xfrm>
              <a:prstGeom prst="rect">
                <a:avLst/>
              </a:prstGeom>
              <a:blipFill>
                <a:blip r:embed="rId6"/>
                <a:stretch>
                  <a:fillRect t="-12088" r="-3080" b="-24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2" name="Rectangle 91"/>
              <p:cNvSpPr/>
              <p:nvPr/>
            </p:nvSpPr>
            <p:spPr>
              <a:xfrm>
                <a:off x="93239" y="4104279"/>
                <a:ext cx="6534584" cy="1120750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Do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𝑂𝐸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𝐴𝐶</m:t>
                            </m:r>
                          </m:e>
                          <m:e>
                            <m:r>
                              <a:rPr lang="en-US" sz="2800" i="1">
                                <a:latin typeface="Cambria Math"/>
                              </a:rPr>
                              <m:t>𝑂𝐸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𝑆𝐴</m:t>
                            </m:r>
                          </m:e>
                        </m:eqArr>
                      </m:e>
                    </m:d>
                    <m:r>
                      <a:rPr lang="en-US" sz="2800" i="1">
                        <a:latin typeface="Cambria Math"/>
                      </a:rPr>
                      <m:t>⇒</m:t>
                    </m:r>
                    <m:r>
                      <a:rPr lang="en-US" sz="2800" i="1">
                        <a:latin typeface="Cambria Math"/>
                      </a:rPr>
                      <m:t>𝑂𝐸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𝑆𝐴𝐶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(4).</a:t>
                </a:r>
              </a:p>
            </p:txBody>
          </p:sp>
        </mc:Choice>
        <mc:Fallback xmlns="">
          <p:sp>
            <p:nvSpPr>
              <p:cNvPr id="92" name="Rectangle 9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239" y="4104279"/>
                <a:ext cx="6534584" cy="1120750"/>
              </a:xfrm>
              <a:prstGeom prst="rect">
                <a:avLst/>
              </a:prstGeom>
              <a:blipFill>
                <a:blip r:embed="rId7"/>
                <a:stretch>
                  <a:fillRect l="-18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63856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57" grpId="0" animBg="1"/>
      <p:bldP spid="67" grpId="0" animBg="1"/>
      <p:bldP spid="71" grpId="0" animBg="1"/>
      <p:bldP spid="78" grpId="0"/>
      <p:bldP spid="79" grpId="0"/>
      <p:bldP spid="3" grpId="0"/>
      <p:bldP spid="9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67241" y="1713441"/>
            <a:ext cx="12031272" cy="5095063"/>
            <a:chOff x="184495" y="3638260"/>
            <a:chExt cx="11926984" cy="4644592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743990"/>
              <a:ext cx="11926984" cy="4538862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38260"/>
              <a:ext cx="2342698" cy="504900"/>
              <a:chOff x="1275608" y="6243061"/>
              <a:chExt cx="4592537" cy="917379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30" y="6243061"/>
                <a:ext cx="2788750" cy="9173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sp>
        <p:nvSpPr>
          <p:cNvPr id="25" name="Rounded Rectangle 24"/>
          <p:cNvSpPr/>
          <p:nvPr/>
        </p:nvSpPr>
        <p:spPr bwMode="auto">
          <a:xfrm>
            <a:off x="67242" y="49497"/>
            <a:ext cx="12031271" cy="1663361"/>
          </a:xfrm>
          <a:prstGeom prst="roundRect">
            <a:avLst>
              <a:gd name="adj" fmla="val 5492"/>
            </a:avLst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176898">
              <a:defRPr/>
            </a:pPr>
            <a:endParaRPr lang="en-US" sz="3199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012671-1165-4F27-80D7-ED52601509EC}"/>
              </a:ext>
            </a:extLst>
          </p:cNvPr>
          <p:cNvGrpSpPr/>
          <p:nvPr/>
        </p:nvGrpSpPr>
        <p:grpSpPr>
          <a:xfrm>
            <a:off x="93489" y="113061"/>
            <a:ext cx="1782979" cy="693824"/>
            <a:chOff x="687448" y="188353"/>
            <a:chExt cx="1782979" cy="885072"/>
          </a:xfrm>
        </p:grpSpPr>
        <p:sp>
          <p:nvSpPr>
            <p:cNvPr id="27" name="Isosceles Triangle 44"/>
            <p:cNvSpPr/>
            <p:nvPr/>
          </p:nvSpPr>
          <p:spPr bwMode="auto">
            <a:xfrm rot="5400000" flipV="1">
              <a:off x="613140" y="888983"/>
              <a:ext cx="258751" cy="110133"/>
            </a:xfrm>
            <a:custGeom>
              <a:avLst/>
              <a:gdLst>
                <a:gd name="connsiteX0" fmla="*/ 0 w 293725"/>
                <a:gd name="connsiteY0" fmla="*/ 164224 h 164224"/>
                <a:gd name="connsiteX1" fmla="*/ 146863 w 293725"/>
                <a:gd name="connsiteY1" fmla="*/ 0 h 164224"/>
                <a:gd name="connsiteX2" fmla="*/ 293725 w 293725"/>
                <a:gd name="connsiteY2" fmla="*/ 164224 h 164224"/>
                <a:gd name="connsiteX3" fmla="*/ 0 w 293725"/>
                <a:gd name="connsiteY3" fmla="*/ 164224 h 164224"/>
                <a:gd name="connsiteX0" fmla="*/ 2363 w 296088"/>
                <a:gd name="connsiteY0" fmla="*/ 164221 h 164221"/>
                <a:gd name="connsiteX1" fmla="*/ 0 w 296088"/>
                <a:gd name="connsiteY1" fmla="*/ 0 h 164221"/>
                <a:gd name="connsiteX2" fmla="*/ 296088 w 296088"/>
                <a:gd name="connsiteY2" fmla="*/ 164221 h 164221"/>
                <a:gd name="connsiteX3" fmla="*/ 2363 w 296088"/>
                <a:gd name="connsiteY3" fmla="*/ 164221 h 16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88" h="164221">
                  <a:moveTo>
                    <a:pt x="2363" y="164221"/>
                  </a:moveTo>
                  <a:cubicBezTo>
                    <a:pt x="1575" y="109481"/>
                    <a:pt x="788" y="54740"/>
                    <a:pt x="0" y="0"/>
                  </a:cubicBezTo>
                  <a:lnTo>
                    <a:pt x="296088" y="164221"/>
                  </a:lnTo>
                  <a:lnTo>
                    <a:pt x="2363" y="164221"/>
                  </a:lnTo>
                  <a:close/>
                </a:path>
              </a:pathLst>
            </a:cu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28" name="Pentagon 27"/>
            <p:cNvSpPr/>
            <p:nvPr/>
          </p:nvSpPr>
          <p:spPr bwMode="auto">
            <a:xfrm>
              <a:off x="687448" y="260144"/>
              <a:ext cx="1668876" cy="557771"/>
            </a:xfrm>
            <a:prstGeom prst="homePlate">
              <a:avLst>
                <a:gd name="adj" fmla="val 12444"/>
              </a:avLst>
            </a:pr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 dirty="0">
                <a:solidFill>
                  <a:prstClr val="white"/>
                </a:solidFill>
              </a:endParaRPr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791136" y="291302"/>
              <a:ext cx="296985" cy="468894"/>
              <a:chOff x="7440266" y="3167590"/>
              <a:chExt cx="757238" cy="585127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205711"/>
                <a:ext cx="280814" cy="247791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70075" y="3504927"/>
                <a:ext cx="280814" cy="247790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7506942" y="3167590"/>
                <a:ext cx="355803" cy="250645"/>
              </a:xfrm>
              <a:custGeom>
                <a:avLst/>
                <a:gdLst/>
                <a:ahLst/>
                <a:cxnLst>
                  <a:cxn ang="0">
                    <a:pos x="76" y="182"/>
                  </a:cxn>
                  <a:cxn ang="0">
                    <a:pos x="0" y="114"/>
                  </a:cxn>
                  <a:cxn ang="0">
                    <a:pos x="24" y="88"/>
                  </a:cxn>
                  <a:cxn ang="0">
                    <a:pos x="73" y="132"/>
                  </a:cxn>
                  <a:cxn ang="0">
                    <a:pos x="187" y="0"/>
                  </a:cxn>
                  <a:cxn ang="0">
                    <a:pos x="215" y="24"/>
                  </a:cxn>
                  <a:cxn ang="0">
                    <a:pos x="76" y="182"/>
                  </a:cxn>
                </a:cxnLst>
                <a:rect l="0" t="0" r="r" b="b"/>
                <a:pathLst>
                  <a:path w="215" h="182">
                    <a:moveTo>
                      <a:pt x="76" y="182"/>
                    </a:moveTo>
                    <a:lnTo>
                      <a:pt x="0" y="114"/>
                    </a:lnTo>
                    <a:lnTo>
                      <a:pt x="24" y="88"/>
                    </a:lnTo>
                    <a:lnTo>
                      <a:pt x="73" y="132"/>
                    </a:lnTo>
                    <a:lnTo>
                      <a:pt x="187" y="0"/>
                    </a:lnTo>
                    <a:lnTo>
                      <a:pt x="215" y="24"/>
                    </a:lnTo>
                    <a:lnTo>
                      <a:pt x="7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7840317" y="3649700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7840317" y="3191978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7840317" y="3548417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7840317" y="3316593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</p:grpSp>
        <p:sp>
          <p:nvSpPr>
            <p:cNvPr id="30" name="Chevron 29"/>
            <p:cNvSpPr/>
            <p:nvPr/>
          </p:nvSpPr>
          <p:spPr bwMode="auto">
            <a:xfrm>
              <a:off x="1120782" y="269760"/>
              <a:ext cx="51547" cy="548156"/>
            </a:xfrm>
            <a:prstGeom prst="chevron">
              <a:avLst>
                <a:gd name="adj" fmla="val 68110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>
                <a:solidFill>
                  <a:schemeClr val="tx1"/>
                </a:solidFill>
              </a:endParaRPr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1003608" y="188353"/>
              <a:ext cx="1466819" cy="667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en-US" sz="2799" dirty="0" err="1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Bài</a:t>
              </a:r>
              <a:r>
                <a:rPr lang="en-US" sz="2799" dirty="0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 14: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147747" y="2214754"/>
                <a:ext cx="7882053" cy="1204298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c)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Gọi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𝑀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trung điểm của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𝑆𝐷</m:t>
                    </m:r>
                  </m:oMath>
                </a14:m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</m:oMath>
                </a14:m>
                <a:r>
                  <a:rPr lang="en-US" sz="28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𝑆𝐶𝐷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có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𝑀𝐽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 </a:t>
                </a:r>
                <a:r>
                  <a:rPr lang="en-US" sz="28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trung</a:t>
                </a:r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bình</a:t>
                </a:r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nên</a:t>
                </a:r>
                <a14:m>
                  <m:oMath xmlns:m="http://schemas.openxmlformats.org/officeDocument/2006/math">
                    <m:r>
                      <a:rPr lang="en-US" sz="2800">
                        <a:latin typeface="Cambria Math"/>
                      </a:rPr>
                      <m:t> </m:t>
                    </m:r>
                    <m:r>
                      <a:rPr lang="en-US" sz="2800" i="1">
                        <a:latin typeface="Cambria Math"/>
                      </a:rPr>
                      <m:t>𝑀𝐽</m:t>
                    </m:r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∕∕</m:t>
                    </m:r>
                    <m:r>
                      <a:rPr lang="en-US" sz="2800" i="1">
                        <a:latin typeface="Cambria Math"/>
                      </a:rPr>
                      <m:t>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𝑀𝐽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𝐶𝐷</m:t>
                    </m:r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nl-NL" sz="28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747" y="2214754"/>
                <a:ext cx="7882053" cy="1204298"/>
              </a:xfrm>
              <a:prstGeom prst="rect">
                <a:avLst/>
              </a:prstGeom>
              <a:blipFill>
                <a:blip r:embed="rId2"/>
                <a:stretch>
                  <a:fillRect l="-1547" t="-5051" b="-50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88031" y="6480428"/>
            <a:ext cx="436728" cy="328077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9C75B129-DC41-4FCF-848C-73DA51056B86}"/>
                  </a:ext>
                </a:extLst>
              </p:cNvPr>
              <p:cNvSpPr/>
              <p:nvPr/>
            </p:nvSpPr>
            <p:spPr>
              <a:xfrm>
                <a:off x="209957" y="3231962"/>
                <a:ext cx="7813977" cy="1204298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 khác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𝐴𝐼</m:t>
                    </m:r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∕∕</m:t>
                    </m:r>
                    <m:r>
                      <a:rPr lang="en-US" sz="2800" i="1">
                        <a:latin typeface="Cambria Math"/>
                      </a:rPr>
                      <m:t>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𝐴𝐼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Suy ra,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𝐴𝑀𝐼𝐽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hình bình hành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⇒</m:t>
                    </m:r>
                    <m:r>
                      <a:rPr lang="en-US" sz="2800" i="1">
                        <a:latin typeface="Cambria Math"/>
                      </a:rPr>
                      <m:t>𝐼𝐽</m:t>
                    </m:r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∕∕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𝐴𝑀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(5).</a:t>
                </a:r>
              </a:p>
            </p:txBody>
          </p:sp>
        </mc:Choice>
        <mc:Fallback xmlns="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9C75B129-DC41-4FCF-848C-73DA51056B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957" y="3231962"/>
                <a:ext cx="7813977" cy="1204298"/>
              </a:xfrm>
              <a:prstGeom prst="rect">
                <a:avLst/>
              </a:prstGeom>
              <a:blipFill>
                <a:blip r:embed="rId3"/>
                <a:stretch>
                  <a:fillRect l="-1560" b="-106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06" name="Group 105">
            <a:extLst>
              <a:ext uri="{FF2B5EF4-FFF2-40B4-BE49-F238E27FC236}">
                <a16:creationId xmlns:a16="http://schemas.microsoft.com/office/drawing/2014/main" id="{926D1C57-CAFB-4D43-9E44-A38381BA2CAF}"/>
              </a:ext>
            </a:extLst>
          </p:cNvPr>
          <p:cNvGrpSpPr/>
          <p:nvPr/>
        </p:nvGrpSpPr>
        <p:grpSpPr>
          <a:xfrm>
            <a:off x="9475636" y="4798019"/>
            <a:ext cx="95251" cy="410547"/>
            <a:chOff x="9828657" y="4148279"/>
            <a:chExt cx="95251" cy="410547"/>
          </a:xfrm>
        </p:grpSpPr>
        <p:sp>
          <p:nvSpPr>
            <p:cNvPr id="107" name="Oval 106">
              <a:extLst>
                <a:ext uri="{FF2B5EF4-FFF2-40B4-BE49-F238E27FC236}">
                  <a16:creationId xmlns:a16="http://schemas.microsoft.com/office/drawing/2014/main" id="{A00DC80B-1C1C-4BD8-8D1B-92670B60DDE7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  <p:sp>
          <p:nvSpPr>
            <p:cNvPr id="108" name="Rectangle 18">
              <a:extLst>
                <a:ext uri="{FF2B5EF4-FFF2-40B4-BE49-F238E27FC236}">
                  <a16:creationId xmlns:a16="http://schemas.microsoft.com/office/drawing/2014/main" id="{6B30083B-5BD7-4ADE-B907-92D891294A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828657" y="4148279"/>
              <a:ext cx="89768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F53F3753-EE2C-4184-82C0-C49910DAED73}"/>
              </a:ext>
            </a:extLst>
          </p:cNvPr>
          <p:cNvGrpSpPr/>
          <p:nvPr/>
        </p:nvGrpSpPr>
        <p:grpSpPr>
          <a:xfrm>
            <a:off x="7425217" y="2267609"/>
            <a:ext cx="4650741" cy="4489942"/>
            <a:chOff x="7425216" y="2267608"/>
            <a:chExt cx="4650741" cy="4489940"/>
          </a:xfrm>
        </p:grpSpPr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5430EDC3-9F8C-4170-B0B6-CB2EBC669275}"/>
                </a:ext>
              </a:extLst>
            </p:cNvPr>
            <p:cNvGrpSpPr/>
            <p:nvPr/>
          </p:nvGrpSpPr>
          <p:grpSpPr>
            <a:xfrm>
              <a:off x="7425216" y="2267608"/>
              <a:ext cx="4650741" cy="4489940"/>
              <a:chOff x="7720490" y="2163840"/>
              <a:chExt cx="4131660" cy="4489940"/>
            </a:xfrm>
          </p:grpSpPr>
          <p:sp>
            <p:nvSpPr>
              <p:cNvPr id="83" name="Rectangle 18">
                <a:extLst>
                  <a:ext uri="{FF2B5EF4-FFF2-40B4-BE49-F238E27FC236}">
                    <a16:creationId xmlns:a16="http://schemas.microsoft.com/office/drawing/2014/main" id="{E57D4BD1-9BD8-4AB2-93EC-762BD3CB80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817274" y="2163840"/>
                <a:ext cx="15237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:endPara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85" name="Group 84">
                <a:extLst>
                  <a:ext uri="{FF2B5EF4-FFF2-40B4-BE49-F238E27FC236}">
                    <a16:creationId xmlns:a16="http://schemas.microsoft.com/office/drawing/2014/main" id="{38865DA0-5502-4E8C-9DDD-F8FFE6F3F202}"/>
                  </a:ext>
                </a:extLst>
              </p:cNvPr>
              <p:cNvGrpSpPr/>
              <p:nvPr/>
            </p:nvGrpSpPr>
            <p:grpSpPr>
              <a:xfrm>
                <a:off x="7720490" y="2546410"/>
                <a:ext cx="4131660" cy="4107370"/>
                <a:chOff x="7720490" y="2546410"/>
                <a:chExt cx="4131660" cy="4107370"/>
              </a:xfrm>
            </p:grpSpPr>
            <p:grpSp>
              <p:nvGrpSpPr>
                <p:cNvPr id="87" name="Group 86">
                  <a:extLst>
                    <a:ext uri="{FF2B5EF4-FFF2-40B4-BE49-F238E27FC236}">
                      <a16:creationId xmlns:a16="http://schemas.microsoft.com/office/drawing/2014/main" id="{AD781B0E-9B47-452E-9BAE-771670BF85B6}"/>
                    </a:ext>
                  </a:extLst>
                </p:cNvPr>
                <p:cNvGrpSpPr/>
                <p:nvPr/>
              </p:nvGrpSpPr>
              <p:grpSpPr>
                <a:xfrm>
                  <a:off x="7720490" y="2546410"/>
                  <a:ext cx="4131660" cy="4107370"/>
                  <a:chOff x="4572001" y="1888198"/>
                  <a:chExt cx="3168538" cy="2308489"/>
                </a:xfrm>
              </p:grpSpPr>
              <p:sp>
                <p:nvSpPr>
                  <p:cNvPr id="91" name="Line 9">
                    <a:extLst>
                      <a:ext uri="{FF2B5EF4-FFF2-40B4-BE49-F238E27FC236}">
                        <a16:creationId xmlns:a16="http://schemas.microsoft.com/office/drawing/2014/main" id="{206FD176-1285-4C82-B094-A700030A7A93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4" y="1888198"/>
                    <a:ext cx="485149" cy="2133466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>
                      <a:ln>
                        <a:solidFill>
                          <a:sysClr val="windowText" lastClr="000000"/>
                        </a:solidFill>
                      </a:ln>
                    </a:endParaRPr>
                  </a:p>
                </p:txBody>
              </p:sp>
              <p:sp>
                <p:nvSpPr>
                  <p:cNvPr id="93" name="Line 11">
                    <a:extLst>
                      <a:ext uri="{FF2B5EF4-FFF2-40B4-BE49-F238E27FC236}">
                        <a16:creationId xmlns:a16="http://schemas.microsoft.com/office/drawing/2014/main" id="{E354A2C2-2CCB-4AEA-852D-A29DEAF0E4AF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800762" y="3294327"/>
                    <a:ext cx="658416" cy="748903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 dirty="0"/>
                  </a:p>
                </p:txBody>
              </p:sp>
              <p:sp>
                <p:nvSpPr>
                  <p:cNvPr id="95" name="Line 12">
                    <a:extLst>
                      <a:ext uri="{FF2B5EF4-FFF2-40B4-BE49-F238E27FC236}">
                        <a16:creationId xmlns:a16="http://schemas.microsoft.com/office/drawing/2014/main" id="{64F8AAED-CC75-4604-84A9-BD80EDE6DA19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793457" y="1888199"/>
                    <a:ext cx="658416" cy="2155031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96" name="Line 13">
                    <a:extLst>
                      <a:ext uri="{FF2B5EF4-FFF2-40B4-BE49-F238E27FC236}">
                        <a16:creationId xmlns:a16="http://schemas.microsoft.com/office/drawing/2014/main" id="{1BCF9844-813E-47AA-B9C5-ECF26E45B964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793457" y="4037482"/>
                    <a:ext cx="1143566" cy="5749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97" name="Line 14">
                    <a:extLst>
                      <a:ext uri="{FF2B5EF4-FFF2-40B4-BE49-F238E27FC236}">
                        <a16:creationId xmlns:a16="http://schemas.microsoft.com/office/drawing/2014/main" id="{AA69C276-4FF6-4261-A3D5-772431FA0023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5932501" y="3314777"/>
                    <a:ext cx="1625526" cy="722705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98" name="Line 15">
                    <a:extLst>
                      <a:ext uri="{FF2B5EF4-FFF2-40B4-BE49-F238E27FC236}">
                        <a16:creationId xmlns:a16="http://schemas.microsoft.com/office/drawing/2014/main" id="{FFA33EBA-6164-498D-9172-4E5CDB7A0D0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5451873" y="1888199"/>
                    <a:ext cx="2106216" cy="1419225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99" name="Line 16">
                    <a:extLst>
                      <a:ext uri="{FF2B5EF4-FFF2-40B4-BE49-F238E27FC236}">
                        <a16:creationId xmlns:a16="http://schemas.microsoft.com/office/drawing/2014/main" id="{E5D3781A-4798-4530-B86A-6560654A3C72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1873" y="1888199"/>
                    <a:ext cx="1191" cy="1406128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1612"/>
                  </a:p>
                </p:txBody>
              </p:sp>
              <p:sp>
                <p:nvSpPr>
                  <p:cNvPr id="100" name="Rectangle 18">
                    <a:extLst>
                      <a:ext uri="{FF2B5EF4-FFF2-40B4-BE49-F238E27FC236}">
                        <a16:creationId xmlns:a16="http://schemas.microsoft.com/office/drawing/2014/main" id="{ECCCAAB6-9EFD-4A23-A06F-06EA56303FE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618222" y="3176499"/>
                    <a:ext cx="122317" cy="1816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B</a:t>
                    </a:r>
                  </a:p>
                </p:txBody>
              </p:sp>
              <p:sp>
                <p:nvSpPr>
                  <p:cNvPr id="101" name="Rectangle 19">
                    <a:extLst>
                      <a:ext uri="{FF2B5EF4-FFF2-40B4-BE49-F238E27FC236}">
                        <a16:creationId xmlns:a16="http://schemas.microsoft.com/office/drawing/2014/main" id="{E92E0DC2-1144-44C2-B182-877360AAD85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963941" y="3989109"/>
                    <a:ext cx="139791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C</a:t>
                    </a:r>
                  </a:p>
                </p:txBody>
              </p:sp>
              <p:sp>
                <p:nvSpPr>
                  <p:cNvPr id="102" name="Rectangle 20">
                    <a:extLst>
                      <a:ext uri="{FF2B5EF4-FFF2-40B4-BE49-F238E27FC236}">
                        <a16:creationId xmlns:a16="http://schemas.microsoft.com/office/drawing/2014/main" id="{E76AE927-2282-42A6-B310-BF49F4C67EA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572001" y="3933693"/>
                    <a:ext cx="151805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D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103" name="Rectangle 21">
                    <a:extLst>
                      <a:ext uri="{FF2B5EF4-FFF2-40B4-BE49-F238E27FC236}">
                        <a16:creationId xmlns:a16="http://schemas.microsoft.com/office/drawing/2014/main" id="{41218D64-6FFD-4D9B-B65D-398C3ACAE5A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237181" y="3172779"/>
                    <a:ext cx="151805" cy="20757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3333FF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A</a:t>
                    </a:r>
                    <a:endPara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104" name="Line 22">
                    <a:extLst>
                      <a:ext uri="{FF2B5EF4-FFF2-40B4-BE49-F238E27FC236}">
                        <a16:creationId xmlns:a16="http://schemas.microsoft.com/office/drawing/2014/main" id="{BEFC0471-CD3D-46AE-9B33-32D0FFEBEDD4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459622" y="3305044"/>
                    <a:ext cx="2083857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1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612" dirty="0"/>
                  </a:p>
                </p:txBody>
              </p:sp>
            </p:grpSp>
            <p:sp>
              <p:nvSpPr>
                <p:cNvPr id="90" name="Line 22">
                  <a:extLst>
                    <a:ext uri="{FF2B5EF4-FFF2-40B4-BE49-F238E27FC236}">
                      <a16:creationId xmlns:a16="http://schemas.microsoft.com/office/drawing/2014/main" id="{EA645C0A-34FF-4FC3-A1AA-C30887A5A81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8886863" y="5084800"/>
                  <a:ext cx="613566" cy="1276889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612" dirty="0"/>
                </a:p>
              </p:txBody>
            </p:sp>
          </p:grpSp>
        </p:grpSp>
        <p:sp>
          <p:nvSpPr>
            <p:cNvPr id="105" name="Line 11">
              <a:extLst>
                <a:ext uri="{FF2B5EF4-FFF2-40B4-BE49-F238E27FC236}">
                  <a16:creationId xmlns:a16="http://schemas.microsoft.com/office/drawing/2014/main" id="{64A955C6-FB04-40FB-99C5-83DB2A49A98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445598" y="5221647"/>
              <a:ext cx="895412" cy="1234584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612" dirty="0"/>
            </a:p>
          </p:txBody>
        </p:sp>
        <p:grpSp>
          <p:nvGrpSpPr>
            <p:cNvPr id="109" name="Group 108">
              <a:extLst>
                <a:ext uri="{FF2B5EF4-FFF2-40B4-BE49-F238E27FC236}">
                  <a16:creationId xmlns:a16="http://schemas.microsoft.com/office/drawing/2014/main" id="{1FF13D6A-7316-4504-8569-D02228CCF1B5}"/>
                </a:ext>
              </a:extLst>
            </p:cNvPr>
            <p:cNvGrpSpPr/>
            <p:nvPr/>
          </p:nvGrpSpPr>
          <p:grpSpPr>
            <a:xfrm>
              <a:off x="10311650" y="4798988"/>
              <a:ext cx="165110" cy="419830"/>
              <a:chOff x="9799297" y="4138996"/>
              <a:chExt cx="165110" cy="419830"/>
            </a:xfrm>
          </p:grpSpPr>
          <p:sp>
            <p:nvSpPr>
              <p:cNvPr id="110" name="Oval 109">
                <a:extLst>
                  <a:ext uri="{FF2B5EF4-FFF2-40B4-BE49-F238E27FC236}">
                    <a16:creationId xmlns:a16="http://schemas.microsoft.com/office/drawing/2014/main" id="{8991181A-7A9D-4CE7-96DC-B47D03563316}"/>
                  </a:ext>
                </a:extLst>
              </p:cNvPr>
              <p:cNvSpPr/>
              <p:nvPr/>
            </p:nvSpPr>
            <p:spPr>
              <a:xfrm>
                <a:off x="9828658" y="4463576"/>
                <a:ext cx="95250" cy="9525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12"/>
              </a:p>
            </p:txBody>
          </p:sp>
          <p:sp>
            <p:nvSpPr>
              <p:cNvPr id="111" name="Rectangle 18">
                <a:extLst>
                  <a:ext uri="{FF2B5EF4-FFF2-40B4-BE49-F238E27FC236}">
                    <a16:creationId xmlns:a16="http://schemas.microsoft.com/office/drawing/2014/main" id="{67972BC3-706C-4CDA-82F0-03ED427FB3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99297" y="4138996"/>
                <a:ext cx="165110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3333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</a:t>
                </a:r>
              </a:p>
            </p:txBody>
          </p:sp>
        </p:grp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EB3FF08F-DEA9-4E9A-9B29-752DC74436F4}"/>
              </a:ext>
            </a:extLst>
          </p:cNvPr>
          <p:cNvGrpSpPr/>
          <p:nvPr/>
        </p:nvGrpSpPr>
        <p:grpSpPr>
          <a:xfrm>
            <a:off x="8887362" y="4208167"/>
            <a:ext cx="228397" cy="335332"/>
            <a:chOff x="9695511" y="4223494"/>
            <a:chExt cx="228397" cy="335332"/>
          </a:xfrm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DA42A78C-3B22-4DB1-B365-FF87310C840D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  <p:sp>
          <p:nvSpPr>
            <p:cNvPr id="58" name="Rectangle 18">
              <a:extLst>
                <a:ext uri="{FF2B5EF4-FFF2-40B4-BE49-F238E27FC236}">
                  <a16:creationId xmlns:a16="http://schemas.microsoft.com/office/drawing/2014/main" id="{A3519176-C3CA-4D00-8D3E-1CD3ED0428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95511" y="4223494"/>
              <a:ext cx="104196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J</a:t>
              </a:r>
            </a:p>
          </p:txBody>
        </p:sp>
      </p:grpSp>
      <p:sp>
        <p:nvSpPr>
          <p:cNvPr id="59" name="Line 11">
            <a:extLst>
              <a:ext uri="{FF2B5EF4-FFF2-40B4-BE49-F238E27FC236}">
                <a16:creationId xmlns:a16="http://schemas.microsoft.com/office/drawing/2014/main" id="{0382F38E-4CB9-43DF-B85D-2CCE4FB3F6E3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9060771" y="4485357"/>
            <a:ext cx="456269" cy="666672"/>
          </a:xfrm>
          <a:prstGeom prst="line">
            <a:avLst/>
          </a:prstGeom>
          <a:noFill/>
          <a:ln w="38100">
            <a:solidFill>
              <a:srgbClr val="FF0000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 dirty="0"/>
          </a:p>
        </p:txBody>
      </p:sp>
      <p:sp>
        <p:nvSpPr>
          <p:cNvPr id="70" name="Line 11">
            <a:extLst>
              <a:ext uri="{FF2B5EF4-FFF2-40B4-BE49-F238E27FC236}">
                <a16:creationId xmlns:a16="http://schemas.microsoft.com/office/drawing/2014/main" id="{CC03C8B6-7097-4280-851F-0D84DED7B5FF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244196" y="4485355"/>
            <a:ext cx="456269" cy="666672"/>
          </a:xfrm>
          <a:prstGeom prst="line">
            <a:avLst/>
          </a:prstGeom>
          <a:noFill/>
          <a:ln w="38100">
            <a:solidFill>
              <a:srgbClr val="FF0000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 dirty="0"/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3D39BCD9-821E-4536-881B-298BB33546D7}"/>
              </a:ext>
            </a:extLst>
          </p:cNvPr>
          <p:cNvGrpSpPr/>
          <p:nvPr/>
        </p:nvGrpSpPr>
        <p:grpSpPr>
          <a:xfrm>
            <a:off x="7961369" y="4167740"/>
            <a:ext cx="326747" cy="387978"/>
            <a:chOff x="9597162" y="4170849"/>
            <a:chExt cx="326746" cy="387977"/>
          </a:xfrm>
        </p:grpSpPr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6D25FE48-0445-49DD-BB8F-FF78CE5BFD22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  <p:sp>
          <p:nvSpPr>
            <p:cNvPr id="74" name="Rectangle 18">
              <a:extLst>
                <a:ext uri="{FF2B5EF4-FFF2-40B4-BE49-F238E27FC236}">
                  <a16:creationId xmlns:a16="http://schemas.microsoft.com/office/drawing/2014/main" id="{C761CFF3-EEBD-4143-BC44-B93A8AF9E1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97162" y="4170849"/>
              <a:ext cx="238847" cy="323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</a:t>
              </a:r>
            </a:p>
          </p:txBody>
        </p:sp>
      </p:grpSp>
      <p:sp>
        <p:nvSpPr>
          <p:cNvPr id="75" name="Line 22">
            <a:extLst>
              <a:ext uri="{FF2B5EF4-FFF2-40B4-BE49-F238E27FC236}">
                <a16:creationId xmlns:a16="http://schemas.microsoft.com/office/drawing/2014/main" id="{D13CD05E-9DE8-4A71-A39E-983A4038183B}"/>
              </a:ext>
            </a:extLst>
          </p:cNvPr>
          <p:cNvSpPr>
            <a:spLocks noChangeShapeType="1"/>
          </p:cNvSpPr>
          <p:nvPr/>
        </p:nvSpPr>
        <p:spPr bwMode="auto">
          <a:xfrm>
            <a:off x="8288117" y="4499059"/>
            <a:ext cx="772655" cy="0"/>
          </a:xfrm>
          <a:prstGeom prst="line">
            <a:avLst/>
          </a:prstGeom>
          <a:noFill/>
          <a:ln w="38100">
            <a:solidFill>
              <a:schemeClr val="accent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sz="1612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305432" y="64441"/>
                <a:ext cx="11994217" cy="16304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		            Cho hình chóp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có đáy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hình thang vuông tại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800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𝐴𝐷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𝐶𝐷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𝐴𝐵</m:t>
                        </m:r>
                      </m:num>
                      <m:den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14:m>
                  <m:oMath xmlns:m="http://schemas.openxmlformats.org/officeDocument/2006/math">
                    <m:r>
                      <a:rPr lang="en-US" sz="2800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𝐴𝐵𝐶𝐷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Gọi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𝐸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trung điểm của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pPr>
                  <a:lnSpc>
                    <a:spcPct val="115000"/>
                  </a:lnSpc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c) Gọi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𝐼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, 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𝐽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lần lượt là trung điểm của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𝐴𝐸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𝑆𝐶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Chứng minh: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𝐼𝐽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𝑆𝐶𝐷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432" y="64441"/>
                <a:ext cx="11994217" cy="1630446"/>
              </a:xfrm>
              <a:prstGeom prst="rect">
                <a:avLst/>
              </a:prstGeom>
              <a:blipFill>
                <a:blip r:embed="rId4"/>
                <a:stretch>
                  <a:fillRect l="-1016" t="-4120" r="-254" b="-749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Rectangle 63"/>
              <p:cNvSpPr/>
              <p:nvPr/>
            </p:nvSpPr>
            <p:spPr>
              <a:xfrm>
                <a:off x="159499" y="4140943"/>
                <a:ext cx="6979196" cy="1120750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Do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𝐶𝐷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𝐴𝐵</m:t>
                            </m:r>
                          </m:e>
                          <m:e>
                            <m:r>
                              <a:rPr lang="en-US" sz="2800" i="1">
                                <a:latin typeface="Cambria Math"/>
                              </a:rPr>
                              <m:t>𝐶𝐷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𝑆𝐴</m:t>
                            </m:r>
                          </m:e>
                        </m:eqArr>
                      </m:e>
                    </m:d>
                    <m:r>
                      <a:rPr lang="en-US" sz="2800" i="1">
                        <a:latin typeface="Cambria Math"/>
                      </a:rPr>
                      <m:t>⇒</m:t>
                    </m:r>
                    <m:r>
                      <a:rPr lang="en-US" sz="2800" i="1">
                        <a:latin typeface="Cambria Math"/>
                      </a:rPr>
                      <m:t>𝐶𝐷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𝑆𝐴𝐷</m:t>
                        </m:r>
                      </m:e>
                    </m:d>
                  </m:oMath>
                </a14:m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⇒</m:t>
                    </m:r>
                    <m:r>
                      <a:rPr lang="en-US" sz="2800" i="1">
                        <a:latin typeface="Cambria Math"/>
                      </a:rPr>
                      <m:t>𝐶𝐷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r>
                      <a:rPr lang="en-US" sz="2800" i="1">
                        <a:latin typeface="Cambria Math"/>
                      </a:rPr>
                      <m:t>𝐴𝑀</m:t>
                    </m:r>
                  </m:oMath>
                </a14:m>
                <a:endParaRPr lang="nl-NL" sz="28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4" name="Rectangle 6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499" y="4140943"/>
                <a:ext cx="6979196" cy="1120750"/>
              </a:xfrm>
              <a:prstGeom prst="rect">
                <a:avLst/>
              </a:prstGeom>
              <a:blipFill>
                <a:blip r:embed="rId5"/>
                <a:stretch>
                  <a:fillRect l="-17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Rectangle 64">
                <a:extLst>
                  <a:ext uri="{FF2B5EF4-FFF2-40B4-BE49-F238E27FC236}">
                    <a16:creationId xmlns:a16="http://schemas.microsoft.com/office/drawing/2014/main" id="{9C75B129-DC41-4FCF-848C-73DA51056B86}"/>
                  </a:ext>
                </a:extLst>
              </p:cNvPr>
              <p:cNvSpPr/>
              <p:nvPr/>
            </p:nvSpPr>
            <p:spPr>
              <a:xfrm>
                <a:off x="121124" y="5051226"/>
                <a:ext cx="7983987" cy="1014374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Tam giác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𝑆𝐴𝐷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vuông cân tại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𝑀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trung điểm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𝑆𝐷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nên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𝐴𝑀</m:t>
                    </m:r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𝑆𝐷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Từ đó có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𝐴𝑀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𝑆𝐶𝐷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(6).</a:t>
                </a:r>
              </a:p>
            </p:txBody>
          </p:sp>
        </mc:Choice>
        <mc:Fallback xmlns="">
          <p:sp>
            <p:nvSpPr>
              <p:cNvPr id="65" name="Rectangle 64">
                <a:extLst>
                  <a:ext uri="{FF2B5EF4-FFF2-40B4-BE49-F238E27FC236}">
                    <a16:creationId xmlns:a16="http://schemas.microsoft.com/office/drawing/2014/main" id="{9C75B129-DC41-4FCF-848C-73DA51056B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124" y="5051226"/>
                <a:ext cx="7983987" cy="1014374"/>
              </a:xfrm>
              <a:prstGeom prst="rect">
                <a:avLst/>
              </a:prstGeom>
              <a:blipFill>
                <a:blip r:embed="rId6"/>
                <a:stretch>
                  <a:fillRect l="-1603" t="-6627" b="-132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Rectangle 65">
                <a:extLst>
                  <a:ext uri="{FF2B5EF4-FFF2-40B4-BE49-F238E27FC236}">
                    <a16:creationId xmlns:a16="http://schemas.microsoft.com/office/drawing/2014/main" id="{47711660-8998-4BAF-B440-856F9D3FF70B}"/>
                  </a:ext>
                </a:extLst>
              </p:cNvPr>
              <p:cNvSpPr/>
              <p:nvPr/>
            </p:nvSpPr>
            <p:spPr>
              <a:xfrm>
                <a:off x="95625" y="5950546"/>
                <a:ext cx="7955427" cy="553351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nl-NL" sz="2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Từ (5) và (6)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⇒</m:t>
                    </m:r>
                    <m:r>
                      <a:rPr lang="en-US" sz="2800" i="1">
                        <a:latin typeface="Cambria Math"/>
                      </a:rPr>
                      <m:t>𝐼𝐽</m:t>
                    </m:r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</m:t>
                        </m:r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𝐶𝐷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endParaRPr lang="en-US" sz="2799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6" name="Rectangle 65">
                <a:extLst>
                  <a:ext uri="{FF2B5EF4-FFF2-40B4-BE49-F238E27FC236}">
                    <a16:creationId xmlns:a16="http://schemas.microsoft.com/office/drawing/2014/main" id="{47711660-8998-4BAF-B440-856F9D3FF70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625" y="5950546"/>
                <a:ext cx="7955427" cy="553351"/>
              </a:xfrm>
              <a:prstGeom prst="rect">
                <a:avLst/>
              </a:prstGeom>
              <a:blipFill>
                <a:blip r:embed="rId7"/>
                <a:stretch>
                  <a:fillRect l="-1609" t="-10989" b="-24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35662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81" grpId="0"/>
      <p:bldP spid="59" grpId="0" animBg="1"/>
      <p:bldP spid="70" grpId="0" animBg="1"/>
      <p:bldP spid="75" grpId="0" animBg="1"/>
      <p:bldP spid="64" grpId="0"/>
      <p:bldP spid="65" grpId="0"/>
      <p:bldP spid="6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67240" y="1713432"/>
            <a:ext cx="12031272" cy="5310216"/>
            <a:chOff x="184495" y="3659701"/>
            <a:chExt cx="11926984" cy="4623151"/>
          </a:xfrm>
        </p:grpSpPr>
        <p:sp>
          <p:nvSpPr>
            <p:cNvPr id="5" name="Rounded Rectangle 4"/>
            <p:cNvSpPr/>
            <p:nvPr/>
          </p:nvSpPr>
          <p:spPr>
            <a:xfrm>
              <a:off x="184495" y="3743990"/>
              <a:ext cx="11926984" cy="4538862"/>
            </a:xfrm>
            <a:prstGeom prst="roundRect">
              <a:avLst>
                <a:gd name="adj" fmla="val 2239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6">
                  <a:lumMod val="50000"/>
                </a:schemeClr>
              </a:solidFill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99" dirty="0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03200" y="3659701"/>
              <a:ext cx="2342698" cy="482207"/>
              <a:chOff x="1275608" y="6282029"/>
              <a:chExt cx="4592537" cy="876148"/>
            </a:xfrm>
          </p:grpSpPr>
          <p:sp>
            <p:nvSpPr>
              <p:cNvPr id="7" name="Freeform 20"/>
              <p:cNvSpPr>
                <a:spLocks/>
              </p:cNvSpPr>
              <p:nvPr/>
            </p:nvSpPr>
            <p:spPr bwMode="auto">
              <a:xfrm rot="16200000" flipV="1">
                <a:off x="3417884" y="4701166"/>
                <a:ext cx="828631" cy="4071891"/>
              </a:xfrm>
              <a:prstGeom prst="round1Rect">
                <a:avLst/>
              </a:prstGeom>
              <a:solidFill>
                <a:schemeClr val="bg1"/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250330" y="6282029"/>
                <a:ext cx="2788750" cy="87614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999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Lời Giải</a:t>
                </a:r>
                <a:endParaRPr lang="en-US" sz="2999" dirty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9" name="Round Diagonal Corner Rectangle 8"/>
              <p:cNvSpPr/>
              <p:nvPr/>
            </p:nvSpPr>
            <p:spPr>
              <a:xfrm flipV="1">
                <a:off x="1275608" y="6330946"/>
                <a:ext cx="852450" cy="820481"/>
              </a:xfrm>
              <a:prstGeom prst="round2DiagRect">
                <a:avLst/>
              </a:prstGeom>
              <a:solidFill>
                <a:schemeClr val="accent6">
                  <a:lumMod val="75000"/>
                </a:schemeClr>
              </a:solidFill>
              <a:ln w="57150">
                <a:solidFill>
                  <a:schemeClr val="accent6">
                    <a:lumMod val="50000"/>
                  </a:schemeClr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999"/>
              </a:p>
            </p:txBody>
          </p:sp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>
                <a:off x="1403701" y="6378164"/>
                <a:ext cx="545196" cy="739115"/>
              </a:xfrm>
              <a:custGeom>
                <a:avLst/>
                <a:gdLst>
                  <a:gd name="T0" fmla="*/ 135 w 145"/>
                  <a:gd name="T1" fmla="*/ 72 h 197"/>
                  <a:gd name="T2" fmla="*/ 72 w 145"/>
                  <a:gd name="T3" fmla="*/ 135 h 197"/>
                  <a:gd name="T4" fmla="*/ 9 w 145"/>
                  <a:gd name="T5" fmla="*/ 72 h 197"/>
                  <a:gd name="T6" fmla="*/ 72 w 145"/>
                  <a:gd name="T7" fmla="*/ 9 h 197"/>
                  <a:gd name="T8" fmla="*/ 115 w 145"/>
                  <a:gd name="T9" fmla="*/ 26 h 197"/>
                  <a:gd name="T10" fmla="*/ 60 w 145"/>
                  <a:gd name="T11" fmla="*/ 82 h 197"/>
                  <a:gd name="T12" fmla="*/ 30 w 145"/>
                  <a:gd name="T13" fmla="*/ 60 h 197"/>
                  <a:gd name="T14" fmla="*/ 20 w 145"/>
                  <a:gd name="T15" fmla="*/ 68 h 197"/>
                  <a:gd name="T16" fmla="*/ 61 w 145"/>
                  <a:gd name="T17" fmla="*/ 126 h 197"/>
                  <a:gd name="T18" fmla="*/ 123 w 145"/>
                  <a:gd name="T19" fmla="*/ 35 h 197"/>
                  <a:gd name="T20" fmla="*/ 135 w 145"/>
                  <a:gd name="T21" fmla="*/ 72 h 197"/>
                  <a:gd name="T22" fmla="*/ 145 w 145"/>
                  <a:gd name="T23" fmla="*/ 12 h 197"/>
                  <a:gd name="T24" fmla="*/ 135 w 145"/>
                  <a:gd name="T25" fmla="*/ 12 h 197"/>
                  <a:gd name="T26" fmla="*/ 123 w 145"/>
                  <a:gd name="T27" fmla="*/ 21 h 197"/>
                  <a:gd name="T28" fmla="*/ 72 w 145"/>
                  <a:gd name="T29" fmla="*/ 0 h 197"/>
                  <a:gd name="T30" fmla="*/ 0 w 145"/>
                  <a:gd name="T31" fmla="*/ 72 h 197"/>
                  <a:gd name="T32" fmla="*/ 30 w 145"/>
                  <a:gd name="T33" fmla="*/ 131 h 197"/>
                  <a:gd name="T34" fmla="*/ 7 w 145"/>
                  <a:gd name="T35" fmla="*/ 175 h 197"/>
                  <a:gd name="T36" fmla="*/ 13 w 145"/>
                  <a:gd name="T37" fmla="*/ 193 h 197"/>
                  <a:gd name="T38" fmla="*/ 32 w 145"/>
                  <a:gd name="T39" fmla="*/ 187 h 197"/>
                  <a:gd name="T40" fmla="*/ 51 w 145"/>
                  <a:gd name="T41" fmla="*/ 141 h 197"/>
                  <a:gd name="T42" fmla="*/ 51 w 145"/>
                  <a:gd name="T43" fmla="*/ 141 h 197"/>
                  <a:gd name="T44" fmla="*/ 72 w 145"/>
                  <a:gd name="T45" fmla="*/ 145 h 197"/>
                  <a:gd name="T46" fmla="*/ 145 w 145"/>
                  <a:gd name="T47" fmla="*/ 72 h 197"/>
                  <a:gd name="T48" fmla="*/ 129 w 145"/>
                  <a:gd name="T49" fmla="*/ 28 h 197"/>
                  <a:gd name="T50" fmla="*/ 145 w 145"/>
                  <a:gd name="T51" fmla="*/ 12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5" h="197">
                    <a:moveTo>
                      <a:pt x="135" y="72"/>
                    </a:moveTo>
                    <a:cubicBezTo>
                      <a:pt x="135" y="107"/>
                      <a:pt x="107" y="135"/>
                      <a:pt x="72" y="135"/>
                    </a:cubicBezTo>
                    <a:cubicBezTo>
                      <a:pt x="37" y="135"/>
                      <a:pt x="9" y="107"/>
                      <a:pt x="9" y="72"/>
                    </a:cubicBezTo>
                    <a:cubicBezTo>
                      <a:pt x="9" y="37"/>
                      <a:pt x="37" y="9"/>
                      <a:pt x="72" y="9"/>
                    </a:cubicBezTo>
                    <a:cubicBezTo>
                      <a:pt x="89" y="9"/>
                      <a:pt x="104" y="15"/>
                      <a:pt x="115" y="26"/>
                    </a:cubicBezTo>
                    <a:cubicBezTo>
                      <a:pt x="101" y="38"/>
                      <a:pt x="80" y="57"/>
                      <a:pt x="60" y="82"/>
                    </a:cubicBezTo>
                    <a:cubicBezTo>
                      <a:pt x="50" y="74"/>
                      <a:pt x="40" y="67"/>
                      <a:pt x="30" y="60"/>
                    </a:cubicBezTo>
                    <a:cubicBezTo>
                      <a:pt x="26" y="63"/>
                      <a:pt x="24" y="65"/>
                      <a:pt x="20" y="68"/>
                    </a:cubicBezTo>
                    <a:cubicBezTo>
                      <a:pt x="34" y="88"/>
                      <a:pt x="47" y="107"/>
                      <a:pt x="61" y="126"/>
                    </a:cubicBezTo>
                    <a:cubicBezTo>
                      <a:pt x="80" y="95"/>
                      <a:pt x="99" y="63"/>
                      <a:pt x="123" y="35"/>
                    </a:cubicBezTo>
                    <a:cubicBezTo>
                      <a:pt x="130" y="45"/>
                      <a:pt x="135" y="58"/>
                      <a:pt x="135" y="72"/>
                    </a:cubicBezTo>
                    <a:close/>
                    <a:moveTo>
                      <a:pt x="145" y="12"/>
                    </a:moveTo>
                    <a:cubicBezTo>
                      <a:pt x="141" y="12"/>
                      <a:pt x="138" y="12"/>
                      <a:pt x="135" y="12"/>
                    </a:cubicBezTo>
                    <a:cubicBezTo>
                      <a:pt x="135" y="12"/>
                      <a:pt x="130" y="15"/>
                      <a:pt x="123" y="21"/>
                    </a:cubicBezTo>
                    <a:cubicBezTo>
                      <a:pt x="110" y="8"/>
                      <a:pt x="92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ubicBezTo>
                      <a:pt x="0" y="97"/>
                      <a:pt x="11" y="118"/>
                      <a:pt x="30" y="131"/>
                    </a:cubicBezTo>
                    <a:cubicBezTo>
                      <a:pt x="7" y="175"/>
                      <a:pt x="7" y="175"/>
                      <a:pt x="7" y="175"/>
                    </a:cubicBezTo>
                    <a:cubicBezTo>
                      <a:pt x="3" y="182"/>
                      <a:pt x="6" y="190"/>
                      <a:pt x="13" y="193"/>
                    </a:cubicBezTo>
                    <a:cubicBezTo>
                      <a:pt x="20" y="197"/>
                      <a:pt x="28" y="194"/>
                      <a:pt x="32" y="187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8" y="143"/>
                      <a:pt x="65" y="145"/>
                      <a:pt x="72" y="145"/>
                    </a:cubicBezTo>
                    <a:cubicBezTo>
                      <a:pt x="112" y="145"/>
                      <a:pt x="145" y="112"/>
                      <a:pt x="145" y="72"/>
                    </a:cubicBezTo>
                    <a:cubicBezTo>
                      <a:pt x="145" y="55"/>
                      <a:pt x="138" y="40"/>
                      <a:pt x="129" y="28"/>
                    </a:cubicBezTo>
                    <a:cubicBezTo>
                      <a:pt x="134" y="22"/>
                      <a:pt x="139" y="17"/>
                      <a:pt x="145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45715" tIns="22857" rIns="45715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999"/>
              </a:p>
            </p:txBody>
          </p:sp>
        </p:grpSp>
      </p:grpSp>
      <p:sp>
        <p:nvSpPr>
          <p:cNvPr id="25" name="Rounded Rectangle 24"/>
          <p:cNvSpPr/>
          <p:nvPr/>
        </p:nvSpPr>
        <p:spPr bwMode="auto">
          <a:xfrm>
            <a:off x="67242" y="49497"/>
            <a:ext cx="12031271" cy="1663361"/>
          </a:xfrm>
          <a:prstGeom prst="roundRect">
            <a:avLst>
              <a:gd name="adj" fmla="val 5492"/>
            </a:avLst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176898">
              <a:defRPr/>
            </a:pPr>
            <a:endParaRPr lang="en-US" sz="3199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012671-1165-4F27-80D7-ED52601509EC}"/>
              </a:ext>
            </a:extLst>
          </p:cNvPr>
          <p:cNvGrpSpPr/>
          <p:nvPr/>
        </p:nvGrpSpPr>
        <p:grpSpPr>
          <a:xfrm>
            <a:off x="93489" y="113061"/>
            <a:ext cx="1782979" cy="693824"/>
            <a:chOff x="687448" y="188353"/>
            <a:chExt cx="1782979" cy="885072"/>
          </a:xfrm>
        </p:grpSpPr>
        <p:sp>
          <p:nvSpPr>
            <p:cNvPr id="27" name="Isosceles Triangle 44"/>
            <p:cNvSpPr/>
            <p:nvPr/>
          </p:nvSpPr>
          <p:spPr bwMode="auto">
            <a:xfrm rot="5400000" flipV="1">
              <a:off x="613140" y="888983"/>
              <a:ext cx="258751" cy="110133"/>
            </a:xfrm>
            <a:custGeom>
              <a:avLst/>
              <a:gdLst>
                <a:gd name="connsiteX0" fmla="*/ 0 w 293725"/>
                <a:gd name="connsiteY0" fmla="*/ 164224 h 164224"/>
                <a:gd name="connsiteX1" fmla="*/ 146863 w 293725"/>
                <a:gd name="connsiteY1" fmla="*/ 0 h 164224"/>
                <a:gd name="connsiteX2" fmla="*/ 293725 w 293725"/>
                <a:gd name="connsiteY2" fmla="*/ 164224 h 164224"/>
                <a:gd name="connsiteX3" fmla="*/ 0 w 293725"/>
                <a:gd name="connsiteY3" fmla="*/ 164224 h 164224"/>
                <a:gd name="connsiteX0" fmla="*/ 2363 w 296088"/>
                <a:gd name="connsiteY0" fmla="*/ 164221 h 164221"/>
                <a:gd name="connsiteX1" fmla="*/ 0 w 296088"/>
                <a:gd name="connsiteY1" fmla="*/ 0 h 164221"/>
                <a:gd name="connsiteX2" fmla="*/ 296088 w 296088"/>
                <a:gd name="connsiteY2" fmla="*/ 164221 h 164221"/>
                <a:gd name="connsiteX3" fmla="*/ 2363 w 296088"/>
                <a:gd name="connsiteY3" fmla="*/ 164221 h 16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088" h="164221">
                  <a:moveTo>
                    <a:pt x="2363" y="164221"/>
                  </a:moveTo>
                  <a:cubicBezTo>
                    <a:pt x="1575" y="109481"/>
                    <a:pt x="788" y="54740"/>
                    <a:pt x="0" y="0"/>
                  </a:cubicBezTo>
                  <a:lnTo>
                    <a:pt x="296088" y="164221"/>
                  </a:lnTo>
                  <a:lnTo>
                    <a:pt x="2363" y="164221"/>
                  </a:lnTo>
                  <a:close/>
                </a:path>
              </a:pathLst>
            </a:cu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28" name="Pentagon 27"/>
            <p:cNvSpPr/>
            <p:nvPr/>
          </p:nvSpPr>
          <p:spPr bwMode="auto">
            <a:xfrm>
              <a:off x="687448" y="260144"/>
              <a:ext cx="1668876" cy="557771"/>
            </a:xfrm>
            <a:prstGeom prst="homePlate">
              <a:avLst>
                <a:gd name="adj" fmla="val 12444"/>
              </a:avLst>
            </a:prstGeom>
            <a:solidFill>
              <a:srgbClr val="135F82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176898"/>
              <a:endParaRPr lang="en-US" sz="3199" dirty="0">
                <a:solidFill>
                  <a:prstClr val="white"/>
                </a:solidFill>
              </a:endParaRPr>
            </a:p>
          </p:txBody>
        </p:sp>
        <p:grpSp>
          <p:nvGrpSpPr>
            <p:cNvPr id="29" name="Group 11"/>
            <p:cNvGrpSpPr/>
            <p:nvPr/>
          </p:nvGrpSpPr>
          <p:grpSpPr bwMode="auto">
            <a:xfrm>
              <a:off x="791136" y="291302"/>
              <a:ext cx="296985" cy="468894"/>
              <a:chOff x="7440266" y="3167590"/>
              <a:chExt cx="757238" cy="585127"/>
            </a:xfrm>
            <a:solidFill>
              <a:schemeClr val="bg1">
                <a:lumMod val="95000"/>
              </a:schemeClr>
            </a:solidFill>
          </p:grpSpPr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7440266" y="3205711"/>
                <a:ext cx="280814" cy="247791"/>
              </a:xfrm>
              <a:custGeom>
                <a:avLst/>
                <a:gdLst/>
                <a:ahLst/>
                <a:cxnLst>
                  <a:cxn ang="0">
                    <a:pos x="33" y="184"/>
                  </a:cxn>
                  <a:cxn ang="0">
                    <a:pos x="181" y="184"/>
                  </a:cxn>
                  <a:cxn ang="0">
                    <a:pos x="181" y="33"/>
                  </a:cxn>
                  <a:cxn ang="0">
                    <a:pos x="33" y="33"/>
                  </a:cxn>
                  <a:cxn ang="0">
                    <a:pos x="33" y="184"/>
                  </a:cxn>
                  <a:cxn ang="0">
                    <a:pos x="217" y="217"/>
                  </a:cxn>
                  <a:cxn ang="0">
                    <a:pos x="0" y="217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17"/>
                  </a:cxn>
                </a:cxnLst>
                <a:rect l="0" t="0" r="r" b="b"/>
                <a:pathLst>
                  <a:path w="217" h="217">
                    <a:moveTo>
                      <a:pt x="33" y="184"/>
                    </a:moveTo>
                    <a:lnTo>
                      <a:pt x="181" y="184"/>
                    </a:lnTo>
                    <a:lnTo>
                      <a:pt x="181" y="33"/>
                    </a:lnTo>
                    <a:lnTo>
                      <a:pt x="33" y="33"/>
                    </a:lnTo>
                    <a:lnTo>
                      <a:pt x="33" y="184"/>
                    </a:lnTo>
                    <a:close/>
                    <a:moveTo>
                      <a:pt x="217" y="217"/>
                    </a:moveTo>
                    <a:lnTo>
                      <a:pt x="0" y="217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1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3" name="Freeform 32"/>
              <p:cNvSpPr>
                <a:spLocks noEditPoints="1"/>
              </p:cNvSpPr>
              <p:nvPr/>
            </p:nvSpPr>
            <p:spPr bwMode="auto">
              <a:xfrm>
                <a:off x="7470075" y="3504927"/>
                <a:ext cx="280814" cy="247790"/>
              </a:xfrm>
              <a:custGeom>
                <a:avLst/>
                <a:gdLst/>
                <a:ahLst/>
                <a:cxnLst>
                  <a:cxn ang="0">
                    <a:pos x="33" y="185"/>
                  </a:cxn>
                  <a:cxn ang="0">
                    <a:pos x="181" y="185"/>
                  </a:cxn>
                  <a:cxn ang="0">
                    <a:pos x="181" y="36"/>
                  </a:cxn>
                  <a:cxn ang="0">
                    <a:pos x="33" y="36"/>
                  </a:cxn>
                  <a:cxn ang="0">
                    <a:pos x="33" y="185"/>
                  </a:cxn>
                  <a:cxn ang="0">
                    <a:pos x="217" y="220"/>
                  </a:cxn>
                  <a:cxn ang="0">
                    <a:pos x="0" y="220"/>
                  </a:cxn>
                  <a:cxn ang="0">
                    <a:pos x="0" y="0"/>
                  </a:cxn>
                  <a:cxn ang="0">
                    <a:pos x="217" y="0"/>
                  </a:cxn>
                  <a:cxn ang="0">
                    <a:pos x="217" y="220"/>
                  </a:cxn>
                </a:cxnLst>
                <a:rect l="0" t="0" r="r" b="b"/>
                <a:pathLst>
                  <a:path w="217" h="220">
                    <a:moveTo>
                      <a:pt x="33" y="185"/>
                    </a:moveTo>
                    <a:lnTo>
                      <a:pt x="181" y="185"/>
                    </a:lnTo>
                    <a:lnTo>
                      <a:pt x="181" y="36"/>
                    </a:lnTo>
                    <a:lnTo>
                      <a:pt x="33" y="36"/>
                    </a:lnTo>
                    <a:lnTo>
                      <a:pt x="33" y="185"/>
                    </a:lnTo>
                    <a:close/>
                    <a:moveTo>
                      <a:pt x="217" y="220"/>
                    </a:moveTo>
                    <a:lnTo>
                      <a:pt x="0" y="220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217" y="2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7506942" y="3167590"/>
                <a:ext cx="355803" cy="250645"/>
              </a:xfrm>
              <a:custGeom>
                <a:avLst/>
                <a:gdLst/>
                <a:ahLst/>
                <a:cxnLst>
                  <a:cxn ang="0">
                    <a:pos x="76" y="182"/>
                  </a:cxn>
                  <a:cxn ang="0">
                    <a:pos x="0" y="114"/>
                  </a:cxn>
                  <a:cxn ang="0">
                    <a:pos x="24" y="88"/>
                  </a:cxn>
                  <a:cxn ang="0">
                    <a:pos x="73" y="132"/>
                  </a:cxn>
                  <a:cxn ang="0">
                    <a:pos x="187" y="0"/>
                  </a:cxn>
                  <a:cxn ang="0">
                    <a:pos x="215" y="24"/>
                  </a:cxn>
                  <a:cxn ang="0">
                    <a:pos x="76" y="182"/>
                  </a:cxn>
                </a:cxnLst>
                <a:rect l="0" t="0" r="r" b="b"/>
                <a:pathLst>
                  <a:path w="215" h="182">
                    <a:moveTo>
                      <a:pt x="76" y="182"/>
                    </a:moveTo>
                    <a:lnTo>
                      <a:pt x="0" y="114"/>
                    </a:lnTo>
                    <a:lnTo>
                      <a:pt x="24" y="88"/>
                    </a:lnTo>
                    <a:lnTo>
                      <a:pt x="73" y="132"/>
                    </a:lnTo>
                    <a:lnTo>
                      <a:pt x="187" y="0"/>
                    </a:lnTo>
                    <a:lnTo>
                      <a:pt x="215" y="24"/>
                    </a:lnTo>
                    <a:lnTo>
                      <a:pt x="7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7840317" y="3649700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7840317" y="3191978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7840317" y="3548417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7840317" y="3316593"/>
                <a:ext cx="357187" cy="6349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defTabSz="2176898">
                  <a:defRPr/>
                </a:pPr>
                <a:endParaRPr lang="en-US" sz="3199"/>
              </a:p>
            </p:txBody>
          </p:sp>
        </p:grpSp>
        <p:sp>
          <p:nvSpPr>
            <p:cNvPr id="30" name="Chevron 29"/>
            <p:cNvSpPr/>
            <p:nvPr/>
          </p:nvSpPr>
          <p:spPr bwMode="auto">
            <a:xfrm>
              <a:off x="1120782" y="269760"/>
              <a:ext cx="51547" cy="548156"/>
            </a:xfrm>
            <a:prstGeom prst="chevron">
              <a:avLst>
                <a:gd name="adj" fmla="val 68110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2176898">
                <a:defRPr/>
              </a:pPr>
              <a:endParaRPr lang="en-US" sz="3199">
                <a:solidFill>
                  <a:schemeClr val="tx1"/>
                </a:solidFill>
              </a:endParaRPr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1003608" y="188353"/>
              <a:ext cx="1466819" cy="667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176463" eaLnBrk="0" fontAlgn="base" hangingPunct="0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en-US" sz="2799" dirty="0" err="1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Bài</a:t>
              </a:r>
              <a:r>
                <a:rPr lang="en-US" sz="2799" dirty="0">
                  <a:solidFill>
                    <a:schemeClr val="bg1"/>
                  </a:solidFill>
                  <a:latin typeface="Tahoma" pitchFamily="34" charset="0"/>
                  <a:cs typeface="Tahoma" pitchFamily="34" charset="0"/>
                </a:rPr>
                <a:t> 15:</a:t>
              </a:r>
            </a:p>
          </p:txBody>
        </p:sp>
      </p:grpSp>
      <p:sp>
        <p:nvSpPr>
          <p:cNvPr id="63" name="Action Button: Forward or Next 62">
            <a:hlinkClick r:id="" action="ppaction://hlinkshowjump?jump=nextslide" highlightClick="1"/>
          </p:cNvPr>
          <p:cNvSpPr/>
          <p:nvPr/>
        </p:nvSpPr>
        <p:spPr>
          <a:xfrm>
            <a:off x="11688031" y="6480428"/>
            <a:ext cx="436728" cy="328077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endParaRPr lang="en-US" sz="9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4D809CF2-4105-4C81-8A9F-F097C3F150C2}"/>
                  </a:ext>
                </a:extLst>
              </p:cNvPr>
              <p:cNvSpPr/>
              <p:nvPr/>
            </p:nvSpPr>
            <p:spPr>
              <a:xfrm>
                <a:off x="170673" y="4366961"/>
                <a:ext cx="7456187" cy="553351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do</a:t>
                </a:r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𝑆𝐵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d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i="1">
                        <a:latin typeface="Cambria Math"/>
                      </a:rPr>
                      <m:t>⇒ </m:t>
                    </m:r>
                    <m:r>
                      <a:rPr lang="en-US" sz="2800" i="1">
                        <a:latin typeface="Cambria Math"/>
                      </a:rPr>
                      <m:t>𝐵𝐶</m:t>
                    </m:r>
                    <m:r>
                      <a:rPr lang="en-US" sz="2800" i="1">
                        <a:latin typeface="Cambria Math"/>
                      </a:rPr>
                      <m:t> 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//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d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 .</m:t>
                    </m:r>
                  </m:oMath>
                </a14:m>
                <a:endParaRPr lang="nl-NL" sz="28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4D809CF2-4105-4C81-8A9F-F097C3F150C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673" y="4366961"/>
                <a:ext cx="7456187" cy="553351"/>
              </a:xfrm>
              <a:prstGeom prst="rect">
                <a:avLst/>
              </a:prstGeom>
              <a:blipFill>
                <a:blip r:embed="rId2"/>
                <a:stretch>
                  <a:fillRect l="-1717" t="-10989" b="-24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3" name="Group 72">
            <a:extLst>
              <a:ext uri="{FF2B5EF4-FFF2-40B4-BE49-F238E27FC236}">
                <a16:creationId xmlns:a16="http://schemas.microsoft.com/office/drawing/2014/main" id="{5430EDC3-9F8C-4170-B0B6-CB2EBC669275}"/>
              </a:ext>
            </a:extLst>
          </p:cNvPr>
          <p:cNvGrpSpPr/>
          <p:nvPr/>
        </p:nvGrpSpPr>
        <p:grpSpPr>
          <a:xfrm>
            <a:off x="8401559" y="1959430"/>
            <a:ext cx="3597506" cy="4769657"/>
            <a:chOff x="8587862" y="2163840"/>
            <a:chExt cx="3195980" cy="4466463"/>
          </a:xfrm>
        </p:grpSpPr>
        <p:sp>
          <p:nvSpPr>
            <p:cNvPr id="83" name="Rectangle 18">
              <a:extLst>
                <a:ext uri="{FF2B5EF4-FFF2-40B4-BE49-F238E27FC236}">
                  <a16:creationId xmlns:a16="http://schemas.microsoft.com/office/drawing/2014/main" id="{E57D4BD1-9BD8-4AB2-93EC-762BD3CB80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17274" y="2163840"/>
              <a:ext cx="152378" cy="3458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  <a:endParaRPr lang="en-US" sz="2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38865DA0-5502-4E8C-9DDD-F8FFE6F3F202}"/>
                </a:ext>
              </a:extLst>
            </p:cNvPr>
            <p:cNvGrpSpPr/>
            <p:nvPr/>
          </p:nvGrpSpPr>
          <p:grpSpPr>
            <a:xfrm>
              <a:off x="8587862" y="2546410"/>
              <a:ext cx="3195980" cy="4083893"/>
              <a:chOff x="8587862" y="2546410"/>
              <a:chExt cx="3195980" cy="4083893"/>
            </a:xfrm>
          </p:grpSpPr>
          <p:grpSp>
            <p:nvGrpSpPr>
              <p:cNvPr id="87" name="Group 86">
                <a:extLst>
                  <a:ext uri="{FF2B5EF4-FFF2-40B4-BE49-F238E27FC236}">
                    <a16:creationId xmlns:a16="http://schemas.microsoft.com/office/drawing/2014/main" id="{AD781B0E-9B47-452E-9BAE-771670BF85B6}"/>
                  </a:ext>
                </a:extLst>
              </p:cNvPr>
              <p:cNvGrpSpPr/>
              <p:nvPr/>
            </p:nvGrpSpPr>
            <p:grpSpPr>
              <a:xfrm>
                <a:off x="8587862" y="2546410"/>
                <a:ext cx="3195980" cy="4083893"/>
                <a:chOff x="5237181" y="1888198"/>
                <a:chExt cx="2450972" cy="2295294"/>
              </a:xfrm>
            </p:grpSpPr>
            <p:sp>
              <p:nvSpPr>
                <p:cNvPr id="91" name="Line 9">
                  <a:extLst>
                    <a:ext uri="{FF2B5EF4-FFF2-40B4-BE49-F238E27FC236}">
                      <a16:creationId xmlns:a16="http://schemas.microsoft.com/office/drawing/2014/main" id="{206FD176-1285-4C82-B094-A700030A7A9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451874" y="1888198"/>
                  <a:ext cx="485149" cy="2133466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612">
                    <a:ln>
                      <a:solidFill>
                        <a:sysClr val="windowText" lastClr="000000"/>
                      </a:solidFill>
                    </a:ln>
                  </a:endParaRPr>
                </a:p>
              </p:txBody>
            </p:sp>
            <p:sp>
              <p:nvSpPr>
                <p:cNvPr id="97" name="Line 14">
                  <a:extLst>
                    <a:ext uri="{FF2B5EF4-FFF2-40B4-BE49-F238E27FC236}">
                      <a16:creationId xmlns:a16="http://schemas.microsoft.com/office/drawing/2014/main" id="{AA69C276-4FF6-4261-A3D5-772431FA002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5932501" y="3290607"/>
                  <a:ext cx="1624397" cy="746874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612"/>
                </a:p>
              </p:txBody>
            </p:sp>
            <p:sp>
              <p:nvSpPr>
                <p:cNvPr id="98" name="Line 15">
                  <a:extLst>
                    <a:ext uri="{FF2B5EF4-FFF2-40B4-BE49-F238E27FC236}">
                      <a16:creationId xmlns:a16="http://schemas.microsoft.com/office/drawing/2014/main" id="{FFA33EBA-6164-498D-9172-4E5CDB7A0D0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 flipV="1">
                  <a:off x="5451873" y="1888199"/>
                  <a:ext cx="2106216" cy="1419225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612"/>
                </a:p>
              </p:txBody>
            </p:sp>
            <p:sp>
              <p:nvSpPr>
                <p:cNvPr id="99" name="Line 16">
                  <a:extLst>
                    <a:ext uri="{FF2B5EF4-FFF2-40B4-BE49-F238E27FC236}">
                      <a16:creationId xmlns:a16="http://schemas.microsoft.com/office/drawing/2014/main" id="{E5D3781A-4798-4530-B86A-6560654A3C7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451873" y="1888199"/>
                  <a:ext cx="1191" cy="1406128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1612"/>
                </a:p>
              </p:txBody>
            </p:sp>
            <p:sp>
              <p:nvSpPr>
                <p:cNvPr id="100" name="Rectangle 18">
                  <a:extLst>
                    <a:ext uri="{FF2B5EF4-FFF2-40B4-BE49-F238E27FC236}">
                      <a16:creationId xmlns:a16="http://schemas.microsoft.com/office/drawing/2014/main" id="{ECCCAAB6-9EFD-4A23-A06F-06EA56303FE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565836" y="3290607"/>
                  <a:ext cx="122317" cy="17008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US" sz="21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C</a:t>
                  </a:r>
                </a:p>
              </p:txBody>
            </p:sp>
            <p:sp>
              <p:nvSpPr>
                <p:cNvPr id="101" name="Rectangle 19">
                  <a:extLst>
                    <a:ext uri="{FF2B5EF4-FFF2-40B4-BE49-F238E27FC236}">
                      <a16:creationId xmlns:a16="http://schemas.microsoft.com/office/drawing/2014/main" id="{E92E0DC2-1144-44C2-B182-877360AAD85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963941" y="3989109"/>
                  <a:ext cx="139791" cy="1943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B</a:t>
                  </a:r>
                </a:p>
              </p:txBody>
            </p:sp>
            <p:sp>
              <p:nvSpPr>
                <p:cNvPr id="103" name="Rectangle 21">
                  <a:extLst>
                    <a:ext uri="{FF2B5EF4-FFF2-40B4-BE49-F238E27FC236}">
                      <a16:creationId xmlns:a16="http://schemas.microsoft.com/office/drawing/2014/main" id="{41218D64-6FFD-4D9B-B65D-398C3ACAE5A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237181" y="3172779"/>
                  <a:ext cx="151805" cy="1943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3333FF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US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A</a:t>
                  </a:r>
                  <a:endPara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04" name="Line 22">
                  <a:extLst>
                    <a:ext uri="{FF2B5EF4-FFF2-40B4-BE49-F238E27FC236}">
                      <a16:creationId xmlns:a16="http://schemas.microsoft.com/office/drawing/2014/main" id="{BEFC0471-CD3D-46AE-9B33-32D0FFEBEDD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459622" y="3305044"/>
                  <a:ext cx="2083857" cy="0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612" dirty="0"/>
                </a:p>
              </p:txBody>
            </p:sp>
          </p:grpSp>
          <p:sp>
            <p:nvSpPr>
              <p:cNvPr id="90" name="Line 22">
                <a:extLst>
                  <a:ext uri="{FF2B5EF4-FFF2-40B4-BE49-F238E27FC236}">
                    <a16:creationId xmlns:a16="http://schemas.microsoft.com/office/drawing/2014/main" id="{EA645C0A-34FF-4FC3-A1AA-C30887A5A81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877915" y="5057709"/>
                <a:ext cx="622514" cy="130398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612" dirty="0"/>
              </a:p>
            </p:txBody>
          </p:sp>
        </p:grpSp>
      </p:grpSp>
      <p:sp>
        <p:nvSpPr>
          <p:cNvPr id="105" name="Line 11">
            <a:extLst>
              <a:ext uri="{FF2B5EF4-FFF2-40B4-BE49-F238E27FC236}">
                <a16:creationId xmlns:a16="http://schemas.microsoft.com/office/drawing/2014/main" id="{64A955C6-FB04-40FB-99C5-83DB2A49A98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082913" y="5074151"/>
            <a:ext cx="1100935" cy="575367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 dirty="0"/>
          </a:p>
        </p:txBody>
      </p:sp>
      <p:sp>
        <p:nvSpPr>
          <p:cNvPr id="62" name="Line 11">
            <a:extLst>
              <a:ext uri="{FF2B5EF4-FFF2-40B4-BE49-F238E27FC236}">
                <a16:creationId xmlns:a16="http://schemas.microsoft.com/office/drawing/2014/main" id="{D258A56E-9473-4F98-9053-656E9C42174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236868" y="4318252"/>
            <a:ext cx="737891" cy="721397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 dirty="0"/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id="{7ACABF17-1C44-45DC-A8E5-3347F110E582}"/>
              </a:ext>
            </a:extLst>
          </p:cNvPr>
          <p:cNvGrpSpPr/>
          <p:nvPr/>
        </p:nvGrpSpPr>
        <p:grpSpPr>
          <a:xfrm>
            <a:off x="9042454" y="4157383"/>
            <a:ext cx="260361" cy="406823"/>
            <a:chOff x="9828658" y="4152004"/>
            <a:chExt cx="260361" cy="406822"/>
          </a:xfrm>
        </p:grpSpPr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1FE3E2F8-7360-4CAA-9918-9BA37ADBC5D8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  <p:sp>
          <p:nvSpPr>
            <p:cNvPr id="66" name="Rectangle 18">
              <a:extLst>
                <a:ext uri="{FF2B5EF4-FFF2-40B4-BE49-F238E27FC236}">
                  <a16:creationId xmlns:a16="http://schemas.microsoft.com/office/drawing/2014/main" id="{E5270DD4-CB53-4632-8DFC-968ACDDE64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23909" y="4152004"/>
              <a:ext cx="165110" cy="323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</a:t>
              </a:r>
            </a:p>
          </p:txBody>
        </p:sp>
      </p:grpSp>
      <p:sp>
        <p:nvSpPr>
          <p:cNvPr id="67" name="Line 16">
            <a:extLst>
              <a:ext uri="{FF2B5EF4-FFF2-40B4-BE49-F238E27FC236}">
                <a16:creationId xmlns:a16="http://schemas.microsoft.com/office/drawing/2014/main" id="{E351FD09-8EC4-4120-BA7C-93F7521C998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714932" y="4497000"/>
            <a:ext cx="364480" cy="546992"/>
          </a:xfrm>
          <a:prstGeom prst="line">
            <a:avLst/>
          </a:prstGeom>
          <a:noFill/>
          <a:ln w="38100">
            <a:solidFill>
              <a:schemeClr val="accent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/>
          </a:p>
        </p:txBody>
      </p:sp>
      <p:sp>
        <p:nvSpPr>
          <p:cNvPr id="78" name="Line 16">
            <a:extLst>
              <a:ext uri="{FF2B5EF4-FFF2-40B4-BE49-F238E27FC236}">
                <a16:creationId xmlns:a16="http://schemas.microsoft.com/office/drawing/2014/main" id="{A9C679B8-69CB-4518-855F-95DD52AC755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018853" y="5355748"/>
            <a:ext cx="220632" cy="331112"/>
          </a:xfrm>
          <a:prstGeom prst="line">
            <a:avLst/>
          </a:prstGeom>
          <a:noFill/>
          <a:ln w="38100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/>
          </a:p>
        </p:txBody>
      </p:sp>
      <p:sp>
        <p:nvSpPr>
          <p:cNvPr id="79" name="Line 11">
            <a:extLst>
              <a:ext uri="{FF2B5EF4-FFF2-40B4-BE49-F238E27FC236}">
                <a16:creationId xmlns:a16="http://schemas.microsoft.com/office/drawing/2014/main" id="{390EAA4B-3426-4235-A9E5-1DD36918A23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239485" y="4321275"/>
            <a:ext cx="1723903" cy="1031453"/>
          </a:xfrm>
          <a:prstGeom prst="line">
            <a:avLst/>
          </a:prstGeom>
          <a:noFill/>
          <a:ln w="38100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12" dirty="0"/>
          </a:p>
        </p:txBody>
      </p:sp>
      <p:grpSp>
        <p:nvGrpSpPr>
          <p:cNvPr id="80" name="Group 79">
            <a:extLst>
              <a:ext uri="{FF2B5EF4-FFF2-40B4-BE49-F238E27FC236}">
                <a16:creationId xmlns:a16="http://schemas.microsoft.com/office/drawing/2014/main" id="{438BB873-B50F-40DE-B4AD-1B735995A01D}"/>
              </a:ext>
            </a:extLst>
          </p:cNvPr>
          <p:cNvGrpSpPr/>
          <p:nvPr/>
        </p:nvGrpSpPr>
        <p:grpSpPr>
          <a:xfrm>
            <a:off x="10905532" y="3958419"/>
            <a:ext cx="244331" cy="406823"/>
            <a:chOff x="9828658" y="4152004"/>
            <a:chExt cx="244331" cy="406822"/>
          </a:xfrm>
        </p:grpSpPr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F61A33CD-40AA-46A4-B321-DABFD2C57323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  <p:sp>
          <p:nvSpPr>
            <p:cNvPr id="86" name="Rectangle 18">
              <a:extLst>
                <a:ext uri="{FF2B5EF4-FFF2-40B4-BE49-F238E27FC236}">
                  <a16:creationId xmlns:a16="http://schemas.microsoft.com/office/drawing/2014/main" id="{99905EAC-1BB8-47BA-8705-F87B51DC16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23909" y="4152004"/>
              <a:ext cx="149080" cy="323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</a:t>
              </a: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D0E1C342-912D-4BA0-83DC-F503E647A4F7}"/>
              </a:ext>
            </a:extLst>
          </p:cNvPr>
          <p:cNvGrpSpPr/>
          <p:nvPr/>
        </p:nvGrpSpPr>
        <p:grpSpPr>
          <a:xfrm>
            <a:off x="8942491" y="5024131"/>
            <a:ext cx="360344" cy="371622"/>
            <a:chOff x="9563564" y="4187205"/>
            <a:chExt cx="360344" cy="371621"/>
          </a:xfrm>
        </p:grpSpPr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F5A3FF63-1861-4F45-A66A-765AC9F1D9F5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  <p:sp>
          <p:nvSpPr>
            <p:cNvPr id="77" name="Rectangle 18">
              <a:extLst>
                <a:ext uri="{FF2B5EF4-FFF2-40B4-BE49-F238E27FC236}">
                  <a16:creationId xmlns:a16="http://schemas.microsoft.com/office/drawing/2014/main" id="{099DEA65-646D-45AA-A6A3-924320D4A8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63564" y="4187205"/>
              <a:ext cx="193964" cy="323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Q</a:t>
              </a:r>
            </a:p>
          </p:txBody>
        </p:sp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3D39BCD9-821E-4536-881B-298BB33546D7}"/>
              </a:ext>
            </a:extLst>
          </p:cNvPr>
          <p:cNvGrpSpPr/>
          <p:nvPr/>
        </p:nvGrpSpPr>
        <p:grpSpPr>
          <a:xfrm>
            <a:off x="8690149" y="5580552"/>
            <a:ext cx="392763" cy="323166"/>
            <a:chOff x="9531145" y="4426839"/>
            <a:chExt cx="392763" cy="323164"/>
          </a:xfrm>
        </p:grpSpPr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6D25FE48-0445-49DD-BB8F-FF78CE5BFD22}"/>
                </a:ext>
              </a:extLst>
            </p:cNvPr>
            <p:cNvSpPr/>
            <p:nvPr/>
          </p:nvSpPr>
          <p:spPr>
            <a:xfrm>
              <a:off x="9828658" y="4463576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  <p:sp>
          <p:nvSpPr>
            <p:cNvPr id="74" name="Rectangle 18">
              <a:extLst>
                <a:ext uri="{FF2B5EF4-FFF2-40B4-BE49-F238E27FC236}">
                  <a16:creationId xmlns:a16="http://schemas.microsoft.com/office/drawing/2014/main" id="{C761CFF3-EEBD-4143-BC44-B93A8AF9E1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31145" y="4426839"/>
              <a:ext cx="238848" cy="323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</a:t>
              </a:r>
            </a:p>
          </p:txBody>
        </p:sp>
      </p:grpSp>
      <p:grpSp>
        <p:nvGrpSpPr>
          <p:cNvPr id="109" name="Group 108">
            <a:extLst>
              <a:ext uri="{FF2B5EF4-FFF2-40B4-BE49-F238E27FC236}">
                <a16:creationId xmlns:a16="http://schemas.microsoft.com/office/drawing/2014/main" id="{1FF13D6A-7316-4504-8569-D02228CCF1B5}"/>
              </a:ext>
            </a:extLst>
          </p:cNvPr>
          <p:cNvGrpSpPr/>
          <p:nvPr/>
        </p:nvGrpSpPr>
        <p:grpSpPr>
          <a:xfrm>
            <a:off x="10156700" y="5010426"/>
            <a:ext cx="274178" cy="367468"/>
            <a:chOff x="9861316" y="4473770"/>
            <a:chExt cx="274177" cy="344109"/>
          </a:xfrm>
        </p:grpSpPr>
        <p:sp>
          <p:nvSpPr>
            <p:cNvPr id="110" name="Oval 109">
              <a:extLst>
                <a:ext uri="{FF2B5EF4-FFF2-40B4-BE49-F238E27FC236}">
                  <a16:creationId xmlns:a16="http://schemas.microsoft.com/office/drawing/2014/main" id="{8991181A-7A9D-4CE7-96DC-B47D03563316}"/>
                </a:ext>
              </a:extLst>
            </p:cNvPr>
            <p:cNvSpPr/>
            <p:nvPr/>
          </p:nvSpPr>
          <p:spPr>
            <a:xfrm>
              <a:off x="9861316" y="4473770"/>
              <a:ext cx="95250" cy="952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12"/>
            </a:p>
          </p:txBody>
        </p:sp>
        <p:sp>
          <p:nvSpPr>
            <p:cNvPr id="111" name="Rectangle 18">
              <a:extLst>
                <a:ext uri="{FF2B5EF4-FFF2-40B4-BE49-F238E27FC236}">
                  <a16:creationId xmlns:a16="http://schemas.microsoft.com/office/drawing/2014/main" id="{67972BC3-706C-4CDA-82F0-03ED427FB3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41530" y="4515256"/>
              <a:ext cx="193963" cy="3026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2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</a:t>
              </a:r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8E3D1ACA-9A41-48C6-9F14-17FFE5316E03}"/>
              </a:ext>
            </a:extLst>
          </p:cNvPr>
          <p:cNvGrpSpPr/>
          <p:nvPr/>
        </p:nvGrpSpPr>
        <p:grpSpPr>
          <a:xfrm rot="3445439">
            <a:off x="8943715" y="4389277"/>
            <a:ext cx="172247" cy="188585"/>
            <a:chOff x="10560574" y="3395683"/>
            <a:chExt cx="60474" cy="60484"/>
          </a:xfrm>
        </p:grpSpPr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18B85754-E092-4E43-8A09-A701421F3A96}"/>
                </a:ext>
              </a:extLst>
            </p:cNvPr>
            <p:cNvCxnSpPr>
              <a:cxnSpLocks/>
            </p:cNvCxnSpPr>
            <p:nvPr/>
          </p:nvCxnSpPr>
          <p:spPr>
            <a:xfrm>
              <a:off x="10560574" y="3395683"/>
              <a:ext cx="19696" cy="5121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A4E99408-D88A-40DC-AD64-83DEE5169BB8}"/>
                </a:ext>
              </a:extLst>
            </p:cNvPr>
            <p:cNvCxnSpPr>
              <a:cxnSpLocks/>
            </p:cNvCxnSpPr>
            <p:nvPr/>
          </p:nvCxnSpPr>
          <p:spPr>
            <a:xfrm rot="18154561">
              <a:off x="10595991" y="3431109"/>
              <a:ext cx="7606" cy="4250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3" name="Group 112">
            <a:extLst>
              <a:ext uri="{FF2B5EF4-FFF2-40B4-BE49-F238E27FC236}">
                <a16:creationId xmlns:a16="http://schemas.microsoft.com/office/drawing/2014/main" id="{8E03CE25-F5D2-4E9D-9315-F7D755D092AC}"/>
              </a:ext>
            </a:extLst>
          </p:cNvPr>
          <p:cNvGrpSpPr/>
          <p:nvPr/>
        </p:nvGrpSpPr>
        <p:grpSpPr>
          <a:xfrm rot="10534206">
            <a:off x="9402620" y="6192508"/>
            <a:ext cx="144085" cy="179741"/>
            <a:chOff x="10564428" y="3381448"/>
            <a:chExt cx="50586" cy="57649"/>
          </a:xfrm>
        </p:grpSpPr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763AC416-4605-4E7E-AE18-471BF9D041E5}"/>
                </a:ext>
              </a:extLst>
            </p:cNvPr>
            <p:cNvCxnSpPr>
              <a:cxnSpLocks/>
            </p:cNvCxnSpPr>
            <p:nvPr/>
          </p:nvCxnSpPr>
          <p:spPr>
            <a:xfrm>
              <a:off x="10564428" y="3381448"/>
              <a:ext cx="19696" cy="5121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502C1A86-8B06-4897-916F-ACCEBBAAC3C8}"/>
                </a:ext>
              </a:extLst>
            </p:cNvPr>
            <p:cNvCxnSpPr>
              <a:cxnSpLocks/>
            </p:cNvCxnSpPr>
            <p:nvPr/>
          </p:nvCxnSpPr>
          <p:spPr>
            <a:xfrm rot="2235256" flipV="1">
              <a:off x="10602464" y="3388965"/>
              <a:ext cx="12550" cy="5013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Rectangle 67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/>
              <p:nvPr/>
            </p:nvSpPr>
            <p:spPr>
              <a:xfrm>
                <a:off x="223327" y="100769"/>
                <a:ext cx="11830497" cy="157889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628635" indent="-628635">
                  <a:lnSpc>
                    <a:spcPct val="115000"/>
                  </a:lnSpc>
                  <a:tabLst>
                    <a:tab pos="285744" algn="l"/>
                    <a:tab pos="467983" algn="l"/>
                    <a:tab pos="540372" algn="l"/>
                    <a:tab pos="648318" algn="l"/>
                    <a:tab pos="1260443" algn="l"/>
                    <a:tab pos="3780696" algn="l"/>
                  </a:tabLst>
                </a:pPr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					     Cho hình chóp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có đáy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𝐴𝐵𝐶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tam giác vuông tại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𝐵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</a:p>
              <a:p>
                <a:pPr marL="166684" indent="-58737">
                  <a:lnSpc>
                    <a:spcPct val="115000"/>
                  </a:lnSpc>
                  <a:tabLst>
                    <a:tab pos="285744" algn="l"/>
                    <a:tab pos="463539" algn="l"/>
                    <a:tab pos="466714" algn="l"/>
                    <a:tab pos="647684" algn="l"/>
                    <a:tab pos="1260443" algn="l"/>
                    <a:tab pos="3779744" algn="l"/>
                  </a:tabLst>
                </a:pP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𝐴𝐵𝐶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Gọi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𝑀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trung điểm của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Xác định thiết diện của hình chóp khi bị cắt bới mặt phẳng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qua điểm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𝑀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và vuông góc với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𝑆𝐵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</a:p>
            </p:txBody>
          </p:sp>
        </mc:Choice>
        <mc:Fallback xmlns="">
          <p:sp>
            <p:nvSpPr>
              <p:cNvPr id="68" name="Rectangle 67">
                <a:extLst>
                  <a:ext uri="{FF2B5EF4-FFF2-40B4-BE49-F238E27FC236}">
                    <a16:creationId xmlns:a16="http://schemas.microsoft.com/office/drawing/2014/main" id="{A2EDC8AC-CCBF-481B-ADAB-DA89422CB1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327" y="100769"/>
                <a:ext cx="11830497" cy="1578894"/>
              </a:xfrm>
              <a:prstGeom prst="rect">
                <a:avLst/>
              </a:prstGeom>
              <a:blipFill>
                <a:blip r:embed="rId3"/>
                <a:stretch>
                  <a:fillRect t="-2703" r="-1186" b="-73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Rectangle 69"/>
              <p:cNvSpPr/>
              <p:nvPr/>
            </p:nvSpPr>
            <p:spPr>
              <a:xfrm>
                <a:off x="147747" y="2188251"/>
                <a:ext cx="7882053" cy="1014374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Gọi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𝐸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 trung điểm của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𝑆𝐵</m:t>
                    </m:r>
                  </m:oMath>
                </a14:m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</m:oMath>
                </a14:m>
                <a:r>
                  <a:rPr lang="en-US" sz="28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𝑆𝐴𝐵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cân</a:t>
                </a:r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nên</a:t>
                </a:r>
                <a:r>
                  <a:rPr lang="en-US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𝐴𝐸</m:t>
                    </m:r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𝑆𝐵</m:t>
                    </m:r>
                    <m:r>
                      <a:rPr lang="en-US" sz="2800" i="1">
                        <a:latin typeface="Cambria Math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nl-NL" sz="28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0" name="Rectangle 6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747" y="2188251"/>
                <a:ext cx="7882053" cy="1014374"/>
              </a:xfrm>
              <a:prstGeom prst="rect">
                <a:avLst/>
              </a:prstGeom>
              <a:blipFill>
                <a:blip r:embed="rId4"/>
                <a:stretch>
                  <a:fillRect l="-1547" t="-6627" b="-132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51903" y="2815416"/>
                <a:ext cx="8784200" cy="10534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d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∩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</m:t>
                        </m:r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𝐴𝐵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𝑑</m:t>
                    </m:r>
                  </m:oMath>
                </a14:m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𝑞𝑢𝑎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 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𝑀</m:t>
                            </m:r>
                          </m:e>
                          <m:e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𝑆𝐵</m:t>
                            </m:r>
                          </m:e>
                        </m:eqAr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∩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𝑆𝐵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𝑄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 trung điểm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𝐸𝐵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en-US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03" y="2815416"/>
                <a:ext cx="8784200" cy="105349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5" name="Rectangle 74"/>
              <p:cNvSpPr/>
              <p:nvPr/>
            </p:nvSpPr>
            <p:spPr>
              <a:xfrm>
                <a:off x="93239" y="3419727"/>
                <a:ext cx="7354484" cy="1120750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Ta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có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𝐵𝐶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𝐴𝐵</m:t>
                            </m:r>
                          </m:e>
                          <m:e>
                            <m:r>
                              <a:rPr lang="en-US" sz="2800" i="1">
                                <a:latin typeface="Cambria Math"/>
                              </a:rPr>
                              <m:t>𝐵𝐶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⊥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𝑆𝐴</m:t>
                            </m:r>
                          </m:e>
                        </m:eqArr>
                      </m:e>
                    </m:d>
                    <m:r>
                      <a:rPr lang="en-US" sz="2800" i="1">
                        <a:latin typeface="Cambria Math"/>
                      </a:rPr>
                      <m:t>⇒</m:t>
                    </m:r>
                    <m:r>
                      <a:rPr lang="en-US" sz="2800" i="1">
                        <a:latin typeface="Cambria Math"/>
                      </a:rPr>
                      <m:t>𝐵𝐶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d>
                      <m:dPr>
                        <m:ctrlPr>
                          <a:rPr lang="nl-N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𝑆𝐴𝐵</m:t>
                        </m:r>
                      </m:e>
                    </m:d>
                  </m:oMath>
                </a14:m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⇒</m:t>
                    </m:r>
                    <m:r>
                      <a:rPr lang="en-US" sz="2800" i="1">
                        <a:latin typeface="Cambria Math"/>
                      </a:rPr>
                      <m:t>𝐵𝐶</m:t>
                    </m:r>
                    <m:r>
                      <a:rPr lang="en-US" sz="2800" i="1">
                        <a:latin typeface="Cambria Math"/>
                      </a:rPr>
                      <m:t>⊥</m:t>
                    </m:r>
                    <m:r>
                      <a:rPr lang="en-US" sz="2800" i="1">
                        <a:latin typeface="Cambria Math"/>
                      </a:rPr>
                      <m:t>𝑆𝐵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</a:t>
                </a:r>
              </a:p>
            </p:txBody>
          </p:sp>
        </mc:Choice>
        <mc:Fallback xmlns="">
          <p:sp>
            <p:nvSpPr>
              <p:cNvPr id="75" name="Rectangle 7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239" y="3419727"/>
                <a:ext cx="7354484" cy="1120750"/>
              </a:xfrm>
              <a:prstGeom prst="rect">
                <a:avLst/>
              </a:prstGeom>
              <a:blipFill>
                <a:blip r:embed="rId6"/>
                <a:stretch>
                  <a:fillRect l="-16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Rectangle 80"/>
              <p:cNvSpPr/>
              <p:nvPr/>
            </p:nvSpPr>
            <p:spPr>
              <a:xfrm>
                <a:off x="174487" y="4707555"/>
                <a:ext cx="6304931" cy="10534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d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∩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𝐴𝐵𝐶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′</m:t>
                    </m:r>
                  </m:oMath>
                </a14:m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𝑞𝑢𝑎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 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𝑀</m:t>
                            </m:r>
                          </m:e>
                          <m:e>
                            <m:r>
                              <m:rPr>
                                <m:nor/>
                              </m:rPr>
                              <a:rPr lang="nl-NL" sz="280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//</m:t>
                            </m:r>
                            <m:r>
                              <a:rPr lang="en-US" sz="2800" i="1" dirty="0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𝐵𝐶</m:t>
                            </m:r>
                          </m:e>
                        </m:eqAr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′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∩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𝐴𝐶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𝑁</m:t>
                    </m:r>
                  </m:oMath>
                </a14:m>
                <a:endParaRPr lang="en-US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1" name="Rectangle 8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487" y="4707555"/>
                <a:ext cx="6304931" cy="105349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3" name="Rectangle 92"/>
              <p:cNvSpPr/>
              <p:nvPr/>
            </p:nvSpPr>
            <p:spPr>
              <a:xfrm>
                <a:off x="131419" y="5601241"/>
                <a:ext cx="6477094" cy="10534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d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nl-NL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∩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𝑆𝐵𝐶</m:t>
                        </m: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′</m:t>
                    </m:r>
                    <m:r>
                      <a:rPr lang="en-US" sz="2800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′</m:t>
                    </m:r>
                  </m:oMath>
                </a14:m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𝑞𝑢𝑎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 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𝑀</m:t>
                            </m:r>
                          </m:e>
                          <m:e>
                            <m:r>
                              <m:rPr>
                                <m:nor/>
                              </m:rPr>
                              <a:rPr lang="nl-NL" sz="2800" dirty="0">
                                <a:latin typeface="Times New Roman" panose="020206030504050203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//</m:t>
                            </m:r>
                            <m:r>
                              <a:rPr lang="en-US" sz="2800" i="1" dirty="0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a:rPr lang="en-US" sz="2800" i="1">
                                <a:latin typeface="Cambria Math"/>
                              </a:rPr>
                              <m:t>𝐵𝐶</m:t>
                            </m:r>
                          </m:e>
                        </m:eqArr>
                      </m:e>
                    </m:d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𝑑</m:t>
                        </m:r>
                      </m:e>
                      <m:sup>
                        <m:r>
                          <a:rPr lang="en-US" sz="2800" i="1">
                            <a:latin typeface="Cambria Math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′′</m:t>
                        </m:r>
                      </m:sup>
                    </m:sSup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∩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𝑆𝐶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𝑃</m:t>
                    </m:r>
                    <m:r>
                      <a:rPr lang="en-US" sz="2800" i="1">
                        <a:latin typeface="Cambria Math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93" name="Rectangle 9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419" y="5601241"/>
                <a:ext cx="6477094" cy="105349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9742566" y="1964375"/>
                <a:ext cx="2803969" cy="1475141"/>
              </a:xfrm>
              <a:prstGeom prst="rect">
                <a:avLst/>
              </a:prstGeom>
              <a:noFill/>
            </p:spPr>
            <p:txBody>
              <a:bodyPr wrap="square" lIns="91433" tIns="45717" rIns="91433" bIns="45717" rtlCol="0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Thiết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diện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thu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tứ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799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giác</a:t>
                </a:r>
                <a:r>
                  <a:rPr lang="en-US" sz="2799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𝑀𝑁𝑃𝑄</m:t>
                    </m:r>
                  </m:oMath>
                </a14:m>
                <a:r>
                  <a:rPr lang="nl-NL" sz="28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42566" y="1964375"/>
                <a:ext cx="2803969" cy="1475141"/>
              </a:xfrm>
              <a:prstGeom prst="rect">
                <a:avLst/>
              </a:prstGeom>
              <a:blipFill>
                <a:blip r:embed="rId9"/>
                <a:stretch>
                  <a:fillRect l="-4348" t="-4132" b="-86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50982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105" grpId="0" animBg="1"/>
      <p:bldP spid="62" grpId="0" animBg="1"/>
      <p:bldP spid="67" grpId="0" animBg="1"/>
      <p:bldP spid="78" grpId="0" animBg="1"/>
      <p:bldP spid="79" grpId="0" animBg="1"/>
      <p:bldP spid="70" grpId="0"/>
      <p:bldP spid="3" grpId="0"/>
      <p:bldP spid="75" grpId="0"/>
      <p:bldP spid="81" grpId="0"/>
      <p:bldP spid="93" grpId="0"/>
      <p:bldP spid="9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3788</TotalTime>
  <Words>3898</Words>
  <Application>Microsoft Office PowerPoint</Application>
  <PresentationFormat>Widescreen</PresentationFormat>
  <Paragraphs>531</Paragraphs>
  <Slides>50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50</vt:i4>
      </vt:variant>
    </vt:vector>
  </HeadingPairs>
  <TitlesOfParts>
    <vt:vector size="59" baseType="lpstr">
      <vt:lpstr>Arial</vt:lpstr>
      <vt:lpstr>Calibri</vt:lpstr>
      <vt:lpstr>Calibri Light</vt:lpstr>
      <vt:lpstr>Cambria Math</vt:lpstr>
      <vt:lpstr>Tahoma</vt:lpstr>
      <vt:lpstr>Times New Roman</vt:lpstr>
      <vt:lpstr>Office Theme</vt:lpstr>
      <vt:lpstr>FXDraw3.Document</vt:lpstr>
      <vt:lpstr>MathType 7.0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2. Định lí ba đường vuông góc</vt:lpstr>
      <vt:lpstr>3. Góc giữa đường thẳng và mặt phẳng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A3607</dc:creator>
  <cp:lastModifiedBy>Anh Son Tran</cp:lastModifiedBy>
  <cp:revision>251</cp:revision>
  <dcterms:created xsi:type="dcterms:W3CDTF">2020-03-17T13:17:40Z</dcterms:created>
  <dcterms:modified xsi:type="dcterms:W3CDTF">2022-05-19T14:50:14Z</dcterms:modified>
</cp:coreProperties>
</file>