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notesMasterIdLst>
    <p:notesMasterId r:id="rId25"/>
  </p:notesMasterIdLst>
  <p:sldIdLst>
    <p:sldId id="285" r:id="rId2"/>
    <p:sldId id="416" r:id="rId3"/>
    <p:sldId id="624" r:id="rId4"/>
    <p:sldId id="276" r:id="rId5"/>
    <p:sldId id="616" r:id="rId6"/>
    <p:sldId id="625" r:id="rId7"/>
    <p:sldId id="495" r:id="rId8"/>
    <p:sldId id="617" r:id="rId9"/>
    <p:sldId id="277" r:id="rId10"/>
    <p:sldId id="626" r:id="rId11"/>
    <p:sldId id="496" r:id="rId12"/>
    <p:sldId id="278" r:id="rId13"/>
    <p:sldId id="618" r:id="rId14"/>
    <p:sldId id="279" r:id="rId15"/>
    <p:sldId id="619" r:id="rId16"/>
    <p:sldId id="628" r:id="rId17"/>
    <p:sldId id="497" r:id="rId18"/>
    <p:sldId id="614" r:id="rId19"/>
    <p:sldId id="629" r:id="rId20"/>
    <p:sldId id="615" r:id="rId21"/>
    <p:sldId id="620" r:id="rId22"/>
    <p:sldId id="622" r:id="rId23"/>
    <p:sldId id="62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43960E-D1B4-4139-BD22-9F82F925F740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CB978B-2F7A-4BCE-9462-0606719B17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075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312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359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0015D-6130-476A-ABFB-F8EC8E60B4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375226-17AA-401D-889D-09E96BFED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7F2AE-A77A-4F34-BC94-C92462598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BC642-72E1-4C77-A4D1-7E8766121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507AD-6FB1-4485-929F-CE54D8CE3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284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FE78B-04E7-424E-9824-90C32AEF9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16E95-C275-4228-A2FE-FB7044399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44846-6568-44DB-9E14-C13E4D47F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6EBBA-CFBE-431F-8A2E-0B53A8A1F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82E90-D614-47E1-9002-FA5D0F824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251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6E5E5-1F7C-4805-98FB-E285CB324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0309D5-DDD6-4805-9EC6-570334753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E70D3-A819-4D16-A85C-7AE103052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9D18E-55AD-4EB2-A2F9-9089F5113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B69F1-4108-4F23-BC72-C47F1A983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840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B97FF-65BE-4E63-B5EC-03463BDC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FB252-DD04-4682-9E61-2804319C94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EBC14D-C116-4687-B74F-47498B4B7A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F64B58-FA39-4812-A684-F5CAE82CB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6A5E8-F3EB-47B5-A9E6-3A514FCCE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510332-421E-4C9F-B5BF-3E999FE83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730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FA745-6FBE-4038-BF35-8D2A7505B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95D9A-5FE6-4825-93E9-43070D5A2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BE4714-D821-4ED4-82A0-14287D0614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CB38F1-0F78-4176-8138-38B07E240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7AE30D-2D09-4EDA-B8A5-7A9F9A34AC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68AB91-BC07-4429-A61F-B70760807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85DA9F-1BFD-4B9C-8813-23816A5E1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00EC6E-F271-4A31-B312-1F3DDB9D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301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238BA-AAAA-4A11-858D-E743E9679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47448A-CF4C-4A2B-A826-90922685F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DF42BD-C808-4D02-A2E7-1E7CB2310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A5225E-5375-4880-9D6F-2237303F4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55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DBD58E-A72F-4ADD-B210-859114D36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7EE5B1-310A-41C6-892D-734F6072B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3953A8-72A3-47D4-BBC8-F14B58400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30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8E58F-F289-4123-BB3C-D4916C847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89CDEE-34C9-413F-8589-FE925DD624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7A1BBA-CC10-4CAD-ADE6-E83D69EF48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57914F-A0AB-41B8-AE10-49342344A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6EAFE-6698-41D0-86BB-70131D9D6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B20E47-74E5-4D0C-AD7C-AFFE1FF8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080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C81FA-BB58-4D3A-B576-80C01377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0EEE35-E407-4C6F-AFFF-A306DF285F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B29926-5BC5-4C07-ACA1-4B069272AE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C28839-F7BD-4FE6-9FCB-85BA224E2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359C68-DCFE-4259-87D3-CA9814B5A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B9EFF9-B844-4D27-BFA5-5B77FA0E8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75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7E482-5470-4114-BCBB-1453EE363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FF4BB9-2C0D-4E07-A267-62EF8EB477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E17F65-0DE8-46F7-80D0-07B2B822A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B8E38-0CBF-4C6D-B892-A5763646E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9F308-B152-4058-BC82-047CEF477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62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1BA4D9-505E-41F3-A257-38B751C32E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D64189-BAA2-4A4A-8491-18E367B25D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45D475-0826-450F-9018-EFDE0633F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8E16D-A562-4064-BD1F-9EBEB27D3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00E0C-CA50-4649-80D1-D2545B46C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420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BF868D-0876-46FF-8781-57A2EDD9B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758B6-B257-4134-BED5-DE890AC6C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EB8FE1-6BB0-4F34-AB7C-EB8F0977F7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5200E-95BF-4F73-9A04-79905AE6B3E2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864BB-4876-4020-8ACE-AE1D5441C9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B863-1FB6-44EF-97D7-D69C5C4A8A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E488E-EBF1-4EEF-910E-149C762B5D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643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45128" y="3187806"/>
            <a:ext cx="10307782" cy="120032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685365" y="379392"/>
            <a:ext cx="882127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0070C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TRƯỜNG CĐ LÝ TỰ TRỌNG TP. HCM</a:t>
            </a:r>
          </a:p>
          <a:p>
            <a:pPr algn="ctr"/>
            <a:r>
              <a:rPr lang="en-US" sz="3600" b="1" dirty="0">
                <a:solidFill>
                  <a:srgbClr val="0070C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KHOA  ĐIỆN – ĐIỆN TỬ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65019" y="3310917"/>
            <a:ext cx="101276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CHÀO MỪNG HỘI THI GIÁO VIÊN DẠY GIỎI 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CẤP KHOA NĂM HỌC 2021 - 2022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88384" y="5955388"/>
            <a:ext cx="882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GIÁO VIÊN: NGUYỄN THỊ TỐ NGA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23DF3B4-8E67-497E-917A-CDF0F8FDC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1579721"/>
            <a:ext cx="4800600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3118BB-6C05-4F49-8C68-BB779BA432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9521" y="4758917"/>
            <a:ext cx="882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n-US" sz="2800">
              <a:latin typeface="Montserrat" panose="00000500000000000000" pitchFamily="2" charset="0"/>
              <a:cs typeface="Tahoma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28E3938-39A0-4B24-9745-A3164E8365BE}"/>
              </a:ext>
            </a:extLst>
          </p:cNvPr>
          <p:cNvGrpSpPr/>
          <p:nvPr/>
        </p:nvGrpSpPr>
        <p:grpSpPr>
          <a:xfrm>
            <a:off x="2009521" y="4777650"/>
            <a:ext cx="8174181" cy="665019"/>
            <a:chOff x="1995055" y="5444836"/>
            <a:chExt cx="8174181" cy="665019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E3E8F163-C1D3-4A0B-91AA-AEEDD33C8C66}"/>
                </a:ext>
              </a:extLst>
            </p:cNvPr>
            <p:cNvSpPr/>
            <p:nvPr/>
          </p:nvSpPr>
          <p:spPr>
            <a:xfrm>
              <a:off x="1995055" y="5444836"/>
              <a:ext cx="8174181" cy="665019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Montserrat" panose="00000500000000000000" pitchFamily="2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9A02679-C73C-451F-B7C3-44ABF92A75CD}"/>
                </a:ext>
              </a:extLst>
            </p:cNvPr>
            <p:cNvSpPr txBox="1"/>
            <p:nvPr/>
          </p:nvSpPr>
          <p:spPr>
            <a:xfrm>
              <a:off x="2140528" y="5509402"/>
              <a:ext cx="77169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Montserrat" panose="00000500000000000000" pitchFamily="2" charset="0"/>
                  <a:cs typeface="Times New Roman" panose="02020603050405020304" pitchFamily="18" charset="0"/>
                </a:rPr>
                <a:t>BỘ MÔN CƠ ĐIỆN TỬ -TỰ ĐỘNG HOÁ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25117" y="188904"/>
            <a:ext cx="882127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C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GIỚI THIỆU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4FB3CEA-C3CF-4506-9178-88CF31D37CAC}"/>
              </a:ext>
            </a:extLst>
          </p:cNvPr>
          <p:cNvGrpSpPr/>
          <p:nvPr/>
        </p:nvGrpSpPr>
        <p:grpSpPr>
          <a:xfrm>
            <a:off x="2882978" y="1220942"/>
            <a:ext cx="6037729" cy="636020"/>
            <a:chOff x="3143226" y="1512027"/>
            <a:chExt cx="6037729" cy="636020"/>
          </a:xfrm>
        </p:grpSpPr>
        <p:sp>
          <p:nvSpPr>
            <p:cNvPr id="30" name="Rounded Rectangle 29"/>
            <p:cNvSpPr/>
            <p:nvPr/>
          </p:nvSpPr>
          <p:spPr>
            <a:xfrm>
              <a:off x="3143226" y="1512027"/>
              <a:ext cx="6037729" cy="63602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Montserrat" panose="00000500000000000000" pitchFamily="2" charset="0"/>
              </a:endParaRPr>
            </a:p>
          </p:txBody>
        </p:sp>
        <p:sp>
          <p:nvSpPr>
            <p:cNvPr id="3" name="TextBox 2"/>
            <p:cNvSpPr txBox="1">
              <a:spLocks noChangeArrowheads="1"/>
            </p:cNvSpPr>
            <p:nvPr/>
          </p:nvSpPr>
          <p:spPr bwMode="auto">
            <a:xfrm>
              <a:off x="3305796" y="1563272"/>
              <a:ext cx="558040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tx2">
                      <a:lumMod val="25000"/>
                    </a:schemeClr>
                  </a:solidFill>
                  <a:latin typeface="Montserrat" panose="00000500000000000000" pitchFamily="2" charset="0"/>
                  <a:cs typeface="Times New Roman" panose="02020603050405020304" pitchFamily="18" charset="0"/>
                </a:rPr>
                <a:t>HỌC PHẦN:KỸ THUẬT SỐ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82981" y="5668861"/>
            <a:ext cx="7491090" cy="583639"/>
            <a:chOff x="986895" y="2041992"/>
            <a:chExt cx="5694325" cy="583639"/>
          </a:xfrm>
          <a:solidFill>
            <a:srgbClr val="00B050"/>
          </a:solidFill>
        </p:grpSpPr>
        <p:sp>
          <p:nvSpPr>
            <p:cNvPr id="9" name="Rectangle 8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/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Các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cổng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Logic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cơ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bản</a:t>
              </a:r>
              <a:endParaRPr lang="en-US" sz="2800" b="1" dirty="0">
                <a:latin typeface="Montserrat" panose="00000500000000000000" pitchFamily="2" charset="0"/>
                <a:ea typeface="Tahoma" panose="020B060403050404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" name="Oval 10"/>
          <p:cNvSpPr/>
          <p:nvPr/>
        </p:nvSpPr>
        <p:spPr>
          <a:xfrm>
            <a:off x="2518204" y="5595906"/>
            <a:ext cx="729549" cy="729549"/>
          </a:xfrm>
          <a:prstGeom prst="ellipse">
            <a:avLst/>
          </a:prstGeom>
          <a:ln w="28575"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 15"/>
          <p:cNvGrpSpPr/>
          <p:nvPr/>
        </p:nvGrpSpPr>
        <p:grpSpPr>
          <a:xfrm>
            <a:off x="2307668" y="3435323"/>
            <a:ext cx="8066402" cy="583639"/>
            <a:chOff x="986895" y="2041992"/>
            <a:chExt cx="5694325" cy="583639"/>
          </a:xfrm>
          <a:solidFill>
            <a:srgbClr val="00B050"/>
          </a:solidFill>
        </p:grpSpPr>
        <p:sp>
          <p:nvSpPr>
            <p:cNvPr id="17" name="Rectangle 16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 17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Đại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số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Boolean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và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thiết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kế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mạch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Logic</a:t>
              </a:r>
              <a:endParaRPr lang="en-US" sz="2800" dirty="0">
                <a:latin typeface="Montserrat" panose="00000500000000000000" pitchFamily="2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1828521" y="3407750"/>
            <a:ext cx="729549" cy="729549"/>
          </a:xfrm>
          <a:prstGeom prst="ellipse">
            <a:avLst/>
          </a:prstGeom>
          <a:ln w="28575"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0" name="Group 19"/>
          <p:cNvGrpSpPr/>
          <p:nvPr/>
        </p:nvGrpSpPr>
        <p:grpSpPr>
          <a:xfrm>
            <a:off x="2146168" y="2449602"/>
            <a:ext cx="8227902" cy="583639"/>
            <a:chOff x="986895" y="2041992"/>
            <a:chExt cx="5694325" cy="583639"/>
          </a:xfrm>
          <a:solidFill>
            <a:schemeClr val="tx2">
              <a:lumMod val="50000"/>
            </a:schemeClr>
          </a:solidFill>
        </p:grpSpPr>
        <p:sp>
          <p:nvSpPr>
            <p:cNvPr id="21" name="Rectangle 20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B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/>
              <a:r>
                <a:rPr lang="nl-NL" sz="2400" b="1" dirty="0">
                  <a:latin typeface="Montserrat" panose="00000500000000000000" pitchFamily="2" charset="0"/>
                  <a:ea typeface="Tahoma" panose="020B0604030504040204" pitchFamily="34" charset="0"/>
                  <a:cs typeface="Times New Roman" panose="02020603050405020304" pitchFamily="18" charset="0"/>
                </a:rPr>
                <a:t>CÁC HỆ THỐNG SỐ</a:t>
              </a:r>
              <a:endParaRPr lang="en-US" sz="2400" b="1" dirty="0">
                <a:latin typeface="Montserrat" panose="00000500000000000000" pitchFamily="2" charset="0"/>
                <a:ea typeface="Tahoma" panose="020B060403050404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Oval 22"/>
          <p:cNvSpPr/>
          <p:nvPr/>
        </p:nvSpPr>
        <p:spPr>
          <a:xfrm>
            <a:off x="1781394" y="2376647"/>
            <a:ext cx="729549" cy="729549"/>
          </a:xfrm>
          <a:prstGeom prst="ellipse">
            <a:avLst/>
          </a:prstGeom>
          <a:ln w="28575"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TextBox 23"/>
          <p:cNvSpPr txBox="1"/>
          <p:nvPr/>
        </p:nvSpPr>
        <p:spPr>
          <a:xfrm>
            <a:off x="1728831" y="2464640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C00000"/>
                </a:solidFill>
                <a:latin typeface="Montserrat" panose="00000500000000000000" pitchFamily="2" charset="0"/>
                <a:ea typeface="Tahoma" panose="020B0604030504040204" pitchFamily="34" charset="0"/>
                <a:cs typeface="Tahoma" panose="020B0604030504040204" pitchFamily="34" charset="0"/>
              </a:rPr>
              <a:t>C.1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85365" y="3505950"/>
            <a:ext cx="1052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C00000"/>
                </a:solidFill>
                <a:latin typeface="Montserrat" panose="00000500000000000000" pitchFamily="2" charset="0"/>
                <a:ea typeface="Tahoma" panose="020B0604030504040204" pitchFamily="34" charset="0"/>
                <a:cs typeface="Tahoma" panose="020B0604030504040204" pitchFamily="34" charset="0"/>
              </a:rPr>
              <a:t>C.2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58377" y="5668860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C00000"/>
                </a:solidFill>
                <a:latin typeface="Montserrat" panose="00000500000000000000" pitchFamily="2" charset="0"/>
                <a:ea typeface="Tahoma" panose="020B0604030504040204" pitchFamily="34" charset="0"/>
                <a:cs typeface="Tahoma" panose="020B0604030504040204" pitchFamily="34" charset="0"/>
              </a:rPr>
              <a:t>2.2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095455" y="4557055"/>
            <a:ext cx="7278616" cy="583639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63264" tIns="43180" rIns="43180" bIns="43180" numCol="1" spcCol="1270" anchor="ctr" anchorCtr="0">
            <a:noAutofit/>
          </a:bodyPr>
          <a:lstStyle/>
          <a:p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Đại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số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Boole</a:t>
            </a:r>
          </a:p>
        </p:txBody>
      </p:sp>
      <p:sp>
        <p:nvSpPr>
          <p:cNvPr id="15" name="Oval 14"/>
          <p:cNvSpPr/>
          <p:nvPr/>
        </p:nvSpPr>
        <p:spPr>
          <a:xfrm>
            <a:off x="2518206" y="4479137"/>
            <a:ext cx="729549" cy="729549"/>
          </a:xfrm>
          <a:prstGeom prst="ellipse">
            <a:avLst/>
          </a:prstGeom>
          <a:ln w="28575"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TextBox 25"/>
          <p:cNvSpPr txBox="1"/>
          <p:nvPr/>
        </p:nvSpPr>
        <p:spPr>
          <a:xfrm>
            <a:off x="2455376" y="4580989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C00000"/>
                </a:solidFill>
                <a:latin typeface="Montserrat" panose="00000500000000000000" pitchFamily="2" charset="0"/>
                <a:ea typeface="Tahoma" panose="020B0604030504040204" pitchFamily="34" charset="0"/>
                <a:cs typeface="Tahoma" panose="020B0604030504040204" pitchFamily="34" charset="0"/>
              </a:rPr>
              <a:t>2.1</a:t>
            </a:r>
          </a:p>
        </p:txBody>
      </p:sp>
    </p:spTree>
    <p:extLst>
      <p:ext uri="{BB962C8B-B14F-4D97-AF65-F5344CB8AC3E}">
        <p14:creationId xmlns:p14="http://schemas.microsoft.com/office/powerpoint/2010/main" val="251834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/>
      <p:bldP spid="25" grpId="0"/>
      <p:bldP spid="27" grpId="0"/>
      <p:bldP spid="31" grpId="0" animBg="1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A5471F-A569-4DF4-88DE-1B09C8A3D3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9616" y="364230"/>
            <a:ext cx="882127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4800" b="1">
                <a:solidFill>
                  <a:srgbClr val="C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MỤC TIÊU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1BA5657-8ABA-4675-9A5E-11104484494F}"/>
              </a:ext>
            </a:extLst>
          </p:cNvPr>
          <p:cNvGrpSpPr/>
          <p:nvPr/>
        </p:nvGrpSpPr>
        <p:grpSpPr>
          <a:xfrm>
            <a:off x="256531" y="2991517"/>
            <a:ext cx="3616037" cy="830997"/>
            <a:chOff x="1052945" y="1607127"/>
            <a:chExt cx="3616037" cy="830997"/>
          </a:xfrm>
          <a:solidFill>
            <a:srgbClr val="FFFF00"/>
          </a:solidFill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68380520-6E35-425A-944B-A98C31D19573}"/>
                </a:ext>
              </a:extLst>
            </p:cNvPr>
            <p:cNvSpPr/>
            <p:nvPr/>
          </p:nvSpPr>
          <p:spPr>
            <a:xfrm>
              <a:off x="1052945" y="1607127"/>
              <a:ext cx="3616037" cy="830997"/>
            </a:xfrm>
            <a:prstGeom prst="roundRect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348B085-6BA2-4AA7-944E-F92BE21C5768}"/>
                </a:ext>
              </a:extLst>
            </p:cNvPr>
            <p:cNvSpPr txBox="1"/>
            <p:nvPr/>
          </p:nvSpPr>
          <p:spPr>
            <a:xfrm>
              <a:off x="1170487" y="1791793"/>
              <a:ext cx="3262968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>
                  <a:latin typeface="Montserrat" panose="00000500000000000000" pitchFamily="2" charset="0"/>
                  <a:cs typeface="Times New Roman" panose="02020603050405020304" pitchFamily="18" charset="0"/>
                </a:rPr>
                <a:t>SV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có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khả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năng</a:t>
              </a:r>
              <a:endParaRPr lang="en-US" sz="2800" b="1" dirty="0">
                <a:latin typeface="Montserrat" panose="00000500000000000000" pitchFamily="2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155EFB8-D5F5-4FCF-ACAC-214D32349DF5}"/>
              </a:ext>
            </a:extLst>
          </p:cNvPr>
          <p:cNvCxnSpPr>
            <a:cxnSpLocks/>
          </p:cNvCxnSpPr>
          <p:nvPr/>
        </p:nvCxnSpPr>
        <p:spPr>
          <a:xfrm flipV="1">
            <a:off x="3810079" y="2078182"/>
            <a:ext cx="1025157" cy="969679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A22738-F0CF-44D9-BB41-A5CBCBAD498C}"/>
              </a:ext>
            </a:extLst>
          </p:cNvPr>
          <p:cNvGrpSpPr/>
          <p:nvPr/>
        </p:nvGrpSpPr>
        <p:grpSpPr>
          <a:xfrm>
            <a:off x="4641273" y="1483772"/>
            <a:ext cx="6982688" cy="889687"/>
            <a:chOff x="950667" y="1607127"/>
            <a:chExt cx="3718315" cy="830997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613F2BA1-CAE3-4CFE-812A-C10CD78D7271}"/>
                </a:ext>
              </a:extLst>
            </p:cNvPr>
            <p:cNvSpPr/>
            <p:nvPr/>
          </p:nvSpPr>
          <p:spPr>
            <a:xfrm>
              <a:off x="1052945" y="1607127"/>
              <a:ext cx="3616037" cy="830997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Montserrat" panose="000005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EAE5390-3692-41A6-A574-3F6C9DDD0562}"/>
                </a:ext>
              </a:extLst>
            </p:cNvPr>
            <p:cNvSpPr txBox="1"/>
            <p:nvPr/>
          </p:nvSpPr>
          <p:spPr>
            <a:xfrm>
              <a:off x="950667" y="1778273"/>
              <a:ext cx="3353627" cy="488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Nhận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biết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các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Montserrat" panose="00000500000000000000" pitchFamily="2" charset="0"/>
                  <a:cs typeface="Times New Roman" panose="02020603050405020304" pitchFamily="18" charset="0"/>
                </a:rPr>
                <a:t>cổng</a:t>
              </a:r>
              <a:r>
                <a:rPr lang="en-US" sz="2800" b="1" dirty="0">
                  <a:latin typeface="Montserrat" panose="00000500000000000000" pitchFamily="2" charset="0"/>
                  <a:cs typeface="Times New Roman" panose="02020603050405020304" pitchFamily="18" charset="0"/>
                </a:rPr>
                <a:t> logic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3C40E48-8955-4DBB-80C7-8DF45FDD6041}"/>
              </a:ext>
            </a:extLst>
          </p:cNvPr>
          <p:cNvGrpSpPr/>
          <p:nvPr/>
        </p:nvGrpSpPr>
        <p:grpSpPr>
          <a:xfrm>
            <a:off x="4833342" y="2991517"/>
            <a:ext cx="6788726" cy="889687"/>
            <a:chOff x="1052945" y="1607127"/>
            <a:chExt cx="3616037" cy="830997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BB4B7B0F-3E88-4855-BC31-059906778DD1}"/>
                </a:ext>
              </a:extLst>
            </p:cNvPr>
            <p:cNvSpPr/>
            <p:nvPr/>
          </p:nvSpPr>
          <p:spPr>
            <a:xfrm>
              <a:off x="1052945" y="1607127"/>
              <a:ext cx="3616037" cy="830997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Montserrat" panose="000005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2881F69-BFC3-4606-925A-1419B400F7B6}"/>
                </a:ext>
              </a:extLst>
            </p:cNvPr>
            <p:cNvSpPr txBox="1"/>
            <p:nvPr/>
          </p:nvSpPr>
          <p:spPr>
            <a:xfrm>
              <a:off x="1160765" y="1733314"/>
              <a:ext cx="3380510" cy="488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>
                  <a:latin typeface="Montserrat" panose="00000500000000000000" pitchFamily="2" charset="0"/>
                  <a:cs typeface="Times New Roman" panose="02020603050405020304" pitchFamily="18" charset="0"/>
                </a:rPr>
                <a:t>Trình bày nguyên lý làm việc</a:t>
              </a:r>
            </a:p>
          </p:txBody>
        </p:sp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35155EA-BFEF-4D6E-9104-592DE393808B}"/>
              </a:ext>
            </a:extLst>
          </p:cNvPr>
          <p:cNvCxnSpPr>
            <a:cxnSpLocks/>
            <a:endCxn id="15" idx="1"/>
          </p:cNvCxnSpPr>
          <p:nvPr/>
        </p:nvCxnSpPr>
        <p:spPr>
          <a:xfrm flipV="1">
            <a:off x="3872568" y="3436361"/>
            <a:ext cx="960774" cy="76051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AC0FF7D-5C9A-46F8-B45F-A63BC0583D1C}"/>
              </a:ext>
            </a:extLst>
          </p:cNvPr>
          <p:cNvGrpSpPr/>
          <p:nvPr/>
        </p:nvGrpSpPr>
        <p:grpSpPr>
          <a:xfrm>
            <a:off x="4826334" y="4426582"/>
            <a:ext cx="6795734" cy="889687"/>
            <a:chOff x="1052945" y="1607127"/>
            <a:chExt cx="3616037" cy="830997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79A507A-8742-4DD2-A491-5DF4F1368508}"/>
                </a:ext>
              </a:extLst>
            </p:cNvPr>
            <p:cNvSpPr/>
            <p:nvPr/>
          </p:nvSpPr>
          <p:spPr>
            <a:xfrm>
              <a:off x="1052945" y="1607127"/>
              <a:ext cx="3616037" cy="830997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Montserrat" panose="000005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E6A4928-FBB9-454E-AAC5-E3ECFA6466D4}"/>
                </a:ext>
              </a:extLst>
            </p:cNvPr>
            <p:cNvSpPr txBox="1"/>
            <p:nvPr/>
          </p:nvSpPr>
          <p:spPr>
            <a:xfrm>
              <a:off x="1170708" y="1778273"/>
              <a:ext cx="3380510" cy="488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>
                  <a:latin typeface="Montserrat" panose="00000500000000000000" pitchFamily="2" charset="0"/>
                  <a:cs typeface="Times New Roman" panose="02020603050405020304" pitchFamily="18" charset="0"/>
                </a:rPr>
                <a:t>Ứng dụng vào tìm hàm logic</a:t>
              </a:r>
            </a:p>
          </p:txBody>
        </p:sp>
      </p:grp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87974DF-E8D9-4AC3-8F89-80B2C0178983}"/>
              </a:ext>
            </a:extLst>
          </p:cNvPr>
          <p:cNvCxnSpPr>
            <a:cxnSpLocks/>
          </p:cNvCxnSpPr>
          <p:nvPr/>
        </p:nvCxnSpPr>
        <p:spPr>
          <a:xfrm>
            <a:off x="3811025" y="3836113"/>
            <a:ext cx="1023263" cy="663149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394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17114" y="669178"/>
            <a:ext cx="52196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180"/>
              </a:spcBef>
              <a:spcAft>
                <a:spcPts val="0"/>
              </a:spcAft>
              <a:buSzPts val="1400"/>
              <a:tabLst>
                <a:tab pos="243840" algn="l"/>
              </a:tabLst>
            </a:pP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logic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bản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: </a:t>
            </a:r>
            <a:endParaRPr lang="en-US" sz="2800" spc="-5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7114" y="1339573"/>
            <a:ext cx="609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2.2.1.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AND (AND gate)</a:t>
            </a:r>
          </a:p>
          <a:p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718825" y="4297549"/>
            <a:ext cx="3238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logic: Y=A.B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57A636-7E2C-4F15-BFFF-A902BF8FB3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2555" y="1494483"/>
            <a:ext cx="5347640" cy="204836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0E5C81F-D925-4D72-A486-B6011FF822CA}"/>
              </a:ext>
            </a:extLst>
          </p:cNvPr>
          <p:cNvSpPr/>
          <p:nvPr/>
        </p:nvSpPr>
        <p:spPr>
          <a:xfrm>
            <a:off x="6869769" y="264965"/>
            <a:ext cx="3881358" cy="665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04118E-58A7-4553-B4D6-EBCCC3314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007" y="3343442"/>
            <a:ext cx="2431058" cy="95410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A14F40F-2382-4DC3-BF0A-C7B1D0F657FA}"/>
              </a:ext>
            </a:extLst>
          </p:cNvPr>
          <p:cNvSpPr/>
          <p:nvPr/>
        </p:nvSpPr>
        <p:spPr>
          <a:xfrm>
            <a:off x="1262620" y="2188736"/>
            <a:ext cx="3049536" cy="65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586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0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2227" y="569972"/>
            <a:ext cx="52196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Bef>
                <a:spcPts val="180"/>
              </a:spcBef>
              <a:spcAft>
                <a:spcPts val="0"/>
              </a:spcAft>
              <a:buSzPts val="1400"/>
              <a:tabLst>
                <a:tab pos="243840" algn="l"/>
              </a:tabLst>
            </a:pP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logic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bản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: </a:t>
            </a:r>
            <a:endParaRPr lang="en-US" sz="2800" spc="-5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82227" y="1139099"/>
            <a:ext cx="609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2.2.1. Cổng AND (AND gate)</a:t>
            </a:r>
          </a:p>
          <a:p>
            <a:pPr algn="just"/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27383" y="3102541"/>
            <a:ext cx="6830687" cy="141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220"/>
              </a:spcBef>
              <a:spcAft>
                <a:spcPts val="0"/>
              </a:spcAft>
            </a:pPr>
            <a:r>
              <a:rPr lang="en-US" sz="2800" u="sng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u="sng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u="sng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spcBef>
                <a:spcPts val="220"/>
              </a:spcBef>
              <a:spcAft>
                <a:spcPts val="0"/>
              </a:spcAft>
            </a:pP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endParaRPr lang="en-US" sz="2800" dirty="0"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3651B22-DD35-49E3-8FD2-9D7051FFEEAC}"/>
              </a:ext>
            </a:extLst>
          </p:cNvPr>
          <p:cNvSpPr/>
          <p:nvPr/>
        </p:nvSpPr>
        <p:spPr>
          <a:xfrm>
            <a:off x="582227" y="2499217"/>
            <a:ext cx="3036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 trạng thái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3DE6005-DB78-4C62-8077-848AFB226B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268523"/>
              </p:ext>
            </p:extLst>
          </p:nvPr>
        </p:nvGraphicFramePr>
        <p:xfrm>
          <a:off x="716690" y="3428448"/>
          <a:ext cx="3332585" cy="2859580"/>
        </p:xfrm>
        <a:graphic>
          <a:graphicData uri="http://schemas.openxmlformats.org/drawingml/2006/table">
            <a:tbl>
              <a:tblPr firstRow="1" firstCol="1" bandRow="1"/>
              <a:tblGrid>
                <a:gridCol w="879861">
                  <a:extLst>
                    <a:ext uri="{9D8B030D-6E8A-4147-A177-3AD203B41FA5}">
                      <a16:colId xmlns:a16="http://schemas.microsoft.com/office/drawing/2014/main" val="2125728524"/>
                    </a:ext>
                  </a:extLst>
                </a:gridCol>
                <a:gridCol w="874913">
                  <a:extLst>
                    <a:ext uri="{9D8B030D-6E8A-4147-A177-3AD203B41FA5}">
                      <a16:colId xmlns:a16="http://schemas.microsoft.com/office/drawing/2014/main" val="1089961923"/>
                    </a:ext>
                  </a:extLst>
                </a:gridCol>
                <a:gridCol w="1577811">
                  <a:extLst>
                    <a:ext uri="{9D8B030D-6E8A-4147-A177-3AD203B41FA5}">
                      <a16:colId xmlns:a16="http://schemas.microsoft.com/office/drawing/2014/main" val="2079376371"/>
                    </a:ext>
                  </a:extLst>
                </a:gridCol>
              </a:tblGrid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Y=A.B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43715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9383435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8375636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232692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43617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D29CE01-73E9-4369-A92E-E09CEEB65AD5}"/>
              </a:ext>
            </a:extLst>
          </p:cNvPr>
          <p:cNvSpPr txBox="1"/>
          <p:nvPr/>
        </p:nvSpPr>
        <p:spPr>
          <a:xfrm>
            <a:off x="2511420" y="4028077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70C0"/>
                </a:solidFill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7F99716-FC2D-4AAA-B2E1-FC52A9EE91B7}"/>
              </a:ext>
            </a:extLst>
          </p:cNvPr>
          <p:cNvSpPr txBox="1"/>
          <p:nvPr/>
        </p:nvSpPr>
        <p:spPr>
          <a:xfrm>
            <a:off x="2511420" y="4575749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70C0"/>
                </a:solidFill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F17835-A15D-4594-8293-C71D944E02ED}"/>
              </a:ext>
            </a:extLst>
          </p:cNvPr>
          <p:cNvSpPr txBox="1"/>
          <p:nvPr/>
        </p:nvSpPr>
        <p:spPr>
          <a:xfrm>
            <a:off x="2511420" y="5160783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70C0"/>
                </a:solidFill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FA9C31-1593-48EC-8B5E-BB57416A7E78}"/>
              </a:ext>
            </a:extLst>
          </p:cNvPr>
          <p:cNvSpPr txBox="1"/>
          <p:nvPr/>
        </p:nvSpPr>
        <p:spPr>
          <a:xfrm>
            <a:off x="2511420" y="5709232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C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9B445AD-140E-41FB-86C4-5D79B25003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6524" y="1412367"/>
            <a:ext cx="2686350" cy="10868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2ACFF6-4878-469D-B317-F12DC92439D9}"/>
              </a:ext>
            </a:extLst>
          </p:cNvPr>
          <p:cNvSpPr txBox="1"/>
          <p:nvPr/>
        </p:nvSpPr>
        <p:spPr>
          <a:xfrm>
            <a:off x="716690" y="402807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32B190-B0AD-449E-B7A8-AE1B90E63BBD}"/>
              </a:ext>
            </a:extLst>
          </p:cNvPr>
          <p:cNvSpPr txBox="1"/>
          <p:nvPr/>
        </p:nvSpPr>
        <p:spPr>
          <a:xfrm>
            <a:off x="1651748" y="404510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7E028F-9E55-4DAB-B3BE-A016B8652A9A}"/>
              </a:ext>
            </a:extLst>
          </p:cNvPr>
          <p:cNvSpPr txBox="1"/>
          <p:nvPr/>
        </p:nvSpPr>
        <p:spPr>
          <a:xfrm>
            <a:off x="703995" y="4589183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1A280C-4352-4C75-8118-04EAC3412FCB}"/>
              </a:ext>
            </a:extLst>
          </p:cNvPr>
          <p:cNvSpPr txBox="1"/>
          <p:nvPr/>
        </p:nvSpPr>
        <p:spPr>
          <a:xfrm>
            <a:off x="1614055" y="462987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740E5E-9AD0-4D9A-BA85-BAA07BE04606}"/>
              </a:ext>
            </a:extLst>
          </p:cNvPr>
          <p:cNvSpPr txBox="1"/>
          <p:nvPr/>
        </p:nvSpPr>
        <p:spPr>
          <a:xfrm>
            <a:off x="703995" y="520777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E1CE41-2017-49A6-B50A-DE4F66465A36}"/>
              </a:ext>
            </a:extLst>
          </p:cNvPr>
          <p:cNvSpPr txBox="1"/>
          <p:nvPr/>
        </p:nvSpPr>
        <p:spPr>
          <a:xfrm>
            <a:off x="1614055" y="522233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4CD512-BA42-4F7C-84A0-BCA6736BFC9C}"/>
              </a:ext>
            </a:extLst>
          </p:cNvPr>
          <p:cNvSpPr txBox="1"/>
          <p:nvPr/>
        </p:nvSpPr>
        <p:spPr>
          <a:xfrm>
            <a:off x="754383" y="5770786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C45411-3D3D-4B69-90D4-AD29E1792854}"/>
              </a:ext>
            </a:extLst>
          </p:cNvPr>
          <p:cNvSpPr txBox="1"/>
          <p:nvPr/>
        </p:nvSpPr>
        <p:spPr>
          <a:xfrm>
            <a:off x="1601360" y="575518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359BDD-9C33-43C0-974E-853FC4D9C32B}"/>
              </a:ext>
            </a:extLst>
          </p:cNvPr>
          <p:cNvSpPr/>
          <p:nvPr/>
        </p:nvSpPr>
        <p:spPr>
          <a:xfrm>
            <a:off x="4727383" y="4629877"/>
            <a:ext cx="68306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220"/>
              </a:spcBef>
              <a:spcAft>
                <a:spcPts val="0"/>
              </a:spcAft>
            </a:pP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Ngõ ra cổng AND bằng 0 khi có ít nhất một ngõ vào bằng 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8A7A18-49B7-417A-94C2-228FDF4FF082}"/>
              </a:ext>
            </a:extLst>
          </p:cNvPr>
          <p:cNvSpPr/>
          <p:nvPr/>
        </p:nvSpPr>
        <p:spPr>
          <a:xfrm>
            <a:off x="4727382" y="5709232"/>
            <a:ext cx="68306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220"/>
              </a:spcBef>
            </a:pP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Ngõ ra cổng AND bằng 1 khi tất cả các ngõ vào bằng 1</a:t>
            </a:r>
            <a:endParaRPr lang="en-US" sz="2800" dirty="0">
              <a:latin typeface="Montserrat" panose="00000500000000000000" pitchFamily="2" charset="0"/>
              <a:ea typeface="Lucida Sans Unicode" panose="020B0602030504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63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5" grpId="0"/>
      <p:bldP spid="14" grpId="0"/>
      <p:bldP spid="15" grpId="0"/>
      <p:bldP spid="16" grpId="0"/>
      <p:bldP spid="2" grpId="0"/>
      <p:bldP spid="13" grpId="0"/>
      <p:bldP spid="18" grpId="0"/>
      <p:bldP spid="19" grpId="0"/>
      <p:bldP spid="20" grpId="0"/>
      <p:bldP spid="21" grpId="0"/>
      <p:bldP spid="22" grpId="0"/>
      <p:bldP spid="23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7BC994-A6AE-46D4-8DA5-89F35FD1D935}"/>
              </a:ext>
            </a:extLst>
          </p:cNvPr>
          <p:cNvSpPr/>
          <p:nvPr/>
        </p:nvSpPr>
        <p:spPr>
          <a:xfrm>
            <a:off x="1245894" y="786266"/>
            <a:ext cx="8238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AND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ngã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vào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BAD55D2-7A87-4133-AF4F-910B6DB1BFC1}"/>
              </a:ext>
            </a:extLst>
          </p:cNvPr>
          <p:cNvCxnSpPr>
            <a:cxnSpLocks/>
          </p:cNvCxnSpPr>
          <p:nvPr/>
        </p:nvCxnSpPr>
        <p:spPr>
          <a:xfrm>
            <a:off x="3840920" y="2867106"/>
            <a:ext cx="131618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9108DCE-1385-4B88-AF52-D2A7EF8A51FC}"/>
              </a:ext>
            </a:extLst>
          </p:cNvPr>
          <p:cNvCxnSpPr/>
          <p:nvPr/>
        </p:nvCxnSpPr>
        <p:spPr>
          <a:xfrm flipV="1">
            <a:off x="5157101" y="2299069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A2CD41D-A18C-4B8F-8631-ED6A7F0F4E65}"/>
              </a:ext>
            </a:extLst>
          </p:cNvPr>
          <p:cNvCxnSpPr/>
          <p:nvPr/>
        </p:nvCxnSpPr>
        <p:spPr>
          <a:xfrm>
            <a:off x="5157101" y="2299069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85C5CE0-E832-47E3-AF6D-3353CBBF469E}"/>
              </a:ext>
            </a:extLst>
          </p:cNvPr>
          <p:cNvCxnSpPr/>
          <p:nvPr/>
        </p:nvCxnSpPr>
        <p:spPr>
          <a:xfrm flipV="1">
            <a:off x="6487136" y="2299069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961BC5-91E1-43BA-A5A5-D7573CDE2A23}"/>
              </a:ext>
            </a:extLst>
          </p:cNvPr>
          <p:cNvCxnSpPr>
            <a:cxnSpLocks/>
          </p:cNvCxnSpPr>
          <p:nvPr/>
        </p:nvCxnSpPr>
        <p:spPr>
          <a:xfrm>
            <a:off x="6500991" y="2867106"/>
            <a:ext cx="96981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D50CF5B-8DA2-4AD3-ABD2-19DB2A13492D}"/>
              </a:ext>
            </a:extLst>
          </p:cNvPr>
          <p:cNvCxnSpPr/>
          <p:nvPr/>
        </p:nvCxnSpPr>
        <p:spPr>
          <a:xfrm flipV="1">
            <a:off x="7470810" y="2299068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4C5F882-2708-47E4-9D07-FB607D3DEEEB}"/>
              </a:ext>
            </a:extLst>
          </p:cNvPr>
          <p:cNvCxnSpPr>
            <a:cxnSpLocks/>
          </p:cNvCxnSpPr>
          <p:nvPr/>
        </p:nvCxnSpPr>
        <p:spPr>
          <a:xfrm>
            <a:off x="7470810" y="2299068"/>
            <a:ext cx="4987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4E615D9-2411-4BA0-B192-E92FFB17F549}"/>
              </a:ext>
            </a:extLst>
          </p:cNvPr>
          <p:cNvCxnSpPr/>
          <p:nvPr/>
        </p:nvCxnSpPr>
        <p:spPr>
          <a:xfrm flipV="1">
            <a:off x="7969574" y="2299068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0C0756-8BB2-4BC1-88DB-62D0B2420836}"/>
              </a:ext>
            </a:extLst>
          </p:cNvPr>
          <p:cNvCxnSpPr/>
          <p:nvPr/>
        </p:nvCxnSpPr>
        <p:spPr>
          <a:xfrm>
            <a:off x="7969574" y="2867105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81EB0EF-183A-4F3B-8D14-47F3C5B386BB}"/>
              </a:ext>
            </a:extLst>
          </p:cNvPr>
          <p:cNvSpPr txBox="1"/>
          <p:nvPr/>
        </p:nvSpPr>
        <p:spPr>
          <a:xfrm>
            <a:off x="2774126" y="2458851"/>
            <a:ext cx="1052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Montserrat" panose="00000500000000000000" pitchFamily="2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ADBBC-84DE-4268-8CBE-B2183F6B499F}"/>
              </a:ext>
            </a:extLst>
          </p:cNvPr>
          <p:cNvSpPr txBox="1"/>
          <p:nvPr/>
        </p:nvSpPr>
        <p:spPr>
          <a:xfrm>
            <a:off x="2774126" y="3818391"/>
            <a:ext cx="581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Montserrat" panose="00000500000000000000" pitchFamily="2" charset="0"/>
                <a:cs typeface="Times New Roman" panose="02020603050405020304" pitchFamily="18" charset="0"/>
              </a:rPr>
              <a:t>B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C043DF9-2D97-4FBF-B413-DBCAFA8CCF4C}"/>
              </a:ext>
            </a:extLst>
          </p:cNvPr>
          <p:cNvCxnSpPr>
            <a:cxnSpLocks/>
          </p:cNvCxnSpPr>
          <p:nvPr/>
        </p:nvCxnSpPr>
        <p:spPr>
          <a:xfrm>
            <a:off x="3813211" y="4210997"/>
            <a:ext cx="9421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CAFB557-2566-4761-B358-3415F39FF092}"/>
              </a:ext>
            </a:extLst>
          </p:cNvPr>
          <p:cNvCxnSpPr/>
          <p:nvPr/>
        </p:nvCxnSpPr>
        <p:spPr>
          <a:xfrm flipV="1">
            <a:off x="4727611" y="3642960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FE3A00C-F335-4FD3-BDBB-640018EAC185}"/>
              </a:ext>
            </a:extLst>
          </p:cNvPr>
          <p:cNvCxnSpPr>
            <a:cxnSpLocks/>
          </p:cNvCxnSpPr>
          <p:nvPr/>
        </p:nvCxnSpPr>
        <p:spPr>
          <a:xfrm>
            <a:off x="4727611" y="3642960"/>
            <a:ext cx="299258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4BEAE73-0358-47D5-A9B8-A62A489DA39B}"/>
              </a:ext>
            </a:extLst>
          </p:cNvPr>
          <p:cNvCxnSpPr/>
          <p:nvPr/>
        </p:nvCxnSpPr>
        <p:spPr>
          <a:xfrm flipV="1">
            <a:off x="7710239" y="3642959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B786D43-B701-4785-9D5D-B66C5BB6F657}"/>
              </a:ext>
            </a:extLst>
          </p:cNvPr>
          <p:cNvCxnSpPr/>
          <p:nvPr/>
        </p:nvCxnSpPr>
        <p:spPr>
          <a:xfrm>
            <a:off x="7710239" y="4210996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3BEC91EB-C9A5-4C63-BB57-4C0855B8DD39}"/>
              </a:ext>
            </a:extLst>
          </p:cNvPr>
          <p:cNvSpPr txBox="1"/>
          <p:nvPr/>
        </p:nvSpPr>
        <p:spPr>
          <a:xfrm>
            <a:off x="3425294" y="2118094"/>
            <a:ext cx="387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EF27111-816B-47B8-B14A-2EBE01CB963C}"/>
              </a:ext>
            </a:extLst>
          </p:cNvPr>
          <p:cNvSpPr txBox="1"/>
          <p:nvPr/>
        </p:nvSpPr>
        <p:spPr>
          <a:xfrm>
            <a:off x="3376812" y="2644811"/>
            <a:ext cx="477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B9860B4-4E46-44A0-8ADA-9493209A00BC}"/>
              </a:ext>
            </a:extLst>
          </p:cNvPr>
          <p:cNvSpPr txBox="1"/>
          <p:nvPr/>
        </p:nvSpPr>
        <p:spPr>
          <a:xfrm>
            <a:off x="3411441" y="3435142"/>
            <a:ext cx="346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F78FAAA-2827-486A-A7A7-3325F570509F}"/>
              </a:ext>
            </a:extLst>
          </p:cNvPr>
          <p:cNvSpPr txBox="1"/>
          <p:nvPr/>
        </p:nvSpPr>
        <p:spPr>
          <a:xfrm>
            <a:off x="3383720" y="3989834"/>
            <a:ext cx="419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7BA21C-C3C0-4F58-9F84-81F7B24489EF}"/>
              </a:ext>
            </a:extLst>
          </p:cNvPr>
          <p:cNvSpPr txBox="1"/>
          <p:nvPr/>
        </p:nvSpPr>
        <p:spPr>
          <a:xfrm>
            <a:off x="1925263" y="5298145"/>
            <a:ext cx="1479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Montserrat" panose="00000500000000000000" pitchFamily="2" charset="0"/>
                <a:cs typeface="Times New Roman" panose="02020603050405020304" pitchFamily="18" charset="0"/>
              </a:rPr>
              <a:t>Y=A.B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B13F741-0379-47B8-9270-28382F0734A1}"/>
              </a:ext>
            </a:extLst>
          </p:cNvPr>
          <p:cNvCxnSpPr/>
          <p:nvPr/>
        </p:nvCxnSpPr>
        <p:spPr>
          <a:xfrm>
            <a:off x="5157101" y="2942021"/>
            <a:ext cx="0" cy="2095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087E5BD-7D34-466A-B3B0-07351001D0F6}"/>
              </a:ext>
            </a:extLst>
          </p:cNvPr>
          <p:cNvCxnSpPr>
            <a:cxnSpLocks/>
          </p:cNvCxnSpPr>
          <p:nvPr/>
        </p:nvCxnSpPr>
        <p:spPr>
          <a:xfrm>
            <a:off x="3845783" y="5709291"/>
            <a:ext cx="90953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A47F501-6491-41D9-A530-B8626BE3D6A0}"/>
              </a:ext>
            </a:extLst>
          </p:cNvPr>
          <p:cNvCxnSpPr/>
          <p:nvPr/>
        </p:nvCxnSpPr>
        <p:spPr>
          <a:xfrm flipV="1">
            <a:off x="5163581" y="5132885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7949E47-9BB4-4CF8-925C-5F4D16EBE133}"/>
              </a:ext>
            </a:extLst>
          </p:cNvPr>
          <p:cNvCxnSpPr/>
          <p:nvPr/>
        </p:nvCxnSpPr>
        <p:spPr>
          <a:xfrm>
            <a:off x="6500991" y="2879164"/>
            <a:ext cx="0" cy="2095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22C7697-099D-4D07-A9C6-4B763DEDCCA6}"/>
              </a:ext>
            </a:extLst>
          </p:cNvPr>
          <p:cNvCxnSpPr/>
          <p:nvPr/>
        </p:nvCxnSpPr>
        <p:spPr>
          <a:xfrm>
            <a:off x="5170522" y="5132885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59CDC40A-370B-4A04-9572-35788011E99C}"/>
              </a:ext>
            </a:extLst>
          </p:cNvPr>
          <p:cNvCxnSpPr/>
          <p:nvPr/>
        </p:nvCxnSpPr>
        <p:spPr>
          <a:xfrm flipV="1">
            <a:off x="6514412" y="5141254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D18B78E-C881-4908-96B2-C9E905B83FF6}"/>
              </a:ext>
            </a:extLst>
          </p:cNvPr>
          <p:cNvCxnSpPr/>
          <p:nvPr/>
        </p:nvCxnSpPr>
        <p:spPr>
          <a:xfrm>
            <a:off x="7470810" y="2942020"/>
            <a:ext cx="0" cy="2095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6793B619-8E39-4C56-9919-0FE1177334E8}"/>
              </a:ext>
            </a:extLst>
          </p:cNvPr>
          <p:cNvCxnSpPr>
            <a:cxnSpLocks/>
          </p:cNvCxnSpPr>
          <p:nvPr/>
        </p:nvCxnSpPr>
        <p:spPr>
          <a:xfrm>
            <a:off x="6514412" y="5695003"/>
            <a:ext cx="95639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A1734EFF-FF00-4D89-A9AE-8A06DFBF2A3A}"/>
              </a:ext>
            </a:extLst>
          </p:cNvPr>
          <p:cNvCxnSpPr/>
          <p:nvPr/>
        </p:nvCxnSpPr>
        <p:spPr>
          <a:xfrm flipV="1">
            <a:off x="7470810" y="5132884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DC475AB-434D-46EA-8EC4-512B56E48CFC}"/>
              </a:ext>
            </a:extLst>
          </p:cNvPr>
          <p:cNvCxnSpPr>
            <a:cxnSpLocks/>
          </p:cNvCxnSpPr>
          <p:nvPr/>
        </p:nvCxnSpPr>
        <p:spPr>
          <a:xfrm>
            <a:off x="7470810" y="5141254"/>
            <a:ext cx="23942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D7EB3045-1867-40D8-AA42-CB75C1A060D9}"/>
              </a:ext>
            </a:extLst>
          </p:cNvPr>
          <p:cNvCxnSpPr>
            <a:cxnSpLocks/>
          </p:cNvCxnSpPr>
          <p:nvPr/>
        </p:nvCxnSpPr>
        <p:spPr>
          <a:xfrm>
            <a:off x="7710239" y="4214687"/>
            <a:ext cx="0" cy="8229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1A88ED0-581F-41FB-B9DA-F94DFB86009B}"/>
              </a:ext>
            </a:extLst>
          </p:cNvPr>
          <p:cNvCxnSpPr/>
          <p:nvPr/>
        </p:nvCxnSpPr>
        <p:spPr>
          <a:xfrm flipV="1">
            <a:off x="7696812" y="5141254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A120B8E-4C57-49E4-8EAA-43CBEFF2A419}"/>
              </a:ext>
            </a:extLst>
          </p:cNvPr>
          <p:cNvCxnSpPr/>
          <p:nvPr/>
        </p:nvCxnSpPr>
        <p:spPr>
          <a:xfrm>
            <a:off x="7696812" y="5695003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51F0B0D8-557C-48C0-BB95-B1833511613A}"/>
              </a:ext>
            </a:extLst>
          </p:cNvPr>
          <p:cNvSpPr txBox="1"/>
          <p:nvPr/>
        </p:nvSpPr>
        <p:spPr>
          <a:xfrm>
            <a:off x="3482436" y="4909478"/>
            <a:ext cx="330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2BAED86-62C5-445D-A814-0C2E94780388}"/>
              </a:ext>
            </a:extLst>
          </p:cNvPr>
          <p:cNvSpPr txBox="1"/>
          <p:nvPr/>
        </p:nvSpPr>
        <p:spPr>
          <a:xfrm>
            <a:off x="3454716" y="5464170"/>
            <a:ext cx="344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0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8EBF8F8-F713-4BA6-8A6F-983C50C209C9}"/>
              </a:ext>
            </a:extLst>
          </p:cNvPr>
          <p:cNvCxnSpPr>
            <a:cxnSpLocks/>
          </p:cNvCxnSpPr>
          <p:nvPr/>
        </p:nvCxnSpPr>
        <p:spPr>
          <a:xfrm>
            <a:off x="4741465" y="4210996"/>
            <a:ext cx="0" cy="14982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5C75749-69C5-4C50-8866-512D5F163BDF}"/>
              </a:ext>
            </a:extLst>
          </p:cNvPr>
          <p:cNvCxnSpPr>
            <a:cxnSpLocks/>
          </p:cNvCxnSpPr>
          <p:nvPr/>
        </p:nvCxnSpPr>
        <p:spPr>
          <a:xfrm>
            <a:off x="4755320" y="5709291"/>
            <a:ext cx="40178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562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6" grpId="0"/>
      <p:bldP spid="27" grpId="0"/>
      <p:bldP spid="28" grpId="0"/>
      <p:bldP spid="29" grpId="0"/>
      <p:bldP spid="30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4E75A0E-FCFA-406D-99A3-B084A43FABE1}"/>
              </a:ext>
            </a:extLst>
          </p:cNvPr>
          <p:cNvSpPr/>
          <p:nvPr/>
        </p:nvSpPr>
        <p:spPr>
          <a:xfrm>
            <a:off x="369323" y="306410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Cổng AND 3 ngõ vào: 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EF5BDF7-4C56-40AA-BACB-FE9EB24CC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023329"/>
              </p:ext>
            </p:extLst>
          </p:nvPr>
        </p:nvGraphicFramePr>
        <p:xfrm>
          <a:off x="5577778" y="1095067"/>
          <a:ext cx="6096000" cy="5022918"/>
        </p:xfrm>
        <a:graphic>
          <a:graphicData uri="http://schemas.openxmlformats.org/drawingml/2006/table">
            <a:tbl>
              <a:tblPr firstRow="1" firstCol="1" bandRow="1"/>
              <a:tblGrid>
                <a:gridCol w="1257428">
                  <a:extLst>
                    <a:ext uri="{9D8B030D-6E8A-4147-A177-3AD203B41FA5}">
                      <a16:colId xmlns:a16="http://schemas.microsoft.com/office/drawing/2014/main" val="3608062886"/>
                    </a:ext>
                  </a:extLst>
                </a:gridCol>
                <a:gridCol w="1451981">
                  <a:extLst>
                    <a:ext uri="{9D8B030D-6E8A-4147-A177-3AD203B41FA5}">
                      <a16:colId xmlns:a16="http://schemas.microsoft.com/office/drawing/2014/main" val="2007085546"/>
                    </a:ext>
                  </a:extLst>
                </a:gridCol>
                <a:gridCol w="1354363">
                  <a:extLst>
                    <a:ext uri="{9D8B030D-6E8A-4147-A177-3AD203B41FA5}">
                      <a16:colId xmlns:a16="http://schemas.microsoft.com/office/drawing/2014/main" val="3515785748"/>
                    </a:ext>
                  </a:extLst>
                </a:gridCol>
                <a:gridCol w="2032228">
                  <a:extLst>
                    <a:ext uri="{9D8B030D-6E8A-4147-A177-3AD203B41FA5}">
                      <a16:colId xmlns:a16="http://schemas.microsoft.com/office/drawing/2014/main" val="34624885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Y= A.B.C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4913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58405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68179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29767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96053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7934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33739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0187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5869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A3314AA-0389-457E-A39E-B52443A9F0AD}"/>
              </a:ext>
            </a:extLst>
          </p:cNvPr>
          <p:cNvSpPr txBox="1"/>
          <p:nvPr/>
        </p:nvSpPr>
        <p:spPr>
          <a:xfrm>
            <a:off x="9687671" y="1546339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F82618-4690-449A-92A0-94B29814E67D}"/>
              </a:ext>
            </a:extLst>
          </p:cNvPr>
          <p:cNvSpPr txBox="1"/>
          <p:nvPr/>
        </p:nvSpPr>
        <p:spPr>
          <a:xfrm>
            <a:off x="9677884" y="2104163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826E9E-8C6B-4B64-B732-592F7DD6ADB2}"/>
              </a:ext>
            </a:extLst>
          </p:cNvPr>
          <p:cNvSpPr txBox="1"/>
          <p:nvPr/>
        </p:nvSpPr>
        <p:spPr>
          <a:xfrm>
            <a:off x="9668096" y="2692208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B346F3F-66C9-4505-B655-119D614F6168}"/>
              </a:ext>
            </a:extLst>
          </p:cNvPr>
          <p:cNvSpPr txBox="1"/>
          <p:nvPr/>
        </p:nvSpPr>
        <p:spPr>
          <a:xfrm>
            <a:off x="9668095" y="3868353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BA40E3-8DBF-4190-A9DB-E86B560ECB76}"/>
              </a:ext>
            </a:extLst>
          </p:cNvPr>
          <p:cNvSpPr txBox="1"/>
          <p:nvPr/>
        </p:nvSpPr>
        <p:spPr>
          <a:xfrm>
            <a:off x="9648520" y="3284315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D533E4-0A8F-4EDE-BAF6-B0192E3B1E4F}"/>
              </a:ext>
            </a:extLst>
          </p:cNvPr>
          <p:cNvSpPr txBox="1"/>
          <p:nvPr/>
        </p:nvSpPr>
        <p:spPr>
          <a:xfrm>
            <a:off x="9648518" y="4452391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4E0D12D-4C16-4145-8A11-0FE54D725AF2}"/>
              </a:ext>
            </a:extLst>
          </p:cNvPr>
          <p:cNvSpPr txBox="1"/>
          <p:nvPr/>
        </p:nvSpPr>
        <p:spPr>
          <a:xfrm>
            <a:off x="9668094" y="4978257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270D855-95B0-40F4-B32D-992DADCDDCE2}"/>
              </a:ext>
            </a:extLst>
          </p:cNvPr>
          <p:cNvSpPr txBox="1"/>
          <p:nvPr/>
        </p:nvSpPr>
        <p:spPr>
          <a:xfrm>
            <a:off x="9668094" y="5533210"/>
            <a:ext cx="198610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FF0000"/>
                </a:solidFill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23043D8-078C-410F-86A0-5E841BAF20CE}"/>
              </a:ext>
            </a:extLst>
          </p:cNvPr>
          <p:cNvSpPr/>
          <p:nvPr/>
        </p:nvSpPr>
        <p:spPr>
          <a:xfrm>
            <a:off x="6465323" y="431351"/>
            <a:ext cx="3036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50AE438-70AA-4D02-AA64-C672E9A13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358130" y="3205480"/>
            <a:ext cx="1475740" cy="4470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9C7B911-794A-4058-AB5B-C8BD110316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69323" y="1442024"/>
            <a:ext cx="2817222" cy="1246914"/>
          </a:xfrm>
          <a:prstGeom prst="rect">
            <a:avLst/>
          </a:prstGeom>
        </p:spPr>
      </p:pic>
      <p:sp>
        <p:nvSpPr>
          <p:cNvPr id="24" name="Text Box 13">
            <a:extLst>
              <a:ext uri="{FF2B5EF4-FFF2-40B4-BE49-F238E27FC236}">
                <a16:creationId xmlns:a16="http://schemas.microsoft.com/office/drawing/2014/main" id="{9C221075-6FAA-41AB-8AEA-3AF1E77107B1}"/>
              </a:ext>
            </a:extLst>
          </p:cNvPr>
          <p:cNvSpPr txBox="1"/>
          <p:nvPr/>
        </p:nvSpPr>
        <p:spPr>
          <a:xfrm>
            <a:off x="2575538" y="1442024"/>
            <a:ext cx="2029083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>
                <a:effectLst/>
                <a:latin typeface="Montserra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Y= A.B.C</a:t>
            </a:r>
          </a:p>
        </p:txBody>
      </p:sp>
    </p:spTree>
    <p:extLst>
      <p:ext uri="{BB962C8B-B14F-4D97-AF65-F5344CB8AC3E}">
        <p14:creationId xmlns:p14="http://schemas.microsoft.com/office/powerpoint/2010/main" val="2800511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0316" y="569991"/>
            <a:ext cx="5069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2.2.2.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OR (OR gate)</a:t>
            </a:r>
          </a:p>
          <a:p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OR 2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ngõ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1980EF-A089-4A9A-8A1B-4BC12CD716D6}"/>
              </a:ext>
            </a:extLst>
          </p:cNvPr>
          <p:cNvSpPr/>
          <p:nvPr/>
        </p:nvSpPr>
        <p:spPr>
          <a:xfrm>
            <a:off x="5780724" y="4470956"/>
            <a:ext cx="45191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sz="36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logic: Y = A+B</a:t>
            </a:r>
            <a:endParaRPr lang="en-US" sz="36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0AE48-BBB6-4B20-AB6D-C45986094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938" y="2555377"/>
            <a:ext cx="2301625" cy="174724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0123C67-64AA-401B-9858-C18D9D593BAF}"/>
              </a:ext>
            </a:extLst>
          </p:cNvPr>
          <p:cNvSpPr/>
          <p:nvPr/>
        </p:nvSpPr>
        <p:spPr>
          <a:xfrm>
            <a:off x="540316" y="1573671"/>
            <a:ext cx="3049536" cy="65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AEC6376-51C9-4957-892F-449E4D5CBA34}"/>
              </a:ext>
            </a:extLst>
          </p:cNvPr>
          <p:cNvSpPr/>
          <p:nvPr/>
        </p:nvSpPr>
        <p:spPr>
          <a:xfrm>
            <a:off x="6222123" y="1082266"/>
            <a:ext cx="3220753" cy="6658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sz="280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86BD35-2335-460C-AE6F-8E7EB0BDC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33532"/>
            <a:ext cx="4366249" cy="161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20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3535" y="482237"/>
            <a:ext cx="5069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2.2.2.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OR (OR gate)</a:t>
            </a:r>
          </a:p>
          <a:p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OR 2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ngõ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4333" y="2896069"/>
            <a:ext cx="6756089" cy="141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040" algn="just">
              <a:spcBef>
                <a:spcPts val="180"/>
              </a:spcBef>
              <a:spcAft>
                <a:spcPts val="0"/>
              </a:spcAft>
            </a:pPr>
            <a:r>
              <a:rPr lang="en-US" sz="2800" u="sng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u="sng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u="sng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 algn="just">
              <a:spcBef>
                <a:spcPts val="180"/>
              </a:spcBef>
              <a:spcAft>
                <a:spcPts val="0"/>
              </a:spcAft>
              <a:buSzPts val="1400"/>
              <a:buFont typeface="Times New Roman" panose="02020603050405020304" pitchFamily="18" charset="0"/>
              <a:buChar char="­"/>
              <a:tabLst>
                <a:tab pos="169545" algn="l"/>
              </a:tabLst>
            </a:pP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Cổng</a:t>
            </a:r>
            <a:r>
              <a:rPr lang="en-US" sz="2800" spc="-35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800" spc="-45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spc="-35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spc="-4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spc="-4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spc="-4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spc="-4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spc="-35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spc="-35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spc="-4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spc="-85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dirty="0"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E8D52B-F06F-407B-A99F-26D47F1C46F0}"/>
              </a:ext>
            </a:extLst>
          </p:cNvPr>
          <p:cNvSpPr/>
          <p:nvPr/>
        </p:nvSpPr>
        <p:spPr>
          <a:xfrm>
            <a:off x="968602" y="2155698"/>
            <a:ext cx="38224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 trạng thái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A81CE77-0682-45A1-A0D9-745296868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8371" y="265599"/>
            <a:ext cx="2677348" cy="2103527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7ED5FED-8E22-4849-A635-34CEEF518F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853778"/>
              </p:ext>
            </p:extLst>
          </p:nvPr>
        </p:nvGraphicFramePr>
        <p:xfrm>
          <a:off x="716690" y="3428448"/>
          <a:ext cx="3332585" cy="2859580"/>
        </p:xfrm>
        <a:graphic>
          <a:graphicData uri="http://schemas.openxmlformats.org/drawingml/2006/table">
            <a:tbl>
              <a:tblPr firstRow="1" firstCol="1" bandRow="1"/>
              <a:tblGrid>
                <a:gridCol w="879861">
                  <a:extLst>
                    <a:ext uri="{9D8B030D-6E8A-4147-A177-3AD203B41FA5}">
                      <a16:colId xmlns:a16="http://schemas.microsoft.com/office/drawing/2014/main" val="2125728524"/>
                    </a:ext>
                  </a:extLst>
                </a:gridCol>
                <a:gridCol w="874913">
                  <a:extLst>
                    <a:ext uri="{9D8B030D-6E8A-4147-A177-3AD203B41FA5}">
                      <a16:colId xmlns:a16="http://schemas.microsoft.com/office/drawing/2014/main" val="1089961923"/>
                    </a:ext>
                  </a:extLst>
                </a:gridCol>
                <a:gridCol w="1577811">
                  <a:extLst>
                    <a:ext uri="{9D8B030D-6E8A-4147-A177-3AD203B41FA5}">
                      <a16:colId xmlns:a16="http://schemas.microsoft.com/office/drawing/2014/main" val="2079376371"/>
                    </a:ext>
                  </a:extLst>
                </a:gridCol>
              </a:tblGrid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=A+B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43715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9383435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8375636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232692"/>
                  </a:ext>
                </a:extLst>
              </a:tr>
              <a:tr h="571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436172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1797570E-A04B-45AA-84CF-2187AAC55E22}"/>
              </a:ext>
            </a:extLst>
          </p:cNvPr>
          <p:cNvSpPr txBox="1"/>
          <p:nvPr/>
        </p:nvSpPr>
        <p:spPr>
          <a:xfrm>
            <a:off x="2511420" y="4028077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C00000"/>
                </a:solidFill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630F66-ED20-4E5B-95AC-36B7EDB4F3E7}"/>
              </a:ext>
            </a:extLst>
          </p:cNvPr>
          <p:cNvSpPr txBox="1"/>
          <p:nvPr/>
        </p:nvSpPr>
        <p:spPr>
          <a:xfrm>
            <a:off x="2511420" y="4575749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70C0"/>
                </a:solidFill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15AA0E-5AC3-492A-B339-80A91063B006}"/>
              </a:ext>
            </a:extLst>
          </p:cNvPr>
          <p:cNvSpPr txBox="1"/>
          <p:nvPr/>
        </p:nvSpPr>
        <p:spPr>
          <a:xfrm>
            <a:off x="2511420" y="5160783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70C0"/>
                </a:solidFill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80DFFA-4BA7-42D5-B31A-79C6B89DF31D}"/>
              </a:ext>
            </a:extLst>
          </p:cNvPr>
          <p:cNvSpPr txBox="1"/>
          <p:nvPr/>
        </p:nvSpPr>
        <p:spPr>
          <a:xfrm>
            <a:off x="2511420" y="5709232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B0F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D2746CF-D285-4906-BE8C-9A7713118FCB}"/>
              </a:ext>
            </a:extLst>
          </p:cNvPr>
          <p:cNvSpPr txBox="1"/>
          <p:nvPr/>
        </p:nvSpPr>
        <p:spPr>
          <a:xfrm>
            <a:off x="716690" y="402807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8C990E2-5C85-47D5-82D4-57C8CAAFB096}"/>
              </a:ext>
            </a:extLst>
          </p:cNvPr>
          <p:cNvSpPr txBox="1"/>
          <p:nvPr/>
        </p:nvSpPr>
        <p:spPr>
          <a:xfrm>
            <a:off x="1651748" y="404510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25E0D65-C7CD-4427-BF46-E7B466B68959}"/>
              </a:ext>
            </a:extLst>
          </p:cNvPr>
          <p:cNvSpPr txBox="1"/>
          <p:nvPr/>
        </p:nvSpPr>
        <p:spPr>
          <a:xfrm>
            <a:off x="703995" y="4589183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1681B1B-6130-40CE-AF46-C5DCA280DD1F}"/>
              </a:ext>
            </a:extLst>
          </p:cNvPr>
          <p:cNvSpPr txBox="1"/>
          <p:nvPr/>
        </p:nvSpPr>
        <p:spPr>
          <a:xfrm>
            <a:off x="1614055" y="462987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5E2192-A707-408B-908B-D86BFC3475D8}"/>
              </a:ext>
            </a:extLst>
          </p:cNvPr>
          <p:cNvSpPr txBox="1"/>
          <p:nvPr/>
        </p:nvSpPr>
        <p:spPr>
          <a:xfrm>
            <a:off x="703995" y="520777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717A0A4-81C5-40BD-9F3E-209CEE183642}"/>
              </a:ext>
            </a:extLst>
          </p:cNvPr>
          <p:cNvSpPr txBox="1"/>
          <p:nvPr/>
        </p:nvSpPr>
        <p:spPr>
          <a:xfrm>
            <a:off x="1614055" y="522233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D1E59A4-A616-472D-B9A1-C2767F721CFB}"/>
              </a:ext>
            </a:extLst>
          </p:cNvPr>
          <p:cNvSpPr txBox="1"/>
          <p:nvPr/>
        </p:nvSpPr>
        <p:spPr>
          <a:xfrm>
            <a:off x="754383" y="5770786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4AE0917-BAAA-462D-983D-E55BBB2BA96B}"/>
              </a:ext>
            </a:extLst>
          </p:cNvPr>
          <p:cNvSpPr txBox="1"/>
          <p:nvPr/>
        </p:nvSpPr>
        <p:spPr>
          <a:xfrm>
            <a:off x="1601360" y="575518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473B291-FCE4-414A-9C7B-E75EFF7D2778}"/>
              </a:ext>
            </a:extLst>
          </p:cNvPr>
          <p:cNvSpPr/>
          <p:nvPr/>
        </p:nvSpPr>
        <p:spPr>
          <a:xfrm>
            <a:off x="4984333" y="4351769"/>
            <a:ext cx="67560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ts val="180"/>
              </a:spcBef>
              <a:spcAft>
                <a:spcPts val="0"/>
              </a:spcAft>
              <a:buSzPts val="1400"/>
              <a:buFont typeface="Times New Roman" panose="02020603050405020304" pitchFamily="18" charset="0"/>
              <a:buChar char="­"/>
              <a:tabLst>
                <a:tab pos="169545" algn="l"/>
              </a:tabLst>
            </a:pP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Ngõ ra cổng OR bằng 0 khi tất cả các ngõ vào bằng</a:t>
            </a:r>
            <a:r>
              <a:rPr lang="en-US" sz="2800" spc="-245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391B571-392F-4B12-82A1-5EFEDBEF1116}"/>
              </a:ext>
            </a:extLst>
          </p:cNvPr>
          <p:cNvSpPr/>
          <p:nvPr/>
        </p:nvSpPr>
        <p:spPr>
          <a:xfrm>
            <a:off x="5016480" y="5494638"/>
            <a:ext cx="68314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ts val="180"/>
              </a:spcBef>
              <a:spcAft>
                <a:spcPts val="0"/>
              </a:spcAft>
              <a:buSzPts val="1400"/>
              <a:buFont typeface="Times New Roman" panose="02020603050405020304" pitchFamily="18" charset="0"/>
              <a:buChar char="­"/>
              <a:tabLst>
                <a:tab pos="169545" algn="l"/>
              </a:tabLst>
            </a:pPr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Ngõ ra cổng OR bằng 1 khi có ít nhất một ngõ vào bằng 1</a:t>
            </a:r>
            <a:endParaRPr lang="en-US" sz="2800" dirty="0"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89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7BC994-A6AE-46D4-8DA5-89F35FD1D935}"/>
              </a:ext>
            </a:extLst>
          </p:cNvPr>
          <p:cNvSpPr/>
          <p:nvPr/>
        </p:nvSpPr>
        <p:spPr>
          <a:xfrm>
            <a:off x="1372280" y="828309"/>
            <a:ext cx="7952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OR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ngã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vào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60CD650-7555-4E4B-9ACC-230E1615568F}"/>
              </a:ext>
            </a:extLst>
          </p:cNvPr>
          <p:cNvCxnSpPr>
            <a:cxnSpLocks/>
          </p:cNvCxnSpPr>
          <p:nvPr/>
        </p:nvCxnSpPr>
        <p:spPr>
          <a:xfrm flipV="1">
            <a:off x="4032508" y="2849687"/>
            <a:ext cx="1316181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DF669D6-2B07-4B43-BF8A-0E16A40B2747}"/>
              </a:ext>
            </a:extLst>
          </p:cNvPr>
          <p:cNvCxnSpPr/>
          <p:nvPr/>
        </p:nvCxnSpPr>
        <p:spPr>
          <a:xfrm flipV="1">
            <a:off x="5348689" y="2281651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FDF2A76-883A-4BB5-AB40-28D32E07FE7F}"/>
              </a:ext>
            </a:extLst>
          </p:cNvPr>
          <p:cNvCxnSpPr/>
          <p:nvPr/>
        </p:nvCxnSpPr>
        <p:spPr>
          <a:xfrm>
            <a:off x="5348689" y="2281651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E66C026-23B3-4169-9637-38CF19019DA2}"/>
              </a:ext>
            </a:extLst>
          </p:cNvPr>
          <p:cNvCxnSpPr/>
          <p:nvPr/>
        </p:nvCxnSpPr>
        <p:spPr>
          <a:xfrm flipV="1">
            <a:off x="6678724" y="2281651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29C5778-7A2A-4B62-8352-5D600FA461F6}"/>
              </a:ext>
            </a:extLst>
          </p:cNvPr>
          <p:cNvCxnSpPr>
            <a:cxnSpLocks/>
          </p:cNvCxnSpPr>
          <p:nvPr/>
        </p:nvCxnSpPr>
        <p:spPr>
          <a:xfrm>
            <a:off x="6692579" y="2849688"/>
            <a:ext cx="96981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653745D-6E8F-45B0-9904-8BE15089C12C}"/>
              </a:ext>
            </a:extLst>
          </p:cNvPr>
          <p:cNvCxnSpPr/>
          <p:nvPr/>
        </p:nvCxnSpPr>
        <p:spPr>
          <a:xfrm flipV="1">
            <a:off x="7662398" y="2281650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9374A2F-6C0C-4285-8470-5671EDC05F3E}"/>
              </a:ext>
            </a:extLst>
          </p:cNvPr>
          <p:cNvCxnSpPr>
            <a:cxnSpLocks/>
          </p:cNvCxnSpPr>
          <p:nvPr/>
        </p:nvCxnSpPr>
        <p:spPr>
          <a:xfrm>
            <a:off x="7662398" y="2281650"/>
            <a:ext cx="4987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1669E73-59A5-4762-A3EF-5BED87A1D8C1}"/>
              </a:ext>
            </a:extLst>
          </p:cNvPr>
          <p:cNvCxnSpPr/>
          <p:nvPr/>
        </p:nvCxnSpPr>
        <p:spPr>
          <a:xfrm flipV="1">
            <a:off x="8161162" y="2281650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C85CA33-F0D4-4C44-A560-6D60CCFDACD2}"/>
              </a:ext>
            </a:extLst>
          </p:cNvPr>
          <p:cNvCxnSpPr/>
          <p:nvPr/>
        </p:nvCxnSpPr>
        <p:spPr>
          <a:xfrm>
            <a:off x="8161162" y="2849687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B65C1206-AC9C-489D-B615-0B369CED5C57}"/>
              </a:ext>
            </a:extLst>
          </p:cNvPr>
          <p:cNvSpPr txBox="1"/>
          <p:nvPr/>
        </p:nvSpPr>
        <p:spPr>
          <a:xfrm>
            <a:off x="2965715" y="2441433"/>
            <a:ext cx="491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Montserrat" panose="00000500000000000000" pitchFamily="2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25394F-5800-425B-BA21-6167E3493ECA}"/>
              </a:ext>
            </a:extLst>
          </p:cNvPr>
          <p:cNvSpPr txBox="1"/>
          <p:nvPr/>
        </p:nvSpPr>
        <p:spPr>
          <a:xfrm>
            <a:off x="2965714" y="3800973"/>
            <a:ext cx="491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Montserrat" panose="00000500000000000000" pitchFamily="2" charset="0"/>
                <a:cs typeface="Times New Roman" panose="02020603050405020304" pitchFamily="18" charset="0"/>
              </a:rPr>
              <a:t>B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D0E83A0-2F85-45DB-86E0-EAC6776D39D3}"/>
              </a:ext>
            </a:extLst>
          </p:cNvPr>
          <p:cNvCxnSpPr>
            <a:cxnSpLocks/>
          </p:cNvCxnSpPr>
          <p:nvPr/>
        </p:nvCxnSpPr>
        <p:spPr>
          <a:xfrm>
            <a:off x="4004799" y="4193579"/>
            <a:ext cx="9421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B24FD65-E980-4A4A-95A5-52D65E36AB96}"/>
              </a:ext>
            </a:extLst>
          </p:cNvPr>
          <p:cNvCxnSpPr/>
          <p:nvPr/>
        </p:nvCxnSpPr>
        <p:spPr>
          <a:xfrm flipV="1">
            <a:off x="4919199" y="3625542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38034CD-0A19-46B0-B67D-7A02DF30976D}"/>
              </a:ext>
            </a:extLst>
          </p:cNvPr>
          <p:cNvCxnSpPr>
            <a:cxnSpLocks/>
          </p:cNvCxnSpPr>
          <p:nvPr/>
        </p:nvCxnSpPr>
        <p:spPr>
          <a:xfrm>
            <a:off x="4919199" y="3625542"/>
            <a:ext cx="205042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563A42C-08BE-4B25-ACF5-D7D41F2496F3}"/>
              </a:ext>
            </a:extLst>
          </p:cNvPr>
          <p:cNvCxnSpPr>
            <a:cxnSpLocks/>
          </p:cNvCxnSpPr>
          <p:nvPr/>
        </p:nvCxnSpPr>
        <p:spPr>
          <a:xfrm flipV="1">
            <a:off x="6969628" y="3625541"/>
            <a:ext cx="0" cy="5680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BA9EA11-1FD8-4B01-90A1-D9F36AC761A6}"/>
              </a:ext>
            </a:extLst>
          </p:cNvPr>
          <p:cNvCxnSpPr>
            <a:cxnSpLocks/>
          </p:cNvCxnSpPr>
          <p:nvPr/>
        </p:nvCxnSpPr>
        <p:spPr>
          <a:xfrm>
            <a:off x="6969628" y="4193578"/>
            <a:ext cx="2530008" cy="96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3A1B1BD-E9E5-49DD-B8D3-C8BC282C2EEC}"/>
              </a:ext>
            </a:extLst>
          </p:cNvPr>
          <p:cNvSpPr txBox="1"/>
          <p:nvPr/>
        </p:nvSpPr>
        <p:spPr>
          <a:xfrm>
            <a:off x="3616882" y="2100676"/>
            <a:ext cx="387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510F84-4691-4394-90F6-1E16EC907A01}"/>
              </a:ext>
            </a:extLst>
          </p:cNvPr>
          <p:cNvSpPr txBox="1"/>
          <p:nvPr/>
        </p:nvSpPr>
        <p:spPr>
          <a:xfrm>
            <a:off x="3582252" y="2612897"/>
            <a:ext cx="325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271B485-9A64-478F-A5D9-48D2A18C3D43}"/>
              </a:ext>
            </a:extLst>
          </p:cNvPr>
          <p:cNvSpPr txBox="1"/>
          <p:nvPr/>
        </p:nvSpPr>
        <p:spPr>
          <a:xfrm>
            <a:off x="3603029" y="3417724"/>
            <a:ext cx="304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3588CA2-F548-4CBF-8979-ECCEDAB9204A}"/>
              </a:ext>
            </a:extLst>
          </p:cNvPr>
          <p:cNvSpPr txBox="1"/>
          <p:nvPr/>
        </p:nvSpPr>
        <p:spPr>
          <a:xfrm>
            <a:off x="3575307" y="3972416"/>
            <a:ext cx="304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31C36CF-DB73-44B7-B4EE-9583F303DF56}"/>
              </a:ext>
            </a:extLst>
          </p:cNvPr>
          <p:cNvSpPr txBox="1"/>
          <p:nvPr/>
        </p:nvSpPr>
        <p:spPr>
          <a:xfrm>
            <a:off x="1726890" y="5332013"/>
            <a:ext cx="1668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Montserrat" panose="00000500000000000000" pitchFamily="2" charset="0"/>
                <a:cs typeface="Times New Roman" panose="02020603050405020304" pitchFamily="18" charset="0"/>
              </a:rPr>
              <a:t>Y=A+B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3DB6797-7A9F-4A30-B4C6-8E36D6ADD7A2}"/>
              </a:ext>
            </a:extLst>
          </p:cNvPr>
          <p:cNvCxnSpPr>
            <a:cxnSpLocks/>
          </p:cNvCxnSpPr>
          <p:nvPr/>
        </p:nvCxnSpPr>
        <p:spPr>
          <a:xfrm>
            <a:off x="4919199" y="4193578"/>
            <a:ext cx="0" cy="9302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B658866-F1BF-4046-9E68-A8B694F6C9C0}"/>
              </a:ext>
            </a:extLst>
          </p:cNvPr>
          <p:cNvCxnSpPr>
            <a:cxnSpLocks/>
          </p:cNvCxnSpPr>
          <p:nvPr/>
        </p:nvCxnSpPr>
        <p:spPr>
          <a:xfrm>
            <a:off x="4037371" y="5691873"/>
            <a:ext cx="88182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95D7BC3-FEBE-4724-9492-20B9DC9F8BB4}"/>
              </a:ext>
            </a:extLst>
          </p:cNvPr>
          <p:cNvCxnSpPr/>
          <p:nvPr/>
        </p:nvCxnSpPr>
        <p:spPr>
          <a:xfrm flipV="1">
            <a:off x="4919199" y="5115467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1ACBDFE-2663-4A0D-AC49-4222AC88F991}"/>
              </a:ext>
            </a:extLst>
          </p:cNvPr>
          <p:cNvCxnSpPr>
            <a:cxnSpLocks/>
          </p:cNvCxnSpPr>
          <p:nvPr/>
        </p:nvCxnSpPr>
        <p:spPr>
          <a:xfrm>
            <a:off x="6969236" y="4193578"/>
            <a:ext cx="0" cy="11821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BC3CDB5-2062-4939-A626-EF2AA17BB9EB}"/>
              </a:ext>
            </a:extLst>
          </p:cNvPr>
          <p:cNvCxnSpPr>
            <a:cxnSpLocks/>
          </p:cNvCxnSpPr>
          <p:nvPr/>
        </p:nvCxnSpPr>
        <p:spPr>
          <a:xfrm>
            <a:off x="4933053" y="5130387"/>
            <a:ext cx="202272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C7DF9D0-838B-4A9F-86EC-C32CFD74C6A6}"/>
              </a:ext>
            </a:extLst>
          </p:cNvPr>
          <p:cNvCxnSpPr/>
          <p:nvPr/>
        </p:nvCxnSpPr>
        <p:spPr>
          <a:xfrm flipV="1">
            <a:off x="6969236" y="5130387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6373E28-6B68-4F0F-9A37-12AEC5201713}"/>
              </a:ext>
            </a:extLst>
          </p:cNvPr>
          <p:cNvCxnSpPr/>
          <p:nvPr/>
        </p:nvCxnSpPr>
        <p:spPr>
          <a:xfrm>
            <a:off x="7662398" y="2924602"/>
            <a:ext cx="0" cy="2095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F383997-2C5A-4706-BDE9-69BC439A8611}"/>
              </a:ext>
            </a:extLst>
          </p:cNvPr>
          <p:cNvCxnSpPr>
            <a:cxnSpLocks/>
          </p:cNvCxnSpPr>
          <p:nvPr/>
        </p:nvCxnSpPr>
        <p:spPr>
          <a:xfrm flipV="1">
            <a:off x="6955382" y="5691873"/>
            <a:ext cx="707016" cy="81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183ECC7-B42C-4105-88F4-A4B53190F714}"/>
              </a:ext>
            </a:extLst>
          </p:cNvPr>
          <p:cNvCxnSpPr/>
          <p:nvPr/>
        </p:nvCxnSpPr>
        <p:spPr>
          <a:xfrm flipV="1">
            <a:off x="7662398" y="5130387"/>
            <a:ext cx="0" cy="568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19CFF77-514B-4C21-B7F4-394530D6C965}"/>
              </a:ext>
            </a:extLst>
          </p:cNvPr>
          <p:cNvCxnSpPr>
            <a:cxnSpLocks/>
          </p:cNvCxnSpPr>
          <p:nvPr/>
        </p:nvCxnSpPr>
        <p:spPr>
          <a:xfrm>
            <a:off x="7658496" y="5134466"/>
            <a:ext cx="4888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B2DEB39-D601-4B35-B5EB-D05C35A062FF}"/>
              </a:ext>
            </a:extLst>
          </p:cNvPr>
          <p:cNvCxnSpPr>
            <a:cxnSpLocks/>
          </p:cNvCxnSpPr>
          <p:nvPr/>
        </p:nvCxnSpPr>
        <p:spPr>
          <a:xfrm>
            <a:off x="8161162" y="2887482"/>
            <a:ext cx="0" cy="19838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3E4DCBE-2013-4974-8E87-7F7B8102B5EB}"/>
              </a:ext>
            </a:extLst>
          </p:cNvPr>
          <p:cNvCxnSpPr>
            <a:cxnSpLocks/>
          </p:cNvCxnSpPr>
          <p:nvPr/>
        </p:nvCxnSpPr>
        <p:spPr>
          <a:xfrm flipV="1">
            <a:off x="8147307" y="5130387"/>
            <a:ext cx="0" cy="5859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79843D97-7FBD-4CB0-BF8B-F45AD24582B3}"/>
              </a:ext>
            </a:extLst>
          </p:cNvPr>
          <p:cNvCxnSpPr/>
          <p:nvPr/>
        </p:nvCxnSpPr>
        <p:spPr>
          <a:xfrm>
            <a:off x="8128036" y="5716358"/>
            <a:ext cx="13438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EE6B3EB6-B675-4CE1-8669-5D39432D293E}"/>
              </a:ext>
            </a:extLst>
          </p:cNvPr>
          <p:cNvSpPr txBox="1"/>
          <p:nvPr/>
        </p:nvSpPr>
        <p:spPr>
          <a:xfrm>
            <a:off x="3674025" y="4892060"/>
            <a:ext cx="304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610D491-4AA6-4F2C-8A5A-76FF5ABCED88}"/>
              </a:ext>
            </a:extLst>
          </p:cNvPr>
          <p:cNvSpPr txBox="1"/>
          <p:nvPr/>
        </p:nvSpPr>
        <p:spPr>
          <a:xfrm>
            <a:off x="3603027" y="5485525"/>
            <a:ext cx="304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Montserrat" panose="00000500000000000000" pitchFamily="2" charset="0"/>
                <a:cs typeface="Times New Roman" panose="02020603050405020304" pitchFamily="18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90275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1" grpId="0"/>
      <p:bldP spid="22" grpId="0"/>
      <p:bldP spid="23" grpId="0"/>
      <p:bldP spid="24" grpId="0"/>
      <p:bldP spid="25" grpId="0"/>
      <p:bldP spid="39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4D01BE2-D7D3-49B1-9F78-F140D7FBF1AE}"/>
              </a:ext>
            </a:extLst>
          </p:cNvPr>
          <p:cNvSpPr/>
          <p:nvPr/>
        </p:nvSpPr>
        <p:spPr>
          <a:xfrm>
            <a:off x="570172" y="474906"/>
            <a:ext cx="3813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OR 3 </a:t>
            </a:r>
            <a:r>
              <a:rPr lang="en-US" sz="2800" dirty="0" err="1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ngõ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: 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0470CCC-6BEC-4693-8211-3C730BD0FD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986098"/>
              </p:ext>
            </p:extLst>
          </p:nvPr>
        </p:nvGraphicFramePr>
        <p:xfrm>
          <a:off x="5345566" y="1136672"/>
          <a:ext cx="6013026" cy="4545522"/>
        </p:xfrm>
        <a:graphic>
          <a:graphicData uri="http://schemas.openxmlformats.org/drawingml/2006/table">
            <a:tbl>
              <a:tblPr firstRow="1" firstCol="1" bandRow="1"/>
              <a:tblGrid>
                <a:gridCol w="1240313">
                  <a:extLst>
                    <a:ext uri="{9D8B030D-6E8A-4147-A177-3AD203B41FA5}">
                      <a16:colId xmlns:a16="http://schemas.microsoft.com/office/drawing/2014/main" val="1469174910"/>
                    </a:ext>
                  </a:extLst>
                </a:gridCol>
                <a:gridCol w="1432217">
                  <a:extLst>
                    <a:ext uri="{9D8B030D-6E8A-4147-A177-3AD203B41FA5}">
                      <a16:colId xmlns:a16="http://schemas.microsoft.com/office/drawing/2014/main" val="32664353"/>
                    </a:ext>
                  </a:extLst>
                </a:gridCol>
                <a:gridCol w="1335929">
                  <a:extLst>
                    <a:ext uri="{9D8B030D-6E8A-4147-A177-3AD203B41FA5}">
                      <a16:colId xmlns:a16="http://schemas.microsoft.com/office/drawing/2014/main" val="695685292"/>
                    </a:ext>
                  </a:extLst>
                </a:gridCol>
                <a:gridCol w="2004567">
                  <a:extLst>
                    <a:ext uri="{9D8B030D-6E8A-4147-A177-3AD203B41FA5}">
                      <a16:colId xmlns:a16="http://schemas.microsoft.com/office/drawing/2014/main" val="3235860574"/>
                    </a:ext>
                  </a:extLst>
                </a:gridCol>
              </a:tblGrid>
              <a:tr h="5765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Y=A+B+C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2647923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0181327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5004702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5230934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6925809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60134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792659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8326380"/>
                  </a:ext>
                </a:extLst>
              </a:tr>
              <a:tr h="432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94" marR="531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428065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B6E1400-CA4F-4513-A3DB-72821396AF07}"/>
              </a:ext>
            </a:extLst>
          </p:cNvPr>
          <p:cNvSpPr txBox="1"/>
          <p:nvPr/>
        </p:nvSpPr>
        <p:spPr>
          <a:xfrm>
            <a:off x="9351818" y="1691465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C00000"/>
                </a:solidFill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F5AC51-313D-4AA7-82F9-26FE0A7194EC}"/>
              </a:ext>
            </a:extLst>
          </p:cNvPr>
          <p:cNvSpPr txBox="1"/>
          <p:nvPr/>
        </p:nvSpPr>
        <p:spPr>
          <a:xfrm>
            <a:off x="9351818" y="2198271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429A87-A605-4C9D-A011-1A25A4DF7DB9}"/>
              </a:ext>
            </a:extLst>
          </p:cNvPr>
          <p:cNvSpPr txBox="1"/>
          <p:nvPr/>
        </p:nvSpPr>
        <p:spPr>
          <a:xfrm>
            <a:off x="9351818" y="2688295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9560E7-6615-4794-BBF6-C84ACAE0E51C}"/>
              </a:ext>
            </a:extLst>
          </p:cNvPr>
          <p:cNvSpPr txBox="1"/>
          <p:nvPr/>
        </p:nvSpPr>
        <p:spPr>
          <a:xfrm>
            <a:off x="9351818" y="3192480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230B13-F12E-4DD3-903F-3C49C498AA57}"/>
              </a:ext>
            </a:extLst>
          </p:cNvPr>
          <p:cNvSpPr txBox="1"/>
          <p:nvPr/>
        </p:nvSpPr>
        <p:spPr>
          <a:xfrm>
            <a:off x="9351818" y="3682504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B82932-E52A-4E76-AFA2-036F1B5FEB11}"/>
              </a:ext>
            </a:extLst>
          </p:cNvPr>
          <p:cNvSpPr txBox="1"/>
          <p:nvPr/>
        </p:nvSpPr>
        <p:spPr>
          <a:xfrm>
            <a:off x="9351818" y="4196390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B686AE-A33D-4636-A987-51302F088330}"/>
              </a:ext>
            </a:extLst>
          </p:cNvPr>
          <p:cNvSpPr txBox="1"/>
          <p:nvPr/>
        </p:nvSpPr>
        <p:spPr>
          <a:xfrm>
            <a:off x="9351818" y="4658842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FB153C-0CB0-4300-8707-F71430B17F2F}"/>
              </a:ext>
            </a:extLst>
          </p:cNvPr>
          <p:cNvSpPr txBox="1"/>
          <p:nvPr/>
        </p:nvSpPr>
        <p:spPr>
          <a:xfrm>
            <a:off x="9351818" y="5136553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B9C372-1C17-4F99-9EDA-5AF072974B9B}"/>
              </a:ext>
            </a:extLst>
          </p:cNvPr>
          <p:cNvSpPr/>
          <p:nvPr/>
        </p:nvSpPr>
        <p:spPr>
          <a:xfrm>
            <a:off x="6289760" y="340865"/>
            <a:ext cx="3036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7E2298E-9044-4EF2-90B7-ED3BC32668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43217" y="1959753"/>
            <a:ext cx="3425220" cy="1646585"/>
          </a:xfrm>
          <a:prstGeom prst="rect">
            <a:avLst/>
          </a:prstGeom>
        </p:spPr>
      </p:pic>
      <p:sp>
        <p:nvSpPr>
          <p:cNvPr id="16" name="Text Box 18">
            <a:extLst>
              <a:ext uri="{FF2B5EF4-FFF2-40B4-BE49-F238E27FC236}">
                <a16:creationId xmlns:a16="http://schemas.microsoft.com/office/drawing/2014/main" id="{A19A978E-7AF9-4A14-9415-3EB5C9A2B54E}"/>
              </a:ext>
            </a:extLst>
          </p:cNvPr>
          <p:cNvSpPr txBox="1"/>
          <p:nvPr/>
        </p:nvSpPr>
        <p:spPr>
          <a:xfrm>
            <a:off x="2749607" y="1916195"/>
            <a:ext cx="2037660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>
                <a:effectLst/>
                <a:latin typeface="Montserrat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Y= A+B+C</a:t>
            </a:r>
          </a:p>
        </p:txBody>
      </p:sp>
    </p:spTree>
    <p:extLst>
      <p:ext uri="{BB962C8B-B14F-4D97-AF65-F5344CB8AC3E}">
        <p14:creationId xmlns:p14="http://schemas.microsoft.com/office/powerpoint/2010/main" val="238202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58" y="576836"/>
            <a:ext cx="5238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2.2.3.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đảo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(NOT gate)</a:t>
            </a:r>
          </a:p>
        </p:txBody>
      </p:sp>
      <p:sp>
        <p:nvSpPr>
          <p:cNvPr id="7" name="Rectangle 6"/>
          <p:cNvSpPr/>
          <p:nvPr/>
        </p:nvSpPr>
        <p:spPr>
          <a:xfrm>
            <a:off x="818606" y="1733824"/>
            <a:ext cx="22571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2DD84E-890C-4623-8F0F-A2F7BD383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758" y="2624323"/>
            <a:ext cx="1904873" cy="114292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7E0AB74-2599-4E6C-9D96-EA5F61B9ECD1}"/>
              </a:ext>
            </a:extLst>
          </p:cNvPr>
          <p:cNvSpPr/>
          <p:nvPr/>
        </p:nvSpPr>
        <p:spPr>
          <a:xfrm>
            <a:off x="6942025" y="1407221"/>
            <a:ext cx="3296095" cy="6658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51F50D2-DCC2-4CB4-9FEF-A846F8C23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2025" y="2513685"/>
            <a:ext cx="3514275" cy="18306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32FBF6B-C979-4CB7-9231-7552B6E006C8}"/>
                  </a:ext>
                </a:extLst>
              </p:cNvPr>
              <p:cNvSpPr/>
              <p:nvPr/>
            </p:nvSpPr>
            <p:spPr>
              <a:xfrm>
                <a:off x="6717690" y="4687577"/>
                <a:ext cx="3962944" cy="6476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600" dirty="0" err="1">
                    <a:latin typeface="Montserrat" panose="00000500000000000000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3600" dirty="0">
                    <a:latin typeface="Montserrat" panose="00000500000000000000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logic: Y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3600" i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sz="3600" i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endParaRPr lang="en-US" sz="3600" dirty="0"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32FBF6B-C979-4CB7-9231-7552B6E006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7690" y="4687577"/>
                <a:ext cx="3962944" cy="647613"/>
              </a:xfrm>
              <a:prstGeom prst="rect">
                <a:avLst/>
              </a:prstGeom>
              <a:blipFill>
                <a:blip r:embed="rId4"/>
                <a:stretch>
                  <a:fillRect l="-4769" t="-14151" b="-358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786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0396" y="220988"/>
            <a:ext cx="5339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2.2.3.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đảo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(NOT gate )</a:t>
            </a:r>
          </a:p>
        </p:txBody>
      </p:sp>
      <p:sp>
        <p:nvSpPr>
          <p:cNvPr id="7" name="Rectangle 6"/>
          <p:cNvSpPr/>
          <p:nvPr/>
        </p:nvSpPr>
        <p:spPr>
          <a:xfrm>
            <a:off x="602590" y="827514"/>
            <a:ext cx="3036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 trạng thái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396" y="5633134"/>
            <a:ext cx="110093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i="1" u="sng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i="1" u="sng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u="sng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i="1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i="1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ngõ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ngõ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282BB4-1E92-4135-A468-2822947DD71F}"/>
              </a:ext>
            </a:extLst>
          </p:cNvPr>
          <p:cNvSpPr/>
          <p:nvPr/>
        </p:nvSpPr>
        <p:spPr>
          <a:xfrm>
            <a:off x="5412086" y="1341463"/>
            <a:ext cx="6024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NOT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FF776A4-9AC6-48AF-A3D7-7CF7F4C2E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1951" y="138103"/>
            <a:ext cx="1406781" cy="8440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21CD6861-6A6C-4066-B644-3C8B4288362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3975604"/>
                  </p:ext>
                </p:extLst>
              </p:nvPr>
            </p:nvGraphicFramePr>
            <p:xfrm>
              <a:off x="633921" y="1609045"/>
              <a:ext cx="3272840" cy="195579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475375">
                      <a:extLst>
                        <a:ext uri="{9D8B030D-6E8A-4147-A177-3AD203B41FA5}">
                          <a16:colId xmlns:a16="http://schemas.microsoft.com/office/drawing/2014/main" val="1577598828"/>
                        </a:ext>
                      </a:extLst>
                    </a:gridCol>
                    <a:gridCol w="1797465">
                      <a:extLst>
                        <a:ext uri="{9D8B030D-6E8A-4147-A177-3AD203B41FA5}">
                          <a16:colId xmlns:a16="http://schemas.microsoft.com/office/drawing/2014/main" val="1809613318"/>
                        </a:ext>
                      </a:extLst>
                    </a:gridCol>
                  </a:tblGrid>
                  <a:tr h="65193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Y=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 i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A</m:t>
                                  </m:r>
                                  <m:r>
                                    <a:rPr lang="en-US" sz="28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  </m:t>
                                  </m:r>
                                </m:e>
                              </m:acc>
                            </m:oMath>
                          </a14:m>
                          <a:endParaRPr lang="en-US" sz="2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623323"/>
                      </a:ext>
                    </a:extLst>
                  </a:tr>
                  <a:tr h="65193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13200987"/>
                      </a:ext>
                    </a:extLst>
                  </a:tr>
                  <a:tr h="65193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9507162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21CD6861-6A6C-4066-B644-3C8B4288362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3975604"/>
                  </p:ext>
                </p:extLst>
              </p:nvPr>
            </p:nvGraphicFramePr>
            <p:xfrm>
              <a:off x="633921" y="1609045"/>
              <a:ext cx="3272840" cy="195579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475375">
                      <a:extLst>
                        <a:ext uri="{9D8B030D-6E8A-4147-A177-3AD203B41FA5}">
                          <a16:colId xmlns:a16="http://schemas.microsoft.com/office/drawing/2014/main" val="1577598828"/>
                        </a:ext>
                      </a:extLst>
                    </a:gridCol>
                    <a:gridCol w="1797465">
                      <a:extLst>
                        <a:ext uri="{9D8B030D-6E8A-4147-A177-3AD203B41FA5}">
                          <a16:colId xmlns:a16="http://schemas.microsoft.com/office/drawing/2014/main" val="1809613318"/>
                        </a:ext>
                      </a:extLst>
                    </a:gridCol>
                  </a:tblGrid>
                  <a:tr h="65193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82712" t="-15888" r="-678" b="-20280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5623323"/>
                      </a:ext>
                    </a:extLst>
                  </a:tr>
                  <a:tr h="65193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13200987"/>
                      </a:ext>
                    </a:extLst>
                  </a:tr>
                  <a:tr h="65193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9507162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319A7DF4-31F7-4DB1-AAAD-03A608B709BB}"/>
              </a:ext>
            </a:extLst>
          </p:cNvPr>
          <p:cNvSpPr txBox="1"/>
          <p:nvPr/>
        </p:nvSpPr>
        <p:spPr>
          <a:xfrm>
            <a:off x="738519" y="2347312"/>
            <a:ext cx="132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D66A23-251A-409C-BB56-EADDE53A47E7}"/>
              </a:ext>
            </a:extLst>
          </p:cNvPr>
          <p:cNvSpPr txBox="1"/>
          <p:nvPr/>
        </p:nvSpPr>
        <p:spPr>
          <a:xfrm>
            <a:off x="738519" y="2975122"/>
            <a:ext cx="132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A7A860-42FC-45F2-A3A1-AF0537A8C785}"/>
              </a:ext>
            </a:extLst>
          </p:cNvPr>
          <p:cNvSpPr txBox="1"/>
          <p:nvPr/>
        </p:nvSpPr>
        <p:spPr>
          <a:xfrm>
            <a:off x="2270341" y="2347312"/>
            <a:ext cx="132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0070C0"/>
                </a:solidFill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66EEB9-8500-4F53-86FA-2234D131A0B0}"/>
              </a:ext>
            </a:extLst>
          </p:cNvPr>
          <p:cNvSpPr txBox="1"/>
          <p:nvPr/>
        </p:nvSpPr>
        <p:spPr>
          <a:xfrm>
            <a:off x="2270341" y="2988354"/>
            <a:ext cx="132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C00000"/>
                </a:solidFill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E0D98B-9E2C-4E92-A3BE-6628909E4FDF}"/>
              </a:ext>
            </a:extLst>
          </p:cNvPr>
          <p:cNvSpPr txBox="1"/>
          <p:nvPr/>
        </p:nvSpPr>
        <p:spPr>
          <a:xfrm>
            <a:off x="5483893" y="298527"/>
            <a:ext cx="132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13B4A6C-DA7F-4A84-8C2E-E7BD2CE6305A}"/>
                  </a:ext>
                </a:extLst>
              </p:cNvPr>
              <p:cNvSpPr txBox="1"/>
              <p:nvPr/>
            </p:nvSpPr>
            <p:spPr>
              <a:xfrm>
                <a:off x="7761133" y="270759"/>
                <a:ext cx="1326312" cy="5241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>
                    <a:latin typeface="Montserrat" panose="00000500000000000000" pitchFamily="2" charset="0"/>
                    <a:cs typeface="Times New Roman" panose="02020603050405020304" pitchFamily="18" charset="0"/>
                  </a:rPr>
                  <a:t>Y=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endParaRPr lang="en-US" sz="2800" dirty="0"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13B4A6C-DA7F-4A84-8C2E-E7BD2CE630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1133" y="270759"/>
                <a:ext cx="1326312" cy="524118"/>
              </a:xfrm>
              <a:prstGeom prst="rect">
                <a:avLst/>
              </a:prstGeom>
              <a:blipFill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EB83FCC-BE95-41D5-95A8-048F659D00DA}"/>
              </a:ext>
            </a:extLst>
          </p:cNvPr>
          <p:cNvCxnSpPr>
            <a:cxnSpLocks/>
          </p:cNvCxnSpPr>
          <p:nvPr/>
        </p:nvCxnSpPr>
        <p:spPr>
          <a:xfrm>
            <a:off x="5866466" y="3092205"/>
            <a:ext cx="87096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47BDB010-2F4C-40EE-81F3-FD966F8A8304}"/>
              </a:ext>
            </a:extLst>
          </p:cNvPr>
          <p:cNvSpPr txBox="1"/>
          <p:nvPr/>
        </p:nvSpPr>
        <p:spPr>
          <a:xfrm>
            <a:off x="4860411" y="2761916"/>
            <a:ext cx="551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Montserrat" panose="00000500000000000000" pitchFamily="2" charset="0"/>
              </a:rPr>
              <a:t>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6425C9-815C-4B4F-A96B-38F683AB5E1F}"/>
              </a:ext>
            </a:extLst>
          </p:cNvPr>
          <p:cNvSpPr txBox="1"/>
          <p:nvPr/>
        </p:nvSpPr>
        <p:spPr>
          <a:xfrm>
            <a:off x="5468355" y="2798618"/>
            <a:ext cx="567213" cy="53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BE2B61F-0F8A-44A6-90A8-F17CD47AEA90}"/>
                  </a:ext>
                </a:extLst>
              </p:cNvPr>
              <p:cNvSpPr txBox="1"/>
              <p:nvPr/>
            </p:nvSpPr>
            <p:spPr>
              <a:xfrm>
                <a:off x="4860410" y="3894566"/>
                <a:ext cx="551675" cy="5333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2800">
                              <a:latin typeface="Montserrat" panose="00000500000000000000" pitchFamily="2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2800">
                  <a:latin typeface="Montserrat" panose="00000500000000000000" pitchFamily="2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BE2B61F-0F8A-44A6-90A8-F17CD47AEA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410" y="3894566"/>
                <a:ext cx="551675" cy="53335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3411E0C-4D2E-486A-86D8-C9A48345F9E9}"/>
              </a:ext>
            </a:extLst>
          </p:cNvPr>
          <p:cNvCxnSpPr>
            <a:cxnSpLocks/>
          </p:cNvCxnSpPr>
          <p:nvPr/>
        </p:nvCxnSpPr>
        <p:spPr>
          <a:xfrm>
            <a:off x="5850744" y="4029665"/>
            <a:ext cx="87096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85229307-EC44-4FF4-BE28-E4A4A3F5B6CE}"/>
              </a:ext>
            </a:extLst>
          </p:cNvPr>
          <p:cNvSpPr txBox="1"/>
          <p:nvPr/>
        </p:nvSpPr>
        <p:spPr>
          <a:xfrm>
            <a:off x="5468171" y="3750815"/>
            <a:ext cx="551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31B9D44-3BE4-4844-854F-7399E0DD297A}"/>
              </a:ext>
            </a:extLst>
          </p:cNvPr>
          <p:cNvCxnSpPr>
            <a:cxnSpLocks/>
          </p:cNvCxnSpPr>
          <p:nvPr/>
        </p:nvCxnSpPr>
        <p:spPr>
          <a:xfrm flipV="1">
            <a:off x="5866466" y="4029666"/>
            <a:ext cx="0" cy="6930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64BF965C-401C-479E-890D-F62347BA8E0B}"/>
              </a:ext>
            </a:extLst>
          </p:cNvPr>
          <p:cNvSpPr txBox="1"/>
          <p:nvPr/>
        </p:nvSpPr>
        <p:spPr>
          <a:xfrm>
            <a:off x="5371884" y="4477084"/>
            <a:ext cx="567213" cy="53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DF5BEC3-F86A-47A4-BCC7-9BAD55F8F50B}"/>
              </a:ext>
            </a:extLst>
          </p:cNvPr>
          <p:cNvCxnSpPr>
            <a:cxnSpLocks/>
          </p:cNvCxnSpPr>
          <p:nvPr/>
        </p:nvCxnSpPr>
        <p:spPr>
          <a:xfrm flipV="1">
            <a:off x="6721713" y="2415371"/>
            <a:ext cx="0" cy="6930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938C7613-F43F-4782-81FA-DD9DE04979B7}"/>
              </a:ext>
            </a:extLst>
          </p:cNvPr>
          <p:cNvSpPr txBox="1"/>
          <p:nvPr/>
        </p:nvSpPr>
        <p:spPr>
          <a:xfrm>
            <a:off x="5511254" y="2103307"/>
            <a:ext cx="551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84E142E-5748-4F1C-8F8E-7F2414D51D6D}"/>
              </a:ext>
            </a:extLst>
          </p:cNvPr>
          <p:cNvCxnSpPr>
            <a:cxnSpLocks/>
          </p:cNvCxnSpPr>
          <p:nvPr/>
        </p:nvCxnSpPr>
        <p:spPr>
          <a:xfrm>
            <a:off x="6721713" y="2415371"/>
            <a:ext cx="145246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21130C3-2FBB-4D78-95ED-45697902E700}"/>
              </a:ext>
            </a:extLst>
          </p:cNvPr>
          <p:cNvCxnSpPr>
            <a:cxnSpLocks/>
          </p:cNvCxnSpPr>
          <p:nvPr/>
        </p:nvCxnSpPr>
        <p:spPr>
          <a:xfrm flipV="1">
            <a:off x="6721322" y="3094777"/>
            <a:ext cx="16506" cy="868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9FE9F39-B06C-4BCD-A7F9-8C35127E20F5}"/>
              </a:ext>
            </a:extLst>
          </p:cNvPr>
          <p:cNvCxnSpPr>
            <a:cxnSpLocks/>
          </p:cNvCxnSpPr>
          <p:nvPr/>
        </p:nvCxnSpPr>
        <p:spPr>
          <a:xfrm flipV="1">
            <a:off x="6721322" y="4030815"/>
            <a:ext cx="0" cy="6930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06635B3D-964B-4DF7-804C-A674473A59CE}"/>
              </a:ext>
            </a:extLst>
          </p:cNvPr>
          <p:cNvCxnSpPr>
            <a:cxnSpLocks/>
          </p:cNvCxnSpPr>
          <p:nvPr/>
        </p:nvCxnSpPr>
        <p:spPr>
          <a:xfrm>
            <a:off x="6721322" y="4722756"/>
            <a:ext cx="145246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03F5858-4CA1-4441-95F4-64BB67974CA3}"/>
              </a:ext>
            </a:extLst>
          </p:cNvPr>
          <p:cNvCxnSpPr>
            <a:cxnSpLocks/>
          </p:cNvCxnSpPr>
          <p:nvPr/>
        </p:nvCxnSpPr>
        <p:spPr>
          <a:xfrm flipV="1">
            <a:off x="8173791" y="2399115"/>
            <a:ext cx="0" cy="6930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560887A-0C87-46D5-AD33-CE974D3EED63}"/>
              </a:ext>
            </a:extLst>
          </p:cNvPr>
          <p:cNvCxnSpPr>
            <a:cxnSpLocks/>
          </p:cNvCxnSpPr>
          <p:nvPr/>
        </p:nvCxnSpPr>
        <p:spPr>
          <a:xfrm>
            <a:off x="8173791" y="3092205"/>
            <a:ext cx="145246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2CC3A4C-9522-488B-96B2-47C40C065AAD}"/>
              </a:ext>
            </a:extLst>
          </p:cNvPr>
          <p:cNvCxnSpPr>
            <a:cxnSpLocks/>
          </p:cNvCxnSpPr>
          <p:nvPr/>
        </p:nvCxnSpPr>
        <p:spPr>
          <a:xfrm flipV="1">
            <a:off x="8155417" y="3108664"/>
            <a:ext cx="16506" cy="868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B6A7525-7E7A-4DE1-A87D-9D843DA4C808}"/>
              </a:ext>
            </a:extLst>
          </p:cNvPr>
          <p:cNvCxnSpPr>
            <a:cxnSpLocks/>
          </p:cNvCxnSpPr>
          <p:nvPr/>
        </p:nvCxnSpPr>
        <p:spPr>
          <a:xfrm flipV="1">
            <a:off x="8155417" y="4039117"/>
            <a:ext cx="0" cy="6930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B3BE8F4-604E-467A-A50B-F19869BE95B3}"/>
              </a:ext>
            </a:extLst>
          </p:cNvPr>
          <p:cNvCxnSpPr>
            <a:cxnSpLocks/>
          </p:cNvCxnSpPr>
          <p:nvPr/>
        </p:nvCxnSpPr>
        <p:spPr>
          <a:xfrm>
            <a:off x="8141562" y="4034932"/>
            <a:ext cx="145246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91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6" grpId="0"/>
      <p:bldP spid="11" grpId="0"/>
      <p:bldP spid="12" grpId="0"/>
      <p:bldP spid="13" grpId="0"/>
      <p:bldP spid="18" grpId="0"/>
      <p:bldP spid="19" grpId="0"/>
      <p:bldP spid="20" grpId="0"/>
      <p:bldP spid="22" grpId="0"/>
      <p:bldP spid="26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0681" y="395608"/>
            <a:ext cx="57406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2.2.4.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NAND (AND+NOT)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634F81-7ADF-4A2B-B1DE-3800DDE21C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264" r="26138"/>
          <a:stretch/>
        </p:blipFill>
        <p:spPr>
          <a:xfrm>
            <a:off x="508648" y="2152274"/>
            <a:ext cx="2722370" cy="115991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9EE9BF8-EE1E-4B53-AEA7-CF4EAA127927}"/>
              </a:ext>
            </a:extLst>
          </p:cNvPr>
          <p:cNvSpPr/>
          <p:nvPr/>
        </p:nvSpPr>
        <p:spPr>
          <a:xfrm>
            <a:off x="5933741" y="1275255"/>
            <a:ext cx="57577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Sơ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Montserrat" panose="00000500000000000000" pitchFamily="2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B428B6-0909-4B21-8FD6-BC498AFD2DB7}"/>
              </a:ext>
            </a:extLst>
          </p:cNvPr>
          <p:cNvSpPr/>
          <p:nvPr/>
        </p:nvSpPr>
        <p:spPr>
          <a:xfrm>
            <a:off x="500494" y="1342057"/>
            <a:ext cx="44862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 </a:t>
            </a:r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Ký hiệu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6D316F-B385-49DB-80DD-DAA51671D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3922" y="1906760"/>
            <a:ext cx="5045584" cy="26832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F3046D1-041A-42D2-88E5-149C8F8AC8D9}"/>
                  </a:ext>
                </a:extLst>
              </p:cNvPr>
              <p:cNvSpPr/>
              <p:nvPr/>
            </p:nvSpPr>
            <p:spPr>
              <a:xfrm>
                <a:off x="5763922" y="4897659"/>
                <a:ext cx="4416594" cy="6476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600" dirty="0" err="1">
                    <a:latin typeface="Montserrat" panose="00000500000000000000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3600" dirty="0">
                    <a:latin typeface="Montserrat" panose="00000500000000000000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logic: Y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3600" i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</a:rPr>
                          <m:t>B</m:t>
                        </m:r>
                        <m:r>
                          <a:rPr lang="en-US" sz="3600" i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endParaRPr lang="en-US" sz="3600" dirty="0"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F3046D1-041A-42D2-88E5-149C8F8AC8D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3922" y="4897659"/>
                <a:ext cx="4416594" cy="647613"/>
              </a:xfrm>
              <a:prstGeom prst="rect">
                <a:avLst/>
              </a:prstGeom>
              <a:blipFill>
                <a:blip r:embed="rId4"/>
                <a:stretch>
                  <a:fillRect l="-4282" t="-13084" b="-345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298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4336" y="290921"/>
            <a:ext cx="5841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2.2.4.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NAND (AND +NOT)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52D55BF-2EEC-472B-A989-B27DCF3B2BE4}"/>
              </a:ext>
            </a:extLst>
          </p:cNvPr>
          <p:cNvSpPr/>
          <p:nvPr/>
        </p:nvSpPr>
        <p:spPr>
          <a:xfrm>
            <a:off x="753023" y="2326457"/>
            <a:ext cx="3036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 trạng thái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29B32F5-52CF-4A55-8DCD-30A285057CA9}"/>
              </a:ext>
            </a:extLst>
          </p:cNvPr>
          <p:cNvSpPr/>
          <p:nvPr/>
        </p:nvSpPr>
        <p:spPr>
          <a:xfrm>
            <a:off x="5841248" y="2044005"/>
            <a:ext cx="6016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i="1">
                <a:solidFill>
                  <a:srgbClr val="222222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Nhận xét</a:t>
            </a:r>
            <a:r>
              <a:rPr lang="en-US" sz="2800">
                <a:solidFill>
                  <a:srgbClr val="222222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>
                <a:solidFill>
                  <a:srgbClr val="222222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Ngõ ra cổng NAND = 1 khi có ít nhất 1 ngõ vào của nó bằng 0.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BB67DF-C196-4F3F-AADB-0FCE94DFB2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427" r="26138"/>
          <a:stretch/>
        </p:blipFill>
        <p:spPr>
          <a:xfrm>
            <a:off x="1172811" y="1119392"/>
            <a:ext cx="2293196" cy="96261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548A233-5276-4350-BBA5-34F49BDB5B08}"/>
              </a:ext>
            </a:extLst>
          </p:cNvPr>
          <p:cNvSpPr/>
          <p:nvPr/>
        </p:nvSpPr>
        <p:spPr>
          <a:xfrm>
            <a:off x="5841248" y="3643389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sz="2800">
                <a:solidFill>
                  <a:srgbClr val="222222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Ngõ ra cổng NAND = 0 khi tất cả các ngõ vào của nó bằng 1.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3" name="Table 62">
                <a:extLst>
                  <a:ext uri="{FF2B5EF4-FFF2-40B4-BE49-F238E27FC236}">
                    <a16:creationId xmlns:a16="http://schemas.microsoft.com/office/drawing/2014/main" id="{D9771D98-63F3-48F7-ABCA-69BDB4E9C8A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7131643"/>
                  </p:ext>
                </p:extLst>
              </p:nvPr>
            </p:nvGraphicFramePr>
            <p:xfrm>
              <a:off x="629325" y="3461697"/>
              <a:ext cx="3332585" cy="28595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9861">
                      <a:extLst>
                        <a:ext uri="{9D8B030D-6E8A-4147-A177-3AD203B41FA5}">
                          <a16:colId xmlns:a16="http://schemas.microsoft.com/office/drawing/2014/main" val="2125728524"/>
                        </a:ext>
                      </a:extLst>
                    </a:gridCol>
                    <a:gridCol w="874913">
                      <a:extLst>
                        <a:ext uri="{9D8B030D-6E8A-4147-A177-3AD203B41FA5}">
                          <a16:colId xmlns:a16="http://schemas.microsoft.com/office/drawing/2014/main" val="1089961923"/>
                        </a:ext>
                      </a:extLst>
                    </a:gridCol>
                    <a:gridCol w="1577811">
                      <a:extLst>
                        <a:ext uri="{9D8B030D-6E8A-4147-A177-3AD203B41FA5}">
                          <a16:colId xmlns:a16="http://schemas.microsoft.com/office/drawing/2014/main" val="2079376371"/>
                        </a:ext>
                      </a:extLst>
                    </a:gridCol>
                  </a:tblGrid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</a:t>
                          </a:r>
                          <a:endParaRPr lang="en-US" sz="11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</a:t>
                          </a:r>
                          <a:endParaRPr lang="en-US" sz="11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Y=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280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 b="0" i="0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A</m:t>
                                  </m:r>
                                  <m:r>
                                    <a:rPr lang="en-US" sz="2800" b="0" i="0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800" b="0" i="0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B</m:t>
                                  </m:r>
                                </m:e>
                              </m:acc>
                            </m:oMath>
                          </a14:m>
                          <a:endParaRPr lang="en-US" sz="1100" i="0" dirty="0">
                            <a:effectLst/>
                            <a:latin typeface="Montserrat" panose="00000500000000000000" pitchFamily="2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60743715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9383435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528375636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22232692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0543617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3" name="Table 62">
                <a:extLst>
                  <a:ext uri="{FF2B5EF4-FFF2-40B4-BE49-F238E27FC236}">
                    <a16:creationId xmlns:a16="http://schemas.microsoft.com/office/drawing/2014/main" id="{D9771D98-63F3-48F7-ABCA-69BDB4E9C8A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7131643"/>
                  </p:ext>
                </p:extLst>
              </p:nvPr>
            </p:nvGraphicFramePr>
            <p:xfrm>
              <a:off x="629325" y="3461697"/>
              <a:ext cx="3332585" cy="28595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9861">
                      <a:extLst>
                        <a:ext uri="{9D8B030D-6E8A-4147-A177-3AD203B41FA5}">
                          <a16:colId xmlns:a16="http://schemas.microsoft.com/office/drawing/2014/main" val="2125728524"/>
                        </a:ext>
                      </a:extLst>
                    </a:gridCol>
                    <a:gridCol w="874913">
                      <a:extLst>
                        <a:ext uri="{9D8B030D-6E8A-4147-A177-3AD203B41FA5}">
                          <a16:colId xmlns:a16="http://schemas.microsoft.com/office/drawing/2014/main" val="1089961923"/>
                        </a:ext>
                      </a:extLst>
                    </a:gridCol>
                    <a:gridCol w="1577811">
                      <a:extLst>
                        <a:ext uri="{9D8B030D-6E8A-4147-A177-3AD203B41FA5}">
                          <a16:colId xmlns:a16="http://schemas.microsoft.com/office/drawing/2014/main" val="2079376371"/>
                        </a:ext>
                      </a:extLst>
                    </a:gridCol>
                  </a:tblGrid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</a:t>
                          </a:r>
                          <a:endParaRPr lang="en-US" sz="11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</a:t>
                          </a:r>
                          <a:endParaRPr lang="en-US" sz="11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11583" t="-18085" r="-1158" b="-40319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60743715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9383435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528375636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22232692"/>
                      </a:ext>
                    </a:extLst>
                  </a:tr>
                  <a:tr h="5719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11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0543617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4" name="TextBox 63">
            <a:extLst>
              <a:ext uri="{FF2B5EF4-FFF2-40B4-BE49-F238E27FC236}">
                <a16:creationId xmlns:a16="http://schemas.microsoft.com/office/drawing/2014/main" id="{030E2195-729E-4ABE-B448-704161FAAFB2}"/>
              </a:ext>
            </a:extLst>
          </p:cNvPr>
          <p:cNvSpPr txBox="1"/>
          <p:nvPr/>
        </p:nvSpPr>
        <p:spPr>
          <a:xfrm>
            <a:off x="2424055" y="4033007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B0F0"/>
                </a:solidFill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E73CD4D-CD37-40C4-9939-49524462AF33}"/>
              </a:ext>
            </a:extLst>
          </p:cNvPr>
          <p:cNvSpPr txBox="1"/>
          <p:nvPr/>
        </p:nvSpPr>
        <p:spPr>
          <a:xfrm>
            <a:off x="2424054" y="4620183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70C0"/>
                </a:solidFill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2046595-0AC2-4FEC-870D-39057F94AB6A}"/>
              </a:ext>
            </a:extLst>
          </p:cNvPr>
          <p:cNvSpPr txBox="1"/>
          <p:nvPr/>
        </p:nvSpPr>
        <p:spPr>
          <a:xfrm>
            <a:off x="2380373" y="5187432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70C0"/>
                </a:solidFill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DB067FE-01ED-48EE-8D51-609D93E64780}"/>
              </a:ext>
            </a:extLst>
          </p:cNvPr>
          <p:cNvSpPr txBox="1"/>
          <p:nvPr/>
        </p:nvSpPr>
        <p:spPr>
          <a:xfrm>
            <a:off x="2394227" y="5718650"/>
            <a:ext cx="153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C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91C33E4F-D691-4663-99AB-50F0376DBB87}"/>
              </a:ext>
            </a:extLst>
          </p:cNvPr>
          <p:cNvSpPr txBox="1"/>
          <p:nvPr/>
        </p:nvSpPr>
        <p:spPr>
          <a:xfrm>
            <a:off x="716690" y="402807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C408A93-E597-48AC-AE8F-D329296C7124}"/>
              </a:ext>
            </a:extLst>
          </p:cNvPr>
          <p:cNvSpPr txBox="1"/>
          <p:nvPr/>
        </p:nvSpPr>
        <p:spPr>
          <a:xfrm>
            <a:off x="1651748" y="404510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A319A15F-47AF-4F31-93AC-21DE64311A3E}"/>
              </a:ext>
            </a:extLst>
          </p:cNvPr>
          <p:cNvSpPr txBox="1"/>
          <p:nvPr/>
        </p:nvSpPr>
        <p:spPr>
          <a:xfrm>
            <a:off x="703995" y="4589183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7CDD586A-DF6D-4DA8-A9A4-675D28AF7049}"/>
              </a:ext>
            </a:extLst>
          </p:cNvPr>
          <p:cNvSpPr txBox="1"/>
          <p:nvPr/>
        </p:nvSpPr>
        <p:spPr>
          <a:xfrm>
            <a:off x="1614055" y="462987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F6C0B77-3FEF-42B2-A57C-96834D2943BC}"/>
              </a:ext>
            </a:extLst>
          </p:cNvPr>
          <p:cNvSpPr txBox="1"/>
          <p:nvPr/>
        </p:nvSpPr>
        <p:spPr>
          <a:xfrm>
            <a:off x="703995" y="520777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1F146A9-0EBE-46CA-B476-6084A2FC2908}"/>
              </a:ext>
            </a:extLst>
          </p:cNvPr>
          <p:cNvSpPr txBox="1"/>
          <p:nvPr/>
        </p:nvSpPr>
        <p:spPr>
          <a:xfrm>
            <a:off x="1614055" y="5222337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84F2F6E6-63E0-40F9-B44D-719D36FEE80D}"/>
              </a:ext>
            </a:extLst>
          </p:cNvPr>
          <p:cNvSpPr txBox="1"/>
          <p:nvPr/>
        </p:nvSpPr>
        <p:spPr>
          <a:xfrm>
            <a:off x="754383" y="5770786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F8AFABA-F56F-4B5E-ADE1-1CE70E1C3DA9}"/>
              </a:ext>
            </a:extLst>
          </p:cNvPr>
          <p:cNvSpPr txBox="1"/>
          <p:nvPr/>
        </p:nvSpPr>
        <p:spPr>
          <a:xfrm>
            <a:off x="1601360" y="5755182"/>
            <a:ext cx="897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latin typeface="Montserrat" panose="00000500000000000000" pitchFamily="2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6236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2" grpId="0"/>
      <p:bldP spid="64" grpId="0"/>
      <p:bldP spid="66" grpId="0"/>
      <p:bldP spid="67" grpId="0"/>
      <p:bldP spid="69" grpId="0"/>
      <p:bldP spid="71" grpId="0"/>
      <p:bldP spid="72" grpId="0"/>
      <p:bldP spid="73" grpId="0"/>
      <p:bldP spid="76" grpId="0"/>
      <p:bldP spid="79" grpId="0"/>
      <p:bldP spid="80" grpId="0"/>
      <p:bldP spid="81" grpId="0"/>
      <p:bldP spid="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7665" y="166774"/>
            <a:ext cx="5841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2.2.4. </a:t>
            </a:r>
            <a:r>
              <a:rPr lang="en-US" sz="2800" b="1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b="1" dirty="0">
                <a:latin typeface="Montserrat" panose="00000500000000000000" pitchFamily="2" charset="0"/>
                <a:cs typeface="Times New Roman" panose="02020603050405020304" pitchFamily="18" charset="0"/>
              </a:rPr>
              <a:t> NAND (AND +NOT)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9EE9BF8-EE1E-4B53-AEA7-CF4EAA127927}"/>
              </a:ext>
            </a:extLst>
          </p:cNvPr>
          <p:cNvSpPr/>
          <p:nvPr/>
        </p:nvSpPr>
        <p:spPr>
          <a:xfrm>
            <a:off x="2977018" y="1042084"/>
            <a:ext cx="42005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55555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gian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4D9D14A-A4CA-495C-904D-93B5045715CB}"/>
              </a:ext>
            </a:extLst>
          </p:cNvPr>
          <p:cNvCxnSpPr>
            <a:cxnSpLocks/>
          </p:cNvCxnSpPr>
          <p:nvPr/>
        </p:nvCxnSpPr>
        <p:spPr>
          <a:xfrm>
            <a:off x="3417248" y="3316178"/>
            <a:ext cx="101620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19D8975-FFE1-4F75-8282-D87ADFA282CB}"/>
              </a:ext>
            </a:extLst>
          </p:cNvPr>
          <p:cNvSpPr txBox="1"/>
          <p:nvPr/>
        </p:nvSpPr>
        <p:spPr>
          <a:xfrm>
            <a:off x="2026743" y="2760338"/>
            <a:ext cx="554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DD008F3-8BE3-455C-84CE-8D40F690ACB1}"/>
              </a:ext>
            </a:extLst>
          </p:cNvPr>
          <p:cNvSpPr txBox="1"/>
          <p:nvPr/>
        </p:nvSpPr>
        <p:spPr>
          <a:xfrm>
            <a:off x="2994713" y="2487126"/>
            <a:ext cx="233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9D81FF2-0CF2-42D3-8A73-87D5916CEA9D}"/>
              </a:ext>
            </a:extLst>
          </p:cNvPr>
          <p:cNvSpPr txBox="1"/>
          <p:nvPr/>
        </p:nvSpPr>
        <p:spPr>
          <a:xfrm>
            <a:off x="2953008" y="3102268"/>
            <a:ext cx="5541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Montserrat" panose="00000500000000000000" pitchFamily="2" charset="0"/>
              </a:rPr>
              <a:t>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300A112-ACDB-4D5A-A812-600E7A159A02}"/>
              </a:ext>
            </a:extLst>
          </p:cNvPr>
          <p:cNvSpPr txBox="1"/>
          <p:nvPr/>
        </p:nvSpPr>
        <p:spPr>
          <a:xfrm>
            <a:off x="2015873" y="3987870"/>
            <a:ext cx="554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4BFDD34-DCEA-4CC7-849C-A44B7D5D894A}"/>
              </a:ext>
            </a:extLst>
          </p:cNvPr>
          <p:cNvSpPr txBox="1"/>
          <p:nvPr/>
        </p:nvSpPr>
        <p:spPr>
          <a:xfrm>
            <a:off x="2953008" y="4230993"/>
            <a:ext cx="5541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Montserrat" panose="00000500000000000000" pitchFamily="2" charset="0"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AC6E8999-806C-4D17-80A1-6CAA7A47B316}"/>
                  </a:ext>
                </a:extLst>
              </p:cNvPr>
              <p:cNvSpPr txBox="1"/>
              <p:nvPr/>
            </p:nvSpPr>
            <p:spPr>
              <a:xfrm>
                <a:off x="1365170" y="5215402"/>
                <a:ext cx="1323146" cy="5241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</m:e>
                    </m:acc>
                  </m:oMath>
                </a14:m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AC6E8999-806C-4D17-80A1-6CAA7A47B3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5170" y="5215402"/>
                <a:ext cx="1323146" cy="524118"/>
              </a:xfrm>
              <a:prstGeom prst="rect">
                <a:avLst/>
              </a:prstGeom>
              <a:blipFill>
                <a:blip r:embed="rId2"/>
                <a:stretch>
                  <a:fillRect l="-9677" t="-11628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9B7A6D7-D4AB-4E98-B9BD-A10CFE523128}"/>
              </a:ext>
            </a:extLst>
          </p:cNvPr>
          <p:cNvCxnSpPr>
            <a:cxnSpLocks/>
          </p:cNvCxnSpPr>
          <p:nvPr/>
        </p:nvCxnSpPr>
        <p:spPr>
          <a:xfrm>
            <a:off x="3394365" y="5098474"/>
            <a:ext cx="142701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CFC0BD91-37A7-4880-ACED-357342247678}"/>
              </a:ext>
            </a:extLst>
          </p:cNvPr>
          <p:cNvSpPr txBox="1"/>
          <p:nvPr/>
        </p:nvSpPr>
        <p:spPr>
          <a:xfrm>
            <a:off x="2953008" y="5423439"/>
            <a:ext cx="275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Montserrat" panose="00000500000000000000" pitchFamily="2" charset="0"/>
              </a:rPr>
              <a:t>0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F96FEB2-7D47-4327-A3FA-EAD51F289CDA}"/>
              </a:ext>
            </a:extLst>
          </p:cNvPr>
          <p:cNvCxnSpPr>
            <a:cxnSpLocks/>
          </p:cNvCxnSpPr>
          <p:nvPr/>
        </p:nvCxnSpPr>
        <p:spPr>
          <a:xfrm>
            <a:off x="3394365" y="4469836"/>
            <a:ext cx="142701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BCBBDC-B61F-4D78-8D25-22BEC09C9D3D}"/>
              </a:ext>
            </a:extLst>
          </p:cNvPr>
          <p:cNvCxnSpPr/>
          <p:nvPr/>
        </p:nvCxnSpPr>
        <p:spPr>
          <a:xfrm flipV="1">
            <a:off x="3394365" y="5098474"/>
            <a:ext cx="0" cy="558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2B144398-7503-4129-A6AB-5FA66F949293}"/>
              </a:ext>
            </a:extLst>
          </p:cNvPr>
          <p:cNvSpPr txBox="1"/>
          <p:nvPr/>
        </p:nvSpPr>
        <p:spPr>
          <a:xfrm>
            <a:off x="2953008" y="4815292"/>
            <a:ext cx="233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Montserrat" panose="00000500000000000000" pitchFamily="2" charset="0"/>
              </a:rPr>
              <a:t>1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8767A38B-6801-4778-8CCE-00B92DEA8DB6}"/>
              </a:ext>
            </a:extLst>
          </p:cNvPr>
          <p:cNvCxnSpPr/>
          <p:nvPr/>
        </p:nvCxnSpPr>
        <p:spPr>
          <a:xfrm flipV="1">
            <a:off x="4433455" y="2760338"/>
            <a:ext cx="0" cy="558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9F1380D9-2372-49D5-9207-9D7580B59CE3}"/>
              </a:ext>
            </a:extLst>
          </p:cNvPr>
          <p:cNvCxnSpPr>
            <a:cxnSpLocks/>
          </p:cNvCxnSpPr>
          <p:nvPr/>
        </p:nvCxnSpPr>
        <p:spPr>
          <a:xfrm>
            <a:off x="4433454" y="2760338"/>
            <a:ext cx="142701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CC57156-5AE9-4DFE-85CC-5A63CDE50F15}"/>
              </a:ext>
            </a:extLst>
          </p:cNvPr>
          <p:cNvCxnSpPr>
            <a:cxnSpLocks/>
          </p:cNvCxnSpPr>
          <p:nvPr/>
        </p:nvCxnSpPr>
        <p:spPr>
          <a:xfrm flipV="1">
            <a:off x="4821382" y="3876746"/>
            <a:ext cx="0" cy="5930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D8C2FBD3-4B6F-4450-BD50-F467FCC81D0A}"/>
              </a:ext>
            </a:extLst>
          </p:cNvPr>
          <p:cNvSpPr txBox="1"/>
          <p:nvPr/>
        </p:nvSpPr>
        <p:spPr>
          <a:xfrm>
            <a:off x="3021799" y="3687261"/>
            <a:ext cx="233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Montserrat" panose="00000500000000000000" pitchFamily="2" charset="0"/>
              </a:rPr>
              <a:t>1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3C627E8C-0BB6-483E-A3EF-D8B981156F64}"/>
              </a:ext>
            </a:extLst>
          </p:cNvPr>
          <p:cNvCxnSpPr>
            <a:cxnSpLocks/>
          </p:cNvCxnSpPr>
          <p:nvPr/>
        </p:nvCxnSpPr>
        <p:spPr>
          <a:xfrm>
            <a:off x="4807527" y="3876745"/>
            <a:ext cx="142701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3C14607-E275-4CC0-AA13-EC820316A57E}"/>
              </a:ext>
            </a:extLst>
          </p:cNvPr>
          <p:cNvCxnSpPr>
            <a:cxnSpLocks/>
          </p:cNvCxnSpPr>
          <p:nvPr/>
        </p:nvCxnSpPr>
        <p:spPr>
          <a:xfrm>
            <a:off x="4821382" y="2887236"/>
            <a:ext cx="0" cy="2211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16A0BBCB-B8F5-4C40-9376-9224F91FC3B8}"/>
              </a:ext>
            </a:extLst>
          </p:cNvPr>
          <p:cNvCxnSpPr/>
          <p:nvPr/>
        </p:nvCxnSpPr>
        <p:spPr>
          <a:xfrm flipV="1">
            <a:off x="4821382" y="5098474"/>
            <a:ext cx="0" cy="558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9FA94A47-BD9B-45A8-A3C3-84635AA44BCF}"/>
              </a:ext>
            </a:extLst>
          </p:cNvPr>
          <p:cNvCxnSpPr>
            <a:cxnSpLocks/>
          </p:cNvCxnSpPr>
          <p:nvPr/>
        </p:nvCxnSpPr>
        <p:spPr>
          <a:xfrm>
            <a:off x="4821382" y="5657426"/>
            <a:ext cx="1039089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0F5877A2-E4F5-4E9A-811E-E20FFC09CC32}"/>
              </a:ext>
            </a:extLst>
          </p:cNvPr>
          <p:cNvCxnSpPr>
            <a:cxnSpLocks/>
          </p:cNvCxnSpPr>
          <p:nvPr/>
        </p:nvCxnSpPr>
        <p:spPr>
          <a:xfrm>
            <a:off x="5846617" y="3283558"/>
            <a:ext cx="0" cy="18149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088617FC-808B-443E-9BE7-5892FF1DFF08}"/>
              </a:ext>
            </a:extLst>
          </p:cNvPr>
          <p:cNvCxnSpPr/>
          <p:nvPr/>
        </p:nvCxnSpPr>
        <p:spPr>
          <a:xfrm flipV="1">
            <a:off x="5874326" y="2757226"/>
            <a:ext cx="0" cy="558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9CCE040B-CE29-43F1-978F-7AFC9C944850}"/>
              </a:ext>
            </a:extLst>
          </p:cNvPr>
          <p:cNvCxnSpPr/>
          <p:nvPr/>
        </p:nvCxnSpPr>
        <p:spPr>
          <a:xfrm flipV="1">
            <a:off x="5846617" y="5098474"/>
            <a:ext cx="0" cy="558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7D610C3E-46E0-4F44-B661-DF50EB34F805}"/>
              </a:ext>
            </a:extLst>
          </p:cNvPr>
          <p:cNvCxnSpPr>
            <a:cxnSpLocks/>
          </p:cNvCxnSpPr>
          <p:nvPr/>
        </p:nvCxnSpPr>
        <p:spPr>
          <a:xfrm>
            <a:off x="5846617" y="5098474"/>
            <a:ext cx="142701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C1424AEA-8A26-41A8-8091-1C3DE855EBAD}"/>
              </a:ext>
            </a:extLst>
          </p:cNvPr>
          <p:cNvCxnSpPr>
            <a:cxnSpLocks/>
          </p:cNvCxnSpPr>
          <p:nvPr/>
        </p:nvCxnSpPr>
        <p:spPr>
          <a:xfrm>
            <a:off x="5846617" y="3316178"/>
            <a:ext cx="142701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1FECCBC-2D55-445B-8532-5EF12BB9D570}"/>
              </a:ext>
            </a:extLst>
          </p:cNvPr>
          <p:cNvCxnSpPr/>
          <p:nvPr/>
        </p:nvCxnSpPr>
        <p:spPr>
          <a:xfrm flipV="1">
            <a:off x="6234544" y="3876745"/>
            <a:ext cx="0" cy="558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DCDB8382-1F43-4CF3-AFB0-1CBB08891003}"/>
              </a:ext>
            </a:extLst>
          </p:cNvPr>
          <p:cNvCxnSpPr>
            <a:cxnSpLocks/>
          </p:cNvCxnSpPr>
          <p:nvPr/>
        </p:nvCxnSpPr>
        <p:spPr>
          <a:xfrm>
            <a:off x="6234544" y="4435697"/>
            <a:ext cx="142701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368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  <p:bldP spid="29" grpId="0"/>
      <p:bldP spid="30" grpId="0"/>
      <p:bldP spid="31" grpId="0"/>
      <p:bldP spid="45" grpId="0"/>
      <p:bldP spid="47" grpId="0"/>
      <p:bldP spid="48" grpId="0"/>
      <p:bldP spid="61" grpId="0"/>
      <p:bldP spid="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DF0125-311F-48AA-9455-BB12CB2DEE75}"/>
              </a:ext>
            </a:extLst>
          </p:cNvPr>
          <p:cNvSpPr/>
          <p:nvPr/>
        </p:nvSpPr>
        <p:spPr>
          <a:xfrm>
            <a:off x="514598" y="536052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NAND 3 </a:t>
            </a:r>
            <a:r>
              <a:rPr lang="en-US" sz="2800" dirty="0" err="1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ngõ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: 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83C06E-CF8A-4C8A-9DF4-E240EC30B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31" y="1974421"/>
            <a:ext cx="3279705" cy="14545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3360CDF5-47B8-45BA-AC5A-30D41324AB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30662517"/>
                  </p:ext>
                </p:extLst>
              </p:nvPr>
            </p:nvGraphicFramePr>
            <p:xfrm>
              <a:off x="5325052" y="1856052"/>
              <a:ext cx="5670550" cy="4465896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169670">
                      <a:extLst>
                        <a:ext uri="{9D8B030D-6E8A-4147-A177-3AD203B41FA5}">
                          <a16:colId xmlns:a16="http://schemas.microsoft.com/office/drawing/2014/main" val="3106663820"/>
                        </a:ext>
                      </a:extLst>
                    </a:gridCol>
                    <a:gridCol w="1350645">
                      <a:extLst>
                        <a:ext uri="{9D8B030D-6E8A-4147-A177-3AD203B41FA5}">
                          <a16:colId xmlns:a16="http://schemas.microsoft.com/office/drawing/2014/main" val="835085480"/>
                        </a:ext>
                      </a:extLst>
                    </a:gridCol>
                    <a:gridCol w="1259840">
                      <a:extLst>
                        <a:ext uri="{9D8B030D-6E8A-4147-A177-3AD203B41FA5}">
                          <a16:colId xmlns:a16="http://schemas.microsoft.com/office/drawing/2014/main" val="956374517"/>
                        </a:ext>
                      </a:extLst>
                    </a:gridCol>
                    <a:gridCol w="1890395">
                      <a:extLst>
                        <a:ext uri="{9D8B030D-6E8A-4147-A177-3AD203B41FA5}">
                          <a16:colId xmlns:a16="http://schemas.microsoft.com/office/drawing/2014/main" val="4122720300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</a:t>
                          </a:r>
                          <a:endParaRPr lang="en-US" sz="32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</a:t>
                          </a:r>
                          <a:endParaRPr lang="en-US" sz="32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Y=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3200" b="1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nor/>
                                    </m:rPr>
                                    <a:rPr lang="en-US" sz="3200" b="1" smtClean="0">
                                      <a:effectLst/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A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3200" b="1" smtClean="0">
                                      <a:effectLst/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3200" b="1" smtClean="0">
                                      <a:effectLst/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B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3200" b="1" smtClean="0">
                                      <a:effectLst/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3200" b="1" smtClean="0">
                                      <a:effectLst/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C</m:t>
                                  </m:r>
                                </m:e>
                              </m:acc>
                            </m:oMath>
                          </a14:m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2264437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589022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77328765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78373687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122918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31549605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159172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2473957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893959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3360CDF5-47B8-45BA-AC5A-30D41324AB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30662517"/>
                  </p:ext>
                </p:extLst>
              </p:nvPr>
            </p:nvGraphicFramePr>
            <p:xfrm>
              <a:off x="5325052" y="1856052"/>
              <a:ext cx="5670550" cy="4465896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169670">
                      <a:extLst>
                        <a:ext uri="{9D8B030D-6E8A-4147-A177-3AD203B41FA5}">
                          <a16:colId xmlns:a16="http://schemas.microsoft.com/office/drawing/2014/main" val="3106663820"/>
                        </a:ext>
                      </a:extLst>
                    </a:gridCol>
                    <a:gridCol w="1350645">
                      <a:extLst>
                        <a:ext uri="{9D8B030D-6E8A-4147-A177-3AD203B41FA5}">
                          <a16:colId xmlns:a16="http://schemas.microsoft.com/office/drawing/2014/main" val="835085480"/>
                        </a:ext>
                      </a:extLst>
                    </a:gridCol>
                    <a:gridCol w="1259840">
                      <a:extLst>
                        <a:ext uri="{9D8B030D-6E8A-4147-A177-3AD203B41FA5}">
                          <a16:colId xmlns:a16="http://schemas.microsoft.com/office/drawing/2014/main" val="956374517"/>
                        </a:ext>
                      </a:extLst>
                    </a:gridCol>
                    <a:gridCol w="1890395">
                      <a:extLst>
                        <a:ext uri="{9D8B030D-6E8A-4147-A177-3AD203B41FA5}">
                          <a16:colId xmlns:a16="http://schemas.microsoft.com/office/drawing/2014/main" val="4122720300"/>
                        </a:ext>
                      </a:extLst>
                    </a:gridCol>
                  </a:tblGrid>
                  <a:tr h="496888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</a:t>
                          </a:r>
                          <a:endParaRPr lang="en-US" sz="32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</a:t>
                          </a:r>
                          <a:endParaRPr lang="en-US" sz="32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645" t="-25610" r="-645" b="-8402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22644372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5890228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773287650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78373687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1229180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315496050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1591724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2473957"/>
                      </a:ext>
                    </a:extLst>
                  </a:tr>
                  <a:tr h="49612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2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32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893959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18039C22-DFFD-486A-BD3D-62B8CB620035}"/>
              </a:ext>
            </a:extLst>
          </p:cNvPr>
          <p:cNvSpPr/>
          <p:nvPr/>
        </p:nvSpPr>
        <p:spPr>
          <a:xfrm>
            <a:off x="6642122" y="797662"/>
            <a:ext cx="3036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endParaRPr lang="en-US" sz="28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1C827F-DE41-47A9-98B1-F8799B045544}"/>
              </a:ext>
            </a:extLst>
          </p:cNvPr>
          <p:cNvSpPr txBox="1"/>
          <p:nvPr/>
        </p:nvSpPr>
        <p:spPr>
          <a:xfrm>
            <a:off x="9102436" y="2313710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E9738B-FC9F-43AE-9046-8EDC87AF4E5B}"/>
              </a:ext>
            </a:extLst>
          </p:cNvPr>
          <p:cNvSpPr txBox="1"/>
          <p:nvPr/>
        </p:nvSpPr>
        <p:spPr>
          <a:xfrm>
            <a:off x="9102436" y="2844225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1958F5-F915-460A-967C-706DF7E0E16E}"/>
              </a:ext>
            </a:extLst>
          </p:cNvPr>
          <p:cNvSpPr txBox="1"/>
          <p:nvPr/>
        </p:nvSpPr>
        <p:spPr>
          <a:xfrm>
            <a:off x="9102436" y="3289755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FCF465-63AA-45E5-86DB-07A0051A7FEC}"/>
              </a:ext>
            </a:extLst>
          </p:cNvPr>
          <p:cNvSpPr txBox="1"/>
          <p:nvPr/>
        </p:nvSpPr>
        <p:spPr>
          <a:xfrm>
            <a:off x="9102436" y="3796612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B19299-9EBB-4188-8C47-C1AA59B33386}"/>
              </a:ext>
            </a:extLst>
          </p:cNvPr>
          <p:cNvSpPr txBox="1"/>
          <p:nvPr/>
        </p:nvSpPr>
        <p:spPr>
          <a:xfrm>
            <a:off x="9102436" y="4335737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52D8B5-E075-4769-A528-79E0CCF2375A}"/>
              </a:ext>
            </a:extLst>
          </p:cNvPr>
          <p:cNvSpPr txBox="1"/>
          <p:nvPr/>
        </p:nvSpPr>
        <p:spPr>
          <a:xfrm>
            <a:off x="9102436" y="4796944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9E84D2-488C-4460-9066-BEF40A91BE66}"/>
              </a:ext>
            </a:extLst>
          </p:cNvPr>
          <p:cNvSpPr txBox="1"/>
          <p:nvPr/>
        </p:nvSpPr>
        <p:spPr>
          <a:xfrm>
            <a:off x="9102436" y="5332114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Montserrat" panose="00000500000000000000" pitchFamily="2" charset="0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9B84B0E-B2A9-41FE-BB72-896C43A3AD52}"/>
              </a:ext>
            </a:extLst>
          </p:cNvPr>
          <p:cNvSpPr txBox="1"/>
          <p:nvPr/>
        </p:nvSpPr>
        <p:spPr>
          <a:xfrm>
            <a:off x="9102436" y="5827031"/>
            <a:ext cx="200677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C00000"/>
                </a:solidFill>
                <a:latin typeface="Montserrat" panose="00000500000000000000" pitchFamily="2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45337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C57A6-2A9D-4989-8B5F-130DB362FD6B}"/>
              </a:ext>
            </a:extLst>
          </p:cNvPr>
          <p:cNvSpPr txBox="1"/>
          <p:nvPr/>
        </p:nvSpPr>
        <p:spPr>
          <a:xfrm>
            <a:off x="722020" y="3143795"/>
            <a:ext cx="845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Montserrat" panose="00000500000000000000" pitchFamily="2" charset="0"/>
              </a:rPr>
              <a:t>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4846AE-3621-40F7-B6D0-BB32BFC262B6}"/>
              </a:ext>
            </a:extLst>
          </p:cNvPr>
          <p:cNvSpPr txBox="1"/>
          <p:nvPr/>
        </p:nvSpPr>
        <p:spPr>
          <a:xfrm>
            <a:off x="722020" y="4641020"/>
            <a:ext cx="845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Montserrat" panose="00000500000000000000" pitchFamily="2" charset="0"/>
              </a:rPr>
              <a:t>B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7745D8-AFA1-4FD6-A868-7280E33FA7C9}"/>
              </a:ext>
            </a:extLst>
          </p:cNvPr>
          <p:cNvSpPr txBox="1"/>
          <p:nvPr/>
        </p:nvSpPr>
        <p:spPr>
          <a:xfrm>
            <a:off x="722020" y="5329186"/>
            <a:ext cx="845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Montserrat" panose="00000500000000000000" pitchFamily="2" charset="0"/>
              </a:rPr>
              <a:t>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F60FB-C6A6-4FD6-A814-5C5EA34E8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45" y="4641020"/>
            <a:ext cx="2292411" cy="1365692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549B33-4F6E-4A94-9CA9-C88C4C8E1260}"/>
              </a:ext>
            </a:extLst>
          </p:cNvPr>
          <p:cNvCxnSpPr>
            <a:cxnSpLocks/>
          </p:cNvCxnSpPr>
          <p:nvPr/>
        </p:nvCxnSpPr>
        <p:spPr>
          <a:xfrm>
            <a:off x="1567148" y="5022992"/>
            <a:ext cx="110836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A3C5AF0-4C25-482A-9414-4E06FDC312EB}"/>
              </a:ext>
            </a:extLst>
          </p:cNvPr>
          <p:cNvCxnSpPr>
            <a:cxnSpLocks/>
          </p:cNvCxnSpPr>
          <p:nvPr/>
        </p:nvCxnSpPr>
        <p:spPr>
          <a:xfrm>
            <a:off x="1567148" y="5612977"/>
            <a:ext cx="110836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173FFB6-18F1-4B3E-8FAE-C8BF9609B50F}"/>
              </a:ext>
            </a:extLst>
          </p:cNvPr>
          <p:cNvSpPr txBox="1"/>
          <p:nvPr/>
        </p:nvSpPr>
        <p:spPr>
          <a:xfrm>
            <a:off x="4262022" y="4641020"/>
            <a:ext cx="948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B.C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1FF57B4-27F8-4539-8350-6531CFE96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0585" y="3347713"/>
            <a:ext cx="2567337" cy="1616472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4623CF3-C7D1-433A-98A0-4C1398CD9482}"/>
              </a:ext>
            </a:extLst>
          </p:cNvPr>
          <p:cNvCxnSpPr>
            <a:cxnSpLocks/>
          </p:cNvCxnSpPr>
          <p:nvPr/>
        </p:nvCxnSpPr>
        <p:spPr>
          <a:xfrm>
            <a:off x="1567148" y="3803981"/>
            <a:ext cx="40015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677A51B-A1E7-49EB-A016-835F91CC7B43}"/>
              </a:ext>
            </a:extLst>
          </p:cNvPr>
          <p:cNvCxnSpPr>
            <a:cxnSpLocks/>
          </p:cNvCxnSpPr>
          <p:nvPr/>
        </p:nvCxnSpPr>
        <p:spPr>
          <a:xfrm>
            <a:off x="4812724" y="5329012"/>
            <a:ext cx="70928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EB05776-6C79-4691-A17B-85343D8856CF}"/>
              </a:ext>
            </a:extLst>
          </p:cNvPr>
          <p:cNvCxnSpPr/>
          <p:nvPr/>
        </p:nvCxnSpPr>
        <p:spPr>
          <a:xfrm flipV="1">
            <a:off x="5524440" y="4439195"/>
            <a:ext cx="0" cy="88467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A57D096-074F-4E1F-9E0D-E1593FCC74FE}"/>
              </a:ext>
            </a:extLst>
          </p:cNvPr>
          <p:cNvSpPr txBox="1"/>
          <p:nvPr/>
        </p:nvSpPr>
        <p:spPr>
          <a:xfrm>
            <a:off x="6793475" y="2891066"/>
            <a:ext cx="1514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A+B.C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1F6ABAAA-03E1-49A3-8594-C5AB13070F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1777" y="3409037"/>
            <a:ext cx="2567336" cy="1436765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B1B97A4-48F9-4713-B6A2-94221EFE414C}"/>
              </a:ext>
            </a:extLst>
          </p:cNvPr>
          <p:cNvCxnSpPr>
            <a:cxnSpLocks/>
          </p:cNvCxnSpPr>
          <p:nvPr/>
        </p:nvCxnSpPr>
        <p:spPr>
          <a:xfrm>
            <a:off x="7358063" y="4127419"/>
            <a:ext cx="1428750" cy="0"/>
          </a:xfrm>
          <a:prstGeom prst="line">
            <a:avLst/>
          </a:prstGeom>
          <a:ln w="571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7214E2B-244D-44BA-8DFA-B9D86F6D026A}"/>
                  </a:ext>
                </a:extLst>
              </p:cNvPr>
              <p:cNvSpPr txBox="1"/>
              <p:nvPr/>
            </p:nvSpPr>
            <p:spPr>
              <a:xfrm>
                <a:off x="9810401" y="3229333"/>
                <a:ext cx="2567337" cy="601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3200" b="1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200" b="1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200" b="1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sz="3200" b="1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nor/>
                          </m:rPr>
                          <a:rPr lang="en-US" sz="3200" b="1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</m:e>
                    </m:acc>
                  </m:oMath>
                </a14:m>
                <a:endPara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37214E2B-244D-44BA-8DFA-B9D86F6D02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401" y="3229333"/>
                <a:ext cx="2567337" cy="601383"/>
              </a:xfrm>
              <a:prstGeom prst="rect">
                <a:avLst/>
              </a:prstGeom>
              <a:blipFill rotWithShape="1">
                <a:blip r:embed="rId6"/>
                <a:stretch>
                  <a:fillRect l="-5938" t="-13265" b="-306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F187BAAA-2DF8-430D-B7F9-1C416DBFDBA3}"/>
              </a:ext>
            </a:extLst>
          </p:cNvPr>
          <p:cNvSpPr/>
          <p:nvPr/>
        </p:nvSpPr>
        <p:spPr>
          <a:xfrm>
            <a:off x="375751" y="328068"/>
            <a:ext cx="78117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fr-FR" sz="3600">
                <a:latin typeface="Montserrat" panose="00000500000000000000" pitchFamily="2" charset="0"/>
                <a:ea typeface="Times New Roman" panose="02020603050405020304" pitchFamily="18" charset="0"/>
              </a:rPr>
              <a:t>Ứng dụng các cổng logic đã học </a:t>
            </a:r>
            <a:endParaRPr lang="en-US" sz="3600">
              <a:effectLst/>
              <a:latin typeface="Montserrat" panose="00000500000000000000" pitchFamily="2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2">
                <a:extLst>
                  <a:ext uri="{FF2B5EF4-FFF2-40B4-BE49-F238E27FC236}">
                    <a16:creationId xmlns:a16="http://schemas.microsoft.com/office/drawing/2014/main" id="{CB016CDA-3716-4A49-822F-2A601DC154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5751" y="1328768"/>
                <a:ext cx="11073162" cy="9664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indent="228600"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0" lang="fr-FR" sz="2800" b="0" i="0" strike="noStrike" cap="none" normalizeH="0" baseline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Ví</a:t>
                </a:r>
                <a:r>
                  <a:rPr kumimoji="0" lang="fr-FR" sz="2800" b="0" i="0" strike="noStrike" cap="none" normalizeH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dụ 1: </a:t>
                </a:r>
                <a:r>
                  <a:rPr lang="fr-FR" sz="2800" dirty="0">
                    <a:solidFill>
                      <a:srgbClr val="002060"/>
                    </a:solidFill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C</a:t>
                </a:r>
                <a:r>
                  <a:rPr kumimoji="0" lang="fr-FR" sz="2800" b="0" i="0" strike="noStrike" cap="none" normalizeH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ho </a:t>
                </a:r>
                <a:r>
                  <a:rPr kumimoji="0" lang="fr-FR" sz="2800" b="0" i="0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hàm</a:t>
                </a:r>
                <a:r>
                  <a:rPr kumimoji="0" lang="fr-FR" sz="2800" b="0" i="0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baseline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Y=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kumimoji="0" lang="fr-FR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kumimoji="0" lang="fr-FR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Montserrat" panose="00000500000000000000" pitchFamily="2" charset="0"/>
                            <a:ea typeface="Arial" pitchFamily="34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kumimoji="0" lang="fr-FR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Montserrat" panose="00000500000000000000" pitchFamily="2" charset="0"/>
                            <a:ea typeface="Arial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kumimoji="0" lang="fr-FR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Montserrat" panose="00000500000000000000" pitchFamily="2" charset="0"/>
                            <a:ea typeface="Arial" pitchFamily="34" charset="0"/>
                            <a:cs typeface="Times New Roman" panose="02020603050405020304" pitchFamily="18" charset="0"/>
                          </a:rPr>
                          <m:t>B</m:t>
                        </m:r>
                        <m:r>
                          <m:rPr>
                            <m:nor/>
                          </m:rPr>
                          <a:rPr kumimoji="0" lang="fr-FR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Montserrat" panose="00000500000000000000" pitchFamily="2" charset="0"/>
                            <a:ea typeface="Arial" pitchFamily="34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nor/>
                          </m:rPr>
                          <a:rPr kumimoji="0" lang="fr-FR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Montserrat" panose="00000500000000000000" pitchFamily="2" charset="0"/>
                            <a:ea typeface="Arial" pitchFamily="34" charset="0"/>
                            <a:cs typeface="Times New Roman" panose="02020603050405020304" pitchFamily="18" charset="0"/>
                          </a:rPr>
                          <m:t>C</m:t>
                        </m:r>
                      </m:e>
                    </m:acc>
                  </m:oMath>
                </a14:m>
                <a:r>
                  <a:rPr kumimoji="0" lang="fr-FR" sz="2800" b="0" i="0" u="none" strike="noStrike" cap="none" normalizeH="0" baseline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baseline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hãy</a:t>
                </a:r>
                <a:r>
                  <a:rPr kumimoji="0" lang="fr-FR" sz="2800" b="0" i="0" u="none" strike="noStrike" cap="none" normalizeH="0" baseline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baseline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diễn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tả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hàm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Y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bằng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cổng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logic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đã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học</a:t>
                </a:r>
                <a:endParaRPr kumimoji="0" lang="fr-FR" sz="2800" b="0" i="0" u="none" strike="noStrike" cap="none" normalizeH="0" baseline="0" dirty="0">
                  <a:ln>
                    <a:noFill/>
                  </a:ln>
                  <a:solidFill>
                    <a:srgbClr val="002060"/>
                  </a:solidFill>
                  <a:effectLst/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Rectangle 2">
                <a:extLst>
                  <a:ext uri="{FF2B5EF4-FFF2-40B4-BE49-F238E27FC236}">
                    <a16:creationId xmlns:a16="http://schemas.microsoft.com/office/drawing/2014/main" id="{CB016CDA-3716-4A49-822F-2A601DC154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75751" y="1328768"/>
                <a:ext cx="11073162" cy="966418"/>
              </a:xfrm>
              <a:prstGeom prst="rect">
                <a:avLst/>
              </a:prstGeom>
              <a:blipFill>
                <a:blip r:embed="rId7"/>
                <a:stretch>
                  <a:fillRect l="-1156" t="-4403" r="-1101" b="-17610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991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4" grpId="0"/>
      <p:bldP spid="27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C57A6-2A9D-4989-8B5F-130DB362FD6B}"/>
              </a:ext>
            </a:extLst>
          </p:cNvPr>
          <p:cNvSpPr txBox="1"/>
          <p:nvPr/>
        </p:nvSpPr>
        <p:spPr>
          <a:xfrm>
            <a:off x="722020" y="2048964"/>
            <a:ext cx="845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Montserrat" panose="00000500000000000000" pitchFamily="2" charset="0"/>
              </a:rPr>
              <a:t>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4846AE-3621-40F7-B6D0-BB32BFC262B6}"/>
              </a:ext>
            </a:extLst>
          </p:cNvPr>
          <p:cNvSpPr txBox="1"/>
          <p:nvPr/>
        </p:nvSpPr>
        <p:spPr>
          <a:xfrm>
            <a:off x="722020" y="3702677"/>
            <a:ext cx="845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Montserrat" panose="00000500000000000000" pitchFamily="2" charset="0"/>
              </a:rPr>
              <a:t>B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7745D8-AFA1-4FD6-A868-7280E33FA7C9}"/>
              </a:ext>
            </a:extLst>
          </p:cNvPr>
          <p:cNvSpPr txBox="1"/>
          <p:nvPr/>
        </p:nvSpPr>
        <p:spPr>
          <a:xfrm>
            <a:off x="722020" y="5329186"/>
            <a:ext cx="845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Montserrat" panose="00000500000000000000" pitchFamily="2" charset="0"/>
              </a:rPr>
              <a:t>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F60FB-C6A6-4FD6-A814-5C5EA34E8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430" y="4641020"/>
            <a:ext cx="2292411" cy="136569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173FFB6-18F1-4B3E-8FAE-C8BF9609B50F}"/>
              </a:ext>
            </a:extLst>
          </p:cNvPr>
          <p:cNvSpPr txBox="1"/>
          <p:nvPr/>
        </p:nvSpPr>
        <p:spPr>
          <a:xfrm>
            <a:off x="4062847" y="4671797"/>
            <a:ext cx="948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B.C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1FF57B4-27F8-4539-8350-6531CFE96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0524" y="3319183"/>
            <a:ext cx="2567337" cy="1616472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677A51B-A1E7-49EB-A016-835F91CC7B43}"/>
              </a:ext>
            </a:extLst>
          </p:cNvPr>
          <p:cNvCxnSpPr>
            <a:cxnSpLocks/>
          </p:cNvCxnSpPr>
          <p:nvPr/>
        </p:nvCxnSpPr>
        <p:spPr>
          <a:xfrm>
            <a:off x="4062847" y="5329012"/>
            <a:ext cx="146159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EB05776-6C79-4691-A17B-85343D8856CF}"/>
              </a:ext>
            </a:extLst>
          </p:cNvPr>
          <p:cNvCxnSpPr>
            <a:cxnSpLocks/>
          </p:cNvCxnSpPr>
          <p:nvPr/>
        </p:nvCxnSpPr>
        <p:spPr>
          <a:xfrm flipV="1">
            <a:off x="5524440" y="4439196"/>
            <a:ext cx="0" cy="8898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A57D096-074F-4E1F-9E0D-E1593FCC74FE}"/>
              </a:ext>
            </a:extLst>
          </p:cNvPr>
          <p:cNvSpPr txBox="1"/>
          <p:nvPr/>
        </p:nvSpPr>
        <p:spPr>
          <a:xfrm>
            <a:off x="7540729" y="3263687"/>
            <a:ext cx="2083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AB+B.C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2">
                <a:extLst>
                  <a:ext uri="{FF2B5EF4-FFF2-40B4-BE49-F238E27FC236}">
                    <a16:creationId xmlns:a16="http://schemas.microsoft.com/office/drawing/2014/main" id="{9EE63C28-C1C1-4410-9386-7A84FC24FC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787" y="706712"/>
                <a:ext cx="11234357" cy="95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indent="228600"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0" lang="fr-FR" sz="2800" b="0" i="0" strike="noStrike" cap="none" normalizeH="0" baseline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Ví</a:t>
                </a:r>
                <a:r>
                  <a:rPr kumimoji="0" lang="fr-FR" sz="2800" b="0" i="0" strike="noStrike" cap="none" normalizeH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dụ 2: </a:t>
                </a:r>
                <a:r>
                  <a:rPr lang="fr-FR" sz="2800" dirty="0">
                    <a:solidFill>
                      <a:srgbClr val="002060"/>
                    </a:solidFill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C</a:t>
                </a:r>
                <a:r>
                  <a:rPr kumimoji="0" lang="fr-FR" sz="2800" b="0" i="0" strike="noStrike" cap="none" normalizeH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ho </a:t>
                </a:r>
                <a:r>
                  <a:rPr kumimoji="0" lang="fr-FR" sz="2800" b="0" i="0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hàm</a:t>
                </a:r>
                <a:r>
                  <a:rPr kumimoji="0" lang="fr-FR" sz="2800" b="0" i="0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baseline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Y=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cs typeface="Times New Roman" pitchFamily="18" charset="0"/>
                      </a:rPr>
                      <m:t>A</m:t>
                    </m:r>
                    <m:r>
                      <a: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cs typeface="Times New Roman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  <m:r>
                      <a: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cs typeface="Times New Roman" pitchFamily="18" charset="0"/>
                      </a:rPr>
                      <m:t>BC</m:t>
                    </m:r>
                  </m:oMath>
                </a14:m>
                <a:r>
                  <a:rPr kumimoji="0" lang="fr-FR" sz="2800" b="0" u="none" strike="noStrike" cap="none" normalizeH="0" baseline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baseline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hãy</a:t>
                </a:r>
                <a:r>
                  <a:rPr kumimoji="0" lang="fr-FR" sz="2800" b="0" i="0" u="none" strike="noStrike" cap="none" normalizeH="0" baseline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baseline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diễn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tả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hàm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Y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bằng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cổng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logic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đã</a:t>
                </a:r>
                <a:r>
                  <a:rPr kumimoji="0" lang="fr-FR" sz="2800" b="0" i="0" u="none" strike="noStrike" cap="none" normalizeH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cap="none" normalizeH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latin typeface="Montserrat" panose="00000500000000000000" pitchFamily="2" charset="0"/>
                    <a:ea typeface="Arial" pitchFamily="34" charset="0"/>
                    <a:cs typeface="Times New Roman" panose="02020603050405020304" pitchFamily="18" charset="0"/>
                  </a:rPr>
                  <a:t>học</a:t>
                </a:r>
                <a:endParaRPr kumimoji="0" lang="fr-FR" sz="2800" b="0" i="0" u="none" strike="noStrike" cap="none" normalizeH="0" baseline="0" dirty="0">
                  <a:ln>
                    <a:noFill/>
                  </a:ln>
                  <a:solidFill>
                    <a:srgbClr val="002060"/>
                  </a:solidFill>
                  <a:effectLst/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Rectangle 2">
                <a:extLst>
                  <a:ext uri="{FF2B5EF4-FFF2-40B4-BE49-F238E27FC236}">
                    <a16:creationId xmlns:a16="http://schemas.microsoft.com/office/drawing/2014/main" id="{9EE63C28-C1C1-4410-9386-7A84FC24FCB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1787" y="706712"/>
                <a:ext cx="11234357" cy="954107"/>
              </a:xfrm>
              <a:prstGeom prst="rect">
                <a:avLst/>
              </a:prstGeom>
              <a:blipFill>
                <a:blip r:embed="rId4"/>
                <a:stretch>
                  <a:fillRect l="-1139" t="-5769" r="-1085" b="-18590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14A9EABB-CD46-4938-A6CD-A265E9968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8862" y="2042791"/>
            <a:ext cx="2292411" cy="1365692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D2D4407-51CD-45E7-A1CE-B4EE7AE1B666}"/>
              </a:ext>
            </a:extLst>
          </p:cNvPr>
          <p:cNvCxnSpPr>
            <a:cxnSpLocks/>
          </p:cNvCxnSpPr>
          <p:nvPr/>
        </p:nvCxnSpPr>
        <p:spPr>
          <a:xfrm>
            <a:off x="1302327" y="2430550"/>
            <a:ext cx="169025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75939EF-9010-4BA0-A817-B711154A65B6}"/>
              </a:ext>
            </a:extLst>
          </p:cNvPr>
          <p:cNvCxnSpPr>
            <a:cxnSpLocks/>
          </p:cNvCxnSpPr>
          <p:nvPr/>
        </p:nvCxnSpPr>
        <p:spPr>
          <a:xfrm>
            <a:off x="1317766" y="4091860"/>
            <a:ext cx="109651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8E40C28-6267-457D-95AC-BC01685869CC}"/>
              </a:ext>
            </a:extLst>
          </p:cNvPr>
          <p:cNvCxnSpPr/>
          <p:nvPr/>
        </p:nvCxnSpPr>
        <p:spPr>
          <a:xfrm flipV="1">
            <a:off x="2414282" y="3020291"/>
            <a:ext cx="0" cy="10715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28A1E01E-CB94-44E3-914B-0FBC922947C4}"/>
              </a:ext>
            </a:extLst>
          </p:cNvPr>
          <p:cNvSpPr txBox="1"/>
          <p:nvPr/>
        </p:nvSpPr>
        <p:spPr>
          <a:xfrm>
            <a:off x="3947780" y="2025646"/>
            <a:ext cx="948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rPr>
              <a:t>A.B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E41DEB8-D070-4D98-800E-E487471A2EAB}"/>
              </a:ext>
            </a:extLst>
          </p:cNvPr>
          <p:cNvCxnSpPr>
            <a:cxnSpLocks/>
          </p:cNvCxnSpPr>
          <p:nvPr/>
        </p:nvCxnSpPr>
        <p:spPr>
          <a:xfrm>
            <a:off x="1422677" y="5610786"/>
            <a:ext cx="156990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F920E97-C82C-4FE2-93BB-5651EC07D869}"/>
              </a:ext>
            </a:extLst>
          </p:cNvPr>
          <p:cNvCxnSpPr>
            <a:cxnSpLocks/>
          </p:cNvCxnSpPr>
          <p:nvPr/>
        </p:nvCxnSpPr>
        <p:spPr>
          <a:xfrm flipV="1">
            <a:off x="1866024" y="4091861"/>
            <a:ext cx="0" cy="9370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96A9339-1779-4BD9-B261-2B54D61EAC99}"/>
              </a:ext>
            </a:extLst>
          </p:cNvPr>
          <p:cNvCxnSpPr>
            <a:cxnSpLocks/>
          </p:cNvCxnSpPr>
          <p:nvPr/>
        </p:nvCxnSpPr>
        <p:spPr>
          <a:xfrm>
            <a:off x="1866024" y="5028894"/>
            <a:ext cx="112655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>
            <a:extLst>
              <a:ext uri="{FF2B5EF4-FFF2-40B4-BE49-F238E27FC236}">
                <a16:creationId xmlns:a16="http://schemas.microsoft.com/office/drawing/2014/main" id="{11708907-8695-42DE-96BC-A8C569E2457E}"/>
              </a:ext>
            </a:extLst>
          </p:cNvPr>
          <p:cNvSpPr/>
          <p:nvPr/>
        </p:nvSpPr>
        <p:spPr>
          <a:xfrm>
            <a:off x="1770979" y="3950407"/>
            <a:ext cx="213647" cy="213647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3F736486-B1FD-4394-B0BF-51C7B9820BE4}"/>
              </a:ext>
            </a:extLst>
          </p:cNvPr>
          <p:cNvCxnSpPr>
            <a:cxnSpLocks/>
          </p:cNvCxnSpPr>
          <p:nvPr/>
        </p:nvCxnSpPr>
        <p:spPr>
          <a:xfrm flipV="1">
            <a:off x="5508151" y="2725637"/>
            <a:ext cx="0" cy="10358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BE19133-5222-4E46-92E2-911C968DAF6D}"/>
              </a:ext>
            </a:extLst>
          </p:cNvPr>
          <p:cNvCxnSpPr>
            <a:cxnSpLocks/>
          </p:cNvCxnSpPr>
          <p:nvPr/>
        </p:nvCxnSpPr>
        <p:spPr>
          <a:xfrm>
            <a:off x="4062847" y="2711782"/>
            <a:ext cx="146159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639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4" grpId="0"/>
      <p:bldP spid="27" grpId="0"/>
      <p:bldP spid="29" grpId="0"/>
      <p:bldP spid="3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EE9BAB67-DD53-48D8-AED0-4DE15F97F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388" y="525989"/>
            <a:ext cx="113932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2800" b="0" i="0" strike="noStrike" cap="none" normalizeH="0" baseline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Ví</a:t>
            </a:r>
            <a:r>
              <a:rPr kumimoji="0" lang="fr-FR" sz="2800" b="0" i="0" strike="noStrike" cap="none" normalizeH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dụ 3 : </a:t>
            </a:r>
            <a:r>
              <a:rPr kumimoji="0" lang="fr-FR" sz="2800" b="0" i="0" strike="noStrike" cap="none" normalizeH="0" dirty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cho</a:t>
            </a:r>
            <a:r>
              <a:rPr kumimoji="0" lang="fr-FR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s</a:t>
            </a:r>
            <a:r>
              <a:rPr kumimoji="0" lang="vi-VN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ơ</a:t>
            </a:r>
            <a:r>
              <a:rPr kumimoji="0" lang="en-US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strike="noStrike" cap="none" normalizeH="0" dirty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đồ</a:t>
            </a:r>
            <a:r>
              <a:rPr kumimoji="0" lang="en-US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</a:t>
            </a:r>
            <a:r>
              <a:rPr kumimoji="0" lang="fr-FR" sz="2800" b="0" i="0" strike="noStrike" cap="none" normalizeH="0" dirty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mạch</a:t>
            </a:r>
            <a:r>
              <a:rPr kumimoji="0" lang="fr-FR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</a:t>
            </a:r>
            <a:r>
              <a:rPr kumimoji="0" lang="fr-FR" sz="2800" b="0" i="0" strike="noStrike" cap="none" normalizeH="0" dirty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logic</a:t>
            </a:r>
            <a:r>
              <a:rPr kumimoji="0" lang="fr-FR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</a:t>
            </a:r>
            <a:r>
              <a:rPr kumimoji="0" lang="fr-FR" sz="2800" b="0" i="0" strike="noStrike" cap="none" normalizeH="0" dirty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tìm</a:t>
            </a:r>
            <a:r>
              <a:rPr kumimoji="0" lang="fr-FR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</a:t>
            </a:r>
            <a:r>
              <a:rPr kumimoji="0" lang="fr-FR" sz="2800" b="0" i="0" strike="noStrike" cap="none" normalizeH="0" dirty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hàm</a:t>
            </a:r>
            <a:r>
              <a:rPr kumimoji="0" lang="fr-FR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</a:t>
            </a:r>
            <a:r>
              <a:rPr kumimoji="0" lang="fr-FR" sz="2800" b="0" i="0" strike="noStrike" cap="none" normalizeH="0" dirty="0" err="1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ngõ</a:t>
            </a:r>
            <a:r>
              <a:rPr kumimoji="0" lang="fr-FR" sz="2800" b="0" i="0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 ra Y</a:t>
            </a:r>
            <a:endParaRPr kumimoji="0" lang="fr-FR" sz="2800" b="0" i="0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18B25EE-5FC8-4754-BF16-7E28DC0D1E90}"/>
              </a:ext>
            </a:extLst>
          </p:cNvPr>
          <p:cNvGrpSpPr/>
          <p:nvPr/>
        </p:nvGrpSpPr>
        <p:grpSpPr>
          <a:xfrm>
            <a:off x="186002" y="1709103"/>
            <a:ext cx="10448396" cy="3439793"/>
            <a:chOff x="621386" y="1852643"/>
            <a:chExt cx="10448396" cy="343979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22A9905-27D4-45DB-BEFB-A14FCAD40E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1386" y="1852643"/>
              <a:ext cx="10133445" cy="3439793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372669A-1984-4FB6-B001-B40816B5FB32}"/>
                </a:ext>
              </a:extLst>
            </p:cNvPr>
            <p:cNvSpPr txBox="1"/>
            <p:nvPr/>
          </p:nvSpPr>
          <p:spPr>
            <a:xfrm>
              <a:off x="10058400" y="3049319"/>
              <a:ext cx="10113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49FE6ED-04DE-4E6C-9A0B-81980DE629B9}"/>
                  </a:ext>
                </a:extLst>
              </p:cNvPr>
              <p:cNvSpPr txBox="1"/>
              <p:nvPr/>
            </p:nvSpPr>
            <p:spPr>
              <a:xfrm>
                <a:off x="3387437" y="1469777"/>
                <a:ext cx="817418" cy="5859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32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200">
                  <a:solidFill>
                    <a:srgbClr val="C00000"/>
                  </a:solidFill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49FE6ED-04DE-4E6C-9A0B-81980DE629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437" y="1469777"/>
                <a:ext cx="817418" cy="58593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70FCD9F-0D19-464E-B263-3CF08046DC14}"/>
                  </a:ext>
                </a:extLst>
              </p:cNvPr>
              <p:cNvSpPr txBox="1"/>
              <p:nvPr/>
            </p:nvSpPr>
            <p:spPr>
              <a:xfrm>
                <a:off x="3442856" y="3998877"/>
                <a:ext cx="8174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32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e>
                      </m:acc>
                    </m:oMath>
                  </m:oMathPara>
                </a14:m>
                <a:endParaRPr lang="en-US" sz="3200">
                  <a:solidFill>
                    <a:srgbClr val="C00000"/>
                  </a:solidFill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70FCD9F-0D19-464E-B263-3CF08046DC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2856" y="3998877"/>
                <a:ext cx="817418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39DD757-941B-4347-B734-CE6DA0CF45FA}"/>
                  </a:ext>
                </a:extLst>
              </p:cNvPr>
              <p:cNvSpPr txBox="1"/>
              <p:nvPr/>
            </p:nvSpPr>
            <p:spPr>
              <a:xfrm>
                <a:off x="6587837" y="2055707"/>
                <a:ext cx="817418" cy="5859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32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e>
                      </m:acc>
                      <m:r>
                        <a:rPr lang="en-US" sz="3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B</m:t>
                      </m:r>
                    </m:oMath>
                  </m:oMathPara>
                </a14:m>
                <a:endParaRPr lang="en-US" sz="3200">
                  <a:solidFill>
                    <a:srgbClr val="C00000"/>
                  </a:solidFill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39DD757-941B-4347-B734-CE6DA0CF45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7837" y="2055707"/>
                <a:ext cx="817418" cy="5859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2BC7716-1CFE-4FD7-B555-2EE012E568DB}"/>
                  </a:ext>
                </a:extLst>
              </p:cNvPr>
              <p:cNvSpPr txBox="1"/>
              <p:nvPr/>
            </p:nvSpPr>
            <p:spPr>
              <a:xfrm>
                <a:off x="6587837" y="3564028"/>
                <a:ext cx="8174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>
                    <a:solidFill>
                      <a:srgbClr val="C00000"/>
                    </a:solidFill>
                    <a:latin typeface="Montserrat" panose="00000500000000000000" pitchFamily="2" charset="0"/>
                    <a:cs typeface="Times New Roman" panose="02020603050405020304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acc>
                      <m:accPr>
                        <m:chr m:val="̅"/>
                        <m:ctrlPr>
                          <a:rPr lang="en-US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</m:e>
                    </m:acc>
                  </m:oMath>
                </a14:m>
                <a:endParaRPr lang="en-US" sz="2800">
                  <a:solidFill>
                    <a:srgbClr val="C00000"/>
                  </a:solidFill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2BC7716-1CFE-4FD7-B555-2EE012E568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7837" y="3564028"/>
                <a:ext cx="817418" cy="523220"/>
              </a:xfrm>
              <a:prstGeom prst="rect">
                <a:avLst/>
              </a:prstGeom>
              <a:blipFill>
                <a:blip r:embed="rId6"/>
                <a:stretch>
                  <a:fillRect l="-15672" t="-11765" b="-3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1150400-92B1-4EBD-818A-ABEF0F814676}"/>
                  </a:ext>
                </a:extLst>
              </p:cNvPr>
              <p:cNvSpPr txBox="1"/>
              <p:nvPr/>
            </p:nvSpPr>
            <p:spPr>
              <a:xfrm>
                <a:off x="9828668" y="2889813"/>
                <a:ext cx="2518303" cy="1078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sz="32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</m:acc>
                    <m:r>
                      <a:rPr lang="en-US" sz="3200" b="0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en-US" sz="3200" b="0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B</m:t>
                    </m:r>
                    <m:r>
                      <a:rPr lang="en-US" sz="3200" b="0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3200" b="0">
                    <a:solidFill>
                      <a:srgbClr val="C00000"/>
                    </a:solidFill>
                    <a:latin typeface="Montserrat" panose="00000500000000000000" pitchFamily="2" charset="0"/>
                    <a:cs typeface="Times New Roman" panose="02020603050405020304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acc>
                      <m:accPr>
                        <m:chr m:val="̅"/>
                        <m:ctrlPr>
                          <a:rPr lang="en-US" sz="32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</m:e>
                    </m:acc>
                  </m:oMath>
                </a14:m>
                <a:endParaRPr lang="en-US" sz="3200">
                  <a:solidFill>
                    <a:srgbClr val="C00000"/>
                  </a:solidFill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  <a:p>
                <a:endParaRPr lang="en-US" sz="3200">
                  <a:solidFill>
                    <a:srgbClr val="C00000"/>
                  </a:solidFill>
                  <a:latin typeface="Montserrat" panose="00000500000000000000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1150400-92B1-4EBD-818A-ABEF0F8146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8668" y="2889813"/>
                <a:ext cx="2518303" cy="1078372"/>
              </a:xfrm>
              <a:prstGeom prst="rect">
                <a:avLst/>
              </a:prstGeom>
              <a:blipFill>
                <a:blip r:embed="rId7"/>
                <a:stretch>
                  <a:fillRect t="-67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3C9211DA-1B2B-460C-BB9F-2CD15758A139}"/>
              </a:ext>
            </a:extLst>
          </p:cNvPr>
          <p:cNvSpPr/>
          <p:nvPr/>
        </p:nvSpPr>
        <p:spPr>
          <a:xfrm>
            <a:off x="0" y="2657603"/>
            <a:ext cx="571500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997D6E-A0B4-4DDE-90AD-381D4598B807}"/>
              </a:ext>
            </a:extLst>
          </p:cNvPr>
          <p:cNvSpPr txBox="1"/>
          <p:nvPr/>
        </p:nvSpPr>
        <p:spPr>
          <a:xfrm>
            <a:off x="157476" y="2613391"/>
            <a:ext cx="57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Montserrat" panose="00000500000000000000" pitchFamily="2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724BCEC-A1D2-4250-BEF9-016156C91860}"/>
              </a:ext>
            </a:extLst>
          </p:cNvPr>
          <p:cNvSpPr/>
          <p:nvPr/>
        </p:nvSpPr>
        <p:spPr>
          <a:xfrm>
            <a:off x="47697" y="4307230"/>
            <a:ext cx="351691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786C1A-A320-4150-A8F8-9D6541FBE5A6}"/>
              </a:ext>
            </a:extLst>
          </p:cNvPr>
          <p:cNvSpPr txBox="1"/>
          <p:nvPr/>
        </p:nvSpPr>
        <p:spPr>
          <a:xfrm>
            <a:off x="47697" y="4324573"/>
            <a:ext cx="351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Montserrat" panose="00000500000000000000" pitchFamily="2" charset="0"/>
                <a:cs typeface="Times New Roman" panose="02020603050405020304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12969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E8EB589C-55BD-425E-9FB2-5F497D4A3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799" y="138808"/>
            <a:ext cx="113932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600" b="1" i="0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Montserrat" panose="00000500000000000000" pitchFamily="2" charset="0"/>
                <a:ea typeface="Arial" pitchFamily="34" charset="0"/>
                <a:cs typeface="Times New Roman" panose="02020603050405020304" pitchFamily="18" charset="0"/>
              </a:rPr>
              <a:t>TỔNG KẾT BÀI: </a:t>
            </a:r>
            <a:endParaRPr kumimoji="0" lang="fr-FR" sz="3600" b="1" i="0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9540A9-F1A0-473F-A0A4-43609338A81C}"/>
              </a:ext>
            </a:extLst>
          </p:cNvPr>
          <p:cNvSpPr/>
          <p:nvPr/>
        </p:nvSpPr>
        <p:spPr>
          <a:xfrm>
            <a:off x="519217" y="897835"/>
            <a:ext cx="5593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2.2.1. Cổng AND (AND gate)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D632C3-9D66-47AF-8288-7A4F430B3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445" y="2375410"/>
            <a:ext cx="2275080" cy="84340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551A5D-4C5D-458E-9568-5B6DAD6738CE}"/>
              </a:ext>
            </a:extLst>
          </p:cNvPr>
          <p:cNvSpPr/>
          <p:nvPr/>
        </p:nvSpPr>
        <p:spPr>
          <a:xfrm>
            <a:off x="519217" y="1450689"/>
            <a:ext cx="3049536" cy="665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 </a:t>
            </a:r>
            <a:endParaRPr lang="en-US" sz="280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338720B-F9E4-4CDE-81C3-2A1A8D644EAB}"/>
              </a:ext>
            </a:extLst>
          </p:cNvPr>
          <p:cNvSpPr/>
          <p:nvPr/>
        </p:nvSpPr>
        <p:spPr>
          <a:xfrm>
            <a:off x="6818093" y="895554"/>
            <a:ext cx="47207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2.2.2. Cổng OR (OR gate)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343463-42D6-4C4D-B2D9-C60785D04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471" y="2079033"/>
            <a:ext cx="1891562" cy="127808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60B832D-950B-494B-B9A7-0A4885C457FA}"/>
              </a:ext>
            </a:extLst>
          </p:cNvPr>
          <p:cNvSpPr/>
          <p:nvPr/>
        </p:nvSpPr>
        <p:spPr>
          <a:xfrm>
            <a:off x="6217023" y="1433864"/>
            <a:ext cx="3049536" cy="665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 </a:t>
            </a:r>
            <a:endParaRPr lang="en-US" sz="280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3752A5E-6A4A-4E89-9FA3-94FE2CD10483}"/>
              </a:ext>
            </a:extLst>
          </p:cNvPr>
          <p:cNvSpPr/>
          <p:nvPr/>
        </p:nvSpPr>
        <p:spPr>
          <a:xfrm>
            <a:off x="519217" y="3517941"/>
            <a:ext cx="50978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2.2.3. Cổng  đảo (NOT gate 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657C72-07FF-4212-9472-EC686F312D43}"/>
              </a:ext>
            </a:extLst>
          </p:cNvPr>
          <p:cNvSpPr/>
          <p:nvPr/>
        </p:nvSpPr>
        <p:spPr>
          <a:xfrm>
            <a:off x="519217" y="4297564"/>
            <a:ext cx="22571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0B7E6-44A4-4659-AE22-B1D8D3A5CF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331" y="5165387"/>
            <a:ext cx="1246995" cy="74819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3275F68-79F0-4943-A745-D863137D7AE0}"/>
              </a:ext>
            </a:extLst>
          </p:cNvPr>
          <p:cNvSpPr/>
          <p:nvPr/>
        </p:nvSpPr>
        <p:spPr>
          <a:xfrm>
            <a:off x="6818093" y="3630520"/>
            <a:ext cx="3355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Montserrat" panose="00000500000000000000" pitchFamily="2" charset="0"/>
                <a:cs typeface="Times New Roman" panose="02020603050405020304" pitchFamily="18" charset="0"/>
              </a:rPr>
              <a:t>2.2.4. Cổng NAND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5562886-4FEB-4C1C-B78F-538FA0067E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1479" r="26138"/>
          <a:stretch/>
        </p:blipFill>
        <p:spPr>
          <a:xfrm>
            <a:off x="7035449" y="4914619"/>
            <a:ext cx="2562827" cy="135430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ADF9937-D00D-4AA5-9DE1-87EFC7FCA732}"/>
              </a:ext>
            </a:extLst>
          </p:cNvPr>
          <p:cNvSpPr/>
          <p:nvPr/>
        </p:nvSpPr>
        <p:spPr>
          <a:xfrm>
            <a:off x="6931886" y="4295967"/>
            <a:ext cx="22571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</a:t>
            </a:r>
            <a:endParaRPr lang="en-US" sz="280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7ABB8BF-30BA-4BCD-BE87-ED604E8A5DB2}"/>
              </a:ext>
            </a:extLst>
          </p:cNvPr>
          <p:cNvSpPr/>
          <p:nvPr/>
        </p:nvSpPr>
        <p:spPr>
          <a:xfrm>
            <a:off x="3181525" y="2375410"/>
            <a:ext cx="1456263" cy="665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Y= A.B</a:t>
            </a:r>
            <a:endParaRPr lang="en-US" sz="280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F09A190-4012-4484-8C27-A193B98ECC00}"/>
              </a:ext>
            </a:extLst>
          </p:cNvPr>
          <p:cNvSpPr/>
          <p:nvPr/>
        </p:nvSpPr>
        <p:spPr>
          <a:xfrm>
            <a:off x="9354494" y="2215309"/>
            <a:ext cx="1815402" cy="665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Y= A +B</a:t>
            </a:r>
            <a:endParaRPr lang="en-US" sz="2800" dirty="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251170C-E81D-4010-9B9D-C4A87FC4AEFB}"/>
                  </a:ext>
                </a:extLst>
              </p:cNvPr>
              <p:cNvSpPr/>
              <p:nvPr/>
            </p:nvSpPr>
            <p:spPr>
              <a:xfrm>
                <a:off x="2400898" y="5034499"/>
                <a:ext cx="1397510" cy="665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800" dirty="0">
                    <a:latin typeface="Montserrat" panose="00000500000000000000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Y=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</m:acc>
                  </m:oMath>
                </a14:m>
                <a:endParaRPr lang="en-US" sz="2800" dirty="0">
                  <a:effectLst/>
                  <a:latin typeface="Montserrat" panose="00000500000000000000" pitchFamily="2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251170C-E81D-4010-9B9D-C4A87FC4AE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898" y="5034499"/>
                <a:ext cx="1397510" cy="665054"/>
              </a:xfrm>
              <a:prstGeom prst="rect">
                <a:avLst/>
              </a:prstGeom>
              <a:blipFill>
                <a:blip r:embed="rId6"/>
                <a:stretch>
                  <a:fillRect l="-9170" b="-256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>
            <a:extLst>
              <a:ext uri="{FF2B5EF4-FFF2-40B4-BE49-F238E27FC236}">
                <a16:creationId xmlns:a16="http://schemas.microsoft.com/office/drawing/2014/main" id="{424D31A1-829D-4C8C-B821-B55315ED54E6}"/>
              </a:ext>
            </a:extLst>
          </p:cNvPr>
          <p:cNvSpPr/>
          <p:nvPr/>
        </p:nvSpPr>
        <p:spPr>
          <a:xfrm>
            <a:off x="519217" y="5035846"/>
            <a:ext cx="540351" cy="665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>
                <a:latin typeface="Montserrat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endParaRPr lang="en-US" sz="2800">
              <a:effectLst/>
              <a:latin typeface="Montserrat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BB72B5CB-DE30-41B8-B924-C3295B8C6CE7}"/>
                  </a:ext>
                </a:extLst>
              </p:cNvPr>
              <p:cNvSpPr/>
              <p:nvPr/>
            </p:nvSpPr>
            <p:spPr>
              <a:xfrm>
                <a:off x="9563440" y="5176515"/>
                <a:ext cx="1397510" cy="665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800">
                    <a:latin typeface="Montserrat" panose="00000500000000000000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acc>
                  </m:oMath>
                </a14:m>
                <a:endParaRPr lang="en-US" sz="2800">
                  <a:effectLst/>
                  <a:latin typeface="Montserrat" panose="00000500000000000000" pitchFamily="2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BB72B5CB-DE30-41B8-B924-C3295B8C6C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3440" y="5176515"/>
                <a:ext cx="1397510" cy="665054"/>
              </a:xfrm>
              <a:prstGeom prst="rect">
                <a:avLst/>
              </a:prstGeom>
              <a:blipFill>
                <a:blip r:embed="rId7"/>
                <a:stretch>
                  <a:fillRect l="-9170" b="-256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401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/>
      <p:bldP spid="11" grpId="0"/>
      <p:bldP spid="12" grpId="0"/>
      <p:bldP spid="14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4165C9-91F2-4239-A8C9-C65818F38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94" y="1929683"/>
            <a:ext cx="10735788" cy="299863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7963D4E-7787-4861-9DAF-4D28251E7C7E}"/>
              </a:ext>
            </a:extLst>
          </p:cNvPr>
          <p:cNvSpPr/>
          <p:nvPr/>
        </p:nvSpPr>
        <p:spPr>
          <a:xfrm>
            <a:off x="289763" y="760887"/>
            <a:ext cx="114922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Bài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Viết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biểu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ngõ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ra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mạch</a:t>
            </a:r>
            <a:r>
              <a:rPr lang="en-US" sz="3600" dirty="0">
                <a:latin typeface="Montserrat" panose="00000500000000000000" pitchFamily="2" charset="0"/>
                <a:cs typeface="Times New Roman" panose="02020603050405020304" pitchFamily="18" charset="0"/>
              </a:rPr>
              <a:t> logic </a:t>
            </a:r>
            <a:r>
              <a:rPr lang="en-US" sz="3600" dirty="0" err="1">
                <a:latin typeface="Montserrat" panose="00000500000000000000" pitchFamily="2" charset="0"/>
                <a:cs typeface="Times New Roman" panose="02020603050405020304" pitchFamily="18" charset="0"/>
              </a:rPr>
              <a:t>sau</a:t>
            </a:r>
            <a:endParaRPr lang="en-US" sz="3600" dirty="0">
              <a:latin typeface="Montserrat" panose="000005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93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ẫu hình ảnh đại diện Facebook vui vẻ, hạnh phúc">
            <a:extLst>
              <a:ext uri="{FF2B5EF4-FFF2-40B4-BE49-F238E27FC236}">
                <a16:creationId xmlns:a16="http://schemas.microsoft.com/office/drawing/2014/main" id="{35ED2A8A-71B9-4C86-82F4-F81A70E3A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584" y="3248891"/>
            <a:ext cx="4286250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5E18950-21AF-4BA9-85D1-C2C77074A75D}"/>
              </a:ext>
            </a:extLst>
          </p:cNvPr>
          <p:cNvGrpSpPr/>
          <p:nvPr/>
        </p:nvGrpSpPr>
        <p:grpSpPr>
          <a:xfrm>
            <a:off x="585789" y="3248891"/>
            <a:ext cx="5715000" cy="2354839"/>
            <a:chOff x="671513" y="3843338"/>
            <a:chExt cx="5715000" cy="2771775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14F5F9C2-4832-4BDB-B4C8-D5D371B18C16}"/>
                </a:ext>
              </a:extLst>
            </p:cNvPr>
            <p:cNvSpPr/>
            <p:nvPr/>
          </p:nvSpPr>
          <p:spPr>
            <a:xfrm>
              <a:off x="671513" y="3843338"/>
              <a:ext cx="5715000" cy="2771775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87F5B804-C726-44E8-AEED-63DBE7446DFB}"/>
                </a:ext>
              </a:extLst>
            </p:cNvPr>
            <p:cNvSpPr txBox="1"/>
            <p:nvPr/>
          </p:nvSpPr>
          <p:spPr>
            <a:xfrm>
              <a:off x="841448" y="4088075"/>
              <a:ext cx="5201732" cy="2282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4000" b="1" i="1" dirty="0">
                  <a:solidFill>
                    <a:srgbClr val="002060"/>
                  </a:solidFill>
                  <a:latin typeface="Montserrat" panose="00000500000000000000" pitchFamily="2" charset="0"/>
                  <a:cs typeface="Times New Roman" panose="02020603050405020304" pitchFamily="18" charset="0"/>
                </a:rPr>
                <a:t>CHÚC THẦY CÔ </a:t>
              </a:r>
              <a:r>
                <a:rPr lang="en-US" sz="4000" b="1" i="1">
                  <a:solidFill>
                    <a:srgbClr val="002060"/>
                  </a:solidFill>
                  <a:latin typeface="Montserrat" panose="00000500000000000000" pitchFamily="2" charset="0"/>
                  <a:cs typeface="Times New Roman" panose="02020603050405020304" pitchFamily="18" charset="0"/>
                </a:rPr>
                <a:t>NGÀY CUỐI TUẦN VUI </a:t>
              </a:r>
              <a:r>
                <a:rPr lang="en-US" sz="4000" b="1" i="1" dirty="0">
                  <a:solidFill>
                    <a:srgbClr val="002060"/>
                  </a:solidFill>
                  <a:latin typeface="Montserrat" panose="00000500000000000000" pitchFamily="2" charset="0"/>
                  <a:cs typeface="Times New Roman" panose="02020603050405020304" pitchFamily="18" charset="0"/>
                </a:rPr>
                <a:t>KHOẺ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C4E6B23-DC57-4C52-AFCD-5C70AF83B9E0}"/>
              </a:ext>
            </a:extLst>
          </p:cNvPr>
          <p:cNvGrpSpPr/>
          <p:nvPr/>
        </p:nvGrpSpPr>
        <p:grpSpPr>
          <a:xfrm>
            <a:off x="585789" y="900110"/>
            <a:ext cx="10729046" cy="1911928"/>
            <a:chOff x="877166" y="138545"/>
            <a:chExt cx="10608252" cy="1911928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77BDF788-36D7-4D2B-AAB6-3F484EAA8131}"/>
                </a:ext>
              </a:extLst>
            </p:cNvPr>
            <p:cNvSpPr/>
            <p:nvPr/>
          </p:nvSpPr>
          <p:spPr>
            <a:xfrm>
              <a:off x="877166" y="138545"/>
              <a:ext cx="10608252" cy="191192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671A965-2B31-4776-A28E-31566A1957E0}"/>
                </a:ext>
              </a:extLst>
            </p:cNvPr>
            <p:cNvSpPr txBox="1"/>
            <p:nvPr/>
          </p:nvSpPr>
          <p:spPr>
            <a:xfrm>
              <a:off x="1045187" y="217346"/>
              <a:ext cx="10272209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i="1">
                  <a:solidFill>
                    <a:srgbClr val="FF0000"/>
                  </a:solidFill>
                  <a:latin typeface="Montserrat" panose="00000500000000000000" pitchFamily="2" charset="0"/>
                  <a:cs typeface="Times New Roman" panose="02020603050405020304" pitchFamily="18" charset="0"/>
                </a:rPr>
                <a:t>CÁM ƠN QUÝ THẦY CÔ ĐÃ LẮNG NGHE</a:t>
              </a:r>
              <a:endParaRPr lang="en-US" sz="5400" b="1" i="1" dirty="0">
                <a:solidFill>
                  <a:srgbClr val="FF0000"/>
                </a:solidFill>
                <a:latin typeface="Montserrat" panose="00000500000000000000" pitchFamily="2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534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875</TotalTime>
  <Words>970</Words>
  <Application>Microsoft Office PowerPoint</Application>
  <PresentationFormat>Widescreen</PresentationFormat>
  <Paragraphs>353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Cambria Math</vt:lpstr>
      <vt:lpstr>Montserrat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Nga Nguyễn Thị Tố</dc:creator>
  <cp:lastModifiedBy>Nga Nguyễn Thị Tố</cp:lastModifiedBy>
  <cp:revision>133</cp:revision>
  <dcterms:created xsi:type="dcterms:W3CDTF">2022-03-31T02:43:16Z</dcterms:created>
  <dcterms:modified xsi:type="dcterms:W3CDTF">2022-05-05T13:31:16Z</dcterms:modified>
</cp:coreProperties>
</file>