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29" r:id="rId2"/>
    <p:sldId id="284" r:id="rId3"/>
    <p:sldId id="374" r:id="rId4"/>
    <p:sldId id="37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15" autoAdjust="0"/>
    <p:restoredTop sz="96357" autoAdjust="0"/>
  </p:normalViewPr>
  <p:slideViewPr>
    <p:cSldViewPr snapToGrid="0">
      <p:cViewPr varScale="1">
        <p:scale>
          <a:sx n="68" d="100"/>
          <a:sy n="68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85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A28526-3387-4EB3-A5F5-E2AC619294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114425" y="195897"/>
            <a:ext cx="4629150" cy="341313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pPr algn="ctr"/>
            <a:r>
              <a:rPr lang="en-US" sz="1100" b="1">
                <a:latin typeface="Arial" panose="020B0604020202020204" pitchFamily="34" charset="0"/>
                <a:cs typeface="Arial" panose="020B0604020202020204" pitchFamily="34" charset="0"/>
              </a:rPr>
              <a:t>Slide bài thao giảng năm học 2021-2022: CẤP SỐ CỘNG (Tiết 1)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2774B-6258-4092-96BA-2FCED7766EA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620" y="8685213"/>
            <a:ext cx="2891789" cy="341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r>
              <a:rPr lang="en-US" sz="1100" b="1" i="1">
                <a:latin typeface="Arial" panose="020B0604020202020204" pitchFamily="34" charset="0"/>
                <a:cs typeface="Arial" panose="020B0604020202020204" pitchFamily="34" charset="0"/>
              </a:rPr>
              <a:t>GV: ThS. Nguyễn Thị Thủy – K.KHCB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7F121C-8108-4E18-9B8C-1745B10AD8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577591" y="8685213"/>
            <a:ext cx="2891789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en-US" sz="1100" i="1">
                <a:latin typeface="Arial" panose="020B0604020202020204" pitchFamily="34" charset="0"/>
                <a:cs typeface="Arial" panose="020B0604020202020204" pitchFamily="34" charset="0"/>
              </a:rPr>
              <a:t>Trang: </a:t>
            </a:r>
            <a:fld id="{8952C43D-B130-4EF8-B24B-3D30E475C445}" type="slidenum">
              <a:rPr lang="en-US" sz="1100" i="1" smtClean="0"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1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6E891E-AEB1-42AE-9AF7-AED77EC66931}"/>
              </a:ext>
            </a:extLst>
          </p:cNvPr>
          <p:cNvCxnSpPr/>
          <p:nvPr/>
        </p:nvCxnSpPr>
        <p:spPr>
          <a:xfrm>
            <a:off x="388620" y="8673783"/>
            <a:ext cx="6080760" cy="0"/>
          </a:xfrm>
          <a:prstGeom prst="line">
            <a:avLst/>
          </a:prstGeom>
          <a:ln w="44450" cmpd="dbl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9918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D15044BE-B3F3-4258-B55D-9238C2EBFDF1}" type="datetimeFigureOut">
              <a:rPr lang="en-US" smtClean="0"/>
              <a:pPr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3" y="6356353"/>
            <a:ext cx="3860800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2" y="6356353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E56A0A80-8336-46B1-B89F-89FB7E7362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9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30/05/2022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9297" y="1318027"/>
            <a:ext cx="11490036" cy="2371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TOÁN 4: </a:t>
            </a:r>
          </a:p>
          <a:p>
            <a:pPr algn="ctr">
              <a:lnSpc>
                <a:spcPct val="150000"/>
              </a:lnSpc>
            </a:pPr>
            <a:r>
              <a:rPr lang="en-US" sz="4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KIỂM TRA BỔ SUNG- CẢI THIỆN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9D33E17-BAAE-397E-14D9-BB0119F80214}"/>
              </a:ext>
            </a:extLst>
          </p:cNvPr>
          <p:cNvSpPr/>
          <p:nvPr/>
        </p:nvSpPr>
        <p:spPr>
          <a:xfrm>
            <a:off x="48922" y="17293"/>
            <a:ext cx="12109211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 MINH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19839" y="1349828"/>
            <a:ext cx="11084813" cy="2310326"/>
            <a:chOff x="839787" y="6087168"/>
            <a:chExt cx="22172512" cy="2701548"/>
          </a:xfrm>
        </p:grpSpPr>
        <p:sp>
          <p:nvSpPr>
            <p:cNvPr id="3" name="Freeform 71"/>
            <p:cNvSpPr>
              <a:spLocks/>
            </p:cNvSpPr>
            <p:nvPr/>
          </p:nvSpPr>
          <p:spPr bwMode="auto">
            <a:xfrm flipH="1" flipV="1">
              <a:off x="16460787" y="8381999"/>
              <a:ext cx="6551512" cy="406715"/>
            </a:xfrm>
            <a:prstGeom prst="rect">
              <a:avLst/>
            </a:prstGeom>
            <a:solidFill>
              <a:srgbClr val="B9E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6" name="Freeform 71"/>
            <p:cNvSpPr>
              <a:spLocks/>
            </p:cNvSpPr>
            <p:nvPr/>
          </p:nvSpPr>
          <p:spPr bwMode="auto">
            <a:xfrm>
              <a:off x="839787" y="7614323"/>
              <a:ext cx="19585088" cy="1174393"/>
            </a:xfrm>
            <a:custGeom>
              <a:avLst/>
              <a:gdLst>
                <a:gd name="T0" fmla="*/ 1849 w 1857"/>
                <a:gd name="T1" fmla="*/ 72 h 111"/>
                <a:gd name="T2" fmla="*/ 376 w 1857"/>
                <a:gd name="T3" fmla="*/ 72 h 111"/>
                <a:gd name="T4" fmla="*/ 360 w 1857"/>
                <a:gd name="T5" fmla="*/ 52 h 111"/>
                <a:gd name="T6" fmla="*/ 374 w 1857"/>
                <a:gd name="T7" fmla="*/ 20 h 111"/>
                <a:gd name="T8" fmla="*/ 366 w 1857"/>
                <a:gd name="T9" fmla="*/ 0 h 111"/>
                <a:gd name="T10" fmla="*/ 85 w 1857"/>
                <a:gd name="T11" fmla="*/ 0 h 111"/>
                <a:gd name="T12" fmla="*/ 53 w 1857"/>
                <a:gd name="T13" fmla="*/ 20 h 111"/>
                <a:gd name="T14" fmla="*/ 6 w 1857"/>
                <a:gd name="T15" fmla="*/ 91 h 111"/>
                <a:gd name="T16" fmla="*/ 15 w 1857"/>
                <a:gd name="T17" fmla="*/ 111 h 111"/>
                <a:gd name="T18" fmla="*/ 199 w 1857"/>
                <a:gd name="T19" fmla="*/ 111 h 111"/>
                <a:gd name="T20" fmla="*/ 296 w 1857"/>
                <a:gd name="T21" fmla="*/ 111 h 111"/>
                <a:gd name="T22" fmla="*/ 1849 w 1857"/>
                <a:gd name="T23" fmla="*/ 111 h 111"/>
                <a:gd name="T24" fmla="*/ 1857 w 1857"/>
                <a:gd name="T25" fmla="*/ 103 h 111"/>
                <a:gd name="T26" fmla="*/ 1857 w 1857"/>
                <a:gd name="T27" fmla="*/ 81 h 111"/>
                <a:gd name="T28" fmla="*/ 1849 w 1857"/>
                <a:gd name="T29" fmla="*/ 7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7" h="111">
                  <a:moveTo>
                    <a:pt x="1849" y="72"/>
                  </a:moveTo>
                  <a:cubicBezTo>
                    <a:pt x="1849" y="72"/>
                    <a:pt x="423" y="72"/>
                    <a:pt x="376" y="72"/>
                  </a:cubicBezTo>
                  <a:cubicBezTo>
                    <a:pt x="350" y="72"/>
                    <a:pt x="355" y="63"/>
                    <a:pt x="360" y="52"/>
                  </a:cubicBezTo>
                  <a:cubicBezTo>
                    <a:pt x="365" y="40"/>
                    <a:pt x="374" y="20"/>
                    <a:pt x="374" y="20"/>
                  </a:cubicBezTo>
                  <a:cubicBezTo>
                    <a:pt x="381" y="9"/>
                    <a:pt x="377" y="0"/>
                    <a:pt x="366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74" y="0"/>
                    <a:pt x="59" y="9"/>
                    <a:pt x="53" y="20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102"/>
                    <a:pt x="4" y="111"/>
                    <a:pt x="15" y="111"/>
                  </a:cubicBezTo>
                  <a:cubicBezTo>
                    <a:pt x="199" y="111"/>
                    <a:pt x="199" y="111"/>
                    <a:pt x="199" y="111"/>
                  </a:cubicBezTo>
                  <a:cubicBezTo>
                    <a:pt x="296" y="111"/>
                    <a:pt x="296" y="111"/>
                    <a:pt x="296" y="111"/>
                  </a:cubicBezTo>
                  <a:cubicBezTo>
                    <a:pt x="1849" y="111"/>
                    <a:pt x="1849" y="111"/>
                    <a:pt x="1849" y="111"/>
                  </a:cubicBezTo>
                  <a:cubicBezTo>
                    <a:pt x="1853" y="111"/>
                    <a:pt x="1857" y="107"/>
                    <a:pt x="1857" y="103"/>
                  </a:cubicBezTo>
                  <a:cubicBezTo>
                    <a:pt x="1857" y="81"/>
                    <a:pt x="1857" y="81"/>
                    <a:pt x="1857" y="81"/>
                  </a:cubicBezTo>
                  <a:cubicBezTo>
                    <a:pt x="1857" y="76"/>
                    <a:pt x="1853" y="72"/>
                    <a:pt x="1849" y="72"/>
                  </a:cubicBezTo>
                  <a:close/>
                </a:path>
              </a:pathLst>
            </a:custGeom>
            <a:solidFill>
              <a:srgbClr val="B9E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7" name="Oval 72"/>
            <p:cNvSpPr>
              <a:spLocks noChangeArrowheads="1"/>
            </p:cNvSpPr>
            <p:nvPr/>
          </p:nvSpPr>
          <p:spPr bwMode="auto">
            <a:xfrm>
              <a:off x="2621467" y="6087168"/>
              <a:ext cx="803766" cy="790373"/>
            </a:xfrm>
            <a:prstGeom prst="ellipse">
              <a:avLst/>
            </a:pr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8" name="Freeform 73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45 w 56"/>
                <a:gd name="T3" fmla="*/ 10 h 51"/>
                <a:gd name="T4" fmla="*/ 56 w 56"/>
                <a:gd name="T5" fmla="*/ 12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7" y="0"/>
                    <a:pt x="45" y="10"/>
                  </a:cubicBezTo>
                  <a:cubicBezTo>
                    <a:pt x="51" y="12"/>
                    <a:pt x="52" y="12"/>
                    <a:pt x="56" y="12"/>
                  </a:cubicBezTo>
                  <a:cubicBezTo>
                    <a:pt x="55" y="30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9" name="Freeform 74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39 w 56"/>
                <a:gd name="T3" fmla="*/ 8 h 51"/>
                <a:gd name="T4" fmla="*/ 56 w 56"/>
                <a:gd name="T5" fmla="*/ 11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0" y="0"/>
                    <a:pt x="39" y="8"/>
                  </a:cubicBezTo>
                  <a:cubicBezTo>
                    <a:pt x="48" y="11"/>
                    <a:pt x="52" y="11"/>
                    <a:pt x="56" y="1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0" name="Freeform 75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39 w 56"/>
                <a:gd name="T3" fmla="*/ 8 h 51"/>
                <a:gd name="T4" fmla="*/ 56 w 56"/>
                <a:gd name="T5" fmla="*/ 11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0" y="0"/>
                    <a:pt x="39" y="8"/>
                  </a:cubicBezTo>
                  <a:cubicBezTo>
                    <a:pt x="48" y="11"/>
                    <a:pt x="52" y="11"/>
                    <a:pt x="56" y="1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1" name="Freeform 76"/>
            <p:cNvSpPr>
              <a:spLocks/>
            </p:cNvSpPr>
            <p:nvPr/>
          </p:nvSpPr>
          <p:spPr bwMode="auto">
            <a:xfrm>
              <a:off x="2420524" y="6815024"/>
              <a:ext cx="1169926" cy="535844"/>
            </a:xfrm>
            <a:custGeom>
              <a:avLst/>
              <a:gdLst>
                <a:gd name="T0" fmla="*/ 72 w 111"/>
                <a:gd name="T1" fmla="*/ 8 h 51"/>
                <a:gd name="T2" fmla="*/ 56 w 111"/>
                <a:gd name="T3" fmla="*/ 11 h 51"/>
                <a:gd name="T4" fmla="*/ 39 w 111"/>
                <a:gd name="T5" fmla="*/ 8 h 51"/>
                <a:gd name="T6" fmla="*/ 0 w 111"/>
                <a:gd name="T7" fmla="*/ 18 h 51"/>
                <a:gd name="T8" fmla="*/ 56 w 111"/>
                <a:gd name="T9" fmla="*/ 51 h 51"/>
                <a:gd name="T10" fmla="*/ 111 w 111"/>
                <a:gd name="T11" fmla="*/ 18 h 51"/>
                <a:gd name="T12" fmla="*/ 72 w 111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51">
                  <a:moveTo>
                    <a:pt x="72" y="8"/>
                  </a:moveTo>
                  <a:cubicBezTo>
                    <a:pt x="63" y="11"/>
                    <a:pt x="59" y="11"/>
                    <a:pt x="56" y="11"/>
                  </a:cubicBezTo>
                  <a:cubicBezTo>
                    <a:pt x="52" y="11"/>
                    <a:pt x="48" y="11"/>
                    <a:pt x="39" y="8"/>
                  </a:cubicBezTo>
                  <a:cubicBezTo>
                    <a:pt x="10" y="0"/>
                    <a:pt x="0" y="18"/>
                    <a:pt x="0" y="18"/>
                  </a:cubicBezTo>
                  <a:cubicBezTo>
                    <a:pt x="30" y="24"/>
                    <a:pt x="56" y="51"/>
                    <a:pt x="56" y="51"/>
                  </a:cubicBezTo>
                  <a:cubicBezTo>
                    <a:pt x="56" y="51"/>
                    <a:pt x="82" y="24"/>
                    <a:pt x="111" y="18"/>
                  </a:cubicBezTo>
                  <a:cubicBezTo>
                    <a:pt x="111" y="18"/>
                    <a:pt x="101" y="0"/>
                    <a:pt x="72" y="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2" name="Freeform 77"/>
            <p:cNvSpPr>
              <a:spLocks/>
            </p:cNvSpPr>
            <p:nvPr/>
          </p:nvSpPr>
          <p:spPr bwMode="auto">
            <a:xfrm>
              <a:off x="2210654" y="7038293"/>
              <a:ext cx="1594133" cy="495658"/>
            </a:xfrm>
            <a:custGeom>
              <a:avLst/>
              <a:gdLst>
                <a:gd name="T0" fmla="*/ 142 w 151"/>
                <a:gd name="T1" fmla="*/ 1 h 47"/>
                <a:gd name="T2" fmla="*/ 76 w 151"/>
                <a:gd name="T3" fmla="*/ 40 h 47"/>
                <a:gd name="T4" fmla="*/ 10 w 151"/>
                <a:gd name="T5" fmla="*/ 1 h 47"/>
                <a:gd name="T6" fmla="*/ 0 w 151"/>
                <a:gd name="T7" fmla="*/ 7 h 47"/>
                <a:gd name="T8" fmla="*/ 72 w 151"/>
                <a:gd name="T9" fmla="*/ 47 h 47"/>
                <a:gd name="T10" fmla="*/ 76 w 151"/>
                <a:gd name="T11" fmla="*/ 47 h 47"/>
                <a:gd name="T12" fmla="*/ 79 w 151"/>
                <a:gd name="T13" fmla="*/ 47 h 47"/>
                <a:gd name="T14" fmla="*/ 151 w 151"/>
                <a:gd name="T15" fmla="*/ 7 h 47"/>
                <a:gd name="T16" fmla="*/ 142 w 151"/>
                <a:gd name="T1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47">
                  <a:moveTo>
                    <a:pt x="142" y="1"/>
                  </a:moveTo>
                  <a:cubicBezTo>
                    <a:pt x="116" y="7"/>
                    <a:pt x="76" y="40"/>
                    <a:pt x="76" y="40"/>
                  </a:cubicBezTo>
                  <a:cubicBezTo>
                    <a:pt x="76" y="40"/>
                    <a:pt x="36" y="7"/>
                    <a:pt x="10" y="1"/>
                  </a:cubicBezTo>
                  <a:cubicBezTo>
                    <a:pt x="3" y="0"/>
                    <a:pt x="0" y="6"/>
                    <a:pt x="0" y="7"/>
                  </a:cubicBezTo>
                  <a:cubicBezTo>
                    <a:pt x="8" y="11"/>
                    <a:pt x="18" y="4"/>
                    <a:pt x="72" y="47"/>
                  </a:cubicBezTo>
                  <a:cubicBezTo>
                    <a:pt x="73" y="47"/>
                    <a:pt x="76" y="47"/>
                    <a:pt x="76" y="47"/>
                  </a:cubicBezTo>
                  <a:cubicBezTo>
                    <a:pt x="76" y="47"/>
                    <a:pt x="77" y="47"/>
                    <a:pt x="79" y="47"/>
                  </a:cubicBezTo>
                  <a:cubicBezTo>
                    <a:pt x="132" y="4"/>
                    <a:pt x="143" y="11"/>
                    <a:pt x="151" y="7"/>
                  </a:cubicBezTo>
                  <a:cubicBezTo>
                    <a:pt x="151" y="6"/>
                    <a:pt x="148" y="0"/>
                    <a:pt x="142" y="1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3" name="Freeform 78"/>
            <p:cNvSpPr>
              <a:spLocks/>
            </p:cNvSpPr>
            <p:nvPr/>
          </p:nvSpPr>
          <p:spPr bwMode="auto">
            <a:xfrm>
              <a:off x="3023349" y="7194577"/>
              <a:ext cx="861815" cy="1330678"/>
            </a:xfrm>
            <a:custGeom>
              <a:avLst/>
              <a:gdLst>
                <a:gd name="T0" fmla="*/ 0 w 82"/>
                <a:gd name="T1" fmla="*/ 40 h 126"/>
                <a:gd name="T2" fmla="*/ 8 w 82"/>
                <a:gd name="T3" fmla="*/ 40 h 126"/>
                <a:gd name="T4" fmla="*/ 68 w 82"/>
                <a:gd name="T5" fmla="*/ 0 h 126"/>
                <a:gd name="T6" fmla="*/ 82 w 82"/>
                <a:gd name="T7" fmla="*/ 0 h 126"/>
                <a:gd name="T8" fmla="*/ 75 w 82"/>
                <a:gd name="T9" fmla="*/ 89 h 126"/>
                <a:gd name="T10" fmla="*/ 8 w 82"/>
                <a:gd name="T11" fmla="*/ 126 h 126"/>
                <a:gd name="T12" fmla="*/ 0 w 82"/>
                <a:gd name="T13" fmla="*/ 126 h 126"/>
                <a:gd name="T14" fmla="*/ 0 w 82"/>
                <a:gd name="T15" fmla="*/ 40 h 126"/>
                <a:gd name="T16" fmla="*/ 0 w 82"/>
                <a:gd name="T17" fmla="*/ 4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26">
                  <a:moveTo>
                    <a:pt x="0" y="40"/>
                  </a:move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37" y="9"/>
                    <a:pt x="68" y="0"/>
                  </a:cubicBezTo>
                  <a:cubicBezTo>
                    <a:pt x="71" y="0"/>
                    <a:pt x="82" y="0"/>
                    <a:pt x="82" y="0"/>
                  </a:cubicBezTo>
                  <a:cubicBezTo>
                    <a:pt x="82" y="0"/>
                    <a:pt x="75" y="71"/>
                    <a:pt x="75" y="89"/>
                  </a:cubicBezTo>
                  <a:cubicBezTo>
                    <a:pt x="68" y="89"/>
                    <a:pt x="40" y="90"/>
                    <a:pt x="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4" name="Freeform 79"/>
            <p:cNvSpPr>
              <a:spLocks/>
            </p:cNvSpPr>
            <p:nvPr/>
          </p:nvSpPr>
          <p:spPr bwMode="auto">
            <a:xfrm>
              <a:off x="2148137" y="7194577"/>
              <a:ext cx="1737027" cy="1330678"/>
            </a:xfrm>
            <a:custGeom>
              <a:avLst/>
              <a:gdLst>
                <a:gd name="T0" fmla="*/ 151 w 165"/>
                <a:gd name="T1" fmla="*/ 0 h 126"/>
                <a:gd name="T2" fmla="*/ 91 w 165"/>
                <a:gd name="T3" fmla="*/ 40 h 126"/>
                <a:gd name="T4" fmla="*/ 84 w 165"/>
                <a:gd name="T5" fmla="*/ 40 h 126"/>
                <a:gd name="T6" fmla="*/ 81 w 165"/>
                <a:gd name="T7" fmla="*/ 40 h 126"/>
                <a:gd name="T8" fmla="*/ 75 w 165"/>
                <a:gd name="T9" fmla="*/ 40 h 126"/>
                <a:gd name="T10" fmla="*/ 16 w 165"/>
                <a:gd name="T11" fmla="*/ 0 h 126"/>
                <a:gd name="T12" fmla="*/ 0 w 165"/>
                <a:gd name="T13" fmla="*/ 0 h 126"/>
                <a:gd name="T14" fmla="*/ 9 w 165"/>
                <a:gd name="T15" fmla="*/ 89 h 126"/>
                <a:gd name="T16" fmla="*/ 75 w 165"/>
                <a:gd name="T17" fmla="*/ 126 h 126"/>
                <a:gd name="T18" fmla="*/ 83 w 165"/>
                <a:gd name="T19" fmla="*/ 126 h 126"/>
                <a:gd name="T20" fmla="*/ 91 w 165"/>
                <a:gd name="T21" fmla="*/ 126 h 126"/>
                <a:gd name="T22" fmla="*/ 158 w 165"/>
                <a:gd name="T23" fmla="*/ 89 h 126"/>
                <a:gd name="T24" fmla="*/ 165 w 165"/>
                <a:gd name="T25" fmla="*/ 0 h 126"/>
                <a:gd name="T26" fmla="*/ 151 w 165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5" h="126">
                  <a:moveTo>
                    <a:pt x="151" y="0"/>
                  </a:moveTo>
                  <a:cubicBezTo>
                    <a:pt x="120" y="9"/>
                    <a:pt x="91" y="40"/>
                    <a:pt x="91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75" y="40"/>
                    <a:pt x="75" y="40"/>
                    <a:pt x="75" y="40"/>
                  </a:cubicBezTo>
                  <a:cubicBezTo>
                    <a:pt x="75" y="40"/>
                    <a:pt x="46" y="9"/>
                    <a:pt x="16" y="0"/>
                  </a:cubicBezTo>
                  <a:cubicBezTo>
                    <a:pt x="12" y="0"/>
                    <a:pt x="0" y="0"/>
                    <a:pt x="0" y="0"/>
                  </a:cubicBezTo>
                  <a:cubicBezTo>
                    <a:pt x="0" y="0"/>
                    <a:pt x="9" y="71"/>
                    <a:pt x="9" y="89"/>
                  </a:cubicBezTo>
                  <a:cubicBezTo>
                    <a:pt x="14" y="89"/>
                    <a:pt x="43" y="90"/>
                    <a:pt x="75" y="126"/>
                  </a:cubicBezTo>
                  <a:cubicBezTo>
                    <a:pt x="83" y="126"/>
                    <a:pt x="83" y="126"/>
                    <a:pt x="83" y="126"/>
                  </a:cubicBezTo>
                  <a:cubicBezTo>
                    <a:pt x="83" y="126"/>
                    <a:pt x="83" y="126"/>
                    <a:pt x="91" y="126"/>
                  </a:cubicBezTo>
                  <a:cubicBezTo>
                    <a:pt x="123" y="90"/>
                    <a:pt x="151" y="89"/>
                    <a:pt x="158" y="89"/>
                  </a:cubicBezTo>
                  <a:cubicBezTo>
                    <a:pt x="158" y="71"/>
                    <a:pt x="165" y="0"/>
                    <a:pt x="165" y="0"/>
                  </a:cubicBezTo>
                  <a:cubicBezTo>
                    <a:pt x="165" y="0"/>
                    <a:pt x="154" y="0"/>
                    <a:pt x="151" y="0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5" name="Freeform 80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  <a:gd name="T6" fmla="*/ 0 w 19"/>
                <a:gd name="T7" fmla="*/ 204 h 204"/>
                <a:gd name="T8" fmla="*/ 0 w 19"/>
                <a:gd name="T9" fmla="*/ 204 h 204"/>
                <a:gd name="T10" fmla="*/ 0 w 19"/>
                <a:gd name="T11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6" name="Freeform 81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  <a:gd name="T6" fmla="*/ 0 w 19"/>
                <a:gd name="T7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7" name="Freeform 82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679999" y="6425306"/>
              <a:ext cx="15725683" cy="197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199" b="1">
                  <a:ln>
                    <a:solidFill>
                      <a:srgbClr val="008000"/>
                    </a:solidFill>
                  </a:ln>
                  <a:solidFill>
                    <a:srgbClr val="008000"/>
                  </a:solidFill>
                  <a:highlight>
                    <a:srgbClr val="FFFF00"/>
                  </a:highlight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rPr>
                <a:t>CÂU HỎI BÀI KIỂM TRA BỔ SUNG-CẢI THIỆN</a:t>
              </a:r>
              <a:endParaRPr lang="en-US" sz="5199" b="1" dirty="0">
                <a:ln>
                  <a:solidFill>
                    <a:srgbClr val="008000"/>
                  </a:solidFill>
                </a:ln>
                <a:solidFill>
                  <a:srgbClr val="008000"/>
                </a:solidFill>
                <a:highlight>
                  <a:srgbClr val="FFFF00"/>
                </a:highligh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0" name="Picture 13" descr="loihay">
            <a:extLst>
              <a:ext uri="{FF2B5EF4-FFF2-40B4-BE49-F238E27FC236}">
                <a16:creationId xmlns:a16="http://schemas.microsoft.com/office/drawing/2014/main" id="{588DD040-9FDB-40EC-887E-C77BDA542A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268" y="3896339"/>
            <a:ext cx="4850013" cy="249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 descr="an30">
            <a:extLst>
              <a:ext uri="{FF2B5EF4-FFF2-40B4-BE49-F238E27FC236}">
                <a16:creationId xmlns:a16="http://schemas.microsoft.com/office/drawing/2014/main" id="{3555AD6D-0BC8-4359-824F-7C38E4579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1447800" cy="128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858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2203" y="-44848"/>
            <a:ext cx="11862077" cy="1056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marR="0" indent="-1433513" algn="ctr">
              <a:spcBef>
                <a:spcPts val="0"/>
              </a:spcBef>
              <a:spcAft>
                <a:spcPts val="900"/>
              </a:spcAft>
            </a:pPr>
            <a:r>
              <a:rPr lang="fr-FR" sz="40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 KIỂM TRA BỔ SUNG-CẢI THIỆN</a:t>
            </a:r>
            <a:endParaRPr lang="en-US" sz="4000" b="1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DBEB83-D728-4846-981B-BC7C36AC6FDB}"/>
                  </a:ext>
                </a:extLst>
              </p:cNvPr>
              <p:cNvSpPr txBox="1"/>
              <p:nvPr/>
            </p:nvSpPr>
            <p:spPr>
              <a:xfrm>
                <a:off x="267720" y="879973"/>
                <a:ext cx="11656560" cy="58071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SG" sz="3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1(4đ): </a:t>
                </a: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 giới hạn của hàm số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SG" sz="3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SG" sz="30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300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→2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30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300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−8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300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func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      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𝑏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US" sz="3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30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sSup>
                                <m:sSup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+1</m:t>
                              </m:r>
                            </m:num>
                            <m:den>
                              <m:d>
                                <m:d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−2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d>
                                <m:d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+4</m:t>
                                  </m:r>
                                </m:e>
                              </m:d>
                            </m:den>
                          </m:f>
                        </m:e>
                      </m:func>
                    </m:oMath>
                  </m:oMathPara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000" b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2(2đ): </a:t>
                </a:r>
                <a:r>
                  <a:rPr lang="en-US" sz="300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cấp số cộng, biết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−3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16</m:t>
                            </m:r>
                          </m:e>
                          <m:e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=40</m:t>
                            </m:r>
                          </m:e>
                        </m:eqArr>
                      </m:e>
                    </m:d>
                    <m:r>
                      <a:rPr lang="en-US" sz="3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SG" sz="3000"/>
              </a:p>
              <a:p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 số hạng đầu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SG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3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công sai d và tính tổng 10 số hạng đầu của CSC</a:t>
                </a:r>
              </a:p>
              <a:p>
                <a:r>
                  <a:rPr lang="en-SG" sz="3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3(1đ): </a:t>
                </a: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 đạo hàm của hàm số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3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sSup>
                              <m:sSupPr>
                                <m:ctrlPr>
                                  <a:rPr lang="en-US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−4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tại </a:t>
                </a:r>
                <a14:m>
                  <m:oMath xmlns:m="http://schemas.openxmlformats.org/officeDocument/2006/math">
                    <m:r>
                      <a:rPr lang="en-SG" sz="30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SG" sz="30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000" b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4(3đ): </a:t>
                </a:r>
                <a:r>
                  <a:rPr lang="en-US" sz="300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chóp S.ABCD có đáy ABCD là hình chữ nhật và SA vuông góc với mặt phẳng ABCD.</a:t>
                </a:r>
              </a:p>
              <a:p>
                <a:pPr marL="514350" indent="-514350">
                  <a:buAutoNum type="alphaLcParenR"/>
                </a:pP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Chứng minh rằng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BC</m:t>
                    </m:r>
                    <m:r>
                      <a:rPr lang="en-SG" sz="3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lphaLcParenR"/>
                </a:pP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Chứng minh rằng </a:t>
                </a:r>
                <a14:m>
                  <m:oMath xmlns:m="http://schemas.openxmlformats.org/officeDocument/2006/math">
                    <m:r>
                      <a:rPr lang="en-US" sz="3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3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SCD</m:t>
                    </m:r>
                    <m:r>
                      <a:rPr lang="en-US" sz="3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SG" sz="30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𝑆𝐴</m:t>
                        </m:r>
                        <m: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</m:d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DBEB83-D728-4846-981B-BC7C36AC6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720" y="879973"/>
                <a:ext cx="11656560" cy="5807167"/>
              </a:xfrm>
              <a:prstGeom prst="rect">
                <a:avLst/>
              </a:prstGeom>
              <a:blipFill>
                <a:blip r:embed="rId3"/>
                <a:stretch>
                  <a:fillRect l="-1255" t="-1364" r="-994" b="-2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18204FD-FF31-709F-23E7-9386D4EE30DB}"/>
              </a:ext>
            </a:extLst>
          </p:cNvPr>
          <p:cNvCxnSpPr/>
          <p:nvPr/>
        </p:nvCxnSpPr>
        <p:spPr>
          <a:xfrm>
            <a:off x="300930" y="810837"/>
            <a:ext cx="1138462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902864" y="-3978275"/>
            <a:ext cx="8238565" cy="10506076"/>
            <a:chOff x="1231" y="-2016"/>
            <a:chExt cx="3792" cy="661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530" y="761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Quý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thầy cô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tham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dự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buổi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thao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giảng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hôm nay. </a:t>
              </a:r>
              <a:endParaRPr lang="en-US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Kính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chúc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quý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Thầy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Cô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thật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nhiều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sức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khỏe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hạnh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phúc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công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1231" y="377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Giảng viên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err="1">
                  <a:solidFill>
                    <a:srgbClr val="FFFF00"/>
                  </a:solidFill>
                </a:rPr>
                <a:t>Nguyễn</a:t>
              </a:r>
              <a:r>
                <a:rPr lang="en-US" altLang="en-US">
                  <a:solidFill>
                    <a:srgbClr val="FFFF00"/>
                  </a:solidFill>
                </a:rPr>
                <a:t> Thị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3730</TotalTime>
  <Words>178</Words>
  <Application>Microsoft Office PowerPoint</Application>
  <PresentationFormat>Widescreen</PresentationFormat>
  <Paragraphs>26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4" baseType="lpstr">
      <vt:lpstr>.VnAvant</vt:lpstr>
      <vt:lpstr>.VnTifani HeavyH</vt:lpstr>
      <vt:lpstr>.VnTime</vt:lpstr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408</cp:revision>
  <dcterms:created xsi:type="dcterms:W3CDTF">2020-02-10T15:08:27Z</dcterms:created>
  <dcterms:modified xsi:type="dcterms:W3CDTF">2022-05-30T08:42:41Z</dcterms:modified>
</cp:coreProperties>
</file>