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0" r:id="rId4"/>
    <p:sldId id="261" r:id="rId5"/>
    <p:sldId id="262" r:id="rId6"/>
    <p:sldId id="263" r:id="rId7"/>
    <p:sldId id="274" r:id="rId8"/>
    <p:sldId id="275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8937"/>
    <a:srgbClr val="CAE1B5"/>
    <a:srgbClr val="27329D"/>
    <a:srgbClr val="CACEF2"/>
    <a:srgbClr val="97D0ED"/>
    <a:srgbClr val="1B729D"/>
    <a:srgbClr val="ECECEC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49" autoAdjust="0"/>
    <p:restoredTop sz="80284" autoAdjust="0"/>
  </p:normalViewPr>
  <p:slideViewPr>
    <p:cSldViewPr>
      <p:cViewPr varScale="1">
        <p:scale>
          <a:sx n="58" d="100"/>
          <a:sy n="58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7542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6AB5E7-256D-4461-8C91-E8603532B36F}" type="datetimeFigureOut">
              <a:rPr lang="en-US" smtClean="0"/>
              <a:t>30-06-22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070840-4B2D-40AE-82D0-BF9406103D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68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cdcq2021?fbclid=IwAR3zMwR_E3j0wLpbx76lgqFiqUIjdD0bMJfSbGUO1FpqVHTA6uD5HOwZB6U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sv.lttc.edu.vn/" TargetMode="External"/><Relationship Id="rId5" Type="http://schemas.openxmlformats.org/officeDocument/2006/relationships/hyperlink" Target="https://bit.ly/cd9-2021?fbclid=IwAR16d6OvYAD6NF9HrHEtelAf6d4GyMFvSnRntQjrEEd8_3rILJrry46Ciq0" TargetMode="External"/><Relationship Id="rId4" Type="http://schemas.openxmlformats.org/officeDocument/2006/relationships/hyperlink" Target="https://l.facebook.com/l.php?u=https%3A%2F%2Fbit.ly%2Fcdclc2021%3Ffbclid%3DIwAR0plzgtQ7yi8Ia2_6ywL9lqIbsWxzJQmDil_qa_TTVKK6t3S-HYdo9C_Og&amp;h=AT0sZPRAVa7HFc-1NJBJ0Qj6Bg3PXurG9VzLliRoontua-TG_4GzQ40vZnlILeEnSOwVhw3oIxZRZk9AJe4oTDC1uFiuNJzadPWpoWMAtHOAC2tRS530nMWwrLnYA3uJaJtqtmQIww91jzrOXA&amp;__tn__=-UK-R&amp;c%5b0%5d=AT1c0BPeLGTvR9zSYtBfECt-RDEhMpnCWwrYLm9V_D0rxPgXYUEfIUpLZU4gJ5Ag9F4M3IAj79rMsQ3fFX4DCsSCfHsFCtsZb_Ai-GLkR47Layjyap5JTcJqc_gqbMmKSZn4E0Nel-bt_zZMxkqJltBh-815KmSLULASWceRb20mC7u8yJtGAkg3J2JaMZSjTjJsOOh4x5rsjk0xGW2a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vừa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Tp.HCM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ngừng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luôn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Covid-19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vừa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trở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mẽ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thúc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tiền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phấn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cực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lĩnh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vực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070840-4B2D-40AE-82D0-BF9406103DF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04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Khái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niệm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ThS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Phan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Thế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Quyết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Tạp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Nghiên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cứu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Thương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mại</a:t>
            </a:r>
            <a:r>
              <a:rPr 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2022)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(digital transformation)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nghĩa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Theo Gartner,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Microsoft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rằng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sz="1200" b="1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FPT,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sang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(Big Data), Internet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IoT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(Cloud)... ( GS. TS. NGUYỄN THANH THỦY – PGS. TS. HÀ QUANG THỤY – PGS. TS. PHAN XUÂN HIẾU – PGS. TS. NGUYỄN TRÍ THÀNH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2020)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cắt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kịp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nâng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(digitization)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diễn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(digitalization)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(business model)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hữu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Ba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(transformation)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gồm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FSI, 2022). </a:t>
            </a:r>
          </a:p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nghiên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cứu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2021 – 2030,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XIII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chỉ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rõ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Đẩy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(A.N, 2021).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“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nữa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Thêm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nắm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rõ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Thêm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“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trượt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nguyện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chọn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đoạn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diễn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bệnh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Covid-19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–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hòa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lĩnh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070840-4B2D-40AE-82D0-BF9406103DF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887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vừa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phù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4: “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yêu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gửi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gửi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kiếm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Minh, 2020).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Covid-19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THCS, THPT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xúc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gặp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do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địa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hẹp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THCS, THPT ở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Nẵng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tỉnh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chưa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070840-4B2D-40AE-82D0-BF9406103DF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8090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endParaRPr lang="en-US" dirty="0" smtClean="0">
              <a:effectLst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nhất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Livestream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gũi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Minh, 2021). 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đợt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CB-GV-NV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HSSV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thêm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dirty="0" smtClean="0">
              <a:effectLst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đẹp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góp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đẹp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Internet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góp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nâng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sắp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kịp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thiệu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Facebook,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Youtube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4.0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luôn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Fanpage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Facebook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xuyên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Fanpage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Facebook, website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kịp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</a:p>
          <a:p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nối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zalo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Ngoài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gửi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email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THCS, THPT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trưởng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THCS, THPT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tâm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GDTX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</a:t>
            </a:r>
          </a:p>
          <a:p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lập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phòng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app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zalo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giúp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rõ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Zalo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qui: </a:t>
            </a:r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https://bit.ly/cdcq2021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qui.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 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Cao: </a:t>
            </a:r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https://bit.ly/cdclc2021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Quốc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 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Nhóm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9+: </a:t>
            </a:r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https://bit.ly/cd9-2021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nhằm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hỗ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qui 4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THCS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THPT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chưa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nghiệp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THPT.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năm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cường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online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form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sẵn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Web (App)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Web (App)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web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LTT.EDU.VN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ĐĂNG KÝ XÉT TUYỂN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phiếu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2: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xa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trúng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cổng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https://sv.lttc.edu.vn/nhap-hoc-truc-tuyen.html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qua email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khẩu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cổng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https://sv.lttc.edu.vn/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xem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Gmail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Internet,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gặp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lúc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vẫn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chưa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còn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vấn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móc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giấy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sang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hồ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trữ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file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pdf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sáu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tới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web: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Smartphone (NAVEE, 2021) -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ảnh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hưởng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nhỏ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dựng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dễ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Dễ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ý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chọn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bậc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…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kiếm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tin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bậc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nhiều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xét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Hỏi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bộ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Theo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dõi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;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Đăng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Facebook; Chia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sẻ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Facebook, Twitter, Google+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chiếc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thoại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máy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rõ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thiểu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biệt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nhanh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nhờ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hay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Cao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đẳng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Tp.HCM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app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vụ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khai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PHHS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SV.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070840-4B2D-40AE-82D0-BF9406103DF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05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bùng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nổ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về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phương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thức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minh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kiệm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chi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hướng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người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sử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dục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sắc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mở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qua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internet,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HSSV.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lớn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tỷ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lệ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đồng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nghĩa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đầu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hơn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giúp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đào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nguồn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nhân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ích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xã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nền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khoa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học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đại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nay.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Đây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yếu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trọng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lâu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dài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bước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sẽ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giúp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ngày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càng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triển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huy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chủ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nâng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cao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đội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ngũ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thực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công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tác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tuyển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./.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070840-4B2D-40AE-82D0-BF9406103DF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043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1" name="Rectangle 29"/>
          <p:cNvSpPr>
            <a:spLocks noChangeArrowheads="1"/>
          </p:cNvSpPr>
          <p:nvPr/>
        </p:nvSpPr>
        <p:spPr bwMode="ltGray">
          <a:xfrm>
            <a:off x="8004175" y="0"/>
            <a:ext cx="1139825" cy="685800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ltGray">
          <a:xfrm>
            <a:off x="0" y="2149475"/>
            <a:ext cx="9144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04" name="Freeform 32"/>
          <p:cNvSpPr>
            <a:spLocks/>
          </p:cNvSpPr>
          <p:nvPr/>
        </p:nvSpPr>
        <p:spPr bwMode="ltGray">
          <a:xfrm>
            <a:off x="-9525" y="2138363"/>
            <a:ext cx="8015288" cy="22717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1219200" y="1181100"/>
            <a:ext cx="6705600" cy="9525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886200" y="6527800"/>
            <a:ext cx="1752600" cy="16827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4800" y="6502400"/>
            <a:ext cx="2057400" cy="228600"/>
          </a:xfrm>
        </p:spPr>
        <p:txBody>
          <a:bodyPr/>
          <a:lstStyle>
            <a:lvl1pPr algn="ctr">
              <a:defRPr sz="1400">
                <a:solidFill>
                  <a:schemeClr val="tx2"/>
                </a:solidFill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93100" y="6413500"/>
            <a:ext cx="457200" cy="182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/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A9E1A517-7B73-4863-9243-1B83EBFFCF5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228600" y="166688"/>
            <a:ext cx="13033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800" b="1">
                <a:latin typeface="Verdana" panose="020B0604030504040204" pitchFamily="34" charset="0"/>
              </a:rPr>
              <a:t>LOGO</a:t>
            </a:r>
          </a:p>
        </p:txBody>
      </p:sp>
      <p:sp>
        <p:nvSpPr>
          <p:cNvPr id="3118" name="Rectangle 46"/>
          <p:cNvSpPr>
            <a:spLocks noChangeArrowheads="1"/>
          </p:cNvSpPr>
          <p:nvPr userDrawn="1"/>
        </p:nvSpPr>
        <p:spPr bwMode="ltGray">
          <a:xfrm>
            <a:off x="0" y="4638675"/>
            <a:ext cx="9144000" cy="2219325"/>
          </a:xfrm>
          <a:prstGeom prst="rect">
            <a:avLst/>
          </a:prstGeom>
          <a:solidFill>
            <a:schemeClr val="folHlink">
              <a:alpha val="31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19" name="AutoShape 47"/>
          <p:cNvSpPr>
            <a:spLocks noChangeArrowheads="1"/>
          </p:cNvSpPr>
          <p:nvPr userDrawn="1"/>
        </p:nvSpPr>
        <p:spPr bwMode="auto">
          <a:xfrm>
            <a:off x="1614488" y="2216150"/>
            <a:ext cx="1844675" cy="1624013"/>
          </a:xfrm>
          <a:prstGeom prst="hexagon">
            <a:avLst>
              <a:gd name="adj" fmla="val 28397"/>
              <a:gd name="vf" fmla="val 11547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117088" dir="2436078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0" name="AutoShape 48"/>
          <p:cNvSpPr>
            <a:spLocks noChangeArrowheads="1"/>
          </p:cNvSpPr>
          <p:nvPr userDrawn="1"/>
        </p:nvSpPr>
        <p:spPr bwMode="auto">
          <a:xfrm>
            <a:off x="184150" y="3067050"/>
            <a:ext cx="1771650" cy="1624013"/>
          </a:xfrm>
          <a:prstGeom prst="hexagon">
            <a:avLst>
              <a:gd name="adj" fmla="val 27273"/>
              <a:gd name="vf" fmla="val 11547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117088" dir="2436078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21" name="AutoShape 49"/>
          <p:cNvSpPr>
            <a:spLocks noChangeArrowheads="1"/>
          </p:cNvSpPr>
          <p:nvPr userDrawn="1"/>
        </p:nvSpPr>
        <p:spPr bwMode="auto">
          <a:xfrm>
            <a:off x="1604963" y="3975100"/>
            <a:ext cx="1844675" cy="1624013"/>
          </a:xfrm>
          <a:prstGeom prst="hexagon">
            <a:avLst>
              <a:gd name="adj" fmla="val 28397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  <a:effectLst>
            <a:outerShdw dist="117088" dir="2436078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3225800" y="3276600"/>
            <a:ext cx="4648200" cy="5334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61B936B-4EC1-4DE5-AC61-3FE0FBF0464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41075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928E68F-5BD2-4F60-A9EA-C39379BC60F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0936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407670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3900" y="1066800"/>
            <a:ext cx="407670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2656EB7-9F14-49FB-876A-2BA2314CCB1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757804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28D96D3-73C5-4ED8-A758-EADDEF2B1C2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224992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A569FDF-5437-4FFB-B367-5C50CCE4431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3792803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68358E-9F51-4552-9F19-C952A2321F0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361498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554350-26EE-49BA-AE1A-572C27CF391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2361449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F153293-D5CC-409A-95E1-BBA5253A0C1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4172835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B2B5C3-BD47-45C3-A943-836864621E3C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889322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381000"/>
            <a:ext cx="2076450" cy="5943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81000"/>
            <a:ext cx="6076950" cy="59436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232319C-D05F-4BE0-B89B-45A2D2B9D9A2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6401840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81800" cy="563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4800" y="1066800"/>
            <a:ext cx="8305800" cy="5257800"/>
          </a:xfrm>
        </p:spPr>
        <p:txBody>
          <a:bodyPr/>
          <a:lstStyle/>
          <a:p>
            <a:r>
              <a:rPr lang="en-US"/>
              <a:t>Click icon to add table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62713"/>
            <a:ext cx="2667000" cy="242887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8293100" y="6375400"/>
            <a:ext cx="457200" cy="228600"/>
          </a:xfrm>
        </p:spPr>
        <p:txBody>
          <a:bodyPr/>
          <a:lstStyle>
            <a:lvl1pPr>
              <a:defRPr/>
            </a:lvl1pPr>
          </a:lstStyle>
          <a:p>
            <a:fld id="{C527B1C1-B67A-4C63-AA88-8A9DCC00BB2F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257800" y="64770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www.themegallery.com</a:t>
            </a:r>
          </a:p>
        </p:txBody>
      </p:sp>
    </p:spTree>
    <p:extLst>
      <p:ext uri="{BB962C8B-B14F-4D97-AF65-F5344CB8AC3E}">
        <p14:creationId xmlns:p14="http://schemas.microsoft.com/office/powerpoint/2010/main" val="405050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Freeform 34"/>
          <p:cNvSpPr>
            <a:spLocks/>
          </p:cNvSpPr>
          <p:nvPr/>
        </p:nvSpPr>
        <p:spPr bwMode="ltGray">
          <a:xfrm>
            <a:off x="-23813" y="344488"/>
            <a:ext cx="8194676" cy="6334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62" name="Group 38"/>
          <p:cNvGrpSpPr>
            <a:grpSpLocks/>
          </p:cNvGrpSpPr>
          <p:nvPr userDrawn="1"/>
        </p:nvGrpSpPr>
        <p:grpSpPr bwMode="auto">
          <a:xfrm>
            <a:off x="152400" y="228600"/>
            <a:ext cx="838200" cy="838200"/>
            <a:chOff x="18" y="144"/>
            <a:chExt cx="510" cy="480"/>
          </a:xfrm>
        </p:grpSpPr>
        <p:sp>
          <p:nvSpPr>
            <p:cNvPr id="1063" name="AutoShape 39"/>
            <p:cNvSpPr>
              <a:spLocks noChangeArrowheads="1"/>
            </p:cNvSpPr>
            <p:nvPr userDrawn="1"/>
          </p:nvSpPr>
          <p:spPr bwMode="ltGray">
            <a:xfrm>
              <a:off x="18" y="258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hlink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4" name="AutoShape 40"/>
            <p:cNvSpPr>
              <a:spLocks noChangeArrowheads="1"/>
            </p:cNvSpPr>
            <p:nvPr userDrawn="1"/>
          </p:nvSpPr>
          <p:spPr bwMode="ltGray">
            <a:xfrm>
              <a:off x="240" y="14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2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5" name="AutoShape 41"/>
            <p:cNvSpPr>
              <a:spLocks noChangeArrowheads="1"/>
            </p:cNvSpPr>
            <p:nvPr userDrawn="1"/>
          </p:nvSpPr>
          <p:spPr bwMode="ltGray">
            <a:xfrm>
              <a:off x="240" y="38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066800"/>
            <a:ext cx="83058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62713"/>
            <a:ext cx="2667000" cy="242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381000"/>
            <a:ext cx="67818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B166E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grpSp>
        <p:nvGrpSpPr>
          <p:cNvPr id="1059" name="Group 35"/>
          <p:cNvGrpSpPr>
            <a:grpSpLocks/>
          </p:cNvGrpSpPr>
          <p:nvPr/>
        </p:nvGrpSpPr>
        <p:grpSpPr bwMode="auto">
          <a:xfrm>
            <a:off x="8153400" y="0"/>
            <a:ext cx="990600" cy="6858000"/>
            <a:chOff x="5040" y="0"/>
            <a:chExt cx="720" cy="4320"/>
          </a:xfrm>
        </p:grpSpPr>
        <p:sp>
          <p:nvSpPr>
            <p:cNvPr id="1060" name="Rectangle 36"/>
            <p:cNvSpPr>
              <a:spLocks noChangeArrowheads="1"/>
            </p:cNvSpPr>
            <p:nvPr userDrawn="1"/>
          </p:nvSpPr>
          <p:spPr bwMode="ltGray">
            <a:xfrm>
              <a:off x="5042" y="0"/>
              <a:ext cx="718" cy="4320"/>
            </a:xfrm>
            <a:prstGeom prst="rect">
              <a:avLst/>
            </a:prstGeom>
            <a:solidFill>
              <a:srgbClr val="ECECE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1" name="Rectangle 37"/>
            <p:cNvSpPr>
              <a:spLocks noChangeArrowheads="1"/>
            </p:cNvSpPr>
            <p:nvPr userDrawn="1"/>
          </p:nvSpPr>
          <p:spPr bwMode="ltGray">
            <a:xfrm>
              <a:off x="5040" y="219"/>
              <a:ext cx="720" cy="39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66" name="AutoShape 42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CFCFC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7" name="AutoShape 43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CFCFC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68" name="AutoShape 44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CFCFC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93100" y="6375400"/>
            <a:ext cx="457200" cy="228600"/>
          </a:xfrm>
          <a:prstGeom prst="rect">
            <a:avLst/>
          </a:prstGeom>
          <a:solidFill>
            <a:srgbClr val="CFCFC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6854B148-ED47-4E6B-A182-AC5DB71668D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257800" y="6477000"/>
            <a:ext cx="28956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r>
              <a:rPr lang="en-US" alt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iapthivuong@lttc.edu.vn" TargetMode="External"/><Relationship Id="rId2" Type="http://schemas.openxmlformats.org/officeDocument/2006/relationships/hyperlink" Target="mailto:thaithimysa@lttc.edu.v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4153" y="1219200"/>
            <a:ext cx="8915400" cy="665162"/>
          </a:xfrm>
        </p:spPr>
        <p:txBody>
          <a:bodyPr/>
          <a:lstStyle/>
          <a:p>
            <a:pPr algn="ctr"/>
            <a:r>
              <a:rPr lang="en-US" sz="2000"/>
              <a:t/>
            </a:r>
            <a:br>
              <a:rPr lang="en-US" sz="2000"/>
            </a:br>
            <a:r>
              <a:rPr lang="en-US" sz="2000"/>
              <a:t>“</a:t>
            </a:r>
            <a:r>
              <a:rPr lang="en-US" sz="1800" b="1" kern="1600" spc="-2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 PHÁP CHUYỂN ĐỔI SỐ TRONG QUY TRÌNH TUYỂN SINH TẠI TRƯỜNG CAO ĐẲNG LÝ TỰ TRỌNG THÀNH PHỐ HỒ CHÍ MINH”</a:t>
            </a:r>
            <a: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1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800"/>
              <a:t>”</a:t>
            </a: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33800" y="3048000"/>
            <a:ext cx="4495800" cy="685800"/>
          </a:xfrm>
        </p:spPr>
        <p:txBody>
          <a:bodyPr/>
          <a:lstStyle/>
          <a:p>
            <a:r>
              <a:rPr lang="en-US" altLang="en-US" dirty="0" err="1" smtClean="0"/>
              <a:t>Người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báo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cáo</a:t>
            </a:r>
            <a:r>
              <a:rPr lang="en-US" altLang="en-US" dirty="0" smtClean="0"/>
              <a:t>: THÁI THỊ MY SA</a:t>
            </a:r>
            <a:endParaRPr lang="en-US" altLang="en-US" dirty="0"/>
          </a:p>
          <a:p>
            <a:r>
              <a:rPr lang="en-US" altLang="en-US" dirty="0" smtClean="0"/>
              <a:t>        GIÁP THỊ VƯỢNG</a:t>
            </a:r>
            <a:endParaRPr lang="en-US" alt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7DA64465-7C9C-0254-E16B-287B33B35B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788553"/>
              </p:ext>
            </p:extLst>
          </p:nvPr>
        </p:nvGraphicFramePr>
        <p:xfrm>
          <a:off x="4292600" y="4038600"/>
          <a:ext cx="4775200" cy="533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75200">
                  <a:extLst>
                    <a:ext uri="{9D8B030D-6E8A-4147-A177-3AD203B41FA5}">
                      <a16:colId xmlns:a16="http://schemas.microsoft.com/office/drawing/2014/main" xmlns="" val="1903168377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sz="1050" spc="-20" dirty="0" smtClean="0">
                          <a:effectLst/>
                        </a:rPr>
                        <a:t>Email</a:t>
                      </a:r>
                      <a:r>
                        <a:rPr lang="en-US" sz="1050" spc="-20" dirty="0">
                          <a:effectLst/>
                        </a:rPr>
                        <a:t>: </a:t>
                      </a:r>
                      <a:r>
                        <a:rPr lang="en-US" sz="1050" u="sng" spc="-20" dirty="0">
                          <a:effectLst/>
                          <a:hlinkClick r:id="rId2"/>
                        </a:rPr>
                        <a:t>thaithimysa@lttc.edu.vn</a:t>
                      </a:r>
                      <a:r>
                        <a:rPr lang="en-US" sz="1050" spc="-20" dirty="0">
                          <a:effectLst/>
                        </a:rPr>
                        <a:t>, </a:t>
                      </a:r>
                      <a:r>
                        <a:rPr lang="en-US" sz="1050" u="sng" spc="-20" dirty="0">
                          <a:effectLst/>
                          <a:hlinkClick r:id="rId3"/>
                        </a:rPr>
                        <a:t>giapthivuong@lttc.edu.vn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447260881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0"/>
            <a:ext cx="1828800" cy="126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562600" y="6477000"/>
            <a:ext cx="3505200" cy="304800"/>
          </a:xfrm>
        </p:spPr>
        <p:txBody>
          <a:bodyPr/>
          <a:lstStyle/>
          <a:p>
            <a:r>
              <a:rPr lang="en-US" altLang="en-US" dirty="0" smtClean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NỘI DUNG </a:t>
            </a:r>
            <a:endParaRPr lang="en-US" altLang="en-US" sz="2000">
              <a:solidFill>
                <a:schemeClr val="accent1"/>
              </a:solidFill>
            </a:endParaRPr>
          </a:p>
        </p:txBody>
      </p:sp>
      <p:grpSp>
        <p:nvGrpSpPr>
          <p:cNvPr id="41081" name="Group 121"/>
          <p:cNvGrpSpPr>
            <a:grpSpLocks/>
          </p:cNvGrpSpPr>
          <p:nvPr/>
        </p:nvGrpSpPr>
        <p:grpSpPr bwMode="auto">
          <a:xfrm>
            <a:off x="1828800" y="2100264"/>
            <a:ext cx="5410200" cy="665162"/>
            <a:chOff x="1152" y="1323"/>
            <a:chExt cx="3408" cy="419"/>
          </a:xfrm>
        </p:grpSpPr>
        <p:grpSp>
          <p:nvGrpSpPr>
            <p:cNvPr id="41053" name="Group 93"/>
            <p:cNvGrpSpPr>
              <a:grpSpLocks/>
            </p:cNvGrpSpPr>
            <p:nvPr/>
          </p:nvGrpSpPr>
          <p:grpSpPr bwMode="auto">
            <a:xfrm>
              <a:off x="1152" y="1323"/>
              <a:ext cx="480" cy="419"/>
              <a:chOff x="1110" y="2656"/>
              <a:chExt cx="1549" cy="1351"/>
            </a:xfrm>
          </p:grpSpPr>
          <p:sp>
            <p:nvSpPr>
              <p:cNvPr id="41054" name="AutoShape 9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55" name="AutoShape 9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56" name="AutoShape 96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061" name="Line 101"/>
            <p:cNvSpPr>
              <a:spLocks noChangeShapeType="1"/>
            </p:cNvSpPr>
            <p:nvPr/>
          </p:nvSpPr>
          <p:spPr bwMode="auto">
            <a:xfrm>
              <a:off x="1536" y="1707"/>
              <a:ext cx="30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63" name="Text Box 103"/>
            <p:cNvSpPr txBox="1">
              <a:spLocks noChangeArrowheads="1"/>
            </p:cNvSpPr>
            <p:nvPr/>
          </p:nvSpPr>
          <p:spPr bwMode="gray">
            <a:xfrm>
              <a:off x="1276" y="1385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41082" name="Group 122"/>
          <p:cNvGrpSpPr>
            <a:grpSpLocks/>
          </p:cNvGrpSpPr>
          <p:nvPr/>
        </p:nvGrpSpPr>
        <p:grpSpPr bwMode="auto">
          <a:xfrm>
            <a:off x="1828800" y="2928938"/>
            <a:ext cx="5562600" cy="750887"/>
            <a:chOff x="1152" y="1845"/>
            <a:chExt cx="3504" cy="473"/>
          </a:xfrm>
        </p:grpSpPr>
        <p:grpSp>
          <p:nvGrpSpPr>
            <p:cNvPr id="41057" name="Group 97"/>
            <p:cNvGrpSpPr>
              <a:grpSpLocks/>
            </p:cNvGrpSpPr>
            <p:nvPr/>
          </p:nvGrpSpPr>
          <p:grpSpPr bwMode="auto">
            <a:xfrm>
              <a:off x="1152" y="1899"/>
              <a:ext cx="480" cy="419"/>
              <a:chOff x="3174" y="2656"/>
              <a:chExt cx="1549" cy="1351"/>
            </a:xfrm>
          </p:grpSpPr>
          <p:sp>
            <p:nvSpPr>
              <p:cNvPr id="41058" name="AutoShape 98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59" name="AutoShape 99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60" name="AutoShape 100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064" name="Line 104"/>
            <p:cNvSpPr>
              <a:spLocks noChangeShapeType="1"/>
            </p:cNvSpPr>
            <p:nvPr/>
          </p:nvSpPr>
          <p:spPr bwMode="auto">
            <a:xfrm>
              <a:off x="1536" y="2283"/>
              <a:ext cx="30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65" name="Text Box 105"/>
            <p:cNvSpPr txBox="1">
              <a:spLocks noChangeArrowheads="1"/>
            </p:cNvSpPr>
            <p:nvPr/>
          </p:nvSpPr>
          <p:spPr bwMode="auto">
            <a:xfrm>
              <a:off x="1628" y="1845"/>
              <a:ext cx="3028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800" b="1" kern="1600" spc="-2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CHUYỂN ĐỔI SỐ TRONG QUY TRÌNH TUYỂN SINH </a:t>
              </a:r>
              <a:endParaRPr lang="en-US" altLang="en-US" sz="1600" b="1"/>
            </a:p>
          </p:txBody>
        </p:sp>
        <p:sp>
          <p:nvSpPr>
            <p:cNvPr id="41066" name="Text Box 106"/>
            <p:cNvSpPr txBox="1">
              <a:spLocks noChangeArrowheads="1"/>
            </p:cNvSpPr>
            <p:nvPr/>
          </p:nvSpPr>
          <p:spPr bwMode="gray">
            <a:xfrm>
              <a:off x="1276" y="1961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41083" name="Group 123"/>
          <p:cNvGrpSpPr>
            <a:grpSpLocks/>
          </p:cNvGrpSpPr>
          <p:nvPr/>
        </p:nvGrpSpPr>
        <p:grpSpPr bwMode="auto">
          <a:xfrm>
            <a:off x="1828800" y="3906838"/>
            <a:ext cx="5410200" cy="665162"/>
            <a:chOff x="1152" y="2461"/>
            <a:chExt cx="3408" cy="419"/>
          </a:xfrm>
        </p:grpSpPr>
        <p:grpSp>
          <p:nvGrpSpPr>
            <p:cNvPr id="41067" name="Group 107"/>
            <p:cNvGrpSpPr>
              <a:grpSpLocks/>
            </p:cNvGrpSpPr>
            <p:nvPr/>
          </p:nvGrpSpPr>
          <p:grpSpPr bwMode="auto">
            <a:xfrm>
              <a:off x="1152" y="2461"/>
              <a:ext cx="480" cy="419"/>
              <a:chOff x="1110" y="2656"/>
              <a:chExt cx="1549" cy="1351"/>
            </a:xfrm>
          </p:grpSpPr>
          <p:sp>
            <p:nvSpPr>
              <p:cNvPr id="41068" name="AutoShape 108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C0C0C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69" name="AutoShape 109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070" name="AutoShape 110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1075" name="Line 115"/>
            <p:cNvSpPr>
              <a:spLocks noChangeShapeType="1"/>
            </p:cNvSpPr>
            <p:nvPr/>
          </p:nvSpPr>
          <p:spPr bwMode="auto">
            <a:xfrm>
              <a:off x="1536" y="2845"/>
              <a:ext cx="3024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76" name="Text Box 116"/>
            <p:cNvSpPr txBox="1">
              <a:spLocks noChangeArrowheads="1"/>
            </p:cNvSpPr>
            <p:nvPr/>
          </p:nvSpPr>
          <p:spPr bwMode="auto">
            <a:xfrm>
              <a:off x="1872" y="2475"/>
              <a:ext cx="225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/>
                <a:t>KẾT LUẬN</a:t>
              </a:r>
            </a:p>
          </p:txBody>
        </p:sp>
        <p:sp>
          <p:nvSpPr>
            <p:cNvPr id="41077" name="Text Box 117"/>
            <p:cNvSpPr txBox="1">
              <a:spLocks noChangeArrowheads="1"/>
            </p:cNvSpPr>
            <p:nvPr/>
          </p:nvSpPr>
          <p:spPr bwMode="gray">
            <a:xfrm>
              <a:off x="1276" y="2523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40" name="Text Box 102"/>
          <p:cNvSpPr txBox="1">
            <a:spLocks noChangeArrowheads="1"/>
          </p:cNvSpPr>
          <p:nvPr/>
        </p:nvSpPr>
        <p:spPr bwMode="auto">
          <a:xfrm>
            <a:off x="2736981" y="2129123"/>
            <a:ext cx="55927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altLang="en-US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BỐI CẢNH XÃ HỘI &amp; NHU CẦU </a:t>
            </a:r>
            <a:r>
              <a:rPr lang="en-US" sz="1400" b="1" kern="1600" spc="-2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CHUYỂN ĐỔI SỐ TRONG QUY TRÌNH TUYỂN SINH ĐÁP ỨNG TÌNH HÌNH MỚI </a:t>
            </a:r>
            <a:endParaRPr lang="en-US" altLang="en-US" sz="1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4907337" y="6477000"/>
            <a:ext cx="4008063" cy="304800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 1. YÊU CẦU CHUYỂN ĐỔI SỐ  </a:t>
            </a:r>
          </a:p>
        </p:txBody>
      </p:sp>
      <p:grpSp>
        <p:nvGrpSpPr>
          <p:cNvPr id="65539" name="Group 3"/>
          <p:cNvGrpSpPr>
            <a:grpSpLocks/>
          </p:cNvGrpSpPr>
          <p:nvPr/>
        </p:nvGrpSpPr>
        <p:grpSpPr bwMode="auto">
          <a:xfrm>
            <a:off x="348189" y="1320390"/>
            <a:ext cx="7832765" cy="4928010"/>
            <a:chOff x="559" y="1296"/>
            <a:chExt cx="4264" cy="2448"/>
          </a:xfrm>
        </p:grpSpPr>
        <p:sp>
          <p:nvSpPr>
            <p:cNvPr id="65540" name="Freeform 4"/>
            <p:cNvSpPr>
              <a:spLocks noEditPoints="1"/>
            </p:cNvSpPr>
            <p:nvPr/>
          </p:nvSpPr>
          <p:spPr bwMode="gray">
            <a:xfrm rot="-1358056">
              <a:off x="877" y="1765"/>
              <a:ext cx="3839" cy="1527"/>
            </a:xfrm>
            <a:custGeom>
              <a:avLst/>
              <a:gdLst>
                <a:gd name="T0" fmla="*/ 1692 w 4040"/>
                <a:gd name="T1" fmla="*/ 12 h 1888"/>
                <a:gd name="T2" fmla="*/ 1234 w 4040"/>
                <a:gd name="T3" fmla="*/ 74 h 1888"/>
                <a:gd name="T4" fmla="*/ 828 w 4040"/>
                <a:gd name="T5" fmla="*/ 182 h 1888"/>
                <a:gd name="T6" fmla="*/ 486 w 4040"/>
                <a:gd name="T7" fmla="*/ 330 h 1888"/>
                <a:gd name="T8" fmla="*/ 226 w 4040"/>
                <a:gd name="T9" fmla="*/ 510 h 1888"/>
                <a:gd name="T10" fmla="*/ 58 w 4040"/>
                <a:gd name="T11" fmla="*/ 718 h 1888"/>
                <a:gd name="T12" fmla="*/ 0 w 4040"/>
                <a:gd name="T13" fmla="*/ 944 h 1888"/>
                <a:gd name="T14" fmla="*/ 58 w 4040"/>
                <a:gd name="T15" fmla="*/ 1170 h 1888"/>
                <a:gd name="T16" fmla="*/ 226 w 4040"/>
                <a:gd name="T17" fmla="*/ 1378 h 1888"/>
                <a:gd name="T18" fmla="*/ 486 w 4040"/>
                <a:gd name="T19" fmla="*/ 1558 h 1888"/>
                <a:gd name="T20" fmla="*/ 828 w 4040"/>
                <a:gd name="T21" fmla="*/ 1706 h 1888"/>
                <a:gd name="T22" fmla="*/ 1234 w 4040"/>
                <a:gd name="T23" fmla="*/ 1814 h 1888"/>
                <a:gd name="T24" fmla="*/ 1692 w 4040"/>
                <a:gd name="T25" fmla="*/ 1876 h 1888"/>
                <a:gd name="T26" fmla="*/ 2186 w 4040"/>
                <a:gd name="T27" fmla="*/ 1884 h 1888"/>
                <a:gd name="T28" fmla="*/ 2658 w 4040"/>
                <a:gd name="T29" fmla="*/ 1840 h 1888"/>
                <a:gd name="T30" fmla="*/ 3084 w 4040"/>
                <a:gd name="T31" fmla="*/ 1746 h 1888"/>
                <a:gd name="T32" fmla="*/ 3448 w 4040"/>
                <a:gd name="T33" fmla="*/ 1612 h 1888"/>
                <a:gd name="T34" fmla="*/ 3738 w 4040"/>
                <a:gd name="T35" fmla="*/ 1442 h 1888"/>
                <a:gd name="T36" fmla="*/ 3938 w 4040"/>
                <a:gd name="T37" fmla="*/ 1242 h 1888"/>
                <a:gd name="T38" fmla="*/ 4034 w 4040"/>
                <a:gd name="T39" fmla="*/ 1022 h 1888"/>
                <a:gd name="T40" fmla="*/ 4014 w 4040"/>
                <a:gd name="T41" fmla="*/ 790 h 1888"/>
                <a:gd name="T42" fmla="*/ 3882 w 4040"/>
                <a:gd name="T43" fmla="*/ 576 h 1888"/>
                <a:gd name="T44" fmla="*/ 3650 w 4040"/>
                <a:gd name="T45" fmla="*/ 386 h 1888"/>
                <a:gd name="T46" fmla="*/ 3334 w 4040"/>
                <a:gd name="T47" fmla="*/ 228 h 1888"/>
                <a:gd name="T48" fmla="*/ 2948 w 4040"/>
                <a:gd name="T49" fmla="*/ 106 h 1888"/>
                <a:gd name="T50" fmla="*/ 2506 w 4040"/>
                <a:gd name="T51" fmla="*/ 28 h 1888"/>
                <a:gd name="T52" fmla="*/ 2020 w 4040"/>
                <a:gd name="T53" fmla="*/ 0 h 1888"/>
                <a:gd name="T54" fmla="*/ 1606 w 4040"/>
                <a:gd name="T55" fmla="*/ 1736 h 1888"/>
                <a:gd name="T56" fmla="*/ 1164 w 4040"/>
                <a:gd name="T57" fmla="*/ 1678 h 1888"/>
                <a:gd name="T58" fmla="*/ 776 w 4040"/>
                <a:gd name="T59" fmla="*/ 1576 h 1888"/>
                <a:gd name="T60" fmla="*/ 458 w 4040"/>
                <a:gd name="T61" fmla="*/ 1436 h 1888"/>
                <a:gd name="T62" fmla="*/ 224 w 4040"/>
                <a:gd name="T63" fmla="*/ 1266 h 1888"/>
                <a:gd name="T64" fmla="*/ 88 w 4040"/>
                <a:gd name="T65" fmla="*/ 1074 h 1888"/>
                <a:gd name="T66" fmla="*/ 68 w 4040"/>
                <a:gd name="T67" fmla="*/ 864 h 1888"/>
                <a:gd name="T68" fmla="*/ 166 w 4040"/>
                <a:gd name="T69" fmla="*/ 664 h 1888"/>
                <a:gd name="T70" fmla="*/ 370 w 4040"/>
                <a:gd name="T71" fmla="*/ 486 h 1888"/>
                <a:gd name="T72" fmla="*/ 662 w 4040"/>
                <a:gd name="T73" fmla="*/ 336 h 1888"/>
                <a:gd name="T74" fmla="*/ 1028 w 4040"/>
                <a:gd name="T75" fmla="*/ 222 h 1888"/>
                <a:gd name="T76" fmla="*/ 1454 w 4040"/>
                <a:gd name="T77" fmla="*/ 148 h 1888"/>
                <a:gd name="T78" fmla="*/ 1922 w 4040"/>
                <a:gd name="T79" fmla="*/ 120 h 1888"/>
                <a:gd name="T80" fmla="*/ 2392 w 4040"/>
                <a:gd name="T81" fmla="*/ 148 h 1888"/>
                <a:gd name="T82" fmla="*/ 2818 w 4040"/>
                <a:gd name="T83" fmla="*/ 222 h 1888"/>
                <a:gd name="T84" fmla="*/ 3184 w 4040"/>
                <a:gd name="T85" fmla="*/ 336 h 1888"/>
                <a:gd name="T86" fmla="*/ 3476 w 4040"/>
                <a:gd name="T87" fmla="*/ 486 h 1888"/>
                <a:gd name="T88" fmla="*/ 3680 w 4040"/>
                <a:gd name="T89" fmla="*/ 664 h 1888"/>
                <a:gd name="T90" fmla="*/ 3778 w 4040"/>
                <a:gd name="T91" fmla="*/ 864 h 1888"/>
                <a:gd name="T92" fmla="*/ 3758 w 4040"/>
                <a:gd name="T93" fmla="*/ 1074 h 1888"/>
                <a:gd name="T94" fmla="*/ 3622 w 4040"/>
                <a:gd name="T95" fmla="*/ 1266 h 1888"/>
                <a:gd name="T96" fmla="*/ 3388 w 4040"/>
                <a:gd name="T97" fmla="*/ 1436 h 1888"/>
                <a:gd name="T98" fmla="*/ 3070 w 4040"/>
                <a:gd name="T99" fmla="*/ 1576 h 1888"/>
                <a:gd name="T100" fmla="*/ 2682 w 4040"/>
                <a:gd name="T101" fmla="*/ 1678 h 1888"/>
                <a:gd name="T102" fmla="*/ 2240 w 4040"/>
                <a:gd name="T103" fmla="*/ 1736 h 1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40" h="1888">
                  <a:moveTo>
                    <a:pt x="2020" y="0"/>
                  </a:moveTo>
                  <a:lnTo>
                    <a:pt x="1854" y="4"/>
                  </a:lnTo>
                  <a:lnTo>
                    <a:pt x="1692" y="12"/>
                  </a:lnTo>
                  <a:lnTo>
                    <a:pt x="1534" y="28"/>
                  </a:lnTo>
                  <a:lnTo>
                    <a:pt x="1382" y="48"/>
                  </a:lnTo>
                  <a:lnTo>
                    <a:pt x="1234" y="74"/>
                  </a:lnTo>
                  <a:lnTo>
                    <a:pt x="1092" y="106"/>
                  </a:lnTo>
                  <a:lnTo>
                    <a:pt x="956" y="142"/>
                  </a:lnTo>
                  <a:lnTo>
                    <a:pt x="828" y="182"/>
                  </a:lnTo>
                  <a:lnTo>
                    <a:pt x="706" y="228"/>
                  </a:lnTo>
                  <a:lnTo>
                    <a:pt x="592" y="276"/>
                  </a:lnTo>
                  <a:lnTo>
                    <a:pt x="486" y="330"/>
                  </a:lnTo>
                  <a:lnTo>
                    <a:pt x="390" y="386"/>
                  </a:lnTo>
                  <a:lnTo>
                    <a:pt x="302" y="446"/>
                  </a:lnTo>
                  <a:lnTo>
                    <a:pt x="226" y="510"/>
                  </a:lnTo>
                  <a:lnTo>
                    <a:pt x="158" y="576"/>
                  </a:lnTo>
                  <a:lnTo>
                    <a:pt x="102" y="646"/>
                  </a:lnTo>
                  <a:lnTo>
                    <a:pt x="58" y="718"/>
                  </a:lnTo>
                  <a:lnTo>
                    <a:pt x="26" y="790"/>
                  </a:lnTo>
                  <a:lnTo>
                    <a:pt x="6" y="866"/>
                  </a:lnTo>
                  <a:lnTo>
                    <a:pt x="0" y="944"/>
                  </a:lnTo>
                  <a:lnTo>
                    <a:pt x="6" y="1022"/>
                  </a:lnTo>
                  <a:lnTo>
                    <a:pt x="26" y="1098"/>
                  </a:lnTo>
                  <a:lnTo>
                    <a:pt x="58" y="1170"/>
                  </a:lnTo>
                  <a:lnTo>
                    <a:pt x="102" y="1242"/>
                  </a:lnTo>
                  <a:lnTo>
                    <a:pt x="158" y="1312"/>
                  </a:lnTo>
                  <a:lnTo>
                    <a:pt x="226" y="1378"/>
                  </a:lnTo>
                  <a:lnTo>
                    <a:pt x="302" y="1442"/>
                  </a:lnTo>
                  <a:lnTo>
                    <a:pt x="390" y="1502"/>
                  </a:lnTo>
                  <a:lnTo>
                    <a:pt x="486" y="1558"/>
                  </a:lnTo>
                  <a:lnTo>
                    <a:pt x="592" y="1612"/>
                  </a:lnTo>
                  <a:lnTo>
                    <a:pt x="706" y="1660"/>
                  </a:lnTo>
                  <a:lnTo>
                    <a:pt x="828" y="1706"/>
                  </a:lnTo>
                  <a:lnTo>
                    <a:pt x="956" y="1746"/>
                  </a:lnTo>
                  <a:lnTo>
                    <a:pt x="1092" y="1782"/>
                  </a:lnTo>
                  <a:lnTo>
                    <a:pt x="1234" y="1814"/>
                  </a:lnTo>
                  <a:lnTo>
                    <a:pt x="1382" y="1840"/>
                  </a:lnTo>
                  <a:lnTo>
                    <a:pt x="1534" y="1860"/>
                  </a:lnTo>
                  <a:lnTo>
                    <a:pt x="1692" y="1876"/>
                  </a:lnTo>
                  <a:lnTo>
                    <a:pt x="1854" y="1884"/>
                  </a:lnTo>
                  <a:lnTo>
                    <a:pt x="2020" y="1888"/>
                  </a:lnTo>
                  <a:lnTo>
                    <a:pt x="2186" y="1884"/>
                  </a:lnTo>
                  <a:lnTo>
                    <a:pt x="2348" y="1876"/>
                  </a:lnTo>
                  <a:lnTo>
                    <a:pt x="2506" y="1860"/>
                  </a:lnTo>
                  <a:lnTo>
                    <a:pt x="2658" y="1840"/>
                  </a:lnTo>
                  <a:lnTo>
                    <a:pt x="2806" y="1814"/>
                  </a:lnTo>
                  <a:lnTo>
                    <a:pt x="2948" y="1782"/>
                  </a:lnTo>
                  <a:lnTo>
                    <a:pt x="3084" y="1746"/>
                  </a:lnTo>
                  <a:lnTo>
                    <a:pt x="3212" y="1706"/>
                  </a:lnTo>
                  <a:lnTo>
                    <a:pt x="3334" y="1660"/>
                  </a:lnTo>
                  <a:lnTo>
                    <a:pt x="3448" y="1612"/>
                  </a:lnTo>
                  <a:lnTo>
                    <a:pt x="3554" y="1558"/>
                  </a:lnTo>
                  <a:lnTo>
                    <a:pt x="3650" y="1502"/>
                  </a:lnTo>
                  <a:lnTo>
                    <a:pt x="3738" y="1442"/>
                  </a:lnTo>
                  <a:lnTo>
                    <a:pt x="3814" y="1378"/>
                  </a:lnTo>
                  <a:lnTo>
                    <a:pt x="3882" y="1312"/>
                  </a:lnTo>
                  <a:lnTo>
                    <a:pt x="3938" y="1242"/>
                  </a:lnTo>
                  <a:lnTo>
                    <a:pt x="3982" y="1170"/>
                  </a:lnTo>
                  <a:lnTo>
                    <a:pt x="4014" y="1098"/>
                  </a:lnTo>
                  <a:lnTo>
                    <a:pt x="4034" y="1022"/>
                  </a:lnTo>
                  <a:lnTo>
                    <a:pt x="4040" y="944"/>
                  </a:lnTo>
                  <a:lnTo>
                    <a:pt x="4034" y="866"/>
                  </a:lnTo>
                  <a:lnTo>
                    <a:pt x="4014" y="790"/>
                  </a:lnTo>
                  <a:lnTo>
                    <a:pt x="3982" y="718"/>
                  </a:lnTo>
                  <a:lnTo>
                    <a:pt x="3938" y="646"/>
                  </a:lnTo>
                  <a:lnTo>
                    <a:pt x="3882" y="576"/>
                  </a:lnTo>
                  <a:lnTo>
                    <a:pt x="3814" y="510"/>
                  </a:lnTo>
                  <a:lnTo>
                    <a:pt x="3738" y="446"/>
                  </a:lnTo>
                  <a:lnTo>
                    <a:pt x="3650" y="386"/>
                  </a:lnTo>
                  <a:lnTo>
                    <a:pt x="3554" y="330"/>
                  </a:lnTo>
                  <a:lnTo>
                    <a:pt x="3448" y="276"/>
                  </a:lnTo>
                  <a:lnTo>
                    <a:pt x="3334" y="228"/>
                  </a:lnTo>
                  <a:lnTo>
                    <a:pt x="3212" y="182"/>
                  </a:lnTo>
                  <a:lnTo>
                    <a:pt x="3084" y="142"/>
                  </a:lnTo>
                  <a:lnTo>
                    <a:pt x="2948" y="106"/>
                  </a:lnTo>
                  <a:lnTo>
                    <a:pt x="2806" y="74"/>
                  </a:lnTo>
                  <a:lnTo>
                    <a:pt x="2658" y="48"/>
                  </a:lnTo>
                  <a:lnTo>
                    <a:pt x="2506" y="28"/>
                  </a:lnTo>
                  <a:lnTo>
                    <a:pt x="2348" y="12"/>
                  </a:lnTo>
                  <a:lnTo>
                    <a:pt x="2186" y="4"/>
                  </a:lnTo>
                  <a:lnTo>
                    <a:pt x="2020" y="0"/>
                  </a:lnTo>
                  <a:close/>
                  <a:moveTo>
                    <a:pt x="1922" y="1748"/>
                  </a:moveTo>
                  <a:lnTo>
                    <a:pt x="1762" y="1746"/>
                  </a:lnTo>
                  <a:lnTo>
                    <a:pt x="1606" y="1736"/>
                  </a:lnTo>
                  <a:lnTo>
                    <a:pt x="1454" y="1722"/>
                  </a:lnTo>
                  <a:lnTo>
                    <a:pt x="1306" y="1702"/>
                  </a:lnTo>
                  <a:lnTo>
                    <a:pt x="1164" y="1678"/>
                  </a:lnTo>
                  <a:lnTo>
                    <a:pt x="1028" y="1648"/>
                  </a:lnTo>
                  <a:lnTo>
                    <a:pt x="898" y="1614"/>
                  </a:lnTo>
                  <a:lnTo>
                    <a:pt x="776" y="1576"/>
                  </a:lnTo>
                  <a:lnTo>
                    <a:pt x="662" y="1532"/>
                  </a:lnTo>
                  <a:lnTo>
                    <a:pt x="554" y="1486"/>
                  </a:lnTo>
                  <a:lnTo>
                    <a:pt x="458" y="1436"/>
                  </a:lnTo>
                  <a:lnTo>
                    <a:pt x="370" y="1382"/>
                  </a:lnTo>
                  <a:lnTo>
                    <a:pt x="292" y="1326"/>
                  </a:lnTo>
                  <a:lnTo>
                    <a:pt x="224" y="1266"/>
                  </a:lnTo>
                  <a:lnTo>
                    <a:pt x="166" y="1204"/>
                  </a:lnTo>
                  <a:lnTo>
                    <a:pt x="122" y="1140"/>
                  </a:lnTo>
                  <a:lnTo>
                    <a:pt x="88" y="1074"/>
                  </a:lnTo>
                  <a:lnTo>
                    <a:pt x="68" y="1004"/>
                  </a:lnTo>
                  <a:lnTo>
                    <a:pt x="62" y="934"/>
                  </a:lnTo>
                  <a:lnTo>
                    <a:pt x="68" y="864"/>
                  </a:lnTo>
                  <a:lnTo>
                    <a:pt x="88" y="796"/>
                  </a:lnTo>
                  <a:lnTo>
                    <a:pt x="122" y="730"/>
                  </a:lnTo>
                  <a:lnTo>
                    <a:pt x="166" y="664"/>
                  </a:lnTo>
                  <a:lnTo>
                    <a:pt x="224" y="602"/>
                  </a:lnTo>
                  <a:lnTo>
                    <a:pt x="292" y="544"/>
                  </a:lnTo>
                  <a:lnTo>
                    <a:pt x="370" y="486"/>
                  </a:lnTo>
                  <a:lnTo>
                    <a:pt x="458" y="434"/>
                  </a:lnTo>
                  <a:lnTo>
                    <a:pt x="554" y="382"/>
                  </a:lnTo>
                  <a:lnTo>
                    <a:pt x="662" y="336"/>
                  </a:lnTo>
                  <a:lnTo>
                    <a:pt x="776" y="294"/>
                  </a:lnTo>
                  <a:lnTo>
                    <a:pt x="898" y="256"/>
                  </a:lnTo>
                  <a:lnTo>
                    <a:pt x="1028" y="222"/>
                  </a:lnTo>
                  <a:lnTo>
                    <a:pt x="1164" y="192"/>
                  </a:lnTo>
                  <a:lnTo>
                    <a:pt x="1306" y="166"/>
                  </a:lnTo>
                  <a:lnTo>
                    <a:pt x="1454" y="148"/>
                  </a:lnTo>
                  <a:lnTo>
                    <a:pt x="1606" y="132"/>
                  </a:lnTo>
                  <a:lnTo>
                    <a:pt x="1762" y="124"/>
                  </a:lnTo>
                  <a:lnTo>
                    <a:pt x="1922" y="120"/>
                  </a:lnTo>
                  <a:lnTo>
                    <a:pt x="2084" y="124"/>
                  </a:lnTo>
                  <a:lnTo>
                    <a:pt x="2240" y="132"/>
                  </a:lnTo>
                  <a:lnTo>
                    <a:pt x="2392" y="148"/>
                  </a:lnTo>
                  <a:lnTo>
                    <a:pt x="2540" y="166"/>
                  </a:lnTo>
                  <a:lnTo>
                    <a:pt x="2682" y="192"/>
                  </a:lnTo>
                  <a:lnTo>
                    <a:pt x="2818" y="222"/>
                  </a:lnTo>
                  <a:lnTo>
                    <a:pt x="2948" y="256"/>
                  </a:lnTo>
                  <a:lnTo>
                    <a:pt x="3070" y="294"/>
                  </a:lnTo>
                  <a:lnTo>
                    <a:pt x="3184" y="336"/>
                  </a:lnTo>
                  <a:lnTo>
                    <a:pt x="3292" y="382"/>
                  </a:lnTo>
                  <a:lnTo>
                    <a:pt x="3388" y="434"/>
                  </a:lnTo>
                  <a:lnTo>
                    <a:pt x="3476" y="486"/>
                  </a:lnTo>
                  <a:lnTo>
                    <a:pt x="3554" y="544"/>
                  </a:lnTo>
                  <a:lnTo>
                    <a:pt x="3622" y="602"/>
                  </a:lnTo>
                  <a:lnTo>
                    <a:pt x="3680" y="664"/>
                  </a:lnTo>
                  <a:lnTo>
                    <a:pt x="3724" y="730"/>
                  </a:lnTo>
                  <a:lnTo>
                    <a:pt x="3758" y="796"/>
                  </a:lnTo>
                  <a:lnTo>
                    <a:pt x="3778" y="864"/>
                  </a:lnTo>
                  <a:lnTo>
                    <a:pt x="3784" y="934"/>
                  </a:lnTo>
                  <a:lnTo>
                    <a:pt x="3778" y="1004"/>
                  </a:lnTo>
                  <a:lnTo>
                    <a:pt x="3758" y="1074"/>
                  </a:lnTo>
                  <a:lnTo>
                    <a:pt x="3724" y="1140"/>
                  </a:lnTo>
                  <a:lnTo>
                    <a:pt x="3680" y="1204"/>
                  </a:lnTo>
                  <a:lnTo>
                    <a:pt x="3622" y="1266"/>
                  </a:lnTo>
                  <a:lnTo>
                    <a:pt x="3554" y="1326"/>
                  </a:lnTo>
                  <a:lnTo>
                    <a:pt x="3476" y="1382"/>
                  </a:lnTo>
                  <a:lnTo>
                    <a:pt x="3388" y="1436"/>
                  </a:lnTo>
                  <a:lnTo>
                    <a:pt x="3292" y="1486"/>
                  </a:lnTo>
                  <a:lnTo>
                    <a:pt x="3184" y="1532"/>
                  </a:lnTo>
                  <a:lnTo>
                    <a:pt x="3070" y="1576"/>
                  </a:lnTo>
                  <a:lnTo>
                    <a:pt x="2948" y="1614"/>
                  </a:lnTo>
                  <a:lnTo>
                    <a:pt x="2818" y="1648"/>
                  </a:lnTo>
                  <a:lnTo>
                    <a:pt x="2682" y="1678"/>
                  </a:lnTo>
                  <a:lnTo>
                    <a:pt x="2540" y="1702"/>
                  </a:lnTo>
                  <a:lnTo>
                    <a:pt x="2392" y="1722"/>
                  </a:lnTo>
                  <a:lnTo>
                    <a:pt x="2240" y="1736"/>
                  </a:lnTo>
                  <a:lnTo>
                    <a:pt x="2084" y="1746"/>
                  </a:lnTo>
                  <a:lnTo>
                    <a:pt x="1922" y="1748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30196"/>
                    <a:invGamma/>
                    <a:alpha val="36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F7C16B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541" name="Oval 5"/>
            <p:cNvSpPr>
              <a:spLocks noChangeArrowheads="1"/>
            </p:cNvSpPr>
            <p:nvPr/>
          </p:nvSpPr>
          <p:spPr bwMode="gray">
            <a:xfrm>
              <a:off x="2407" y="1296"/>
              <a:ext cx="720" cy="694"/>
            </a:xfrm>
            <a:prstGeom prst="ellipse">
              <a:avLst/>
            </a:prstGeom>
            <a:gradFill rotWithShape="1">
              <a:gsLst>
                <a:gs pos="0">
                  <a:schemeClr val="hlink"/>
                </a:gs>
                <a:gs pos="100000">
                  <a:schemeClr val="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2" name="Oval 6"/>
            <p:cNvSpPr>
              <a:spLocks noChangeArrowheads="1"/>
            </p:cNvSpPr>
            <p:nvPr/>
          </p:nvSpPr>
          <p:spPr bwMode="gray">
            <a:xfrm>
              <a:off x="999" y="2126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31373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3" name="Oval 7"/>
            <p:cNvSpPr>
              <a:spLocks noChangeArrowheads="1"/>
            </p:cNvSpPr>
            <p:nvPr/>
          </p:nvSpPr>
          <p:spPr bwMode="gray">
            <a:xfrm>
              <a:off x="1493" y="3050"/>
              <a:ext cx="719" cy="694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4" name="Oval 8"/>
            <p:cNvSpPr>
              <a:spLocks noChangeArrowheads="1"/>
            </p:cNvSpPr>
            <p:nvPr/>
          </p:nvSpPr>
          <p:spPr bwMode="gray">
            <a:xfrm>
              <a:off x="3002" y="2699"/>
              <a:ext cx="846" cy="759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35686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5" name="Oval 9"/>
            <p:cNvSpPr>
              <a:spLocks noChangeArrowheads="1"/>
            </p:cNvSpPr>
            <p:nvPr/>
          </p:nvSpPr>
          <p:spPr bwMode="gray">
            <a:xfrm>
              <a:off x="3995" y="1420"/>
              <a:ext cx="757" cy="695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34510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>
              <a:prstShdw prst="shdw12" dist="76200" dir="10800000">
                <a:srgbClr val="001D3A">
                  <a:alpha val="50000"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en-US" altLang="en-US"/>
            </a:p>
          </p:txBody>
        </p:sp>
        <p:sp>
          <p:nvSpPr>
            <p:cNvPr id="65546" name="Text Box 10"/>
            <p:cNvSpPr txBox="1">
              <a:spLocks noChangeArrowheads="1"/>
            </p:cNvSpPr>
            <p:nvPr/>
          </p:nvSpPr>
          <p:spPr bwMode="white">
            <a:xfrm>
              <a:off x="1060" y="2268"/>
              <a:ext cx="637" cy="4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600" dirty="0">
                  <a:solidFill>
                    <a:schemeClr val="bg1"/>
                  </a:solidFill>
                  <a:latin typeface="Verdana" panose="020B0604030504040204" pitchFamily="34" charset="0"/>
                </a:rPr>
                <a:t>YÊU CẦU </a:t>
              </a:r>
            </a:p>
            <a:p>
              <a:pPr algn="ctr" eaLnBrk="0" hangingPunct="0"/>
              <a:r>
                <a:rPr lang="en-US" altLang="en-US" sz="1600" dirty="0">
                  <a:solidFill>
                    <a:schemeClr val="bg1"/>
                  </a:solidFill>
                  <a:latin typeface="Verdana" panose="020B0604030504040204" pitchFamily="34" charset="0"/>
                </a:rPr>
                <a:t>CHUYỂN</a:t>
              </a:r>
              <a:br>
                <a:rPr lang="en-US" altLang="en-US" sz="1600" dirty="0">
                  <a:solidFill>
                    <a:schemeClr val="bg1"/>
                  </a:solidFill>
                  <a:latin typeface="Verdana" panose="020B0604030504040204" pitchFamily="34" charset="0"/>
                </a:rPr>
              </a:br>
              <a:r>
                <a:rPr lang="en-US" altLang="en-US" sz="1600" dirty="0">
                  <a:solidFill>
                    <a:schemeClr val="bg1"/>
                  </a:solidFill>
                  <a:latin typeface="Verdana" panose="020B0604030504040204" pitchFamily="34" charset="0"/>
                </a:rPr>
                <a:t> ĐỔI SỐ </a:t>
              </a:r>
            </a:p>
          </p:txBody>
        </p:sp>
        <p:sp>
          <p:nvSpPr>
            <p:cNvPr id="65547" name="Text Box 11"/>
            <p:cNvSpPr txBox="1">
              <a:spLocks noChangeArrowheads="1"/>
            </p:cNvSpPr>
            <p:nvPr/>
          </p:nvSpPr>
          <p:spPr bwMode="white">
            <a:xfrm>
              <a:off x="2393" y="1359"/>
              <a:ext cx="734" cy="4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1400" dirty="0">
                  <a:solidFill>
                    <a:schemeClr val="bg1"/>
                  </a:solidFill>
                  <a:latin typeface="Verdana" panose="020B0604030504040204" pitchFamily="34" charset="0"/>
                </a:rPr>
                <a:t>CHỦ TRƯƠNG </a:t>
              </a:r>
            </a:p>
            <a:p>
              <a:pPr algn="ctr" eaLnBrk="0" hangingPunct="0"/>
              <a:r>
                <a:rPr lang="en-US" altLang="en-US" sz="1400" dirty="0">
                  <a:solidFill>
                    <a:schemeClr val="bg1"/>
                  </a:solidFill>
                  <a:latin typeface="Verdana" panose="020B0604030504040204" pitchFamily="34" charset="0"/>
                </a:rPr>
                <a:t>CHUYỂN </a:t>
              </a:r>
            </a:p>
            <a:p>
              <a:pPr algn="ctr" eaLnBrk="0" hangingPunct="0"/>
              <a:r>
                <a:rPr lang="en-US" altLang="en-US" sz="1400" dirty="0">
                  <a:solidFill>
                    <a:schemeClr val="bg1"/>
                  </a:solidFill>
                  <a:latin typeface="Verdana" panose="020B0604030504040204" pitchFamily="34" charset="0"/>
                </a:rPr>
                <a:t>ĐỔI SỐ </a:t>
              </a:r>
            </a:p>
          </p:txBody>
        </p:sp>
        <p:sp>
          <p:nvSpPr>
            <p:cNvPr id="65548" name="Text Box 12"/>
            <p:cNvSpPr txBox="1">
              <a:spLocks noChangeArrowheads="1"/>
            </p:cNvSpPr>
            <p:nvPr/>
          </p:nvSpPr>
          <p:spPr bwMode="white">
            <a:xfrm>
              <a:off x="3959" y="1596"/>
              <a:ext cx="864" cy="3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1400" dirty="0">
                  <a:solidFill>
                    <a:schemeClr val="bg1"/>
                  </a:solidFill>
                  <a:latin typeface="Verdana" panose="020B0604030504040204" pitchFamily="34" charset="0"/>
                </a:rPr>
                <a:t>THỰC TRẠNG</a:t>
              </a:r>
            </a:p>
            <a:p>
              <a:pPr algn="ctr" eaLnBrk="0" hangingPunct="0"/>
              <a:r>
                <a:rPr lang="en-US" altLang="en-US" sz="1400" dirty="0">
                  <a:solidFill>
                    <a:schemeClr val="bg1"/>
                  </a:solidFill>
                  <a:latin typeface="Verdana" panose="020B0604030504040204" pitchFamily="34" charset="0"/>
                </a:rPr>
                <a:t>QUY TRÌNH TUYỂN SINH  </a:t>
              </a:r>
            </a:p>
          </p:txBody>
        </p:sp>
        <p:sp>
          <p:nvSpPr>
            <p:cNvPr id="65549" name="Text Box 13"/>
            <p:cNvSpPr txBox="1">
              <a:spLocks noChangeArrowheads="1"/>
            </p:cNvSpPr>
            <p:nvPr/>
          </p:nvSpPr>
          <p:spPr bwMode="white">
            <a:xfrm>
              <a:off x="3027" y="3015"/>
              <a:ext cx="821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1600" dirty="0">
                  <a:solidFill>
                    <a:schemeClr val="accent4"/>
                  </a:solidFill>
                  <a:latin typeface="Verdana" panose="020B0604030504040204" pitchFamily="34" charset="0"/>
                </a:rPr>
                <a:t>COVID 19 </a:t>
              </a:r>
            </a:p>
          </p:txBody>
        </p:sp>
        <p:sp>
          <p:nvSpPr>
            <p:cNvPr id="65550" name="Text Box 14"/>
            <p:cNvSpPr txBox="1">
              <a:spLocks noChangeArrowheads="1"/>
            </p:cNvSpPr>
            <p:nvPr/>
          </p:nvSpPr>
          <p:spPr bwMode="white">
            <a:xfrm>
              <a:off x="1535" y="3197"/>
              <a:ext cx="660" cy="4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817" dir="27080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1600" dirty="0">
                  <a:solidFill>
                    <a:srgbClr val="FFFF00"/>
                  </a:solidFill>
                  <a:latin typeface="Verdana" panose="020B0604030504040204" pitchFamily="34" charset="0"/>
                </a:rPr>
                <a:t>TRƯỜNG CĐ LÝ TỰ TRỌNG </a:t>
              </a:r>
            </a:p>
          </p:txBody>
        </p:sp>
        <p:sp>
          <p:nvSpPr>
            <p:cNvPr id="65551" name="Text Box 15"/>
            <p:cNvSpPr txBox="1">
              <a:spLocks noChangeArrowheads="1"/>
            </p:cNvSpPr>
            <p:nvPr/>
          </p:nvSpPr>
          <p:spPr bwMode="auto">
            <a:xfrm>
              <a:off x="1819" y="2260"/>
              <a:ext cx="2029" cy="3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1800" b="1" kern="1600" spc="-2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CHUYỂN ĐỔI SỐ TRONG QUY TRÌNH TUYỂN SINH </a:t>
              </a:r>
              <a:endParaRPr lang="en-US" altLang="en-US" sz="1600" b="1"/>
            </a:p>
          </p:txBody>
        </p:sp>
        <p:sp>
          <p:nvSpPr>
            <p:cNvPr id="65552" name="Line 16"/>
            <p:cNvSpPr>
              <a:spLocks noChangeShapeType="1"/>
            </p:cNvSpPr>
            <p:nvPr/>
          </p:nvSpPr>
          <p:spPr bwMode="black">
            <a:xfrm>
              <a:off x="1639" y="1545"/>
              <a:ext cx="947" cy="7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65553" name="AutoShape 17"/>
            <p:cNvCxnSpPr>
              <a:cxnSpLocks noChangeShapeType="1"/>
            </p:cNvCxnSpPr>
            <p:nvPr/>
          </p:nvCxnSpPr>
          <p:spPr bwMode="black">
            <a:xfrm flipH="1">
              <a:off x="559" y="1545"/>
              <a:ext cx="1087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65554" name="Text Box 18"/>
            <p:cNvSpPr txBox="1">
              <a:spLocks noChangeArrowheads="1"/>
            </p:cNvSpPr>
            <p:nvPr/>
          </p:nvSpPr>
          <p:spPr bwMode="auto">
            <a:xfrm>
              <a:off x="602" y="1364"/>
              <a:ext cx="1044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en-US" sz="1600" b="1">
                  <a:latin typeface="Verdana" panose="020B0604030504040204" pitchFamily="34" charset="0"/>
                </a:rPr>
                <a:t>NHU CẦU </a:t>
              </a:r>
            </a:p>
          </p:txBody>
        </p:sp>
      </p:grpSp>
      <p:sp>
        <p:nvSpPr>
          <p:cNvPr id="2" name="AutoShape 20" descr="Chiến lược quốc gia về Cách mạng công nghiệp lần thứ t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22" descr="Chiến lược quốc gia về Cách mạng công nghiệp lần thứ t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24" descr="Chiến lược quốc gia về Cách mạng công nghiệp lần thứ tư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" name="Picture 26" descr="Tin tứ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6" y="1924313"/>
            <a:ext cx="2199714" cy="104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257800" y="6477000"/>
            <a:ext cx="3733800" cy="304800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1000"/>
            <a:ext cx="6934200" cy="563563"/>
          </a:xfrm>
        </p:spPr>
        <p:txBody>
          <a:bodyPr/>
          <a:lstStyle/>
          <a:p>
            <a:pPr eaLnBrk="0" hangingPunct="0"/>
            <a:r>
              <a:rPr lang="en-US" altLang="en-US" sz="1800"/>
              <a:t>2. </a:t>
            </a:r>
            <a:r>
              <a:rPr lang="en-US" sz="2000" b="1" kern="1600" spc="-2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CHUYỂN ĐỔI SỐ TRONG QUY TRÌNH TUYỂN SINH </a:t>
            </a:r>
            <a:endParaRPr lang="en-US" altLang="en-US" sz="2000"/>
          </a:p>
        </p:txBody>
      </p:sp>
      <p:grpSp>
        <p:nvGrpSpPr>
          <p:cNvPr id="66563" name="Group 3"/>
          <p:cNvGrpSpPr>
            <a:grpSpLocks/>
          </p:cNvGrpSpPr>
          <p:nvPr/>
        </p:nvGrpSpPr>
        <p:grpSpPr bwMode="auto">
          <a:xfrm>
            <a:off x="762000" y="1371600"/>
            <a:ext cx="7010400" cy="4495164"/>
            <a:chOff x="624" y="967"/>
            <a:chExt cx="4416" cy="2729"/>
          </a:xfrm>
        </p:grpSpPr>
        <p:sp>
          <p:nvSpPr>
            <p:cNvPr id="66564" name="AutoShape 4"/>
            <p:cNvSpPr>
              <a:spLocks noChangeArrowheads="1"/>
            </p:cNvSpPr>
            <p:nvPr/>
          </p:nvSpPr>
          <p:spPr bwMode="gray">
            <a:xfrm>
              <a:off x="2304" y="2496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65" name="AutoShape 5"/>
            <p:cNvSpPr>
              <a:spLocks noChangeArrowheads="1"/>
            </p:cNvSpPr>
            <p:nvPr/>
          </p:nvSpPr>
          <p:spPr bwMode="gray">
            <a:xfrm>
              <a:off x="2304" y="2160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66" name="AutoShape 6"/>
            <p:cNvSpPr>
              <a:spLocks noChangeArrowheads="1"/>
            </p:cNvSpPr>
            <p:nvPr/>
          </p:nvSpPr>
          <p:spPr bwMode="gray">
            <a:xfrm>
              <a:off x="2304" y="1824"/>
              <a:ext cx="1056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67" name="Text Box 7"/>
            <p:cNvSpPr txBox="1">
              <a:spLocks noChangeArrowheads="1"/>
            </p:cNvSpPr>
            <p:nvPr/>
          </p:nvSpPr>
          <p:spPr bwMode="gray">
            <a:xfrm>
              <a:off x="2274" y="1969"/>
              <a:ext cx="1133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chemeClr val="bg1"/>
                  </a:solidFill>
                </a:rPr>
                <a:t>THỰC TRẠNG </a:t>
              </a:r>
            </a:p>
          </p:txBody>
        </p:sp>
        <p:sp>
          <p:nvSpPr>
            <p:cNvPr id="66568" name="Text Box 8"/>
            <p:cNvSpPr txBox="1">
              <a:spLocks noChangeArrowheads="1"/>
            </p:cNvSpPr>
            <p:nvPr/>
          </p:nvSpPr>
          <p:spPr bwMode="gray">
            <a:xfrm>
              <a:off x="2353" y="2305"/>
              <a:ext cx="971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chemeClr val="bg1"/>
                  </a:solidFill>
                </a:rPr>
                <a:t>GIẢI PHÁP </a:t>
              </a:r>
            </a:p>
          </p:txBody>
        </p:sp>
        <p:sp>
          <p:nvSpPr>
            <p:cNvPr id="66569" name="Text Box 9"/>
            <p:cNvSpPr txBox="1">
              <a:spLocks noChangeArrowheads="1"/>
            </p:cNvSpPr>
            <p:nvPr/>
          </p:nvSpPr>
          <p:spPr bwMode="gray">
            <a:xfrm>
              <a:off x="2407" y="2641"/>
              <a:ext cx="851" cy="2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chemeClr val="bg1"/>
                  </a:solidFill>
                </a:rPr>
                <a:t>KẾT LUẬN</a:t>
              </a:r>
            </a:p>
          </p:txBody>
        </p:sp>
        <p:sp>
          <p:nvSpPr>
            <p:cNvPr id="66570" name="AutoShape 10"/>
            <p:cNvSpPr>
              <a:spLocks noChangeArrowheads="1"/>
            </p:cNvSpPr>
            <p:nvPr/>
          </p:nvSpPr>
          <p:spPr bwMode="gray">
            <a:xfrm>
              <a:off x="1872" y="1680"/>
              <a:ext cx="336" cy="1296"/>
            </a:xfrm>
            <a:prstGeom prst="leftArrow">
              <a:avLst>
                <a:gd name="adj1" fmla="val 65583"/>
                <a:gd name="adj2" fmla="val 65181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shade val="46275"/>
                    <a:invGamma/>
                    <a:alpha val="12000"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1" name="AutoShape 11"/>
            <p:cNvSpPr>
              <a:spLocks noChangeArrowheads="1"/>
            </p:cNvSpPr>
            <p:nvPr/>
          </p:nvSpPr>
          <p:spPr bwMode="auto">
            <a:xfrm>
              <a:off x="624" y="1344"/>
              <a:ext cx="1152" cy="201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6572" name="Text Box 12"/>
            <p:cNvSpPr txBox="1">
              <a:spLocks noChangeArrowheads="1"/>
            </p:cNvSpPr>
            <p:nvPr/>
          </p:nvSpPr>
          <p:spPr bwMode="auto">
            <a:xfrm>
              <a:off x="672" y="1488"/>
              <a:ext cx="1056" cy="20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sz="1600" b="1" dirty="0">
                  <a:solidFill>
                    <a:srgbClr val="001D3A"/>
                  </a:solidFill>
                  <a:latin typeface="Verdana" panose="020B0604030504040204" pitchFamily="34" charset="0"/>
                </a:rPr>
                <a:t>THỰC TRẠNG</a:t>
              </a:r>
              <a:endParaRPr lang="en-US" altLang="en-US" sz="1600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2000" dirty="0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2020 </a:t>
              </a:r>
              <a:endParaRPr lang="en-US" altLang="en-US" sz="2000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2000" dirty="0" smtClean="0">
                  <a:solidFill>
                    <a:srgbClr val="001D3A"/>
                  </a:solidFill>
                  <a:latin typeface="Verdana" panose="020B0604030504040204" pitchFamily="34" charset="0"/>
                </a:rPr>
                <a:t>2021</a:t>
              </a:r>
              <a:endParaRPr lang="en-US" altLang="en-US" sz="2000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Cơ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sở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vật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chất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&amp;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yêu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cầu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trong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công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tác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tuyển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sinh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Covid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19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tác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20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động</a:t>
              </a:r>
              <a:r>
                <a:rPr lang="en-US" altLang="en-US" sz="20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 </a:t>
              </a:r>
            </a:p>
            <a:p>
              <a:pPr algn="ctr" eaLnBrk="0" hangingPunct="0">
                <a:buSzPct val="60000"/>
              </a:pPr>
              <a:endParaRPr lang="en-US" altLang="en-US" sz="1400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</p:txBody>
        </p:sp>
        <p:sp>
          <p:nvSpPr>
            <p:cNvPr id="66573" name="AutoShape 13"/>
            <p:cNvSpPr>
              <a:spLocks noChangeArrowheads="1"/>
            </p:cNvSpPr>
            <p:nvPr/>
          </p:nvSpPr>
          <p:spPr bwMode="auto">
            <a:xfrm>
              <a:off x="3888" y="1344"/>
              <a:ext cx="1152" cy="201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altLang="en-US">
                <a:latin typeface="Verdana" panose="020B0604030504040204" pitchFamily="34" charset="0"/>
              </a:endParaRPr>
            </a:p>
          </p:txBody>
        </p:sp>
        <p:sp>
          <p:nvSpPr>
            <p:cNvPr id="66574" name="Text Box 14"/>
            <p:cNvSpPr txBox="1">
              <a:spLocks noChangeArrowheads="1"/>
            </p:cNvSpPr>
            <p:nvPr/>
          </p:nvSpPr>
          <p:spPr bwMode="auto">
            <a:xfrm>
              <a:off x="3936" y="1495"/>
              <a:ext cx="1056" cy="18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tx2"/>
                      </a:gs>
                      <a:gs pos="100000">
                        <a:schemeClr val="tx2">
                          <a:gamma/>
                          <a:tint val="48627"/>
                          <a:invGamma/>
                        </a:schemeClr>
                      </a:gs>
                    </a:gsLst>
                    <a:lin ang="540000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altLang="en-US" b="1" dirty="0">
                  <a:solidFill>
                    <a:srgbClr val="001D3A"/>
                  </a:solidFill>
                  <a:latin typeface="Verdana" panose="020B0604030504040204" pitchFamily="34" charset="0"/>
                </a:rPr>
                <a:t>GIẢI PHÁP </a:t>
              </a:r>
              <a:endParaRPr lang="en-US" altLang="en-US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sz="1800" b="1" i="1" spc="-20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Livestream</a:t>
              </a:r>
              <a:endParaRPr lang="en-US" altLang="en-US" sz="1400" dirty="0">
                <a:solidFill>
                  <a:srgbClr val="001D3A"/>
                </a:solidFill>
                <a:latin typeface="Verdana" panose="020B0604030504040204" pitchFamily="34" charset="0"/>
              </a:endParaRP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Đăng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bài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giới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thiệu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Kết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nối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Zalo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Văn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phòng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trực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tuyến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Đăng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ký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tuyển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sinh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trực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tuyến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&amp;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nhập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học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online </a:t>
              </a:r>
            </a:p>
            <a:p>
              <a:pPr algn="ctr" eaLnBrk="0" hangingPunct="0">
                <a:buSzPct val="60000"/>
                <a:buFontTx/>
                <a:buChar char="•"/>
              </a:pP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Ứng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dụng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di </a:t>
              </a:r>
              <a:r>
                <a:rPr lang="en-US" altLang="en-US" sz="1400" dirty="0" err="1">
                  <a:solidFill>
                    <a:srgbClr val="001D3A"/>
                  </a:solidFill>
                  <a:latin typeface="Verdana" panose="020B0604030504040204" pitchFamily="34" charset="0"/>
                </a:rPr>
                <a:t>động</a:t>
              </a:r>
              <a:r>
                <a:rPr lang="en-US" altLang="en-US" sz="1400" dirty="0">
                  <a:solidFill>
                    <a:srgbClr val="001D3A"/>
                  </a:solidFill>
                  <a:latin typeface="Verdana" panose="020B0604030504040204" pitchFamily="34" charset="0"/>
                </a:rPr>
                <a:t> &amp; web </a:t>
              </a:r>
            </a:p>
          </p:txBody>
        </p:sp>
        <p:sp>
          <p:nvSpPr>
            <p:cNvPr id="66575" name="AutoShape 15"/>
            <p:cNvSpPr>
              <a:spLocks noChangeArrowheads="1"/>
            </p:cNvSpPr>
            <p:nvPr/>
          </p:nvSpPr>
          <p:spPr bwMode="gray">
            <a:xfrm>
              <a:off x="3458" y="1680"/>
              <a:ext cx="334" cy="1296"/>
            </a:xfrm>
            <a:prstGeom prst="rightArrow">
              <a:avLst>
                <a:gd name="adj1" fmla="val 67750"/>
                <a:gd name="adj2" fmla="val 66167"/>
              </a:avLst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6" name="AutoShape 16"/>
            <p:cNvSpPr>
              <a:spLocks noChangeArrowheads="1"/>
            </p:cNvSpPr>
            <p:nvPr/>
          </p:nvSpPr>
          <p:spPr bwMode="gray">
            <a:xfrm>
              <a:off x="1824" y="967"/>
              <a:ext cx="1920" cy="384"/>
            </a:xfrm>
            <a:prstGeom prst="can">
              <a:avLst>
                <a:gd name="adj" fmla="val 27866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7" name="AutoShape 17"/>
            <p:cNvSpPr>
              <a:spLocks noChangeArrowheads="1"/>
            </p:cNvSpPr>
            <p:nvPr/>
          </p:nvSpPr>
          <p:spPr bwMode="gray">
            <a:xfrm>
              <a:off x="2283" y="1440"/>
              <a:ext cx="1104" cy="336"/>
            </a:xfrm>
            <a:prstGeom prst="upArrow">
              <a:avLst>
                <a:gd name="adj1" fmla="val 68380"/>
                <a:gd name="adj2" fmla="val 70833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63529"/>
                    <a:invGamma/>
                    <a:alpha val="12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8" name="Text Box 18"/>
            <p:cNvSpPr txBox="1">
              <a:spLocks noChangeArrowheads="1"/>
            </p:cNvSpPr>
            <p:nvPr/>
          </p:nvSpPr>
          <p:spPr bwMode="gray">
            <a:xfrm>
              <a:off x="2411" y="1107"/>
              <a:ext cx="827" cy="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1600" b="1">
                  <a:solidFill>
                    <a:schemeClr val="bg1"/>
                  </a:solidFill>
                </a:rPr>
                <a:t>KHÁI NIỆM </a:t>
              </a:r>
            </a:p>
          </p:txBody>
        </p:sp>
        <p:sp>
          <p:nvSpPr>
            <p:cNvPr id="66579" name="AutoShape 19"/>
            <p:cNvSpPr>
              <a:spLocks noChangeArrowheads="1"/>
            </p:cNvSpPr>
            <p:nvPr/>
          </p:nvSpPr>
          <p:spPr bwMode="gray">
            <a:xfrm>
              <a:off x="1872" y="3312"/>
              <a:ext cx="1920" cy="384"/>
            </a:xfrm>
            <a:prstGeom prst="can">
              <a:avLst>
                <a:gd name="adj" fmla="val 32032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80" name="Text Box 20"/>
            <p:cNvSpPr txBox="1">
              <a:spLocks noChangeArrowheads="1"/>
            </p:cNvSpPr>
            <p:nvPr/>
          </p:nvSpPr>
          <p:spPr bwMode="gray">
            <a:xfrm>
              <a:off x="2118" y="3459"/>
              <a:ext cx="1417" cy="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1400" b="1">
                  <a:solidFill>
                    <a:schemeClr val="bg1"/>
                  </a:solidFill>
                </a:rPr>
                <a:t>KẾT QUẢ NGHIÊN CỨU </a:t>
              </a:r>
            </a:p>
          </p:txBody>
        </p:sp>
        <p:sp>
          <p:nvSpPr>
            <p:cNvPr id="66581" name="AutoShape 21"/>
            <p:cNvSpPr>
              <a:spLocks noChangeArrowheads="1"/>
            </p:cNvSpPr>
            <p:nvPr/>
          </p:nvSpPr>
          <p:spPr bwMode="gray">
            <a:xfrm>
              <a:off x="2269" y="2928"/>
              <a:ext cx="1106" cy="331"/>
            </a:xfrm>
            <a:prstGeom prst="downArrow">
              <a:avLst>
                <a:gd name="adj1" fmla="val 67093"/>
                <a:gd name="adj2" fmla="val 64051"/>
              </a:avLst>
            </a:prstGeom>
            <a:gradFill rotWithShape="1">
              <a:gsLst>
                <a:gs pos="0">
                  <a:schemeClr val="bg2">
                    <a:gamma/>
                    <a:tint val="63529"/>
                    <a:invGamma/>
                    <a:alpha val="12000"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257800" y="6477000"/>
            <a:ext cx="3657600" cy="228600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grpSp>
        <p:nvGrpSpPr>
          <p:cNvPr id="67587" name="Group 3"/>
          <p:cNvGrpSpPr>
            <a:grpSpLocks/>
          </p:cNvGrpSpPr>
          <p:nvPr/>
        </p:nvGrpSpPr>
        <p:grpSpPr bwMode="auto">
          <a:xfrm>
            <a:off x="1087872" y="1905000"/>
            <a:ext cx="6851066" cy="3352800"/>
            <a:chOff x="528" y="1248"/>
            <a:chExt cx="4757" cy="2256"/>
          </a:xfrm>
        </p:grpSpPr>
        <p:grpSp>
          <p:nvGrpSpPr>
            <p:cNvPr id="67588" name="Group 4"/>
            <p:cNvGrpSpPr>
              <a:grpSpLocks/>
            </p:cNvGrpSpPr>
            <p:nvPr/>
          </p:nvGrpSpPr>
          <p:grpSpPr bwMode="auto">
            <a:xfrm>
              <a:off x="1824" y="1248"/>
              <a:ext cx="2014" cy="1821"/>
              <a:chOff x="1872" y="1824"/>
              <a:chExt cx="2014" cy="1821"/>
            </a:xfrm>
          </p:grpSpPr>
          <p:sp>
            <p:nvSpPr>
              <p:cNvPr id="67589" name="AutoShape 5"/>
              <p:cNvSpPr>
                <a:spLocks noChangeArrowheads="1"/>
              </p:cNvSpPr>
              <p:nvPr/>
            </p:nvSpPr>
            <p:spPr bwMode="gray">
              <a:xfrm rot="16200000" flipH="1">
                <a:off x="1820" y="2528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590" name="AutoShape 6"/>
              <p:cNvSpPr>
                <a:spLocks noChangeArrowheads="1"/>
              </p:cNvSpPr>
              <p:nvPr/>
            </p:nvSpPr>
            <p:spPr bwMode="gray">
              <a:xfrm rot="5400000" flipH="1">
                <a:off x="3628" y="2494"/>
                <a:ext cx="309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591" name="AutoShape 7"/>
              <p:cNvSpPr>
                <a:spLocks noChangeArrowheads="1"/>
              </p:cNvSpPr>
              <p:nvPr/>
            </p:nvSpPr>
            <p:spPr bwMode="gray">
              <a:xfrm rot="10800000" flipH="1">
                <a:off x="2725" y="3439"/>
                <a:ext cx="308" cy="206"/>
              </a:xfrm>
              <a:prstGeom prst="upArrow">
                <a:avLst>
                  <a:gd name="adj1" fmla="val 51676"/>
                  <a:gd name="adj2" fmla="val 100000"/>
                </a:avLst>
              </a:prstGeom>
              <a:gradFill rotWithShape="1">
                <a:gsLst>
                  <a:gs pos="0">
                    <a:schemeClr val="tx2"/>
                  </a:gs>
                  <a:gs pos="100000">
                    <a:schemeClr val="tx2">
                      <a:gamma/>
                      <a:tint val="39216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592" name="Oval 8"/>
              <p:cNvSpPr>
                <a:spLocks noChangeArrowheads="1"/>
              </p:cNvSpPr>
              <p:nvPr/>
            </p:nvSpPr>
            <p:spPr bwMode="gray">
              <a:xfrm>
                <a:off x="2078" y="1824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57150" algn="ctr">
                <a:solidFill>
                  <a:schemeClr val="bg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593" name="Oval 9"/>
              <p:cNvSpPr>
                <a:spLocks noChangeArrowheads="1"/>
              </p:cNvSpPr>
              <p:nvPr/>
            </p:nvSpPr>
            <p:spPr bwMode="gray">
              <a:xfrm>
                <a:off x="2170" y="1915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594" name="Oval 10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7595" name="Oval 11"/>
              <p:cNvSpPr>
                <a:spLocks noChangeArrowheads="1"/>
              </p:cNvSpPr>
              <p:nvPr/>
            </p:nvSpPr>
            <p:spPr bwMode="gray">
              <a:xfrm>
                <a:off x="2254" y="2000"/>
                <a:ext cx="1262" cy="1264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7596" name="Oval 12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67597" name="Oval 13"/>
              <p:cNvSpPr>
                <a:spLocks noChangeArrowheads="1"/>
              </p:cNvSpPr>
              <p:nvPr/>
            </p:nvSpPr>
            <p:spPr bwMode="gray">
              <a:xfrm>
                <a:off x="2337" y="2083"/>
                <a:ext cx="1096" cy="1098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sp>
          <p:nvSpPr>
            <p:cNvPr id="67598" name="AutoShape 14"/>
            <p:cNvSpPr>
              <a:spLocks noChangeArrowheads="1"/>
            </p:cNvSpPr>
            <p:nvPr/>
          </p:nvSpPr>
          <p:spPr bwMode="gray">
            <a:xfrm>
              <a:off x="528" y="2256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9" name="AutoShape 15"/>
            <p:cNvSpPr>
              <a:spLocks noChangeArrowheads="1"/>
            </p:cNvSpPr>
            <p:nvPr/>
          </p:nvSpPr>
          <p:spPr bwMode="gray">
            <a:xfrm>
              <a:off x="528" y="1920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0" name="AutoShape 16"/>
            <p:cNvSpPr>
              <a:spLocks noChangeArrowheads="1"/>
            </p:cNvSpPr>
            <p:nvPr/>
          </p:nvSpPr>
          <p:spPr bwMode="gray">
            <a:xfrm>
              <a:off x="528" y="1584"/>
              <a:ext cx="1152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1" name="AutoShape 17"/>
            <p:cNvSpPr>
              <a:spLocks noChangeArrowheads="1"/>
            </p:cNvSpPr>
            <p:nvPr/>
          </p:nvSpPr>
          <p:spPr bwMode="gray">
            <a:xfrm>
              <a:off x="3984" y="2256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2" name="AutoShape 18"/>
            <p:cNvSpPr>
              <a:spLocks noChangeArrowheads="1"/>
            </p:cNvSpPr>
            <p:nvPr/>
          </p:nvSpPr>
          <p:spPr bwMode="gray">
            <a:xfrm>
              <a:off x="3984" y="1920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3" name="AutoShape 19"/>
            <p:cNvSpPr>
              <a:spLocks noChangeArrowheads="1"/>
            </p:cNvSpPr>
            <p:nvPr/>
          </p:nvSpPr>
          <p:spPr bwMode="gray">
            <a:xfrm>
              <a:off x="3984" y="1584"/>
              <a:ext cx="1200" cy="384"/>
            </a:xfrm>
            <a:prstGeom prst="can">
              <a:avLst>
                <a:gd name="adj" fmla="val 2500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4" name="Text Box 20"/>
            <p:cNvSpPr txBox="1">
              <a:spLocks noChangeArrowheads="1"/>
            </p:cNvSpPr>
            <p:nvPr/>
          </p:nvSpPr>
          <p:spPr bwMode="gray">
            <a:xfrm>
              <a:off x="2068" y="1769"/>
              <a:ext cx="1590" cy="5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QUY TRÌNH </a:t>
              </a:r>
            </a:p>
            <a:p>
              <a:pPr algn="ctr" eaLnBrk="0" hangingPunct="0"/>
              <a:r>
                <a:rPr lang="en-US" altLang="en-US" sz="2400" b="1">
                  <a:solidFill>
                    <a:schemeClr val="bg1"/>
                  </a:solidFill>
                </a:rPr>
                <a:t>TUYỂN SINH </a:t>
              </a:r>
            </a:p>
          </p:txBody>
        </p:sp>
        <p:sp>
          <p:nvSpPr>
            <p:cNvPr id="67605" name="AutoShape 21"/>
            <p:cNvSpPr>
              <a:spLocks noChangeArrowheads="1"/>
            </p:cNvSpPr>
            <p:nvPr/>
          </p:nvSpPr>
          <p:spPr bwMode="auto">
            <a:xfrm>
              <a:off x="1611" y="3168"/>
              <a:ext cx="2448" cy="336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altLang="en-US">
                  <a:latin typeface="Verdana" panose="020B0604030504040204" pitchFamily="34" charset="0"/>
                </a:rPr>
                <a:t>ĐỊNH HƯỚNG PHÁT TRIỂN </a:t>
              </a:r>
            </a:p>
          </p:txBody>
        </p:sp>
        <p:sp>
          <p:nvSpPr>
            <p:cNvPr id="67606" name="Text Box 22"/>
            <p:cNvSpPr txBox="1">
              <a:spLocks noChangeArrowheads="1"/>
            </p:cNvSpPr>
            <p:nvPr/>
          </p:nvSpPr>
          <p:spPr bwMode="gray">
            <a:xfrm>
              <a:off x="567" y="1683"/>
              <a:ext cx="1002" cy="3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1200">
                  <a:solidFill>
                    <a:schemeClr val="bg1"/>
                  </a:solidFill>
                </a:rPr>
                <a:t>ỨNG DỤNG</a:t>
              </a:r>
            </a:p>
            <a:p>
              <a:pPr algn="ctr" eaLnBrk="0" hangingPunct="0"/>
              <a:r>
                <a:rPr lang="en-US" altLang="en-US" sz="1200">
                  <a:solidFill>
                    <a:schemeClr val="bg1"/>
                  </a:solidFill>
                </a:rPr>
                <a:t>CÔNG NGHỆ SỐ </a:t>
              </a:r>
            </a:p>
          </p:txBody>
        </p:sp>
        <p:sp>
          <p:nvSpPr>
            <p:cNvPr id="67607" name="Text Box 23"/>
            <p:cNvSpPr txBox="1">
              <a:spLocks noChangeArrowheads="1"/>
            </p:cNvSpPr>
            <p:nvPr/>
          </p:nvSpPr>
          <p:spPr bwMode="gray">
            <a:xfrm>
              <a:off x="819" y="2019"/>
              <a:ext cx="484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 dirty="0" smtClean="0">
                  <a:solidFill>
                    <a:schemeClr val="bg1"/>
                  </a:solidFill>
                </a:rPr>
                <a:t>2020</a:t>
              </a:r>
              <a:endParaRPr lang="en-US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67608" name="Text Box 24"/>
            <p:cNvSpPr txBox="1">
              <a:spLocks noChangeArrowheads="1"/>
            </p:cNvSpPr>
            <p:nvPr/>
          </p:nvSpPr>
          <p:spPr bwMode="gray">
            <a:xfrm>
              <a:off x="795" y="2355"/>
              <a:ext cx="529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 dirty="0" smtClean="0">
                  <a:solidFill>
                    <a:schemeClr val="bg1"/>
                  </a:solidFill>
                </a:rPr>
                <a:t>2021 </a:t>
              </a:r>
              <a:endParaRPr lang="en-US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67609" name="Text Box 25"/>
            <p:cNvSpPr txBox="1">
              <a:spLocks noChangeArrowheads="1"/>
            </p:cNvSpPr>
            <p:nvPr/>
          </p:nvSpPr>
          <p:spPr bwMode="gray">
            <a:xfrm>
              <a:off x="3919" y="2029"/>
              <a:ext cx="1366" cy="2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1600">
                  <a:solidFill>
                    <a:schemeClr val="bg1"/>
                  </a:solidFill>
                </a:rPr>
                <a:t>CƠ SỞ VẬT CHẤT</a:t>
              </a:r>
            </a:p>
          </p:txBody>
        </p:sp>
        <p:sp>
          <p:nvSpPr>
            <p:cNvPr id="67610" name="Text Box 26"/>
            <p:cNvSpPr txBox="1">
              <a:spLocks noChangeArrowheads="1"/>
            </p:cNvSpPr>
            <p:nvPr/>
          </p:nvSpPr>
          <p:spPr bwMode="gray">
            <a:xfrm>
              <a:off x="4119" y="1715"/>
              <a:ext cx="965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b="1">
                  <a:solidFill>
                    <a:schemeClr val="bg1"/>
                  </a:solidFill>
                </a:rPr>
                <a:t>ĐÁNH GIÁ </a:t>
              </a:r>
            </a:p>
          </p:txBody>
        </p:sp>
        <p:sp>
          <p:nvSpPr>
            <p:cNvPr id="67611" name="Text Box 27"/>
            <p:cNvSpPr txBox="1">
              <a:spLocks noChangeArrowheads="1"/>
            </p:cNvSpPr>
            <p:nvPr/>
          </p:nvSpPr>
          <p:spPr bwMode="gray">
            <a:xfrm>
              <a:off x="4091" y="2355"/>
              <a:ext cx="1022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>
                  <a:solidFill>
                    <a:schemeClr val="bg1"/>
                  </a:solidFill>
                </a:rPr>
                <a:t>NĂNG LỰC </a:t>
              </a:r>
            </a:p>
          </p:txBody>
        </p:sp>
      </p:grpSp>
      <p:sp>
        <p:nvSpPr>
          <p:cNvPr id="31" name="Rectangle 2">
            <a:extLst>
              <a:ext uri="{FF2B5EF4-FFF2-40B4-BE49-F238E27FC236}">
                <a16:creationId xmlns:a16="http://schemas.microsoft.com/office/drawing/2014/main" xmlns="" id="{9AF5F6D6-1A51-4917-A9BC-096A9C3F6646}"/>
              </a:ext>
            </a:extLst>
          </p:cNvPr>
          <p:cNvSpPr txBox="1">
            <a:spLocks noChangeArrowheads="1"/>
          </p:cNvSpPr>
          <p:nvPr/>
        </p:nvSpPr>
        <p:spPr bwMode="white">
          <a:xfrm>
            <a:off x="1059862" y="368660"/>
            <a:ext cx="69342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B166E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2021404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Verdana" panose="020B0604030504040204" pitchFamily="34" charset="0"/>
              </a:defRPr>
            </a:lvl9pPr>
          </a:lstStyle>
          <a:p>
            <a:pPr eaLnBrk="0" hangingPunct="0"/>
            <a:r>
              <a:rPr lang="en-US" altLang="en-US" sz="1800"/>
              <a:t>2. </a:t>
            </a:r>
            <a:r>
              <a:rPr lang="en-US" sz="2000" b="1" kern="1600" spc="-20">
                <a:latin typeface="Times New Roman" panose="02020603050405020304" pitchFamily="18" charset="0"/>
                <a:ea typeface="Times New Roman" panose="02020603050405020304" pitchFamily="18" charset="0"/>
              </a:rPr>
              <a:t>CHUYỂN ĐỔI SỐ TRONG QUY TRÌNH TUYỂN SINH </a:t>
            </a:r>
            <a:endParaRPr lang="en-US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257800" y="6471949"/>
            <a:ext cx="3657600" cy="233651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GIẢI PHÁP </a:t>
            </a:r>
            <a:endParaRPr lang="en-US" altLang="en-US" sz="2000"/>
          </a:p>
        </p:txBody>
      </p:sp>
      <p:grpSp>
        <p:nvGrpSpPr>
          <p:cNvPr id="68638" name="Group 30"/>
          <p:cNvGrpSpPr>
            <a:grpSpLocks/>
          </p:cNvGrpSpPr>
          <p:nvPr/>
        </p:nvGrpSpPr>
        <p:grpSpPr bwMode="auto">
          <a:xfrm>
            <a:off x="414403" y="1143000"/>
            <a:ext cx="7543800" cy="5334000"/>
            <a:chOff x="550" y="1434"/>
            <a:chExt cx="4752" cy="2112"/>
          </a:xfrm>
        </p:grpSpPr>
        <p:sp>
          <p:nvSpPr>
            <p:cNvPr id="68611" name="Line 3"/>
            <p:cNvSpPr>
              <a:spLocks noChangeShapeType="1"/>
            </p:cNvSpPr>
            <p:nvPr/>
          </p:nvSpPr>
          <p:spPr bwMode="gray">
            <a:xfrm flipH="1">
              <a:off x="550" y="3541"/>
              <a:ext cx="1044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2" name="Line 4"/>
            <p:cNvSpPr>
              <a:spLocks noChangeShapeType="1"/>
            </p:cNvSpPr>
            <p:nvPr/>
          </p:nvSpPr>
          <p:spPr bwMode="gray">
            <a:xfrm flipH="1">
              <a:off x="550" y="3013"/>
              <a:ext cx="15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3" name="Line 5"/>
            <p:cNvSpPr>
              <a:spLocks noChangeShapeType="1"/>
            </p:cNvSpPr>
            <p:nvPr/>
          </p:nvSpPr>
          <p:spPr bwMode="gray">
            <a:xfrm flipH="1">
              <a:off x="550" y="2490"/>
              <a:ext cx="211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4" name="Line 6"/>
            <p:cNvSpPr>
              <a:spLocks noChangeShapeType="1"/>
            </p:cNvSpPr>
            <p:nvPr/>
          </p:nvSpPr>
          <p:spPr bwMode="gray">
            <a:xfrm flipH="1">
              <a:off x="550" y="1968"/>
              <a:ext cx="2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5" name="Line 7"/>
            <p:cNvSpPr>
              <a:spLocks noChangeShapeType="1"/>
            </p:cNvSpPr>
            <p:nvPr/>
          </p:nvSpPr>
          <p:spPr bwMode="gray">
            <a:xfrm flipH="1" flipV="1">
              <a:off x="550" y="1438"/>
              <a:ext cx="317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6" name="Line 8"/>
            <p:cNvSpPr>
              <a:spLocks noChangeShapeType="1"/>
            </p:cNvSpPr>
            <p:nvPr/>
          </p:nvSpPr>
          <p:spPr bwMode="gray">
            <a:xfrm>
              <a:off x="646" y="1434"/>
              <a:ext cx="0" cy="54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7" name="Line 9"/>
            <p:cNvSpPr>
              <a:spLocks noChangeShapeType="1"/>
            </p:cNvSpPr>
            <p:nvPr/>
          </p:nvSpPr>
          <p:spPr bwMode="gray">
            <a:xfrm>
              <a:off x="646" y="1983"/>
              <a:ext cx="0" cy="51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8" name="Line 10"/>
            <p:cNvSpPr>
              <a:spLocks noChangeShapeType="1"/>
            </p:cNvSpPr>
            <p:nvPr/>
          </p:nvSpPr>
          <p:spPr bwMode="gray">
            <a:xfrm>
              <a:off x="646" y="2498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19" name="Line 11"/>
            <p:cNvSpPr>
              <a:spLocks noChangeShapeType="1"/>
            </p:cNvSpPr>
            <p:nvPr/>
          </p:nvSpPr>
          <p:spPr bwMode="gray">
            <a:xfrm>
              <a:off x="646" y="3013"/>
              <a:ext cx="0" cy="51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620" name="Text Box 12"/>
            <p:cNvSpPr txBox="1">
              <a:spLocks noChangeArrowheads="1"/>
            </p:cNvSpPr>
            <p:nvPr/>
          </p:nvSpPr>
          <p:spPr bwMode="gray">
            <a:xfrm>
              <a:off x="742" y="1638"/>
              <a:ext cx="1790" cy="2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latin typeface="Verdana" panose="020B0604030504040204" pitchFamily="34" charset="0"/>
                </a:rPr>
                <a:t>ỨNG DỤNG DI ĐỘNG &amp; WED </a:t>
              </a:r>
            </a:p>
            <a:p>
              <a:pPr eaLnBrk="0" hangingPunct="0"/>
              <a:r>
                <a:rPr lang="en-US" altLang="en-US" sz="1400">
                  <a:latin typeface="Verdana" panose="020B0604030504040204" pitchFamily="34" charset="0"/>
                </a:rPr>
                <a:t>CHO THỦ TỤC NHẬP HỌC  </a:t>
              </a:r>
            </a:p>
          </p:txBody>
        </p:sp>
        <p:sp>
          <p:nvSpPr>
            <p:cNvPr id="68621" name="Text Box 13"/>
            <p:cNvSpPr txBox="1">
              <a:spLocks noChangeArrowheads="1"/>
            </p:cNvSpPr>
            <p:nvPr/>
          </p:nvSpPr>
          <p:spPr bwMode="gray">
            <a:xfrm>
              <a:off x="666" y="2159"/>
              <a:ext cx="1591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en-US" sz="1400">
                  <a:latin typeface="Verdana" panose="020B0604030504040204" pitchFamily="34" charset="0"/>
                </a:rPr>
                <a:t>VĂN PHÒNG TRỰC TUYẾN </a:t>
              </a:r>
            </a:p>
            <a:p>
              <a:pPr algn="ctr" eaLnBrk="0" hangingPunct="0"/>
              <a:r>
                <a:rPr lang="en-US" altLang="en-US" sz="1400">
                  <a:latin typeface="Verdana" panose="020B0604030504040204" pitchFamily="34" charset="0"/>
                </a:rPr>
                <a:t>TUYỂN SINH &amp; NHẬP HỌC ONLINE </a:t>
              </a:r>
            </a:p>
          </p:txBody>
        </p:sp>
        <p:sp>
          <p:nvSpPr>
            <p:cNvPr id="68622" name="Text Box 14"/>
            <p:cNvSpPr txBox="1">
              <a:spLocks noChangeArrowheads="1"/>
            </p:cNvSpPr>
            <p:nvPr/>
          </p:nvSpPr>
          <p:spPr bwMode="gray">
            <a:xfrm>
              <a:off x="709" y="2704"/>
              <a:ext cx="1406" cy="2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latin typeface="Verdana" panose="020B0604030504040204" pitchFamily="34" charset="0"/>
                </a:rPr>
                <a:t>ĐĂNG BÀI GIỚI THIỆU</a:t>
              </a:r>
            </a:p>
            <a:p>
              <a:pPr eaLnBrk="0" hangingPunct="0"/>
              <a:r>
                <a:rPr lang="en-US" altLang="en-US" sz="1400">
                  <a:latin typeface="Verdana" panose="020B0604030504040204" pitchFamily="34" charset="0"/>
                </a:rPr>
                <a:t>TRÊN TRANG MẠNG </a:t>
              </a:r>
            </a:p>
          </p:txBody>
        </p:sp>
        <p:sp>
          <p:nvSpPr>
            <p:cNvPr id="68623" name="Text Box 15"/>
            <p:cNvSpPr txBox="1">
              <a:spLocks noChangeArrowheads="1"/>
            </p:cNvSpPr>
            <p:nvPr/>
          </p:nvSpPr>
          <p:spPr bwMode="gray">
            <a:xfrm>
              <a:off x="726" y="3252"/>
              <a:ext cx="887" cy="2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en-US" sz="1400">
                  <a:latin typeface="Verdana" panose="020B0604030504040204" pitchFamily="34" charset="0"/>
                </a:rPr>
                <a:t> TRỰC TUYẾN</a:t>
              </a:r>
            </a:p>
            <a:p>
              <a:pPr algn="ctr" eaLnBrk="0" hangingPunct="0"/>
              <a:r>
                <a:rPr lang="en-US" sz="1400" b="1" i="1" spc="-2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Livestream</a:t>
              </a:r>
              <a:r>
                <a:rPr lang="en-US" altLang="en-US" sz="1400">
                  <a:latin typeface="Verdana" panose="020B0604030504040204" pitchFamily="34" charset="0"/>
                </a:rPr>
                <a:t>  </a:t>
              </a:r>
            </a:p>
          </p:txBody>
        </p:sp>
        <p:grpSp>
          <p:nvGrpSpPr>
            <p:cNvPr id="68624" name="Group 16"/>
            <p:cNvGrpSpPr>
              <a:grpSpLocks/>
            </p:cNvGrpSpPr>
            <p:nvPr/>
          </p:nvGrpSpPr>
          <p:grpSpPr bwMode="auto">
            <a:xfrm>
              <a:off x="1632" y="1440"/>
              <a:ext cx="3670" cy="2106"/>
              <a:chOff x="1514" y="1446"/>
              <a:chExt cx="3670" cy="2106"/>
            </a:xfrm>
          </p:grpSpPr>
          <p:sp>
            <p:nvSpPr>
              <p:cNvPr id="68625" name="Freeform 17"/>
              <p:cNvSpPr>
                <a:spLocks/>
              </p:cNvSpPr>
              <p:nvPr/>
            </p:nvSpPr>
            <p:spPr bwMode="gray">
              <a:xfrm>
                <a:off x="4817" y="1446"/>
                <a:ext cx="363" cy="533"/>
              </a:xfrm>
              <a:custGeom>
                <a:avLst/>
                <a:gdLst>
                  <a:gd name="T0" fmla="*/ 308 w 308"/>
                  <a:gd name="T1" fmla="*/ 120 h 444"/>
                  <a:gd name="T2" fmla="*/ 0 w 308"/>
                  <a:gd name="T3" fmla="*/ 444 h 444"/>
                  <a:gd name="T4" fmla="*/ 0 w 308"/>
                  <a:gd name="T5" fmla="*/ 286 h 444"/>
                  <a:gd name="T6" fmla="*/ 308 w 308"/>
                  <a:gd name="T7" fmla="*/ 0 h 444"/>
                  <a:gd name="T8" fmla="*/ 308 w 308"/>
                  <a:gd name="T9" fmla="*/ 120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4">
                    <a:moveTo>
                      <a:pt x="308" y="120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>
                      <a:gamma/>
                      <a:shade val="46275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26" name="Freeform 18"/>
              <p:cNvSpPr>
                <a:spLocks/>
              </p:cNvSpPr>
              <p:nvPr/>
            </p:nvSpPr>
            <p:spPr bwMode="gray">
              <a:xfrm>
                <a:off x="3078" y="1446"/>
                <a:ext cx="2106" cy="341"/>
              </a:xfrm>
              <a:custGeom>
                <a:avLst/>
                <a:gdLst>
                  <a:gd name="T0" fmla="*/ 1478 w 1786"/>
                  <a:gd name="T1" fmla="*/ 284 h 284"/>
                  <a:gd name="T2" fmla="*/ 0 w 1786"/>
                  <a:gd name="T3" fmla="*/ 284 h 284"/>
                  <a:gd name="T4" fmla="*/ 446 w 1786"/>
                  <a:gd name="T5" fmla="*/ 0 h 284"/>
                  <a:gd name="T6" fmla="*/ 1786 w 1786"/>
                  <a:gd name="T7" fmla="*/ 0 h 284"/>
                  <a:gd name="T8" fmla="*/ 1478 w 1786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86" h="284">
                    <a:moveTo>
                      <a:pt x="1478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786" y="0"/>
                    </a:lnTo>
                    <a:lnTo>
                      <a:pt x="1478" y="28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27" name="Freeform 19"/>
              <p:cNvSpPr>
                <a:spLocks/>
              </p:cNvSpPr>
              <p:nvPr/>
            </p:nvSpPr>
            <p:spPr bwMode="gray">
              <a:xfrm>
                <a:off x="4452" y="1970"/>
                <a:ext cx="363" cy="530"/>
              </a:xfrm>
              <a:custGeom>
                <a:avLst/>
                <a:gdLst>
                  <a:gd name="T0" fmla="*/ 308 w 308"/>
                  <a:gd name="T1" fmla="*/ 120 h 442"/>
                  <a:gd name="T2" fmla="*/ 0 w 308"/>
                  <a:gd name="T3" fmla="*/ 442 h 442"/>
                  <a:gd name="T4" fmla="*/ 0 w 308"/>
                  <a:gd name="T5" fmla="*/ 286 h 442"/>
                  <a:gd name="T6" fmla="*/ 308 w 308"/>
                  <a:gd name="T7" fmla="*/ 0 h 442"/>
                  <a:gd name="T8" fmla="*/ 308 w 308"/>
                  <a:gd name="T9" fmla="*/ 12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2">
                    <a:moveTo>
                      <a:pt x="308" y="120"/>
                    </a:moveTo>
                    <a:lnTo>
                      <a:pt x="0" y="442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28" name="Freeform 20"/>
              <p:cNvSpPr>
                <a:spLocks/>
              </p:cNvSpPr>
              <p:nvPr/>
            </p:nvSpPr>
            <p:spPr bwMode="gray">
              <a:xfrm>
                <a:off x="2555" y="1970"/>
                <a:ext cx="2264" cy="340"/>
              </a:xfrm>
              <a:custGeom>
                <a:avLst/>
                <a:gdLst>
                  <a:gd name="T0" fmla="*/ 1612 w 1920"/>
                  <a:gd name="T1" fmla="*/ 284 h 284"/>
                  <a:gd name="T2" fmla="*/ 0 w 1920"/>
                  <a:gd name="T3" fmla="*/ 284 h 284"/>
                  <a:gd name="T4" fmla="*/ 446 w 1920"/>
                  <a:gd name="T5" fmla="*/ 0 h 284"/>
                  <a:gd name="T6" fmla="*/ 1920 w 1920"/>
                  <a:gd name="T7" fmla="*/ 0 h 284"/>
                  <a:gd name="T8" fmla="*/ 1612 w 1920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20" h="284">
                    <a:moveTo>
                      <a:pt x="161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1920" y="0"/>
                    </a:lnTo>
                    <a:lnTo>
                      <a:pt x="1612" y="284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29" name="Freeform 21"/>
              <p:cNvSpPr>
                <a:spLocks/>
              </p:cNvSpPr>
              <p:nvPr/>
            </p:nvSpPr>
            <p:spPr bwMode="gray">
              <a:xfrm>
                <a:off x="4086" y="2494"/>
                <a:ext cx="361" cy="532"/>
              </a:xfrm>
              <a:custGeom>
                <a:avLst/>
                <a:gdLst>
                  <a:gd name="T0" fmla="*/ 306 w 306"/>
                  <a:gd name="T1" fmla="*/ 122 h 444"/>
                  <a:gd name="T2" fmla="*/ 0 w 306"/>
                  <a:gd name="T3" fmla="*/ 444 h 444"/>
                  <a:gd name="T4" fmla="*/ 0 w 306"/>
                  <a:gd name="T5" fmla="*/ 286 h 444"/>
                  <a:gd name="T6" fmla="*/ 306 w 306"/>
                  <a:gd name="T7" fmla="*/ 0 h 444"/>
                  <a:gd name="T8" fmla="*/ 306 w 306"/>
                  <a:gd name="T9" fmla="*/ 12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6" h="444">
                    <a:moveTo>
                      <a:pt x="306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6" y="0"/>
                    </a:lnTo>
                    <a:lnTo>
                      <a:pt x="306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folHlink">
                      <a:gamma/>
                      <a:shade val="46275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30" name="Freeform 22"/>
              <p:cNvSpPr>
                <a:spLocks/>
              </p:cNvSpPr>
              <p:nvPr/>
            </p:nvSpPr>
            <p:spPr bwMode="gray">
              <a:xfrm>
                <a:off x="3722" y="3019"/>
                <a:ext cx="364" cy="533"/>
              </a:xfrm>
              <a:custGeom>
                <a:avLst/>
                <a:gdLst>
                  <a:gd name="T0" fmla="*/ 308 w 308"/>
                  <a:gd name="T1" fmla="*/ 122 h 444"/>
                  <a:gd name="T2" fmla="*/ 0 w 308"/>
                  <a:gd name="T3" fmla="*/ 444 h 444"/>
                  <a:gd name="T4" fmla="*/ 0 w 308"/>
                  <a:gd name="T5" fmla="*/ 286 h 444"/>
                  <a:gd name="T6" fmla="*/ 308 w 308"/>
                  <a:gd name="T7" fmla="*/ 0 h 444"/>
                  <a:gd name="T8" fmla="*/ 308 w 308"/>
                  <a:gd name="T9" fmla="*/ 122 h 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8" h="444">
                    <a:moveTo>
                      <a:pt x="308" y="122"/>
                    </a:moveTo>
                    <a:lnTo>
                      <a:pt x="0" y="444"/>
                    </a:lnTo>
                    <a:lnTo>
                      <a:pt x="0" y="286"/>
                    </a:lnTo>
                    <a:lnTo>
                      <a:pt x="308" y="0"/>
                    </a:lnTo>
                    <a:lnTo>
                      <a:pt x="308" y="12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46275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1D1D1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31" name="Freeform 23"/>
              <p:cNvSpPr>
                <a:spLocks/>
              </p:cNvSpPr>
              <p:nvPr/>
            </p:nvSpPr>
            <p:spPr bwMode="gray">
              <a:xfrm>
                <a:off x="1515" y="3022"/>
                <a:ext cx="2571" cy="340"/>
              </a:xfrm>
              <a:custGeom>
                <a:avLst/>
                <a:gdLst>
                  <a:gd name="T0" fmla="*/ 1872 w 2180"/>
                  <a:gd name="T1" fmla="*/ 284 h 284"/>
                  <a:gd name="T2" fmla="*/ 0 w 2180"/>
                  <a:gd name="T3" fmla="*/ 284 h 284"/>
                  <a:gd name="T4" fmla="*/ 446 w 2180"/>
                  <a:gd name="T5" fmla="*/ 0 h 284"/>
                  <a:gd name="T6" fmla="*/ 2180 w 2180"/>
                  <a:gd name="T7" fmla="*/ 0 h 284"/>
                  <a:gd name="T8" fmla="*/ 1872 w 2180"/>
                  <a:gd name="T9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0" h="284">
                    <a:moveTo>
                      <a:pt x="1872" y="284"/>
                    </a:moveTo>
                    <a:lnTo>
                      <a:pt x="0" y="284"/>
                    </a:lnTo>
                    <a:lnTo>
                      <a:pt x="446" y="0"/>
                    </a:lnTo>
                    <a:lnTo>
                      <a:pt x="2180" y="0"/>
                    </a:lnTo>
                    <a:lnTo>
                      <a:pt x="1872" y="28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32" name="Freeform 24"/>
              <p:cNvSpPr>
                <a:spLocks/>
              </p:cNvSpPr>
              <p:nvPr/>
            </p:nvSpPr>
            <p:spPr bwMode="gray">
              <a:xfrm>
                <a:off x="1896" y="1637"/>
                <a:ext cx="1158" cy="1715"/>
              </a:xfrm>
              <a:custGeom>
                <a:avLst/>
                <a:gdLst>
                  <a:gd name="T0" fmla="*/ 12 w 1824"/>
                  <a:gd name="T1" fmla="*/ 2464 h 2648"/>
                  <a:gd name="T2" fmla="*/ 56 w 1824"/>
                  <a:gd name="T3" fmla="*/ 2120 h 2648"/>
                  <a:gd name="T4" fmla="*/ 124 w 1824"/>
                  <a:gd name="T5" fmla="*/ 1808 h 2648"/>
                  <a:gd name="T6" fmla="*/ 212 w 1824"/>
                  <a:gd name="T7" fmla="*/ 1524 h 2648"/>
                  <a:gd name="T8" fmla="*/ 316 w 1824"/>
                  <a:gd name="T9" fmla="*/ 1270 h 2648"/>
                  <a:gd name="T10" fmla="*/ 430 w 1824"/>
                  <a:gd name="T11" fmla="*/ 1044 h 2648"/>
                  <a:gd name="T12" fmla="*/ 550 w 1824"/>
                  <a:gd name="T13" fmla="*/ 846 h 2648"/>
                  <a:gd name="T14" fmla="*/ 672 w 1824"/>
                  <a:gd name="T15" fmla="*/ 674 h 2648"/>
                  <a:gd name="T16" fmla="*/ 792 w 1824"/>
                  <a:gd name="T17" fmla="*/ 528 h 2648"/>
                  <a:gd name="T18" fmla="*/ 906 w 1824"/>
                  <a:gd name="T19" fmla="*/ 408 h 2648"/>
                  <a:gd name="T20" fmla="*/ 1010 w 1824"/>
                  <a:gd name="T21" fmla="*/ 310 h 2648"/>
                  <a:gd name="T22" fmla="*/ 1096 w 1824"/>
                  <a:gd name="T23" fmla="*/ 236 h 2648"/>
                  <a:gd name="T24" fmla="*/ 1164 w 1824"/>
                  <a:gd name="T25" fmla="*/ 184 h 2648"/>
                  <a:gd name="T26" fmla="*/ 1208 w 1824"/>
                  <a:gd name="T27" fmla="*/ 154 h 2648"/>
                  <a:gd name="T28" fmla="*/ 1224 w 1824"/>
                  <a:gd name="T29" fmla="*/ 144 h 2648"/>
                  <a:gd name="T30" fmla="*/ 1728 w 1824"/>
                  <a:gd name="T31" fmla="*/ 56 h 2648"/>
                  <a:gd name="T32" fmla="*/ 1568 w 1824"/>
                  <a:gd name="T33" fmla="*/ 328 h 2648"/>
                  <a:gd name="T34" fmla="*/ 1554 w 1824"/>
                  <a:gd name="T35" fmla="*/ 332 h 2648"/>
                  <a:gd name="T36" fmla="*/ 1514 w 1824"/>
                  <a:gd name="T37" fmla="*/ 346 h 2648"/>
                  <a:gd name="T38" fmla="*/ 1452 w 1824"/>
                  <a:gd name="T39" fmla="*/ 370 h 2648"/>
                  <a:gd name="T40" fmla="*/ 1370 w 1824"/>
                  <a:gd name="T41" fmla="*/ 410 h 2648"/>
                  <a:gd name="T42" fmla="*/ 1270 w 1824"/>
                  <a:gd name="T43" fmla="*/ 466 h 2648"/>
                  <a:gd name="T44" fmla="*/ 1158 w 1824"/>
                  <a:gd name="T45" fmla="*/ 540 h 2648"/>
                  <a:gd name="T46" fmla="*/ 1034 w 1824"/>
                  <a:gd name="T47" fmla="*/ 636 h 2648"/>
                  <a:gd name="T48" fmla="*/ 904 w 1824"/>
                  <a:gd name="T49" fmla="*/ 756 h 2648"/>
                  <a:gd name="T50" fmla="*/ 770 w 1824"/>
                  <a:gd name="T51" fmla="*/ 900 h 2648"/>
                  <a:gd name="T52" fmla="*/ 632 w 1824"/>
                  <a:gd name="T53" fmla="*/ 1076 h 2648"/>
                  <a:gd name="T54" fmla="*/ 498 w 1824"/>
                  <a:gd name="T55" fmla="*/ 1280 h 2648"/>
                  <a:gd name="T56" fmla="*/ 370 w 1824"/>
                  <a:gd name="T57" fmla="*/ 1518 h 2648"/>
                  <a:gd name="T58" fmla="*/ 248 w 1824"/>
                  <a:gd name="T59" fmla="*/ 1792 h 2648"/>
                  <a:gd name="T60" fmla="*/ 138 w 1824"/>
                  <a:gd name="T61" fmla="*/ 2104 h 2648"/>
                  <a:gd name="T62" fmla="*/ 42 w 1824"/>
                  <a:gd name="T63" fmla="*/ 2456 h 26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24" h="2648">
                    <a:moveTo>
                      <a:pt x="0" y="2648"/>
                    </a:moveTo>
                    <a:lnTo>
                      <a:pt x="12" y="2464"/>
                    </a:lnTo>
                    <a:lnTo>
                      <a:pt x="32" y="2288"/>
                    </a:lnTo>
                    <a:lnTo>
                      <a:pt x="56" y="2120"/>
                    </a:lnTo>
                    <a:lnTo>
                      <a:pt x="88" y="1960"/>
                    </a:lnTo>
                    <a:lnTo>
                      <a:pt x="124" y="1808"/>
                    </a:lnTo>
                    <a:lnTo>
                      <a:pt x="166" y="1662"/>
                    </a:lnTo>
                    <a:lnTo>
                      <a:pt x="212" y="1524"/>
                    </a:lnTo>
                    <a:lnTo>
                      <a:pt x="262" y="1394"/>
                    </a:lnTo>
                    <a:lnTo>
                      <a:pt x="316" y="1270"/>
                    </a:lnTo>
                    <a:lnTo>
                      <a:pt x="372" y="1154"/>
                    </a:lnTo>
                    <a:lnTo>
                      <a:pt x="430" y="1044"/>
                    </a:lnTo>
                    <a:lnTo>
                      <a:pt x="490" y="942"/>
                    </a:lnTo>
                    <a:lnTo>
                      <a:pt x="550" y="846"/>
                    </a:lnTo>
                    <a:lnTo>
                      <a:pt x="612" y="758"/>
                    </a:lnTo>
                    <a:lnTo>
                      <a:pt x="672" y="674"/>
                    </a:lnTo>
                    <a:lnTo>
                      <a:pt x="734" y="598"/>
                    </a:lnTo>
                    <a:lnTo>
                      <a:pt x="792" y="528"/>
                    </a:lnTo>
                    <a:lnTo>
                      <a:pt x="850" y="464"/>
                    </a:lnTo>
                    <a:lnTo>
                      <a:pt x="906" y="408"/>
                    </a:lnTo>
                    <a:lnTo>
                      <a:pt x="960" y="356"/>
                    </a:lnTo>
                    <a:lnTo>
                      <a:pt x="1010" y="310"/>
                    </a:lnTo>
                    <a:lnTo>
                      <a:pt x="1056" y="270"/>
                    </a:lnTo>
                    <a:lnTo>
                      <a:pt x="1096" y="236"/>
                    </a:lnTo>
                    <a:lnTo>
                      <a:pt x="1134" y="208"/>
                    </a:lnTo>
                    <a:lnTo>
                      <a:pt x="1164" y="184"/>
                    </a:lnTo>
                    <a:lnTo>
                      <a:pt x="1190" y="166"/>
                    </a:lnTo>
                    <a:lnTo>
                      <a:pt x="1208" y="154"/>
                    </a:lnTo>
                    <a:lnTo>
                      <a:pt x="1220" y="146"/>
                    </a:lnTo>
                    <a:lnTo>
                      <a:pt x="1224" y="144"/>
                    </a:lnTo>
                    <a:lnTo>
                      <a:pt x="848" y="0"/>
                    </a:lnTo>
                    <a:lnTo>
                      <a:pt x="1728" y="56"/>
                    </a:lnTo>
                    <a:lnTo>
                      <a:pt x="1824" y="480"/>
                    </a:lnTo>
                    <a:lnTo>
                      <a:pt x="1568" y="328"/>
                    </a:lnTo>
                    <a:lnTo>
                      <a:pt x="1564" y="328"/>
                    </a:lnTo>
                    <a:lnTo>
                      <a:pt x="1554" y="332"/>
                    </a:lnTo>
                    <a:lnTo>
                      <a:pt x="1538" y="338"/>
                    </a:lnTo>
                    <a:lnTo>
                      <a:pt x="1514" y="346"/>
                    </a:lnTo>
                    <a:lnTo>
                      <a:pt x="1486" y="356"/>
                    </a:lnTo>
                    <a:lnTo>
                      <a:pt x="1452" y="370"/>
                    </a:lnTo>
                    <a:lnTo>
                      <a:pt x="1412" y="388"/>
                    </a:lnTo>
                    <a:lnTo>
                      <a:pt x="1370" y="410"/>
                    </a:lnTo>
                    <a:lnTo>
                      <a:pt x="1322" y="436"/>
                    </a:lnTo>
                    <a:lnTo>
                      <a:pt x="1270" y="466"/>
                    </a:lnTo>
                    <a:lnTo>
                      <a:pt x="1216" y="500"/>
                    </a:lnTo>
                    <a:lnTo>
                      <a:pt x="1158" y="540"/>
                    </a:lnTo>
                    <a:lnTo>
                      <a:pt x="1098" y="584"/>
                    </a:lnTo>
                    <a:lnTo>
                      <a:pt x="1034" y="636"/>
                    </a:lnTo>
                    <a:lnTo>
                      <a:pt x="970" y="692"/>
                    </a:lnTo>
                    <a:lnTo>
                      <a:pt x="904" y="756"/>
                    </a:lnTo>
                    <a:lnTo>
                      <a:pt x="836" y="824"/>
                    </a:lnTo>
                    <a:lnTo>
                      <a:pt x="770" y="900"/>
                    </a:lnTo>
                    <a:lnTo>
                      <a:pt x="700" y="984"/>
                    </a:lnTo>
                    <a:lnTo>
                      <a:pt x="632" y="1076"/>
                    </a:lnTo>
                    <a:lnTo>
                      <a:pt x="566" y="1174"/>
                    </a:lnTo>
                    <a:lnTo>
                      <a:pt x="498" y="1280"/>
                    </a:lnTo>
                    <a:lnTo>
                      <a:pt x="434" y="1394"/>
                    </a:lnTo>
                    <a:lnTo>
                      <a:pt x="370" y="1518"/>
                    </a:lnTo>
                    <a:lnTo>
                      <a:pt x="308" y="1650"/>
                    </a:lnTo>
                    <a:lnTo>
                      <a:pt x="248" y="1792"/>
                    </a:lnTo>
                    <a:lnTo>
                      <a:pt x="192" y="1944"/>
                    </a:lnTo>
                    <a:lnTo>
                      <a:pt x="138" y="2104"/>
                    </a:lnTo>
                    <a:lnTo>
                      <a:pt x="88" y="2274"/>
                    </a:lnTo>
                    <a:lnTo>
                      <a:pt x="42" y="2456"/>
                    </a:lnTo>
                    <a:lnTo>
                      <a:pt x="0" y="264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11364"/>
                  </a:gs>
                  <a:gs pos="100000">
                    <a:srgbClr val="D11364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FACD69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33" name="Rectangle 25"/>
              <p:cNvSpPr>
                <a:spLocks noChangeArrowheads="1"/>
              </p:cNvSpPr>
              <p:nvPr/>
            </p:nvSpPr>
            <p:spPr bwMode="gray">
              <a:xfrm>
                <a:off x="3082" y="1787"/>
                <a:ext cx="1743" cy="192"/>
              </a:xfrm>
              <a:prstGeom prst="rect">
                <a:avLst/>
              </a:prstGeom>
              <a:gradFill rotWithShape="1">
                <a:gsLst>
                  <a:gs pos="0">
                    <a:schemeClr val="accent2">
                      <a:gamma/>
                      <a:shade val="72549"/>
                      <a:invGamma/>
                    </a:schemeClr>
                  </a:gs>
                  <a:gs pos="50000">
                    <a:schemeClr val="accent2"/>
                  </a:gs>
                  <a:gs pos="100000">
                    <a:schemeClr val="accent2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sz="1600" b="1">
                    <a:solidFill>
                      <a:srgbClr val="FFFFFF"/>
                    </a:solidFill>
                    <a:latin typeface="Verdana" panose="020B0604030504040204" pitchFamily="34" charset="0"/>
                  </a:rPr>
                  <a:t>CÔNG NGHỆ SỐ </a:t>
                </a:r>
              </a:p>
            </p:txBody>
          </p:sp>
          <p:sp>
            <p:nvSpPr>
              <p:cNvPr id="68634" name="Rectangle 26"/>
              <p:cNvSpPr>
                <a:spLocks noChangeArrowheads="1"/>
              </p:cNvSpPr>
              <p:nvPr/>
            </p:nvSpPr>
            <p:spPr bwMode="gray">
              <a:xfrm>
                <a:off x="2556" y="2310"/>
                <a:ext cx="1900" cy="188"/>
              </a:xfrm>
              <a:prstGeom prst="rect">
                <a:avLst/>
              </a:prstGeom>
              <a:gradFill rotWithShape="1">
                <a:gsLst>
                  <a:gs pos="0">
                    <a:schemeClr val="hlink">
                      <a:gamma/>
                      <a:shade val="72549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sz="1600" b="1">
                    <a:solidFill>
                      <a:srgbClr val="FFFFFF"/>
                    </a:solidFill>
                    <a:latin typeface="Verdana" panose="020B0604030504040204" pitchFamily="34" charset="0"/>
                  </a:rPr>
                  <a:t>TUYỂN SINH &amp; NHẬP HỌC </a:t>
                </a:r>
              </a:p>
            </p:txBody>
          </p:sp>
          <p:sp>
            <p:nvSpPr>
              <p:cNvPr id="68635" name="Freeform 27"/>
              <p:cNvSpPr>
                <a:spLocks/>
              </p:cNvSpPr>
              <p:nvPr/>
            </p:nvSpPr>
            <p:spPr bwMode="gray">
              <a:xfrm>
                <a:off x="2036" y="2494"/>
                <a:ext cx="2415" cy="343"/>
              </a:xfrm>
              <a:custGeom>
                <a:avLst/>
                <a:gdLst>
                  <a:gd name="T0" fmla="*/ 1742 w 2048"/>
                  <a:gd name="T1" fmla="*/ 286 h 286"/>
                  <a:gd name="T2" fmla="*/ 0 w 2048"/>
                  <a:gd name="T3" fmla="*/ 286 h 286"/>
                  <a:gd name="T4" fmla="*/ 446 w 2048"/>
                  <a:gd name="T5" fmla="*/ 0 h 286"/>
                  <a:gd name="T6" fmla="*/ 2048 w 2048"/>
                  <a:gd name="T7" fmla="*/ 0 h 286"/>
                  <a:gd name="T8" fmla="*/ 1742 w 2048"/>
                  <a:gd name="T9" fmla="*/ 286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48" h="286">
                    <a:moveTo>
                      <a:pt x="1742" y="286"/>
                    </a:moveTo>
                    <a:lnTo>
                      <a:pt x="0" y="286"/>
                    </a:lnTo>
                    <a:lnTo>
                      <a:pt x="446" y="0"/>
                    </a:lnTo>
                    <a:lnTo>
                      <a:pt x="2048" y="0"/>
                    </a:lnTo>
                    <a:lnTo>
                      <a:pt x="1742" y="286"/>
                    </a:lnTo>
                    <a:close/>
                  </a:path>
                </a:pathLst>
              </a:cu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808080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8636" name="Rectangle 28"/>
              <p:cNvSpPr>
                <a:spLocks noChangeArrowheads="1"/>
              </p:cNvSpPr>
              <p:nvPr/>
            </p:nvSpPr>
            <p:spPr bwMode="gray">
              <a:xfrm>
                <a:off x="2038" y="2836"/>
                <a:ext cx="2056" cy="188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gamma/>
                      <a:shade val="72549"/>
                      <a:invGamma/>
                    </a:schemeClr>
                  </a:gs>
                  <a:gs pos="50000">
                    <a:schemeClr val="folHlink"/>
                  </a:gs>
                  <a:gs pos="100000">
                    <a:schemeClr val="folHlink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sz="1600" b="1">
                    <a:solidFill>
                      <a:srgbClr val="FFFFFF"/>
                    </a:solidFill>
                    <a:latin typeface="Verdana" panose="020B0604030504040204" pitchFamily="34" charset="0"/>
                  </a:rPr>
                  <a:t>CHƯƠNG TRÌNH ĐÀO TẠO </a:t>
                </a:r>
              </a:p>
            </p:txBody>
          </p:sp>
          <p:sp>
            <p:nvSpPr>
              <p:cNvPr id="68637" name="Rectangle 29"/>
              <p:cNvSpPr>
                <a:spLocks noChangeArrowheads="1"/>
              </p:cNvSpPr>
              <p:nvPr/>
            </p:nvSpPr>
            <p:spPr bwMode="gray">
              <a:xfrm>
                <a:off x="1514" y="3363"/>
                <a:ext cx="2213" cy="187"/>
              </a:xfrm>
              <a:prstGeom prst="rect">
                <a:avLst/>
              </a:prstGeom>
              <a:gradFill rotWithShape="1">
                <a:gsLst>
                  <a:gs pos="0">
                    <a:schemeClr val="accent1">
                      <a:gamma/>
                      <a:shade val="72549"/>
                      <a:invGamma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gamma/>
                      <a:shade val="72549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altLang="en-US" sz="1600" b="1">
                    <a:solidFill>
                      <a:srgbClr val="FFFFFF"/>
                    </a:solidFill>
                    <a:latin typeface="Verdana" panose="020B0604030504040204" pitchFamily="34" charset="0"/>
                  </a:rPr>
                  <a:t>TƯ VẤN,  TUYỂN SINH  </a:t>
                </a:r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411" y="963668"/>
            <a:ext cx="1803989" cy="108412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901A39A8-BE74-1B65-2FFB-3FEC4A4A6C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44"/>
          <a:stretch/>
        </p:blipFill>
        <p:spPr bwMode="auto">
          <a:xfrm>
            <a:off x="2892504" y="5133397"/>
            <a:ext cx="1209662" cy="846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D9213935-6D2A-55AE-17C1-5C0C112F178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75"/>
          <a:stretch/>
        </p:blipFill>
        <p:spPr bwMode="auto">
          <a:xfrm>
            <a:off x="4359247" y="5113802"/>
            <a:ext cx="1209662" cy="882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C04723A3-A993-2D20-46E2-C286743DCE2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2" b="47518"/>
          <a:stretch/>
        </p:blipFill>
        <p:spPr bwMode="auto">
          <a:xfrm>
            <a:off x="3227295" y="3826040"/>
            <a:ext cx="1629727" cy="891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B6C9BA42-C140-C1D1-6EAC-357D8D7ADA4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58" b="18348"/>
          <a:stretch/>
        </p:blipFill>
        <p:spPr bwMode="auto">
          <a:xfrm>
            <a:off x="4971005" y="3840631"/>
            <a:ext cx="1318735" cy="901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8C3AD4AF-46A1-2FAB-A1B3-1247D0C166E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607" y="2473475"/>
            <a:ext cx="1112586" cy="934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 descr="Capture7">
            <a:extLst>
              <a:ext uri="{FF2B5EF4-FFF2-40B4-BE49-F238E27FC236}">
                <a16:creationId xmlns:a16="http://schemas.microsoft.com/office/drawing/2014/main" xmlns="" id="{CC3EF30E-1826-6118-05BA-247AE1610F7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71" t="8382" r="5371" b="32563"/>
          <a:stretch/>
        </p:blipFill>
        <p:spPr bwMode="auto">
          <a:xfrm>
            <a:off x="5155531" y="2479346"/>
            <a:ext cx="1838326" cy="92225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26563E96-BA11-B9C3-8622-BE850E3BABB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003" y="1017502"/>
            <a:ext cx="1674810" cy="1001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Footer Placeholder 4"/>
          <p:cNvSpPr>
            <a:spLocks noGrp="1"/>
          </p:cNvSpPr>
          <p:nvPr>
            <p:ph type="ftr" sz="quarter" idx="12"/>
          </p:nvPr>
        </p:nvSpPr>
        <p:spPr>
          <a:xfrm>
            <a:off x="5257800" y="6400800"/>
            <a:ext cx="3657600" cy="304800"/>
          </a:xfrm>
        </p:spPr>
        <p:txBody>
          <a:bodyPr/>
          <a:lstStyle/>
          <a:p>
            <a:r>
              <a:rPr lang="en-US" altLang="en-US" dirty="0">
                <a:solidFill>
                  <a:srgbClr val="FF0000"/>
                </a:solidFill>
              </a:rPr>
              <a:t>NHÂN VĂN, - SÁNG TẠO - PHÁT TRIỂN - BỀN VỮNG</a:t>
            </a:r>
            <a:endParaRPr lang="en-US" altLang="en-US" dirty="0">
              <a:solidFill>
                <a:srgbClr val="FF0000"/>
              </a:solidFill>
            </a:endParaRPr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3. KẾT LUẬN </a:t>
            </a:r>
          </a:p>
        </p:txBody>
      </p:sp>
      <p:grpSp>
        <p:nvGrpSpPr>
          <p:cNvPr id="79905" name="Group 33"/>
          <p:cNvGrpSpPr>
            <a:grpSpLocks/>
          </p:cNvGrpSpPr>
          <p:nvPr/>
        </p:nvGrpSpPr>
        <p:grpSpPr bwMode="auto">
          <a:xfrm>
            <a:off x="0" y="1219200"/>
            <a:ext cx="8741804" cy="4953000"/>
            <a:chOff x="550" y="912"/>
            <a:chExt cx="4757" cy="2976"/>
          </a:xfrm>
        </p:grpSpPr>
        <p:sp>
          <p:nvSpPr>
            <p:cNvPr id="79875" name="AutoShape 3"/>
            <p:cNvSpPr>
              <a:spLocks noChangeArrowheads="1"/>
            </p:cNvSpPr>
            <p:nvPr/>
          </p:nvSpPr>
          <p:spPr bwMode="gray">
            <a:xfrm>
              <a:off x="1104" y="1392"/>
              <a:ext cx="3484" cy="1728"/>
            </a:xfrm>
            <a:prstGeom prst="upArrow">
              <a:avLst>
                <a:gd name="adj1" fmla="val 57824"/>
                <a:gd name="adj2" fmla="val 54398"/>
              </a:avLst>
            </a:pr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0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76" name="AutoShape 4"/>
            <p:cNvSpPr>
              <a:spLocks noChangeArrowheads="1"/>
            </p:cNvSpPr>
            <p:nvPr/>
          </p:nvSpPr>
          <p:spPr bwMode="gray">
            <a:xfrm>
              <a:off x="1416" y="912"/>
              <a:ext cx="3049" cy="36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gamma/>
                    <a:shade val="54510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4510"/>
                    <a:invGamma/>
                  </a:schemeClr>
                </a:gs>
              </a:gsLst>
              <a:lin ang="0" scaled="1"/>
            </a:gradFill>
            <a:ln w="38100" algn="ctr">
              <a:solidFill>
                <a:srgbClr val="FFFFFF"/>
              </a:solidFill>
              <a:round/>
              <a:headEnd/>
              <a:tailEnd/>
            </a:ln>
            <a:effectLst>
              <a:outerShdw dist="63500" dir="3187806" algn="ctr" rotWithShape="0">
                <a:srgbClr val="001D3A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en-US" altLang="en-US" sz="20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anose="020B0604030504040204" pitchFamily="34" charset="0"/>
                </a:rPr>
                <a:t>CHIẾN LƯỢC PHÁT TRIỂN CÔNG NGHỆ SỐ </a:t>
              </a:r>
            </a:p>
          </p:txBody>
        </p:sp>
        <p:sp>
          <p:nvSpPr>
            <p:cNvPr id="79877" name="Text Box 5"/>
            <p:cNvSpPr txBox="1">
              <a:spLocks noChangeArrowheads="1"/>
            </p:cNvSpPr>
            <p:nvPr/>
          </p:nvSpPr>
          <p:spPr bwMode="gray">
            <a:xfrm>
              <a:off x="1853" y="1926"/>
              <a:ext cx="1957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en-US" sz="2000" b="1"/>
                <a:t>NÂNG CAO NĂNG LỰC </a:t>
              </a:r>
            </a:p>
          </p:txBody>
        </p:sp>
        <p:grpSp>
          <p:nvGrpSpPr>
            <p:cNvPr id="79901" name="Group 29"/>
            <p:cNvGrpSpPr>
              <a:grpSpLocks/>
            </p:cNvGrpSpPr>
            <p:nvPr/>
          </p:nvGrpSpPr>
          <p:grpSpPr bwMode="auto">
            <a:xfrm>
              <a:off x="550" y="2572"/>
              <a:ext cx="984" cy="1253"/>
              <a:chOff x="550" y="2572"/>
              <a:chExt cx="984" cy="1253"/>
            </a:xfrm>
          </p:grpSpPr>
          <p:grpSp>
            <p:nvGrpSpPr>
              <p:cNvPr id="79878" name="Group 6"/>
              <p:cNvGrpSpPr>
                <a:grpSpLocks/>
              </p:cNvGrpSpPr>
              <p:nvPr/>
            </p:nvGrpSpPr>
            <p:grpSpPr bwMode="auto">
              <a:xfrm>
                <a:off x="550" y="2572"/>
                <a:ext cx="984" cy="954"/>
                <a:chOff x="586" y="1584"/>
                <a:chExt cx="1312" cy="1296"/>
              </a:xfrm>
            </p:grpSpPr>
            <p:grpSp>
              <p:nvGrpSpPr>
                <p:cNvPr id="79879" name="Group 7"/>
                <p:cNvGrpSpPr>
                  <a:grpSpLocks/>
                </p:cNvGrpSpPr>
                <p:nvPr/>
              </p:nvGrpSpPr>
              <p:grpSpPr bwMode="auto">
                <a:xfrm>
                  <a:off x="624" y="1584"/>
                  <a:ext cx="1248" cy="1296"/>
                  <a:chOff x="2016" y="1920"/>
                  <a:chExt cx="1680" cy="1680"/>
                </a:xfrm>
              </p:grpSpPr>
              <p:sp>
                <p:nvSpPr>
                  <p:cNvPr id="79880" name="Oval 8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2"/>
                      </a:gs>
                      <a:gs pos="100000">
                        <a:schemeClr val="accent2">
                          <a:gamma/>
                          <a:shade val="63529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881" name="Freeform 9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accent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BBF6EE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9882" name="Text Box 10"/>
                <p:cNvSpPr txBox="1">
                  <a:spLocks noChangeArrowheads="1"/>
                </p:cNvSpPr>
                <p:nvPr/>
              </p:nvSpPr>
              <p:spPr bwMode="gray">
                <a:xfrm>
                  <a:off x="586" y="1875"/>
                  <a:ext cx="1312" cy="8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CƠ SỞ VẬT CHẤT</a:t>
                  </a:r>
                </a:p>
                <a:p>
                  <a:pPr algn="ctr" eaLnBrk="0" hangingPunct="0"/>
                  <a:r>
                    <a:rPr lang="en-US" altLang="en-US" sz="2000" b="1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&amp; YÊU CẦU  </a:t>
                  </a:r>
                </a:p>
              </p:txBody>
            </p:sp>
          </p:grpSp>
          <p:sp>
            <p:nvSpPr>
              <p:cNvPr id="79883" name="Oval 11"/>
              <p:cNvSpPr>
                <a:spLocks noChangeArrowheads="1"/>
              </p:cNvSpPr>
              <p:nvPr/>
            </p:nvSpPr>
            <p:spPr bwMode="gray">
              <a:xfrm>
                <a:off x="672" y="3580"/>
                <a:ext cx="760" cy="245"/>
              </a:xfrm>
              <a:prstGeom prst="ellipse">
                <a:avLst/>
              </a:prstGeom>
              <a:gradFill rotWithShape="1">
                <a:gsLst>
                  <a:gs pos="0">
                    <a:srgbClr val="CECECE"/>
                  </a:gs>
                  <a:gs pos="100000">
                    <a:srgbClr val="CECECE">
                      <a:gamma/>
                      <a:tint val="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9904" name="Group 32"/>
            <p:cNvGrpSpPr>
              <a:grpSpLocks/>
            </p:cNvGrpSpPr>
            <p:nvPr/>
          </p:nvGrpSpPr>
          <p:grpSpPr bwMode="auto">
            <a:xfrm>
              <a:off x="4225" y="2544"/>
              <a:ext cx="1082" cy="1302"/>
              <a:chOff x="4225" y="2544"/>
              <a:chExt cx="1082" cy="1302"/>
            </a:xfrm>
          </p:grpSpPr>
          <p:grpSp>
            <p:nvGrpSpPr>
              <p:cNvPr id="79884" name="Group 12"/>
              <p:cNvGrpSpPr>
                <a:grpSpLocks/>
              </p:cNvGrpSpPr>
              <p:nvPr/>
            </p:nvGrpSpPr>
            <p:grpSpPr bwMode="auto">
              <a:xfrm>
                <a:off x="4225" y="2544"/>
                <a:ext cx="1082" cy="965"/>
                <a:chOff x="2342" y="1488"/>
                <a:chExt cx="1298" cy="1152"/>
              </a:xfrm>
            </p:grpSpPr>
            <p:grpSp>
              <p:nvGrpSpPr>
                <p:cNvPr id="79885" name="Group 13"/>
                <p:cNvGrpSpPr>
                  <a:grpSpLocks/>
                </p:cNvGrpSpPr>
                <p:nvPr/>
              </p:nvGrpSpPr>
              <p:grpSpPr bwMode="auto">
                <a:xfrm>
                  <a:off x="2400" y="1488"/>
                  <a:ext cx="1152" cy="1152"/>
                  <a:chOff x="2016" y="1920"/>
                  <a:chExt cx="1680" cy="1680"/>
                </a:xfrm>
              </p:grpSpPr>
              <p:sp>
                <p:nvSpPr>
                  <p:cNvPr id="79886" name="Oval 14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folHlink"/>
                      </a:gs>
                      <a:gs pos="100000">
                        <a:schemeClr val="folHlink">
                          <a:gamma/>
                          <a:shade val="24314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887" name="Freeform 15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rgbClr val="FFFFFF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BBF6EE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9888" name="Text Box 16"/>
                <p:cNvSpPr txBox="1">
                  <a:spLocks noChangeArrowheads="1"/>
                </p:cNvSpPr>
                <p:nvPr/>
              </p:nvSpPr>
              <p:spPr bwMode="gray">
                <a:xfrm>
                  <a:off x="2342" y="1780"/>
                  <a:ext cx="1298" cy="72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>
                  <a:spAutoFit/>
                </a:bodyPr>
                <a:lstStyle/>
                <a:p>
                  <a:pPr algn="ctr" eaLnBrk="0" hangingPunct="0"/>
                  <a:r>
                    <a:rPr lang="en-US" altLang="en-US" sz="2000" b="1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ĐÁNH GIÁ ÁP DỤNG QUY TRÌNH </a:t>
                  </a:r>
                </a:p>
              </p:txBody>
            </p:sp>
          </p:grpSp>
          <p:sp>
            <p:nvSpPr>
              <p:cNvPr id="79889" name="Oval 17"/>
              <p:cNvSpPr>
                <a:spLocks noChangeArrowheads="1"/>
              </p:cNvSpPr>
              <p:nvPr/>
            </p:nvSpPr>
            <p:spPr bwMode="gray">
              <a:xfrm>
                <a:off x="4272" y="3539"/>
                <a:ext cx="917" cy="307"/>
              </a:xfrm>
              <a:prstGeom prst="ellipse">
                <a:avLst/>
              </a:prstGeom>
              <a:gradFill rotWithShape="1">
                <a:gsLst>
                  <a:gs pos="0">
                    <a:srgbClr val="CECECE"/>
                  </a:gs>
                  <a:gs pos="100000">
                    <a:srgbClr val="CECECE">
                      <a:gamma/>
                      <a:tint val="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9902" name="Group 30"/>
            <p:cNvGrpSpPr>
              <a:grpSpLocks/>
            </p:cNvGrpSpPr>
            <p:nvPr/>
          </p:nvGrpSpPr>
          <p:grpSpPr bwMode="auto">
            <a:xfrm>
              <a:off x="1776" y="2572"/>
              <a:ext cx="960" cy="1316"/>
              <a:chOff x="1776" y="2572"/>
              <a:chExt cx="960" cy="1316"/>
            </a:xfrm>
          </p:grpSpPr>
          <p:grpSp>
            <p:nvGrpSpPr>
              <p:cNvPr id="79890" name="Group 18"/>
              <p:cNvGrpSpPr>
                <a:grpSpLocks/>
              </p:cNvGrpSpPr>
              <p:nvPr/>
            </p:nvGrpSpPr>
            <p:grpSpPr bwMode="auto">
              <a:xfrm>
                <a:off x="1776" y="2572"/>
                <a:ext cx="960" cy="958"/>
                <a:chOff x="2016" y="1920"/>
                <a:chExt cx="1680" cy="1680"/>
              </a:xfrm>
            </p:grpSpPr>
            <p:sp>
              <p:nvSpPr>
                <p:cNvPr id="79891" name="Oval 1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51373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sy="50000" kx="-2453608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9892" name="Freeform 2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000000"/>
                      </a:solidFill>
                      <a:prstDash val="solid"/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9893" name="Text Box 21"/>
              <p:cNvSpPr txBox="1">
                <a:spLocks noChangeArrowheads="1"/>
              </p:cNvSpPr>
              <p:nvPr/>
            </p:nvSpPr>
            <p:spPr bwMode="gray">
              <a:xfrm>
                <a:off x="1800" y="2651"/>
                <a:ext cx="864" cy="79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altLang="en-US" sz="20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TRÌNH ĐỘ </a:t>
                </a:r>
              </a:p>
              <a:p>
                <a:pPr algn="ctr" eaLnBrk="0" hangingPunct="0"/>
                <a:r>
                  <a:rPr lang="en-US" altLang="en-US" sz="2000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CÔNG NGHỆ THÔNG TIN </a:t>
                </a:r>
              </a:p>
            </p:txBody>
          </p:sp>
          <p:sp>
            <p:nvSpPr>
              <p:cNvPr id="79894" name="Oval 22"/>
              <p:cNvSpPr>
                <a:spLocks noChangeArrowheads="1"/>
              </p:cNvSpPr>
              <p:nvPr/>
            </p:nvSpPr>
            <p:spPr bwMode="gray">
              <a:xfrm>
                <a:off x="1776" y="3580"/>
                <a:ext cx="916" cy="308"/>
              </a:xfrm>
              <a:prstGeom prst="ellipse">
                <a:avLst/>
              </a:prstGeom>
              <a:gradFill rotWithShape="1">
                <a:gsLst>
                  <a:gs pos="0">
                    <a:srgbClr val="CECECE"/>
                  </a:gs>
                  <a:gs pos="100000">
                    <a:srgbClr val="CECECE">
                      <a:gamma/>
                      <a:tint val="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9903" name="Group 31"/>
            <p:cNvGrpSpPr>
              <a:grpSpLocks/>
            </p:cNvGrpSpPr>
            <p:nvPr/>
          </p:nvGrpSpPr>
          <p:grpSpPr bwMode="auto">
            <a:xfrm>
              <a:off x="3072" y="2544"/>
              <a:ext cx="960" cy="1316"/>
              <a:chOff x="3072" y="2544"/>
              <a:chExt cx="960" cy="1316"/>
            </a:xfrm>
          </p:grpSpPr>
          <p:grpSp>
            <p:nvGrpSpPr>
              <p:cNvPr id="79895" name="Group 23"/>
              <p:cNvGrpSpPr>
                <a:grpSpLocks/>
              </p:cNvGrpSpPr>
              <p:nvPr/>
            </p:nvGrpSpPr>
            <p:grpSpPr bwMode="auto">
              <a:xfrm>
                <a:off x="3072" y="2544"/>
                <a:ext cx="960" cy="958"/>
                <a:chOff x="3072" y="2544"/>
                <a:chExt cx="960" cy="958"/>
              </a:xfrm>
            </p:grpSpPr>
            <p:grpSp>
              <p:nvGrpSpPr>
                <p:cNvPr id="79896" name="Group 24"/>
                <p:cNvGrpSpPr>
                  <a:grpSpLocks/>
                </p:cNvGrpSpPr>
                <p:nvPr/>
              </p:nvGrpSpPr>
              <p:grpSpPr bwMode="auto">
                <a:xfrm>
                  <a:off x="3072" y="2544"/>
                  <a:ext cx="960" cy="958"/>
                  <a:chOff x="2016" y="1920"/>
                  <a:chExt cx="1680" cy="1680"/>
                </a:xfrm>
              </p:grpSpPr>
              <p:sp>
                <p:nvSpPr>
                  <p:cNvPr id="79897" name="Oval 25"/>
                  <p:cNvSpPr>
                    <a:spLocks noChangeArrowheads="1"/>
                  </p:cNvSpPr>
                  <p:nvPr/>
                </p:nvSpPr>
                <p:spPr bwMode="gray">
                  <a:xfrm>
                    <a:off x="2016" y="1920"/>
                    <a:ext cx="1680" cy="168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51373"/>
                          <a:invGamma/>
                        </a:schemeClr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sy="50000" kx="-2453608" rotWithShape="0">
                            <a:schemeClr val="bg2">
                              <a:alpha val="50000"/>
                            </a:schemeClr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79898" name="Freeform 26"/>
                  <p:cNvSpPr>
                    <a:spLocks/>
                  </p:cNvSpPr>
                  <p:nvPr/>
                </p:nvSpPr>
                <p:spPr bwMode="gray">
                  <a:xfrm>
                    <a:off x="2208" y="1948"/>
                    <a:ext cx="1296" cy="634"/>
                  </a:xfrm>
                  <a:custGeom>
                    <a:avLst/>
                    <a:gdLst>
                      <a:gd name="T0" fmla="*/ 1301 w 1321"/>
                      <a:gd name="T1" fmla="*/ 401 h 712"/>
                      <a:gd name="T2" fmla="*/ 1317 w 1321"/>
                      <a:gd name="T3" fmla="*/ 442 h 712"/>
                      <a:gd name="T4" fmla="*/ 1321 w 1321"/>
                      <a:gd name="T5" fmla="*/ 481 h 712"/>
                      <a:gd name="T6" fmla="*/ 1315 w 1321"/>
                      <a:gd name="T7" fmla="*/ 516 h 712"/>
                      <a:gd name="T8" fmla="*/ 1298 w 1321"/>
                      <a:gd name="T9" fmla="*/ 550 h 712"/>
                      <a:gd name="T10" fmla="*/ 1272 w 1321"/>
                      <a:gd name="T11" fmla="*/ 579 h 712"/>
                      <a:gd name="T12" fmla="*/ 1239 w 1321"/>
                      <a:gd name="T13" fmla="*/ 604 h 712"/>
                      <a:gd name="T14" fmla="*/ 1196 w 1321"/>
                      <a:gd name="T15" fmla="*/ 628 h 712"/>
                      <a:gd name="T16" fmla="*/ 1147 w 1321"/>
                      <a:gd name="T17" fmla="*/ 649 h 712"/>
                      <a:gd name="T18" fmla="*/ 1092 w 1321"/>
                      <a:gd name="T19" fmla="*/ 667 h 712"/>
                      <a:gd name="T20" fmla="*/ 1031 w 1321"/>
                      <a:gd name="T21" fmla="*/ 683 h 712"/>
                      <a:gd name="T22" fmla="*/ 967 w 1321"/>
                      <a:gd name="T23" fmla="*/ 694 h 712"/>
                      <a:gd name="T24" fmla="*/ 896 w 1321"/>
                      <a:gd name="T25" fmla="*/ 704 h 712"/>
                      <a:gd name="T26" fmla="*/ 824 w 1321"/>
                      <a:gd name="T27" fmla="*/ 710 h 712"/>
                      <a:gd name="T28" fmla="*/ 795 w 1321"/>
                      <a:gd name="T29" fmla="*/ 712 h 712"/>
                      <a:gd name="T30" fmla="*/ 476 w 1321"/>
                      <a:gd name="T31" fmla="*/ 712 h 712"/>
                      <a:gd name="T32" fmla="*/ 472 w 1321"/>
                      <a:gd name="T33" fmla="*/ 712 h 712"/>
                      <a:gd name="T34" fmla="*/ 409 w 1321"/>
                      <a:gd name="T35" fmla="*/ 708 h 712"/>
                      <a:gd name="T36" fmla="*/ 348 w 1321"/>
                      <a:gd name="T37" fmla="*/ 704 h 712"/>
                      <a:gd name="T38" fmla="*/ 290 w 1321"/>
                      <a:gd name="T39" fmla="*/ 696 h 712"/>
                      <a:gd name="T40" fmla="*/ 235 w 1321"/>
                      <a:gd name="T41" fmla="*/ 689 h 712"/>
                      <a:gd name="T42" fmla="*/ 186 w 1321"/>
                      <a:gd name="T43" fmla="*/ 677 h 712"/>
                      <a:gd name="T44" fmla="*/ 141 w 1321"/>
                      <a:gd name="T45" fmla="*/ 663 h 712"/>
                      <a:gd name="T46" fmla="*/ 102 w 1321"/>
                      <a:gd name="T47" fmla="*/ 648 h 712"/>
                      <a:gd name="T48" fmla="*/ 67 w 1321"/>
                      <a:gd name="T49" fmla="*/ 630 h 712"/>
                      <a:gd name="T50" fmla="*/ 39 w 1321"/>
                      <a:gd name="T51" fmla="*/ 608 h 712"/>
                      <a:gd name="T52" fmla="*/ 18 w 1321"/>
                      <a:gd name="T53" fmla="*/ 583 h 712"/>
                      <a:gd name="T54" fmla="*/ 6 w 1321"/>
                      <a:gd name="T55" fmla="*/ 554 h 712"/>
                      <a:gd name="T56" fmla="*/ 0 w 1321"/>
                      <a:gd name="T57" fmla="*/ 524 h 712"/>
                      <a:gd name="T58" fmla="*/ 0 w 1321"/>
                      <a:gd name="T59" fmla="*/ 520 h 712"/>
                      <a:gd name="T60" fmla="*/ 4 w 1321"/>
                      <a:gd name="T61" fmla="*/ 487 h 712"/>
                      <a:gd name="T62" fmla="*/ 16 w 1321"/>
                      <a:gd name="T63" fmla="*/ 446 h 712"/>
                      <a:gd name="T64" fmla="*/ 51 w 1321"/>
                      <a:gd name="T65" fmla="*/ 370 h 712"/>
                      <a:gd name="T66" fmla="*/ 94 w 1321"/>
                      <a:gd name="T67" fmla="*/ 299 h 712"/>
                      <a:gd name="T68" fmla="*/ 147 w 1321"/>
                      <a:gd name="T69" fmla="*/ 235 h 712"/>
                      <a:gd name="T70" fmla="*/ 204 w 1321"/>
                      <a:gd name="T71" fmla="*/ 176 h 712"/>
                      <a:gd name="T72" fmla="*/ 270 w 1321"/>
                      <a:gd name="T73" fmla="*/ 125 h 712"/>
                      <a:gd name="T74" fmla="*/ 341 w 1321"/>
                      <a:gd name="T75" fmla="*/ 82 h 712"/>
                      <a:gd name="T76" fmla="*/ 415 w 1321"/>
                      <a:gd name="T77" fmla="*/ 47 h 712"/>
                      <a:gd name="T78" fmla="*/ 497 w 1321"/>
                      <a:gd name="T79" fmla="*/ 21 h 712"/>
                      <a:gd name="T80" fmla="*/ 581 w 1321"/>
                      <a:gd name="T81" fmla="*/ 6 h 712"/>
                      <a:gd name="T82" fmla="*/ 667 w 1321"/>
                      <a:gd name="T83" fmla="*/ 0 h 712"/>
                      <a:gd name="T84" fmla="*/ 667 w 1321"/>
                      <a:gd name="T85" fmla="*/ 0 h 712"/>
                      <a:gd name="T86" fmla="*/ 759 w 1321"/>
                      <a:gd name="T87" fmla="*/ 6 h 712"/>
                      <a:gd name="T88" fmla="*/ 847 w 1321"/>
                      <a:gd name="T89" fmla="*/ 23 h 712"/>
                      <a:gd name="T90" fmla="*/ 932 w 1321"/>
                      <a:gd name="T91" fmla="*/ 53 h 712"/>
                      <a:gd name="T92" fmla="*/ 1010 w 1321"/>
                      <a:gd name="T93" fmla="*/ 90 h 712"/>
                      <a:gd name="T94" fmla="*/ 1082 w 1321"/>
                      <a:gd name="T95" fmla="*/ 137 h 712"/>
                      <a:gd name="T96" fmla="*/ 1149 w 1321"/>
                      <a:gd name="T97" fmla="*/ 194 h 712"/>
                      <a:gd name="T98" fmla="*/ 1208 w 1321"/>
                      <a:gd name="T99" fmla="*/ 256 h 712"/>
                      <a:gd name="T100" fmla="*/ 1258 w 1321"/>
                      <a:gd name="T101" fmla="*/ 325 h 712"/>
                      <a:gd name="T102" fmla="*/ 1301 w 1321"/>
                      <a:gd name="T103" fmla="*/ 401 h 712"/>
                      <a:gd name="T104" fmla="*/ 1301 w 1321"/>
                      <a:gd name="T105" fmla="*/ 401 h 7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321" h="712">
                        <a:moveTo>
                          <a:pt x="1301" y="401"/>
                        </a:moveTo>
                        <a:lnTo>
                          <a:pt x="1317" y="442"/>
                        </a:lnTo>
                        <a:lnTo>
                          <a:pt x="1321" y="481"/>
                        </a:lnTo>
                        <a:lnTo>
                          <a:pt x="1315" y="516"/>
                        </a:lnTo>
                        <a:lnTo>
                          <a:pt x="1298" y="550"/>
                        </a:lnTo>
                        <a:lnTo>
                          <a:pt x="1272" y="579"/>
                        </a:lnTo>
                        <a:lnTo>
                          <a:pt x="1239" y="604"/>
                        </a:lnTo>
                        <a:lnTo>
                          <a:pt x="1196" y="628"/>
                        </a:lnTo>
                        <a:lnTo>
                          <a:pt x="1147" y="649"/>
                        </a:lnTo>
                        <a:lnTo>
                          <a:pt x="1092" y="667"/>
                        </a:lnTo>
                        <a:lnTo>
                          <a:pt x="1031" y="683"/>
                        </a:lnTo>
                        <a:lnTo>
                          <a:pt x="967" y="694"/>
                        </a:lnTo>
                        <a:lnTo>
                          <a:pt x="896" y="704"/>
                        </a:lnTo>
                        <a:lnTo>
                          <a:pt x="824" y="710"/>
                        </a:lnTo>
                        <a:lnTo>
                          <a:pt x="795" y="712"/>
                        </a:lnTo>
                        <a:lnTo>
                          <a:pt x="476" y="712"/>
                        </a:lnTo>
                        <a:lnTo>
                          <a:pt x="472" y="712"/>
                        </a:lnTo>
                        <a:lnTo>
                          <a:pt x="409" y="708"/>
                        </a:lnTo>
                        <a:lnTo>
                          <a:pt x="348" y="704"/>
                        </a:lnTo>
                        <a:lnTo>
                          <a:pt x="290" y="696"/>
                        </a:lnTo>
                        <a:lnTo>
                          <a:pt x="235" y="689"/>
                        </a:lnTo>
                        <a:lnTo>
                          <a:pt x="186" y="677"/>
                        </a:lnTo>
                        <a:lnTo>
                          <a:pt x="141" y="663"/>
                        </a:lnTo>
                        <a:lnTo>
                          <a:pt x="102" y="648"/>
                        </a:lnTo>
                        <a:lnTo>
                          <a:pt x="67" y="630"/>
                        </a:lnTo>
                        <a:lnTo>
                          <a:pt x="39" y="608"/>
                        </a:lnTo>
                        <a:lnTo>
                          <a:pt x="18" y="583"/>
                        </a:lnTo>
                        <a:lnTo>
                          <a:pt x="6" y="554"/>
                        </a:lnTo>
                        <a:lnTo>
                          <a:pt x="0" y="524"/>
                        </a:lnTo>
                        <a:lnTo>
                          <a:pt x="0" y="520"/>
                        </a:lnTo>
                        <a:lnTo>
                          <a:pt x="4" y="487"/>
                        </a:lnTo>
                        <a:lnTo>
                          <a:pt x="16" y="446"/>
                        </a:lnTo>
                        <a:lnTo>
                          <a:pt x="51" y="370"/>
                        </a:lnTo>
                        <a:lnTo>
                          <a:pt x="94" y="299"/>
                        </a:lnTo>
                        <a:lnTo>
                          <a:pt x="147" y="235"/>
                        </a:lnTo>
                        <a:lnTo>
                          <a:pt x="204" y="176"/>
                        </a:lnTo>
                        <a:lnTo>
                          <a:pt x="270" y="125"/>
                        </a:lnTo>
                        <a:lnTo>
                          <a:pt x="341" y="82"/>
                        </a:lnTo>
                        <a:lnTo>
                          <a:pt x="415" y="47"/>
                        </a:lnTo>
                        <a:lnTo>
                          <a:pt x="497" y="21"/>
                        </a:lnTo>
                        <a:lnTo>
                          <a:pt x="581" y="6"/>
                        </a:lnTo>
                        <a:lnTo>
                          <a:pt x="667" y="0"/>
                        </a:lnTo>
                        <a:lnTo>
                          <a:pt x="667" y="0"/>
                        </a:lnTo>
                        <a:lnTo>
                          <a:pt x="759" y="6"/>
                        </a:lnTo>
                        <a:lnTo>
                          <a:pt x="847" y="23"/>
                        </a:lnTo>
                        <a:lnTo>
                          <a:pt x="932" y="53"/>
                        </a:lnTo>
                        <a:lnTo>
                          <a:pt x="1010" y="90"/>
                        </a:lnTo>
                        <a:lnTo>
                          <a:pt x="1082" y="137"/>
                        </a:lnTo>
                        <a:lnTo>
                          <a:pt x="1149" y="194"/>
                        </a:lnTo>
                        <a:lnTo>
                          <a:pt x="1208" y="256"/>
                        </a:lnTo>
                        <a:lnTo>
                          <a:pt x="1258" y="325"/>
                        </a:lnTo>
                        <a:lnTo>
                          <a:pt x="1301" y="401"/>
                        </a:lnTo>
                        <a:lnTo>
                          <a:pt x="1301" y="401"/>
                        </a:lnTo>
                        <a:close/>
                      </a:path>
                    </a:pathLst>
                  </a:custGeom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0">
                        <a:solidFill>
                          <a:srgbClr val="000000"/>
                        </a:solidFill>
                        <a:prstDash val="solid"/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US"/>
                  </a:p>
                </p:txBody>
              </p:sp>
            </p:grpSp>
            <p:sp>
              <p:nvSpPr>
                <p:cNvPr id="79899" name="Text Box 27"/>
                <p:cNvSpPr txBox="1">
                  <a:spLocks noChangeArrowheads="1"/>
                </p:cNvSpPr>
                <p:nvPr/>
              </p:nvSpPr>
              <p:spPr bwMode="gray">
                <a:xfrm>
                  <a:off x="3124" y="2648"/>
                  <a:ext cx="864" cy="79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ctr" eaLnBrk="0" hangingPunct="0"/>
                  <a:r>
                    <a:rPr lang="en-US" altLang="en-US" sz="2000" b="1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ĐÀO TẠO </a:t>
                  </a:r>
                </a:p>
                <a:p>
                  <a:pPr algn="ctr" eaLnBrk="0" hangingPunct="0"/>
                  <a:r>
                    <a:rPr lang="en-US" altLang="en-US" sz="2000" b="1">
                      <a:solidFill>
                        <a:srgbClr val="FFFFFF"/>
                      </a:solidFill>
                      <a:effectLst>
                        <a:outerShdw blurRad="38100" dist="38100" dir="2700000" algn="tl">
                          <a:srgbClr val="C0C0C0"/>
                        </a:outerShdw>
                      </a:effectLst>
                    </a:rPr>
                    <a:t>NÂNG CAO CÔNG NGHỆ SỐ </a:t>
                  </a:r>
                </a:p>
              </p:txBody>
            </p:sp>
          </p:grpSp>
          <p:sp>
            <p:nvSpPr>
              <p:cNvPr id="79900" name="Oval 28"/>
              <p:cNvSpPr>
                <a:spLocks noChangeArrowheads="1"/>
              </p:cNvSpPr>
              <p:nvPr/>
            </p:nvSpPr>
            <p:spPr bwMode="gray">
              <a:xfrm>
                <a:off x="3072" y="3552"/>
                <a:ext cx="916" cy="308"/>
              </a:xfrm>
              <a:prstGeom prst="ellipse">
                <a:avLst/>
              </a:prstGeom>
              <a:gradFill rotWithShape="1">
                <a:gsLst>
                  <a:gs pos="0">
                    <a:srgbClr val="CECECE"/>
                  </a:gs>
                  <a:gs pos="100000">
                    <a:srgbClr val="CECECE">
                      <a:gamma/>
                      <a:tint val="0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WordArt 2"/>
          <p:cNvSpPr>
            <a:spLocks noChangeArrowheads="1" noChangeShapeType="1" noTextEdit="1"/>
          </p:cNvSpPr>
          <p:nvPr/>
        </p:nvSpPr>
        <p:spPr bwMode="gray">
          <a:xfrm>
            <a:off x="2209800" y="1295400"/>
            <a:ext cx="4953000" cy="685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Cảm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ơn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Quý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Thầy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,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Cô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đã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lắng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en-US" sz="3600" b="1" kern="10" dirty="0" err="1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nghe</a:t>
            </a:r>
            <a:r>
              <a:rPr lang="en-US" sz="3600" b="1" kern="10" dirty="0" smtClean="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2"/>
                    </a:gs>
                  </a:gsLst>
                  <a:lin ang="0" scaled="1"/>
                </a:gra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!</a:t>
            </a:r>
            <a:endParaRPr lang="en-US" sz="3600" b="1" kern="10" dirty="0">
              <a:ln w="19050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accent1"/>
                  </a:gs>
                  <a:gs pos="100000">
                    <a:schemeClr val="accent2"/>
                  </a:gs>
                </a:gsLst>
                <a:lin ang="0" scaled="1"/>
              </a:gradFill>
              <a:effectLst>
                <a:outerShdw dist="53882" dir="2700000" algn="ctr" rotWithShape="0">
                  <a:schemeClr val="tx1">
                    <a:alpha val="50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9" y="0"/>
            <a:ext cx="1828800" cy="126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3">
      <a:dk1>
        <a:srgbClr val="003366"/>
      </a:dk1>
      <a:lt1>
        <a:srgbClr val="FFFFFF"/>
      </a:lt1>
      <a:dk2>
        <a:srgbClr val="6542AA"/>
      </a:dk2>
      <a:lt2>
        <a:srgbClr val="C0C0C0"/>
      </a:lt2>
      <a:accent1>
        <a:srgbClr val="269DD8"/>
      </a:accent1>
      <a:accent2>
        <a:srgbClr val="85BA54"/>
      </a:accent2>
      <a:accent3>
        <a:srgbClr val="FFFFFF"/>
      </a:accent3>
      <a:accent4>
        <a:srgbClr val="002A56"/>
      </a:accent4>
      <a:accent5>
        <a:srgbClr val="ACCCE9"/>
      </a:accent5>
      <a:accent6>
        <a:srgbClr val="78A84B"/>
      </a:accent6>
      <a:hlink>
        <a:srgbClr val="4C59D2"/>
      </a:hlink>
      <a:folHlink>
        <a:srgbClr val="A0B5C4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6666"/>
        </a:dk1>
        <a:lt1>
          <a:srgbClr val="FFFFFF"/>
        </a:lt1>
        <a:dk2>
          <a:srgbClr val="003366"/>
        </a:dk2>
        <a:lt2>
          <a:srgbClr val="C0C0C0"/>
        </a:lt2>
        <a:accent1>
          <a:srgbClr val="54AA36"/>
        </a:accent1>
        <a:accent2>
          <a:srgbClr val="D4BA3A"/>
        </a:accent2>
        <a:accent3>
          <a:srgbClr val="FFFFFF"/>
        </a:accent3>
        <a:accent4>
          <a:srgbClr val="005656"/>
        </a:accent4>
        <a:accent5>
          <a:srgbClr val="B3D2AE"/>
        </a:accent5>
        <a:accent6>
          <a:srgbClr val="C0A834"/>
        </a:accent6>
        <a:hlink>
          <a:srgbClr val="21B7A9"/>
        </a:hlink>
        <a:folHlink>
          <a:srgbClr val="BAC4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3366"/>
        </a:dk1>
        <a:lt1>
          <a:srgbClr val="FFFFFF"/>
        </a:lt1>
        <a:dk2>
          <a:srgbClr val="6542AA"/>
        </a:dk2>
        <a:lt2>
          <a:srgbClr val="C0C0C0"/>
        </a:lt2>
        <a:accent1>
          <a:srgbClr val="269DD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ACCCE9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147TGp_edu_light_v2</Template>
  <TotalTime>286</TotalTime>
  <Words>2238</Words>
  <Application>Microsoft Office PowerPoint</Application>
  <PresentationFormat>On-screen Show (4:3)</PresentationFormat>
  <Paragraphs>132</Paragraphs>
  <Slides>8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Default Design</vt:lpstr>
      <vt:lpstr> “GIẢI PHÁP CHUYỂN ĐỔI SỐ TRONG QUY TRÌNH TUYỂN SINH TẠI TRƯỜNG CAO ĐẲNG LÝ TỰ TRỌNG THÀNH PHỐ HỒ CHÍ MINH” ”</vt:lpstr>
      <vt:lpstr>NỘI DUNG </vt:lpstr>
      <vt:lpstr> 1. YÊU CẦU CHUYỂN ĐỔI SỐ  </vt:lpstr>
      <vt:lpstr>2. CHUYỂN ĐỔI SỐ TRONG QUY TRÌNH TUYỂN SINH </vt:lpstr>
      <vt:lpstr>PowerPoint Presentation</vt:lpstr>
      <vt:lpstr>GIẢI PHÁP </vt:lpstr>
      <vt:lpstr>3. KẾT LUẬN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“XÂY DỰNG KHUNG NĂNG LỰC ĐỘI NGŨ GIẢNG VIÊN TẠI TRƯỜNG CAO ĐẲNG LÝ TỰ TRỌNG THÀNH PHỐ HỒ CHÍ MINH”</dc:title>
  <dc:creator>Duc Avian</dc:creator>
  <cp:lastModifiedBy>MySa</cp:lastModifiedBy>
  <cp:revision>36</cp:revision>
  <dcterms:created xsi:type="dcterms:W3CDTF">2021-10-18T01:26:18Z</dcterms:created>
  <dcterms:modified xsi:type="dcterms:W3CDTF">2022-06-30T01:29:48Z</dcterms:modified>
</cp:coreProperties>
</file>