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59" r:id="rId4"/>
    <p:sldId id="276" r:id="rId5"/>
    <p:sldId id="277" r:id="rId6"/>
    <p:sldId id="278" r:id="rId7"/>
    <p:sldId id="279" r:id="rId8"/>
    <p:sldId id="263" r:id="rId9"/>
    <p:sldId id="265" r:id="rId10"/>
    <p:sldId id="264" r:id="rId11"/>
    <p:sldId id="270" r:id="rId12"/>
    <p:sldId id="273" r:id="rId13"/>
    <p:sldId id="268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780" y="78"/>
      </p:cViewPr>
      <p:guideLst/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vi-VN" b="1" smtClean="0"/>
              <a:t>B</a:t>
            </a:r>
            <a:r>
              <a:rPr lang="en-US" b="1" smtClean="0"/>
              <a:t>IỂU</a:t>
            </a:r>
            <a:r>
              <a:rPr lang="en-US" b="1" baseline="0" smtClean="0"/>
              <a:t> ĐỒ</a:t>
            </a:r>
            <a:r>
              <a:rPr lang="vi-VN" b="1" smtClean="0"/>
              <a:t> </a:t>
            </a:r>
            <a:r>
              <a:rPr lang="en-US" b="1" smtClean="0"/>
              <a:t>LỢI</a:t>
            </a:r>
            <a:r>
              <a:rPr lang="en-US" b="1" baseline="0" smtClean="0"/>
              <a:t> NHUẬN </a:t>
            </a:r>
            <a:r>
              <a:rPr lang="vi-VN" b="1" smtClean="0"/>
              <a:t>TỪ </a:t>
            </a:r>
            <a:r>
              <a:rPr lang="vi-VN" b="1"/>
              <a:t>NĂM 2022-2027 </a:t>
            </a:r>
            <a:endParaRPr lang="en-US" b="1" smtClean="0"/>
          </a:p>
          <a:p>
            <a:pPr>
              <a:defRPr sz="20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vi-VN" b="1" smtClean="0"/>
              <a:t>(</a:t>
            </a:r>
            <a:r>
              <a:rPr lang="vi-VN" b="1"/>
              <a:t>Đơn vị: </a:t>
            </a:r>
            <a:r>
              <a:rPr lang="en-US" b="1" smtClean="0"/>
              <a:t>Triệu</a:t>
            </a:r>
            <a:r>
              <a:rPr lang="en-US" b="1" baseline="0" smtClean="0"/>
              <a:t> đồng</a:t>
            </a:r>
            <a:r>
              <a:rPr lang="vi-VN" b="1" smtClean="0"/>
              <a:t>)</a:t>
            </a:r>
            <a:endParaRPr lang="vi-VN" b="1"/>
          </a:p>
        </c:rich>
      </c:tx>
      <c:layout>
        <c:manualLayout>
          <c:xMode val="edge"/>
          <c:yMode val="edge"/>
          <c:x val="0.13205287596208709"/>
          <c:y val="1.3269444961058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9681245852712459E-2"/>
          <c:y val="0.19790118346099597"/>
          <c:w val="0.9120094175782999"/>
          <c:h val="0.636878715390549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BIỂU ĐỒ LỢI NHUẬN TỪ NĂM 2022-2027 (Đơn vị: Triệu đồng)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Sheet1!$A$2:$A$7</c:f>
              <c:numCache>
                <c:formatCode>General</c:formatCode>
                <c:ptCount val="6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  <c:pt idx="5">
                  <c:v>2027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141</c:v>
                </c:pt>
                <c:pt idx="1">
                  <c:v>142</c:v>
                </c:pt>
                <c:pt idx="2">
                  <c:v>178</c:v>
                </c:pt>
                <c:pt idx="3">
                  <c:v>238</c:v>
                </c:pt>
                <c:pt idx="4">
                  <c:v>283</c:v>
                </c:pt>
                <c:pt idx="5">
                  <c:v>327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1A-4620-96D9-7C65BF9A9E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14875680"/>
        <c:axId val="714876512"/>
      </c:barChart>
      <c:catAx>
        <c:axId val="714875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4876512"/>
        <c:crosses val="autoZero"/>
        <c:auto val="1"/>
        <c:lblAlgn val="ctr"/>
        <c:lblOffset val="100"/>
        <c:noMultiLvlLbl val="0"/>
      </c:catAx>
      <c:valAx>
        <c:axId val="714876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48756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BD3BC6-453A-49B3-A65D-72D5BD4395CA}" type="datetimeFigureOut">
              <a:rPr lang="en-US" smtClean="0"/>
              <a:t>9/29/2021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35179-A193-4DA2-895F-E90A0DE85D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15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805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3937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0358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60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3097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986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8782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7951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20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8330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658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19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35179-A193-4DA2-895F-E90A0DE85D5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239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714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0" y="6698229"/>
            <a:ext cx="12192000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 userDrawn="1"/>
        </p:nvCxnSpPr>
        <p:spPr>
          <a:xfrm>
            <a:off x="0" y="6768261"/>
            <a:ext cx="12192000" cy="0"/>
          </a:xfrm>
          <a:prstGeom prst="line">
            <a:avLst/>
          </a:prstGeom>
          <a:ln w="190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155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gif"/><Relationship Id="rId4" Type="http://schemas.openxmlformats.org/officeDocument/2006/relationships/image" Target="../media/image3.pn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2248344"/>
            <a:ext cx="12192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3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CUỘC THI "Ý TƯỞNG KHỞI NGHIỆP HỌC SINH, SINH VIÊN GIÁO DỤC NGHỀ NGHIỆP" - STARTUP KITE NĂM 2021</a:t>
            </a:r>
            <a:endParaRPr lang="en-US" sz="33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f45-zpg.zdn.vn/5165072290100960078/1310b8fa014af714ae5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76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3866" y="2067892"/>
            <a:ext cx="102042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4200" b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THIẾT </a:t>
            </a:r>
            <a:r>
              <a:rPr lang="en-US" sz="4200" b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KẾ, CHẾ TẠO XE ĐẠP TẬP THỂ THAO TRONG NHÀ C-BIKE</a:t>
            </a:r>
            <a:endParaRPr lang="en-US" sz="420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66" y="454587"/>
            <a:ext cx="3379015" cy="1260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9931" y="454587"/>
            <a:ext cx="1854265" cy="107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15073" y="4851552"/>
            <a:ext cx="808112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Đơn vị </a:t>
            </a:r>
            <a:r>
              <a:rPr lang="en-US" sz="2400" b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dự </a:t>
            </a:r>
            <a:r>
              <a:rPr lang="en-US" sz="2400" b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</a:t>
            </a:r>
            <a:r>
              <a:rPr lang="en-US" sz="2400" b="1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Trường Cao đẳng Lý Tự Trọng TP. HCM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Phòng thi: 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65545" y="3757943"/>
            <a:ext cx="7630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 viên thực hiện:</a:t>
            </a:r>
            <a:r>
              <a:rPr lang="en-US" sz="240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Hoàng Vĩnh Kiệt</a:t>
            </a:r>
          </a:p>
          <a:p>
            <a:r>
              <a:rPr lang="en-US" sz="240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Tô Chí Trung</a:t>
            </a:r>
            <a:endParaRPr lang="en-US" sz="2400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Nhiệm vụ, quyền hạn của Bộ BLĐTBXH trong lĩnh vực lao động, việc là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031" y="-165462"/>
            <a:ext cx="2286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23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lbow Connector 4"/>
          <p:cNvCxnSpPr/>
          <p:nvPr/>
        </p:nvCxnSpPr>
        <p:spPr>
          <a:xfrm flipV="1">
            <a:off x="0" y="759467"/>
            <a:ext cx="12192000" cy="4249262"/>
          </a:xfrm>
          <a:prstGeom prst="bentConnector3">
            <a:avLst>
              <a:gd name="adj1" fmla="val 4205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23384" y="117499"/>
            <a:ext cx="618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 TƯỞNG XÂY DỰNG DỰ ÁN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95086" y="5285969"/>
            <a:ext cx="50120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Nhu cầu tập luyện thể thao, rèn luyện sức khỏe tại nhà của người dân ngày càng lớn</a:t>
            </a:r>
            <a:endParaRPr lang="en-US" sz="240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椭圆 43"/>
          <p:cNvSpPr/>
          <p:nvPr/>
        </p:nvSpPr>
        <p:spPr>
          <a:xfrm>
            <a:off x="3043285" y="198559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pic>
        <p:nvPicPr>
          <p:cNvPr id="15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4"/>
            <a:ext cx="1928675" cy="7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TAC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337" y="928774"/>
            <a:ext cx="4006597" cy="4006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ey contributions during the Coronavirus (COVID-19) crisis - OEC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1238" y="4972295"/>
            <a:ext cx="2352794" cy="164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039" y="1390650"/>
            <a:ext cx="4592101" cy="3444076"/>
          </a:xfrm>
          <a:prstGeom prst="rect">
            <a:avLst/>
          </a:prstGeom>
        </p:spPr>
      </p:pic>
      <p:pic>
        <p:nvPicPr>
          <p:cNvPr id="23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1707" y="61968"/>
            <a:ext cx="1146739" cy="66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63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lbow Connector 4"/>
          <p:cNvCxnSpPr/>
          <p:nvPr/>
        </p:nvCxnSpPr>
        <p:spPr>
          <a:xfrm flipV="1">
            <a:off x="0" y="759467"/>
            <a:ext cx="12192000" cy="4249262"/>
          </a:xfrm>
          <a:prstGeom prst="bentConnector3">
            <a:avLst>
              <a:gd name="adj1" fmla="val 4205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623384" y="117499"/>
            <a:ext cx="618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 TƯỞNG XÂY DỰNG DỰ ÁN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椭圆 43"/>
          <p:cNvSpPr/>
          <p:nvPr/>
        </p:nvSpPr>
        <p:spPr>
          <a:xfrm>
            <a:off x="3043285" y="198559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pic>
        <p:nvPicPr>
          <p:cNvPr id="15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4"/>
            <a:ext cx="1928675" cy="7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The Role of Mechanical Engineers in Sustainable Design | New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020" y="974274"/>
            <a:ext cx="3548759" cy="236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779" y="974274"/>
            <a:ext cx="4197928" cy="23644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55352" y="4373176"/>
            <a:ext cx="3594875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Nhóm quyết định triển khai dự án thiết kế, chế tạo xe đạp tập thể thao </a:t>
            </a:r>
            <a:r>
              <a:rPr lang="en-US" sz="2200" b="1" i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C-BIKE</a:t>
            </a:r>
            <a:r>
              <a:rPr lang="en-US" sz="220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20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10255" y="3502914"/>
            <a:ext cx="2518928" cy="3126015"/>
          </a:xfrm>
          <a:prstGeom prst="rect">
            <a:avLst/>
          </a:prstGeom>
        </p:spPr>
      </p:pic>
      <p:pic>
        <p:nvPicPr>
          <p:cNvPr id="2050" name="Picture 2" descr="Investment — Iran frankfurt-business Initiative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49" y="4356213"/>
            <a:ext cx="2585109" cy="1780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03557" y="1515455"/>
            <a:ext cx="1910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20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Đam mê thiết kế cơ khí</a:t>
            </a:r>
          </a:p>
        </p:txBody>
      </p:sp>
      <p:sp>
        <p:nvSpPr>
          <p:cNvPr id="8" name="Right Arrow 7"/>
          <p:cNvSpPr/>
          <p:nvPr/>
        </p:nvSpPr>
        <p:spPr>
          <a:xfrm>
            <a:off x="3682368" y="4929850"/>
            <a:ext cx="918984" cy="48320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1707" y="61968"/>
            <a:ext cx="1146739" cy="66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725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lbow Connector 4"/>
          <p:cNvCxnSpPr/>
          <p:nvPr/>
        </p:nvCxnSpPr>
        <p:spPr>
          <a:xfrm flipV="1">
            <a:off x="0" y="759467"/>
            <a:ext cx="12192000" cy="362751"/>
          </a:xfrm>
          <a:prstGeom prst="bentConnector3">
            <a:avLst>
              <a:gd name="adj1" fmla="val 17841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43"/>
          <p:cNvSpPr/>
          <p:nvPr/>
        </p:nvSpPr>
        <p:spPr>
          <a:xfrm>
            <a:off x="3043285" y="198559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pic>
        <p:nvPicPr>
          <p:cNvPr id="15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4"/>
            <a:ext cx="1928675" cy="7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661116" y="88511"/>
            <a:ext cx="5504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 KẾ CỦA SẢN PHẨM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2" descr="C:\Users\anhtu\AppData\Local\Temp\SNAGHTML53d8a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60" y="845647"/>
            <a:ext cx="6336242" cy="5632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196768" y="2830207"/>
            <a:ext cx="21068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Kích thước tổng thể của sản phẩm</a:t>
            </a:r>
            <a:endParaRPr lang="en-US" sz="2400" b="1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1707" y="61968"/>
            <a:ext cx="1146739" cy="66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414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lbow Connector 4"/>
          <p:cNvCxnSpPr/>
          <p:nvPr/>
        </p:nvCxnSpPr>
        <p:spPr>
          <a:xfrm flipV="1">
            <a:off x="0" y="759467"/>
            <a:ext cx="12192000" cy="362751"/>
          </a:xfrm>
          <a:prstGeom prst="bentConnector3">
            <a:avLst>
              <a:gd name="adj1" fmla="val 17841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43"/>
          <p:cNvSpPr/>
          <p:nvPr/>
        </p:nvSpPr>
        <p:spPr>
          <a:xfrm>
            <a:off x="3043285" y="198559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pic>
        <p:nvPicPr>
          <p:cNvPr id="15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4"/>
            <a:ext cx="1928675" cy="7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661116" y="88511"/>
            <a:ext cx="5504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 KẾ CỦA SẢN PHẨM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1707" y="61968"/>
            <a:ext cx="1146739" cy="66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90643" y="2552745"/>
            <a:ext cx="40843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Tư thế ngồi trên xe C-BIKE tương tự với tư thế của vận động viên khi đạp xe thể thao ngoài trời</a:t>
            </a:r>
            <a:endParaRPr lang="en-US" sz="2400" b="1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b="4712"/>
          <a:stretch/>
        </p:blipFill>
        <p:spPr>
          <a:xfrm>
            <a:off x="4628978" y="1700610"/>
            <a:ext cx="7041233" cy="4630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78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lbow Connector 4"/>
          <p:cNvCxnSpPr/>
          <p:nvPr/>
        </p:nvCxnSpPr>
        <p:spPr>
          <a:xfrm flipV="1">
            <a:off x="0" y="759467"/>
            <a:ext cx="12192000" cy="362751"/>
          </a:xfrm>
          <a:prstGeom prst="bentConnector3">
            <a:avLst>
              <a:gd name="adj1" fmla="val 17841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43"/>
          <p:cNvSpPr/>
          <p:nvPr/>
        </p:nvSpPr>
        <p:spPr>
          <a:xfrm>
            <a:off x="2423124" y="19855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pic>
        <p:nvPicPr>
          <p:cNvPr id="15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14"/>
            <a:ext cx="1928675" cy="71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1707" y="61968"/>
            <a:ext cx="1146739" cy="66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987040" y="138918"/>
            <a:ext cx="7769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SÁNH VỚI CÁC SẢN PHẨM KHÁC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6" y="1186434"/>
            <a:ext cx="6802582" cy="544206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44384" y="5583958"/>
            <a:ext cx="40926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 đạp C-BIKE</a:t>
            </a:r>
          </a:p>
          <a:p>
            <a:pPr algn="ctr"/>
            <a:r>
              <a:rPr lang="en-US" sz="2400" i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 dự kiến: 6.490.000 VNĐ</a:t>
            </a:r>
            <a:endParaRPr lang="en-US" sz="2400" i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8" name="Picture 6" descr="Kg, weight, measure icon - Download on Iconfinde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952" y="3773368"/>
            <a:ext cx="894870" cy="894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839676" y="3907467"/>
            <a:ext cx="28167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 lượng nhẹ hơn </a:t>
            </a:r>
            <a:endParaRPr lang="en-US" sz="2000" smtClean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(20kg so với 75-150kg)</a:t>
            </a:r>
            <a:endParaRPr lang="en-US" sz="2000"/>
          </a:p>
        </p:txBody>
      </p:sp>
      <p:pic>
        <p:nvPicPr>
          <p:cNvPr id="3082" name="Picture 10" descr="Sizes Icons - Download Free Vector Icons | Noun Proje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109" y="4843958"/>
            <a:ext cx="695548" cy="69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873425" y="4831620"/>
            <a:ext cx="24465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Kích thước nhỏ </a:t>
            </a: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gọn</a:t>
            </a:r>
          </a:p>
          <a:p>
            <a:pPr algn="ctr"/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(600x965x800mm)</a:t>
            </a:r>
            <a:endParaRPr lang="en-US" sz="20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94366" y="6059567"/>
            <a:ext cx="25074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i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Kiểu dáng khác biệt </a:t>
            </a:r>
            <a:endParaRPr lang="en-US" sz="2000"/>
          </a:p>
        </p:txBody>
      </p:sp>
      <p:pic>
        <p:nvPicPr>
          <p:cNvPr id="3084" name="Picture 12" descr="Shapes Icon | IconExperience - Professional Icons » O-Collecti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109" y="5724345"/>
            <a:ext cx="875713" cy="87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Xe đạp tập Kingsport BK-580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543" y="939960"/>
            <a:ext cx="2844241" cy="284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99564" y="1608486"/>
            <a:ext cx="20948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 đạp King Sport BK5809</a:t>
            </a:r>
          </a:p>
          <a:p>
            <a:pPr algn="ctr"/>
            <a:r>
              <a:rPr lang="en-US" sz="20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Giá: 11.000.000VNĐ</a:t>
            </a:r>
            <a:endParaRPr lang="en-US" sz="200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15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" y="68266"/>
            <a:ext cx="2538483" cy="96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479" y="117910"/>
            <a:ext cx="1415498" cy="81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Elbow Connector 4"/>
          <p:cNvCxnSpPr/>
          <p:nvPr/>
        </p:nvCxnSpPr>
        <p:spPr>
          <a:xfrm flipV="1">
            <a:off x="0" y="961500"/>
            <a:ext cx="12192000" cy="769030"/>
          </a:xfrm>
          <a:prstGeom prst="bentConnector3">
            <a:avLst>
              <a:gd name="adj1" fmla="val 3982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415522" y="167901"/>
            <a:ext cx="396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LỢI ÍCH MANG LẠI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椭圆 43"/>
          <p:cNvSpPr/>
          <p:nvPr/>
        </p:nvSpPr>
        <p:spPr>
          <a:xfrm>
            <a:off x="3783898" y="271329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43707" y="1270004"/>
            <a:ext cx="2939410" cy="477671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latin typeface="Arial" panose="020B0604020202020204" pitchFamily="34" charset="0"/>
                <a:cs typeface="Arial" panose="020B0604020202020204" pitchFamily="34" charset="0"/>
              </a:rPr>
              <a:t>Tinh thần tập thể thao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315436" y="1252859"/>
            <a:ext cx="3561125" cy="477671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latin typeface="Arial" panose="020B0604020202020204" pitchFamily="34" charset="0"/>
                <a:cs typeface="Arial" panose="020B0604020202020204" pitchFamily="34" charset="0"/>
              </a:rPr>
              <a:t>Đa dạng không gian sử dụng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630873" y="1236346"/>
            <a:ext cx="3135869" cy="477671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smtClean="0">
                <a:latin typeface="Arial" panose="020B0604020202020204" pitchFamily="34" charset="0"/>
                <a:cs typeface="Arial" panose="020B0604020202020204" pitchFamily="34" charset="0"/>
              </a:rPr>
              <a:t>Sản phẩm trang trí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Exercise Bike GIFs - Get the best GIF on GIPHY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97" y="2212852"/>
            <a:ext cx="3532801" cy="353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Building Animated GIF Icon Pack 2 - Discover Templat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5701" y="2623764"/>
            <a:ext cx="4047279" cy="227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4784" y="2212852"/>
            <a:ext cx="4166550" cy="38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09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" y="68266"/>
            <a:ext cx="1873879" cy="715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1297" y="68266"/>
            <a:ext cx="1181758" cy="681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Elbow Connector 4"/>
          <p:cNvCxnSpPr/>
          <p:nvPr/>
        </p:nvCxnSpPr>
        <p:spPr>
          <a:xfrm flipV="1">
            <a:off x="-27709" y="783543"/>
            <a:ext cx="12060764" cy="297112"/>
          </a:xfrm>
          <a:prstGeom prst="bentConnector3">
            <a:avLst>
              <a:gd name="adj1" fmla="val 17606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50030" y="68266"/>
            <a:ext cx="5504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KHÁCH HÀNG TIỀM NĂNG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椭圆 43"/>
          <p:cNvSpPr/>
          <p:nvPr/>
        </p:nvSpPr>
        <p:spPr>
          <a:xfrm>
            <a:off x="3502562" y="166610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9057" y="1893515"/>
            <a:ext cx="2435555" cy="10452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2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Những người </a:t>
            </a:r>
            <a:r>
              <a:rPr lang="en-US" sz="220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từ 15 tuổi trở lên </a:t>
            </a:r>
            <a:endParaRPr lang="en-US" sz="220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Premium Vector | Gym center interior sport club fitness weight bodybuilding  equipment illustrati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169" y="4071373"/>
            <a:ext cx="3966494" cy="253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ree School icon | School icons PNG, ICO or ICN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5975" y="2824708"/>
            <a:ext cx="3104488" cy="310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889139" y="4830791"/>
            <a:ext cx="16153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Trung tâm tập </a:t>
            </a:r>
            <a:r>
              <a:rPr lang="en-US" sz="2000" smtClean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Gym </a:t>
            </a:r>
            <a:endParaRPr lang="en-US" sz="2000">
              <a:solidFill>
                <a:srgbClr val="0070C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694262" y="2330896"/>
            <a:ext cx="174791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Trường </a:t>
            </a: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học </a:t>
            </a:r>
            <a:endParaRPr lang="en-US" sz="200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4539" y="932099"/>
            <a:ext cx="3717356" cy="26311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288" y="2812659"/>
            <a:ext cx="1866667" cy="20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53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340"/>
            <a:ext cx="1887203" cy="72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255" y="117910"/>
            <a:ext cx="1160721" cy="66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23460" y="150521"/>
            <a:ext cx="81351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KÊNH PHÂN PHỐI ĐẾN KHÁCH HÀNG</a:t>
            </a:r>
            <a:endParaRPr lang="en-US" sz="30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椭圆 43"/>
          <p:cNvSpPr/>
          <p:nvPr/>
        </p:nvSpPr>
        <p:spPr>
          <a:xfrm>
            <a:off x="2155990" y="249749"/>
            <a:ext cx="367470" cy="406114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cxnSp>
        <p:nvCxnSpPr>
          <p:cNvPr id="9" name="Elbow Connector 8"/>
          <p:cNvCxnSpPr/>
          <p:nvPr/>
        </p:nvCxnSpPr>
        <p:spPr>
          <a:xfrm flipV="1">
            <a:off x="0" y="900672"/>
            <a:ext cx="12192000" cy="136557"/>
          </a:xfrm>
          <a:prstGeom prst="bentConnector3">
            <a:avLst>
              <a:gd name="adj1" fmla="val 14318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28" y="2419266"/>
            <a:ext cx="4341120" cy="303942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073" y="3040970"/>
            <a:ext cx="2881746" cy="179601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46270" y="1461854"/>
            <a:ext cx="4073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 cửa hàng phân phối sản phẩm của công ty Phana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200" name="Picture 8" descr="01 Fitness Center - Gym Icon - Free Transparent PNG Clipart Images Downloa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385" y="2419266"/>
            <a:ext cx="3417591" cy="326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759037" y="1461854"/>
            <a:ext cx="325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 các kênh thương mại điện tử</a:t>
            </a:r>
            <a:endParaRPr lang="en-US" sz="20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54386" y="1461854"/>
            <a:ext cx="325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Tiếp thị tại các trung tâm tập GYM</a:t>
            </a:r>
            <a:endParaRPr lang="en-US" sz="200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88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3" y="265885"/>
            <a:ext cx="1833679" cy="69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9139" y="66733"/>
            <a:ext cx="1229866" cy="70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48669" y="109233"/>
            <a:ext cx="4494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TỔ CHỨC SẢN XUẤT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椭圆 43"/>
          <p:cNvSpPr/>
          <p:nvPr/>
        </p:nvSpPr>
        <p:spPr>
          <a:xfrm>
            <a:off x="3281836" y="227305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89564" y="1612382"/>
            <a:ext cx="82157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Nhóm </a:t>
            </a:r>
            <a:r>
              <a:rPr lang="en-US" sz="200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hiện tại có 2</a:t>
            </a:r>
            <a:r>
              <a:rPr lang="en-US" sz="20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 viên chuyên ngành cơ khí nên phụ trách mảng thiết kế, </a:t>
            </a:r>
            <a:r>
              <a:rPr lang="en-US" sz="20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 triển sản </a:t>
            </a:r>
            <a:r>
              <a:rPr lang="en-US" sz="200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phẩm</a:t>
            </a:r>
            <a:r>
              <a:rPr lang="en-US" sz="200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00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Elbow Connector 8"/>
          <p:cNvCxnSpPr/>
          <p:nvPr/>
        </p:nvCxnSpPr>
        <p:spPr>
          <a:xfrm flipV="1">
            <a:off x="0" y="886693"/>
            <a:ext cx="12179005" cy="387925"/>
          </a:xfrm>
          <a:prstGeom prst="bentConnector3">
            <a:avLst>
              <a:gd name="adj1" fmla="val 19513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671" y="2785055"/>
            <a:ext cx="3459585" cy="139178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484883" y="2882621"/>
            <a:ext cx="68204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Hỗ trợ gia công, chế tạo sản phẩm</a:t>
            </a:r>
          </a:p>
          <a:p>
            <a:pPr>
              <a:lnSpc>
                <a:spcPct val="150000"/>
              </a:lnSpc>
            </a:pP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Quảng cáo sản phẩm qua cửa hàng, website công ty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22373" y="4819940"/>
            <a:ext cx="4496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500.000.000 VNĐ</a:t>
            </a:r>
            <a:endParaRPr lang="en-US" sz="4000" b="1" i="1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6089502" y="5063047"/>
            <a:ext cx="596817" cy="2216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/>
          <p:nvPr/>
        </p:nvSpPr>
        <p:spPr>
          <a:xfrm>
            <a:off x="7234966" y="4246279"/>
            <a:ext cx="3020291" cy="39639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phí lương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7234966" y="4975687"/>
            <a:ext cx="3020291" cy="39639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phí nguyên vật liệu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7234965" y="5705095"/>
            <a:ext cx="3020291" cy="6147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 phí quảng cáo, đầu tư ban đầu</a:t>
            </a:r>
            <a:endParaRPr lang="en-US" sz="200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13,416 BEST R&amp;D IMAGES, STOCK PHOTOS &amp; VECTORS | Adobe Stoc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717" y="1384885"/>
            <a:ext cx="1456691" cy="1456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025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24" grpId="0"/>
      <p:bldP spid="25" grpId="0" animBg="1"/>
      <p:bldP spid="26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" y="68266"/>
            <a:ext cx="2538483" cy="96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479" y="117910"/>
            <a:ext cx="1415498" cy="81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05867" y="349947"/>
            <a:ext cx="69376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 QUẢ CỦA DỰ ÁN DỰ KIẾN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椭圆 43"/>
          <p:cNvSpPr/>
          <p:nvPr/>
        </p:nvSpPr>
        <p:spPr>
          <a:xfrm>
            <a:off x="3110415" y="46563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cxnSp>
        <p:nvCxnSpPr>
          <p:cNvPr id="9" name="Elbow Connector 8"/>
          <p:cNvCxnSpPr/>
          <p:nvPr/>
        </p:nvCxnSpPr>
        <p:spPr>
          <a:xfrm>
            <a:off x="0" y="934722"/>
            <a:ext cx="12192000" cy="313045"/>
          </a:xfrm>
          <a:prstGeom prst="bentConnector3">
            <a:avLst>
              <a:gd name="adj1" fmla="val 22727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3860589025"/>
              </p:ext>
            </p:extLst>
          </p:nvPr>
        </p:nvGraphicFramePr>
        <p:xfrm>
          <a:off x="3705867" y="1751534"/>
          <a:ext cx="7629987" cy="4319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546174" y="3280454"/>
            <a:ext cx="2725979" cy="15483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 THÀNH DỰ KIẾN CỦA SẢN PHẨM NĂM 2022: </a:t>
            </a:r>
            <a:r>
              <a:rPr lang="en-US" sz="2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6.490.000 VNĐ</a:t>
            </a:r>
            <a:endParaRPr lang="en-US" sz="2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182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2" y="68266"/>
            <a:ext cx="2538483" cy="96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479" y="117910"/>
            <a:ext cx="1415498" cy="81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450412" y="256026"/>
            <a:ext cx="5422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CHIẾN LƯỢC PHÁT TRIỂN</a:t>
            </a:r>
            <a:endParaRPr lang="en-US" sz="32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椭圆 43"/>
          <p:cNvSpPr/>
          <p:nvPr/>
        </p:nvSpPr>
        <p:spPr>
          <a:xfrm>
            <a:off x="3680055" y="380212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>
              <a:latin typeface="+mj-lt"/>
            </a:endParaRPr>
          </a:p>
        </p:txBody>
      </p:sp>
      <p:cxnSp>
        <p:nvCxnSpPr>
          <p:cNvPr id="9" name="Elbow Connector 8"/>
          <p:cNvCxnSpPr/>
          <p:nvPr/>
        </p:nvCxnSpPr>
        <p:spPr>
          <a:xfrm>
            <a:off x="0" y="953824"/>
            <a:ext cx="12192000" cy="270282"/>
          </a:xfrm>
          <a:prstGeom prst="bentConnector3">
            <a:avLst>
              <a:gd name="adj1" fmla="val 84091"/>
            </a:avLst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2571632" y="3136931"/>
            <a:ext cx="93380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 Trong năm đầu </a:t>
            </a: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tiên, quảng </a:t>
            </a:r>
            <a:r>
              <a:rPr lang="en-US" sz="200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bá mạnh sản </a:t>
            </a: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phẩm qua cửa hàng phân phối sản phẩm của công ty Phana, </a:t>
            </a:r>
            <a:r>
              <a:rPr lang="en-US" sz="200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trên các trang bán hàng online, website, các cửa hàng bán sản phẩm, dụng cụ thể thao </a:t>
            </a:r>
            <a:r>
              <a:rPr lang="en-US" sz="200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…</a:t>
            </a:r>
          </a:p>
        </p:txBody>
      </p:sp>
      <p:sp>
        <p:nvSpPr>
          <p:cNvPr id="2" name="Rectangle 1"/>
          <p:cNvSpPr/>
          <p:nvPr/>
        </p:nvSpPr>
        <p:spPr>
          <a:xfrm>
            <a:off x="2730105" y="5103503"/>
            <a:ext cx="88633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+ Từ năm thứ 2 trở đi, nhóm sẽ đẩy mạnh nghiên cứu và phát triển thêm các chức năng và hình dáng của sản </a:t>
            </a:r>
            <a:r>
              <a:rPr lang="en-US" sz="200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phẩm, phát triển sản phẩm mới</a:t>
            </a:r>
            <a:endParaRPr lang="en-US" sz="200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First Year Office (@uoft_eng_fyo) | Twitt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081" y="3026918"/>
            <a:ext cx="1506024" cy="150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Brainstorming, business, development, plan, research, strategic, strategy  icon - Download on Iconfind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412" y="1088965"/>
            <a:ext cx="2127652" cy="212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Second year examinations timetabl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1326" y="4993489"/>
            <a:ext cx="1238779" cy="1235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674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223379"/>
          </a:xfrm>
          <a:prstGeom prst="rect">
            <a:avLst/>
          </a:prstGeom>
        </p:spPr>
      </p:pic>
      <p:pic>
        <p:nvPicPr>
          <p:cNvPr id="11" name="Picture 4" descr="https://www.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984" y="1214664"/>
            <a:ext cx="3182132" cy="12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htu\AppData\Local\Temp\SNAGHTML8584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104" y="1239455"/>
            <a:ext cx="1705178" cy="983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Thank You Thanks For Watching - Free image on Pixaba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428" y="1731441"/>
            <a:ext cx="8513927" cy="3000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07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1190</TotalTime>
  <Words>466</Words>
  <Application>Microsoft Office PowerPoint</Application>
  <PresentationFormat>Widescreen</PresentationFormat>
  <Paragraphs>65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等线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ANH TUAN</dc:creator>
  <cp:lastModifiedBy>ANH TUAN</cp:lastModifiedBy>
  <cp:revision>94</cp:revision>
  <dcterms:created xsi:type="dcterms:W3CDTF">2021-08-25T12:34:19Z</dcterms:created>
  <dcterms:modified xsi:type="dcterms:W3CDTF">2021-09-29T14:03:25Z</dcterms:modified>
</cp:coreProperties>
</file>