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8"/>
  </p:notesMasterIdLst>
  <p:sldIdLst>
    <p:sldId id="626" r:id="rId2"/>
    <p:sldId id="627" r:id="rId3"/>
    <p:sldId id="628" r:id="rId4"/>
    <p:sldId id="630" r:id="rId5"/>
    <p:sldId id="631" r:id="rId6"/>
    <p:sldId id="632" r:id="rId7"/>
    <p:sldId id="629" r:id="rId8"/>
    <p:sldId id="634" r:id="rId9"/>
    <p:sldId id="636" r:id="rId10"/>
    <p:sldId id="637" r:id="rId11"/>
    <p:sldId id="638" r:id="rId12"/>
    <p:sldId id="639" r:id="rId13"/>
    <p:sldId id="640" r:id="rId14"/>
    <p:sldId id="633" r:id="rId15"/>
    <p:sldId id="608" r:id="rId16"/>
    <p:sldId id="635" r:id="rId17"/>
  </p:sldIdLst>
  <p:sldSz cx="9144000" cy="6858000" type="screen4x3"/>
  <p:notesSz cx="6858000" cy="9144000"/>
  <p:defaultTextStyle>
    <a:defPPr>
      <a:defRPr lang="en-US"/>
    </a:defPPr>
    <a:lvl1pPr algn="ctr" rtl="0" eaLnBrk="0" fontAlgn="base" hangingPunct="0">
      <a:spcBef>
        <a:spcPct val="0"/>
      </a:spcBef>
      <a:spcAft>
        <a:spcPct val="0"/>
      </a:spcAft>
      <a:defRPr kern="1200">
        <a:solidFill>
          <a:schemeClr val="tx1"/>
        </a:solidFill>
        <a:latin typeface="Arial" charset="0"/>
        <a:ea typeface="+mn-ea"/>
        <a:cs typeface="+mn-cs"/>
      </a:defRPr>
    </a:lvl1pPr>
    <a:lvl2pPr marL="457200" algn="ctr" rtl="0" eaLnBrk="0" fontAlgn="base" hangingPunct="0">
      <a:spcBef>
        <a:spcPct val="0"/>
      </a:spcBef>
      <a:spcAft>
        <a:spcPct val="0"/>
      </a:spcAft>
      <a:defRPr kern="1200">
        <a:solidFill>
          <a:schemeClr val="tx1"/>
        </a:solidFill>
        <a:latin typeface="Arial" charset="0"/>
        <a:ea typeface="+mn-ea"/>
        <a:cs typeface="+mn-cs"/>
      </a:defRPr>
    </a:lvl2pPr>
    <a:lvl3pPr marL="914400" algn="ctr" rtl="0" eaLnBrk="0" fontAlgn="base" hangingPunct="0">
      <a:spcBef>
        <a:spcPct val="0"/>
      </a:spcBef>
      <a:spcAft>
        <a:spcPct val="0"/>
      </a:spcAft>
      <a:defRPr kern="1200">
        <a:solidFill>
          <a:schemeClr val="tx1"/>
        </a:solidFill>
        <a:latin typeface="Arial" charset="0"/>
        <a:ea typeface="+mn-ea"/>
        <a:cs typeface="+mn-cs"/>
      </a:defRPr>
    </a:lvl3pPr>
    <a:lvl4pPr marL="1371600" algn="ctr" rtl="0" eaLnBrk="0" fontAlgn="base" hangingPunct="0">
      <a:spcBef>
        <a:spcPct val="0"/>
      </a:spcBef>
      <a:spcAft>
        <a:spcPct val="0"/>
      </a:spcAft>
      <a:defRPr kern="1200">
        <a:solidFill>
          <a:schemeClr val="tx1"/>
        </a:solidFill>
        <a:latin typeface="Arial" charset="0"/>
        <a:ea typeface="+mn-ea"/>
        <a:cs typeface="+mn-cs"/>
      </a:defRPr>
    </a:lvl4pPr>
    <a:lvl5pPr marL="1828800" algn="ctr"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009999"/>
    <a:srgbClr val="FC74AE"/>
    <a:srgbClr val="FF00FF"/>
    <a:srgbClr val="CC3399"/>
    <a:srgbClr val="FED6E7"/>
    <a:srgbClr val="FDC7DF"/>
    <a:srgbClr val="C8FBFC"/>
    <a:srgbClr val="B2B2B2"/>
    <a:srgbClr val="A0EC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559" autoAdjust="0"/>
  </p:normalViewPr>
  <p:slideViewPr>
    <p:cSldViewPr>
      <p:cViewPr varScale="1">
        <p:scale>
          <a:sx n="79" d="100"/>
          <a:sy n="79" d="100"/>
        </p:scale>
        <p:origin x="941"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2A6DF5-F129-4BC8-BA2D-08A078260307}" type="datetimeFigureOut">
              <a:rPr lang="en-US" smtClean="0"/>
              <a:t>7/21/2022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FC9D28-D1B5-4A5A-A54A-FB4B9076095C}" type="slidenum">
              <a:rPr lang="en-US" smtClean="0"/>
              <a:t>‹#›</a:t>
            </a:fld>
            <a:endParaRPr lang="en-US"/>
          </a:p>
        </p:txBody>
      </p:sp>
    </p:spTree>
    <p:extLst>
      <p:ext uri="{BB962C8B-B14F-4D97-AF65-F5344CB8AC3E}">
        <p14:creationId xmlns:p14="http://schemas.microsoft.com/office/powerpoint/2010/main" val="3953228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FC9D28-D1B5-4A5A-A54A-FB4B9076095C}" type="slidenum">
              <a:rPr lang="en-US" smtClean="0"/>
              <a:t>1</a:t>
            </a:fld>
            <a:endParaRPr lang="en-US"/>
          </a:p>
        </p:txBody>
      </p:sp>
    </p:spTree>
    <p:extLst>
      <p:ext uri="{BB962C8B-B14F-4D97-AF65-F5344CB8AC3E}">
        <p14:creationId xmlns:p14="http://schemas.microsoft.com/office/powerpoint/2010/main" val="4080515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FC9D28-D1B5-4A5A-A54A-FB4B9076095C}" type="slidenum">
              <a:rPr lang="en-US" smtClean="0"/>
              <a:t>7</a:t>
            </a:fld>
            <a:endParaRPr lang="en-US"/>
          </a:p>
        </p:txBody>
      </p:sp>
    </p:spTree>
    <p:extLst>
      <p:ext uri="{BB962C8B-B14F-4D97-AF65-F5344CB8AC3E}">
        <p14:creationId xmlns:p14="http://schemas.microsoft.com/office/powerpoint/2010/main" val="3198131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FC9D28-D1B5-4A5A-A54A-FB4B9076095C}" type="slidenum">
              <a:rPr lang="en-US" smtClean="0"/>
              <a:t>11</a:t>
            </a:fld>
            <a:endParaRPr lang="en-US"/>
          </a:p>
        </p:txBody>
      </p:sp>
    </p:spTree>
    <p:extLst>
      <p:ext uri="{BB962C8B-B14F-4D97-AF65-F5344CB8AC3E}">
        <p14:creationId xmlns:p14="http://schemas.microsoft.com/office/powerpoint/2010/main" val="100607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AEB4021E-550E-4777-8AAB-084076C809C0}" type="datetime1">
              <a:rPr lang="en-US" smtClean="0"/>
              <a:t>7/21/2022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AA149DC-FE99-40CD-82B3-F39F1222273D}" type="slidenum">
              <a:rPr lang="en-US"/>
              <a:pPr/>
              <a:t>‹#›</a:t>
            </a:fld>
            <a:endParaRPr lang="en-US"/>
          </a:p>
        </p:txBody>
      </p:sp>
    </p:spTree>
    <p:extLst>
      <p:ext uri="{BB962C8B-B14F-4D97-AF65-F5344CB8AC3E}">
        <p14:creationId xmlns:p14="http://schemas.microsoft.com/office/powerpoint/2010/main" val="198547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6AD434B9-B420-436A-9A8A-C79F422D3F19}" type="datetime1">
              <a:rPr lang="en-US" smtClean="0"/>
              <a:t>7/21/2022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90CE30C-0823-4EE8-825B-C6B5334715C9}" type="slidenum">
              <a:rPr lang="en-US"/>
              <a:pPr/>
              <a:t>‹#›</a:t>
            </a:fld>
            <a:endParaRPr lang="en-US"/>
          </a:p>
        </p:txBody>
      </p:sp>
    </p:spTree>
    <p:extLst>
      <p:ext uri="{BB962C8B-B14F-4D97-AF65-F5344CB8AC3E}">
        <p14:creationId xmlns:p14="http://schemas.microsoft.com/office/powerpoint/2010/main" val="265671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82E0D466-F8C4-4772-A399-340C64D2D8FC}" type="datetime1">
              <a:rPr lang="en-US" smtClean="0"/>
              <a:t>7/21/2022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A2D6283-3AC2-4364-9B63-5245FD50ABD0}" type="slidenum">
              <a:rPr lang="en-US"/>
              <a:pPr/>
              <a:t>‹#›</a:t>
            </a:fld>
            <a:endParaRPr lang="en-US"/>
          </a:p>
        </p:txBody>
      </p:sp>
    </p:spTree>
    <p:extLst>
      <p:ext uri="{BB962C8B-B14F-4D97-AF65-F5344CB8AC3E}">
        <p14:creationId xmlns:p14="http://schemas.microsoft.com/office/powerpoint/2010/main" val="2010722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90600"/>
            <a:ext cx="4038600" cy="60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90600"/>
            <a:ext cx="4038600" cy="60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93BEBE74-715C-47D2-93DD-11617319ED07}" type="datetime1">
              <a:rPr lang="en-US" smtClean="0"/>
              <a:t>7/21/2022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F08C531-3578-4E03-83DA-D90738D5E0DF}" type="slidenum">
              <a:rPr lang="en-US"/>
              <a:pPr/>
              <a:t>‹#›</a:t>
            </a:fld>
            <a:endParaRPr lang="en-US"/>
          </a:p>
        </p:txBody>
      </p:sp>
    </p:spTree>
    <p:extLst>
      <p:ext uri="{BB962C8B-B14F-4D97-AF65-F5344CB8AC3E}">
        <p14:creationId xmlns:p14="http://schemas.microsoft.com/office/powerpoint/2010/main" val="2337846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074C79B2-C1EC-4166-AEED-BA16F2A0DC71}" type="datetime1">
              <a:rPr lang="en-US" smtClean="0"/>
              <a:t>7/21/2022</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F6F3D42-EA71-4AB6-A19E-C7712164A2CA}" type="slidenum">
              <a:rPr lang="en-US"/>
              <a:pPr/>
              <a:t>‹#›</a:t>
            </a:fld>
            <a:endParaRPr lang="en-US"/>
          </a:p>
        </p:txBody>
      </p:sp>
    </p:spTree>
    <p:extLst>
      <p:ext uri="{BB962C8B-B14F-4D97-AF65-F5344CB8AC3E}">
        <p14:creationId xmlns:p14="http://schemas.microsoft.com/office/powerpoint/2010/main" val="2934771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82E2862E-A39C-4C98-AFE2-CF2070A1AC0C}" type="datetime1">
              <a:rPr lang="en-US" smtClean="0"/>
              <a:t>7/21/2022</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1F735E33-EB6B-4501-B140-35F50DDC0D59}" type="slidenum">
              <a:rPr lang="en-US"/>
              <a:pPr/>
              <a:t>‹#›</a:t>
            </a:fld>
            <a:endParaRPr lang="en-US"/>
          </a:p>
        </p:txBody>
      </p:sp>
    </p:spTree>
    <p:extLst>
      <p:ext uri="{BB962C8B-B14F-4D97-AF65-F5344CB8AC3E}">
        <p14:creationId xmlns:p14="http://schemas.microsoft.com/office/powerpoint/2010/main" val="3348858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3EA05D2-ECE8-49F7-B4AE-037D80BCB14B}" type="datetime1">
              <a:rPr lang="en-US" smtClean="0"/>
              <a:t>7/21/2022</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D77EC61-D0CA-4557-A298-EE7DAAA6FFD5}" type="slidenum">
              <a:rPr lang="en-US"/>
              <a:pPr/>
              <a:t>‹#›</a:t>
            </a:fld>
            <a:endParaRPr lang="en-US"/>
          </a:p>
        </p:txBody>
      </p:sp>
    </p:spTree>
    <p:extLst>
      <p:ext uri="{BB962C8B-B14F-4D97-AF65-F5344CB8AC3E}">
        <p14:creationId xmlns:p14="http://schemas.microsoft.com/office/powerpoint/2010/main" val="3004246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939782B6-FC11-4DE9-B30E-953253561F03}" type="datetime1">
              <a:rPr lang="en-US" smtClean="0"/>
              <a:t>7/21/2022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B07BB15-154E-421B-90BB-28350C54ECAA}" type="slidenum">
              <a:rPr lang="en-US"/>
              <a:pPr/>
              <a:t>‹#›</a:t>
            </a:fld>
            <a:endParaRPr lang="en-US"/>
          </a:p>
        </p:txBody>
      </p:sp>
    </p:spTree>
    <p:extLst>
      <p:ext uri="{BB962C8B-B14F-4D97-AF65-F5344CB8AC3E}">
        <p14:creationId xmlns:p14="http://schemas.microsoft.com/office/powerpoint/2010/main" val="2141443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CC372258-CABC-49C8-982C-A98E1ADCE63C}" type="datetime1">
              <a:rPr lang="en-US" smtClean="0"/>
              <a:t>7/21/2022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AF8A077-E588-4E35-8B1E-0866F4199EDA}" type="slidenum">
              <a:rPr lang="en-US"/>
              <a:pPr/>
              <a:t>‹#›</a:t>
            </a:fld>
            <a:endParaRPr lang="en-US"/>
          </a:p>
        </p:txBody>
      </p:sp>
    </p:spTree>
    <p:extLst>
      <p:ext uri="{BB962C8B-B14F-4D97-AF65-F5344CB8AC3E}">
        <p14:creationId xmlns:p14="http://schemas.microsoft.com/office/powerpoint/2010/main" val="3479932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8DD1FE0-78E3-4F40-9A9E-76C56E018C30}" type="datetime1">
              <a:rPr lang="en-US" smtClean="0"/>
              <a:t>7/21/2022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8D04AFC-5177-4957-AFA4-979E7091656B}" type="slidenum">
              <a:rPr lang="en-US"/>
              <a:pPr/>
              <a:t>‹#›</a:t>
            </a:fld>
            <a:endParaRPr lang="en-US"/>
          </a:p>
        </p:txBody>
      </p:sp>
    </p:spTree>
    <p:extLst>
      <p:ext uri="{BB962C8B-B14F-4D97-AF65-F5344CB8AC3E}">
        <p14:creationId xmlns:p14="http://schemas.microsoft.com/office/powerpoint/2010/main" val="4264774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28600"/>
            <a:ext cx="2286000" cy="1371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28600"/>
            <a:ext cx="6705600" cy="1371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0944DB87-23EA-4699-9A86-8B6E5B4A8AEA}" type="datetime1">
              <a:rPr lang="en-US" smtClean="0"/>
              <a:t>7/21/2022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AAE01B9-5A95-4A86-A3EA-D7C3B20A3F7A}" type="slidenum">
              <a:rPr lang="en-US"/>
              <a:pPr/>
              <a:t>‹#›</a:t>
            </a:fld>
            <a:endParaRPr lang="en-US"/>
          </a:p>
        </p:txBody>
      </p:sp>
    </p:spTree>
    <p:extLst>
      <p:ext uri="{BB962C8B-B14F-4D97-AF65-F5344CB8AC3E}">
        <p14:creationId xmlns:p14="http://schemas.microsoft.com/office/powerpoint/2010/main" val="750320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5159" name="Rectangle 39"/>
          <p:cNvSpPr>
            <a:spLocks noGrp="1" noChangeArrowheads="1"/>
          </p:cNvSpPr>
          <p:nvPr>
            <p:ph type="title"/>
          </p:nvPr>
        </p:nvSpPr>
        <p:spPr bwMode="auto">
          <a:xfrm>
            <a:off x="0" y="2286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5160" name="Rectangle 40"/>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000">
                <a:effectLst>
                  <a:outerShdw blurRad="38100" dist="38100" dir="2700000" algn="tl">
                    <a:srgbClr val="000000"/>
                  </a:outerShdw>
                </a:effectLst>
                <a:latin typeface="+mn-lt"/>
              </a:defRPr>
            </a:lvl1pPr>
          </a:lstStyle>
          <a:p>
            <a:fld id="{7539B018-F5E0-4396-A18C-CCFBEB1D53B7}" type="datetime1">
              <a:rPr lang="en-US" smtClean="0"/>
              <a:t>7/21/2022</a:t>
            </a:fld>
            <a:endParaRPr lang="en-US"/>
          </a:p>
        </p:txBody>
      </p:sp>
      <p:sp>
        <p:nvSpPr>
          <p:cNvPr id="5161" name="Rectangle 41"/>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latin typeface="+mn-lt"/>
              </a:defRPr>
            </a:lvl1pPr>
          </a:lstStyle>
          <a:p>
            <a:endParaRPr lang="en-US"/>
          </a:p>
        </p:txBody>
      </p:sp>
      <p:sp>
        <p:nvSpPr>
          <p:cNvPr id="5162" name="Rectangle 42"/>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latin typeface="+mn-lt"/>
              </a:defRPr>
            </a:lvl1pPr>
          </a:lstStyle>
          <a:p>
            <a:fld id="{1D66126A-0488-4AA0-B6FC-E981245B9D62}" type="slidenum">
              <a:rPr lang="en-US"/>
              <a:pPr/>
              <a:t>‹#›</a:t>
            </a:fld>
            <a:endParaRPr lang="en-US"/>
          </a:p>
        </p:txBody>
      </p:sp>
      <p:sp>
        <p:nvSpPr>
          <p:cNvPr id="5163" name="Rectangle 43"/>
          <p:cNvSpPr>
            <a:spLocks noGrp="1" noChangeArrowheads="1"/>
          </p:cNvSpPr>
          <p:nvPr>
            <p:ph type="body" idx="1"/>
          </p:nvPr>
        </p:nvSpPr>
        <p:spPr bwMode="auto">
          <a:xfrm>
            <a:off x="457200" y="990600"/>
            <a:ext cx="8229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hf hdr="0" ftr="0" dt="0"/>
  <p:txStyles>
    <p:titleStyle>
      <a:lvl1pPr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3600">
          <a:solidFill>
            <a:schemeClr val="tx1"/>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60000"/>
        <a:buFont typeface="Wingdings" pitchFamily="2" charset="2"/>
        <a:buChar char="n"/>
        <a:defRPr sz="16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1"/>
        </a:buClr>
        <a:buChar char="•"/>
        <a:defRPr sz="16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60000"/>
        <a:buFont typeface="Wingdings" pitchFamily="2" charset="2"/>
        <a:buChar char="n"/>
        <a:defRPr sz="16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tx2"/>
        </a:buClr>
        <a:buChar char="•"/>
        <a:defRPr sz="16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folHlink"/>
        </a:buClr>
        <a:buSzPct val="60000"/>
        <a:buFont typeface="Wingdings" pitchFamily="2" charset="2"/>
        <a:buChar char="n"/>
        <a:defRPr sz="16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SzPct val="60000"/>
        <a:buFont typeface="Wingdings" pitchFamily="2" charset="2"/>
        <a:buChar char="n"/>
        <a:defRPr sz="16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SzPct val="60000"/>
        <a:buFont typeface="Wingdings" pitchFamily="2" charset="2"/>
        <a:buChar char="n"/>
        <a:defRPr sz="16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SzPct val="60000"/>
        <a:buFont typeface="Wingdings" pitchFamily="2" charset="2"/>
        <a:buChar char="n"/>
        <a:defRPr sz="16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SzPct val="60000"/>
        <a:buFont typeface="Wingdings" pitchFamily="2" charset="2"/>
        <a:buChar char="n"/>
        <a:defRPr sz="16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C7DF"/>
        </a:solidFill>
        <a:effectLst/>
      </p:bgPr>
    </p:bg>
    <p:spTree>
      <p:nvGrpSpPr>
        <p:cNvPr id="1" name=""/>
        <p:cNvGrpSpPr/>
        <p:nvPr/>
      </p:nvGrpSpPr>
      <p:grpSpPr>
        <a:xfrm>
          <a:off x="0" y="0"/>
          <a:ext cx="0" cy="0"/>
          <a:chOff x="0" y="0"/>
          <a:chExt cx="0" cy="0"/>
        </a:xfrm>
      </p:grpSpPr>
      <p:sp>
        <p:nvSpPr>
          <p:cNvPr id="24" name="Rounded Rectangle 23">
            <a:extLst/>
          </p:cNvPr>
          <p:cNvSpPr>
            <a:spLocks noChangeArrowheads="1"/>
          </p:cNvSpPr>
          <p:nvPr/>
        </p:nvSpPr>
        <p:spPr bwMode="auto">
          <a:xfrm>
            <a:off x="1436687" y="838200"/>
            <a:ext cx="6030913" cy="3581400"/>
          </a:xfrm>
          <a:prstGeom prst="roundRect">
            <a:avLst/>
          </a:prstGeom>
          <a:solidFill>
            <a:schemeClr val="accent2"/>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r>
              <a:rPr lang="en-US" sz="2400" b="1">
                <a:solidFill>
                  <a:srgbClr val="FFFF00"/>
                </a:solidFill>
              </a:rPr>
              <a:t>CHUYỂN ĐỔI SỐ NÂNG CAO HIỆU QUẢ QUẢN LÝ TẠI KHOA NHIỆT </a:t>
            </a:r>
            <a:r>
              <a:rPr lang="en-US" sz="2400" b="1" smtClean="0">
                <a:solidFill>
                  <a:srgbClr val="FFFF00"/>
                </a:solidFill>
              </a:rPr>
              <a:t>LẠNH, </a:t>
            </a:r>
            <a:r>
              <a:rPr lang="en-US" sz="2400" b="1">
                <a:solidFill>
                  <a:srgbClr val="FFFF00"/>
                </a:solidFill>
              </a:rPr>
              <a:t>TRƯỜNG CAO ĐẲNG LÝ TỰ TRỌNG THÀNH PHỐ HỒ CHÍ MINH</a:t>
            </a:r>
            <a:endParaRPr lang="en-US" sz="2400">
              <a:solidFill>
                <a:srgbClr val="FFFF00"/>
              </a:solidFill>
            </a:endParaRPr>
          </a:p>
        </p:txBody>
      </p:sp>
      <p:sp>
        <p:nvSpPr>
          <p:cNvPr id="25" name="Rectangle 24"/>
          <p:cNvSpPr/>
          <p:nvPr/>
        </p:nvSpPr>
        <p:spPr>
          <a:xfrm>
            <a:off x="4114800" y="4648200"/>
            <a:ext cx="4107389" cy="698204"/>
          </a:xfrm>
          <a:prstGeom prst="rect">
            <a:avLst/>
          </a:prstGeom>
        </p:spPr>
        <p:txBody>
          <a:bodyPr wrap="square">
            <a:spAutoFit/>
          </a:bodyPr>
          <a:lstStyle/>
          <a:p>
            <a:r>
              <a:rPr lang="en-SG" sz="2137" b="1" spc="-56" smtClean="0">
                <a:solidFill>
                  <a:prstClr val="white"/>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ĐINH ĐỒNG HIỆP</a:t>
            </a:r>
            <a:endParaRPr lang="en-US" b="1" dirty="0">
              <a:solidFill>
                <a:schemeClr val="bg1"/>
              </a:solidFill>
              <a:latin typeface="Samsung Sharp Sans Bold" pitchFamily="2" charset="0"/>
              <a:ea typeface="Samsung Sharp Sans Bold" pitchFamily="2" charset="0"/>
              <a:cs typeface="Samsung Sharp Sans Bold" pitchFamily="2" charset="0"/>
            </a:endParaRPr>
          </a:p>
          <a:p>
            <a:pPr lvl="0"/>
            <a:r>
              <a:rPr lang="en-US" smtClean="0">
                <a:solidFill>
                  <a:schemeClr val="bg1"/>
                </a:solidFill>
                <a:latin typeface="+mj-lt"/>
                <a:ea typeface="SamsungOne 700C" panose="020B0806030303020204" pitchFamily="34" charset="0"/>
                <a:cs typeface="Samsung Sharp Sans Bold" pitchFamily="2" charset="0"/>
              </a:rPr>
              <a:t>KHOA NHIỆT-LẠNH</a:t>
            </a:r>
            <a:endParaRPr lang="en-SG" sz="900" dirty="0">
              <a:solidFill>
                <a:schemeClr val="bg1"/>
              </a:solidFill>
              <a:latin typeface="+mj-lt"/>
              <a:ea typeface="Samsung Sharp Sans Bold" pitchFamily="2" charset="0"/>
              <a:cs typeface="Samsung Sharp Sans Bold" pitchFamily="2" charset="0"/>
            </a:endParaRPr>
          </a:p>
        </p:txBody>
      </p:sp>
      <p:sp>
        <p:nvSpPr>
          <p:cNvPr id="26" name="Rectangle 25"/>
          <p:cNvSpPr/>
          <p:nvPr/>
        </p:nvSpPr>
        <p:spPr>
          <a:xfrm>
            <a:off x="1905000" y="5955268"/>
            <a:ext cx="4107389" cy="369332"/>
          </a:xfrm>
          <a:prstGeom prst="rect">
            <a:avLst/>
          </a:prstGeom>
        </p:spPr>
        <p:txBody>
          <a:bodyPr wrap="square">
            <a:spAutoFit/>
          </a:bodyPr>
          <a:lstStyle/>
          <a:p>
            <a:pPr lvl="0"/>
            <a:r>
              <a:rPr lang="en-US" i="1" smtClean="0">
                <a:solidFill>
                  <a:schemeClr val="bg1"/>
                </a:solidFill>
                <a:latin typeface="+mj-lt"/>
                <a:ea typeface="SamsungOne 700C" panose="020B0806030303020204" pitchFamily="34" charset="0"/>
                <a:cs typeface="Samsung Sharp Sans Bold" pitchFamily="2" charset="0"/>
              </a:rPr>
              <a:t>Tháng 7 năm 2022</a:t>
            </a:r>
            <a:endParaRPr lang="en-SG" sz="900" i="1" dirty="0">
              <a:solidFill>
                <a:schemeClr val="bg1"/>
              </a:solidFill>
              <a:latin typeface="+mj-lt"/>
              <a:ea typeface="Samsung Sharp Sans Bold" pitchFamily="2" charset="0"/>
              <a:cs typeface="Samsung Sharp Sans Bold" pitchFamily="2" charset="0"/>
            </a:endParaRPr>
          </a:p>
        </p:txBody>
      </p:sp>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1</a:t>
            </a:fld>
            <a:endParaRPr lang="en-US">
              <a:solidFill>
                <a:srgbClr val="CC3399"/>
              </a:solidFill>
            </a:endParaRPr>
          </a:p>
        </p:txBody>
      </p:sp>
      <p:cxnSp>
        <p:nvCxnSpPr>
          <p:cNvPr id="4" name="Straight Connector 3"/>
          <p:cNvCxnSpPr/>
          <p:nvPr/>
        </p:nvCxnSpPr>
        <p:spPr bwMode="auto">
          <a:xfrm>
            <a:off x="457200" y="6400800"/>
            <a:ext cx="82296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023097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2</a:t>
            </a:fld>
            <a:endParaRPr lang="en-US">
              <a:solidFill>
                <a:srgbClr val="CC3399"/>
              </a:solidFill>
            </a:endParaRPr>
          </a:p>
        </p:txBody>
      </p:sp>
      <p:grpSp>
        <p:nvGrpSpPr>
          <p:cNvPr id="14" name="Group 56"/>
          <p:cNvGrpSpPr>
            <a:grpSpLocks/>
          </p:cNvGrpSpPr>
          <p:nvPr/>
        </p:nvGrpSpPr>
        <p:grpSpPr bwMode="auto">
          <a:xfrm>
            <a:off x="734622" y="3733800"/>
            <a:ext cx="228600" cy="228600"/>
            <a:chOff x="2016" y="1920"/>
            <a:chExt cx="1680" cy="1680"/>
          </a:xfrm>
        </p:grpSpPr>
        <p:sp>
          <p:nvSpPr>
            <p:cNvPr id="15" name="Oval 57"/>
            <p:cNvSpPr>
              <a:spLocks noChangeArrowheads="1"/>
            </p:cNvSpPr>
            <p:nvPr/>
          </p:nvSpPr>
          <p:spPr bwMode="gray">
            <a:xfrm>
              <a:off x="2016" y="1920"/>
              <a:ext cx="1680" cy="1680"/>
            </a:xfrm>
            <a:prstGeom prst="ellipse">
              <a:avLst/>
            </a:prstGeom>
            <a:gradFill rotWithShape="1">
              <a:gsLst>
                <a:gs pos="0">
                  <a:srgbClr val="92D365"/>
                </a:gs>
                <a:gs pos="100000">
                  <a:srgbClr val="92D365">
                    <a:gamma/>
                    <a:shade val="46275"/>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solidFill>
                  <a:srgbClr val="0066CC"/>
                </a:solidFill>
              </a:endParaRPr>
            </a:p>
          </p:txBody>
        </p:sp>
        <p:sp>
          <p:nvSpPr>
            <p:cNvPr id="16" name="Freeform 58"/>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92D365">
                    <a:gamma/>
                    <a:tint val="0"/>
                    <a:invGamma/>
                  </a:srgbClr>
                </a:gs>
                <a:gs pos="100000">
                  <a:srgbClr val="92D365"/>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sz="2000">
                <a:solidFill>
                  <a:srgbClr val="0066CC"/>
                </a:solidFill>
              </a:endParaRPr>
            </a:p>
          </p:txBody>
        </p:sp>
      </p:grpSp>
      <p:grpSp>
        <p:nvGrpSpPr>
          <p:cNvPr id="21" name="Group 63"/>
          <p:cNvGrpSpPr>
            <a:grpSpLocks/>
          </p:cNvGrpSpPr>
          <p:nvPr/>
        </p:nvGrpSpPr>
        <p:grpSpPr bwMode="auto">
          <a:xfrm>
            <a:off x="762000" y="1981200"/>
            <a:ext cx="228600" cy="228600"/>
            <a:chOff x="2016" y="1920"/>
            <a:chExt cx="1680" cy="1680"/>
          </a:xfrm>
        </p:grpSpPr>
        <p:sp>
          <p:nvSpPr>
            <p:cNvPr id="22" name="Oval 64"/>
            <p:cNvSpPr>
              <a:spLocks noChangeArrowheads="1"/>
            </p:cNvSpPr>
            <p:nvPr/>
          </p:nvSpPr>
          <p:spPr bwMode="gray">
            <a:xfrm>
              <a:off x="2016" y="1920"/>
              <a:ext cx="1680" cy="1680"/>
            </a:xfrm>
            <a:prstGeom prst="ellipse">
              <a:avLst/>
            </a:prstGeom>
            <a:gradFill rotWithShape="1">
              <a:gsLst>
                <a:gs pos="0">
                  <a:srgbClr val="86CEF6"/>
                </a:gs>
                <a:gs pos="100000">
                  <a:srgbClr val="86CEF6">
                    <a:gamma/>
                    <a:shade val="46275"/>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solidFill>
                  <a:srgbClr val="0066CC"/>
                </a:solidFill>
              </a:endParaRPr>
            </a:p>
          </p:txBody>
        </p:sp>
        <p:sp>
          <p:nvSpPr>
            <p:cNvPr id="23" name="Freeform 65"/>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86CEF6">
                    <a:gamma/>
                    <a:tint val="3137"/>
                    <a:invGamma/>
                  </a:srgbClr>
                </a:gs>
                <a:gs pos="100000">
                  <a:srgbClr val="86CEF6"/>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sz="2000">
                <a:solidFill>
                  <a:srgbClr val="0066CC"/>
                </a:solidFill>
              </a:endParaRPr>
            </a:p>
          </p:txBody>
        </p:sp>
      </p:grpSp>
      <p:sp>
        <p:nvSpPr>
          <p:cNvPr id="29" name="Text Box 75"/>
          <p:cNvSpPr txBox="1">
            <a:spLocks noChangeArrowheads="1"/>
          </p:cNvSpPr>
          <p:nvPr/>
        </p:nvSpPr>
        <p:spPr bwMode="auto">
          <a:xfrm>
            <a:off x="3124200" y="528363"/>
            <a:ext cx="31242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1" smtClean="0"/>
              <a:t> </a:t>
            </a:r>
            <a:r>
              <a:rPr lang="en-US" sz="3200" b="1" smtClean="0">
                <a:solidFill>
                  <a:srgbClr val="0070C0"/>
                </a:solidFill>
              </a:rPr>
              <a:t>NỘI DUNG</a:t>
            </a:r>
            <a:endParaRPr lang="en-US" sz="3200">
              <a:solidFill>
                <a:srgbClr val="0070C0"/>
              </a:solidFill>
            </a:endParaRPr>
          </a:p>
        </p:txBody>
      </p:sp>
      <p:sp>
        <p:nvSpPr>
          <p:cNvPr id="31" name="Rounded Rectangle 30">
            <a:extLst/>
          </p:cNvPr>
          <p:cNvSpPr>
            <a:spLocks noChangeArrowheads="1"/>
          </p:cNvSpPr>
          <p:nvPr/>
        </p:nvSpPr>
        <p:spPr bwMode="auto">
          <a:xfrm>
            <a:off x="1016726" y="1512333"/>
            <a:ext cx="7468463" cy="1154668"/>
          </a:xfrm>
          <a:prstGeom prst="roundRect">
            <a:avLst/>
          </a:prstGeom>
          <a:solidFill>
            <a:schemeClr val="accent2"/>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1. </a:t>
            </a:r>
            <a:r>
              <a:rPr lang="nb-NO" sz="2800" b="1"/>
              <a:t>Tổng quan về chuyển đổi số</a:t>
            </a:r>
            <a:endParaRPr lang="en-US" sz="2800"/>
          </a:p>
        </p:txBody>
      </p:sp>
      <p:sp>
        <p:nvSpPr>
          <p:cNvPr id="32" name="Rounded Rectangle 11">
            <a:extLst/>
          </p:cNvPr>
          <p:cNvSpPr>
            <a:spLocks noChangeArrowheads="1"/>
          </p:cNvSpPr>
          <p:nvPr/>
        </p:nvSpPr>
        <p:spPr bwMode="auto">
          <a:xfrm>
            <a:off x="990600" y="2932905"/>
            <a:ext cx="7494589" cy="1943895"/>
          </a:xfrm>
          <a:prstGeom prst="roundRect">
            <a:avLst/>
          </a:prstGeom>
          <a:solidFill>
            <a:schemeClr val="accent2"/>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Tree>
    <p:extLst>
      <p:ext uri="{BB962C8B-B14F-4D97-AF65-F5344CB8AC3E}">
        <p14:creationId xmlns:p14="http://schemas.microsoft.com/office/powerpoint/2010/main" val="10824633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3</a:t>
            </a:fld>
            <a:endParaRPr lang="en-US">
              <a:solidFill>
                <a:srgbClr val="CC3399"/>
              </a:solidFill>
            </a:endParaRPr>
          </a:p>
        </p:txBody>
      </p:sp>
      <p:sp>
        <p:nvSpPr>
          <p:cNvPr id="31" name="Rounded Rectangle 30">
            <a:extLst/>
          </p:cNvPr>
          <p:cNvSpPr>
            <a:spLocks noChangeArrowheads="1"/>
          </p:cNvSpPr>
          <p:nvPr/>
        </p:nvSpPr>
        <p:spPr bwMode="auto">
          <a:xfrm>
            <a:off x="954931" y="179627"/>
            <a:ext cx="7468463" cy="506173"/>
          </a:xfrm>
          <a:prstGeom prst="roundRect">
            <a:avLst/>
          </a:prstGeom>
          <a:solidFill>
            <a:srgbClr val="00B050"/>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1. </a:t>
            </a:r>
            <a:r>
              <a:rPr lang="nb-NO" sz="2800" b="1"/>
              <a:t>Tổng quan về chuyển đổi số</a:t>
            </a:r>
            <a:endParaRPr lang="en-US" sz="2800"/>
          </a:p>
        </p:txBody>
      </p:sp>
      <p:sp>
        <p:nvSpPr>
          <p:cNvPr id="12" name="Text Box 75"/>
          <p:cNvSpPr txBox="1">
            <a:spLocks noChangeArrowheads="1"/>
          </p:cNvSpPr>
          <p:nvPr/>
        </p:nvSpPr>
        <p:spPr bwMode="auto">
          <a:xfrm>
            <a:off x="457200" y="838200"/>
            <a:ext cx="6488652" cy="369332"/>
          </a:xfrm>
          <a:prstGeom prst="rect">
            <a:avLst/>
          </a:prstGeom>
          <a:solidFill>
            <a:srgbClr val="92D050"/>
          </a:solidFill>
          <a:ln>
            <a:noFill/>
          </a:ln>
          <a:effectLst/>
          <a:extLst/>
        </p:spPr>
        <p:txBody>
          <a:bodyPr wrap="square">
            <a:spAutoFit/>
          </a:bodyPr>
          <a:lstStyle/>
          <a:p>
            <a:pPr algn="l"/>
            <a:r>
              <a:rPr lang="en-US" b="1" smtClean="0">
                <a:solidFill>
                  <a:srgbClr val="C00000"/>
                </a:solidFill>
              </a:rPr>
              <a:t> </a:t>
            </a:r>
            <a:r>
              <a:rPr lang="de-DE" b="1">
                <a:solidFill>
                  <a:srgbClr val="C00000"/>
                </a:solidFill>
              </a:rPr>
              <a:t>1.1. Khái niệm cơ bản liên quan chuyển đổi số</a:t>
            </a:r>
            <a:endParaRPr lang="en-US">
              <a:solidFill>
                <a:srgbClr val="C00000"/>
              </a:solidFill>
            </a:endParaRPr>
          </a:p>
        </p:txBody>
      </p:sp>
      <p:sp>
        <p:nvSpPr>
          <p:cNvPr id="13" name="Text Box 75"/>
          <p:cNvSpPr txBox="1">
            <a:spLocks noChangeArrowheads="1"/>
          </p:cNvSpPr>
          <p:nvPr/>
        </p:nvSpPr>
        <p:spPr bwMode="auto">
          <a:xfrm>
            <a:off x="457200" y="1219200"/>
            <a:ext cx="6183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nb-NO" b="1" i="1">
                <a:solidFill>
                  <a:srgbClr val="C00000"/>
                </a:solidFill>
              </a:rPr>
              <a:t>1.1.1. </a:t>
            </a:r>
            <a:r>
              <a:rPr lang="de-DE" b="1" i="1">
                <a:solidFill>
                  <a:srgbClr val="C00000"/>
                </a:solidFill>
              </a:rPr>
              <a:t>Kỹ thuật số , vi xử lý và trí tuệ nhân </a:t>
            </a:r>
            <a:r>
              <a:rPr lang="de-DE" b="1" i="1" smtClean="0">
                <a:solidFill>
                  <a:srgbClr val="C00000"/>
                </a:solidFill>
              </a:rPr>
              <a:t>tạo</a:t>
            </a:r>
            <a:endParaRPr lang="en-US" b="1">
              <a:solidFill>
                <a:srgbClr val="C00000"/>
              </a:solidFill>
            </a:endParaRPr>
          </a:p>
        </p:txBody>
      </p:sp>
      <p:sp>
        <p:nvSpPr>
          <p:cNvPr id="17" name="Text Box 75"/>
          <p:cNvSpPr txBox="1">
            <a:spLocks noChangeArrowheads="1"/>
          </p:cNvSpPr>
          <p:nvPr/>
        </p:nvSpPr>
        <p:spPr bwMode="auto">
          <a:xfrm>
            <a:off x="1969548" y="1600200"/>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1.  </a:t>
            </a:r>
            <a:r>
              <a:rPr lang="de-DE" b="1" i="1">
                <a:solidFill>
                  <a:schemeClr val="bg1">
                    <a:lumMod val="60000"/>
                    <a:lumOff val="40000"/>
                  </a:schemeClr>
                </a:solidFill>
              </a:rPr>
              <a:t>Kỹ thuật số</a:t>
            </a:r>
            <a:endParaRPr lang="en-US">
              <a:solidFill>
                <a:schemeClr val="bg1">
                  <a:lumMod val="60000"/>
                  <a:lumOff val="40000"/>
                </a:schemeClr>
              </a:solidFill>
            </a:endParaRPr>
          </a:p>
        </p:txBody>
      </p:sp>
      <p:sp>
        <p:nvSpPr>
          <p:cNvPr id="18" name="Text Box 75"/>
          <p:cNvSpPr txBox="1">
            <a:spLocks noChangeArrowheads="1"/>
          </p:cNvSpPr>
          <p:nvPr/>
        </p:nvSpPr>
        <p:spPr bwMode="auto">
          <a:xfrm>
            <a:off x="1969548" y="1981200"/>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2. Vi </a:t>
            </a:r>
            <a:r>
              <a:rPr lang="de-DE" b="1" i="1">
                <a:solidFill>
                  <a:schemeClr val="bg1">
                    <a:lumMod val="60000"/>
                    <a:lumOff val="40000"/>
                  </a:schemeClr>
                </a:solidFill>
              </a:rPr>
              <a:t>xử </a:t>
            </a:r>
            <a:r>
              <a:rPr lang="de-DE" b="1" i="1" smtClean="0">
                <a:solidFill>
                  <a:schemeClr val="bg1">
                    <a:lumMod val="60000"/>
                    <a:lumOff val="40000"/>
                  </a:schemeClr>
                </a:solidFill>
              </a:rPr>
              <a:t>lý </a:t>
            </a:r>
            <a:endParaRPr lang="en-US">
              <a:solidFill>
                <a:schemeClr val="bg1">
                  <a:lumMod val="60000"/>
                  <a:lumOff val="40000"/>
                </a:schemeClr>
              </a:solidFill>
            </a:endParaRPr>
          </a:p>
        </p:txBody>
      </p:sp>
      <p:sp>
        <p:nvSpPr>
          <p:cNvPr id="19" name="Text Box 75"/>
          <p:cNvSpPr txBox="1">
            <a:spLocks noChangeArrowheads="1"/>
          </p:cNvSpPr>
          <p:nvPr/>
        </p:nvSpPr>
        <p:spPr bwMode="auto">
          <a:xfrm>
            <a:off x="1969548" y="2362200"/>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3. Trí </a:t>
            </a:r>
            <a:r>
              <a:rPr lang="de-DE" b="1" i="1">
                <a:solidFill>
                  <a:schemeClr val="bg1">
                    <a:lumMod val="60000"/>
                    <a:lumOff val="40000"/>
                  </a:schemeClr>
                </a:solidFill>
              </a:rPr>
              <a:t>tuệ nhân </a:t>
            </a:r>
            <a:r>
              <a:rPr lang="de-DE" b="1" i="1" smtClean="0">
                <a:solidFill>
                  <a:schemeClr val="bg1">
                    <a:lumMod val="60000"/>
                    <a:lumOff val="40000"/>
                  </a:schemeClr>
                </a:solidFill>
              </a:rPr>
              <a:t>tạo</a:t>
            </a:r>
            <a:endParaRPr lang="en-US" b="1">
              <a:solidFill>
                <a:schemeClr val="bg1">
                  <a:lumMod val="60000"/>
                  <a:lumOff val="40000"/>
                </a:schemeClr>
              </a:solidFill>
            </a:endParaRPr>
          </a:p>
        </p:txBody>
      </p:sp>
      <p:sp>
        <p:nvSpPr>
          <p:cNvPr id="27" name="Text Box 75"/>
          <p:cNvSpPr txBox="1">
            <a:spLocks noChangeArrowheads="1"/>
          </p:cNvSpPr>
          <p:nvPr/>
        </p:nvSpPr>
        <p:spPr bwMode="auto">
          <a:xfrm>
            <a:off x="533400" y="2819400"/>
            <a:ext cx="64886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de-DE" b="1" i="1">
                <a:solidFill>
                  <a:srgbClr val="C00000"/>
                </a:solidFill>
              </a:rPr>
              <a:t>1.1.2. Truyền thông, mạng internet và điện toán đám </a:t>
            </a:r>
            <a:r>
              <a:rPr lang="de-DE" b="1" i="1" smtClean="0">
                <a:solidFill>
                  <a:srgbClr val="C00000"/>
                </a:solidFill>
              </a:rPr>
              <a:t>mây</a:t>
            </a:r>
            <a:endParaRPr lang="en-US" b="1">
              <a:solidFill>
                <a:srgbClr val="C00000"/>
              </a:solidFill>
            </a:endParaRPr>
          </a:p>
        </p:txBody>
      </p:sp>
      <p:sp>
        <p:nvSpPr>
          <p:cNvPr id="10" name="Text Box 75"/>
          <p:cNvSpPr txBox="1">
            <a:spLocks noChangeArrowheads="1"/>
          </p:cNvSpPr>
          <p:nvPr/>
        </p:nvSpPr>
        <p:spPr bwMode="auto">
          <a:xfrm>
            <a:off x="1143000" y="3276600"/>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1. Truyền </a:t>
            </a:r>
            <a:r>
              <a:rPr lang="de-DE" b="1" i="1">
                <a:solidFill>
                  <a:schemeClr val="bg1">
                    <a:lumMod val="60000"/>
                    <a:lumOff val="40000"/>
                  </a:schemeClr>
                </a:solidFill>
              </a:rPr>
              <a:t>thông</a:t>
            </a:r>
            <a:endParaRPr lang="en-US">
              <a:solidFill>
                <a:schemeClr val="bg1">
                  <a:lumMod val="60000"/>
                  <a:lumOff val="40000"/>
                </a:schemeClr>
              </a:solidFill>
            </a:endParaRPr>
          </a:p>
        </p:txBody>
      </p:sp>
      <p:sp>
        <p:nvSpPr>
          <p:cNvPr id="11" name="Text Box 75"/>
          <p:cNvSpPr txBox="1">
            <a:spLocks noChangeArrowheads="1"/>
          </p:cNvSpPr>
          <p:nvPr/>
        </p:nvSpPr>
        <p:spPr bwMode="auto">
          <a:xfrm>
            <a:off x="1143000" y="3733800"/>
            <a:ext cx="3897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2. </a:t>
            </a:r>
            <a:r>
              <a:rPr lang="de-DE" b="1" i="1">
                <a:solidFill>
                  <a:schemeClr val="bg1">
                    <a:lumMod val="60000"/>
                    <a:lumOff val="40000"/>
                  </a:schemeClr>
                </a:solidFill>
              </a:rPr>
              <a:t>Internet, Internet vạn vật (IoT) </a:t>
            </a:r>
            <a:endParaRPr lang="en-US">
              <a:solidFill>
                <a:schemeClr val="bg1">
                  <a:lumMod val="60000"/>
                  <a:lumOff val="40000"/>
                </a:schemeClr>
              </a:solidFill>
            </a:endParaRPr>
          </a:p>
        </p:txBody>
      </p:sp>
      <p:sp>
        <p:nvSpPr>
          <p:cNvPr id="14" name="Text Box 75"/>
          <p:cNvSpPr txBox="1">
            <a:spLocks noChangeArrowheads="1"/>
          </p:cNvSpPr>
          <p:nvPr/>
        </p:nvSpPr>
        <p:spPr bwMode="auto">
          <a:xfrm>
            <a:off x="1143000" y="4114800"/>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3. </a:t>
            </a:r>
            <a:r>
              <a:rPr lang="de-DE" b="1" i="1">
                <a:solidFill>
                  <a:schemeClr val="bg1">
                    <a:lumMod val="60000"/>
                    <a:lumOff val="40000"/>
                  </a:schemeClr>
                </a:solidFill>
              </a:rPr>
              <a:t>Điện toán đám mây</a:t>
            </a:r>
            <a:endParaRPr lang="en-US" b="1">
              <a:solidFill>
                <a:schemeClr val="bg1">
                  <a:lumMod val="60000"/>
                  <a:lumOff val="40000"/>
                </a:schemeClr>
              </a:solidFill>
            </a:endParaRPr>
          </a:p>
        </p:txBody>
      </p:sp>
      <p:sp>
        <p:nvSpPr>
          <p:cNvPr id="15" name="Text Box 75"/>
          <p:cNvSpPr txBox="1">
            <a:spLocks noChangeArrowheads="1"/>
          </p:cNvSpPr>
          <p:nvPr/>
        </p:nvSpPr>
        <p:spPr bwMode="auto">
          <a:xfrm>
            <a:off x="1219200" y="4648200"/>
            <a:ext cx="31358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2">
                    <a:lumMod val="60000"/>
                    <a:lumOff val="40000"/>
                  </a:schemeClr>
                </a:solidFill>
              </a:rPr>
              <a:t>Phân loại mô hình điện toán đám </a:t>
            </a:r>
            <a:r>
              <a:rPr lang="de-DE" b="1" i="1">
                <a:solidFill>
                  <a:schemeClr val="bg2">
                    <a:lumMod val="60000"/>
                    <a:lumOff val="40000"/>
                  </a:schemeClr>
                </a:solidFill>
              </a:rPr>
              <a:t>mây</a:t>
            </a:r>
            <a:endParaRPr lang="en-US" b="1">
              <a:solidFill>
                <a:schemeClr val="bg2">
                  <a:lumMod val="60000"/>
                  <a:lumOff val="40000"/>
                </a:schemeClr>
              </a:solidFill>
            </a:endParaRPr>
          </a:p>
        </p:txBody>
      </p:sp>
      <p:sp>
        <p:nvSpPr>
          <p:cNvPr id="16" name="Text Box 75"/>
          <p:cNvSpPr txBox="1">
            <a:spLocks noChangeArrowheads="1"/>
          </p:cNvSpPr>
          <p:nvPr/>
        </p:nvSpPr>
        <p:spPr bwMode="auto">
          <a:xfrm>
            <a:off x="4126452" y="4299466"/>
            <a:ext cx="31358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2">
                    <a:lumMod val="40000"/>
                    <a:lumOff val="60000"/>
                  </a:schemeClr>
                </a:solidFill>
              </a:rPr>
              <a:t>. Public </a:t>
            </a:r>
            <a:r>
              <a:rPr lang="de-DE" b="1" i="1">
                <a:solidFill>
                  <a:schemeClr val="bg2">
                    <a:lumMod val="40000"/>
                    <a:lumOff val="60000"/>
                  </a:schemeClr>
                </a:solidFill>
              </a:rPr>
              <a:t>Cloud (Điện toán đám mây cộng đồng) </a:t>
            </a:r>
            <a:endParaRPr lang="en-US" b="1">
              <a:solidFill>
                <a:schemeClr val="bg2">
                  <a:lumMod val="40000"/>
                  <a:lumOff val="60000"/>
                </a:schemeClr>
              </a:solidFill>
            </a:endParaRPr>
          </a:p>
        </p:txBody>
      </p:sp>
      <p:sp>
        <p:nvSpPr>
          <p:cNvPr id="20" name="Text Box 75"/>
          <p:cNvSpPr txBox="1">
            <a:spLocks noChangeArrowheads="1"/>
          </p:cNvSpPr>
          <p:nvPr/>
        </p:nvSpPr>
        <p:spPr bwMode="auto">
          <a:xfrm>
            <a:off x="4126452" y="4877455"/>
            <a:ext cx="4953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fr-FR" b="1" i="1" smtClean="0">
                <a:solidFill>
                  <a:schemeClr val="bg2">
                    <a:lumMod val="40000"/>
                    <a:lumOff val="60000"/>
                  </a:schemeClr>
                </a:solidFill>
              </a:rPr>
              <a:t>. Private </a:t>
            </a:r>
            <a:r>
              <a:rPr lang="fr-FR" b="1" i="1">
                <a:solidFill>
                  <a:schemeClr val="bg2">
                    <a:lumMod val="40000"/>
                    <a:lumOff val="60000"/>
                  </a:schemeClr>
                </a:solidFill>
              </a:rPr>
              <a:t>Cloud ( Điện toán đám mây </a:t>
            </a:r>
            <a:r>
              <a:rPr lang="fr-FR" b="1" i="1">
                <a:solidFill>
                  <a:schemeClr val="bg2">
                    <a:lumMod val="40000"/>
                    <a:lumOff val="60000"/>
                  </a:schemeClr>
                </a:solidFill>
              </a:rPr>
              <a:t>riêng</a:t>
            </a:r>
            <a:r>
              <a:rPr lang="fr-FR" b="1" i="1" smtClean="0">
                <a:solidFill>
                  <a:schemeClr val="bg2">
                    <a:lumMod val="40000"/>
                    <a:lumOff val="60000"/>
                  </a:schemeClr>
                </a:solidFill>
              </a:rPr>
              <a:t>)</a:t>
            </a:r>
            <a:r>
              <a:rPr lang="en-US" b="1" i="1">
                <a:solidFill>
                  <a:schemeClr val="bg2">
                    <a:lumMod val="40000"/>
                    <a:lumOff val="60000"/>
                  </a:schemeClr>
                </a:solidFill>
              </a:rPr>
              <a:t> </a:t>
            </a:r>
            <a:endParaRPr lang="en-US" b="1" i="1" smtClean="0">
              <a:solidFill>
                <a:schemeClr val="bg2">
                  <a:lumMod val="40000"/>
                  <a:lumOff val="60000"/>
                </a:schemeClr>
              </a:solidFill>
            </a:endParaRPr>
          </a:p>
          <a:p>
            <a:pPr algn="l"/>
            <a:r>
              <a:rPr lang="en-US" b="1" i="1" smtClean="0">
                <a:solidFill>
                  <a:schemeClr val="bg2">
                    <a:lumMod val="40000"/>
                    <a:lumOff val="60000"/>
                  </a:schemeClr>
                </a:solidFill>
              </a:rPr>
              <a:t>. Hybrid </a:t>
            </a:r>
            <a:r>
              <a:rPr lang="en-US" b="1" i="1">
                <a:solidFill>
                  <a:schemeClr val="bg2">
                    <a:lumMod val="40000"/>
                    <a:lumOff val="60000"/>
                  </a:schemeClr>
                </a:solidFill>
              </a:rPr>
              <a:t>Cloud (Điện toán đám mây lai</a:t>
            </a:r>
            <a:r>
              <a:rPr lang="en-US" b="1" i="1">
                <a:solidFill>
                  <a:schemeClr val="bg2">
                    <a:lumMod val="40000"/>
                    <a:lumOff val="60000"/>
                  </a:schemeClr>
                </a:solidFill>
              </a:rPr>
              <a:t>) </a:t>
            </a:r>
            <a:endParaRPr lang="en-US" b="1" i="1" smtClean="0">
              <a:solidFill>
                <a:schemeClr val="bg2">
                  <a:lumMod val="40000"/>
                  <a:lumOff val="60000"/>
                </a:schemeClr>
              </a:solidFill>
            </a:endParaRPr>
          </a:p>
          <a:p>
            <a:pPr algn="l"/>
            <a:r>
              <a:rPr lang="en-US" b="1" i="1" smtClean="0">
                <a:solidFill>
                  <a:schemeClr val="bg2">
                    <a:lumMod val="40000"/>
                    <a:lumOff val="60000"/>
                  </a:schemeClr>
                </a:solidFill>
              </a:rPr>
              <a:t>. Community </a:t>
            </a:r>
            <a:r>
              <a:rPr lang="en-US" b="1" i="1">
                <a:solidFill>
                  <a:schemeClr val="bg2">
                    <a:lumMod val="40000"/>
                    <a:lumOff val="60000"/>
                  </a:schemeClr>
                </a:solidFill>
              </a:rPr>
              <a:t>Cloud (Điện toán đám mây cộng đồng) </a:t>
            </a:r>
            <a:endParaRPr lang="en-US" b="1">
              <a:solidFill>
                <a:schemeClr val="bg2">
                  <a:lumMod val="40000"/>
                  <a:lumOff val="60000"/>
                </a:schemeClr>
              </a:solidFill>
            </a:endParaRPr>
          </a:p>
        </p:txBody>
      </p:sp>
      <p:sp>
        <p:nvSpPr>
          <p:cNvPr id="21" name="Text Box 75"/>
          <p:cNvSpPr txBox="1">
            <a:spLocks noChangeArrowheads="1"/>
          </p:cNvSpPr>
          <p:nvPr/>
        </p:nvSpPr>
        <p:spPr bwMode="auto">
          <a:xfrm>
            <a:off x="1154652" y="6107668"/>
            <a:ext cx="3135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chemeClr val="bg1">
                    <a:lumMod val="60000"/>
                    <a:lumOff val="40000"/>
                  </a:schemeClr>
                </a:solidFill>
              </a:rPr>
              <a:t>4. Chuỗi khối ( Blockchain)</a:t>
            </a:r>
            <a:endParaRPr lang="en-US" b="1">
              <a:solidFill>
                <a:schemeClr val="bg1">
                  <a:lumMod val="60000"/>
                  <a:lumOff val="40000"/>
                </a:schemeClr>
              </a:solidFill>
            </a:endParaRPr>
          </a:p>
        </p:txBody>
      </p:sp>
    </p:spTree>
    <p:extLst>
      <p:ext uri="{BB962C8B-B14F-4D97-AF65-F5344CB8AC3E}">
        <p14:creationId xmlns:p14="http://schemas.microsoft.com/office/powerpoint/2010/main" val="6193763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4</a:t>
            </a:fld>
            <a:endParaRPr lang="en-US">
              <a:solidFill>
                <a:srgbClr val="CC3399"/>
              </a:solidFill>
            </a:endParaRPr>
          </a:p>
        </p:txBody>
      </p:sp>
      <p:sp>
        <p:nvSpPr>
          <p:cNvPr id="31" name="Rounded Rectangle 30">
            <a:extLst/>
          </p:cNvPr>
          <p:cNvSpPr>
            <a:spLocks noChangeArrowheads="1"/>
          </p:cNvSpPr>
          <p:nvPr/>
        </p:nvSpPr>
        <p:spPr bwMode="auto">
          <a:xfrm>
            <a:off x="954931" y="179627"/>
            <a:ext cx="7468463" cy="506173"/>
          </a:xfrm>
          <a:prstGeom prst="roundRect">
            <a:avLst/>
          </a:prstGeom>
          <a:solidFill>
            <a:srgbClr val="00B050"/>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1. </a:t>
            </a:r>
            <a:r>
              <a:rPr lang="nb-NO" sz="2800" b="1"/>
              <a:t>Tổng quan về chuyển đổi số</a:t>
            </a:r>
            <a:endParaRPr lang="en-US" sz="2800"/>
          </a:p>
        </p:txBody>
      </p:sp>
      <p:sp>
        <p:nvSpPr>
          <p:cNvPr id="12" name="Text Box 75"/>
          <p:cNvSpPr txBox="1">
            <a:spLocks noChangeArrowheads="1"/>
          </p:cNvSpPr>
          <p:nvPr/>
        </p:nvSpPr>
        <p:spPr bwMode="auto">
          <a:xfrm>
            <a:off x="457200" y="838200"/>
            <a:ext cx="6488652" cy="369332"/>
          </a:xfrm>
          <a:prstGeom prst="rect">
            <a:avLst/>
          </a:prstGeom>
          <a:solidFill>
            <a:srgbClr val="92D050"/>
          </a:solidFill>
          <a:ln>
            <a:noFill/>
          </a:ln>
          <a:effectLst/>
          <a:extLst/>
        </p:spPr>
        <p:txBody>
          <a:bodyPr wrap="square">
            <a:spAutoFit/>
          </a:bodyPr>
          <a:lstStyle/>
          <a:p>
            <a:pPr algn="l"/>
            <a:r>
              <a:rPr lang="en-US" b="1" smtClean="0">
                <a:solidFill>
                  <a:srgbClr val="C00000"/>
                </a:solidFill>
              </a:rPr>
              <a:t> </a:t>
            </a:r>
            <a:r>
              <a:rPr lang="de-DE" b="1" smtClean="0">
                <a:solidFill>
                  <a:srgbClr val="C00000"/>
                </a:solidFill>
              </a:rPr>
              <a:t>1.2. Chuyển </a:t>
            </a:r>
            <a:r>
              <a:rPr lang="de-DE" b="1">
                <a:solidFill>
                  <a:srgbClr val="C00000"/>
                </a:solidFill>
              </a:rPr>
              <a:t>đổi số</a:t>
            </a:r>
            <a:endParaRPr lang="en-US">
              <a:solidFill>
                <a:srgbClr val="C00000"/>
              </a:solidFill>
            </a:endParaRPr>
          </a:p>
        </p:txBody>
      </p:sp>
      <p:sp>
        <p:nvSpPr>
          <p:cNvPr id="13" name="Text Box 75"/>
          <p:cNvSpPr txBox="1">
            <a:spLocks noChangeArrowheads="1"/>
          </p:cNvSpPr>
          <p:nvPr/>
        </p:nvSpPr>
        <p:spPr bwMode="auto">
          <a:xfrm>
            <a:off x="457200" y="1383268"/>
            <a:ext cx="61838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nb-NO" b="1" i="1" smtClean="0">
                <a:solidFill>
                  <a:srgbClr val="C00000"/>
                </a:solidFill>
              </a:rPr>
              <a:t> </a:t>
            </a:r>
            <a:r>
              <a:rPr lang="de-DE" b="1" i="1" smtClean="0">
                <a:solidFill>
                  <a:srgbClr val="C00000"/>
                </a:solidFill>
              </a:rPr>
              <a:t>Khái niệm</a:t>
            </a:r>
            <a:endParaRPr lang="en-US" b="1">
              <a:solidFill>
                <a:srgbClr val="C00000"/>
              </a:solidFill>
            </a:endParaRPr>
          </a:p>
        </p:txBody>
      </p:sp>
      <p:sp>
        <p:nvSpPr>
          <p:cNvPr id="17" name="Text Box 75"/>
          <p:cNvSpPr txBox="1">
            <a:spLocks noChangeArrowheads="1"/>
          </p:cNvSpPr>
          <p:nvPr/>
        </p:nvSpPr>
        <p:spPr bwMode="auto">
          <a:xfrm>
            <a:off x="1066799" y="1923871"/>
            <a:ext cx="715793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i="1" smtClean="0">
                <a:solidFill>
                  <a:schemeClr val="bg1">
                    <a:lumMod val="60000"/>
                    <a:lumOff val="40000"/>
                  </a:schemeClr>
                </a:solidFill>
              </a:rPr>
              <a:t>Chuyển </a:t>
            </a:r>
            <a:r>
              <a:rPr lang="de-DE" i="1">
                <a:solidFill>
                  <a:schemeClr val="bg1">
                    <a:lumMod val="60000"/>
                    <a:lumOff val="40000"/>
                  </a:schemeClr>
                </a:solidFill>
              </a:rPr>
              <a:t>đổi số là việc sử dụng các công nghệ số </a:t>
            </a:r>
            <a:r>
              <a:rPr lang="de-DE" i="1" smtClean="0">
                <a:solidFill>
                  <a:schemeClr val="bg1">
                    <a:lumMod val="60000"/>
                    <a:lumOff val="40000"/>
                  </a:schemeClr>
                </a:solidFill>
              </a:rPr>
              <a:t>như </a:t>
            </a:r>
            <a:r>
              <a:rPr lang="de-DE" i="1">
                <a:solidFill>
                  <a:schemeClr val="bg1">
                    <a:lumMod val="60000"/>
                    <a:lumOff val="40000"/>
                  </a:schemeClr>
                </a:solidFill>
              </a:rPr>
              <a:t>dữ liệu lớn (Big Data), Internet vạn vật (IoT), điện toán đám mây (Cloud)... thay đổi phương thức điều hành, lãnh đạo, quy trình làm việc, văn hóa công ty. </a:t>
            </a:r>
            <a:endParaRPr lang="en-US" i="1">
              <a:solidFill>
                <a:schemeClr val="bg1">
                  <a:lumMod val="60000"/>
                  <a:lumOff val="40000"/>
                </a:schemeClr>
              </a:solidFill>
            </a:endParaRPr>
          </a:p>
        </p:txBody>
      </p:sp>
      <p:sp>
        <p:nvSpPr>
          <p:cNvPr id="19" name="Text Box 75"/>
          <p:cNvSpPr txBox="1">
            <a:spLocks noChangeArrowheads="1"/>
          </p:cNvSpPr>
          <p:nvPr/>
        </p:nvSpPr>
        <p:spPr bwMode="auto">
          <a:xfrm>
            <a:off x="609600" y="3516868"/>
            <a:ext cx="64886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i="1" smtClean="0">
                <a:solidFill>
                  <a:srgbClr val="C00000"/>
                </a:solidFill>
              </a:rPr>
              <a:t>Chuyển </a:t>
            </a:r>
            <a:r>
              <a:rPr lang="de-DE" b="1" i="1">
                <a:solidFill>
                  <a:srgbClr val="C00000"/>
                </a:solidFill>
              </a:rPr>
              <a:t>đổi số khác gì số hóa?</a:t>
            </a:r>
            <a:endParaRPr lang="en-US">
              <a:solidFill>
                <a:srgbClr val="C00000"/>
              </a:solidFill>
            </a:endParaRPr>
          </a:p>
        </p:txBody>
      </p:sp>
      <p:sp>
        <p:nvSpPr>
          <p:cNvPr id="27" name="Text Box 75"/>
          <p:cNvSpPr txBox="1">
            <a:spLocks noChangeArrowheads="1"/>
          </p:cNvSpPr>
          <p:nvPr/>
        </p:nvSpPr>
        <p:spPr bwMode="auto">
          <a:xfrm>
            <a:off x="971144" y="4209871"/>
            <a:ext cx="725359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l">
              <a:buFont typeface="Wingdings" panose="05000000000000000000" pitchFamily="2" charset="2"/>
              <a:buChar char="§"/>
            </a:pPr>
            <a:r>
              <a:rPr lang="de-DE" smtClean="0">
                <a:solidFill>
                  <a:schemeClr val="bg1">
                    <a:lumMod val="60000"/>
                    <a:lumOff val="40000"/>
                  </a:schemeClr>
                </a:solidFill>
              </a:rPr>
              <a:t>"</a:t>
            </a:r>
            <a:r>
              <a:rPr lang="de-DE">
                <a:solidFill>
                  <a:schemeClr val="bg1">
                    <a:lumMod val="60000"/>
                    <a:lumOff val="40000"/>
                  </a:schemeClr>
                </a:solidFill>
              </a:rPr>
              <a:t>Số hóa" là việc biến đổi các giá trị thực sang dạng số, </a:t>
            </a:r>
            <a:endParaRPr lang="en-US">
              <a:solidFill>
                <a:schemeClr val="bg1">
                  <a:lumMod val="60000"/>
                  <a:lumOff val="40000"/>
                </a:schemeClr>
              </a:solidFill>
            </a:endParaRPr>
          </a:p>
          <a:p>
            <a:pPr marL="285750" indent="-285750" algn="l">
              <a:buFont typeface="Wingdings" panose="05000000000000000000" pitchFamily="2" charset="2"/>
              <a:buChar char="§"/>
            </a:pPr>
            <a:r>
              <a:rPr lang="de-DE">
                <a:solidFill>
                  <a:schemeClr val="bg1">
                    <a:lumMod val="60000"/>
                    <a:lumOff val="40000"/>
                  </a:schemeClr>
                </a:solidFill>
              </a:rPr>
              <a:t>"Chuyển đổi số" là khi có dữ liệu được số hoá rồi, chúng ta phải sử dụng các công nghệ như AI, Big Data... để phân tích dữ liệu, biến đổi nó và tạo ra một giá trị khác.</a:t>
            </a:r>
            <a:endParaRPr lang="en-US">
              <a:solidFill>
                <a:schemeClr val="bg1">
                  <a:lumMod val="60000"/>
                  <a:lumOff val="40000"/>
                </a:schemeClr>
              </a:solidFill>
            </a:endParaRPr>
          </a:p>
        </p:txBody>
      </p:sp>
    </p:spTree>
    <p:extLst>
      <p:ext uri="{BB962C8B-B14F-4D97-AF65-F5344CB8AC3E}">
        <p14:creationId xmlns:p14="http://schemas.microsoft.com/office/powerpoint/2010/main" val="35891572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5</a:t>
            </a:fld>
            <a:endParaRPr lang="en-US">
              <a:solidFill>
                <a:srgbClr val="CC3399"/>
              </a:solidFill>
            </a:endParaRPr>
          </a:p>
        </p:txBody>
      </p:sp>
      <p:sp>
        <p:nvSpPr>
          <p:cNvPr id="31" name="Rounded Rectangle 30">
            <a:extLst/>
          </p:cNvPr>
          <p:cNvSpPr>
            <a:spLocks noChangeArrowheads="1"/>
          </p:cNvSpPr>
          <p:nvPr/>
        </p:nvSpPr>
        <p:spPr bwMode="auto">
          <a:xfrm>
            <a:off x="954931" y="179627"/>
            <a:ext cx="7468463" cy="506173"/>
          </a:xfrm>
          <a:prstGeom prst="roundRect">
            <a:avLst/>
          </a:prstGeom>
          <a:solidFill>
            <a:srgbClr val="00B050"/>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1. </a:t>
            </a:r>
            <a:r>
              <a:rPr lang="nb-NO" sz="2800" b="1"/>
              <a:t>Tổng quan về chuyển đổi số</a:t>
            </a:r>
            <a:endParaRPr lang="en-US" sz="2800"/>
          </a:p>
        </p:txBody>
      </p:sp>
      <p:sp>
        <p:nvSpPr>
          <p:cNvPr id="12" name="Text Box 75"/>
          <p:cNvSpPr txBox="1">
            <a:spLocks noChangeArrowheads="1"/>
          </p:cNvSpPr>
          <p:nvPr/>
        </p:nvSpPr>
        <p:spPr bwMode="auto">
          <a:xfrm>
            <a:off x="457200" y="838200"/>
            <a:ext cx="6488652" cy="369332"/>
          </a:xfrm>
          <a:prstGeom prst="rect">
            <a:avLst/>
          </a:prstGeom>
          <a:solidFill>
            <a:srgbClr val="92D050"/>
          </a:solidFill>
          <a:ln>
            <a:noFill/>
          </a:ln>
          <a:effectLst/>
          <a:extLst/>
        </p:spPr>
        <p:txBody>
          <a:bodyPr wrap="square">
            <a:spAutoFit/>
          </a:bodyPr>
          <a:lstStyle/>
          <a:p>
            <a:pPr algn="l"/>
            <a:r>
              <a:rPr lang="en-US" b="1" smtClean="0">
                <a:solidFill>
                  <a:srgbClr val="C00000"/>
                </a:solidFill>
              </a:rPr>
              <a:t> </a:t>
            </a:r>
            <a:r>
              <a:rPr lang="de-DE" b="1" smtClean="0">
                <a:solidFill>
                  <a:srgbClr val="C00000"/>
                </a:solidFill>
              </a:rPr>
              <a:t>1.3. Chuyển </a:t>
            </a:r>
            <a:r>
              <a:rPr lang="de-DE" b="1">
                <a:solidFill>
                  <a:srgbClr val="C00000"/>
                </a:solidFill>
              </a:rPr>
              <a:t>đổi </a:t>
            </a:r>
            <a:r>
              <a:rPr lang="de-DE" b="1" smtClean="0">
                <a:solidFill>
                  <a:srgbClr val="C00000"/>
                </a:solidFill>
              </a:rPr>
              <a:t>số trong giáo dục nghề nghiệp</a:t>
            </a:r>
            <a:endParaRPr lang="en-US">
              <a:solidFill>
                <a:srgbClr val="C00000"/>
              </a:solidFill>
            </a:endParaRPr>
          </a:p>
        </p:txBody>
      </p:sp>
      <p:sp>
        <p:nvSpPr>
          <p:cNvPr id="13" name="Text Box 75"/>
          <p:cNvSpPr txBox="1">
            <a:spLocks noChangeArrowheads="1"/>
          </p:cNvSpPr>
          <p:nvPr/>
        </p:nvSpPr>
        <p:spPr bwMode="auto">
          <a:xfrm>
            <a:off x="458820" y="1342072"/>
            <a:ext cx="796457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1.3.1. Mục </a:t>
            </a:r>
            <a:r>
              <a:rPr lang="de-DE" b="1" smtClean="0">
                <a:solidFill>
                  <a:srgbClr val="C00000"/>
                </a:solidFill>
              </a:rPr>
              <a:t>tiêu </a:t>
            </a:r>
          </a:p>
          <a:p>
            <a:pPr algn="l"/>
            <a:r>
              <a:rPr lang="de-DE" smtClean="0">
                <a:solidFill>
                  <a:srgbClr val="0066CC"/>
                </a:solidFill>
              </a:rPr>
              <a:t>Chuyển </a:t>
            </a:r>
            <a:r>
              <a:rPr lang="de-DE">
                <a:solidFill>
                  <a:srgbClr val="0066CC"/>
                </a:solidFill>
              </a:rPr>
              <a:t>đổi số sẽ hỗ trợ đổi mới theo hướng giảm thuyết giảng, truyền thụ kiến thức sang phát triển năng lực người học, tăng khả năng tự học, tạo cơ hội học tập mọi lúc, mọi nơi, cá nhân hóa việc học, góp phần tạo ra xã hội học tập và học tập suốt đời</a:t>
            </a:r>
            <a:endParaRPr lang="en-US" b="1">
              <a:solidFill>
                <a:srgbClr val="0066CC"/>
              </a:solidFill>
            </a:endParaRPr>
          </a:p>
        </p:txBody>
      </p:sp>
      <p:sp>
        <p:nvSpPr>
          <p:cNvPr id="17" name="Text Box 75"/>
          <p:cNvSpPr txBox="1">
            <a:spLocks noChangeArrowheads="1"/>
          </p:cNvSpPr>
          <p:nvPr/>
        </p:nvSpPr>
        <p:spPr bwMode="auto">
          <a:xfrm>
            <a:off x="609599" y="3048000"/>
            <a:ext cx="78137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smtClean="0">
                <a:solidFill>
                  <a:srgbClr val="C00000"/>
                </a:solidFill>
              </a:rPr>
              <a:t>1.3.2. Nội dung cơ bản của chuyển đổi số trong giáo dục nghề nghiệp</a:t>
            </a:r>
            <a:endParaRPr lang="en-US">
              <a:solidFill>
                <a:srgbClr val="C00000"/>
              </a:solidFill>
            </a:endParaRPr>
          </a:p>
        </p:txBody>
      </p:sp>
      <p:sp>
        <p:nvSpPr>
          <p:cNvPr id="18" name="Text Box 75"/>
          <p:cNvSpPr txBox="1">
            <a:spLocks noChangeArrowheads="1"/>
          </p:cNvSpPr>
          <p:nvPr/>
        </p:nvSpPr>
        <p:spPr bwMode="auto">
          <a:xfrm>
            <a:off x="593006" y="3505200"/>
            <a:ext cx="783038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a:r>
              <a:rPr lang="de-DE" smtClean="0">
                <a:solidFill>
                  <a:schemeClr val="bg2">
                    <a:lumMod val="60000"/>
                    <a:lumOff val="40000"/>
                  </a:schemeClr>
                </a:solidFill>
              </a:rPr>
              <a:t>- Trong </a:t>
            </a:r>
            <a:r>
              <a:rPr lang="de-DE">
                <a:solidFill>
                  <a:schemeClr val="bg2">
                    <a:lumMod val="60000"/>
                    <a:lumOff val="40000"/>
                  </a:schemeClr>
                </a:solidFill>
              </a:rPr>
              <a:t>quản lý giáo dục bao gồm số hóa thông tin quản lý, tạo ra những hệ thống cơ sở dữ liệu (CSDL) lớn liên thông, triển khai các dịch vụ công trực tuyến, ứng dụng các Công nghệ 4.0 (AI, blockchain, phân tích dữ liệu, ..) để quản lý, điều hành, dự báo, hỗ trợ ra quyết định trong ngành GDĐT một cách nhanh chóng, chính xác. </a:t>
            </a:r>
            <a:endParaRPr lang="en-US">
              <a:solidFill>
                <a:schemeClr val="bg2">
                  <a:lumMod val="60000"/>
                  <a:lumOff val="40000"/>
                </a:schemeClr>
              </a:solidFill>
            </a:endParaRPr>
          </a:p>
        </p:txBody>
      </p:sp>
      <p:sp>
        <p:nvSpPr>
          <p:cNvPr id="19" name="Text Box 75"/>
          <p:cNvSpPr txBox="1">
            <a:spLocks noChangeArrowheads="1"/>
          </p:cNvSpPr>
          <p:nvPr/>
        </p:nvSpPr>
        <p:spPr bwMode="auto">
          <a:xfrm>
            <a:off x="593006" y="4955763"/>
            <a:ext cx="7696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a:solidFill>
                  <a:schemeClr val="bg2">
                    <a:lumMod val="60000"/>
                    <a:lumOff val="40000"/>
                  </a:schemeClr>
                </a:solidFill>
              </a:rPr>
              <a:t>- Trong dạy, học, kiểm tra, đánh giá gồm số hóa học liệu (sách giáo khoa điện tử, bài giảng điện tử, kho bài giảng e-learning, ngân hàng câu hỏi trắc nghiệm), thư viện số, phòng thí nghiệm ảo, triển khai hệ thống đào tạo trực tuyến, xây dựng các trường đại học ảo (cyber university</a:t>
            </a:r>
            <a:r>
              <a:rPr lang="de-DE" smtClean="0">
                <a:solidFill>
                  <a:schemeClr val="bg2">
                    <a:lumMod val="60000"/>
                    <a:lumOff val="40000"/>
                  </a:schemeClr>
                </a:solidFill>
              </a:rPr>
              <a:t>).</a:t>
            </a:r>
            <a:r>
              <a:rPr lang="de-DE" b="1" smtClean="0">
                <a:solidFill>
                  <a:schemeClr val="bg2">
                    <a:lumMod val="60000"/>
                    <a:lumOff val="40000"/>
                  </a:schemeClr>
                </a:solidFill>
              </a:rPr>
              <a:t> </a:t>
            </a:r>
            <a:endParaRPr lang="en-US" b="1">
              <a:solidFill>
                <a:schemeClr val="bg2">
                  <a:lumMod val="60000"/>
                  <a:lumOff val="40000"/>
                </a:schemeClr>
              </a:solidFill>
            </a:endParaRPr>
          </a:p>
        </p:txBody>
      </p:sp>
    </p:spTree>
    <p:extLst>
      <p:ext uri="{BB962C8B-B14F-4D97-AF65-F5344CB8AC3E}">
        <p14:creationId xmlns:p14="http://schemas.microsoft.com/office/powerpoint/2010/main" val="22622801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6</a:t>
            </a:fld>
            <a:endParaRPr lang="en-US">
              <a:solidFill>
                <a:srgbClr val="CC3399"/>
              </a:solidFill>
            </a:endParaRPr>
          </a:p>
        </p:txBody>
      </p:sp>
      <p:sp>
        <p:nvSpPr>
          <p:cNvPr id="31" name="Rounded Rectangle 30">
            <a:extLst/>
          </p:cNvPr>
          <p:cNvSpPr>
            <a:spLocks noChangeArrowheads="1"/>
          </p:cNvSpPr>
          <p:nvPr/>
        </p:nvSpPr>
        <p:spPr bwMode="auto">
          <a:xfrm>
            <a:off x="954931" y="179627"/>
            <a:ext cx="7468463" cy="506173"/>
          </a:xfrm>
          <a:prstGeom prst="roundRect">
            <a:avLst/>
          </a:prstGeom>
          <a:solidFill>
            <a:srgbClr val="00B050"/>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1. </a:t>
            </a:r>
            <a:r>
              <a:rPr lang="nb-NO" sz="2800" b="1"/>
              <a:t>Tổng quan về chuyển đổi số</a:t>
            </a:r>
            <a:endParaRPr lang="en-US" sz="2800"/>
          </a:p>
        </p:txBody>
      </p:sp>
      <p:sp>
        <p:nvSpPr>
          <p:cNvPr id="12" name="Text Box 75"/>
          <p:cNvSpPr txBox="1">
            <a:spLocks noChangeArrowheads="1"/>
          </p:cNvSpPr>
          <p:nvPr/>
        </p:nvSpPr>
        <p:spPr bwMode="auto">
          <a:xfrm>
            <a:off x="457200" y="838200"/>
            <a:ext cx="6488652" cy="369332"/>
          </a:xfrm>
          <a:prstGeom prst="rect">
            <a:avLst/>
          </a:prstGeom>
          <a:solidFill>
            <a:srgbClr val="92D050"/>
          </a:solidFill>
          <a:ln>
            <a:noFill/>
          </a:ln>
          <a:effectLst/>
          <a:extLst/>
        </p:spPr>
        <p:txBody>
          <a:bodyPr wrap="square">
            <a:spAutoFit/>
          </a:bodyPr>
          <a:lstStyle/>
          <a:p>
            <a:pPr algn="l"/>
            <a:r>
              <a:rPr lang="en-US" b="1" smtClean="0">
                <a:solidFill>
                  <a:srgbClr val="C00000"/>
                </a:solidFill>
              </a:rPr>
              <a:t> </a:t>
            </a:r>
            <a:r>
              <a:rPr lang="de-DE" b="1" smtClean="0">
                <a:solidFill>
                  <a:srgbClr val="C00000"/>
                </a:solidFill>
              </a:rPr>
              <a:t>1.3. Chuyển </a:t>
            </a:r>
            <a:r>
              <a:rPr lang="de-DE" b="1">
                <a:solidFill>
                  <a:srgbClr val="C00000"/>
                </a:solidFill>
              </a:rPr>
              <a:t>đổi </a:t>
            </a:r>
            <a:r>
              <a:rPr lang="de-DE" b="1" smtClean="0">
                <a:solidFill>
                  <a:srgbClr val="C00000"/>
                </a:solidFill>
              </a:rPr>
              <a:t>số trong giáo dục nghề nghiệp</a:t>
            </a:r>
            <a:endParaRPr lang="en-US">
              <a:solidFill>
                <a:srgbClr val="C00000"/>
              </a:solidFill>
            </a:endParaRPr>
          </a:p>
        </p:txBody>
      </p:sp>
      <p:sp>
        <p:nvSpPr>
          <p:cNvPr id="18" name="Text Box 75"/>
          <p:cNvSpPr txBox="1">
            <a:spLocks noChangeArrowheads="1"/>
          </p:cNvSpPr>
          <p:nvPr/>
        </p:nvSpPr>
        <p:spPr bwMode="auto">
          <a:xfrm>
            <a:off x="457200" y="1555402"/>
            <a:ext cx="796619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a:solidFill>
                  <a:srgbClr val="C00000"/>
                </a:solidFill>
              </a:rPr>
              <a:t>1.3.3. Các điều kiện đảm bảo cho chuyển đổi số trong giáo dục nghề nghiệp</a:t>
            </a:r>
          </a:p>
        </p:txBody>
      </p:sp>
      <p:sp>
        <p:nvSpPr>
          <p:cNvPr id="19" name="Text Box 75"/>
          <p:cNvSpPr txBox="1">
            <a:spLocks noChangeArrowheads="1"/>
          </p:cNvSpPr>
          <p:nvPr/>
        </p:nvSpPr>
        <p:spPr bwMode="auto">
          <a:xfrm>
            <a:off x="612843" y="4038600"/>
            <a:ext cx="781379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b="1">
                <a:solidFill>
                  <a:srgbClr val="C00000"/>
                </a:solidFill>
              </a:rPr>
              <a:t>1.3.4. Một số giải pháp chung thúc đẩy chuyển đổi số trong giáo dục nghề nghiệp</a:t>
            </a:r>
            <a:endParaRPr lang="en-US" b="1">
              <a:solidFill>
                <a:srgbClr val="C00000"/>
              </a:solidFill>
            </a:endParaRPr>
          </a:p>
        </p:txBody>
      </p:sp>
      <p:sp>
        <p:nvSpPr>
          <p:cNvPr id="3" name="Rectangle 2"/>
          <p:cNvSpPr/>
          <p:nvPr/>
        </p:nvSpPr>
        <p:spPr>
          <a:xfrm>
            <a:off x="533400" y="2240498"/>
            <a:ext cx="7813794" cy="502702"/>
          </a:xfrm>
          <a:prstGeom prst="rect">
            <a:avLst/>
          </a:prstGeom>
        </p:spPr>
        <p:txBody>
          <a:bodyPr wrap="square">
            <a:spAutoFit/>
          </a:bodyPr>
          <a:lstStyle/>
          <a:p>
            <a:pPr marL="342900" lvl="0" indent="-342900" algn="just">
              <a:lnSpc>
                <a:spcPts val="1600"/>
              </a:lnSpc>
              <a:spcBef>
                <a:spcPts val="600"/>
              </a:spcBef>
              <a:spcAft>
                <a:spcPts val="0"/>
              </a:spcAft>
              <a:buFont typeface="Times New Roman" panose="02020603050405020304" pitchFamily="18" charset="0"/>
              <a:buChar char="-"/>
            </a:pPr>
            <a:r>
              <a:rPr lang="en-US">
                <a:solidFill>
                  <a:schemeClr val="bg1">
                    <a:lumMod val="60000"/>
                    <a:lumOff val="40000"/>
                  </a:schemeClr>
                </a:solidFill>
              </a:rPr>
              <a:t>Cơ chế, chính sách, hành lang pháp lý phải được hoàn thiện, tạo hành lang pháp lý thuận lợi cho chuyển đổi số trong toàn </a:t>
            </a:r>
            <a:r>
              <a:rPr lang="en-US" smtClean="0">
                <a:solidFill>
                  <a:schemeClr val="bg1">
                    <a:lumMod val="60000"/>
                    <a:lumOff val="40000"/>
                  </a:schemeClr>
                </a:solidFill>
              </a:rPr>
              <a:t>ngành</a:t>
            </a:r>
            <a:endParaRPr lang="en-US" sz="1400">
              <a:solidFill>
                <a:schemeClr val="bg1">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p:cNvSpPr/>
          <p:nvPr/>
        </p:nvSpPr>
        <p:spPr>
          <a:xfrm>
            <a:off x="533400" y="2773898"/>
            <a:ext cx="7813794" cy="502702"/>
          </a:xfrm>
          <a:prstGeom prst="rect">
            <a:avLst/>
          </a:prstGeom>
        </p:spPr>
        <p:txBody>
          <a:bodyPr wrap="square">
            <a:spAutoFit/>
          </a:bodyPr>
          <a:lstStyle/>
          <a:p>
            <a:pPr marL="342900" lvl="0" indent="-342900" algn="just">
              <a:lnSpc>
                <a:spcPts val="1600"/>
              </a:lnSpc>
              <a:spcBef>
                <a:spcPts val="600"/>
              </a:spcBef>
              <a:spcAft>
                <a:spcPts val="0"/>
              </a:spcAft>
              <a:buFont typeface="Times New Roman" panose="02020603050405020304" pitchFamily="18" charset="0"/>
              <a:buChar char="-"/>
            </a:pPr>
            <a:r>
              <a:rPr lang="en-US">
                <a:solidFill>
                  <a:schemeClr val="bg1">
                    <a:lumMod val="60000"/>
                    <a:lumOff val="40000"/>
                  </a:schemeClr>
                </a:solidFill>
              </a:rPr>
              <a:t>Nền tảng hạ tầng CNTT-VT, cơ sở vật chất cơ bản phải được trang bị đồng bộ trong toàn ngành giáo dục </a:t>
            </a:r>
            <a:endParaRPr lang="en-US" sz="1400">
              <a:solidFill>
                <a:schemeClr val="bg1">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533400" y="3383498"/>
            <a:ext cx="7813794" cy="502702"/>
          </a:xfrm>
          <a:prstGeom prst="rect">
            <a:avLst/>
          </a:prstGeom>
        </p:spPr>
        <p:txBody>
          <a:bodyPr wrap="square">
            <a:spAutoFit/>
          </a:bodyPr>
          <a:lstStyle/>
          <a:p>
            <a:pPr marL="342900" lvl="0" indent="-342900" algn="just">
              <a:lnSpc>
                <a:spcPts val="1600"/>
              </a:lnSpc>
              <a:spcBef>
                <a:spcPts val="600"/>
              </a:spcBef>
              <a:spcAft>
                <a:spcPts val="0"/>
              </a:spcAft>
              <a:buFont typeface="Times New Roman" panose="02020603050405020304" pitchFamily="18" charset="0"/>
              <a:buChar char="-"/>
            </a:pPr>
            <a:r>
              <a:rPr lang="en-US" smtClean="0">
                <a:solidFill>
                  <a:schemeClr val="bg1">
                    <a:lumMod val="60000"/>
                    <a:lumOff val="40000"/>
                  </a:schemeClr>
                </a:solidFill>
              </a:rPr>
              <a:t>Đội </a:t>
            </a:r>
            <a:r>
              <a:rPr lang="en-US">
                <a:solidFill>
                  <a:schemeClr val="bg1">
                    <a:lumMod val="60000"/>
                    <a:lumOff val="40000"/>
                  </a:schemeClr>
                </a:solidFill>
              </a:rPr>
              <a:t>ngũ nhân lực (cán bộ quản lý, giáo viên, giảng viên, học sinh sinh viên) có kiến thức, kỹ năng đáp ứng yêu cầu chuyển đổi số</a:t>
            </a:r>
            <a:endParaRPr lang="en-US" sz="1400">
              <a:solidFill>
                <a:schemeClr val="bg1">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685800" y="4724400"/>
            <a:ext cx="7813794" cy="297517"/>
          </a:xfrm>
          <a:prstGeom prst="rect">
            <a:avLst/>
          </a:prstGeom>
        </p:spPr>
        <p:txBody>
          <a:bodyPr wrap="square">
            <a:spAutoFit/>
          </a:bodyPr>
          <a:lstStyle/>
          <a:p>
            <a:pPr marL="342900" lvl="0" indent="-342900" algn="just">
              <a:lnSpc>
                <a:spcPts val="1600"/>
              </a:lnSpc>
              <a:spcBef>
                <a:spcPts val="600"/>
              </a:spcBef>
              <a:spcAft>
                <a:spcPts val="0"/>
              </a:spcAft>
              <a:buFont typeface="Times New Roman" panose="02020603050405020304" pitchFamily="18" charset="0"/>
              <a:buChar char="-"/>
            </a:pPr>
            <a:r>
              <a:rPr lang="en-US" smtClean="0">
                <a:solidFill>
                  <a:schemeClr val="bg1">
                    <a:lumMod val="60000"/>
                    <a:lumOff val="40000"/>
                  </a:schemeClr>
                </a:solidFill>
              </a:rPr>
              <a:t>Phổ biến tuyên truyền</a:t>
            </a:r>
            <a:endParaRPr lang="en-US" sz="1400">
              <a:solidFill>
                <a:schemeClr val="bg1">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angle 14"/>
          <p:cNvSpPr/>
          <p:nvPr/>
        </p:nvSpPr>
        <p:spPr>
          <a:xfrm>
            <a:off x="685800" y="5029200"/>
            <a:ext cx="7813794" cy="503984"/>
          </a:xfrm>
          <a:prstGeom prst="rect">
            <a:avLst/>
          </a:prstGeom>
        </p:spPr>
        <p:txBody>
          <a:bodyPr wrap="square">
            <a:spAutoFit/>
          </a:bodyPr>
          <a:lstStyle/>
          <a:p>
            <a:pPr marL="342900" lvl="0" indent="-342900" algn="just">
              <a:lnSpc>
                <a:spcPts val="1600"/>
              </a:lnSpc>
              <a:spcBef>
                <a:spcPts val="600"/>
              </a:spcBef>
              <a:spcAft>
                <a:spcPts val="0"/>
              </a:spcAft>
              <a:buFont typeface="Times New Roman" panose="02020603050405020304" pitchFamily="18" charset="0"/>
              <a:buChar char="-"/>
            </a:pPr>
            <a:r>
              <a:rPr lang="en-US">
                <a:solidFill>
                  <a:schemeClr val="bg1">
                    <a:lumMod val="60000"/>
                    <a:lumOff val="40000"/>
                  </a:schemeClr>
                </a:solidFill>
              </a:rPr>
              <a:t>Tăng cường chất lượng công tác dự báo (nhờ công nghệ như Big data, AI, Blockchain), </a:t>
            </a:r>
            <a:endParaRPr lang="en-US" sz="1400">
              <a:solidFill>
                <a:schemeClr val="bg1">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15"/>
          <p:cNvSpPr/>
          <p:nvPr/>
        </p:nvSpPr>
        <p:spPr>
          <a:xfrm>
            <a:off x="685800" y="5486400"/>
            <a:ext cx="7813794" cy="646331"/>
          </a:xfrm>
          <a:prstGeom prst="rect">
            <a:avLst/>
          </a:prstGeom>
        </p:spPr>
        <p:txBody>
          <a:bodyPr wrap="square">
            <a:spAutoFit/>
          </a:bodyPr>
          <a:lstStyle/>
          <a:p>
            <a:pPr algn="l"/>
            <a:r>
              <a:rPr lang="en-US" smtClean="0">
                <a:solidFill>
                  <a:schemeClr val="bg1">
                    <a:lumMod val="60000"/>
                    <a:lumOff val="40000"/>
                  </a:schemeClr>
                </a:solidFill>
              </a:rPr>
              <a:t>-   Thúc </a:t>
            </a:r>
            <a:r>
              <a:rPr lang="en-US">
                <a:solidFill>
                  <a:schemeClr val="bg1">
                    <a:lumMod val="60000"/>
                    <a:lumOff val="40000"/>
                  </a:schemeClr>
                </a:solidFill>
              </a:rPr>
              <a:t>đẩy phát triển học liệu số (phục vụ dạy - học, kiểm tra, đánh giá, tham khảo, nghiên cứu khoa học</a:t>
            </a:r>
            <a:r>
              <a:rPr lang="en-US" smtClean="0">
                <a:solidFill>
                  <a:schemeClr val="bg1">
                    <a:lumMod val="60000"/>
                    <a:lumOff val="40000"/>
                  </a:schemeClr>
                </a:solidFill>
              </a:rPr>
              <a:t>)</a:t>
            </a:r>
            <a:endParaRPr lang="en-US">
              <a:solidFill>
                <a:schemeClr val="bg1">
                  <a:lumMod val="60000"/>
                  <a:lumOff val="40000"/>
                </a:schemeClr>
              </a:solidFill>
            </a:endParaRPr>
          </a:p>
        </p:txBody>
      </p:sp>
      <p:sp>
        <p:nvSpPr>
          <p:cNvPr id="20" name="Rectangle 19"/>
          <p:cNvSpPr/>
          <p:nvPr/>
        </p:nvSpPr>
        <p:spPr>
          <a:xfrm>
            <a:off x="685800" y="6172200"/>
            <a:ext cx="7813794" cy="646331"/>
          </a:xfrm>
          <a:prstGeom prst="rect">
            <a:avLst/>
          </a:prstGeom>
        </p:spPr>
        <p:txBody>
          <a:bodyPr wrap="square">
            <a:spAutoFit/>
          </a:bodyPr>
          <a:lstStyle/>
          <a:p>
            <a:pPr algn="l"/>
            <a:r>
              <a:rPr lang="en-US" smtClean="0">
                <a:solidFill>
                  <a:schemeClr val="bg1">
                    <a:lumMod val="60000"/>
                    <a:lumOff val="40000"/>
                  </a:schemeClr>
                </a:solidFill>
                <a:sym typeface="Wingdings" panose="05000000000000000000" pitchFamily="2" charset="2"/>
              </a:rPr>
              <a:t>- </a:t>
            </a:r>
            <a:r>
              <a:rPr lang="en-US" smtClean="0">
                <a:solidFill>
                  <a:schemeClr val="bg1">
                    <a:lumMod val="60000"/>
                    <a:lumOff val="40000"/>
                  </a:schemeClr>
                </a:solidFill>
              </a:rPr>
              <a:t>Tạo môi trường số kết nối chia sẻ  </a:t>
            </a:r>
            <a:r>
              <a:rPr lang="en-US">
                <a:solidFill>
                  <a:schemeClr val="bg1">
                    <a:lumMod val="60000"/>
                    <a:lumOff val="40000"/>
                  </a:schemeClr>
                </a:solidFill>
              </a:rPr>
              <a:t>giữa cơ quan quản lý, cơ sở giáo dục nghề nghiệp, gia đình, giáo viên giảng viên, học sinh sinh </a:t>
            </a:r>
            <a:r>
              <a:rPr lang="en-US" smtClean="0">
                <a:solidFill>
                  <a:schemeClr val="bg1">
                    <a:lumMod val="60000"/>
                    <a:lumOff val="40000"/>
                  </a:schemeClr>
                </a:solidFill>
              </a:rPr>
              <a:t>viên,…</a:t>
            </a:r>
            <a:endParaRPr lang="en-US">
              <a:solidFill>
                <a:schemeClr val="bg1">
                  <a:lumMod val="60000"/>
                  <a:lumOff val="40000"/>
                </a:schemeClr>
              </a:solidFill>
            </a:endParaRPr>
          </a:p>
        </p:txBody>
      </p:sp>
    </p:spTree>
    <p:extLst>
      <p:ext uri="{BB962C8B-B14F-4D97-AF65-F5344CB8AC3E}">
        <p14:creationId xmlns:p14="http://schemas.microsoft.com/office/powerpoint/2010/main" val="38933640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7</a:t>
            </a:fld>
            <a:endParaRPr lang="en-US">
              <a:solidFill>
                <a:srgbClr val="CC3399"/>
              </a:solidFill>
            </a:endParaRPr>
          </a:p>
        </p:txBody>
      </p:sp>
      <p:sp>
        <p:nvSpPr>
          <p:cNvPr id="12" name="Text Box 75"/>
          <p:cNvSpPr txBox="1">
            <a:spLocks noChangeArrowheads="1"/>
          </p:cNvSpPr>
          <p:nvPr/>
        </p:nvSpPr>
        <p:spPr bwMode="auto">
          <a:xfrm>
            <a:off x="381000" y="2079180"/>
            <a:ext cx="64886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en-US" b="1" smtClean="0">
                <a:solidFill>
                  <a:srgbClr val="FF0000"/>
                </a:solidFill>
              </a:rPr>
              <a:t>2.1</a:t>
            </a:r>
            <a:r>
              <a:rPr lang="de-DE" b="1" smtClean="0">
                <a:solidFill>
                  <a:srgbClr val="FF0000"/>
                </a:solidFill>
              </a:rPr>
              <a:t>.</a:t>
            </a:r>
            <a:r>
              <a:rPr lang="de-DE" b="1" smtClean="0">
                <a:solidFill>
                  <a:srgbClr val="C00000"/>
                </a:solidFill>
              </a:rPr>
              <a:t> </a:t>
            </a:r>
            <a:r>
              <a:rPr lang="en-US" b="1" smtClean="0">
                <a:solidFill>
                  <a:srgbClr val="FF0000"/>
                </a:solidFill>
              </a:rPr>
              <a:t>Thực </a:t>
            </a:r>
            <a:r>
              <a:rPr lang="en-US" b="1">
                <a:solidFill>
                  <a:srgbClr val="FF0000"/>
                </a:solidFill>
              </a:rPr>
              <a:t>trạng</a:t>
            </a:r>
            <a:endParaRPr lang="en-US">
              <a:solidFill>
                <a:srgbClr val="FF0000"/>
              </a:solidFill>
            </a:endParaRPr>
          </a:p>
        </p:txBody>
      </p:sp>
      <p:sp>
        <p:nvSpPr>
          <p:cNvPr id="13" name="Text Box 75"/>
          <p:cNvSpPr txBox="1">
            <a:spLocks noChangeArrowheads="1"/>
          </p:cNvSpPr>
          <p:nvPr/>
        </p:nvSpPr>
        <p:spPr bwMode="auto">
          <a:xfrm>
            <a:off x="1207547" y="4191000"/>
            <a:ext cx="71252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 - </a:t>
            </a:r>
            <a:r>
              <a:rPr lang="de-DE" smtClean="0">
                <a:solidFill>
                  <a:srgbClr val="0070C0"/>
                </a:solidFill>
              </a:rPr>
              <a:t>Xây </a:t>
            </a:r>
            <a:r>
              <a:rPr lang="de-DE">
                <a:solidFill>
                  <a:srgbClr val="0070C0"/>
                </a:solidFill>
              </a:rPr>
              <a:t>dựng </a:t>
            </a:r>
            <a:r>
              <a:rPr lang="de-DE" smtClean="0">
                <a:solidFill>
                  <a:srgbClr val="0070C0"/>
                </a:solidFill>
              </a:rPr>
              <a:t>cơ </a:t>
            </a:r>
            <a:r>
              <a:rPr lang="de-DE">
                <a:solidFill>
                  <a:srgbClr val="0070C0"/>
                </a:solidFill>
              </a:rPr>
              <a:t>cấu tổ chức, chức năng nhiệm vụ </a:t>
            </a:r>
            <a:r>
              <a:rPr lang="de-DE" smtClean="0">
                <a:solidFill>
                  <a:srgbClr val="0070C0"/>
                </a:solidFill>
              </a:rPr>
              <a:t>các tổ cơ sở và chuyên ngành về  môn giảng dạy, xưởng thực hành,...   </a:t>
            </a:r>
            <a:endParaRPr lang="en-US">
              <a:solidFill>
                <a:srgbClr val="0070C0"/>
              </a:solidFill>
            </a:endParaRPr>
          </a:p>
        </p:txBody>
      </p:sp>
      <p:sp>
        <p:nvSpPr>
          <p:cNvPr id="17" name="Text Box 75"/>
          <p:cNvSpPr txBox="1">
            <a:spLocks noChangeArrowheads="1"/>
          </p:cNvSpPr>
          <p:nvPr/>
        </p:nvSpPr>
        <p:spPr bwMode="auto">
          <a:xfrm>
            <a:off x="1199441" y="5060689"/>
            <a:ext cx="68696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l">
              <a:buFontTx/>
              <a:buChar char="-"/>
            </a:pPr>
            <a:r>
              <a:rPr lang="de-DE" smtClean="0">
                <a:solidFill>
                  <a:srgbClr val="0070C0"/>
                </a:solidFill>
              </a:rPr>
              <a:t>Xây </a:t>
            </a:r>
            <a:r>
              <a:rPr lang="de-DE">
                <a:solidFill>
                  <a:srgbClr val="0070C0"/>
                </a:solidFill>
              </a:rPr>
              <a:t>dựng tài </a:t>
            </a:r>
            <a:r>
              <a:rPr lang="de-DE" smtClean="0">
                <a:solidFill>
                  <a:srgbClr val="0070C0"/>
                </a:solidFill>
              </a:rPr>
              <a:t>liệu</a:t>
            </a:r>
            <a:r>
              <a:rPr lang="de-DE">
                <a:solidFill>
                  <a:srgbClr val="0070C0"/>
                </a:solidFill>
              </a:rPr>
              <a:t> </a:t>
            </a:r>
            <a:r>
              <a:rPr lang="de-DE" smtClean="0">
                <a:solidFill>
                  <a:srgbClr val="0070C0"/>
                </a:solidFill>
              </a:rPr>
              <a:t>:  40 bài giảng,  0 giáo trình, 05 ngân hàng câu hỏi. </a:t>
            </a:r>
            <a:endParaRPr lang="en-US">
              <a:solidFill>
                <a:srgbClr val="0070C0"/>
              </a:solidFill>
            </a:endParaRPr>
          </a:p>
        </p:txBody>
      </p:sp>
      <p:sp>
        <p:nvSpPr>
          <p:cNvPr id="27" name="Text Box 75"/>
          <p:cNvSpPr txBox="1">
            <a:spLocks noChangeArrowheads="1"/>
          </p:cNvSpPr>
          <p:nvPr/>
        </p:nvSpPr>
        <p:spPr bwMode="auto">
          <a:xfrm>
            <a:off x="838200" y="2490314"/>
            <a:ext cx="7620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Khoa Là đơn vị quản lý hành chính cơ sở của Trường trực tiếp quản lý toàn diện quá trình tổ chức, phục vụ đào tạo theo lĩnh vực chuyên môn. </a:t>
            </a:r>
          </a:p>
          <a:p>
            <a:pPr algn="l"/>
            <a:r>
              <a:rPr lang="de-DE" smtClean="0">
                <a:solidFill>
                  <a:srgbClr val="0070C0"/>
                </a:solidFill>
              </a:rPr>
              <a:t>Hiện </a:t>
            </a:r>
            <a:r>
              <a:rPr lang="de-DE">
                <a:solidFill>
                  <a:srgbClr val="0070C0"/>
                </a:solidFill>
              </a:rPr>
              <a:t>nay, tại Khoa nhiệt lạnh, trường Cao đẳng Lý Tự Trọng thành phố Hồ chí Minh đã thực hiện việc </a:t>
            </a:r>
            <a:r>
              <a:rPr lang="en-US">
                <a:solidFill>
                  <a:srgbClr val="0070C0"/>
                </a:solidFill>
              </a:rPr>
              <a:t>ứng dụng công nghệ thông tin trong công tác quản lý, đào tạo như sau:</a:t>
            </a:r>
            <a:r>
              <a:rPr lang="de-DE">
                <a:solidFill>
                  <a:srgbClr val="0070C0"/>
                </a:solidFill>
              </a:rPr>
              <a:t>   </a:t>
            </a:r>
            <a:endParaRPr lang="en-US">
              <a:solidFill>
                <a:srgbClr val="0070C0"/>
              </a:solidFill>
            </a:endParaRPr>
          </a:p>
        </p:txBody>
      </p:sp>
      <p:sp>
        <p:nvSpPr>
          <p:cNvPr id="10" name="Rounded Rectangle 11">
            <a:extLst/>
          </p:cNvPr>
          <p:cNvSpPr>
            <a:spLocks noChangeArrowheads="1"/>
          </p:cNvSpPr>
          <p:nvPr/>
        </p:nvSpPr>
        <p:spPr bwMode="auto">
          <a:xfrm>
            <a:off x="838200" y="170926"/>
            <a:ext cx="7494589" cy="1657873"/>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
        <p:nvSpPr>
          <p:cNvPr id="11" name="Text Box 75"/>
          <p:cNvSpPr txBox="1">
            <a:spLocks noChangeArrowheads="1"/>
          </p:cNvSpPr>
          <p:nvPr/>
        </p:nvSpPr>
        <p:spPr bwMode="auto">
          <a:xfrm>
            <a:off x="1150668" y="5791200"/>
            <a:ext cx="68696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l">
              <a:buFontTx/>
              <a:buChar char="-"/>
            </a:pPr>
            <a:r>
              <a:rPr lang="de-DE" smtClean="0">
                <a:solidFill>
                  <a:srgbClr val="0070C0"/>
                </a:solidFill>
              </a:rPr>
              <a:t>Quy </a:t>
            </a:r>
            <a:r>
              <a:rPr lang="de-DE">
                <a:solidFill>
                  <a:srgbClr val="0070C0"/>
                </a:solidFill>
              </a:rPr>
              <a:t>trình quản </a:t>
            </a:r>
            <a:r>
              <a:rPr lang="de-DE" smtClean="0">
                <a:solidFill>
                  <a:srgbClr val="0070C0"/>
                </a:solidFill>
              </a:rPr>
              <a:t>lý : xếp thời khóa biểu, hồ sơ chuyên môn, thực tập tốt nghiệp,.. </a:t>
            </a:r>
            <a:endParaRPr lang="en-US">
              <a:solidFill>
                <a:srgbClr val="0070C0"/>
              </a:solidFill>
            </a:endParaRPr>
          </a:p>
        </p:txBody>
      </p:sp>
    </p:spTree>
    <p:extLst>
      <p:ext uri="{BB962C8B-B14F-4D97-AF65-F5344CB8AC3E}">
        <p14:creationId xmlns:p14="http://schemas.microsoft.com/office/powerpoint/2010/main" val="26057989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8</a:t>
            </a:fld>
            <a:endParaRPr lang="en-US">
              <a:solidFill>
                <a:srgbClr val="CC3399"/>
              </a:solidFill>
            </a:endParaRPr>
          </a:p>
        </p:txBody>
      </p:sp>
      <p:sp>
        <p:nvSpPr>
          <p:cNvPr id="12" name="Text Box 75"/>
          <p:cNvSpPr txBox="1">
            <a:spLocks noChangeArrowheads="1"/>
          </p:cNvSpPr>
          <p:nvPr/>
        </p:nvSpPr>
        <p:spPr bwMode="auto">
          <a:xfrm>
            <a:off x="380999" y="207918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13" name="Text Box 75"/>
          <p:cNvSpPr txBox="1">
            <a:spLocks noChangeArrowheads="1"/>
          </p:cNvSpPr>
          <p:nvPr/>
        </p:nvSpPr>
        <p:spPr bwMode="auto">
          <a:xfrm>
            <a:off x="486535" y="2812343"/>
            <a:ext cx="804786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0070C0"/>
                </a:solidFill>
              </a:rPr>
              <a:t> </a:t>
            </a:r>
            <a:r>
              <a:rPr lang="en-US" b="1">
                <a:solidFill>
                  <a:srgbClr val="0070C0"/>
                </a:solidFill>
              </a:rPr>
              <a:t>2.2.1. Rà soát để xây dựng và mã hóa cơ sở dữ liệu về các quy </a:t>
            </a:r>
            <a:r>
              <a:rPr lang="en-US" b="1" smtClean="0">
                <a:solidFill>
                  <a:srgbClr val="0070C0"/>
                </a:solidFill>
              </a:rPr>
              <a:t>trình </a:t>
            </a:r>
            <a:r>
              <a:rPr lang="nl-NL" b="1" i="1" smtClean="0">
                <a:solidFill>
                  <a:srgbClr val="0070C0"/>
                </a:solidFill>
              </a:rPr>
              <a:t>cần </a:t>
            </a:r>
            <a:r>
              <a:rPr lang="nl-NL" b="1" i="1">
                <a:solidFill>
                  <a:srgbClr val="0070C0"/>
                </a:solidFill>
              </a:rPr>
              <a:t>áp dụng chuyển đổi số tại  khoa </a:t>
            </a:r>
            <a:endParaRPr lang="en-US">
              <a:solidFill>
                <a:srgbClr val="0070C0"/>
              </a:solidFill>
            </a:endParaRPr>
          </a:p>
        </p:txBody>
      </p:sp>
      <p:sp>
        <p:nvSpPr>
          <p:cNvPr id="17" name="Text Box 75"/>
          <p:cNvSpPr txBox="1">
            <a:spLocks noChangeArrowheads="1"/>
          </p:cNvSpPr>
          <p:nvPr/>
        </p:nvSpPr>
        <p:spPr bwMode="auto">
          <a:xfrm>
            <a:off x="457200" y="3705906"/>
            <a:ext cx="64886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0070C0"/>
                </a:solidFill>
              </a:rPr>
              <a:t>2.2.2.Xây </a:t>
            </a:r>
            <a:r>
              <a:rPr lang="en-US" b="1">
                <a:solidFill>
                  <a:srgbClr val="0070C0"/>
                </a:solidFill>
              </a:rPr>
              <a:t>dựng và mã hóa cơ sở dữ liệu về c</a:t>
            </a:r>
            <a:r>
              <a:rPr lang="vi-VN" b="1">
                <a:solidFill>
                  <a:srgbClr val="0070C0"/>
                </a:solidFill>
              </a:rPr>
              <a:t>hương trình, giáo trình</a:t>
            </a:r>
            <a:endParaRPr lang="en-US" b="1">
              <a:solidFill>
                <a:srgbClr val="0070C0"/>
              </a:solidFill>
            </a:endParaRPr>
          </a:p>
        </p:txBody>
      </p:sp>
      <p:sp>
        <p:nvSpPr>
          <p:cNvPr id="18" name="Text Box 75"/>
          <p:cNvSpPr txBox="1">
            <a:spLocks noChangeArrowheads="1"/>
          </p:cNvSpPr>
          <p:nvPr/>
        </p:nvSpPr>
        <p:spPr bwMode="auto">
          <a:xfrm>
            <a:off x="457200" y="4419600"/>
            <a:ext cx="64886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i="1">
                <a:solidFill>
                  <a:srgbClr val="0070C0"/>
                </a:solidFill>
              </a:rPr>
              <a:t>2.2.3.  </a:t>
            </a:r>
            <a:r>
              <a:rPr lang="vi-VN" b="1" i="1">
                <a:solidFill>
                  <a:srgbClr val="0070C0"/>
                </a:solidFill>
              </a:rPr>
              <a:t>Xây dựng bài giảng, số hóa học liệu</a:t>
            </a:r>
            <a:r>
              <a:rPr lang="vi-VN" b="1">
                <a:solidFill>
                  <a:srgbClr val="0070C0"/>
                </a:solidFill>
              </a:rPr>
              <a:t>	</a:t>
            </a:r>
            <a:endParaRPr lang="en-US" b="1">
              <a:solidFill>
                <a:srgbClr val="0070C0"/>
              </a:solidFill>
            </a:endParaRPr>
          </a:p>
        </p:txBody>
      </p:sp>
      <p:sp>
        <p:nvSpPr>
          <p:cNvPr id="19" name="Text Box 75"/>
          <p:cNvSpPr txBox="1">
            <a:spLocks noChangeArrowheads="1"/>
          </p:cNvSpPr>
          <p:nvPr/>
        </p:nvSpPr>
        <p:spPr bwMode="auto">
          <a:xfrm>
            <a:off x="506412" y="4876800"/>
            <a:ext cx="77231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a:solidFill>
                  <a:srgbClr val="0070C0"/>
                </a:solidFill>
              </a:rPr>
              <a:t>2.2.4.Xây dựng và mã hóa cơ sở dữ liệu về </a:t>
            </a:r>
            <a:r>
              <a:rPr lang="vi-VN" b="1">
                <a:solidFill>
                  <a:srgbClr val="0070C0"/>
                </a:solidFill>
              </a:rPr>
              <a:t>nghiên cứu khoa học, chuy</a:t>
            </a:r>
            <a:r>
              <a:rPr lang="en-US" b="1">
                <a:solidFill>
                  <a:srgbClr val="0070C0"/>
                </a:solidFill>
              </a:rPr>
              <a:t>ể</a:t>
            </a:r>
            <a:r>
              <a:rPr lang="vi-VN" b="1">
                <a:solidFill>
                  <a:srgbClr val="0070C0"/>
                </a:solidFill>
              </a:rPr>
              <a:t>n giao công nghệ và hợp tác quốc tế</a:t>
            </a:r>
            <a:endParaRPr lang="en-US" b="1">
              <a:solidFill>
                <a:srgbClr val="0070C0"/>
              </a:solidFill>
            </a:endParaRPr>
          </a:p>
        </p:txBody>
      </p:sp>
      <p:sp>
        <p:nvSpPr>
          <p:cNvPr id="27" name="Text Box 75"/>
          <p:cNvSpPr txBox="1">
            <a:spLocks noChangeArrowheads="1"/>
          </p:cNvSpPr>
          <p:nvPr/>
        </p:nvSpPr>
        <p:spPr bwMode="auto">
          <a:xfrm>
            <a:off x="562583" y="5754469"/>
            <a:ext cx="759081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a:solidFill>
                  <a:srgbClr val="0070C0"/>
                </a:solidFill>
              </a:rPr>
              <a:t>2.2.5.Xây dựng và mã hóa cơ sở dữ liệu về g</a:t>
            </a:r>
            <a:r>
              <a:rPr lang="vi-VN" b="1">
                <a:solidFill>
                  <a:srgbClr val="0070C0"/>
                </a:solidFill>
              </a:rPr>
              <a:t>iám sát, đánh giá chất lượng</a:t>
            </a:r>
            <a:endParaRPr lang="en-US" b="1">
              <a:solidFill>
                <a:srgbClr val="0070C0"/>
              </a:solidFill>
            </a:endParaRPr>
          </a:p>
        </p:txBody>
      </p:sp>
      <p:sp>
        <p:nvSpPr>
          <p:cNvPr id="10" name="Rounded Rectangle 11">
            <a:extLst/>
          </p:cNvPr>
          <p:cNvSpPr>
            <a:spLocks noChangeArrowheads="1"/>
          </p:cNvSpPr>
          <p:nvPr/>
        </p:nvSpPr>
        <p:spPr bwMode="auto">
          <a:xfrm>
            <a:off x="838200" y="170926"/>
            <a:ext cx="7494589" cy="1657873"/>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Tree>
    <p:extLst>
      <p:ext uri="{BB962C8B-B14F-4D97-AF65-F5344CB8AC3E}">
        <p14:creationId xmlns:p14="http://schemas.microsoft.com/office/powerpoint/2010/main" val="384714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04800" cy="309562"/>
          </a:xfrm>
        </p:spPr>
        <p:txBody>
          <a:bodyPr/>
          <a:lstStyle/>
          <a:p>
            <a:fld id="{D90CE30C-0823-4EE8-825B-C6B5334715C9}" type="slidenum">
              <a:rPr lang="en-US" smtClean="0">
                <a:solidFill>
                  <a:srgbClr val="CC3399"/>
                </a:solidFill>
              </a:rPr>
              <a:pPr/>
              <a:t>9</a:t>
            </a:fld>
            <a:endParaRPr lang="en-US">
              <a:solidFill>
                <a:srgbClr val="CC3399"/>
              </a:solidFill>
            </a:endParaRPr>
          </a:p>
        </p:txBody>
      </p:sp>
      <p:sp>
        <p:nvSpPr>
          <p:cNvPr id="12" name="Text Box 75"/>
          <p:cNvSpPr txBox="1">
            <a:spLocks noChangeArrowheads="1"/>
          </p:cNvSpPr>
          <p:nvPr/>
        </p:nvSpPr>
        <p:spPr bwMode="auto">
          <a:xfrm>
            <a:off x="380999" y="167640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13" name="Text Box 75"/>
          <p:cNvSpPr txBox="1">
            <a:spLocks noChangeArrowheads="1"/>
          </p:cNvSpPr>
          <p:nvPr/>
        </p:nvSpPr>
        <p:spPr bwMode="auto">
          <a:xfrm>
            <a:off x="486535" y="2249269"/>
            <a:ext cx="804786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0070C0"/>
                </a:solidFill>
              </a:rPr>
              <a:t> </a:t>
            </a:r>
            <a:r>
              <a:rPr lang="en-US" b="1">
                <a:solidFill>
                  <a:srgbClr val="0070C0"/>
                </a:solidFill>
              </a:rPr>
              <a:t>2.2.1. Rà soát để xây dựng và mã hóa cơ sở dữ liệu về các quy </a:t>
            </a:r>
            <a:r>
              <a:rPr lang="en-US" b="1" smtClean="0">
                <a:solidFill>
                  <a:srgbClr val="0070C0"/>
                </a:solidFill>
              </a:rPr>
              <a:t>trình </a:t>
            </a:r>
            <a:r>
              <a:rPr lang="nl-NL" b="1" i="1" smtClean="0">
                <a:solidFill>
                  <a:srgbClr val="0070C0"/>
                </a:solidFill>
              </a:rPr>
              <a:t>cần </a:t>
            </a:r>
            <a:r>
              <a:rPr lang="nl-NL" b="1" i="1">
                <a:solidFill>
                  <a:srgbClr val="0070C0"/>
                </a:solidFill>
              </a:rPr>
              <a:t>áp dụng chuyển đổi số tại  khoa </a:t>
            </a:r>
            <a:endParaRPr lang="en-US">
              <a:solidFill>
                <a:srgbClr val="0070C0"/>
              </a:solidFill>
            </a:endParaRPr>
          </a:p>
        </p:txBody>
      </p:sp>
      <p:sp>
        <p:nvSpPr>
          <p:cNvPr id="10" name="Rounded Rectangle 11">
            <a:extLst/>
          </p:cNvPr>
          <p:cNvSpPr>
            <a:spLocks noChangeArrowheads="1"/>
          </p:cNvSpPr>
          <p:nvPr/>
        </p:nvSpPr>
        <p:spPr bwMode="auto">
          <a:xfrm>
            <a:off x="486535" y="170927"/>
            <a:ext cx="8276465" cy="1429274"/>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graphicFrame>
        <p:nvGraphicFramePr>
          <p:cNvPr id="3" name="Table 2"/>
          <p:cNvGraphicFramePr>
            <a:graphicFrameLocks noGrp="1"/>
          </p:cNvGraphicFramePr>
          <p:nvPr>
            <p:extLst>
              <p:ext uri="{D42A27DB-BD31-4B8C-83A1-F6EECF244321}">
                <p14:modId xmlns:p14="http://schemas.microsoft.com/office/powerpoint/2010/main" val="3068814266"/>
              </p:ext>
            </p:extLst>
          </p:nvPr>
        </p:nvGraphicFramePr>
        <p:xfrm>
          <a:off x="609600" y="2971800"/>
          <a:ext cx="7543800" cy="3837662"/>
        </p:xfrm>
        <a:graphic>
          <a:graphicData uri="http://schemas.openxmlformats.org/drawingml/2006/table">
            <a:tbl>
              <a:tblPr firstRow="1" firstCol="1" bandRow="1">
                <a:tableStyleId>{5C22544A-7EE6-4342-B048-85BDC9FD1C3A}</a:tableStyleId>
              </a:tblPr>
              <a:tblGrid>
                <a:gridCol w="677721">
                  <a:extLst>
                    <a:ext uri="{9D8B030D-6E8A-4147-A177-3AD203B41FA5}">
                      <a16:colId xmlns:a16="http://schemas.microsoft.com/office/drawing/2014/main" val="2906686308"/>
                    </a:ext>
                  </a:extLst>
                </a:gridCol>
                <a:gridCol w="4658136">
                  <a:extLst>
                    <a:ext uri="{9D8B030D-6E8A-4147-A177-3AD203B41FA5}">
                      <a16:colId xmlns:a16="http://schemas.microsoft.com/office/drawing/2014/main" val="744746607"/>
                    </a:ext>
                  </a:extLst>
                </a:gridCol>
                <a:gridCol w="2207943">
                  <a:extLst>
                    <a:ext uri="{9D8B030D-6E8A-4147-A177-3AD203B41FA5}">
                      <a16:colId xmlns:a16="http://schemas.microsoft.com/office/drawing/2014/main" val="1000254665"/>
                    </a:ext>
                  </a:extLst>
                </a:gridCol>
              </a:tblGrid>
              <a:tr h="197126">
                <a:tc>
                  <a:txBody>
                    <a:bodyPr/>
                    <a:lstStyle/>
                    <a:p>
                      <a:pPr algn="ctr">
                        <a:lnSpc>
                          <a:spcPct val="130000"/>
                        </a:lnSpc>
                        <a:spcAft>
                          <a:spcPts val="0"/>
                        </a:spcAft>
                      </a:pPr>
                      <a:r>
                        <a:rPr lang="en-US" sz="1200">
                          <a:effectLst/>
                        </a:rPr>
                        <a:t>TT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Tên quy trình</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Mã QT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3268645622"/>
                  </a:ext>
                </a:extLst>
              </a:tr>
              <a:tr h="356791">
                <a:tc>
                  <a:txBody>
                    <a:bodyPr/>
                    <a:lstStyle/>
                    <a:p>
                      <a:pPr marL="0" lvl="0" indent="0" algn="ctr">
                        <a:lnSpc>
                          <a:spcPct val="130000"/>
                        </a:lnSpc>
                        <a:spcAft>
                          <a:spcPts val="0"/>
                        </a:spcAft>
                        <a:buFont typeface="+mj-lt"/>
                        <a:buNone/>
                      </a:pPr>
                      <a:r>
                        <a:rPr lang="en-US" sz="1200" smtClean="0">
                          <a:effectLst/>
                        </a:rPr>
                        <a:t>1</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Thực hiện nhiệm vụ NCKH của cán bộ giảng dạy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QT-KHOA-01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3745419421"/>
                  </a:ext>
                </a:extLst>
              </a:tr>
              <a:tr h="356791">
                <a:tc>
                  <a:txBody>
                    <a:bodyPr/>
                    <a:lstStyle/>
                    <a:p>
                      <a:pPr marL="0" lvl="0" indent="0" algn="ctr">
                        <a:lnSpc>
                          <a:spcPct val="130000"/>
                        </a:lnSpc>
                        <a:spcAft>
                          <a:spcPts val="0"/>
                        </a:spcAft>
                        <a:buFont typeface="+mj-lt"/>
                        <a:buNone/>
                      </a:pPr>
                      <a:r>
                        <a:rPr lang="en-US" sz="1200" smtClean="0">
                          <a:effectLst/>
                        </a:rPr>
                        <a:t>2</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thực hiện công tác giảng dạy của CBGD</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QT-KHOA-02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140313673"/>
                  </a:ext>
                </a:extLst>
              </a:tr>
              <a:tr h="356791">
                <a:tc>
                  <a:txBody>
                    <a:bodyPr/>
                    <a:lstStyle/>
                    <a:p>
                      <a:pPr marL="0" lvl="0" indent="0" algn="ctr">
                        <a:lnSpc>
                          <a:spcPct val="130000"/>
                        </a:lnSpc>
                        <a:spcAft>
                          <a:spcPts val="0"/>
                        </a:spcAft>
                        <a:buFont typeface="+mj-lt"/>
                        <a:buNone/>
                      </a:pPr>
                      <a:r>
                        <a:rPr lang="en-US" sz="1200" smtClean="0">
                          <a:effectLst/>
                        </a:rPr>
                        <a:t>3</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thực hiện và đánh giá các nhiệm vụ khác của CBGD</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2042583424"/>
                  </a:ext>
                </a:extLst>
              </a:tr>
              <a:tr h="356791">
                <a:tc>
                  <a:txBody>
                    <a:bodyPr/>
                    <a:lstStyle/>
                    <a:p>
                      <a:pPr marL="0" lvl="0" indent="0" algn="ctr">
                        <a:lnSpc>
                          <a:spcPct val="130000"/>
                        </a:lnSpc>
                        <a:spcAft>
                          <a:spcPts val="0"/>
                        </a:spcAft>
                        <a:buFont typeface="+mj-lt"/>
                        <a:buNone/>
                      </a:pPr>
                      <a:r>
                        <a:rPr lang="en-US" sz="1200" smtClean="0">
                          <a:effectLst/>
                        </a:rPr>
                        <a:t>4</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thực hiện kế hoạch giảng dạy trong học kỳ phụ/học kỳ hè</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1957096186"/>
                  </a:ext>
                </a:extLst>
              </a:tr>
              <a:tr h="271152">
                <a:tc>
                  <a:txBody>
                    <a:bodyPr/>
                    <a:lstStyle/>
                    <a:p>
                      <a:pPr marL="0" lvl="0" indent="0" algn="ctr">
                        <a:lnSpc>
                          <a:spcPct val="130000"/>
                        </a:lnSpc>
                        <a:spcAft>
                          <a:spcPts val="0"/>
                        </a:spcAft>
                        <a:buFont typeface="+mj-lt"/>
                        <a:buNone/>
                      </a:pPr>
                      <a:r>
                        <a:rPr lang="en-US" sz="1200" smtClean="0">
                          <a:effectLst/>
                        </a:rPr>
                        <a:t>5</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cho sinh viên đi thực tập tốt nghiệp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1965592901"/>
                  </a:ext>
                </a:extLst>
              </a:tr>
              <a:tr h="197126">
                <a:tc>
                  <a:txBody>
                    <a:bodyPr/>
                    <a:lstStyle/>
                    <a:p>
                      <a:pPr marL="0" lvl="0" indent="0" algn="ctr">
                        <a:lnSpc>
                          <a:spcPct val="130000"/>
                        </a:lnSpc>
                        <a:spcAft>
                          <a:spcPts val="0"/>
                        </a:spcAft>
                        <a:buFont typeface="+mj-lt"/>
                        <a:buNone/>
                      </a:pPr>
                      <a:r>
                        <a:rPr lang="en-US" sz="1200" smtClean="0">
                          <a:effectLst/>
                        </a:rPr>
                        <a:t>6</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cho sinh viên làm đồ án tốt nghiệp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3944625497"/>
                  </a:ext>
                </a:extLst>
              </a:tr>
              <a:tr h="356791">
                <a:tc>
                  <a:txBody>
                    <a:bodyPr/>
                    <a:lstStyle/>
                    <a:p>
                      <a:pPr marL="0" lvl="0" indent="0" algn="ctr">
                        <a:lnSpc>
                          <a:spcPct val="130000"/>
                        </a:lnSpc>
                        <a:spcAft>
                          <a:spcPts val="0"/>
                        </a:spcAft>
                        <a:buFont typeface="+mj-lt"/>
                        <a:buNone/>
                      </a:pPr>
                      <a:r>
                        <a:rPr lang="en-US" sz="1200" smtClean="0">
                          <a:effectLst/>
                        </a:rPr>
                        <a:t>7</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thực hiện đưa sinh viên đi tham quan ngoại khóa tại các doanh nghiệp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2148022933"/>
                  </a:ext>
                </a:extLst>
              </a:tr>
              <a:tr h="356791">
                <a:tc>
                  <a:txBody>
                    <a:bodyPr/>
                    <a:lstStyle/>
                    <a:p>
                      <a:pPr marL="0" lvl="0" indent="0" algn="ctr">
                        <a:lnSpc>
                          <a:spcPct val="130000"/>
                        </a:lnSpc>
                        <a:spcAft>
                          <a:spcPts val="0"/>
                        </a:spcAft>
                        <a:buFont typeface="+mj-lt"/>
                        <a:buNone/>
                      </a:pPr>
                      <a:r>
                        <a:rPr lang="en-US" sz="1200" smtClean="0">
                          <a:effectLst/>
                        </a:rPr>
                        <a:t>8</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Tổ chức thực hiện các hoạt động phong trào của khoa chuyên môn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3978443446"/>
                  </a:ext>
                </a:extLst>
              </a:tr>
              <a:tr h="197126">
                <a:tc>
                  <a:txBody>
                    <a:bodyPr/>
                    <a:lstStyle/>
                    <a:p>
                      <a:pPr marL="0" lvl="0" indent="0" algn="ctr">
                        <a:lnSpc>
                          <a:spcPct val="130000"/>
                        </a:lnSpc>
                        <a:spcAft>
                          <a:spcPts val="0"/>
                        </a:spcAft>
                        <a:buFont typeface="+mj-lt"/>
                        <a:buNone/>
                      </a:pPr>
                      <a:r>
                        <a:rPr lang="en-US" sz="1200" smtClean="0">
                          <a:effectLst/>
                        </a:rPr>
                        <a:t>9</a:t>
                      </a: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Quy trình Lập kế hoạch trong học kỳ chính của khoa</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ctr">
                        <a:lnSpc>
                          <a:spcPct val="130000"/>
                        </a:lnSpc>
                        <a:spcAft>
                          <a:spcPts val="0"/>
                        </a:spcAft>
                      </a:pPr>
                      <a:r>
                        <a:rPr lang="en-US" sz="1200">
                          <a:effectLst/>
                        </a:rPr>
                        <a:t>QT- KHOA-09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2702472973"/>
                  </a:ext>
                </a:extLst>
              </a:tr>
              <a:tr h="197126">
                <a:tc>
                  <a:txBody>
                    <a:bodyPr/>
                    <a:lstStyle/>
                    <a:p>
                      <a:pPr algn="ctr">
                        <a:lnSpc>
                          <a:spcPct val="130000"/>
                        </a:lnSpc>
                        <a:spcAft>
                          <a:spcPts val="0"/>
                        </a:spcAft>
                      </a:pPr>
                      <a:r>
                        <a:rPr lang="en-US" sz="12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tc>
                  <a:txBody>
                    <a:bodyPr/>
                    <a:lstStyle/>
                    <a:p>
                      <a:pPr algn="just">
                        <a:lnSpc>
                          <a:spcPct val="130000"/>
                        </a:lnSpc>
                        <a:spcAft>
                          <a:spcPts val="0"/>
                        </a:spcAft>
                      </a:pPr>
                      <a:r>
                        <a:rPr lang="en-US" sz="1200">
                          <a:effectLst/>
                        </a:rPr>
                        <a:t>Bảng xác định rủi ro</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tc>
                <a:tc>
                  <a:txBody>
                    <a:bodyPr/>
                    <a:lstStyle/>
                    <a:p>
                      <a:pPr algn="ctr">
                        <a:lnSpc>
                          <a:spcPct val="130000"/>
                        </a:lnSpc>
                        <a:spcAft>
                          <a:spcPts val="0"/>
                        </a:spcAft>
                      </a:pPr>
                      <a:r>
                        <a:rPr lang="en-US" sz="1200">
                          <a:effectLst/>
                        </a:rPr>
                        <a:t>KHOA-RR</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8866" marR="8866" marT="0" marB="0" anchor="ctr"/>
                </a:tc>
                <a:extLst>
                  <a:ext uri="{0D108BD9-81ED-4DB2-BD59-A6C34878D82A}">
                    <a16:rowId xmlns:a16="http://schemas.microsoft.com/office/drawing/2014/main" val="2501118837"/>
                  </a:ext>
                </a:extLst>
              </a:tr>
            </a:tbl>
          </a:graphicData>
        </a:graphic>
      </p:graphicFrame>
    </p:spTree>
    <p:extLst>
      <p:ext uri="{BB962C8B-B14F-4D97-AF65-F5344CB8AC3E}">
        <p14:creationId xmlns:p14="http://schemas.microsoft.com/office/powerpoint/2010/main" val="6339639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63000" y="6477000"/>
            <a:ext cx="381000" cy="304800"/>
          </a:xfrm>
        </p:spPr>
        <p:txBody>
          <a:bodyPr/>
          <a:lstStyle/>
          <a:p>
            <a:fld id="{D90CE30C-0823-4EE8-825B-C6B5334715C9}" type="slidenum">
              <a:rPr lang="en-US" smtClean="0">
                <a:solidFill>
                  <a:srgbClr val="CC3399"/>
                </a:solidFill>
              </a:rPr>
              <a:pPr/>
              <a:t>10</a:t>
            </a:fld>
            <a:endParaRPr lang="en-US">
              <a:solidFill>
                <a:srgbClr val="CC3399"/>
              </a:solidFill>
            </a:endParaRPr>
          </a:p>
        </p:txBody>
      </p:sp>
      <p:sp>
        <p:nvSpPr>
          <p:cNvPr id="12" name="Text Box 75"/>
          <p:cNvSpPr txBox="1">
            <a:spLocks noChangeArrowheads="1"/>
          </p:cNvSpPr>
          <p:nvPr/>
        </p:nvSpPr>
        <p:spPr bwMode="auto">
          <a:xfrm>
            <a:off x="380999" y="152400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17" name="Text Box 75"/>
          <p:cNvSpPr txBox="1">
            <a:spLocks noChangeArrowheads="1"/>
          </p:cNvSpPr>
          <p:nvPr/>
        </p:nvSpPr>
        <p:spPr bwMode="auto">
          <a:xfrm>
            <a:off x="457200" y="2133600"/>
            <a:ext cx="8153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0070C0"/>
                </a:solidFill>
              </a:rPr>
              <a:t>2.2.2.Xây </a:t>
            </a:r>
            <a:r>
              <a:rPr lang="en-US" b="1">
                <a:solidFill>
                  <a:srgbClr val="0070C0"/>
                </a:solidFill>
              </a:rPr>
              <a:t>dựng và mã hóa cơ sở dữ liệu về c</a:t>
            </a:r>
            <a:r>
              <a:rPr lang="vi-VN" b="1">
                <a:solidFill>
                  <a:srgbClr val="0070C0"/>
                </a:solidFill>
              </a:rPr>
              <a:t>hương trình, giáo trình</a:t>
            </a:r>
            <a:endParaRPr lang="en-US" b="1">
              <a:solidFill>
                <a:srgbClr val="0070C0"/>
              </a:solidFill>
            </a:endParaRPr>
          </a:p>
        </p:txBody>
      </p:sp>
      <p:sp>
        <p:nvSpPr>
          <p:cNvPr id="18" name="Text Box 75"/>
          <p:cNvSpPr txBox="1">
            <a:spLocks noChangeArrowheads="1"/>
          </p:cNvSpPr>
          <p:nvPr/>
        </p:nvSpPr>
        <p:spPr bwMode="auto">
          <a:xfrm>
            <a:off x="381000" y="2921437"/>
            <a:ext cx="8534400"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000">
                <a:solidFill>
                  <a:srgbClr val="0070C0"/>
                </a:solidFill>
              </a:rPr>
              <a:t>a) Xây dựng </a:t>
            </a:r>
            <a:r>
              <a:rPr lang="vi-VN" sz="1000">
                <a:solidFill>
                  <a:srgbClr val="0070C0"/>
                </a:solidFill>
              </a:rPr>
              <a:t>đ</a:t>
            </a:r>
            <a:r>
              <a:rPr lang="en-US" sz="1000">
                <a:solidFill>
                  <a:srgbClr val="0070C0"/>
                </a:solidFill>
              </a:rPr>
              <a:t>ầ</a:t>
            </a:r>
            <a:r>
              <a:rPr lang="vi-VN" sz="1000">
                <a:solidFill>
                  <a:srgbClr val="0070C0"/>
                </a:solidFill>
              </a:rPr>
              <a:t>y đủ chương trình đào tạo các chuyên ngành hoặc nghề mà </a:t>
            </a:r>
            <a:r>
              <a:rPr lang="en-US" sz="1000">
                <a:solidFill>
                  <a:srgbClr val="0070C0"/>
                </a:solidFill>
              </a:rPr>
              <a:t>khoa</a:t>
            </a:r>
            <a:r>
              <a:rPr lang="vi-VN" sz="1000">
                <a:solidFill>
                  <a:srgbClr val="0070C0"/>
                </a:solidFill>
              </a:rPr>
              <a:t> đào tạo.</a:t>
            </a:r>
            <a:endParaRPr lang="en-US" sz="1000">
              <a:solidFill>
                <a:srgbClr val="0070C0"/>
              </a:solidFill>
            </a:endParaRPr>
          </a:p>
          <a:p>
            <a:pPr algn="l"/>
            <a:r>
              <a:rPr lang="en-US" sz="1000">
                <a:solidFill>
                  <a:srgbClr val="0070C0"/>
                </a:solidFill>
              </a:rPr>
              <a:t>b) </a:t>
            </a:r>
            <a:r>
              <a:rPr lang="vi-VN" sz="1000">
                <a:solidFill>
                  <a:srgbClr val="0070C0"/>
                </a:solidFill>
              </a:rPr>
              <a:t>100% chương trình đào tạo được xây d</a:t>
            </a:r>
            <a:r>
              <a:rPr lang="en-US" sz="1000">
                <a:solidFill>
                  <a:srgbClr val="0070C0"/>
                </a:solidFill>
              </a:rPr>
              <a:t>ựng </a:t>
            </a:r>
            <a:r>
              <a:rPr lang="vi-VN" sz="1000">
                <a:solidFill>
                  <a:srgbClr val="0070C0"/>
                </a:solidFill>
              </a:rPr>
              <a:t>hoặc lựa chọn theo quy định.</a:t>
            </a:r>
            <a:endParaRPr lang="en-US" sz="1000">
              <a:solidFill>
                <a:srgbClr val="0070C0"/>
              </a:solidFill>
            </a:endParaRPr>
          </a:p>
          <a:p>
            <a:pPr algn="l"/>
            <a:r>
              <a:rPr lang="en-US" sz="1000">
                <a:solidFill>
                  <a:srgbClr val="0070C0"/>
                </a:solidFill>
              </a:rPr>
              <a:t>c) </a:t>
            </a:r>
            <a:r>
              <a:rPr lang="vi-VN" sz="1000">
                <a:solidFill>
                  <a:srgbClr val="0070C0"/>
                </a:solidFill>
              </a:rPr>
              <a:t>Chương trình đ</a:t>
            </a:r>
            <a:r>
              <a:rPr lang="en-US" sz="1000">
                <a:solidFill>
                  <a:srgbClr val="0070C0"/>
                </a:solidFill>
              </a:rPr>
              <a:t>à</a:t>
            </a:r>
            <a:r>
              <a:rPr lang="vi-VN" sz="1000">
                <a:solidFill>
                  <a:srgbClr val="0070C0"/>
                </a:solidFill>
              </a:rPr>
              <a:t>o tạo của trường th</a:t>
            </a:r>
            <a:r>
              <a:rPr lang="en-US" sz="1000">
                <a:solidFill>
                  <a:srgbClr val="0070C0"/>
                </a:solidFill>
              </a:rPr>
              <a:t>ể </a:t>
            </a:r>
            <a:r>
              <a:rPr lang="vi-VN" sz="1000">
                <a:solidFill>
                  <a:srgbClr val="0070C0"/>
                </a:solidFill>
              </a:rPr>
              <a:t>hiện được mục tiêu đào tạo của trình độ tương ứng; quy định chuẩn ki</a:t>
            </a:r>
            <a:r>
              <a:rPr lang="en-US" sz="1000">
                <a:solidFill>
                  <a:srgbClr val="0070C0"/>
                </a:solidFill>
              </a:rPr>
              <a:t>ế</a:t>
            </a:r>
            <a:r>
              <a:rPr lang="vi-VN" sz="1000">
                <a:solidFill>
                  <a:srgbClr val="0070C0"/>
                </a:solidFill>
              </a:rPr>
              <a:t>n thức, kỹ năng của người học đạt được sau tốt nghiệp; phạm vi và c</a:t>
            </a:r>
            <a:r>
              <a:rPr lang="en-US" sz="1000">
                <a:solidFill>
                  <a:srgbClr val="0070C0"/>
                </a:solidFill>
              </a:rPr>
              <a:t>ấ</a:t>
            </a:r>
            <a:r>
              <a:rPr lang="vi-VN" sz="1000">
                <a:solidFill>
                  <a:srgbClr val="0070C0"/>
                </a:solidFill>
              </a:rPr>
              <a:t>u trúc nội dung, phương pháp và hình thức đào tạo; cách thức đánh giá kết quả học tập đ</a:t>
            </a:r>
            <a:r>
              <a:rPr lang="en-US" sz="1000">
                <a:solidFill>
                  <a:srgbClr val="0070C0"/>
                </a:solidFill>
              </a:rPr>
              <a:t>ố</a:t>
            </a:r>
            <a:r>
              <a:rPr lang="vi-VN" sz="1000">
                <a:solidFill>
                  <a:srgbClr val="0070C0"/>
                </a:solidFill>
              </a:rPr>
              <a:t>i với từng mô đun, môn học, từng chuyên ngành hoặc nghề và từng trình độ theo quy định.</a:t>
            </a:r>
            <a:endParaRPr lang="en-US" sz="1000">
              <a:solidFill>
                <a:srgbClr val="0070C0"/>
              </a:solidFill>
            </a:endParaRPr>
          </a:p>
          <a:p>
            <a:pPr algn="l"/>
            <a:r>
              <a:rPr lang="en-US" sz="1000">
                <a:solidFill>
                  <a:srgbClr val="0070C0"/>
                </a:solidFill>
              </a:rPr>
              <a:t>d) </a:t>
            </a:r>
            <a:r>
              <a:rPr lang="vi-VN" sz="1000">
                <a:solidFill>
                  <a:srgbClr val="0070C0"/>
                </a:solidFill>
              </a:rPr>
              <a:t>Chương trình đ</a:t>
            </a:r>
            <a:r>
              <a:rPr lang="en-US" sz="1000">
                <a:solidFill>
                  <a:srgbClr val="0070C0"/>
                </a:solidFill>
              </a:rPr>
              <a:t>à</a:t>
            </a:r>
            <a:r>
              <a:rPr lang="vi-VN" sz="1000">
                <a:solidFill>
                  <a:srgbClr val="0070C0"/>
                </a:solidFill>
              </a:rPr>
              <a:t>o tạo được xây dựng có sự tham gia của nhà giáo, cán bộ quản lý giáo dục nghề nghiệp, cán bộ khoa học kỹ thuật của đơn vị sử dụng lao động; thực hiện theo quy định đặc thù của ngành nếu có.</a:t>
            </a:r>
            <a:endParaRPr lang="en-US" sz="1000">
              <a:solidFill>
                <a:srgbClr val="0070C0"/>
              </a:solidFill>
            </a:endParaRPr>
          </a:p>
          <a:p>
            <a:pPr algn="l"/>
            <a:r>
              <a:rPr lang="vi-VN" sz="1000">
                <a:solidFill>
                  <a:srgbClr val="0070C0"/>
                </a:solidFill>
              </a:rPr>
              <a:t>đ) Chương trình đào tạo đảm bảo tính thực ti</a:t>
            </a:r>
            <a:r>
              <a:rPr lang="en-US" sz="1000">
                <a:solidFill>
                  <a:srgbClr val="0070C0"/>
                </a:solidFill>
              </a:rPr>
              <a:t>ễ</a:t>
            </a:r>
            <a:r>
              <a:rPr lang="vi-VN" sz="1000">
                <a:solidFill>
                  <a:srgbClr val="0070C0"/>
                </a:solidFill>
              </a:rPr>
              <a:t>n và đáp ứng sự thay đổi của thị trường lao độn</a:t>
            </a:r>
            <a:r>
              <a:rPr lang="en-US" sz="1000">
                <a:solidFill>
                  <a:srgbClr val="0070C0"/>
                </a:solidFill>
              </a:rPr>
              <a:t>g</a:t>
            </a:r>
            <a:r>
              <a:rPr lang="vi-VN" sz="1000">
                <a:solidFill>
                  <a:srgbClr val="0070C0"/>
                </a:solidFill>
              </a:rPr>
              <a:t>.</a:t>
            </a:r>
            <a:endParaRPr lang="en-US" sz="1000">
              <a:solidFill>
                <a:srgbClr val="0070C0"/>
              </a:solidFill>
            </a:endParaRPr>
          </a:p>
          <a:p>
            <a:pPr algn="l"/>
            <a:r>
              <a:rPr lang="en-US" sz="1000">
                <a:solidFill>
                  <a:srgbClr val="0070C0"/>
                </a:solidFill>
              </a:rPr>
              <a:t>e) </a:t>
            </a:r>
            <a:r>
              <a:rPr lang="vi-VN" sz="1000">
                <a:solidFill>
                  <a:srgbClr val="0070C0"/>
                </a:solidFill>
              </a:rPr>
              <a:t>Chương trình đ</a:t>
            </a:r>
            <a:r>
              <a:rPr lang="en-US" sz="1000">
                <a:solidFill>
                  <a:srgbClr val="0070C0"/>
                </a:solidFill>
              </a:rPr>
              <a:t>à</a:t>
            </a:r>
            <a:r>
              <a:rPr lang="vi-VN" sz="1000">
                <a:solidFill>
                  <a:srgbClr val="0070C0"/>
                </a:solidFill>
              </a:rPr>
              <a:t>o tạo được xây dựng bảo đảm việc liên thông giữa các trình độ giáo dục nghề nghiệp với các trình độ đào tạo khác trong hệ thống giáo dục quốc dân theo quy định.</a:t>
            </a:r>
            <a:endParaRPr lang="en-US" sz="1000">
              <a:solidFill>
                <a:srgbClr val="0070C0"/>
              </a:solidFill>
            </a:endParaRPr>
          </a:p>
          <a:p>
            <a:pPr algn="l"/>
            <a:r>
              <a:rPr lang="en-US" sz="1000">
                <a:solidFill>
                  <a:srgbClr val="0070C0"/>
                </a:solidFill>
              </a:rPr>
              <a:t>g) Ít </a:t>
            </a:r>
            <a:r>
              <a:rPr lang="vi-VN" sz="1000">
                <a:solidFill>
                  <a:srgbClr val="0070C0"/>
                </a:solidFill>
              </a:rPr>
              <a:t>nhất 3 năm 1 l</a:t>
            </a:r>
            <a:r>
              <a:rPr lang="en-US" sz="1000">
                <a:solidFill>
                  <a:srgbClr val="0070C0"/>
                </a:solidFill>
              </a:rPr>
              <a:t>ầ</a:t>
            </a:r>
            <a:r>
              <a:rPr lang="vi-VN" sz="1000">
                <a:solidFill>
                  <a:srgbClr val="0070C0"/>
                </a:solidFill>
              </a:rPr>
              <a:t>n trường thực hiện đánh giá, cập nhật v</a:t>
            </a:r>
            <a:r>
              <a:rPr lang="en-US" sz="1000">
                <a:solidFill>
                  <a:srgbClr val="0070C0"/>
                </a:solidFill>
              </a:rPr>
              <a:t>à </a:t>
            </a:r>
            <a:r>
              <a:rPr lang="vi-VN" sz="1000">
                <a:solidFill>
                  <a:srgbClr val="0070C0"/>
                </a:solidFill>
              </a:rPr>
              <a:t>điều chỉnh nếu có đối với chương trình đ</a:t>
            </a:r>
            <a:r>
              <a:rPr lang="en-US" sz="1000">
                <a:solidFill>
                  <a:srgbClr val="0070C0"/>
                </a:solidFill>
              </a:rPr>
              <a:t>à</a:t>
            </a:r>
            <a:r>
              <a:rPr lang="vi-VN" sz="1000">
                <a:solidFill>
                  <a:srgbClr val="0070C0"/>
                </a:solidFill>
              </a:rPr>
              <a:t>o tạo đã ban hành.</a:t>
            </a:r>
            <a:endParaRPr lang="en-US" sz="1000">
              <a:solidFill>
                <a:srgbClr val="0070C0"/>
              </a:solidFill>
            </a:endParaRPr>
          </a:p>
          <a:p>
            <a:pPr algn="l"/>
            <a:r>
              <a:rPr lang="en-US" sz="1000">
                <a:solidFill>
                  <a:srgbClr val="0070C0"/>
                </a:solidFill>
              </a:rPr>
              <a:t>h) </a:t>
            </a:r>
            <a:r>
              <a:rPr lang="vi-VN" sz="1000">
                <a:solidFill>
                  <a:srgbClr val="0070C0"/>
                </a:solidFill>
              </a:rPr>
              <a:t>Chỉnh sửa, bổ sung chương trình đào tạo có cập nhật nh</a:t>
            </a:r>
            <a:r>
              <a:rPr lang="en-US" sz="1000">
                <a:solidFill>
                  <a:srgbClr val="0070C0"/>
                </a:solidFill>
              </a:rPr>
              <a:t>ững </a:t>
            </a:r>
            <a:r>
              <a:rPr lang="vi-VN" sz="1000">
                <a:solidFill>
                  <a:srgbClr val="0070C0"/>
                </a:solidFill>
              </a:rPr>
              <a:t>thành tựu khoa học công nghệ tiên ti</a:t>
            </a:r>
            <a:r>
              <a:rPr lang="en-US" sz="1000">
                <a:solidFill>
                  <a:srgbClr val="0070C0"/>
                </a:solidFill>
              </a:rPr>
              <a:t>ế</a:t>
            </a:r>
            <a:r>
              <a:rPr lang="vi-VN" sz="1000">
                <a:solidFill>
                  <a:srgbClr val="0070C0"/>
                </a:solidFill>
              </a:rPr>
              <a:t>n liên quan đến ngành, ngh</a:t>
            </a:r>
            <a:r>
              <a:rPr lang="en-US" sz="1000">
                <a:solidFill>
                  <a:srgbClr val="0070C0"/>
                </a:solidFill>
              </a:rPr>
              <a:t>ề</a:t>
            </a:r>
            <a:r>
              <a:rPr lang="vi-VN" sz="1000">
                <a:solidFill>
                  <a:srgbClr val="0070C0"/>
                </a:solidFill>
              </a:rPr>
              <a:t> đ</a:t>
            </a:r>
            <a:r>
              <a:rPr lang="en-US" sz="1000">
                <a:solidFill>
                  <a:srgbClr val="0070C0"/>
                </a:solidFill>
              </a:rPr>
              <a:t>à</a:t>
            </a:r>
            <a:r>
              <a:rPr lang="vi-VN" sz="1000">
                <a:solidFill>
                  <a:srgbClr val="0070C0"/>
                </a:solidFill>
              </a:rPr>
              <a:t>o tạo hoặc tham khảo các chương trình đào tạo tươn</a:t>
            </a:r>
            <a:r>
              <a:rPr lang="en-US" sz="1000">
                <a:solidFill>
                  <a:srgbClr val="0070C0"/>
                </a:solidFill>
              </a:rPr>
              <a:t>g </a:t>
            </a:r>
            <a:r>
              <a:rPr lang="vi-VN" sz="1000">
                <a:solidFill>
                  <a:srgbClr val="0070C0"/>
                </a:solidFill>
              </a:rPr>
              <a:t>ứng của nước ngoài.</a:t>
            </a:r>
            <a:endParaRPr lang="en-US" sz="1000">
              <a:solidFill>
                <a:srgbClr val="0070C0"/>
              </a:solidFill>
            </a:endParaRPr>
          </a:p>
          <a:p>
            <a:pPr algn="l"/>
            <a:r>
              <a:rPr lang="en-US" sz="1000">
                <a:solidFill>
                  <a:srgbClr val="0070C0"/>
                </a:solidFill>
              </a:rPr>
              <a:t>i) </a:t>
            </a:r>
            <a:r>
              <a:rPr lang="vi-VN" sz="1000">
                <a:solidFill>
                  <a:srgbClr val="0070C0"/>
                </a:solidFill>
              </a:rPr>
              <a:t>Trước khi tổ chức đào tạo liên thông, </a:t>
            </a:r>
            <a:r>
              <a:rPr lang="en-US" sz="1000">
                <a:solidFill>
                  <a:srgbClr val="0070C0"/>
                </a:solidFill>
              </a:rPr>
              <a:t>khoa</a:t>
            </a:r>
            <a:r>
              <a:rPr lang="vi-VN" sz="1000">
                <a:solidFill>
                  <a:srgbClr val="0070C0"/>
                </a:solidFill>
              </a:rPr>
              <a:t> căn cứ chương trình đào tạo, thực hiện rà soát các mô đun, tín chỉ, môn học và có quyết định đối với các mô </a:t>
            </a:r>
            <a:r>
              <a:rPr lang="en-US" sz="1000">
                <a:solidFill>
                  <a:srgbClr val="0070C0"/>
                </a:solidFill>
              </a:rPr>
              <a:t>đ</a:t>
            </a:r>
            <a:r>
              <a:rPr lang="vi-VN" sz="1000">
                <a:solidFill>
                  <a:srgbClr val="0070C0"/>
                </a:solidFill>
              </a:rPr>
              <a:t>un, tín ch</a:t>
            </a:r>
            <a:r>
              <a:rPr lang="en-US" sz="1000">
                <a:solidFill>
                  <a:srgbClr val="0070C0"/>
                </a:solidFill>
              </a:rPr>
              <a:t>ỉ</a:t>
            </a:r>
            <a:r>
              <a:rPr lang="vi-VN" sz="1000">
                <a:solidFill>
                  <a:srgbClr val="0070C0"/>
                </a:solidFill>
              </a:rPr>
              <a:t>, môn học mà người học không phải học đ</a:t>
            </a:r>
            <a:r>
              <a:rPr lang="en-US" sz="1000">
                <a:solidFill>
                  <a:srgbClr val="0070C0"/>
                </a:solidFill>
              </a:rPr>
              <a:t>ể </a:t>
            </a:r>
            <a:r>
              <a:rPr lang="vi-VN" sz="1000">
                <a:solidFill>
                  <a:srgbClr val="0070C0"/>
                </a:solidFill>
              </a:rPr>
              <a:t>đảm bảo quy</a:t>
            </a:r>
            <a:r>
              <a:rPr lang="en-US" sz="1000">
                <a:solidFill>
                  <a:srgbClr val="0070C0"/>
                </a:solidFill>
              </a:rPr>
              <a:t>ề</a:t>
            </a:r>
            <a:r>
              <a:rPr lang="vi-VN" sz="1000">
                <a:solidFill>
                  <a:srgbClr val="0070C0"/>
                </a:solidFill>
              </a:rPr>
              <a:t>n l</a:t>
            </a:r>
            <a:r>
              <a:rPr lang="en-US" sz="1000">
                <a:solidFill>
                  <a:srgbClr val="0070C0"/>
                </a:solidFill>
              </a:rPr>
              <a:t>ợ</a:t>
            </a:r>
            <a:r>
              <a:rPr lang="vi-VN" sz="1000">
                <a:solidFill>
                  <a:srgbClr val="0070C0"/>
                </a:solidFill>
              </a:rPr>
              <a:t>i c</a:t>
            </a:r>
            <a:r>
              <a:rPr lang="en-US" sz="1000">
                <a:solidFill>
                  <a:srgbClr val="0070C0"/>
                </a:solidFill>
              </a:rPr>
              <a:t>ủ</a:t>
            </a:r>
            <a:r>
              <a:rPr lang="vi-VN" sz="1000">
                <a:solidFill>
                  <a:srgbClr val="0070C0"/>
                </a:solidFill>
              </a:rPr>
              <a:t>a n</a:t>
            </a:r>
            <a:r>
              <a:rPr lang="en-US" sz="1000">
                <a:solidFill>
                  <a:srgbClr val="0070C0"/>
                </a:solidFill>
              </a:rPr>
              <a:t>g</a:t>
            </a:r>
            <a:r>
              <a:rPr lang="vi-VN" sz="1000">
                <a:solidFill>
                  <a:srgbClr val="0070C0"/>
                </a:solidFill>
              </a:rPr>
              <a:t>ười học.</a:t>
            </a:r>
            <a:endParaRPr lang="en-US" sz="1000">
              <a:solidFill>
                <a:srgbClr val="0070C0"/>
              </a:solidFill>
            </a:endParaRPr>
          </a:p>
          <a:p>
            <a:pPr algn="l"/>
            <a:r>
              <a:rPr lang="vi-VN" sz="1000">
                <a:solidFill>
                  <a:srgbClr val="0070C0"/>
                </a:solidFill>
              </a:rPr>
              <a:t>k) Có đủ giáo trình cho các mô đun, môn học của từng chương trình đào tạo.</a:t>
            </a:r>
            <a:endParaRPr lang="en-US" sz="1000">
              <a:solidFill>
                <a:srgbClr val="0070C0"/>
              </a:solidFill>
            </a:endParaRPr>
          </a:p>
          <a:p>
            <a:pPr algn="l"/>
            <a:r>
              <a:rPr lang="en-US" sz="1000">
                <a:solidFill>
                  <a:srgbClr val="0070C0"/>
                </a:solidFill>
              </a:rPr>
              <a:t>l</a:t>
            </a:r>
            <a:r>
              <a:rPr lang="vi-VN" sz="1000">
                <a:solidFill>
                  <a:srgbClr val="0070C0"/>
                </a:solidFill>
              </a:rPr>
              <a:t>) 100% giáo trình đào tạo được xây dựng hoặc lựa chọn theo quy định đ</a:t>
            </a:r>
            <a:r>
              <a:rPr lang="en-US" sz="1000">
                <a:solidFill>
                  <a:srgbClr val="0070C0"/>
                </a:solidFill>
              </a:rPr>
              <a:t>ể</a:t>
            </a:r>
            <a:r>
              <a:rPr lang="vi-VN" sz="1000">
                <a:solidFill>
                  <a:srgbClr val="0070C0"/>
                </a:solidFill>
              </a:rPr>
              <a:t> làm tài liệu giảng dạy, học tập chính thức.</a:t>
            </a:r>
            <a:endParaRPr lang="en-US" sz="1000">
              <a:solidFill>
                <a:srgbClr val="0070C0"/>
              </a:solidFill>
            </a:endParaRPr>
          </a:p>
          <a:p>
            <a:pPr algn="l"/>
            <a:r>
              <a:rPr lang="vi-VN" sz="1000">
                <a:solidFill>
                  <a:srgbClr val="0070C0"/>
                </a:solidFill>
              </a:rPr>
              <a:t>m) Giáo trình đào tạo cụ thể hóa yêu cầu về nội dung ki</a:t>
            </a:r>
            <a:r>
              <a:rPr lang="en-US" sz="1000">
                <a:solidFill>
                  <a:srgbClr val="0070C0"/>
                </a:solidFill>
              </a:rPr>
              <a:t>ế</a:t>
            </a:r>
            <a:r>
              <a:rPr lang="vi-VN" sz="1000">
                <a:solidFill>
                  <a:srgbClr val="0070C0"/>
                </a:solidFill>
              </a:rPr>
              <a:t>n thức, k</a:t>
            </a:r>
            <a:r>
              <a:rPr lang="en-US" sz="1000">
                <a:solidFill>
                  <a:srgbClr val="0070C0"/>
                </a:solidFill>
              </a:rPr>
              <a:t>ỹ </a:t>
            </a:r>
            <a:r>
              <a:rPr lang="vi-VN" sz="1000">
                <a:solidFill>
                  <a:srgbClr val="0070C0"/>
                </a:solidFill>
              </a:rPr>
              <a:t>năng của từn</a:t>
            </a:r>
            <a:r>
              <a:rPr lang="en-US" sz="1000">
                <a:solidFill>
                  <a:srgbClr val="0070C0"/>
                </a:solidFill>
              </a:rPr>
              <a:t>g </a:t>
            </a:r>
            <a:r>
              <a:rPr lang="vi-VN" sz="1000">
                <a:solidFill>
                  <a:srgbClr val="0070C0"/>
                </a:solidFill>
              </a:rPr>
              <a:t>mô đun, môn học trong chương trình đào tạo.</a:t>
            </a:r>
            <a:endParaRPr lang="en-US" sz="1000">
              <a:solidFill>
                <a:srgbClr val="0070C0"/>
              </a:solidFill>
            </a:endParaRPr>
          </a:p>
          <a:p>
            <a:pPr algn="l"/>
            <a:r>
              <a:rPr lang="vi-VN" sz="1000">
                <a:solidFill>
                  <a:srgbClr val="0070C0"/>
                </a:solidFill>
              </a:rPr>
              <a:t>n) Giáo trình đào tạo tạo điều kiện đ</a:t>
            </a:r>
            <a:r>
              <a:rPr lang="en-US" sz="1000">
                <a:solidFill>
                  <a:srgbClr val="0070C0"/>
                </a:solidFill>
              </a:rPr>
              <a:t>ể </a:t>
            </a:r>
            <a:r>
              <a:rPr lang="vi-VN" sz="1000">
                <a:solidFill>
                  <a:srgbClr val="0070C0"/>
                </a:solidFill>
              </a:rPr>
              <a:t>thực hiện phương pháp dạy học tích cực.</a:t>
            </a:r>
            <a:endParaRPr lang="en-US" sz="1000">
              <a:solidFill>
                <a:srgbClr val="0070C0"/>
              </a:solidFill>
            </a:endParaRPr>
          </a:p>
          <a:p>
            <a:pPr algn="l"/>
            <a:r>
              <a:rPr lang="vi-VN" sz="1000">
                <a:solidFill>
                  <a:srgbClr val="0070C0"/>
                </a:solidFill>
              </a:rPr>
              <a:t>o) Hằng năm, </a:t>
            </a:r>
            <a:r>
              <a:rPr lang="en-US" sz="1000">
                <a:solidFill>
                  <a:srgbClr val="0070C0"/>
                </a:solidFill>
              </a:rPr>
              <a:t>khoa </a:t>
            </a:r>
            <a:r>
              <a:rPr lang="vi-VN" sz="1000">
                <a:solidFill>
                  <a:srgbClr val="0070C0"/>
                </a:solidFill>
              </a:rPr>
              <a:t>thực hiện việc lấy ý kiến của nhà giáo, cán bộ qu</a:t>
            </a:r>
            <a:r>
              <a:rPr lang="en-US" sz="1000">
                <a:solidFill>
                  <a:srgbClr val="0070C0"/>
                </a:solidFill>
              </a:rPr>
              <a:t>ả</a:t>
            </a:r>
            <a:r>
              <a:rPr lang="vi-VN" sz="1000">
                <a:solidFill>
                  <a:srgbClr val="0070C0"/>
                </a:solidFill>
              </a:rPr>
              <a:t>n lý, cán bộ khoa học k</a:t>
            </a:r>
            <a:r>
              <a:rPr lang="en-US" sz="1000">
                <a:solidFill>
                  <a:srgbClr val="0070C0"/>
                </a:solidFill>
              </a:rPr>
              <a:t>ỹ </a:t>
            </a:r>
            <a:r>
              <a:rPr lang="vi-VN" sz="1000">
                <a:solidFill>
                  <a:srgbClr val="0070C0"/>
                </a:solidFill>
              </a:rPr>
              <a:t>thuật của đơn vị sử dụng lao động, người tốt nghiệp về mức </a:t>
            </a:r>
            <a:r>
              <a:rPr lang="en-US" sz="1000">
                <a:solidFill>
                  <a:srgbClr val="0070C0"/>
                </a:solidFill>
              </a:rPr>
              <a:t>đ</a:t>
            </a:r>
            <a:r>
              <a:rPr lang="vi-VN" sz="1000">
                <a:solidFill>
                  <a:srgbClr val="0070C0"/>
                </a:solidFill>
              </a:rPr>
              <a:t>ộ phù hợp của giáo trình đào tạo; thực hiện theo quy định đặc thù của ngành n</a:t>
            </a:r>
            <a:r>
              <a:rPr lang="en-US" sz="1000">
                <a:solidFill>
                  <a:srgbClr val="0070C0"/>
                </a:solidFill>
              </a:rPr>
              <a:t>ế</a:t>
            </a:r>
            <a:r>
              <a:rPr lang="vi-VN" sz="1000">
                <a:solidFill>
                  <a:srgbClr val="0070C0"/>
                </a:solidFill>
              </a:rPr>
              <a:t>u có.</a:t>
            </a:r>
            <a:endParaRPr lang="en-US" sz="1000">
              <a:solidFill>
                <a:srgbClr val="0070C0"/>
              </a:solidFill>
            </a:endParaRPr>
          </a:p>
          <a:p>
            <a:pPr algn="l"/>
            <a:r>
              <a:rPr lang="vi-VN" sz="1000">
                <a:solidFill>
                  <a:srgbClr val="0070C0"/>
                </a:solidFill>
              </a:rPr>
              <a:t>p) Khi có sự thay đ</a:t>
            </a:r>
            <a:r>
              <a:rPr lang="en-US" sz="1000">
                <a:solidFill>
                  <a:srgbClr val="0070C0"/>
                </a:solidFill>
              </a:rPr>
              <a:t>ổ</a:t>
            </a:r>
            <a:r>
              <a:rPr lang="vi-VN" sz="1000">
                <a:solidFill>
                  <a:srgbClr val="0070C0"/>
                </a:solidFill>
              </a:rPr>
              <a:t>i về chương trình đào tạo, trường thực hiện đánh </a:t>
            </a:r>
            <a:r>
              <a:rPr lang="en-US" sz="1000">
                <a:solidFill>
                  <a:srgbClr val="0070C0"/>
                </a:solidFill>
              </a:rPr>
              <a:t>g</a:t>
            </a:r>
            <a:r>
              <a:rPr lang="vi-VN" sz="1000">
                <a:solidFill>
                  <a:srgbClr val="0070C0"/>
                </a:solidFill>
              </a:rPr>
              <a:t>iá, cập nhật và điều chỉnh nếu có đối với giáo trình đào tạo đảm bảo yêu cầu theo quy định</a:t>
            </a:r>
            <a:r>
              <a:rPr lang="vi-VN" sz="1000" smtClean="0">
                <a:solidFill>
                  <a:srgbClr val="0070C0"/>
                </a:solidFill>
              </a:rPr>
              <a:t>.</a:t>
            </a:r>
            <a:endParaRPr lang="en-US" sz="1000">
              <a:solidFill>
                <a:srgbClr val="0070C0"/>
              </a:solidFill>
            </a:endParaRPr>
          </a:p>
        </p:txBody>
      </p:sp>
      <p:sp>
        <p:nvSpPr>
          <p:cNvPr id="10" name="Rounded Rectangle 11">
            <a:extLst/>
          </p:cNvPr>
          <p:cNvSpPr>
            <a:spLocks noChangeArrowheads="1"/>
          </p:cNvSpPr>
          <p:nvPr/>
        </p:nvSpPr>
        <p:spPr bwMode="auto">
          <a:xfrm>
            <a:off x="506412" y="170927"/>
            <a:ext cx="8256588" cy="1276874"/>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
        <p:nvSpPr>
          <p:cNvPr id="11" name="Text Box 75"/>
          <p:cNvSpPr txBox="1">
            <a:spLocks noChangeArrowheads="1"/>
          </p:cNvSpPr>
          <p:nvPr/>
        </p:nvSpPr>
        <p:spPr bwMode="auto">
          <a:xfrm>
            <a:off x="609600" y="2526268"/>
            <a:ext cx="60198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600" b="1" i="1" smtClean="0">
                <a:solidFill>
                  <a:srgbClr val="0070C0"/>
                </a:solidFill>
              </a:rPr>
              <a:t>Theo hướng dẫn chung </a:t>
            </a:r>
            <a:endParaRPr lang="en-US" sz="1600" b="1" i="1">
              <a:solidFill>
                <a:srgbClr val="0070C0"/>
              </a:solidFill>
            </a:endParaRPr>
          </a:p>
        </p:txBody>
      </p:sp>
    </p:spTree>
    <p:extLst>
      <p:ext uri="{BB962C8B-B14F-4D97-AF65-F5344CB8AC3E}">
        <p14:creationId xmlns:p14="http://schemas.microsoft.com/office/powerpoint/2010/main" val="37101250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10599" y="6477000"/>
            <a:ext cx="457201" cy="304800"/>
          </a:xfrm>
        </p:spPr>
        <p:txBody>
          <a:bodyPr/>
          <a:lstStyle/>
          <a:p>
            <a:fld id="{D90CE30C-0823-4EE8-825B-C6B5334715C9}" type="slidenum">
              <a:rPr lang="en-US" smtClean="0">
                <a:solidFill>
                  <a:srgbClr val="CC3399"/>
                </a:solidFill>
              </a:rPr>
              <a:pPr/>
              <a:t>11</a:t>
            </a:fld>
            <a:endParaRPr lang="en-US">
              <a:solidFill>
                <a:srgbClr val="CC3399"/>
              </a:solidFill>
            </a:endParaRPr>
          </a:p>
        </p:txBody>
      </p:sp>
      <p:sp>
        <p:nvSpPr>
          <p:cNvPr id="12" name="Text Box 75"/>
          <p:cNvSpPr txBox="1">
            <a:spLocks noChangeArrowheads="1"/>
          </p:cNvSpPr>
          <p:nvPr/>
        </p:nvSpPr>
        <p:spPr bwMode="auto">
          <a:xfrm>
            <a:off x="380999" y="152400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18" name="Text Box 75"/>
          <p:cNvSpPr txBox="1">
            <a:spLocks noChangeArrowheads="1"/>
          </p:cNvSpPr>
          <p:nvPr/>
        </p:nvSpPr>
        <p:spPr bwMode="auto">
          <a:xfrm>
            <a:off x="380999" y="2133600"/>
            <a:ext cx="64886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i="1">
                <a:solidFill>
                  <a:srgbClr val="0070C0"/>
                </a:solidFill>
              </a:rPr>
              <a:t>2.2.3.  </a:t>
            </a:r>
            <a:r>
              <a:rPr lang="vi-VN" b="1" i="1">
                <a:solidFill>
                  <a:srgbClr val="0070C0"/>
                </a:solidFill>
              </a:rPr>
              <a:t>Xây dựng bài giảng, số hóa học liệu</a:t>
            </a:r>
            <a:r>
              <a:rPr lang="vi-VN" b="1">
                <a:solidFill>
                  <a:srgbClr val="0070C0"/>
                </a:solidFill>
              </a:rPr>
              <a:t>	</a:t>
            </a:r>
            <a:endParaRPr lang="en-US" b="1">
              <a:solidFill>
                <a:srgbClr val="0070C0"/>
              </a:solidFill>
            </a:endParaRPr>
          </a:p>
        </p:txBody>
      </p:sp>
      <p:sp>
        <p:nvSpPr>
          <p:cNvPr id="19" name="Text Box 75"/>
          <p:cNvSpPr txBox="1">
            <a:spLocks noChangeArrowheads="1"/>
          </p:cNvSpPr>
          <p:nvPr/>
        </p:nvSpPr>
        <p:spPr bwMode="auto">
          <a:xfrm>
            <a:off x="380998" y="2514600"/>
            <a:ext cx="84582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X</a:t>
            </a:r>
            <a:r>
              <a:rPr lang="vi-VN" smtClean="0">
                <a:solidFill>
                  <a:srgbClr val="0070C0"/>
                </a:solidFill>
              </a:rPr>
              <a:t>ây </a:t>
            </a:r>
            <a:r>
              <a:rPr lang="vi-VN">
                <a:solidFill>
                  <a:srgbClr val="0070C0"/>
                </a:solidFill>
              </a:rPr>
              <a:t>dựng quy trình sản xuất học liệu với sự tham gia của nhiều thành phần khác nhau</a:t>
            </a:r>
            <a:r>
              <a:rPr lang="vi-VN" smtClean="0">
                <a:solidFill>
                  <a:srgbClr val="0070C0"/>
                </a:solidFill>
              </a:rPr>
              <a:t>:</a:t>
            </a:r>
            <a:endParaRPr lang="en-US">
              <a:solidFill>
                <a:srgbClr val="0070C0"/>
              </a:solidFill>
            </a:endParaRPr>
          </a:p>
        </p:txBody>
      </p:sp>
      <p:sp>
        <p:nvSpPr>
          <p:cNvPr id="10" name="Rounded Rectangle 11">
            <a:extLst/>
          </p:cNvPr>
          <p:cNvSpPr>
            <a:spLocks noChangeArrowheads="1"/>
          </p:cNvSpPr>
          <p:nvPr/>
        </p:nvSpPr>
        <p:spPr bwMode="auto">
          <a:xfrm>
            <a:off x="506412" y="170927"/>
            <a:ext cx="8256588" cy="1276874"/>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
        <p:nvSpPr>
          <p:cNvPr id="9" name="Text Box 75"/>
          <p:cNvSpPr txBox="1">
            <a:spLocks noChangeArrowheads="1"/>
          </p:cNvSpPr>
          <p:nvPr/>
        </p:nvSpPr>
        <p:spPr bwMode="auto">
          <a:xfrm>
            <a:off x="590146" y="3124200"/>
            <a:ext cx="822960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a:r>
              <a:rPr lang="en-US" smtClean="0">
                <a:solidFill>
                  <a:srgbClr val="0070C0"/>
                </a:solidFill>
              </a:rPr>
              <a:t>- </a:t>
            </a:r>
            <a:r>
              <a:rPr lang="vi-VN" smtClean="0">
                <a:solidFill>
                  <a:srgbClr val="0070C0"/>
                </a:solidFill>
              </a:rPr>
              <a:t>SME </a:t>
            </a:r>
            <a:r>
              <a:rPr lang="vi-VN">
                <a:solidFill>
                  <a:srgbClr val="0070C0"/>
                </a:solidFill>
              </a:rPr>
              <a:t>(Subject Matter Expert): chuyên gia về nội dung, là người có kiến thức sâu về nội dung cần tổ chức số hóa, thông thường là cán bộ giảng dạy có kinh nghiệm dạy môn học, mô đun tương ứng. </a:t>
            </a:r>
            <a:endParaRPr lang="en-US">
              <a:solidFill>
                <a:srgbClr val="0070C0"/>
              </a:solidFill>
            </a:endParaRPr>
          </a:p>
        </p:txBody>
      </p:sp>
      <p:sp>
        <p:nvSpPr>
          <p:cNvPr id="11" name="Text Box 75"/>
          <p:cNvSpPr txBox="1">
            <a:spLocks noChangeArrowheads="1"/>
          </p:cNvSpPr>
          <p:nvPr/>
        </p:nvSpPr>
        <p:spPr bwMode="auto">
          <a:xfrm>
            <a:off x="609599" y="4038600"/>
            <a:ext cx="822960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a:r>
              <a:rPr lang="en-US" smtClean="0">
                <a:solidFill>
                  <a:srgbClr val="0070C0"/>
                </a:solidFill>
              </a:rPr>
              <a:t>- </a:t>
            </a:r>
            <a:r>
              <a:rPr lang="vi-VN" smtClean="0">
                <a:solidFill>
                  <a:srgbClr val="0070C0"/>
                </a:solidFill>
              </a:rPr>
              <a:t>ID (Instructional Designer): người thiết kế giảng dạy, là người có kinh nghiệm trong việc số hóa tài liệu, có kỹ năng giảng dạy tốt, sẽ trao đổi với SME và đưa ra các phương án triển khai tốt nhất để học liệu có thể truyền đạt được các kiến thức, kỹ năng mong muốn.</a:t>
            </a:r>
            <a:endParaRPr lang="en-US">
              <a:solidFill>
                <a:srgbClr val="0070C0"/>
              </a:solidFill>
            </a:endParaRPr>
          </a:p>
        </p:txBody>
      </p:sp>
      <p:sp>
        <p:nvSpPr>
          <p:cNvPr id="13" name="Text Box 75"/>
          <p:cNvSpPr txBox="1">
            <a:spLocks noChangeArrowheads="1"/>
          </p:cNvSpPr>
          <p:nvPr/>
        </p:nvSpPr>
        <p:spPr bwMode="auto">
          <a:xfrm>
            <a:off x="590145" y="5257800"/>
            <a:ext cx="82296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a:r>
              <a:rPr lang="en-US" smtClean="0">
                <a:solidFill>
                  <a:srgbClr val="0070C0"/>
                </a:solidFill>
              </a:rPr>
              <a:t>- </a:t>
            </a:r>
            <a:r>
              <a:rPr lang="vi-VN" smtClean="0">
                <a:solidFill>
                  <a:srgbClr val="0070C0"/>
                </a:solidFill>
              </a:rPr>
              <a:t>MD </a:t>
            </a:r>
            <a:r>
              <a:rPr lang="vi-VN">
                <a:solidFill>
                  <a:srgbClr val="0070C0"/>
                </a:solidFill>
              </a:rPr>
              <a:t>(Multimedia Developer): người sử dụng, khai thác các phần mềm để </a:t>
            </a:r>
            <a:r>
              <a:rPr lang="vi-VN" smtClean="0">
                <a:solidFill>
                  <a:srgbClr val="0070C0"/>
                </a:solidFill>
              </a:rPr>
              <a:t>thiết </a:t>
            </a:r>
            <a:r>
              <a:rPr lang="vi-VN">
                <a:solidFill>
                  <a:srgbClr val="0070C0"/>
                </a:solidFill>
              </a:rPr>
              <a:t>kế các nội dung chi tiết và triển khai thực tế</a:t>
            </a:r>
            <a:r>
              <a:rPr lang="vi-VN" smtClean="0">
                <a:solidFill>
                  <a:srgbClr val="0070C0"/>
                </a:solidFill>
              </a:rPr>
              <a:t>.</a:t>
            </a:r>
            <a:endParaRPr lang="en-US">
              <a:solidFill>
                <a:srgbClr val="0070C0"/>
              </a:solidFill>
            </a:endParaRPr>
          </a:p>
        </p:txBody>
      </p:sp>
      <p:sp>
        <p:nvSpPr>
          <p:cNvPr id="14" name="Text Box 75"/>
          <p:cNvSpPr txBox="1">
            <a:spLocks noChangeArrowheads="1"/>
          </p:cNvSpPr>
          <p:nvPr/>
        </p:nvSpPr>
        <p:spPr bwMode="auto">
          <a:xfrm>
            <a:off x="590146" y="5934670"/>
            <a:ext cx="82296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a:r>
              <a:rPr lang="en-US" smtClean="0">
                <a:solidFill>
                  <a:srgbClr val="0070C0"/>
                </a:solidFill>
              </a:rPr>
              <a:t>- </a:t>
            </a:r>
            <a:r>
              <a:rPr lang="vi-VN" smtClean="0">
                <a:solidFill>
                  <a:srgbClr val="0070C0"/>
                </a:solidFill>
              </a:rPr>
              <a:t>SD </a:t>
            </a:r>
            <a:r>
              <a:rPr lang="vi-VN">
                <a:solidFill>
                  <a:srgbClr val="0070C0"/>
                </a:solidFill>
              </a:rPr>
              <a:t>(Studio Developer): người khai thác Studio, sử dụng các thiết bị quay phim, ghi hình để thực hiện việc ghi âm, ghi hình hỗ trợ quá trình số </a:t>
            </a:r>
            <a:r>
              <a:rPr lang="vi-VN" smtClean="0">
                <a:solidFill>
                  <a:srgbClr val="0070C0"/>
                </a:solidFill>
              </a:rPr>
              <a:t>hóa</a:t>
            </a:r>
            <a:r>
              <a:rPr lang="en-US" smtClean="0">
                <a:solidFill>
                  <a:srgbClr val="0070C0"/>
                </a:solidFill>
              </a:rPr>
              <a:t>.</a:t>
            </a:r>
            <a:endParaRPr lang="en-US">
              <a:solidFill>
                <a:srgbClr val="0070C0"/>
              </a:solidFill>
            </a:endParaRPr>
          </a:p>
        </p:txBody>
      </p:sp>
    </p:spTree>
    <p:extLst>
      <p:ext uri="{BB962C8B-B14F-4D97-AF65-F5344CB8AC3E}">
        <p14:creationId xmlns:p14="http://schemas.microsoft.com/office/powerpoint/2010/main" val="3299340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86800" y="6532224"/>
            <a:ext cx="381000" cy="325775"/>
          </a:xfrm>
        </p:spPr>
        <p:txBody>
          <a:bodyPr/>
          <a:lstStyle/>
          <a:p>
            <a:fld id="{D90CE30C-0823-4EE8-825B-C6B5334715C9}" type="slidenum">
              <a:rPr lang="en-US" smtClean="0">
                <a:solidFill>
                  <a:srgbClr val="CC3399"/>
                </a:solidFill>
              </a:rPr>
              <a:pPr/>
              <a:t>12</a:t>
            </a:fld>
            <a:endParaRPr lang="en-US">
              <a:solidFill>
                <a:srgbClr val="CC3399"/>
              </a:solidFill>
            </a:endParaRPr>
          </a:p>
        </p:txBody>
      </p:sp>
      <p:sp>
        <p:nvSpPr>
          <p:cNvPr id="12" name="Text Box 75"/>
          <p:cNvSpPr txBox="1">
            <a:spLocks noChangeArrowheads="1"/>
          </p:cNvSpPr>
          <p:nvPr/>
        </p:nvSpPr>
        <p:spPr bwMode="auto">
          <a:xfrm>
            <a:off x="380999" y="152400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19" name="Text Box 75"/>
          <p:cNvSpPr txBox="1">
            <a:spLocks noChangeArrowheads="1"/>
          </p:cNvSpPr>
          <p:nvPr/>
        </p:nvSpPr>
        <p:spPr bwMode="auto">
          <a:xfrm>
            <a:off x="506412" y="2246530"/>
            <a:ext cx="77231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a:solidFill>
                  <a:srgbClr val="0070C0"/>
                </a:solidFill>
              </a:rPr>
              <a:t>2.2.4.Xây dựng và mã hóa cơ sở dữ liệu về </a:t>
            </a:r>
            <a:r>
              <a:rPr lang="vi-VN" b="1">
                <a:solidFill>
                  <a:srgbClr val="0070C0"/>
                </a:solidFill>
              </a:rPr>
              <a:t>nghiên cứu khoa học, chuy</a:t>
            </a:r>
            <a:r>
              <a:rPr lang="en-US" b="1">
                <a:solidFill>
                  <a:srgbClr val="0070C0"/>
                </a:solidFill>
              </a:rPr>
              <a:t>ể</a:t>
            </a:r>
            <a:r>
              <a:rPr lang="vi-VN" b="1">
                <a:solidFill>
                  <a:srgbClr val="0070C0"/>
                </a:solidFill>
              </a:rPr>
              <a:t>n giao công nghệ và hợp tác quốc tế</a:t>
            </a:r>
            <a:endParaRPr lang="en-US" b="1">
              <a:solidFill>
                <a:srgbClr val="0070C0"/>
              </a:solidFill>
            </a:endParaRPr>
          </a:p>
        </p:txBody>
      </p:sp>
      <p:sp>
        <p:nvSpPr>
          <p:cNvPr id="27" name="Text Box 75"/>
          <p:cNvSpPr txBox="1">
            <a:spLocks noChangeArrowheads="1"/>
          </p:cNvSpPr>
          <p:nvPr/>
        </p:nvSpPr>
        <p:spPr bwMode="auto">
          <a:xfrm>
            <a:off x="380999" y="3020516"/>
            <a:ext cx="83820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a:t>
            </a:r>
            <a:r>
              <a:rPr lang="en-US">
                <a:solidFill>
                  <a:srgbClr val="0070C0"/>
                </a:solidFill>
              </a:rPr>
              <a:t> K</a:t>
            </a:r>
            <a:r>
              <a:rPr lang="vi-VN">
                <a:solidFill>
                  <a:srgbClr val="0070C0"/>
                </a:solidFill>
              </a:rPr>
              <a:t>huy</a:t>
            </a:r>
            <a:r>
              <a:rPr lang="en-US">
                <a:solidFill>
                  <a:srgbClr val="0070C0"/>
                </a:solidFill>
              </a:rPr>
              <a:t>ế</a:t>
            </a:r>
            <a:r>
              <a:rPr lang="vi-VN">
                <a:solidFill>
                  <a:srgbClr val="0070C0"/>
                </a:solidFill>
              </a:rPr>
              <a:t>n khích cán bộ quản lý, nhà </a:t>
            </a:r>
            <a:r>
              <a:rPr lang="en-US">
                <a:solidFill>
                  <a:srgbClr val="0070C0"/>
                </a:solidFill>
              </a:rPr>
              <a:t>gi</a:t>
            </a:r>
            <a:r>
              <a:rPr lang="vi-VN">
                <a:solidFill>
                  <a:srgbClr val="0070C0"/>
                </a:solidFill>
              </a:rPr>
              <a:t>áo và nhân viên tham gia nghiên cứu khoa học, sáng kiến cải ti</a:t>
            </a:r>
            <a:r>
              <a:rPr lang="en-US">
                <a:solidFill>
                  <a:srgbClr val="0070C0"/>
                </a:solidFill>
              </a:rPr>
              <a:t>ế</a:t>
            </a:r>
            <a:r>
              <a:rPr lang="vi-VN">
                <a:solidFill>
                  <a:srgbClr val="0070C0"/>
                </a:solidFill>
              </a:rPr>
              <a:t>n và chuy</a:t>
            </a:r>
            <a:r>
              <a:rPr lang="en-US">
                <a:solidFill>
                  <a:srgbClr val="0070C0"/>
                </a:solidFill>
              </a:rPr>
              <a:t>ể</a:t>
            </a:r>
            <a:r>
              <a:rPr lang="vi-VN">
                <a:solidFill>
                  <a:srgbClr val="0070C0"/>
                </a:solidFill>
              </a:rPr>
              <a:t>n</a:t>
            </a:r>
            <a:r>
              <a:rPr lang="en-US">
                <a:solidFill>
                  <a:srgbClr val="0070C0"/>
                </a:solidFill>
              </a:rPr>
              <a:t> gi</a:t>
            </a:r>
            <a:r>
              <a:rPr lang="vi-VN">
                <a:solidFill>
                  <a:srgbClr val="0070C0"/>
                </a:solidFill>
              </a:rPr>
              <a:t>ao công </a:t>
            </a:r>
            <a:r>
              <a:rPr lang="vi-VN" smtClean="0">
                <a:solidFill>
                  <a:srgbClr val="0070C0"/>
                </a:solidFill>
              </a:rPr>
              <a:t>nghệ</a:t>
            </a:r>
            <a:endParaRPr lang="en-US">
              <a:solidFill>
                <a:srgbClr val="0070C0"/>
              </a:solidFill>
            </a:endParaRPr>
          </a:p>
        </p:txBody>
      </p:sp>
      <p:sp>
        <p:nvSpPr>
          <p:cNvPr id="10" name="Rounded Rectangle 11">
            <a:extLst/>
          </p:cNvPr>
          <p:cNvSpPr>
            <a:spLocks noChangeArrowheads="1"/>
          </p:cNvSpPr>
          <p:nvPr/>
        </p:nvSpPr>
        <p:spPr bwMode="auto">
          <a:xfrm>
            <a:off x="506412" y="170927"/>
            <a:ext cx="8256588" cy="1276874"/>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
        <p:nvSpPr>
          <p:cNvPr id="9" name="Text Box 75"/>
          <p:cNvSpPr txBox="1">
            <a:spLocks noChangeArrowheads="1"/>
          </p:cNvSpPr>
          <p:nvPr/>
        </p:nvSpPr>
        <p:spPr bwMode="auto">
          <a:xfrm>
            <a:off x="304799" y="3822064"/>
            <a:ext cx="838200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a:t>
            </a:r>
            <a:r>
              <a:rPr lang="en-US">
                <a:solidFill>
                  <a:srgbClr val="0070C0"/>
                </a:solidFill>
              </a:rPr>
              <a:t> Đề </a:t>
            </a:r>
            <a:r>
              <a:rPr lang="vi-VN">
                <a:solidFill>
                  <a:srgbClr val="0070C0"/>
                </a:solidFill>
              </a:rPr>
              <a:t>tài nghiên cứu khoa học, sáng ki</a:t>
            </a:r>
            <a:r>
              <a:rPr lang="en-US">
                <a:solidFill>
                  <a:srgbClr val="0070C0"/>
                </a:solidFill>
              </a:rPr>
              <a:t>ế</a:t>
            </a:r>
            <a:r>
              <a:rPr lang="vi-VN">
                <a:solidFill>
                  <a:srgbClr val="0070C0"/>
                </a:solidFill>
              </a:rPr>
              <a:t>n cải </a:t>
            </a:r>
            <a:r>
              <a:rPr lang="en-US">
                <a:solidFill>
                  <a:srgbClr val="0070C0"/>
                </a:solidFill>
              </a:rPr>
              <a:t>t</a:t>
            </a:r>
            <a:r>
              <a:rPr lang="vi-VN">
                <a:solidFill>
                  <a:srgbClr val="0070C0"/>
                </a:solidFill>
              </a:rPr>
              <a:t>iến từ cấp trường trở lên phục vụ thiết thực công tác đào tạo của trường </a:t>
            </a:r>
            <a:r>
              <a:rPr lang="en-US">
                <a:solidFill>
                  <a:srgbClr val="0070C0"/>
                </a:solidFill>
              </a:rPr>
              <a:t>:</a:t>
            </a:r>
            <a:r>
              <a:rPr lang="vi-VN">
                <a:solidFill>
                  <a:srgbClr val="0070C0"/>
                </a:solidFill>
              </a:rPr>
              <a:t> ít nhất</a:t>
            </a:r>
            <a:r>
              <a:rPr lang="en-US">
                <a:solidFill>
                  <a:srgbClr val="0070C0"/>
                </a:solidFill>
              </a:rPr>
              <a:t> 01-02 đ</a:t>
            </a:r>
            <a:r>
              <a:rPr lang="vi-VN">
                <a:solidFill>
                  <a:srgbClr val="0070C0"/>
                </a:solidFill>
              </a:rPr>
              <a:t>ề </a:t>
            </a:r>
            <a:r>
              <a:rPr lang="en-US">
                <a:solidFill>
                  <a:srgbClr val="0070C0"/>
                </a:solidFill>
              </a:rPr>
              <a:t>t</a:t>
            </a:r>
            <a:r>
              <a:rPr lang="vi-VN">
                <a:solidFill>
                  <a:srgbClr val="0070C0"/>
                </a:solidFill>
              </a:rPr>
              <a:t>ài n</a:t>
            </a:r>
            <a:r>
              <a:rPr lang="en-US">
                <a:solidFill>
                  <a:srgbClr val="0070C0"/>
                </a:solidFill>
              </a:rPr>
              <a:t>g</a:t>
            </a:r>
            <a:r>
              <a:rPr lang="vi-VN">
                <a:solidFill>
                  <a:srgbClr val="0070C0"/>
                </a:solidFill>
              </a:rPr>
              <a:t>hiên cứu khoa học, sáng kiến cải tiến </a:t>
            </a:r>
            <a:r>
              <a:rPr lang="en-US" smtClean="0">
                <a:solidFill>
                  <a:srgbClr val="0070C0"/>
                </a:solidFill>
              </a:rPr>
              <a:t>trong năm</a:t>
            </a:r>
            <a:r>
              <a:rPr lang="vi-VN" smtClean="0">
                <a:solidFill>
                  <a:srgbClr val="0070C0"/>
                </a:solidFill>
              </a:rPr>
              <a:t>).</a:t>
            </a:r>
            <a:endParaRPr lang="en-US">
              <a:solidFill>
                <a:srgbClr val="0070C0"/>
              </a:solidFill>
            </a:endParaRPr>
          </a:p>
        </p:txBody>
      </p:sp>
      <p:sp>
        <p:nvSpPr>
          <p:cNvPr id="11" name="Text Box 75"/>
          <p:cNvSpPr txBox="1">
            <a:spLocks noChangeArrowheads="1"/>
          </p:cNvSpPr>
          <p:nvPr/>
        </p:nvSpPr>
        <p:spPr bwMode="auto">
          <a:xfrm>
            <a:off x="380999" y="4800600"/>
            <a:ext cx="83820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a:t>
            </a:r>
            <a:r>
              <a:rPr lang="en-US">
                <a:solidFill>
                  <a:srgbClr val="0070C0"/>
                </a:solidFill>
              </a:rPr>
              <a:t> B</a:t>
            </a:r>
            <a:r>
              <a:rPr lang="vi-VN">
                <a:solidFill>
                  <a:srgbClr val="0070C0"/>
                </a:solidFill>
              </a:rPr>
              <a:t>ài báo, </a:t>
            </a:r>
            <a:r>
              <a:rPr lang="en-US">
                <a:solidFill>
                  <a:srgbClr val="0070C0"/>
                </a:solidFill>
              </a:rPr>
              <a:t>ấ</a:t>
            </a:r>
            <a:r>
              <a:rPr lang="vi-VN">
                <a:solidFill>
                  <a:srgbClr val="0070C0"/>
                </a:solidFill>
              </a:rPr>
              <a:t>n phẩm của nhà giáo, cán bộ quản lý, viên chức, người lao động đăng trên các báo, tạp chí khoa học ở trong nước hoặc quốc </a:t>
            </a:r>
            <a:r>
              <a:rPr lang="vi-VN" smtClean="0">
                <a:solidFill>
                  <a:srgbClr val="0070C0"/>
                </a:solidFill>
              </a:rPr>
              <a:t>tế</a:t>
            </a:r>
            <a:r>
              <a:rPr lang="en-US" smtClean="0">
                <a:solidFill>
                  <a:srgbClr val="0070C0"/>
                </a:solidFill>
              </a:rPr>
              <a:t>: 1-2 bài</a:t>
            </a:r>
            <a:endParaRPr lang="en-US">
              <a:solidFill>
                <a:srgbClr val="0070C0"/>
              </a:solidFill>
            </a:endParaRPr>
          </a:p>
        </p:txBody>
      </p:sp>
      <p:sp>
        <p:nvSpPr>
          <p:cNvPr id="13" name="Text Box 75"/>
          <p:cNvSpPr txBox="1">
            <a:spLocks noChangeArrowheads="1"/>
          </p:cNvSpPr>
          <p:nvPr/>
        </p:nvSpPr>
        <p:spPr bwMode="auto">
          <a:xfrm>
            <a:off x="381000" y="5629870"/>
            <a:ext cx="838200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a:t>
            </a:r>
            <a:r>
              <a:rPr lang="vi-VN" smtClean="0">
                <a:solidFill>
                  <a:srgbClr val="0070C0"/>
                </a:solidFill>
              </a:rPr>
              <a:t> </a:t>
            </a:r>
            <a:r>
              <a:rPr lang="en-US">
                <a:solidFill>
                  <a:srgbClr val="0070C0"/>
                </a:solidFill>
              </a:rPr>
              <a:t>L</a:t>
            </a:r>
            <a:r>
              <a:rPr lang="vi-VN">
                <a:solidFill>
                  <a:srgbClr val="0070C0"/>
                </a:solidFill>
              </a:rPr>
              <a:t>iên kết đào tạo hoặc triển khai các hoạt động, hợp tác với các trường nước ngoài hoặc các tổ chức quốc tế; các hoạt động hợp tác quốc tế góp phần nâng cao chất lượng đào tạo của trường.</a:t>
            </a:r>
            <a:endParaRPr lang="en-US">
              <a:solidFill>
                <a:srgbClr val="0070C0"/>
              </a:solidFill>
            </a:endParaRPr>
          </a:p>
        </p:txBody>
      </p:sp>
    </p:spTree>
    <p:extLst>
      <p:ext uri="{BB962C8B-B14F-4D97-AF65-F5344CB8AC3E}">
        <p14:creationId xmlns:p14="http://schemas.microsoft.com/office/powerpoint/2010/main" val="2088459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86800" y="6532224"/>
            <a:ext cx="381000" cy="325775"/>
          </a:xfrm>
        </p:spPr>
        <p:txBody>
          <a:bodyPr/>
          <a:lstStyle/>
          <a:p>
            <a:fld id="{D90CE30C-0823-4EE8-825B-C6B5334715C9}" type="slidenum">
              <a:rPr lang="en-US" smtClean="0">
                <a:solidFill>
                  <a:srgbClr val="CC3399"/>
                </a:solidFill>
              </a:rPr>
              <a:pPr/>
              <a:t>13</a:t>
            </a:fld>
            <a:endParaRPr lang="en-US">
              <a:solidFill>
                <a:srgbClr val="CC3399"/>
              </a:solidFill>
            </a:endParaRPr>
          </a:p>
        </p:txBody>
      </p:sp>
      <p:sp>
        <p:nvSpPr>
          <p:cNvPr id="12" name="Text Box 75"/>
          <p:cNvSpPr txBox="1">
            <a:spLocks noChangeArrowheads="1"/>
          </p:cNvSpPr>
          <p:nvPr/>
        </p:nvSpPr>
        <p:spPr bwMode="auto">
          <a:xfrm>
            <a:off x="380999" y="1524000"/>
            <a:ext cx="79517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smtClean="0">
                <a:solidFill>
                  <a:srgbClr val="C00000"/>
                </a:solidFill>
              </a:rPr>
              <a:t> </a:t>
            </a:r>
            <a:r>
              <a:rPr lang="de-DE" b="1">
                <a:solidFill>
                  <a:srgbClr val="C00000"/>
                </a:solidFill>
              </a:rPr>
              <a:t>2.2  Đề xuất thực hiện chuyển đổi số nâng cao hiệu quả quản lý tại </a:t>
            </a:r>
            <a:r>
              <a:rPr lang="de-DE" b="1" smtClean="0">
                <a:solidFill>
                  <a:srgbClr val="C00000"/>
                </a:solidFill>
              </a:rPr>
              <a:t>khoa nhiệt- lạnh </a:t>
            </a:r>
            <a:endParaRPr lang="en-US" b="1">
              <a:solidFill>
                <a:srgbClr val="C00000"/>
              </a:solidFill>
            </a:endParaRPr>
          </a:p>
        </p:txBody>
      </p:sp>
      <p:sp>
        <p:nvSpPr>
          <p:cNvPr id="27" name="Text Box 75"/>
          <p:cNvSpPr txBox="1">
            <a:spLocks noChangeArrowheads="1"/>
          </p:cNvSpPr>
          <p:nvPr/>
        </p:nvSpPr>
        <p:spPr bwMode="auto">
          <a:xfrm>
            <a:off x="368029" y="2246530"/>
            <a:ext cx="816637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b="1">
                <a:solidFill>
                  <a:srgbClr val="0070C0"/>
                </a:solidFill>
              </a:rPr>
              <a:t>2.2.5.Xây dựng và mã hóa cơ sở dữ liệu về g</a:t>
            </a:r>
            <a:r>
              <a:rPr lang="vi-VN" b="1">
                <a:solidFill>
                  <a:srgbClr val="0070C0"/>
                </a:solidFill>
              </a:rPr>
              <a:t>iám sát, đánh giá chất lượng</a:t>
            </a:r>
            <a:endParaRPr lang="en-US" b="1">
              <a:solidFill>
                <a:srgbClr val="0070C0"/>
              </a:solidFill>
            </a:endParaRPr>
          </a:p>
        </p:txBody>
      </p:sp>
      <p:sp>
        <p:nvSpPr>
          <p:cNvPr id="10" name="Rounded Rectangle 11">
            <a:extLst/>
          </p:cNvPr>
          <p:cNvSpPr>
            <a:spLocks noChangeArrowheads="1"/>
          </p:cNvSpPr>
          <p:nvPr/>
        </p:nvSpPr>
        <p:spPr bwMode="auto">
          <a:xfrm>
            <a:off x="506412" y="170927"/>
            <a:ext cx="8256588" cy="1276874"/>
          </a:xfrm>
          <a:prstGeom prst="roundRect">
            <a:avLst/>
          </a:prstGeom>
          <a:solidFill>
            <a:srgbClr val="009999"/>
          </a:solidFill>
          <a:ln>
            <a:solidFill>
              <a:schemeClr val="accent3">
                <a:lumMod val="75000"/>
              </a:schemeClr>
            </a:solidFill>
            <a:headEnd/>
            <a:tailEnd/>
          </a:ln>
        </p:spPr>
        <p:style>
          <a:lnRef idx="1">
            <a:schemeClr val="accent1"/>
          </a:lnRef>
          <a:fillRef idx="3">
            <a:schemeClr val="accent1"/>
          </a:fillRef>
          <a:effectRef idx="2">
            <a:schemeClr val="accent1"/>
          </a:effectRef>
          <a:fontRef idx="minor">
            <a:schemeClr val="lt1"/>
          </a:fontRef>
        </p:style>
        <p:txBody>
          <a:bodyPr anchor="ctr" upright="1"/>
          <a:lstStyle/>
          <a:p>
            <a:pPr algn="l"/>
            <a:r>
              <a:rPr lang="de-DE" sz="2800" b="1"/>
              <a:t>2. T</a:t>
            </a:r>
            <a:r>
              <a:rPr lang="en-US" sz="2800" b="1"/>
              <a:t>hực trạng chuyển đổi số tại khoa </a:t>
            </a:r>
            <a:r>
              <a:rPr lang="en-US" sz="2800" b="1" smtClean="0"/>
              <a:t>Nhiệt </a:t>
            </a:r>
            <a:r>
              <a:rPr lang="en-US" sz="2800" b="1"/>
              <a:t>lạnh, đề xuất giải pháp khi triển khai chuyển đổi số tại đơn vị. </a:t>
            </a:r>
            <a:endParaRPr lang="en-US" sz="2800" i="1"/>
          </a:p>
        </p:txBody>
      </p:sp>
      <p:sp>
        <p:nvSpPr>
          <p:cNvPr id="7" name="Text Box 75"/>
          <p:cNvSpPr txBox="1">
            <a:spLocks noChangeArrowheads="1"/>
          </p:cNvSpPr>
          <p:nvPr/>
        </p:nvSpPr>
        <p:spPr bwMode="auto">
          <a:xfrm>
            <a:off x="457200" y="2754868"/>
            <a:ext cx="816637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mtClean="0">
                <a:solidFill>
                  <a:srgbClr val="0070C0"/>
                </a:solidFill>
              </a:rPr>
              <a:t>-</a:t>
            </a:r>
            <a:r>
              <a:rPr lang="en-US">
                <a:solidFill>
                  <a:srgbClr val="0070C0"/>
                </a:solidFill>
              </a:rPr>
              <a:t> </a:t>
            </a:r>
            <a:r>
              <a:rPr lang="vi-VN">
                <a:solidFill>
                  <a:srgbClr val="0070C0"/>
                </a:solidFill>
              </a:rPr>
              <a:t> Hằng năm, thu thập ý kiến t</a:t>
            </a:r>
            <a:r>
              <a:rPr lang="en-US">
                <a:solidFill>
                  <a:srgbClr val="0070C0"/>
                </a:solidFill>
              </a:rPr>
              <a:t>ố</a:t>
            </a:r>
            <a:r>
              <a:rPr lang="vi-VN">
                <a:solidFill>
                  <a:srgbClr val="0070C0"/>
                </a:solidFill>
              </a:rPr>
              <a:t>i thi</a:t>
            </a:r>
            <a:r>
              <a:rPr lang="en-US">
                <a:solidFill>
                  <a:srgbClr val="0070C0"/>
                </a:solidFill>
              </a:rPr>
              <a:t>ể</a:t>
            </a:r>
            <a:r>
              <a:rPr lang="vi-VN">
                <a:solidFill>
                  <a:srgbClr val="0070C0"/>
                </a:solidFill>
              </a:rPr>
              <a:t>u 10 đơn vị sử dụng lao động về mức độ đáp ứng của </a:t>
            </a:r>
            <a:r>
              <a:rPr lang="en-US">
                <a:solidFill>
                  <a:srgbClr val="0070C0"/>
                </a:solidFill>
              </a:rPr>
              <a:t>n</a:t>
            </a:r>
            <a:r>
              <a:rPr lang="vi-VN">
                <a:solidFill>
                  <a:srgbClr val="0070C0"/>
                </a:solidFill>
              </a:rPr>
              <a:t>gười t</a:t>
            </a:r>
            <a:r>
              <a:rPr lang="en-US">
                <a:solidFill>
                  <a:srgbClr val="0070C0"/>
                </a:solidFill>
              </a:rPr>
              <a:t>ố</a:t>
            </a:r>
            <a:r>
              <a:rPr lang="vi-VN">
                <a:solidFill>
                  <a:srgbClr val="0070C0"/>
                </a:solidFill>
              </a:rPr>
              <a:t>t nghiệp làm việc tại đơn vị sử dụng lao độn</a:t>
            </a:r>
            <a:r>
              <a:rPr lang="en-US">
                <a:solidFill>
                  <a:srgbClr val="0070C0"/>
                </a:solidFill>
              </a:rPr>
              <a:t>g</a:t>
            </a:r>
            <a:r>
              <a:rPr lang="vi-VN">
                <a:solidFill>
                  <a:srgbClr val="0070C0"/>
                </a:solidFill>
              </a:rPr>
              <a:t>.</a:t>
            </a:r>
            <a:endParaRPr lang="en-US">
              <a:solidFill>
                <a:srgbClr val="0070C0"/>
              </a:solidFill>
            </a:endParaRPr>
          </a:p>
          <a:p>
            <a:pPr algn="l"/>
            <a:r>
              <a:rPr lang="en-US" smtClean="0">
                <a:solidFill>
                  <a:srgbClr val="0070C0"/>
                </a:solidFill>
              </a:rPr>
              <a:t>-  </a:t>
            </a:r>
            <a:r>
              <a:rPr lang="vi-VN" smtClean="0">
                <a:solidFill>
                  <a:srgbClr val="0070C0"/>
                </a:solidFill>
              </a:rPr>
              <a:t>H</a:t>
            </a:r>
            <a:r>
              <a:rPr lang="en-US">
                <a:solidFill>
                  <a:srgbClr val="0070C0"/>
                </a:solidFill>
              </a:rPr>
              <a:t>ằ</a:t>
            </a:r>
            <a:r>
              <a:rPr lang="vi-VN">
                <a:solidFill>
                  <a:srgbClr val="0070C0"/>
                </a:solidFill>
              </a:rPr>
              <a:t>ng năm, thu thập ý kiến đánh giá t</a:t>
            </a:r>
            <a:r>
              <a:rPr lang="en-US">
                <a:solidFill>
                  <a:srgbClr val="0070C0"/>
                </a:solidFill>
              </a:rPr>
              <a:t>ố</a:t>
            </a:r>
            <a:r>
              <a:rPr lang="vi-VN">
                <a:solidFill>
                  <a:srgbClr val="0070C0"/>
                </a:solidFill>
              </a:rPr>
              <a:t>i thi</a:t>
            </a:r>
            <a:r>
              <a:rPr lang="en-US">
                <a:solidFill>
                  <a:srgbClr val="0070C0"/>
                </a:solidFill>
              </a:rPr>
              <a:t>ể</a:t>
            </a:r>
            <a:r>
              <a:rPr lang="vi-VN">
                <a:solidFill>
                  <a:srgbClr val="0070C0"/>
                </a:solidFill>
              </a:rPr>
              <a:t>u 50% cán bộ quản lý, nhà giáo, viên chức và người lao động về các chính sách liên quan đến dạy và học, chính sách </a:t>
            </a:r>
            <a:r>
              <a:rPr lang="en-US">
                <a:solidFill>
                  <a:srgbClr val="0070C0"/>
                </a:solidFill>
              </a:rPr>
              <a:t>tuyển </a:t>
            </a:r>
            <a:r>
              <a:rPr lang="vi-VN">
                <a:solidFill>
                  <a:srgbClr val="0070C0"/>
                </a:solidFill>
              </a:rPr>
              <a:t>dụng, đào tạo, bồi dưỡng, đánh giá, phân loại, bổ nhiệm cán bộ quản lý, nhà giáo, viên chức và người lao động.</a:t>
            </a:r>
            <a:endParaRPr lang="en-US">
              <a:solidFill>
                <a:srgbClr val="0070C0"/>
              </a:solidFill>
            </a:endParaRPr>
          </a:p>
          <a:p>
            <a:pPr algn="l"/>
            <a:r>
              <a:rPr lang="en-US" smtClean="0">
                <a:solidFill>
                  <a:srgbClr val="0070C0"/>
                </a:solidFill>
              </a:rPr>
              <a:t>-</a:t>
            </a:r>
            <a:r>
              <a:rPr lang="en-US">
                <a:solidFill>
                  <a:srgbClr val="0070C0"/>
                </a:solidFill>
              </a:rPr>
              <a:t> </a:t>
            </a:r>
            <a:r>
              <a:rPr lang="vi-VN">
                <a:solidFill>
                  <a:srgbClr val="0070C0"/>
                </a:solidFill>
              </a:rPr>
              <a:t>Hằng năm, thu thập ý kiến đánh giá tối thi</a:t>
            </a:r>
            <a:r>
              <a:rPr lang="en-US">
                <a:solidFill>
                  <a:srgbClr val="0070C0"/>
                </a:solidFill>
              </a:rPr>
              <a:t>ể</a:t>
            </a:r>
            <a:r>
              <a:rPr lang="vi-VN">
                <a:solidFill>
                  <a:srgbClr val="0070C0"/>
                </a:solidFill>
              </a:rPr>
              <a:t>u 30% người học đại diện các ngành, nghề đào tạo về chất lượng, hiệu quả của các hình thức, phương thức đào tạo; chất lượng dịch vụ, giảng dạy và việc thực hiện chính sách liên quan đến người học của trường.</a:t>
            </a:r>
            <a:endParaRPr lang="en-US">
              <a:solidFill>
                <a:srgbClr val="0070C0"/>
              </a:solidFill>
            </a:endParaRPr>
          </a:p>
          <a:p>
            <a:pPr algn="l"/>
            <a:r>
              <a:rPr lang="en-US" smtClean="0">
                <a:solidFill>
                  <a:srgbClr val="0070C0"/>
                </a:solidFill>
              </a:rPr>
              <a:t>-</a:t>
            </a:r>
            <a:r>
              <a:rPr lang="en-US">
                <a:solidFill>
                  <a:srgbClr val="0070C0"/>
                </a:solidFill>
              </a:rPr>
              <a:t> T</a:t>
            </a:r>
            <a:r>
              <a:rPr lang="vi-VN">
                <a:solidFill>
                  <a:srgbClr val="0070C0"/>
                </a:solidFill>
              </a:rPr>
              <a:t>hực hiện hoạt động tự đánh giá chất lượng và kiểm định chất l</a:t>
            </a:r>
            <a:r>
              <a:rPr lang="en-US">
                <a:solidFill>
                  <a:srgbClr val="0070C0"/>
                </a:solidFill>
              </a:rPr>
              <a:t>ượ</a:t>
            </a:r>
            <a:r>
              <a:rPr lang="vi-VN">
                <a:solidFill>
                  <a:srgbClr val="0070C0"/>
                </a:solidFill>
              </a:rPr>
              <a:t>ng theo quy định.</a:t>
            </a:r>
            <a:endParaRPr lang="en-US">
              <a:solidFill>
                <a:srgbClr val="0070C0"/>
              </a:solidFill>
            </a:endParaRPr>
          </a:p>
          <a:p>
            <a:pPr algn="l"/>
            <a:r>
              <a:rPr lang="en-US" smtClean="0">
                <a:solidFill>
                  <a:srgbClr val="0070C0"/>
                </a:solidFill>
              </a:rPr>
              <a:t>-</a:t>
            </a:r>
            <a:r>
              <a:rPr lang="en-US">
                <a:solidFill>
                  <a:srgbClr val="0070C0"/>
                </a:solidFill>
              </a:rPr>
              <a:t> </a:t>
            </a:r>
            <a:r>
              <a:rPr lang="vi-VN">
                <a:solidFill>
                  <a:srgbClr val="0070C0"/>
                </a:solidFill>
              </a:rPr>
              <a:t>Trường có t</a:t>
            </a:r>
            <a:r>
              <a:rPr lang="en-US">
                <a:solidFill>
                  <a:srgbClr val="0070C0"/>
                </a:solidFill>
              </a:rPr>
              <a:t>ỷ </a:t>
            </a:r>
            <a:r>
              <a:rPr lang="vi-VN">
                <a:solidFill>
                  <a:srgbClr val="0070C0"/>
                </a:solidFill>
              </a:rPr>
              <a:t>lệ người học có việc làm phù hợp với chuyên ngành hoặc nghề đào tạo sau 6 tháng kể từ khi tốt nghiệp.</a:t>
            </a:r>
            <a:endParaRPr lang="en-US">
              <a:solidFill>
                <a:srgbClr val="0070C0"/>
              </a:solidFill>
            </a:endParaRPr>
          </a:p>
        </p:txBody>
      </p:sp>
    </p:spTree>
    <p:extLst>
      <p:ext uri="{BB962C8B-B14F-4D97-AF65-F5344CB8AC3E}">
        <p14:creationId xmlns:p14="http://schemas.microsoft.com/office/powerpoint/2010/main" val="40582304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Rectangle 1"/>
          <p:cNvSpPr/>
          <p:nvPr/>
        </p:nvSpPr>
        <p:spPr>
          <a:xfrm>
            <a:off x="228600" y="457200"/>
            <a:ext cx="8763000" cy="707886"/>
          </a:xfrm>
          <a:prstGeom prst="rect">
            <a:avLst/>
          </a:prstGeom>
          <a:solidFill>
            <a:schemeClr val="accent5">
              <a:lumMod val="20000"/>
              <a:lumOff val="80000"/>
            </a:schemeClr>
          </a:solidFill>
        </p:spPr>
        <p:txBody>
          <a:bodyPr wrap="square">
            <a:spAutoFit/>
          </a:bodyPr>
          <a:lstStyle/>
          <a:p>
            <a:r>
              <a:rPr lang="en-US" sz="4000" b="1" i="1" smtClean="0">
                <a:solidFill>
                  <a:srgbClr val="CC3399"/>
                </a:solidFill>
              </a:rPr>
              <a:t>KẾT LUẬN</a:t>
            </a:r>
            <a:endParaRPr lang="en-US" sz="4000">
              <a:solidFill>
                <a:srgbClr val="CC3399"/>
              </a:solidFill>
            </a:endParaRPr>
          </a:p>
        </p:txBody>
      </p:sp>
      <p:sp>
        <p:nvSpPr>
          <p:cNvPr id="3" name="Slide Number Placeholder 2"/>
          <p:cNvSpPr>
            <a:spLocks noGrp="1"/>
          </p:cNvSpPr>
          <p:nvPr>
            <p:ph type="sldNum" sz="quarter" idx="12"/>
          </p:nvPr>
        </p:nvSpPr>
        <p:spPr/>
        <p:txBody>
          <a:bodyPr/>
          <a:lstStyle/>
          <a:p>
            <a:fld id="{D90CE30C-0823-4EE8-825B-C6B5334715C9}" type="slidenum">
              <a:rPr lang="en-US" smtClean="0"/>
              <a:pPr/>
              <a:t>14</a:t>
            </a:fld>
            <a:endParaRPr lang="en-US"/>
          </a:p>
        </p:txBody>
      </p:sp>
      <p:sp>
        <p:nvSpPr>
          <p:cNvPr id="4" name="Text Box 75"/>
          <p:cNvSpPr txBox="1">
            <a:spLocks noChangeArrowheads="1"/>
          </p:cNvSpPr>
          <p:nvPr/>
        </p:nvSpPr>
        <p:spPr bwMode="auto">
          <a:xfrm>
            <a:off x="914400" y="1612880"/>
            <a:ext cx="759081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de-DE" sz="2400" smtClean="0">
                <a:solidFill>
                  <a:srgbClr val="0070C0"/>
                </a:solidFill>
              </a:rPr>
              <a:t>Trong </a:t>
            </a:r>
            <a:r>
              <a:rPr lang="en-US" sz="2400" smtClean="0">
                <a:solidFill>
                  <a:srgbClr val="0070C0"/>
                </a:solidFill>
              </a:rPr>
              <a:t>bối cảnh chung và trong hệ thống đào tạo của nhà trường</a:t>
            </a:r>
            <a:r>
              <a:rPr lang="de-DE" sz="2400" smtClean="0">
                <a:solidFill>
                  <a:srgbClr val="0070C0"/>
                </a:solidFill>
              </a:rPr>
              <a:t>, ở </a:t>
            </a:r>
            <a:r>
              <a:rPr lang="de-DE" sz="2400">
                <a:solidFill>
                  <a:srgbClr val="0070C0"/>
                </a:solidFill>
              </a:rPr>
              <a:t>góc độ là khoa đào tạo,</a:t>
            </a:r>
            <a:r>
              <a:rPr lang="en-US" sz="2400">
                <a:solidFill>
                  <a:srgbClr val="0070C0"/>
                </a:solidFill>
              </a:rPr>
              <a:t> việc đề xuất các nội dung, phương pháp để từng bước chuyển đổi số trong công tác tổ chức và  quản lý  đào tạo nhằm tăng cường hiệu quả quản lý, điều hành trong quản trị cấp khoa để có khả năng phát triển linh hoạt và đáp ứng kịp thời nhu cầu nhân lực của thị trường lao động, góp phần thực hiện có hiệu quả vai trò, sứ mạng của Nhà trường đối với xã hội.</a:t>
            </a:r>
            <a:endParaRPr lang="en-US" sz="2400" b="1">
              <a:solidFill>
                <a:srgbClr val="0070C0"/>
              </a:solidFill>
            </a:endParaRPr>
          </a:p>
        </p:txBody>
      </p:sp>
    </p:spTree>
    <p:extLst>
      <p:ext uri="{BB962C8B-B14F-4D97-AF65-F5344CB8AC3E}">
        <p14:creationId xmlns:p14="http://schemas.microsoft.com/office/powerpoint/2010/main" val="1095579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Rectangle 1"/>
          <p:cNvSpPr/>
          <p:nvPr/>
        </p:nvSpPr>
        <p:spPr>
          <a:xfrm>
            <a:off x="228600" y="740688"/>
            <a:ext cx="8763000" cy="5693866"/>
          </a:xfrm>
          <a:prstGeom prst="rect">
            <a:avLst/>
          </a:prstGeom>
          <a:solidFill>
            <a:schemeClr val="accent5">
              <a:lumMod val="20000"/>
              <a:lumOff val="80000"/>
            </a:schemeClr>
          </a:solidFill>
        </p:spPr>
        <p:txBody>
          <a:bodyPr wrap="square">
            <a:spAutoFit/>
          </a:bodyPr>
          <a:lstStyle/>
          <a:p>
            <a:r>
              <a:rPr lang="en-US" sz="2000" b="1">
                <a:solidFill>
                  <a:schemeClr val="bg2"/>
                </a:solidFill>
              </a:rPr>
              <a:t>TÀI LIỆU THAM KHẢO </a:t>
            </a:r>
            <a:endParaRPr lang="en-US" sz="2000" b="1" smtClean="0">
              <a:solidFill>
                <a:schemeClr val="bg2"/>
              </a:solidFill>
            </a:endParaRPr>
          </a:p>
          <a:p>
            <a:endParaRPr lang="en-US" sz="2000" b="1">
              <a:solidFill>
                <a:schemeClr val="bg2"/>
              </a:solidFill>
            </a:endParaRPr>
          </a:p>
          <a:p>
            <a:pPr lvl="0" algn="l"/>
            <a:r>
              <a:rPr lang="en-US" smtClean="0">
                <a:solidFill>
                  <a:schemeClr val="bg2"/>
                </a:solidFill>
              </a:rPr>
              <a:t>1. Trần </a:t>
            </a:r>
            <a:r>
              <a:rPr lang="en-US">
                <a:solidFill>
                  <a:schemeClr val="bg2"/>
                </a:solidFill>
              </a:rPr>
              <a:t>Khánh Đức (2019). </a:t>
            </a:r>
            <a:r>
              <a:rPr lang="vi-VN" i="1">
                <a:solidFill>
                  <a:schemeClr val="bg2"/>
                </a:solidFill>
              </a:rPr>
              <a:t>Quản lý đào tạo và quản trị Nhà trường.</a:t>
            </a:r>
            <a:r>
              <a:rPr lang="en-US">
                <a:solidFill>
                  <a:schemeClr val="bg2"/>
                </a:solidFill>
              </a:rPr>
              <a:t> Nhà xuất bản Đại học quốc gia . Hà Nội</a:t>
            </a:r>
          </a:p>
          <a:p>
            <a:pPr lvl="0" algn="l"/>
            <a:r>
              <a:rPr lang="en-US" smtClean="0">
                <a:solidFill>
                  <a:schemeClr val="bg2"/>
                </a:solidFill>
              </a:rPr>
              <a:t>2. Nguyễn </a:t>
            </a:r>
            <a:r>
              <a:rPr lang="en-US">
                <a:solidFill>
                  <a:schemeClr val="bg2"/>
                </a:solidFill>
              </a:rPr>
              <a:t>Hồng Minh (2017), </a:t>
            </a:r>
            <a:r>
              <a:rPr lang="en-US" i="1">
                <a:solidFill>
                  <a:schemeClr val="bg2"/>
                </a:solidFill>
              </a:rPr>
              <a:t>Cuộc cách mạng công nghiệp 4.0 và những vấn đề đặt ra đối với hệ thống giáo dục nghề nghiệp Việt Nam,</a:t>
            </a:r>
            <a:r>
              <a:rPr lang="en-US">
                <a:solidFill>
                  <a:schemeClr val="bg2"/>
                </a:solidFill>
              </a:rPr>
              <a:t>Tạp chí Khoa học Dạy nghề số 40+41 tháng 1+2/2017, Hà Nội.</a:t>
            </a:r>
          </a:p>
          <a:p>
            <a:pPr lvl="0" algn="l"/>
            <a:r>
              <a:rPr lang="en-US" smtClean="0">
                <a:solidFill>
                  <a:schemeClr val="bg2"/>
                </a:solidFill>
              </a:rPr>
              <a:t>3. Đinh </a:t>
            </a:r>
            <a:r>
              <a:rPr lang="en-US">
                <a:solidFill>
                  <a:schemeClr val="bg2"/>
                </a:solidFill>
              </a:rPr>
              <a:t>Văn Đệ. </a:t>
            </a:r>
            <a:r>
              <a:rPr lang="en-US" i="1">
                <a:solidFill>
                  <a:schemeClr val="bg2"/>
                </a:solidFill>
              </a:rPr>
              <a:t>Ứng dụng công nghệ thông tin vào nhà trường thông minh với mục tiêu tối ưu hóa quá trình dạy học.</a:t>
            </a:r>
            <a:r>
              <a:rPr lang="en-US">
                <a:solidFill>
                  <a:schemeClr val="bg2"/>
                </a:solidFill>
              </a:rPr>
              <a:t> Tạp chí giáo dục nghề nghiệp Số 62 tháng 11/2018.</a:t>
            </a:r>
          </a:p>
          <a:p>
            <a:pPr lvl="0" algn="l"/>
            <a:r>
              <a:rPr lang="en-US" smtClean="0">
                <a:solidFill>
                  <a:schemeClr val="bg2"/>
                </a:solidFill>
              </a:rPr>
              <a:t>4. Thủ </a:t>
            </a:r>
            <a:r>
              <a:rPr lang="en-US">
                <a:solidFill>
                  <a:schemeClr val="bg2"/>
                </a:solidFill>
              </a:rPr>
              <a:t>tướng Chính phủ (2012), </a:t>
            </a:r>
            <a:r>
              <a:rPr lang="en-US" i="1">
                <a:solidFill>
                  <a:schemeClr val="bg2"/>
                </a:solidFill>
              </a:rPr>
              <a:t>Quyết định số 630/QĐ-TTg, ngày 29/5/2012, phê duyệt chiến lược phát triển dạy nghề thời kỳ 2011 - 2020.</a:t>
            </a:r>
            <a:endParaRPr lang="en-US">
              <a:solidFill>
                <a:schemeClr val="bg2"/>
              </a:solidFill>
            </a:endParaRPr>
          </a:p>
          <a:p>
            <a:pPr lvl="0" algn="l"/>
            <a:r>
              <a:rPr lang="en-US" smtClean="0">
                <a:solidFill>
                  <a:schemeClr val="bg2"/>
                </a:solidFill>
              </a:rPr>
              <a:t>5. Thủ </a:t>
            </a:r>
            <a:r>
              <a:rPr lang="en-US">
                <a:solidFill>
                  <a:schemeClr val="bg2"/>
                </a:solidFill>
              </a:rPr>
              <a:t>tướng Chính phủ (2014), </a:t>
            </a:r>
            <a:r>
              <a:rPr lang="en-US" i="1">
                <a:solidFill>
                  <a:schemeClr val="bg2"/>
                </a:solidFill>
              </a:rPr>
              <a:t>Quyết định số 1982/QĐ-TTg, ngày 31/10/2014,  phê duyệt Đề án “Ứng dụng CNTT trong quản lý hoạt động dạy và học nghề đến năm 2020”.</a:t>
            </a:r>
            <a:endParaRPr lang="en-US">
              <a:solidFill>
                <a:schemeClr val="bg2"/>
              </a:solidFill>
            </a:endParaRPr>
          </a:p>
          <a:p>
            <a:pPr lvl="0" algn="l"/>
            <a:r>
              <a:rPr lang="en-US" smtClean="0">
                <a:solidFill>
                  <a:schemeClr val="bg2"/>
                </a:solidFill>
              </a:rPr>
              <a:t>6. Thủ </a:t>
            </a:r>
            <a:r>
              <a:rPr lang="en-US">
                <a:solidFill>
                  <a:schemeClr val="bg2"/>
                </a:solidFill>
              </a:rPr>
              <a:t>tướng Chính phủ (2017), </a:t>
            </a:r>
            <a:r>
              <a:rPr lang="en-US" i="1">
                <a:solidFill>
                  <a:schemeClr val="bg2"/>
                </a:solidFill>
              </a:rPr>
              <a:t>Chỉ thị số 16/CT-TTg, ngày 04/5/2017, về việc tăng cường năng lực tiếp cận cuộc cách mạng công nghiệp lần thứ 4.</a:t>
            </a:r>
            <a:endParaRPr lang="en-US">
              <a:solidFill>
                <a:schemeClr val="bg2"/>
              </a:solidFill>
            </a:endParaRPr>
          </a:p>
          <a:p>
            <a:pPr lvl="0" algn="l"/>
            <a:r>
              <a:rPr lang="en-US" smtClean="0">
                <a:solidFill>
                  <a:schemeClr val="bg2"/>
                </a:solidFill>
              </a:rPr>
              <a:t>7. Tổng </a:t>
            </a:r>
            <a:r>
              <a:rPr lang="en-US">
                <a:solidFill>
                  <a:schemeClr val="bg2"/>
                </a:solidFill>
              </a:rPr>
              <a:t>cục giáo dục nghề nghiệp, Tài liệu nghiệp vụ quản lý cơ sở giáo dục nghề nghiệp, 2020.</a:t>
            </a:r>
          </a:p>
          <a:p>
            <a:pPr lvl="0" algn="l"/>
            <a:r>
              <a:rPr lang="en-US" smtClean="0">
                <a:solidFill>
                  <a:schemeClr val="bg2"/>
                </a:solidFill>
              </a:rPr>
              <a:t>8. Tạp </a:t>
            </a:r>
            <a:r>
              <a:rPr lang="en-US">
                <a:solidFill>
                  <a:schemeClr val="bg2"/>
                </a:solidFill>
              </a:rPr>
              <a:t>chí khoa học xã hội Việt nam, số 7 năm 2017 .</a:t>
            </a:r>
          </a:p>
        </p:txBody>
      </p:sp>
      <p:sp>
        <p:nvSpPr>
          <p:cNvPr id="3" name="Slide Number Placeholder 2"/>
          <p:cNvSpPr>
            <a:spLocks noGrp="1"/>
          </p:cNvSpPr>
          <p:nvPr>
            <p:ph type="sldNum" sz="quarter" idx="12"/>
          </p:nvPr>
        </p:nvSpPr>
        <p:spPr/>
        <p:txBody>
          <a:bodyPr/>
          <a:lstStyle/>
          <a:p>
            <a:fld id="{D90CE30C-0823-4EE8-825B-C6B5334715C9}" type="slidenum">
              <a:rPr lang="en-US" smtClean="0"/>
              <a:pPr/>
              <a:t>15</a:t>
            </a:fld>
            <a:endParaRPr lang="en-US"/>
          </a:p>
        </p:txBody>
      </p:sp>
    </p:spTree>
    <p:extLst>
      <p:ext uri="{BB962C8B-B14F-4D97-AF65-F5344CB8AC3E}">
        <p14:creationId xmlns:p14="http://schemas.microsoft.com/office/powerpoint/2010/main" val="39395800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6E7"/>
        </a:solidFill>
        <a:effectLst/>
      </p:bgPr>
    </p:bg>
    <p:spTree>
      <p:nvGrpSpPr>
        <p:cNvPr id="1" name=""/>
        <p:cNvGrpSpPr/>
        <p:nvPr/>
      </p:nvGrpSpPr>
      <p:grpSpPr>
        <a:xfrm>
          <a:off x="0" y="0"/>
          <a:ext cx="0" cy="0"/>
          <a:chOff x="0" y="0"/>
          <a:chExt cx="0" cy="0"/>
        </a:xfrm>
      </p:grpSpPr>
      <p:sp>
        <p:nvSpPr>
          <p:cNvPr id="2" name="Rectangle 1"/>
          <p:cNvSpPr/>
          <p:nvPr/>
        </p:nvSpPr>
        <p:spPr>
          <a:xfrm>
            <a:off x="152400" y="2903607"/>
            <a:ext cx="8763000" cy="707886"/>
          </a:xfrm>
          <a:prstGeom prst="rect">
            <a:avLst/>
          </a:prstGeom>
          <a:solidFill>
            <a:schemeClr val="accent5">
              <a:lumMod val="20000"/>
              <a:lumOff val="80000"/>
            </a:schemeClr>
          </a:solidFill>
        </p:spPr>
        <p:txBody>
          <a:bodyPr wrap="square">
            <a:spAutoFit/>
          </a:bodyPr>
          <a:lstStyle/>
          <a:p>
            <a:r>
              <a:rPr lang="en-US" sz="4000" b="1" i="1" smtClean="0">
                <a:solidFill>
                  <a:srgbClr val="CC3399"/>
                </a:solidFill>
              </a:rPr>
              <a:t>Cảm ơn quý thầy cô đã lắng nghe</a:t>
            </a:r>
            <a:endParaRPr lang="en-US" sz="4000">
              <a:solidFill>
                <a:srgbClr val="CC3399"/>
              </a:solidFill>
            </a:endParaRPr>
          </a:p>
        </p:txBody>
      </p:sp>
      <p:sp>
        <p:nvSpPr>
          <p:cNvPr id="3" name="Slide Number Placeholder 2"/>
          <p:cNvSpPr>
            <a:spLocks noGrp="1"/>
          </p:cNvSpPr>
          <p:nvPr>
            <p:ph type="sldNum" sz="quarter" idx="12"/>
          </p:nvPr>
        </p:nvSpPr>
        <p:spPr/>
        <p:txBody>
          <a:bodyPr/>
          <a:lstStyle/>
          <a:p>
            <a:fld id="{D90CE30C-0823-4EE8-825B-C6B5334715C9}" type="slidenum">
              <a:rPr lang="en-US" smtClean="0"/>
              <a:pPr/>
              <a:t>16</a:t>
            </a:fld>
            <a:endParaRPr lang="en-US"/>
          </a:p>
        </p:txBody>
      </p:sp>
    </p:spTree>
    <p:extLst>
      <p:ext uri="{BB962C8B-B14F-4D97-AF65-F5344CB8AC3E}">
        <p14:creationId xmlns:p14="http://schemas.microsoft.com/office/powerpoint/2010/main" val="3315065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Diagram_Timeline_001">
  <a:themeElements>
    <a:clrScheme name="CD100_dark_2002 7">
      <a:dk1>
        <a:srgbClr val="003B76"/>
      </a:dk1>
      <a:lt1>
        <a:srgbClr val="FFFFFF"/>
      </a:lt1>
      <a:dk2>
        <a:srgbClr val="003399"/>
      </a:dk2>
      <a:lt2>
        <a:srgbClr val="C0C0C0"/>
      </a:lt2>
      <a:accent1>
        <a:srgbClr val="FCC704"/>
      </a:accent1>
      <a:accent2>
        <a:srgbClr val="A01DD5"/>
      </a:accent2>
      <a:accent3>
        <a:srgbClr val="AAADCA"/>
      </a:accent3>
      <a:accent4>
        <a:srgbClr val="DADADA"/>
      </a:accent4>
      <a:accent5>
        <a:srgbClr val="FDE0AA"/>
      </a:accent5>
      <a:accent6>
        <a:srgbClr val="9119C1"/>
      </a:accent6>
      <a:hlink>
        <a:srgbClr val="66C5F4"/>
      </a:hlink>
      <a:folHlink>
        <a:srgbClr val="009999"/>
      </a:folHlink>
    </a:clrScheme>
    <a:fontScheme name="CD100_dark_2002">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D100_dark_2002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CD100_dark_2002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CD100_dark_2002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CD100_dark_2002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CD100_dark_2002 5">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CD100_dark_2002 6">
        <a:dk1>
          <a:srgbClr val="003B76"/>
        </a:dk1>
        <a:lt1>
          <a:srgbClr val="FFFFFF"/>
        </a:lt1>
        <a:dk2>
          <a:srgbClr val="003399"/>
        </a:dk2>
        <a:lt2>
          <a:srgbClr val="C0C0C0"/>
        </a:lt2>
        <a:accent1>
          <a:srgbClr val="FCC704"/>
        </a:accent1>
        <a:accent2>
          <a:srgbClr val="A01DD5"/>
        </a:accent2>
        <a:accent3>
          <a:srgbClr val="AAADCA"/>
        </a:accent3>
        <a:accent4>
          <a:srgbClr val="DADADA"/>
        </a:accent4>
        <a:accent5>
          <a:srgbClr val="FDE0AA"/>
        </a:accent5>
        <a:accent6>
          <a:srgbClr val="9119C1"/>
        </a:accent6>
        <a:hlink>
          <a:srgbClr val="126CD0"/>
        </a:hlink>
        <a:folHlink>
          <a:srgbClr val="009999"/>
        </a:folHlink>
      </a:clrScheme>
      <a:clrMap bg1="dk2" tx1="lt1" bg2="dk1" tx2="lt2" accent1="accent1" accent2="accent2" accent3="accent3" accent4="accent4" accent5="accent5" accent6="accent6" hlink="hlink" folHlink="folHlink"/>
    </a:extraClrScheme>
    <a:extraClrScheme>
      <a:clrScheme name="CD100_dark_2002 7">
        <a:dk1>
          <a:srgbClr val="003B76"/>
        </a:dk1>
        <a:lt1>
          <a:srgbClr val="FFFFFF"/>
        </a:lt1>
        <a:dk2>
          <a:srgbClr val="003399"/>
        </a:dk2>
        <a:lt2>
          <a:srgbClr val="C0C0C0"/>
        </a:lt2>
        <a:accent1>
          <a:srgbClr val="FCC704"/>
        </a:accent1>
        <a:accent2>
          <a:srgbClr val="A01DD5"/>
        </a:accent2>
        <a:accent3>
          <a:srgbClr val="AAADCA"/>
        </a:accent3>
        <a:accent4>
          <a:srgbClr val="DADADA"/>
        </a:accent4>
        <a:accent5>
          <a:srgbClr val="FDE0AA"/>
        </a:accent5>
        <a:accent6>
          <a:srgbClr val="9119C1"/>
        </a:accent6>
        <a:hlink>
          <a:srgbClr val="66C5F4"/>
        </a:hlink>
        <a:folHlink>
          <a:srgbClr val="0099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Diagram_Timeline_001</Template>
  <TotalTime>1309</TotalTime>
  <Words>2087</Words>
  <Application>Microsoft Office PowerPoint</Application>
  <PresentationFormat>On-screen Show (4:3)</PresentationFormat>
  <Paragraphs>172</Paragraphs>
  <Slides>16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Samsung Sharp Sans Bold</vt:lpstr>
      <vt:lpstr>SamsungOne 700C</vt:lpstr>
      <vt:lpstr>Segoe UI</vt:lpstr>
      <vt:lpstr>Times New Roman</vt:lpstr>
      <vt:lpstr>Verdana</vt:lpstr>
      <vt:lpstr>Wingdings</vt:lpstr>
      <vt:lpstr>Diagram_Timeline_001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Diagram</dc:title>
  <dc:creator>Admin</dc:creator>
  <cp:lastModifiedBy>DinhDongHiep</cp:lastModifiedBy>
  <cp:revision>48</cp:revision>
  <dcterms:created xsi:type="dcterms:W3CDTF">2020-05-13T13:36:08Z</dcterms:created>
  <dcterms:modified xsi:type="dcterms:W3CDTF">2022-07-21T01:55:42Z</dcterms:modified>
</cp:coreProperties>
</file>