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3.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4.xml" ContentType="application/vnd.openxmlformats-officedocument.theme+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98" r:id="rId1"/>
    <p:sldMasterId id="2147483876" r:id="rId2"/>
    <p:sldMasterId id="2147483958" r:id="rId3"/>
    <p:sldMasterId id="2147483993" r:id="rId4"/>
    <p:sldMasterId id="2147484010" r:id="rId5"/>
  </p:sldMasterIdLst>
  <p:notesMasterIdLst>
    <p:notesMasterId r:id="rId30"/>
  </p:notesMasterIdLst>
  <p:handoutMasterIdLst>
    <p:handoutMasterId r:id="rId31"/>
  </p:handoutMasterIdLst>
  <p:sldIdLst>
    <p:sldId id="256" r:id="rId6"/>
    <p:sldId id="340" r:id="rId7"/>
    <p:sldId id="341" r:id="rId8"/>
    <p:sldId id="344" r:id="rId9"/>
    <p:sldId id="345" r:id="rId10"/>
    <p:sldId id="346" r:id="rId11"/>
    <p:sldId id="366" r:id="rId12"/>
    <p:sldId id="349" r:id="rId13"/>
    <p:sldId id="347" r:id="rId14"/>
    <p:sldId id="353" r:id="rId15"/>
    <p:sldId id="354" r:id="rId16"/>
    <p:sldId id="355" r:id="rId17"/>
    <p:sldId id="356" r:id="rId18"/>
    <p:sldId id="357" r:id="rId19"/>
    <p:sldId id="358" r:id="rId20"/>
    <p:sldId id="359" r:id="rId21"/>
    <p:sldId id="360" r:id="rId22"/>
    <p:sldId id="361" r:id="rId23"/>
    <p:sldId id="367" r:id="rId24"/>
    <p:sldId id="362" r:id="rId25"/>
    <p:sldId id="363" r:id="rId26"/>
    <p:sldId id="342" r:id="rId27"/>
    <p:sldId id="364" r:id="rId28"/>
    <p:sldId id="365" r:id="rId2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258" autoAdjust="0"/>
    <p:restoredTop sz="69538" autoAdjust="0"/>
  </p:normalViewPr>
  <p:slideViewPr>
    <p:cSldViewPr snapToGrid="0">
      <p:cViewPr>
        <p:scale>
          <a:sx n="50" d="100"/>
          <a:sy n="50" d="100"/>
        </p:scale>
        <p:origin x="1056" y="18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slideMaster" Target="slideMasters/slideMaster3.xml"/><Relationship Id="rId21" Type="http://schemas.openxmlformats.org/officeDocument/2006/relationships/slide" Target="slides/slide16.xml"/><Relationship Id="rId34"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handoutMaster" Target="handoutMasters/handoutMaster1.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US"/>
              <a:t>TỰ ĐỘNG HÓA HTL                                                                                           TUẦN 10</a:t>
            </a: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0E847B9-09DE-4A74-9FE9-000346F9FA9A}" type="datetimeFigureOut">
              <a:rPr lang="en-US" smtClean="0"/>
              <a:pPr/>
              <a:t>7/20/2022</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a:t>TỰ ĐỘNG HÓA HTL                                                                                           TUẦN 10</a:t>
            </a: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3B735CDA-E937-4AFB-912F-C511BBC3E8B9}" type="slidenum">
              <a:rPr lang="en-US" smtClean="0"/>
              <a:pPr/>
              <a:t>‹#›</a:t>
            </a:fld>
            <a:endParaRPr lang="en-US"/>
          </a:p>
        </p:txBody>
      </p:sp>
    </p:spTree>
    <p:extLst>
      <p:ext uri="{BB962C8B-B14F-4D97-AF65-F5344CB8AC3E}">
        <p14:creationId xmlns:p14="http://schemas.microsoft.com/office/powerpoint/2010/main" val="2010364787"/>
      </p:ext>
    </p:extLst>
  </p:cSld>
  <p:clrMap bg1="lt1" tx1="dk1" bg2="lt2" tx2="dk2" accent1="accent1" accent2="accent2" accent3="accent3" accent4="accent4" accent5="accent5" accent6="accent6" hlink="hlink" folHlink="folHlink"/>
  <p:hf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US"/>
              <a:t>TỰ ĐỘNG HÓA HTL                                                                                           TUẦN 10</a:t>
            </a: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FAA3DE6-9613-417C-A006-4306461D6DB2}" type="datetimeFigureOut">
              <a:rPr lang="en-US" smtClean="0"/>
              <a:pPr/>
              <a:t>7/20/2022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a:t>TỰ ĐỘNG HÓA HTL                                                                                           TUẦN 10</a:t>
            </a: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6D5E94C-136F-4131-926A-7CD2791F54D7}" type="slidenum">
              <a:rPr lang="en-US" smtClean="0"/>
              <a:pPr/>
              <a:t>‹#›</a:t>
            </a:fld>
            <a:endParaRPr lang="en-US"/>
          </a:p>
        </p:txBody>
      </p:sp>
    </p:spTree>
    <p:extLst>
      <p:ext uri="{BB962C8B-B14F-4D97-AF65-F5344CB8AC3E}">
        <p14:creationId xmlns:p14="http://schemas.microsoft.com/office/powerpoint/2010/main" val="3114211204"/>
      </p:ext>
    </p:extLst>
  </p:cSld>
  <p:clrMap bg1="lt1" tx1="dk1" bg2="lt2" tx2="dk2" accent1="accent1" accent2="accent2" accent3="accent3" accent4="accent4" accent5="accent5" accent6="accent6" hlink="hlink" folHlink="folHlink"/>
  <p:hf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a:t>
            </a:fld>
            <a:endParaRPr lang="en-US"/>
          </a:p>
        </p:txBody>
      </p:sp>
      <p:sp>
        <p:nvSpPr>
          <p:cNvPr id="5" name="Header Placeholder 4"/>
          <p:cNvSpPr>
            <a:spLocks noGrp="1"/>
          </p:cNvSpPr>
          <p:nvPr>
            <p:ph type="hdr" sz="quarter" idx="11"/>
          </p:nvPr>
        </p:nvSpPr>
        <p:spPr/>
        <p:txBody>
          <a:bodyPr/>
          <a:lstStyle/>
          <a:p>
            <a:r>
              <a:rPr lang="en-US"/>
              <a:t>TỰ ĐỘNG HÓA HTL                                                                                           TUẦN 10</a:t>
            </a:r>
          </a:p>
        </p:txBody>
      </p:sp>
      <p:sp>
        <p:nvSpPr>
          <p:cNvPr id="7" name="Footer Placeholder 6"/>
          <p:cNvSpPr>
            <a:spLocks noGrp="1"/>
          </p:cNvSpPr>
          <p:nvPr>
            <p:ph type="ftr" sz="quarter" idx="12"/>
          </p:nvPr>
        </p:nvSpPr>
        <p:spPr/>
        <p:txBody>
          <a:bodyPr/>
          <a:lstStyle/>
          <a:p>
            <a:r>
              <a:rPr lang="en-US"/>
              <a:t>TỰ ĐỘNG HÓA HTL                                                                                           TUẦN 10</a:t>
            </a:r>
          </a:p>
        </p:txBody>
      </p:sp>
    </p:spTree>
    <p:extLst>
      <p:ext uri="{BB962C8B-B14F-4D97-AF65-F5344CB8AC3E}">
        <p14:creationId xmlns:p14="http://schemas.microsoft.com/office/powerpoint/2010/main" val="5574449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2</a:t>
            </a:fld>
            <a:endParaRPr lang="en-US"/>
          </a:p>
        </p:txBody>
      </p:sp>
      <p:sp>
        <p:nvSpPr>
          <p:cNvPr id="5" name="Header Placeholder 4"/>
          <p:cNvSpPr>
            <a:spLocks noGrp="1"/>
          </p:cNvSpPr>
          <p:nvPr>
            <p:ph type="hdr" sz="quarter" idx="11"/>
          </p:nvPr>
        </p:nvSpPr>
        <p:spPr/>
        <p:txBody>
          <a:bodyPr/>
          <a:lstStyle/>
          <a:p>
            <a:r>
              <a:rPr lang="en-US"/>
              <a:t>TỰ ĐỘNG HÓA HTL                                                                                           TUẦN 10</a:t>
            </a:r>
          </a:p>
        </p:txBody>
      </p:sp>
      <p:sp>
        <p:nvSpPr>
          <p:cNvPr id="7" name="Footer Placeholder 6"/>
          <p:cNvSpPr>
            <a:spLocks noGrp="1"/>
          </p:cNvSpPr>
          <p:nvPr>
            <p:ph type="ftr" sz="quarter" idx="12"/>
          </p:nvPr>
        </p:nvSpPr>
        <p:spPr/>
        <p:txBody>
          <a:bodyPr/>
          <a:lstStyle/>
          <a:p>
            <a:r>
              <a:rPr lang="en-US"/>
              <a:t>TỰ ĐỘNG HÓA HTL                                                                                           TUẦN 10</a:t>
            </a:r>
          </a:p>
        </p:txBody>
      </p:sp>
    </p:spTree>
    <p:extLst>
      <p:ext uri="{BB962C8B-B14F-4D97-AF65-F5344CB8AC3E}">
        <p14:creationId xmlns:p14="http://schemas.microsoft.com/office/powerpoint/2010/main" val="18017789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3</a:t>
            </a:fld>
            <a:endParaRPr lang="en-US"/>
          </a:p>
        </p:txBody>
      </p:sp>
      <p:sp>
        <p:nvSpPr>
          <p:cNvPr id="5" name="Header Placeholder 4"/>
          <p:cNvSpPr>
            <a:spLocks noGrp="1"/>
          </p:cNvSpPr>
          <p:nvPr>
            <p:ph type="hdr" sz="quarter" idx="11"/>
          </p:nvPr>
        </p:nvSpPr>
        <p:spPr/>
        <p:txBody>
          <a:bodyPr/>
          <a:lstStyle/>
          <a:p>
            <a:r>
              <a:rPr lang="en-US"/>
              <a:t>TỰ ĐỘNG HÓA HTL                                                                                           TUẦN 10</a:t>
            </a:r>
          </a:p>
        </p:txBody>
      </p:sp>
      <p:sp>
        <p:nvSpPr>
          <p:cNvPr id="7" name="Footer Placeholder 6"/>
          <p:cNvSpPr>
            <a:spLocks noGrp="1"/>
          </p:cNvSpPr>
          <p:nvPr>
            <p:ph type="ftr" sz="quarter" idx="12"/>
          </p:nvPr>
        </p:nvSpPr>
        <p:spPr/>
        <p:txBody>
          <a:bodyPr/>
          <a:lstStyle/>
          <a:p>
            <a:r>
              <a:rPr lang="en-US"/>
              <a:t>TỰ ĐỘNG HÓA HTL                                                                                           TUẦN 10</a:t>
            </a:r>
          </a:p>
        </p:txBody>
      </p:sp>
    </p:spTree>
    <p:extLst>
      <p:ext uri="{BB962C8B-B14F-4D97-AF65-F5344CB8AC3E}">
        <p14:creationId xmlns:p14="http://schemas.microsoft.com/office/powerpoint/2010/main" val="32036521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a:effectLst/>
                <a:latin typeface="Times New Roman" panose="02020603050405020304" pitchFamily="18" charset="0"/>
                <a:ea typeface="Times New Roman" panose="02020603050405020304" pitchFamily="18" charset="0"/>
              </a:rPr>
              <a:t>Nhận thức sự cần thiết của đổi mới giáo dục nghề nghiệp gắn với chuyển đổi số, trong đó có đổi mới phương pháp dạy học các trường cần chuẩn bị cơ sở hạ tầng công nghệ thông tin là nền tảng cho các chuyên môn nghiệp vụ khác. </a:t>
            </a:r>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4</a:t>
            </a:fld>
            <a:endParaRPr lang="en-US"/>
          </a:p>
        </p:txBody>
      </p:sp>
      <p:sp>
        <p:nvSpPr>
          <p:cNvPr id="5" name="Header Placeholder 4"/>
          <p:cNvSpPr>
            <a:spLocks noGrp="1"/>
          </p:cNvSpPr>
          <p:nvPr>
            <p:ph type="hdr" sz="quarter" idx="11"/>
          </p:nvPr>
        </p:nvSpPr>
        <p:spPr/>
        <p:txBody>
          <a:bodyPr/>
          <a:lstStyle/>
          <a:p>
            <a:r>
              <a:rPr lang="en-US"/>
              <a:t>TỰ ĐỘNG HÓA HTL                                                                                           TUẦN 10</a:t>
            </a:r>
          </a:p>
        </p:txBody>
      </p:sp>
      <p:sp>
        <p:nvSpPr>
          <p:cNvPr id="7" name="Footer Placeholder 6"/>
          <p:cNvSpPr>
            <a:spLocks noGrp="1"/>
          </p:cNvSpPr>
          <p:nvPr>
            <p:ph type="ftr" sz="quarter" idx="12"/>
          </p:nvPr>
        </p:nvSpPr>
        <p:spPr/>
        <p:txBody>
          <a:bodyPr/>
          <a:lstStyle/>
          <a:p>
            <a:r>
              <a:rPr lang="en-US"/>
              <a:t>TỰ ĐỘNG HÓA HTL                                                                                           TUẦN 10</a:t>
            </a:r>
          </a:p>
        </p:txBody>
      </p:sp>
    </p:spTree>
    <p:extLst>
      <p:ext uri="{BB962C8B-B14F-4D97-AF65-F5344CB8AC3E}">
        <p14:creationId xmlns:p14="http://schemas.microsoft.com/office/powerpoint/2010/main" val="35420634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a:effectLst/>
                <a:latin typeface="Times New Roman" panose="02020603050405020304" pitchFamily="18" charset="0"/>
                <a:ea typeface="Times New Roman" panose="02020603050405020304" pitchFamily="18" charset="0"/>
              </a:rPr>
              <a:t>Nhận thức sự cần thiết của đổi mới giáo dục nghề nghiệp gắn với chuyển đổi số, trong đó có đổi mới phương pháp dạy học các trường cần chuẩn bị cơ sở hạ tầng công nghệ thông tin là nền tảng cho các chuyên môn nghiệp vụ khác. </a:t>
            </a:r>
          </a:p>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5</a:t>
            </a:fld>
            <a:endParaRPr lang="en-US"/>
          </a:p>
        </p:txBody>
      </p:sp>
      <p:sp>
        <p:nvSpPr>
          <p:cNvPr id="5" name="Header Placeholder 4"/>
          <p:cNvSpPr>
            <a:spLocks noGrp="1"/>
          </p:cNvSpPr>
          <p:nvPr>
            <p:ph type="hdr" sz="quarter" idx="11"/>
          </p:nvPr>
        </p:nvSpPr>
        <p:spPr/>
        <p:txBody>
          <a:bodyPr/>
          <a:lstStyle/>
          <a:p>
            <a:r>
              <a:rPr lang="en-US"/>
              <a:t>TỰ ĐỘNG HÓA HTL                                                                                           TUẦN 10</a:t>
            </a:r>
          </a:p>
        </p:txBody>
      </p:sp>
      <p:sp>
        <p:nvSpPr>
          <p:cNvPr id="7" name="Footer Placeholder 6"/>
          <p:cNvSpPr>
            <a:spLocks noGrp="1"/>
          </p:cNvSpPr>
          <p:nvPr>
            <p:ph type="ftr" sz="quarter" idx="12"/>
          </p:nvPr>
        </p:nvSpPr>
        <p:spPr/>
        <p:txBody>
          <a:bodyPr/>
          <a:lstStyle/>
          <a:p>
            <a:r>
              <a:rPr lang="en-US"/>
              <a:t>TỰ ĐỘNG HÓA HTL                                                                                           TUẦN 10</a:t>
            </a:r>
          </a:p>
        </p:txBody>
      </p:sp>
    </p:spTree>
    <p:extLst>
      <p:ext uri="{BB962C8B-B14F-4D97-AF65-F5344CB8AC3E}">
        <p14:creationId xmlns:p14="http://schemas.microsoft.com/office/powerpoint/2010/main" val="24710592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i="1">
                <a:effectLst/>
                <a:latin typeface="Calibri" panose="020F0502020204030204" pitchFamily="34" charset="0"/>
                <a:ea typeface="Calibri" panose="020F0502020204030204" pitchFamily="34" charset="0"/>
                <a:cs typeface="Times New Roman" panose="02020603050405020304" pitchFamily="18" charset="0"/>
              </a:rPr>
              <a:t>“Chuyển đổi số (CĐS) là việc sử dụng dữ liệu và công nghệ số để thay đổi tổng thể và toàn diện cách sống, cách làm việc và phương thức sản xuất của cá nhân, tổ chức”. </a:t>
            </a:r>
            <a:r>
              <a:rPr lang="en-US" sz="1800">
                <a:effectLst/>
                <a:latin typeface="Calibri" panose="020F0502020204030204" pitchFamily="34" charset="0"/>
                <a:ea typeface="Calibri" panose="020F0502020204030204" pitchFamily="34" charset="0"/>
                <a:cs typeface="Times New Roman" panose="02020603050405020304" pitchFamily="18" charset="0"/>
              </a:rPr>
              <a:t>CĐS chính là quá trình chuyển từ mô hình truyền thống sang mô hình số bằng cách ứng dụng các công nghệ mới như dữ liệu lớn (Big Data), Internet vạn vật (IoT), điện toán đám mây (Cloud computing)… và các phần mềm </a:t>
            </a:r>
            <a:r>
              <a:rPr lang="en-US" sz="1800">
                <a:solidFill>
                  <a:schemeClr val="accent6">
                    <a:lumMod val="75000"/>
                  </a:schemeClr>
                </a:solidFill>
                <a:effectLst/>
                <a:latin typeface="Calibri" panose="020F0502020204030204" pitchFamily="34" charset="0"/>
                <a:ea typeface="Calibri" panose="020F0502020204030204" pitchFamily="34" charset="0"/>
                <a:cs typeface="Times New Roman" panose="02020603050405020304" pitchFamily="18" charset="0"/>
              </a:rPr>
              <a:t>công nghệ</a:t>
            </a:r>
            <a:endParaRPr lang="en-US">
              <a:solidFill>
                <a:schemeClr val="accent6">
                  <a:lumMod val="75000"/>
                </a:schemeClr>
              </a:solidFill>
            </a:endParaRPr>
          </a:p>
        </p:txBody>
      </p:sp>
      <p:sp>
        <p:nvSpPr>
          <p:cNvPr id="4" name="Slide Number Placeholder 3"/>
          <p:cNvSpPr>
            <a:spLocks noGrp="1"/>
          </p:cNvSpPr>
          <p:nvPr>
            <p:ph type="sldNum" sz="quarter" idx="10"/>
          </p:nvPr>
        </p:nvSpPr>
        <p:spPr/>
        <p:txBody>
          <a:bodyPr/>
          <a:lstStyle/>
          <a:p>
            <a:fld id="{86D5E94C-136F-4131-926A-7CD2791F54D7}" type="slidenum">
              <a:rPr lang="en-US" smtClean="0"/>
              <a:pPr/>
              <a:t>6</a:t>
            </a:fld>
            <a:endParaRPr lang="en-US"/>
          </a:p>
        </p:txBody>
      </p:sp>
      <p:sp>
        <p:nvSpPr>
          <p:cNvPr id="5" name="Header Placeholder 4"/>
          <p:cNvSpPr>
            <a:spLocks noGrp="1"/>
          </p:cNvSpPr>
          <p:nvPr>
            <p:ph type="hdr" sz="quarter" idx="11"/>
          </p:nvPr>
        </p:nvSpPr>
        <p:spPr/>
        <p:txBody>
          <a:bodyPr/>
          <a:lstStyle/>
          <a:p>
            <a:r>
              <a:rPr lang="en-US"/>
              <a:t>TỰ ĐỘNG HÓA HTL                                                                                           TUẦN 10</a:t>
            </a:r>
          </a:p>
        </p:txBody>
      </p:sp>
      <p:sp>
        <p:nvSpPr>
          <p:cNvPr id="7" name="Footer Placeholder 6"/>
          <p:cNvSpPr>
            <a:spLocks noGrp="1"/>
          </p:cNvSpPr>
          <p:nvPr>
            <p:ph type="ftr" sz="quarter" idx="12"/>
          </p:nvPr>
        </p:nvSpPr>
        <p:spPr/>
        <p:txBody>
          <a:bodyPr/>
          <a:lstStyle/>
          <a:p>
            <a:r>
              <a:rPr lang="en-US"/>
              <a:t>TỰ ĐỘNG HÓA HTL                                                                                           TUẦN 10</a:t>
            </a:r>
          </a:p>
        </p:txBody>
      </p:sp>
    </p:spTree>
    <p:extLst>
      <p:ext uri="{BB962C8B-B14F-4D97-AF65-F5344CB8AC3E}">
        <p14:creationId xmlns:p14="http://schemas.microsoft.com/office/powerpoint/2010/main" val="21829964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i="1">
                <a:effectLst/>
                <a:latin typeface="Calibri" panose="020F0502020204030204" pitchFamily="34" charset="0"/>
                <a:ea typeface="Calibri" panose="020F0502020204030204" pitchFamily="34" charset="0"/>
                <a:cs typeface="Times New Roman" panose="02020603050405020304" pitchFamily="18" charset="0"/>
              </a:rPr>
              <a:t>“Chuyển đổi số (CĐS) là việc sử dụng dữ liệu và công nghệ số để thay đổi tổng thể và toàn diện cách sống, cách làm việc và phương thức sản xuất của cá nhân, tổ chức”. </a:t>
            </a:r>
            <a:r>
              <a:rPr lang="en-US" sz="1800">
                <a:effectLst/>
                <a:latin typeface="Calibri" panose="020F0502020204030204" pitchFamily="34" charset="0"/>
                <a:ea typeface="Calibri" panose="020F0502020204030204" pitchFamily="34" charset="0"/>
                <a:cs typeface="Times New Roman" panose="02020603050405020304" pitchFamily="18" charset="0"/>
              </a:rPr>
              <a:t>Hay nói theo cách khác, CĐS chính là quá trình chuyển từ mô hình truyền thống sang mô hình số bằng cách ứng dụng các công nghệ mới như dữ liệu lớn (Big Data), Internet vạn vật (IoT), điện toán đám mây (Cloud computing)… và các phần mềm công nghệ</a:t>
            </a:r>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7</a:t>
            </a:fld>
            <a:endParaRPr lang="en-US"/>
          </a:p>
        </p:txBody>
      </p:sp>
      <p:sp>
        <p:nvSpPr>
          <p:cNvPr id="5" name="Header Placeholder 4"/>
          <p:cNvSpPr>
            <a:spLocks noGrp="1"/>
          </p:cNvSpPr>
          <p:nvPr>
            <p:ph type="hdr" sz="quarter" idx="11"/>
          </p:nvPr>
        </p:nvSpPr>
        <p:spPr/>
        <p:txBody>
          <a:bodyPr/>
          <a:lstStyle/>
          <a:p>
            <a:r>
              <a:rPr lang="en-US"/>
              <a:t>TỰ ĐỘNG HÓA HTL                                                                                           TUẦN 10</a:t>
            </a:r>
          </a:p>
        </p:txBody>
      </p:sp>
      <p:sp>
        <p:nvSpPr>
          <p:cNvPr id="7" name="Footer Placeholder 6"/>
          <p:cNvSpPr>
            <a:spLocks noGrp="1"/>
          </p:cNvSpPr>
          <p:nvPr>
            <p:ph type="ftr" sz="quarter" idx="12"/>
          </p:nvPr>
        </p:nvSpPr>
        <p:spPr/>
        <p:txBody>
          <a:bodyPr/>
          <a:lstStyle/>
          <a:p>
            <a:r>
              <a:rPr lang="en-US"/>
              <a:t>TỰ ĐỘNG HÓA HTL                                                                                           TUẦN 10</a:t>
            </a:r>
          </a:p>
        </p:txBody>
      </p:sp>
    </p:spTree>
    <p:extLst>
      <p:ext uri="{BB962C8B-B14F-4D97-AF65-F5344CB8AC3E}">
        <p14:creationId xmlns:p14="http://schemas.microsoft.com/office/powerpoint/2010/main" val="10915332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indent="180340" algn="just"/>
            <a:r>
              <a:rPr lang="en-US" sz="1800">
                <a:effectLst/>
                <a:latin typeface="Times New Roman" panose="02020603050405020304" pitchFamily="18" charset="0"/>
                <a:ea typeface="Times New Roman" panose="02020603050405020304" pitchFamily="18" charset="0"/>
              </a:rPr>
              <a:t>CĐS (Digital transformmation) là sử dụng các công nghệ như trí tuệ nhân tạo (AI), Big Data, IoT… để thu thập, xử lý, phân tích dữ liệu một cách toàn diện và triệt để, từ đó dẫn đến sự thay đổi mô hình và cách thức hoạt động của tổ chức</a:t>
            </a:r>
          </a:p>
        </p:txBody>
      </p:sp>
      <p:sp>
        <p:nvSpPr>
          <p:cNvPr id="4" name="Slide Number Placeholder 3"/>
          <p:cNvSpPr>
            <a:spLocks noGrp="1"/>
          </p:cNvSpPr>
          <p:nvPr>
            <p:ph type="sldNum" sz="quarter" idx="10"/>
          </p:nvPr>
        </p:nvSpPr>
        <p:spPr/>
        <p:txBody>
          <a:bodyPr/>
          <a:lstStyle/>
          <a:p>
            <a:fld id="{86D5E94C-136F-4131-926A-7CD2791F54D7}" type="slidenum">
              <a:rPr lang="en-US" smtClean="0"/>
              <a:pPr/>
              <a:t>8</a:t>
            </a:fld>
            <a:endParaRPr lang="en-US"/>
          </a:p>
        </p:txBody>
      </p:sp>
      <p:sp>
        <p:nvSpPr>
          <p:cNvPr id="5" name="Header Placeholder 4"/>
          <p:cNvSpPr>
            <a:spLocks noGrp="1"/>
          </p:cNvSpPr>
          <p:nvPr>
            <p:ph type="hdr" sz="quarter" idx="11"/>
          </p:nvPr>
        </p:nvSpPr>
        <p:spPr/>
        <p:txBody>
          <a:bodyPr/>
          <a:lstStyle/>
          <a:p>
            <a:r>
              <a:rPr lang="en-US"/>
              <a:t>TỰ ĐỘNG HÓA HTL                                                                                           TUẦN 10</a:t>
            </a:r>
          </a:p>
        </p:txBody>
      </p:sp>
      <p:sp>
        <p:nvSpPr>
          <p:cNvPr id="7" name="Footer Placeholder 6"/>
          <p:cNvSpPr>
            <a:spLocks noGrp="1"/>
          </p:cNvSpPr>
          <p:nvPr>
            <p:ph type="ftr" sz="quarter" idx="12"/>
          </p:nvPr>
        </p:nvSpPr>
        <p:spPr/>
        <p:txBody>
          <a:bodyPr/>
          <a:lstStyle/>
          <a:p>
            <a:r>
              <a:rPr lang="en-US"/>
              <a:t>TỰ ĐỘNG HÓA HTL                                                                                           TUẦN 10</a:t>
            </a:r>
          </a:p>
        </p:txBody>
      </p:sp>
    </p:spTree>
    <p:extLst>
      <p:ext uri="{BB962C8B-B14F-4D97-AF65-F5344CB8AC3E}">
        <p14:creationId xmlns:p14="http://schemas.microsoft.com/office/powerpoint/2010/main" val="323255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a:effectLst/>
                <a:latin typeface="Calibri" panose="020F0502020204030204" pitchFamily="34" charset="0"/>
                <a:ea typeface="Calibri" panose="020F0502020204030204" pitchFamily="34" charset="0"/>
                <a:cs typeface="Times New Roman" panose="02020603050405020304" pitchFamily="18" charset="0"/>
              </a:rPr>
              <a:t>Hiện nay, các cơ sở giáo dục nghề nghiệp ở nước ta đã bước đầu áp dụng công nghệ và học liệu số trong giảng dạy, đặc biệt là với các khối ngành kỹ thuật. Ví dụ như ứng  dụng các chương trình mô phỏng, học liệu điện tử của các hãng sản xuất lớn. Hoặc hợp tác với các tổ chức bên ngoài để sử dụng thư viện số.</a:t>
            </a:r>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9</a:t>
            </a:fld>
            <a:endParaRPr lang="en-US"/>
          </a:p>
        </p:txBody>
      </p:sp>
      <p:sp>
        <p:nvSpPr>
          <p:cNvPr id="5" name="Header Placeholder 4"/>
          <p:cNvSpPr>
            <a:spLocks noGrp="1"/>
          </p:cNvSpPr>
          <p:nvPr>
            <p:ph type="hdr" sz="quarter" idx="11"/>
          </p:nvPr>
        </p:nvSpPr>
        <p:spPr/>
        <p:txBody>
          <a:bodyPr/>
          <a:lstStyle/>
          <a:p>
            <a:r>
              <a:rPr lang="en-US"/>
              <a:t>TỰ ĐỘNG HÓA HTL                                                                                           TUẦN 10</a:t>
            </a:r>
          </a:p>
        </p:txBody>
      </p:sp>
      <p:sp>
        <p:nvSpPr>
          <p:cNvPr id="7" name="Footer Placeholder 6"/>
          <p:cNvSpPr>
            <a:spLocks noGrp="1"/>
          </p:cNvSpPr>
          <p:nvPr>
            <p:ph type="ftr" sz="quarter" idx="12"/>
          </p:nvPr>
        </p:nvSpPr>
        <p:spPr/>
        <p:txBody>
          <a:bodyPr/>
          <a:lstStyle/>
          <a:p>
            <a:r>
              <a:rPr lang="en-US"/>
              <a:t>TỰ ĐỘNG HÓA HTL                                                                                           TUẦN 10</a:t>
            </a:r>
          </a:p>
        </p:txBody>
      </p:sp>
    </p:spTree>
    <p:extLst>
      <p:ext uri="{BB962C8B-B14F-4D97-AF65-F5344CB8AC3E}">
        <p14:creationId xmlns:p14="http://schemas.microsoft.com/office/powerpoint/2010/main" val="11592358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a:effectLst/>
                <a:latin typeface="Times New Roman" panose="02020603050405020304" pitchFamily="18" charset="0"/>
                <a:ea typeface="Times New Roman" panose="02020603050405020304" pitchFamily="18" charset="0"/>
                <a:cs typeface="Times New Roman" panose="02020603050405020304" pitchFamily="18" charset="0"/>
              </a:rPr>
              <a:t>Việc ứng dụng công nghệ số sẽ giúp bạn có thời gian học tập thoải mái mọi lúc mọi nơi. Người học tiếp thu kiến thức dễ dàng hơn, bỏ qua về giới hạn khoảng cách, tiết kiệm thời gian, nâng cao hiệu quả.</a:t>
            </a:r>
            <a:endParaRPr lang="en-US" sz="1050">
              <a:effectLst/>
              <a:latin typeface="Calibri" panose="020F0502020204030204" pitchFamily="34" charset="0"/>
              <a:ea typeface="Calibri" panose="020F0502020204030204" pitchFamily="34" charset="0"/>
              <a:cs typeface="Times New Roman" panose="02020603050405020304" pitchFamily="18" charset="0"/>
            </a:endParaRPr>
          </a:p>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10</a:t>
            </a:fld>
            <a:endParaRPr lang="en-US"/>
          </a:p>
        </p:txBody>
      </p:sp>
      <p:sp>
        <p:nvSpPr>
          <p:cNvPr id="5" name="Header Placeholder 4"/>
          <p:cNvSpPr>
            <a:spLocks noGrp="1"/>
          </p:cNvSpPr>
          <p:nvPr>
            <p:ph type="hdr" sz="quarter" idx="11"/>
          </p:nvPr>
        </p:nvSpPr>
        <p:spPr/>
        <p:txBody>
          <a:bodyPr/>
          <a:lstStyle/>
          <a:p>
            <a:r>
              <a:rPr lang="en-US"/>
              <a:t>TỰ ĐỘNG HÓA HTL                                                                                           TUẦN 10</a:t>
            </a:r>
          </a:p>
        </p:txBody>
      </p:sp>
      <p:sp>
        <p:nvSpPr>
          <p:cNvPr id="7" name="Footer Placeholder 6"/>
          <p:cNvSpPr>
            <a:spLocks noGrp="1"/>
          </p:cNvSpPr>
          <p:nvPr>
            <p:ph type="ftr" sz="quarter" idx="12"/>
          </p:nvPr>
        </p:nvSpPr>
        <p:spPr/>
        <p:txBody>
          <a:bodyPr/>
          <a:lstStyle/>
          <a:p>
            <a:r>
              <a:rPr lang="en-US"/>
              <a:t>TỰ ĐỘNG HÓA HTL                                                                                           TUẦN 10</a:t>
            </a:r>
          </a:p>
        </p:txBody>
      </p:sp>
    </p:spTree>
    <p:extLst>
      <p:ext uri="{BB962C8B-B14F-4D97-AF65-F5344CB8AC3E}">
        <p14:creationId xmlns:p14="http://schemas.microsoft.com/office/powerpoint/2010/main" val="17329367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lvl="0" indent="-342900" algn="just" fontAlgn="base">
              <a:lnSpc>
                <a:spcPct val="107000"/>
              </a:lnSpc>
              <a:spcAft>
                <a:spcPts val="800"/>
              </a:spcAft>
              <a:buSzPts val="1000"/>
              <a:buFont typeface="Symbol" panose="05050102010706020507" pitchFamily="18" charset="2"/>
              <a:buChar char=""/>
              <a:tabLst>
                <a:tab pos="457200" algn="l"/>
              </a:tabLst>
            </a:pPr>
            <a:r>
              <a:rPr lang="en-US" sz="1200">
                <a:effectLst/>
                <a:latin typeface="Times New Roman" panose="02020603050405020304" pitchFamily="18" charset="0"/>
                <a:ea typeface="Times New Roman" panose="02020603050405020304" pitchFamily="18" charset="0"/>
                <a:cs typeface="Times New Roman" panose="02020603050405020304" pitchFamily="18" charset="0"/>
              </a:rPr>
              <a:t>Tiết kiệm chi phí học tập</a:t>
            </a:r>
            <a:endParaRPr lang="en-US" sz="105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base">
              <a:lnSpc>
                <a:spcPct val="107000"/>
              </a:lnSpc>
              <a:spcAft>
                <a:spcPts val="800"/>
              </a:spcAft>
              <a:buSzPts val="1000"/>
              <a:buFont typeface="Symbol" panose="05050102010706020507" pitchFamily="18" charset="2"/>
              <a:buChar char=""/>
              <a:tabLst>
                <a:tab pos="457200" algn="l"/>
              </a:tabLst>
            </a:pPr>
            <a:r>
              <a:rPr lang="en-US" sz="1200">
                <a:effectLst/>
                <a:latin typeface="Times New Roman" panose="02020603050405020304" pitchFamily="18" charset="0"/>
                <a:ea typeface="Times New Roman" panose="02020603050405020304" pitchFamily="18" charset="0"/>
                <a:cs typeface="Times New Roman" panose="02020603050405020304" pitchFamily="18" charset="0"/>
              </a:rPr>
              <a:t>Đây là lợi ích lớn thiết thực cho mỗi người trong việc chuyển đổi số. Tiết kiệm thời gian, chi phí học tập, giảm thiểu sự lãng phí chi phí in ấn và đem lại kiến thức sâu rộng</a:t>
            </a:r>
          </a:p>
          <a:p>
            <a:pPr marL="342900" lvl="0" indent="-342900" algn="just" fontAlgn="base">
              <a:lnSpc>
                <a:spcPct val="107000"/>
              </a:lnSpc>
              <a:spcAft>
                <a:spcPts val="800"/>
              </a:spcAft>
              <a:buSzPts val="1000"/>
              <a:buFont typeface="Symbol" panose="05050102010706020507" pitchFamily="18" charset="2"/>
              <a:buChar char=""/>
              <a:tabLst>
                <a:tab pos="457200" algn="l"/>
              </a:tabLst>
            </a:pPr>
            <a:r>
              <a:rPr lang="vi-VN" sz="1400" b="0" i="0">
                <a:effectLst/>
                <a:latin typeface="IBMPlexSans"/>
              </a:rPr>
              <a:t>Blockchain là một cơ sở dữ liệu phân cấp lưu trữ thông tin trong các khối (block) được liên kết với nhau bằng mã hóa và mở rộng theo thời gian để tạo thành một chuỗi (chain). Mỗi khối trong Blockchain sẽ được liên kết với khối trước đó, chứa thông tin về thời gian khởi tạo khối đó kèm một mã thời gian và dữ liệu giao dịch.</a:t>
            </a:r>
            <a:endParaRPr lang="en-US" sz="1400" b="0" i="0">
              <a:effectLst/>
              <a:latin typeface="IBMPlexSans"/>
            </a:endParaRPr>
          </a:p>
          <a:p>
            <a:pPr marL="342900" lvl="0" indent="-342900" algn="just" fontAlgn="base">
              <a:lnSpc>
                <a:spcPct val="107000"/>
              </a:lnSpc>
              <a:spcAft>
                <a:spcPts val="800"/>
              </a:spcAft>
              <a:buSzPts val="1000"/>
              <a:buFont typeface="Symbol" panose="05050102010706020507" pitchFamily="18" charset="2"/>
              <a:buChar char=""/>
              <a:tabLst>
                <a:tab pos="457200" algn="l"/>
              </a:tabLst>
            </a:pPr>
            <a:r>
              <a:rPr lang="vi-VN" sz="1400" b="0" i="0">
                <a:effectLst/>
                <a:latin typeface="IBMPlexSans"/>
              </a:rPr>
              <a:t>Hiểu đơn giản, Blockchain có thể được xem là một cuốn sổ cái điện tử được phân phối trên nhiều máy tính khác nhau, lưu trữ mọi thông tin giao dịch và đảm bảo các thông tin đó không thể bị thay đổi dưới bất kỳ hình thức nào. </a:t>
            </a:r>
          </a:p>
          <a:p>
            <a:pPr marL="342900" lvl="0" indent="-342900" algn="just" fontAlgn="base">
              <a:lnSpc>
                <a:spcPct val="107000"/>
              </a:lnSpc>
              <a:spcAft>
                <a:spcPts val="800"/>
              </a:spcAft>
              <a:buSzPts val="1000"/>
              <a:buFont typeface="Symbol" panose="05050102010706020507" pitchFamily="18" charset="2"/>
              <a:buChar char=""/>
              <a:tabLst>
                <a:tab pos="457200" algn="l"/>
              </a:tabLst>
            </a:pPr>
            <a:endParaRPr lang="en-US" sz="1050">
              <a:effectLst/>
              <a:latin typeface="Calibri" panose="020F0502020204030204" pitchFamily="34" charset="0"/>
              <a:ea typeface="Calibri" panose="020F0502020204030204" pitchFamily="34" charset="0"/>
              <a:cs typeface="Times New Roman" panose="02020603050405020304" pitchFamily="18" charset="0"/>
            </a:endParaRPr>
          </a:p>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11</a:t>
            </a:fld>
            <a:endParaRPr lang="en-US"/>
          </a:p>
        </p:txBody>
      </p:sp>
      <p:sp>
        <p:nvSpPr>
          <p:cNvPr id="5" name="Header Placeholder 4"/>
          <p:cNvSpPr>
            <a:spLocks noGrp="1"/>
          </p:cNvSpPr>
          <p:nvPr>
            <p:ph type="hdr" sz="quarter" idx="11"/>
          </p:nvPr>
        </p:nvSpPr>
        <p:spPr/>
        <p:txBody>
          <a:bodyPr/>
          <a:lstStyle/>
          <a:p>
            <a:r>
              <a:rPr lang="en-US"/>
              <a:t>TỰ ĐỘNG HÓA HTL                                                                                           TUẦN 10</a:t>
            </a:r>
          </a:p>
        </p:txBody>
      </p:sp>
      <p:sp>
        <p:nvSpPr>
          <p:cNvPr id="7" name="Footer Placeholder 6"/>
          <p:cNvSpPr>
            <a:spLocks noGrp="1"/>
          </p:cNvSpPr>
          <p:nvPr>
            <p:ph type="ftr" sz="quarter" idx="12"/>
          </p:nvPr>
        </p:nvSpPr>
        <p:spPr/>
        <p:txBody>
          <a:bodyPr/>
          <a:lstStyle/>
          <a:p>
            <a:r>
              <a:rPr lang="en-US"/>
              <a:t>TỰ ĐỘNG HÓA HTL                                                                                           TUẦN 10</a:t>
            </a:r>
          </a:p>
        </p:txBody>
      </p:sp>
    </p:spTree>
    <p:extLst>
      <p:ext uri="{BB962C8B-B14F-4D97-AF65-F5344CB8AC3E}">
        <p14:creationId xmlns:p14="http://schemas.microsoft.com/office/powerpoint/2010/main" val="22525367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indent="180340" algn="just"/>
            <a:r>
              <a:rPr lang="en-US" sz="1200">
                <a:effectLst/>
                <a:latin typeface="Times New Roman" panose="02020603050405020304" pitchFamily="18" charset="0"/>
                <a:ea typeface="Times New Roman" panose="02020603050405020304" pitchFamily="18" charset="0"/>
              </a:rPr>
              <a:t>Giảng viên là yếu tố quan trọng nhất quyết định sự thành công của quá trình CĐS.</a:t>
            </a:r>
          </a:p>
          <a:p>
            <a:pPr indent="180340" algn="just"/>
            <a:r>
              <a:rPr lang="en-US" sz="1200">
                <a:effectLst/>
                <a:latin typeface="Times New Roman" panose="02020603050405020304" pitchFamily="18" charset="0"/>
                <a:ea typeface="Times New Roman" panose="02020603050405020304" pitchFamily="18" charset="0"/>
              </a:rPr>
              <a:t> Giảng viên cần có những kỹ năng mới để tổ chức hoạt động giảng dạy, duy trì sự tập trung và thu hút sự tham gia của sinh viên vào các nhiệm vụ và hoạt động học tập.</a:t>
            </a:r>
            <a:endParaRPr lang="en-US" sz="1100">
              <a:effectLst/>
              <a:latin typeface="Times New Roman" panose="02020603050405020304" pitchFamily="18" charset="0"/>
              <a:ea typeface="Times New Roman" panose="02020603050405020304" pitchFamily="18" charset="0"/>
            </a:endParaRPr>
          </a:p>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12</a:t>
            </a:fld>
            <a:endParaRPr lang="en-US"/>
          </a:p>
        </p:txBody>
      </p:sp>
      <p:sp>
        <p:nvSpPr>
          <p:cNvPr id="5" name="Header Placeholder 4"/>
          <p:cNvSpPr>
            <a:spLocks noGrp="1"/>
          </p:cNvSpPr>
          <p:nvPr>
            <p:ph type="hdr" sz="quarter" idx="11"/>
          </p:nvPr>
        </p:nvSpPr>
        <p:spPr/>
        <p:txBody>
          <a:bodyPr/>
          <a:lstStyle/>
          <a:p>
            <a:r>
              <a:rPr lang="en-US"/>
              <a:t>TỰ ĐỘNG HÓA HTL                                                                                           TUẦN 10</a:t>
            </a:r>
          </a:p>
        </p:txBody>
      </p:sp>
      <p:sp>
        <p:nvSpPr>
          <p:cNvPr id="7" name="Footer Placeholder 6"/>
          <p:cNvSpPr>
            <a:spLocks noGrp="1"/>
          </p:cNvSpPr>
          <p:nvPr>
            <p:ph type="ftr" sz="quarter" idx="12"/>
          </p:nvPr>
        </p:nvSpPr>
        <p:spPr/>
        <p:txBody>
          <a:bodyPr/>
          <a:lstStyle/>
          <a:p>
            <a:r>
              <a:rPr lang="en-US"/>
              <a:t>TỰ ĐỘNG HÓA HTL                                                                                           TUẦN 10</a:t>
            </a:r>
          </a:p>
        </p:txBody>
      </p:sp>
    </p:spTree>
    <p:extLst>
      <p:ext uri="{BB962C8B-B14F-4D97-AF65-F5344CB8AC3E}">
        <p14:creationId xmlns:p14="http://schemas.microsoft.com/office/powerpoint/2010/main" val="8447904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indent="180340" algn="just"/>
            <a:r>
              <a:rPr lang="en-US" sz="1800">
                <a:effectLst/>
                <a:latin typeface="Times New Roman" panose="02020603050405020304" pitchFamily="18" charset="0"/>
                <a:ea typeface="Times New Roman" panose="02020603050405020304" pitchFamily="18" charset="0"/>
              </a:rPr>
              <a:t>Ở từng chuyên ngành đào tạo cụ thể, giáo viên tích cực xây dựng bài giảng, ứng dụng công nghệ thông tin vào các bài giảng.</a:t>
            </a:r>
          </a:p>
          <a:p>
            <a:pPr indent="180340" algn="just"/>
            <a:r>
              <a:rPr lang="en-US" sz="1800">
                <a:effectLst/>
                <a:latin typeface="Times New Roman" panose="02020603050405020304" pitchFamily="18" charset="0"/>
                <a:ea typeface="Times New Roman" panose="02020603050405020304" pitchFamily="18" charset="0"/>
              </a:rPr>
              <a:t>Bên cạnh đó, nhiều giáo viên cần đổi mới mô hình giảng dạy, thực hiện mô hình lớp học đảo ngược. Tức là khác với lớp học truyền thống, trực tiếp, ở lớp học đảo ngược, giáo viên thực hiện những bài giảng, video về lý thuyết và bài tập cơ bản, chia sẻ qua Internet cho sinh viên xem trước khi không đến giảng đường, xưởng thực hành.</a:t>
            </a:r>
          </a:p>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13</a:t>
            </a:fld>
            <a:endParaRPr lang="en-US"/>
          </a:p>
        </p:txBody>
      </p:sp>
      <p:sp>
        <p:nvSpPr>
          <p:cNvPr id="5" name="Header Placeholder 4"/>
          <p:cNvSpPr>
            <a:spLocks noGrp="1"/>
          </p:cNvSpPr>
          <p:nvPr>
            <p:ph type="hdr" sz="quarter" idx="11"/>
          </p:nvPr>
        </p:nvSpPr>
        <p:spPr/>
        <p:txBody>
          <a:bodyPr/>
          <a:lstStyle/>
          <a:p>
            <a:r>
              <a:rPr lang="en-US"/>
              <a:t>TỰ ĐỘNG HÓA HTL                                                                                           TUẦN 10</a:t>
            </a:r>
          </a:p>
        </p:txBody>
      </p:sp>
      <p:sp>
        <p:nvSpPr>
          <p:cNvPr id="7" name="Footer Placeholder 6"/>
          <p:cNvSpPr>
            <a:spLocks noGrp="1"/>
          </p:cNvSpPr>
          <p:nvPr>
            <p:ph type="ftr" sz="quarter" idx="12"/>
          </p:nvPr>
        </p:nvSpPr>
        <p:spPr/>
        <p:txBody>
          <a:bodyPr/>
          <a:lstStyle/>
          <a:p>
            <a:r>
              <a:rPr lang="en-US"/>
              <a:t>TỰ ĐỘNG HÓA HTL                                                                                           TUẦN 10</a:t>
            </a:r>
          </a:p>
        </p:txBody>
      </p:sp>
    </p:spTree>
    <p:extLst>
      <p:ext uri="{BB962C8B-B14F-4D97-AF65-F5344CB8AC3E}">
        <p14:creationId xmlns:p14="http://schemas.microsoft.com/office/powerpoint/2010/main" val="20857696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indent="180340" algn="just"/>
            <a:r>
              <a:rPr lang="en-US" sz="1800">
                <a:effectLst/>
                <a:latin typeface="Times New Roman" panose="02020603050405020304" pitchFamily="18" charset="0"/>
                <a:ea typeface="Times New Roman" panose="02020603050405020304" pitchFamily="18" charset="0"/>
              </a:rPr>
              <a:t>Trên cơ sở các nền tảng số, giáo viên và sinh viên của trường thường xuyên tương tác trực tuyến, giáo viên tích hợp các bài giảng đa phương tiện, giúp sinh viên thuận lợi tra cứu, học tập.</a:t>
            </a:r>
            <a:endParaRPr lang="en-US" sz="1600">
              <a:effectLst/>
              <a:latin typeface="Times New Roman" panose="02020603050405020304" pitchFamily="18" charset="0"/>
              <a:ea typeface="Times New Roman" panose="02020603050405020304" pitchFamily="18" charset="0"/>
            </a:endParaRPr>
          </a:p>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14</a:t>
            </a:fld>
            <a:endParaRPr lang="en-US"/>
          </a:p>
        </p:txBody>
      </p:sp>
      <p:sp>
        <p:nvSpPr>
          <p:cNvPr id="5" name="Header Placeholder 4"/>
          <p:cNvSpPr>
            <a:spLocks noGrp="1"/>
          </p:cNvSpPr>
          <p:nvPr>
            <p:ph type="hdr" sz="quarter" idx="11"/>
          </p:nvPr>
        </p:nvSpPr>
        <p:spPr/>
        <p:txBody>
          <a:bodyPr/>
          <a:lstStyle/>
          <a:p>
            <a:r>
              <a:rPr lang="en-US"/>
              <a:t>TỰ ĐỘNG HÓA HTL                                                                                           TUẦN 10</a:t>
            </a:r>
          </a:p>
        </p:txBody>
      </p:sp>
      <p:sp>
        <p:nvSpPr>
          <p:cNvPr id="7" name="Footer Placeholder 6"/>
          <p:cNvSpPr>
            <a:spLocks noGrp="1"/>
          </p:cNvSpPr>
          <p:nvPr>
            <p:ph type="ftr" sz="quarter" idx="12"/>
          </p:nvPr>
        </p:nvSpPr>
        <p:spPr/>
        <p:txBody>
          <a:bodyPr/>
          <a:lstStyle/>
          <a:p>
            <a:r>
              <a:rPr lang="en-US"/>
              <a:t>TỰ ĐỘNG HÓA HTL                                                                                           TUẦN 10</a:t>
            </a:r>
          </a:p>
        </p:txBody>
      </p:sp>
    </p:spTree>
    <p:extLst>
      <p:ext uri="{BB962C8B-B14F-4D97-AF65-F5344CB8AC3E}">
        <p14:creationId xmlns:p14="http://schemas.microsoft.com/office/powerpoint/2010/main" val="11757919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a:effectLst/>
                <a:latin typeface="Times New Roman" panose="02020603050405020304" pitchFamily="18" charset="0"/>
                <a:ea typeface="Times New Roman" panose="02020603050405020304" pitchFamily="18" charset="0"/>
              </a:rPr>
              <a:t>Sinh viên của trường được tiếp cận và sử dụng các thiết bị huấn luyện và phần mềm đạt chuẩn công nghiệp để sau khi tốt nghiệp thực sự là nguồn nhân lực kỹ thuật chất lượng cao, đáp ứng thị trường lao động trong nước và quốc tế.</a:t>
            </a:r>
            <a:endParaRPr lang="en-US" sz="1100">
              <a:effectLst/>
              <a:latin typeface="Times New Roman" panose="02020603050405020304" pitchFamily="18" charset="0"/>
              <a:ea typeface="Times New Roman" panose="02020603050405020304" pitchFamily="18" charset="0"/>
            </a:endParaRPr>
          </a:p>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15</a:t>
            </a:fld>
            <a:endParaRPr lang="en-US"/>
          </a:p>
        </p:txBody>
      </p:sp>
      <p:sp>
        <p:nvSpPr>
          <p:cNvPr id="5" name="Header Placeholder 4"/>
          <p:cNvSpPr>
            <a:spLocks noGrp="1"/>
          </p:cNvSpPr>
          <p:nvPr>
            <p:ph type="hdr" sz="quarter" idx="11"/>
          </p:nvPr>
        </p:nvSpPr>
        <p:spPr/>
        <p:txBody>
          <a:bodyPr/>
          <a:lstStyle/>
          <a:p>
            <a:r>
              <a:rPr lang="en-US"/>
              <a:t>TỰ ĐỘNG HÓA HTL                                                                                           TUẦN 10</a:t>
            </a:r>
          </a:p>
        </p:txBody>
      </p:sp>
      <p:sp>
        <p:nvSpPr>
          <p:cNvPr id="7" name="Footer Placeholder 6"/>
          <p:cNvSpPr>
            <a:spLocks noGrp="1"/>
          </p:cNvSpPr>
          <p:nvPr>
            <p:ph type="ftr" sz="quarter" idx="12"/>
          </p:nvPr>
        </p:nvSpPr>
        <p:spPr/>
        <p:txBody>
          <a:bodyPr/>
          <a:lstStyle/>
          <a:p>
            <a:r>
              <a:rPr lang="en-US"/>
              <a:t>TỰ ĐỘNG HÓA HTL                                                                                           TUẦN 10</a:t>
            </a:r>
          </a:p>
        </p:txBody>
      </p:sp>
    </p:spTree>
    <p:extLst>
      <p:ext uri="{BB962C8B-B14F-4D97-AF65-F5344CB8AC3E}">
        <p14:creationId xmlns:p14="http://schemas.microsoft.com/office/powerpoint/2010/main" val="595787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indent="180340" algn="just"/>
            <a:r>
              <a:rPr lang="en-US" sz="1800">
                <a:effectLst/>
                <a:latin typeface="Times New Roman" panose="02020603050405020304" pitchFamily="18" charset="0"/>
                <a:ea typeface="Times New Roman" panose="02020603050405020304" pitchFamily="18" charset="0"/>
              </a:rPr>
              <a:t>Thay vì vài chục học sinh phải ngồi trong phòng học với bốn bức tường như trước đây, công nghệ số đã mở ra một không gian học tập linh động hơn. Giờ đây, người học có thể tiếp thu kiến thức một cách thuận tiện và dễ dàng trên mọi thiết bị (máy tính, laptop, smartphone,…)</a:t>
            </a:r>
          </a:p>
          <a:p>
            <a:pPr indent="180340" algn="just"/>
            <a:r>
              <a:rPr lang="en-US" sz="1800">
                <a:effectLst/>
                <a:latin typeface="Times New Roman" panose="02020603050405020304" pitchFamily="18" charset="0"/>
                <a:ea typeface="Times New Roman" panose="02020603050405020304" pitchFamily="18" charset="0"/>
              </a:rPr>
              <a:t>Điều này đã mở ra một nền giáo dục mở hoàn toàn mới. Bất cứ thời điểm nào, tại bất cứ đâu, bất cứ ai đều có thể tiếp cận được các thông tin kiến thức một cách đa chiều nhất. Nó loại bỏ hoàn toàn những giới hạn về khoảng cách, tối ưu thời gian học và nâng cao nhận thức, tư duy của người học. </a:t>
            </a:r>
          </a:p>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16</a:t>
            </a:fld>
            <a:endParaRPr lang="en-US"/>
          </a:p>
        </p:txBody>
      </p:sp>
      <p:sp>
        <p:nvSpPr>
          <p:cNvPr id="5" name="Header Placeholder 4"/>
          <p:cNvSpPr>
            <a:spLocks noGrp="1"/>
          </p:cNvSpPr>
          <p:nvPr>
            <p:ph type="hdr" sz="quarter" idx="11"/>
          </p:nvPr>
        </p:nvSpPr>
        <p:spPr/>
        <p:txBody>
          <a:bodyPr/>
          <a:lstStyle/>
          <a:p>
            <a:r>
              <a:rPr lang="en-US"/>
              <a:t>TỰ ĐỘNG HÓA HTL                                                                                           TUẦN 10</a:t>
            </a:r>
          </a:p>
        </p:txBody>
      </p:sp>
      <p:sp>
        <p:nvSpPr>
          <p:cNvPr id="7" name="Footer Placeholder 6"/>
          <p:cNvSpPr>
            <a:spLocks noGrp="1"/>
          </p:cNvSpPr>
          <p:nvPr>
            <p:ph type="ftr" sz="quarter" idx="12"/>
          </p:nvPr>
        </p:nvSpPr>
        <p:spPr/>
        <p:txBody>
          <a:bodyPr/>
          <a:lstStyle/>
          <a:p>
            <a:r>
              <a:rPr lang="en-US"/>
              <a:t>TỰ ĐỘNG HÓA HTL                                                                                           TUẦN 10</a:t>
            </a:r>
          </a:p>
        </p:txBody>
      </p:sp>
    </p:spTree>
    <p:extLst>
      <p:ext uri="{BB962C8B-B14F-4D97-AF65-F5344CB8AC3E}">
        <p14:creationId xmlns:p14="http://schemas.microsoft.com/office/powerpoint/2010/main" val="2225482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indent="180340" algn="just"/>
            <a:r>
              <a:rPr lang="en-US" sz="1800">
                <a:effectLst/>
                <a:latin typeface="Times New Roman" panose="02020603050405020304" pitchFamily="18" charset="0"/>
                <a:ea typeface="Times New Roman" panose="02020603050405020304" pitchFamily="18" charset="0"/>
              </a:rPr>
              <a:t>Thay vì phải tốn chi phí để mua sách hay đến thư viện để mượn. Hiện nay, người học có thể khai thác học liệu nhanh chóng bằng các thiết bị trực tuyến mà không bị giới hạn bất kể tình trạng kinh tế của họ.</a:t>
            </a:r>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17</a:t>
            </a:fld>
            <a:endParaRPr lang="en-US"/>
          </a:p>
        </p:txBody>
      </p:sp>
      <p:sp>
        <p:nvSpPr>
          <p:cNvPr id="5" name="Header Placeholder 4"/>
          <p:cNvSpPr>
            <a:spLocks noGrp="1"/>
          </p:cNvSpPr>
          <p:nvPr>
            <p:ph type="hdr" sz="quarter" idx="11"/>
          </p:nvPr>
        </p:nvSpPr>
        <p:spPr/>
        <p:txBody>
          <a:bodyPr/>
          <a:lstStyle/>
          <a:p>
            <a:r>
              <a:rPr lang="en-US"/>
              <a:t>TỰ ĐỘNG HÓA HTL                                                                                           TUẦN 10</a:t>
            </a:r>
          </a:p>
        </p:txBody>
      </p:sp>
      <p:sp>
        <p:nvSpPr>
          <p:cNvPr id="7" name="Footer Placeholder 6"/>
          <p:cNvSpPr>
            <a:spLocks noGrp="1"/>
          </p:cNvSpPr>
          <p:nvPr>
            <p:ph type="ftr" sz="quarter" idx="12"/>
          </p:nvPr>
        </p:nvSpPr>
        <p:spPr/>
        <p:txBody>
          <a:bodyPr/>
          <a:lstStyle/>
          <a:p>
            <a:r>
              <a:rPr lang="en-US"/>
              <a:t>TỰ ĐỘNG HÓA HTL                                                                                           TUẦN 10</a:t>
            </a:r>
          </a:p>
        </p:txBody>
      </p:sp>
    </p:spTree>
    <p:extLst>
      <p:ext uri="{BB962C8B-B14F-4D97-AF65-F5344CB8AC3E}">
        <p14:creationId xmlns:p14="http://schemas.microsoft.com/office/powerpoint/2010/main" val="7631980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indent="180340" algn="just"/>
            <a:r>
              <a:rPr lang="en-US" sz="1800">
                <a:effectLst/>
                <a:latin typeface="Times New Roman" panose="02020603050405020304" pitchFamily="18" charset="0"/>
                <a:ea typeface="Times New Roman" panose="02020603050405020304" pitchFamily="18" charset="0"/>
              </a:rPr>
              <a:t>Đòi hỏi tư duy và năng lực của người lãnh đạo phải thay đổi và phù hợp với xu hướng và thời đại công nghệ.</a:t>
            </a:r>
          </a:p>
          <a:p>
            <a:pPr indent="180340" algn="just"/>
            <a:r>
              <a:rPr lang="en-US" sz="1800">
                <a:effectLst/>
                <a:latin typeface="Times New Roman" panose="02020603050405020304" pitchFamily="18" charset="0"/>
                <a:ea typeface="Times New Roman" panose="02020603050405020304" pitchFamily="18" charset="0"/>
              </a:rPr>
              <a:t>Kỹ năng sử dụng công nghệ của nhiều cá nhân còn gặp nhiều hạn chế.</a:t>
            </a:r>
          </a:p>
        </p:txBody>
      </p:sp>
      <p:sp>
        <p:nvSpPr>
          <p:cNvPr id="4" name="Slide Number Placeholder 3"/>
          <p:cNvSpPr>
            <a:spLocks noGrp="1"/>
          </p:cNvSpPr>
          <p:nvPr>
            <p:ph type="sldNum" sz="quarter" idx="10"/>
          </p:nvPr>
        </p:nvSpPr>
        <p:spPr/>
        <p:txBody>
          <a:bodyPr/>
          <a:lstStyle/>
          <a:p>
            <a:fld id="{86D5E94C-136F-4131-926A-7CD2791F54D7}" type="slidenum">
              <a:rPr lang="en-US" smtClean="0"/>
              <a:pPr/>
              <a:t>18</a:t>
            </a:fld>
            <a:endParaRPr lang="en-US"/>
          </a:p>
        </p:txBody>
      </p:sp>
      <p:sp>
        <p:nvSpPr>
          <p:cNvPr id="5" name="Header Placeholder 4"/>
          <p:cNvSpPr>
            <a:spLocks noGrp="1"/>
          </p:cNvSpPr>
          <p:nvPr>
            <p:ph type="hdr" sz="quarter" idx="11"/>
          </p:nvPr>
        </p:nvSpPr>
        <p:spPr/>
        <p:txBody>
          <a:bodyPr/>
          <a:lstStyle/>
          <a:p>
            <a:r>
              <a:rPr lang="en-US"/>
              <a:t>TỰ ĐỘNG HÓA HTL                                                                                           TUẦN 10</a:t>
            </a:r>
          </a:p>
        </p:txBody>
      </p:sp>
      <p:sp>
        <p:nvSpPr>
          <p:cNvPr id="7" name="Footer Placeholder 6"/>
          <p:cNvSpPr>
            <a:spLocks noGrp="1"/>
          </p:cNvSpPr>
          <p:nvPr>
            <p:ph type="ftr" sz="quarter" idx="12"/>
          </p:nvPr>
        </p:nvSpPr>
        <p:spPr/>
        <p:txBody>
          <a:bodyPr/>
          <a:lstStyle/>
          <a:p>
            <a:r>
              <a:rPr lang="en-US"/>
              <a:t>TỰ ĐỘNG HÓA HTL                                                                                           TUẦN 10</a:t>
            </a:r>
          </a:p>
        </p:txBody>
      </p:sp>
    </p:spTree>
    <p:extLst>
      <p:ext uri="{BB962C8B-B14F-4D97-AF65-F5344CB8AC3E}">
        <p14:creationId xmlns:p14="http://schemas.microsoft.com/office/powerpoint/2010/main" val="35014558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indent="180340" algn="just"/>
            <a:r>
              <a:rPr lang="en-US" sz="1800">
                <a:effectLst/>
                <a:latin typeface="Times New Roman" panose="02020603050405020304" pitchFamily="18" charset="0"/>
                <a:ea typeface="Times New Roman" panose="02020603050405020304" pitchFamily="18" charset="0"/>
              </a:rPr>
              <a:t>Sự bất bình đẳng trong giáo dục giữa các vùng miền sẽ ngày càng được nới rộng. </a:t>
            </a:r>
          </a:p>
        </p:txBody>
      </p:sp>
      <p:sp>
        <p:nvSpPr>
          <p:cNvPr id="4" name="Slide Number Placeholder 3"/>
          <p:cNvSpPr>
            <a:spLocks noGrp="1"/>
          </p:cNvSpPr>
          <p:nvPr>
            <p:ph type="sldNum" sz="quarter" idx="10"/>
          </p:nvPr>
        </p:nvSpPr>
        <p:spPr/>
        <p:txBody>
          <a:bodyPr/>
          <a:lstStyle/>
          <a:p>
            <a:fld id="{86D5E94C-136F-4131-926A-7CD2791F54D7}" type="slidenum">
              <a:rPr lang="en-US" smtClean="0"/>
              <a:pPr/>
              <a:t>19</a:t>
            </a:fld>
            <a:endParaRPr lang="en-US"/>
          </a:p>
        </p:txBody>
      </p:sp>
      <p:sp>
        <p:nvSpPr>
          <p:cNvPr id="5" name="Header Placeholder 4"/>
          <p:cNvSpPr>
            <a:spLocks noGrp="1"/>
          </p:cNvSpPr>
          <p:nvPr>
            <p:ph type="hdr" sz="quarter" idx="11"/>
          </p:nvPr>
        </p:nvSpPr>
        <p:spPr/>
        <p:txBody>
          <a:bodyPr/>
          <a:lstStyle/>
          <a:p>
            <a:r>
              <a:rPr lang="en-US"/>
              <a:t>TỰ ĐỘNG HÓA HTL                                                                                           TUẦN 10</a:t>
            </a:r>
          </a:p>
        </p:txBody>
      </p:sp>
      <p:sp>
        <p:nvSpPr>
          <p:cNvPr id="7" name="Footer Placeholder 6"/>
          <p:cNvSpPr>
            <a:spLocks noGrp="1"/>
          </p:cNvSpPr>
          <p:nvPr>
            <p:ph type="ftr" sz="quarter" idx="12"/>
          </p:nvPr>
        </p:nvSpPr>
        <p:spPr/>
        <p:txBody>
          <a:bodyPr/>
          <a:lstStyle/>
          <a:p>
            <a:r>
              <a:rPr lang="en-US"/>
              <a:t>TỰ ĐỘNG HÓA HTL                                                                                           TUẦN 10</a:t>
            </a:r>
          </a:p>
        </p:txBody>
      </p:sp>
    </p:spTree>
    <p:extLst>
      <p:ext uri="{BB962C8B-B14F-4D97-AF65-F5344CB8AC3E}">
        <p14:creationId xmlns:p14="http://schemas.microsoft.com/office/powerpoint/2010/main" val="20873545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a:effectLst/>
                <a:latin typeface="Times New Roman" panose="02020603050405020304" pitchFamily="18" charset="0"/>
                <a:ea typeface="Calibri" panose="020F0502020204030204" pitchFamily="34" charset="0"/>
              </a:rPr>
              <a:t>Điều này đã và đang đặt ra những thách thức không nhỏ đối với các lực lượng đang tiến hành công tác giáo dục và đào tạo ở các nhà trường, trong đó có nguồn nhân lực chất lượng cao.</a:t>
            </a:r>
            <a:endParaRPr lang="en-US" sz="1800">
              <a:effectLst/>
              <a:latin typeface="Times New Roman" panose="02020603050405020304" pitchFamily="18" charset="0"/>
              <a:ea typeface="Times New Roman" panose="02020603050405020304" pitchFamily="18" charset="0"/>
            </a:endParaRPr>
          </a:p>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20</a:t>
            </a:fld>
            <a:endParaRPr lang="en-US"/>
          </a:p>
        </p:txBody>
      </p:sp>
      <p:sp>
        <p:nvSpPr>
          <p:cNvPr id="5" name="Header Placeholder 4"/>
          <p:cNvSpPr>
            <a:spLocks noGrp="1"/>
          </p:cNvSpPr>
          <p:nvPr>
            <p:ph type="hdr" sz="quarter" idx="11"/>
          </p:nvPr>
        </p:nvSpPr>
        <p:spPr/>
        <p:txBody>
          <a:bodyPr/>
          <a:lstStyle/>
          <a:p>
            <a:r>
              <a:rPr lang="en-US"/>
              <a:t>TỰ ĐỘNG HÓA HTL                                                                                           TUẦN 10</a:t>
            </a:r>
          </a:p>
        </p:txBody>
      </p:sp>
      <p:sp>
        <p:nvSpPr>
          <p:cNvPr id="7" name="Footer Placeholder 6"/>
          <p:cNvSpPr>
            <a:spLocks noGrp="1"/>
          </p:cNvSpPr>
          <p:nvPr>
            <p:ph type="ftr" sz="quarter" idx="12"/>
          </p:nvPr>
        </p:nvSpPr>
        <p:spPr/>
        <p:txBody>
          <a:bodyPr/>
          <a:lstStyle/>
          <a:p>
            <a:r>
              <a:rPr lang="en-US"/>
              <a:t>TỰ ĐỘNG HÓA HTL                                                                                           TUẦN 10</a:t>
            </a:r>
          </a:p>
        </p:txBody>
      </p:sp>
    </p:spTree>
    <p:extLst>
      <p:ext uri="{BB962C8B-B14F-4D97-AF65-F5344CB8AC3E}">
        <p14:creationId xmlns:p14="http://schemas.microsoft.com/office/powerpoint/2010/main" val="140830829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a:effectLst/>
                <a:latin typeface="Times New Roman" panose="02020603050405020304" pitchFamily="18" charset="0"/>
                <a:ea typeface="Calibri" panose="020F0502020204030204" pitchFamily="34" charset="0"/>
              </a:rPr>
              <a:t>Điều này đã và đang đặt ra những thách thức không nhỏ đối với các lực lượng đang tiến hành công tác giáo dục và đào tạo ở các nhà trường, trong đó có nguồn nhân lực chất lượng cao.</a:t>
            </a:r>
            <a:endParaRPr lang="en-US" sz="1800">
              <a:effectLst/>
              <a:latin typeface="Times New Roman" panose="02020603050405020304" pitchFamily="18" charset="0"/>
              <a:ea typeface="Times New Roman" panose="02020603050405020304" pitchFamily="18" charset="0"/>
            </a:endParaRPr>
          </a:p>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21</a:t>
            </a:fld>
            <a:endParaRPr lang="en-US"/>
          </a:p>
        </p:txBody>
      </p:sp>
      <p:sp>
        <p:nvSpPr>
          <p:cNvPr id="5" name="Header Placeholder 4"/>
          <p:cNvSpPr>
            <a:spLocks noGrp="1"/>
          </p:cNvSpPr>
          <p:nvPr>
            <p:ph type="hdr" sz="quarter" idx="11"/>
          </p:nvPr>
        </p:nvSpPr>
        <p:spPr/>
        <p:txBody>
          <a:bodyPr/>
          <a:lstStyle/>
          <a:p>
            <a:r>
              <a:rPr lang="en-US"/>
              <a:t>TỰ ĐỘNG HÓA HTL                                                                                           TUẦN 10</a:t>
            </a:r>
          </a:p>
        </p:txBody>
      </p:sp>
      <p:sp>
        <p:nvSpPr>
          <p:cNvPr id="7" name="Footer Placeholder 6"/>
          <p:cNvSpPr>
            <a:spLocks noGrp="1"/>
          </p:cNvSpPr>
          <p:nvPr>
            <p:ph type="ftr" sz="quarter" idx="12"/>
          </p:nvPr>
        </p:nvSpPr>
        <p:spPr/>
        <p:txBody>
          <a:bodyPr/>
          <a:lstStyle/>
          <a:p>
            <a:r>
              <a:rPr lang="en-US"/>
              <a:t>TỰ ĐỘNG HÓA HTL                                                                                           TUẦN 10</a:t>
            </a:r>
          </a:p>
        </p:txBody>
      </p:sp>
    </p:spTree>
    <p:extLst>
      <p:ext uri="{BB962C8B-B14F-4D97-AF65-F5344CB8AC3E}">
        <p14:creationId xmlns:p14="http://schemas.microsoft.com/office/powerpoint/2010/main" val="12177676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22</a:t>
            </a:fld>
            <a:endParaRPr lang="en-US"/>
          </a:p>
        </p:txBody>
      </p:sp>
      <p:sp>
        <p:nvSpPr>
          <p:cNvPr id="5" name="Header Placeholder 4"/>
          <p:cNvSpPr>
            <a:spLocks noGrp="1"/>
          </p:cNvSpPr>
          <p:nvPr>
            <p:ph type="hdr" sz="quarter" idx="11"/>
          </p:nvPr>
        </p:nvSpPr>
        <p:spPr/>
        <p:txBody>
          <a:bodyPr/>
          <a:lstStyle/>
          <a:p>
            <a:r>
              <a:rPr lang="en-US"/>
              <a:t>TỰ ĐỘNG HÓA HTL                                                                                           TUẦN 10</a:t>
            </a:r>
          </a:p>
        </p:txBody>
      </p:sp>
      <p:sp>
        <p:nvSpPr>
          <p:cNvPr id="7" name="Footer Placeholder 6"/>
          <p:cNvSpPr>
            <a:spLocks noGrp="1"/>
          </p:cNvSpPr>
          <p:nvPr>
            <p:ph type="ftr" sz="quarter" idx="12"/>
          </p:nvPr>
        </p:nvSpPr>
        <p:spPr/>
        <p:txBody>
          <a:bodyPr/>
          <a:lstStyle/>
          <a:p>
            <a:r>
              <a:rPr lang="en-US"/>
              <a:t>TỰ ĐỘNG HÓA HTL                                                                                           TUẦN 10</a:t>
            </a:r>
          </a:p>
        </p:txBody>
      </p:sp>
    </p:spTree>
    <p:extLst>
      <p:ext uri="{BB962C8B-B14F-4D97-AF65-F5344CB8AC3E}">
        <p14:creationId xmlns:p14="http://schemas.microsoft.com/office/powerpoint/2010/main" val="393538637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a:effectLst/>
                <a:latin typeface="Times New Roman" panose="02020603050405020304" pitchFamily="18" charset="0"/>
                <a:ea typeface="Calibri" panose="020F0502020204030204" pitchFamily="34" charset="0"/>
              </a:rPr>
              <a:t>Bản thân mỗi ngưởi dạy phải tự trao dổi ý thức chính trị , phẩm chất, nắm bắt xu thế , qua đó tự hoàn thiện mình để đáp ứng chuyên môn nghiệp vụ. </a:t>
            </a:r>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23</a:t>
            </a:fld>
            <a:endParaRPr lang="en-US"/>
          </a:p>
        </p:txBody>
      </p:sp>
      <p:sp>
        <p:nvSpPr>
          <p:cNvPr id="5" name="Header Placeholder 4"/>
          <p:cNvSpPr>
            <a:spLocks noGrp="1"/>
          </p:cNvSpPr>
          <p:nvPr>
            <p:ph type="hdr" sz="quarter" idx="11"/>
          </p:nvPr>
        </p:nvSpPr>
        <p:spPr/>
        <p:txBody>
          <a:bodyPr/>
          <a:lstStyle/>
          <a:p>
            <a:r>
              <a:rPr lang="en-US"/>
              <a:t>TỰ ĐỘNG HÓA HTL                                                                                           TUẦN 10</a:t>
            </a:r>
          </a:p>
        </p:txBody>
      </p:sp>
      <p:sp>
        <p:nvSpPr>
          <p:cNvPr id="7" name="Footer Placeholder 6"/>
          <p:cNvSpPr>
            <a:spLocks noGrp="1"/>
          </p:cNvSpPr>
          <p:nvPr>
            <p:ph type="ftr" sz="quarter" idx="12"/>
          </p:nvPr>
        </p:nvSpPr>
        <p:spPr/>
        <p:txBody>
          <a:bodyPr/>
          <a:lstStyle/>
          <a:p>
            <a:r>
              <a:rPr lang="en-US"/>
              <a:t>TỰ ĐỘNG HÓA HTL                                                                                           TUẦN 10</a:t>
            </a:r>
          </a:p>
        </p:txBody>
      </p:sp>
    </p:spTree>
    <p:extLst>
      <p:ext uri="{BB962C8B-B14F-4D97-AF65-F5344CB8AC3E}">
        <p14:creationId xmlns:p14="http://schemas.microsoft.com/office/powerpoint/2010/main" val="234636415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a:effectLst/>
                <a:latin typeface="Times New Roman" panose="02020603050405020304" pitchFamily="18" charset="0"/>
                <a:ea typeface="Calibri" panose="020F0502020204030204" pitchFamily="34" charset="0"/>
              </a:rPr>
              <a:t>Bản thân mỗi ngưởi dạy phải tự trao dổi ý thức chính trị , phẩm chất, nắm bắt xu thế , qua đó tự hoàn thiện mình để đáp ứng chuyên môn nghiệp vụ. </a:t>
            </a:r>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24</a:t>
            </a:fld>
            <a:endParaRPr lang="en-US"/>
          </a:p>
        </p:txBody>
      </p:sp>
      <p:sp>
        <p:nvSpPr>
          <p:cNvPr id="5" name="Header Placeholder 4"/>
          <p:cNvSpPr>
            <a:spLocks noGrp="1"/>
          </p:cNvSpPr>
          <p:nvPr>
            <p:ph type="hdr" sz="quarter" idx="11"/>
          </p:nvPr>
        </p:nvSpPr>
        <p:spPr/>
        <p:txBody>
          <a:bodyPr/>
          <a:lstStyle/>
          <a:p>
            <a:r>
              <a:rPr lang="en-US"/>
              <a:t>TỰ ĐỘNG HÓA HTL                                                                                           TUẦN 10</a:t>
            </a:r>
          </a:p>
        </p:txBody>
      </p:sp>
      <p:sp>
        <p:nvSpPr>
          <p:cNvPr id="7" name="Footer Placeholder 6"/>
          <p:cNvSpPr>
            <a:spLocks noGrp="1"/>
          </p:cNvSpPr>
          <p:nvPr>
            <p:ph type="ftr" sz="quarter" idx="12"/>
          </p:nvPr>
        </p:nvSpPr>
        <p:spPr/>
        <p:txBody>
          <a:bodyPr/>
          <a:lstStyle/>
          <a:p>
            <a:r>
              <a:rPr lang="en-US"/>
              <a:t>TỰ ĐỘNG HÓA HTL                                                                                           TUẦN 10</a:t>
            </a:r>
          </a:p>
        </p:txBody>
      </p:sp>
    </p:spTree>
    <p:extLst>
      <p:ext uri="{BB962C8B-B14F-4D97-AF65-F5344CB8AC3E}">
        <p14:creationId xmlns:p14="http://schemas.microsoft.com/office/powerpoint/2010/main" val="8564761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7E12E5B-AFEB-454D-95C5-ABDBECA439C7}" type="datetime1">
              <a:rPr lang="en-US" smtClean="0"/>
              <a:pPr/>
              <a:t>7/20/2022</a:t>
            </a:fld>
            <a:endParaRPr lang="en-US" dirty="0"/>
          </a:p>
        </p:txBody>
      </p:sp>
      <p:sp>
        <p:nvSpPr>
          <p:cNvPr id="5" name="Footer Placeholder 4"/>
          <p:cNvSpPr>
            <a:spLocks noGrp="1"/>
          </p:cNvSpPr>
          <p:nvPr>
            <p:ph type="ftr" sz="quarter" idx="11"/>
          </p:nvPr>
        </p:nvSpPr>
        <p:spPr/>
        <p:txBody>
          <a:bodyPr/>
          <a:lstStyle/>
          <a:p>
            <a:r>
              <a:rPr lang="en-US"/>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80421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A176C1C-6DDB-4C2B-AEB7-38C4389A9A7A}" type="datetime1">
              <a:rPr lang="en-US" smtClean="0"/>
              <a:pPr/>
              <a:t>7/20/2022</a:t>
            </a:fld>
            <a:endParaRPr lang="en-US" dirty="0"/>
          </a:p>
        </p:txBody>
      </p:sp>
      <p:sp>
        <p:nvSpPr>
          <p:cNvPr id="5" name="Footer Placeholder 4"/>
          <p:cNvSpPr>
            <a:spLocks noGrp="1"/>
          </p:cNvSpPr>
          <p:nvPr>
            <p:ph type="ftr" sz="quarter" idx="11"/>
          </p:nvPr>
        </p:nvSpPr>
        <p:spPr/>
        <p:txBody>
          <a:bodyPr/>
          <a:lstStyle/>
          <a:p>
            <a:r>
              <a:rPr lang="en-US"/>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4899519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4A7C737-497D-4502-BD04-797D2ABFD87E}" type="datetime1">
              <a:rPr lang="en-US" smtClean="0"/>
              <a:pPr/>
              <a:t>7/20/2022</a:t>
            </a:fld>
            <a:endParaRPr lang="en-US" dirty="0"/>
          </a:p>
        </p:txBody>
      </p:sp>
      <p:sp>
        <p:nvSpPr>
          <p:cNvPr id="5" name="Footer Placeholder 4"/>
          <p:cNvSpPr>
            <a:spLocks noGrp="1"/>
          </p:cNvSpPr>
          <p:nvPr>
            <p:ph type="ftr" sz="quarter" idx="11"/>
          </p:nvPr>
        </p:nvSpPr>
        <p:spPr/>
        <p:txBody>
          <a:bodyPr/>
          <a:lstStyle/>
          <a:p>
            <a:r>
              <a:rPr lang="en-US"/>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505824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CEAC601-B0FA-40EF-A961-80DC42E273AB}" type="datetime1">
              <a:rPr lang="en-US" smtClean="0"/>
              <a:pPr/>
              <a:t>7/20/2022</a:t>
            </a:fld>
            <a:endParaRPr lang="en-US" dirty="0"/>
          </a:p>
        </p:txBody>
      </p:sp>
      <p:sp>
        <p:nvSpPr>
          <p:cNvPr id="6" name="Footer Placeholder 5"/>
          <p:cNvSpPr>
            <a:spLocks noGrp="1"/>
          </p:cNvSpPr>
          <p:nvPr>
            <p:ph type="ftr" sz="quarter" idx="11"/>
          </p:nvPr>
        </p:nvSpPr>
        <p:spPr/>
        <p:txBody>
          <a:bodyPr/>
          <a:lstStyle/>
          <a:p>
            <a:r>
              <a:rPr lang="en-US"/>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6004146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845EF8D-D90B-4DCD-B704-6C69AE37555C}" type="datetime1">
              <a:rPr lang="en-US" smtClean="0"/>
              <a:pPr/>
              <a:t>7/20/2022</a:t>
            </a:fld>
            <a:endParaRPr lang="en-US" dirty="0"/>
          </a:p>
        </p:txBody>
      </p:sp>
      <p:sp>
        <p:nvSpPr>
          <p:cNvPr id="8" name="Footer Placeholder 7"/>
          <p:cNvSpPr>
            <a:spLocks noGrp="1"/>
          </p:cNvSpPr>
          <p:nvPr>
            <p:ph type="ftr" sz="quarter" idx="11"/>
          </p:nvPr>
        </p:nvSpPr>
        <p:spPr/>
        <p:txBody>
          <a:bodyPr/>
          <a:lstStyle/>
          <a:p>
            <a:r>
              <a:rPr lang="en-US"/>
              <a:t>TỰ ĐỘNG HÓA HTL                                                                                           TUẦN 10</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1962802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09DBE1E-49AC-41B3-B2E5-80783BB0F66C}" type="datetime1">
              <a:rPr lang="en-US" smtClean="0"/>
              <a:pPr/>
              <a:t>7/20/2022</a:t>
            </a:fld>
            <a:endParaRPr lang="en-US" dirty="0"/>
          </a:p>
        </p:txBody>
      </p:sp>
      <p:sp>
        <p:nvSpPr>
          <p:cNvPr id="4" name="Footer Placeholder 3"/>
          <p:cNvSpPr>
            <a:spLocks noGrp="1"/>
          </p:cNvSpPr>
          <p:nvPr>
            <p:ph type="ftr" sz="quarter" idx="11"/>
          </p:nvPr>
        </p:nvSpPr>
        <p:spPr/>
        <p:txBody>
          <a:bodyPr/>
          <a:lstStyle/>
          <a:p>
            <a:r>
              <a:rPr lang="en-US"/>
              <a:t>TỰ ĐỘNG HÓA HTL                                                                                           TUẦN 10</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1561750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EAABBF04-9769-44E9-9BDC-DF9AF1337E8D}" type="datetime1">
              <a:rPr lang="en-US" smtClean="0"/>
              <a:pPr/>
              <a:t>7/20/2022</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r>
              <a:rPr lang="en-US"/>
              <a:t>TỰ ĐỘNG HÓA HTL                                                                                           TUẦN 10</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1602171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0AB574A2-7E2D-470A-832E-75065E4CBC05}" type="datetime1">
              <a:rPr lang="en-US" smtClean="0"/>
              <a:pPr/>
              <a:t>7/20/2022</a:t>
            </a:fld>
            <a:endParaRPr lang="en-US" dirty="0"/>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r>
              <a:rPr lang="en-US"/>
              <a:t>TỰ ĐỘNG HÓA HTL                                                                                           TUẦN 10</a:t>
            </a:r>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771405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0EA376-C3D8-4A6A-8758-A45533F21194}" type="datetime1">
              <a:rPr lang="en-US" smtClean="0"/>
              <a:pPr/>
              <a:t>7/20/2022</a:t>
            </a:fld>
            <a:endParaRPr lang="en-US" dirty="0"/>
          </a:p>
        </p:txBody>
      </p:sp>
      <p:sp>
        <p:nvSpPr>
          <p:cNvPr id="6" name="Footer Placeholder 5"/>
          <p:cNvSpPr>
            <a:spLocks noGrp="1"/>
          </p:cNvSpPr>
          <p:nvPr>
            <p:ph type="ftr" sz="quarter" idx="11"/>
          </p:nvPr>
        </p:nvSpPr>
        <p:spPr/>
        <p:txBody>
          <a:bodyPr/>
          <a:lstStyle/>
          <a:p>
            <a:r>
              <a:rPr lang="en-US"/>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2994305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68BF21D-7091-4525-8B64-9A5B0984C2CB}" type="datetime1">
              <a:rPr lang="en-US" smtClean="0"/>
              <a:pPr/>
              <a:t>7/20/2022</a:t>
            </a:fld>
            <a:endParaRPr lang="en-US" dirty="0"/>
          </a:p>
        </p:txBody>
      </p:sp>
      <p:sp>
        <p:nvSpPr>
          <p:cNvPr id="5" name="Footer Placeholder 4"/>
          <p:cNvSpPr>
            <a:spLocks noGrp="1"/>
          </p:cNvSpPr>
          <p:nvPr>
            <p:ph type="ftr" sz="quarter" idx="11"/>
          </p:nvPr>
        </p:nvSpPr>
        <p:spPr/>
        <p:txBody>
          <a:bodyPr/>
          <a:lstStyle/>
          <a:p>
            <a:r>
              <a:rPr lang="en-US"/>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0712128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91CEDE8-3922-43EF-9A06-CCD6FBDB342B}" type="datetime1">
              <a:rPr lang="en-US" smtClean="0"/>
              <a:pPr/>
              <a:t>7/20/2022</a:t>
            </a:fld>
            <a:endParaRPr lang="en-US" dirty="0"/>
          </a:p>
        </p:txBody>
      </p:sp>
      <p:sp>
        <p:nvSpPr>
          <p:cNvPr id="5" name="Footer Placeholder 4"/>
          <p:cNvSpPr>
            <a:spLocks noGrp="1"/>
          </p:cNvSpPr>
          <p:nvPr>
            <p:ph type="ftr" sz="quarter" idx="11"/>
          </p:nvPr>
        </p:nvSpPr>
        <p:spPr/>
        <p:txBody>
          <a:bodyPr/>
          <a:lstStyle/>
          <a:p>
            <a:r>
              <a:rPr lang="en-US"/>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0203615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Freeform 11"/>
          <p:cNvSpPr/>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75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6" name="Freeform 25"/>
          <p:cNvSpPr/>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75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891201" y="662656"/>
            <a:ext cx="9755187" cy="2766528"/>
          </a:xfrm>
        </p:spPr>
        <p:txBody>
          <a:bodyPr anchor="b">
            <a:normAutofit/>
          </a:bodyPr>
          <a:lstStyle>
            <a:lvl1pPr algn="r">
              <a:defRPr sz="8000"/>
            </a:lvl1pPr>
          </a:lstStyle>
          <a:p>
            <a:r>
              <a:rPr lang="en-US"/>
              <a:t>Click to edit Master title style</a:t>
            </a:r>
            <a:endParaRPr lang="en-US" dirty="0"/>
          </a:p>
        </p:txBody>
      </p:sp>
      <p:sp>
        <p:nvSpPr>
          <p:cNvPr id="3" name="Subtitle 2"/>
          <p:cNvSpPr>
            <a:spLocks noGrp="1"/>
          </p:cNvSpPr>
          <p:nvPr>
            <p:ph type="subTitle" idx="1"/>
          </p:nvPr>
        </p:nvSpPr>
        <p:spPr>
          <a:xfrm rot="21420000">
            <a:off x="983062" y="3505209"/>
            <a:ext cx="9755187" cy="550333"/>
          </a:xfrm>
        </p:spPr>
        <p:txBody>
          <a:bodyPr anchor="t">
            <a:noAutofit/>
          </a:bodyPr>
          <a:lstStyle>
            <a:lvl1pPr marL="0" indent="0" algn="r">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rot="21420000">
            <a:off x="4948541" y="4578463"/>
            <a:ext cx="6143653" cy="1163112"/>
          </a:xfrm>
        </p:spPr>
        <p:txBody>
          <a:bodyPr/>
          <a:lstStyle>
            <a:lvl1pPr algn="ctr">
              <a:defRPr sz="5400">
                <a:solidFill>
                  <a:schemeClr val="accent1">
                    <a:lumMod val="40000"/>
                    <a:lumOff val="60000"/>
                  </a:schemeClr>
                </a:solidFill>
              </a:defRPr>
            </a:lvl1pPr>
          </a:lstStyle>
          <a:p>
            <a:fld id="{C7E12E5B-AFEB-454D-95C5-ABDBECA439C7}" type="datetime1">
              <a:rPr lang="en-US" smtClean="0"/>
              <a:pPr/>
              <a:t>7/20/2022</a:t>
            </a:fld>
            <a:endParaRPr lang="en-US" dirty="0"/>
          </a:p>
        </p:txBody>
      </p:sp>
      <p:sp>
        <p:nvSpPr>
          <p:cNvPr id="5" name="Footer Placeholder 4"/>
          <p:cNvSpPr>
            <a:spLocks noGrp="1"/>
          </p:cNvSpPr>
          <p:nvPr>
            <p:ph type="ftr" sz="quarter" idx="11"/>
          </p:nvPr>
        </p:nvSpPr>
        <p:spPr>
          <a:xfrm rot="21420000">
            <a:off x="-9144" y="4882896"/>
            <a:ext cx="4050792" cy="1197864"/>
          </a:xfrm>
        </p:spPr>
        <p:txBody>
          <a:bodyPr vert="horz" lIns="91440" tIns="45720" rIns="91440" bIns="45720" rtlCol="0" anchor="ctr"/>
          <a:lstStyle>
            <a:lvl1pPr algn="r">
              <a:defRPr lang="en-US" sz="5400" dirty="0"/>
            </a:lvl1pPr>
          </a:lstStyle>
          <a:p>
            <a:r>
              <a:rPr lang="en-US"/>
              <a:t>TỰ ĐỘNG HÓA HTL                                                                                           TUẦN 10</a:t>
            </a:r>
            <a:endParaRPr lang="en-US" dirty="0"/>
          </a:p>
        </p:txBody>
      </p:sp>
      <p:sp>
        <p:nvSpPr>
          <p:cNvPr id="6" name="Slide Number Placeholder 5"/>
          <p:cNvSpPr>
            <a:spLocks noGrp="1"/>
          </p:cNvSpPr>
          <p:nvPr>
            <p:ph type="sldNum" sz="quarter" idx="12"/>
          </p:nvPr>
        </p:nvSpPr>
        <p:spPr>
          <a:xfrm rot="21420000">
            <a:off x="9851758" y="3832648"/>
            <a:ext cx="907186" cy="498470"/>
          </a:xfrm>
        </p:spPr>
        <p:txBody>
          <a:bodyPr/>
          <a:lstStyle>
            <a:lvl1pPr>
              <a:defRPr sz="2400">
                <a:solidFill>
                  <a:schemeClr val="tx1">
                    <a:lumMod val="75000"/>
                    <a:lumOff val="25000"/>
                  </a:schemeClr>
                </a:solidFill>
              </a:defRPr>
            </a:lvl1pPr>
          </a:lstStyle>
          <a:p>
            <a:fld id="{6D22F896-40B5-4ADD-8801-0D06FADFA095}" type="slidenum">
              <a:rPr lang="en-US" smtClean="0"/>
              <a:pPr/>
              <a:t>‹#›</a:t>
            </a:fld>
            <a:endParaRPr lang="en-US" dirty="0"/>
          </a:p>
        </p:txBody>
      </p:sp>
      <p:sp>
        <p:nvSpPr>
          <p:cNvPr id="25" name="5-Point Star 24"/>
          <p:cNvSpPr/>
          <p:nvPr/>
        </p:nvSpPr>
        <p:spPr>
          <a:xfrm rot="21420000">
            <a:off x="4221385" y="5111356"/>
            <a:ext cx="515386" cy="515386"/>
          </a:xfrm>
          <a:prstGeom prst="star5">
            <a:avLst>
              <a:gd name="adj" fmla="val 26693"/>
              <a:gd name="hf" fmla="val 105146"/>
              <a:gd name="vf" fmla="val 110557"/>
            </a:avLst>
          </a:prstGeom>
          <a:solidFill>
            <a:schemeClr val="accent1">
              <a:lumMod val="40000"/>
              <a:lumOff val="60000"/>
              <a:alpha val="60000"/>
            </a:schemeClr>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2464837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832A293-E585-4EF2-B166-D3B0E15CA0B4}" type="datetime1">
              <a:rPr lang="en-US" smtClean="0"/>
              <a:pPr/>
              <a:t>7/20/2022</a:t>
            </a:fld>
            <a:endParaRPr lang="en-US" dirty="0"/>
          </a:p>
        </p:txBody>
      </p:sp>
      <p:sp>
        <p:nvSpPr>
          <p:cNvPr id="5" name="Footer Placeholder 4"/>
          <p:cNvSpPr>
            <a:spLocks noGrp="1"/>
          </p:cNvSpPr>
          <p:nvPr>
            <p:ph type="ftr" sz="quarter" idx="11"/>
          </p:nvPr>
        </p:nvSpPr>
        <p:spPr/>
        <p:txBody>
          <a:bodyPr/>
          <a:lstStyle/>
          <a:p>
            <a:r>
              <a:rPr lang="en-US"/>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498059269"/>
      </p:ext>
    </p:extLst>
  </p:cSld>
  <p:clrMapOvr>
    <a:masterClrMapping/>
  </p:clrMapOvr>
  <p:hf hdr="0" dt="0"/>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4707" cy="3193487"/>
          </a:xfrm>
        </p:spPr>
        <p:txBody>
          <a:bodyPr anchor="b">
            <a:normAutofit/>
          </a:bodyPr>
          <a:lstStyle>
            <a:lvl1pPr algn="l">
              <a:defRPr sz="5400"/>
            </a:lvl1pPr>
          </a:lstStyle>
          <a:p>
            <a:r>
              <a:rPr lang="en-US"/>
              <a:t>Click to edit Master title style</a:t>
            </a:r>
            <a:endParaRPr lang="en-US" dirty="0"/>
          </a:p>
        </p:txBody>
      </p:sp>
      <p:sp>
        <p:nvSpPr>
          <p:cNvPr id="3" name="Text Placeholder 2"/>
          <p:cNvSpPr>
            <a:spLocks noGrp="1"/>
          </p:cNvSpPr>
          <p:nvPr>
            <p:ph type="body" idx="1"/>
          </p:nvPr>
        </p:nvSpPr>
        <p:spPr>
          <a:xfrm>
            <a:off x="685801" y="3742267"/>
            <a:ext cx="10394707" cy="1639614"/>
          </a:xfrm>
        </p:spPr>
        <p:txBody>
          <a:bodyPr anchor="t">
            <a:normAutofit/>
          </a:bodyPr>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4A7C737-497D-4502-BD04-797D2ABFD87E}" type="datetime1">
              <a:rPr lang="en-US" smtClean="0"/>
              <a:pPr/>
              <a:t>7/20/2022</a:t>
            </a:fld>
            <a:endParaRPr lang="en-US" dirty="0"/>
          </a:p>
        </p:txBody>
      </p:sp>
      <p:sp>
        <p:nvSpPr>
          <p:cNvPr id="5" name="Footer Placeholder 4"/>
          <p:cNvSpPr>
            <a:spLocks noGrp="1"/>
          </p:cNvSpPr>
          <p:nvPr>
            <p:ph type="ftr" sz="quarter" idx="11"/>
          </p:nvPr>
        </p:nvSpPr>
        <p:spPr/>
        <p:txBody>
          <a:bodyPr/>
          <a:lstStyle/>
          <a:p>
            <a:r>
              <a:rPr lang="en-US"/>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3207515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6882" cy="1158140"/>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5088714" cy="3311189"/>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5993971" y="2063396"/>
            <a:ext cx="5086538" cy="3311189"/>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832A293-E585-4EF2-B166-D3B0E15CA0B4}" type="datetime1">
              <a:rPr lang="en-US" smtClean="0"/>
              <a:pPr/>
              <a:t>7/20/2022</a:t>
            </a:fld>
            <a:endParaRPr lang="en-US" dirty="0"/>
          </a:p>
        </p:txBody>
      </p:sp>
      <p:sp>
        <p:nvSpPr>
          <p:cNvPr id="6" name="Footer Placeholder 5"/>
          <p:cNvSpPr>
            <a:spLocks noGrp="1"/>
          </p:cNvSpPr>
          <p:nvPr>
            <p:ph type="ftr" sz="quarter" idx="11"/>
          </p:nvPr>
        </p:nvSpPr>
        <p:spPr/>
        <p:txBody>
          <a:bodyPr/>
          <a:lstStyle/>
          <a:p>
            <a:r>
              <a:rPr lang="en-US"/>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784348661"/>
      </p:ext>
    </p:extLst>
  </p:cSld>
  <p:clrMapOvr>
    <a:masterClrMapping/>
  </p:clrMapOvr>
  <p:hf hd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4707" cy="115814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8356" y="2063396"/>
            <a:ext cx="4856158"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685802" y="2861733"/>
            <a:ext cx="5088712" cy="2512852"/>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8191" y="2063396"/>
            <a:ext cx="486449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5993969" y="2861733"/>
            <a:ext cx="5088713" cy="2512852"/>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832A293-E585-4EF2-B166-D3B0E15CA0B4}" type="datetime1">
              <a:rPr lang="en-US" smtClean="0"/>
              <a:pPr/>
              <a:t>7/20/2022</a:t>
            </a:fld>
            <a:endParaRPr lang="en-US" dirty="0"/>
          </a:p>
        </p:txBody>
      </p:sp>
      <p:sp>
        <p:nvSpPr>
          <p:cNvPr id="8" name="Footer Placeholder 7"/>
          <p:cNvSpPr>
            <a:spLocks noGrp="1"/>
          </p:cNvSpPr>
          <p:nvPr>
            <p:ph type="ftr" sz="quarter" idx="11"/>
          </p:nvPr>
        </p:nvSpPr>
        <p:spPr/>
        <p:txBody>
          <a:bodyPr/>
          <a:lstStyle/>
          <a:p>
            <a:r>
              <a:rPr lang="en-US"/>
              <a:t>TỰ ĐỘNG HÓA HTL                                                                                           TUẦN 10</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14739655"/>
      </p:ext>
    </p:extLst>
  </p:cSld>
  <p:clrMapOvr>
    <a:masterClrMapping/>
  </p:clrMapOvr>
  <p:hf hd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09DBE1E-49AC-41B3-B2E5-80783BB0F66C}" type="datetime1">
              <a:rPr lang="en-US" smtClean="0"/>
              <a:pPr/>
              <a:t>7/20/2022</a:t>
            </a:fld>
            <a:endParaRPr lang="en-US" dirty="0"/>
          </a:p>
        </p:txBody>
      </p:sp>
      <p:sp>
        <p:nvSpPr>
          <p:cNvPr id="4" name="Footer Placeholder 3"/>
          <p:cNvSpPr>
            <a:spLocks noGrp="1"/>
          </p:cNvSpPr>
          <p:nvPr>
            <p:ph type="ftr" sz="quarter" idx="11"/>
          </p:nvPr>
        </p:nvSpPr>
        <p:spPr/>
        <p:txBody>
          <a:bodyPr/>
          <a:lstStyle/>
          <a:p>
            <a:r>
              <a:rPr lang="en-US"/>
              <a:t>TỰ ĐỘNG HÓA HTL                                                                                           TUẦN 10</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5687344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AABBF04-9769-44E9-9BDC-DF9AF1337E8D}" type="datetime1">
              <a:rPr lang="en-US" smtClean="0"/>
              <a:pPr/>
              <a:t>7/20/2022</a:t>
            </a:fld>
            <a:endParaRPr lang="en-US" dirty="0"/>
          </a:p>
        </p:txBody>
      </p:sp>
      <p:sp>
        <p:nvSpPr>
          <p:cNvPr id="3" name="Footer Placeholder 2"/>
          <p:cNvSpPr>
            <a:spLocks noGrp="1"/>
          </p:cNvSpPr>
          <p:nvPr>
            <p:ph type="ftr" sz="quarter" idx="11"/>
          </p:nvPr>
        </p:nvSpPr>
        <p:spPr/>
        <p:txBody>
          <a:bodyPr/>
          <a:lstStyle/>
          <a:p>
            <a:r>
              <a:rPr lang="en-US"/>
              <a:t>TỰ ĐỘNG HÓA HTL                                                                                           TUẦN 10</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68383815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normAutofit/>
          </a:bodyPr>
          <a:lstStyle>
            <a:lvl1pPr algn="ctr">
              <a:defRPr sz="3600"/>
            </a:lvl1pPr>
          </a:lstStyle>
          <a:p>
            <a:r>
              <a:rPr lang="en-US"/>
              <a:t>Click to edit Master title style</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93642" y="2709052"/>
            <a:ext cx="4126861"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832A293-E585-4EF2-B166-D3B0E15CA0B4}" type="datetime1">
              <a:rPr lang="en-US" smtClean="0"/>
              <a:pPr/>
              <a:t>7/20/2022</a:t>
            </a:fld>
            <a:endParaRPr lang="en-US" dirty="0"/>
          </a:p>
        </p:txBody>
      </p:sp>
      <p:sp>
        <p:nvSpPr>
          <p:cNvPr id="6" name="Footer Placeholder 5"/>
          <p:cNvSpPr>
            <a:spLocks noGrp="1"/>
          </p:cNvSpPr>
          <p:nvPr>
            <p:ph type="ftr" sz="quarter" idx="11"/>
          </p:nvPr>
        </p:nvSpPr>
        <p:spPr/>
        <p:txBody>
          <a:bodyPr/>
          <a:lstStyle/>
          <a:p>
            <a:r>
              <a:rPr lang="en-US"/>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945096562"/>
      </p:ext>
    </p:extLst>
  </p:cSld>
  <p:clrMapOvr>
    <a:masterClrMapping/>
  </p:clrMapOvr>
  <p:hf hdr="0" dt="0"/>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6345302" cy="2023252"/>
          </a:xfrm>
        </p:spPr>
        <p:txBody>
          <a:bodyPr anchor="b">
            <a:normAutofit/>
          </a:bodyPr>
          <a:lstStyle>
            <a:lvl1pPr algn="ct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82362" y="0"/>
            <a:ext cx="3598146"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1" y="2709052"/>
            <a:ext cx="6345301" cy="2362481"/>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C0EA376-C3D8-4A6A-8758-A45533F21194}" type="datetime1">
              <a:rPr lang="en-US" smtClean="0"/>
              <a:pPr/>
              <a:t>7/20/2022</a:t>
            </a:fld>
            <a:endParaRPr lang="en-US" dirty="0"/>
          </a:p>
        </p:txBody>
      </p:sp>
      <p:sp>
        <p:nvSpPr>
          <p:cNvPr id="6" name="Footer Placeholder 5"/>
          <p:cNvSpPr>
            <a:spLocks noGrp="1"/>
          </p:cNvSpPr>
          <p:nvPr>
            <p:ph type="ftr" sz="quarter" idx="11"/>
          </p:nvPr>
        </p:nvSpPr>
        <p:spPr/>
        <p:txBody>
          <a:bodyPr/>
          <a:lstStyle/>
          <a:p>
            <a:r>
              <a:rPr lang="en-US"/>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58839398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4106333"/>
            <a:ext cx="10394708" cy="58884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5801" y="685799"/>
            <a:ext cx="10392513"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780" y="4702923"/>
            <a:ext cx="10394728"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832A293-E585-4EF2-B166-D3B0E15CA0B4}" type="datetime1">
              <a:rPr lang="en-US" smtClean="0"/>
              <a:pPr/>
              <a:t>7/20/2022</a:t>
            </a:fld>
            <a:endParaRPr lang="en-US" dirty="0"/>
          </a:p>
        </p:txBody>
      </p:sp>
      <p:sp>
        <p:nvSpPr>
          <p:cNvPr id="6" name="Footer Placeholder 5"/>
          <p:cNvSpPr>
            <a:spLocks noGrp="1"/>
          </p:cNvSpPr>
          <p:nvPr>
            <p:ph type="ftr" sz="quarter" idx="11"/>
          </p:nvPr>
        </p:nvSpPr>
        <p:spPr/>
        <p:txBody>
          <a:bodyPr/>
          <a:lstStyle/>
          <a:p>
            <a:r>
              <a:rPr lang="en-US"/>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979586997"/>
      </p:ext>
    </p:extLst>
  </p:cSld>
  <p:clrMapOvr>
    <a:masterClrMapping/>
  </p:clrMapOvr>
  <p:hf hdr="0" dt="0"/>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832A293-E585-4EF2-B166-D3B0E15CA0B4}" type="datetime1">
              <a:rPr lang="en-US" smtClean="0"/>
              <a:pPr/>
              <a:t>7/20/2022</a:t>
            </a:fld>
            <a:endParaRPr lang="en-US" dirty="0"/>
          </a:p>
        </p:txBody>
      </p:sp>
      <p:sp>
        <p:nvSpPr>
          <p:cNvPr id="6" name="Footer Placeholder 5"/>
          <p:cNvSpPr>
            <a:spLocks noGrp="1"/>
          </p:cNvSpPr>
          <p:nvPr>
            <p:ph type="ftr" sz="quarter" idx="11"/>
          </p:nvPr>
        </p:nvSpPr>
        <p:spPr/>
        <p:txBody>
          <a:bodyPr/>
          <a:lstStyle/>
          <a:p>
            <a:r>
              <a:rPr lang="en-US"/>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625899542"/>
      </p:ext>
    </p:extLst>
  </p:cSld>
  <p:clrMapOvr>
    <a:masterClrMapping/>
  </p:clrMapOvr>
  <p:hf hdr="0" dt="0"/>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1732" y="685800"/>
            <a:ext cx="9525020" cy="2916704"/>
          </a:xfrm>
        </p:spPr>
        <p:txBody>
          <a:bodyPr anchor="ctr">
            <a:normAutofit/>
          </a:bodyPr>
          <a:lstStyle>
            <a:lvl1pPr algn="ctr">
              <a:defRPr sz="4800"/>
            </a:lvl1pPr>
          </a:lstStyle>
          <a:p>
            <a:r>
              <a:rPr lang="en-US"/>
              <a:t>Click to edit Master title style</a:t>
            </a:r>
            <a:endParaRPr lang="en-US" dirty="0"/>
          </a:p>
        </p:txBody>
      </p:sp>
      <p:sp>
        <p:nvSpPr>
          <p:cNvPr id="12" name="Text Placeholder 3"/>
          <p:cNvSpPr>
            <a:spLocks noGrp="1"/>
          </p:cNvSpPr>
          <p:nvPr>
            <p:ph type="body" sz="half" idx="13"/>
          </p:nvPr>
        </p:nvSpPr>
        <p:spPr>
          <a:xfrm>
            <a:off x="1550264" y="3610032"/>
            <a:ext cx="8667956" cy="377768"/>
          </a:xfrm>
        </p:spPr>
        <p:txBody>
          <a:bodyPr anchor="t">
            <a:normAutofit/>
          </a:bodyPr>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685801" y="4106334"/>
            <a:ext cx="10396882" cy="1268252"/>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832A293-E585-4EF2-B166-D3B0E15CA0B4}" type="datetime1">
              <a:rPr lang="en-US" smtClean="0"/>
              <a:pPr/>
              <a:t>7/20/2022</a:t>
            </a:fld>
            <a:endParaRPr lang="en-US" dirty="0"/>
          </a:p>
        </p:txBody>
      </p:sp>
      <p:sp>
        <p:nvSpPr>
          <p:cNvPr id="6" name="Footer Placeholder 5"/>
          <p:cNvSpPr>
            <a:spLocks noGrp="1"/>
          </p:cNvSpPr>
          <p:nvPr>
            <p:ph type="ftr" sz="quarter" idx="11"/>
          </p:nvPr>
        </p:nvSpPr>
        <p:spPr/>
        <p:txBody>
          <a:bodyPr/>
          <a:lstStyle/>
          <a:p>
            <a:r>
              <a:rPr lang="en-US"/>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
        <p:nvSpPr>
          <p:cNvPr id="13" name="TextBox 12"/>
          <p:cNvSpPr txBox="1"/>
          <p:nvPr/>
        </p:nvSpPr>
        <p:spPr>
          <a:xfrm>
            <a:off x="685801" y="89262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473083" y="292282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304538203"/>
      </p:ext>
    </p:extLst>
  </p:cSld>
  <p:clrMapOvr>
    <a:masterClrMapping/>
  </p:clrMapOvr>
  <p:hf hdr="0" dt="0"/>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5800" y="1723854"/>
            <a:ext cx="10394707" cy="2511835"/>
          </a:xfrm>
        </p:spPr>
        <p:txBody>
          <a:bodyPr anchor="b">
            <a:normAutofit/>
          </a:bodyPr>
          <a:lstStyle>
            <a:lvl1pPr algn="l">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800" y="4247468"/>
            <a:ext cx="10394707" cy="1140644"/>
          </a:xfrm>
        </p:spPr>
        <p:txBody>
          <a:bodyPr anchor="t">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832A293-E585-4EF2-B166-D3B0E15CA0B4}" type="datetime1">
              <a:rPr lang="en-US" smtClean="0"/>
              <a:pPr/>
              <a:t>7/20/2022</a:t>
            </a:fld>
            <a:endParaRPr lang="en-US" dirty="0"/>
          </a:p>
        </p:txBody>
      </p:sp>
      <p:sp>
        <p:nvSpPr>
          <p:cNvPr id="6" name="Footer Placeholder 5"/>
          <p:cNvSpPr>
            <a:spLocks noGrp="1"/>
          </p:cNvSpPr>
          <p:nvPr>
            <p:ph type="ftr" sz="quarter" idx="11"/>
          </p:nvPr>
        </p:nvSpPr>
        <p:spPr/>
        <p:txBody>
          <a:bodyPr/>
          <a:lstStyle/>
          <a:p>
            <a:r>
              <a:rPr lang="en-US"/>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17929881"/>
      </p:ext>
    </p:extLst>
  </p:cSld>
  <p:clrMapOvr>
    <a:masterClrMapping/>
  </p:clrMapOvr>
  <p:hf hdr="0" dt="0"/>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685802" y="685800"/>
            <a:ext cx="10394706" cy="1151965"/>
          </a:xfrm>
        </p:spPr>
        <p:txBody>
          <a:bodyPr/>
          <a:lstStyle>
            <a:lvl1pPr algn="ctr">
              <a:defRPr/>
            </a:lvl1pPr>
          </a:lstStyle>
          <a:p>
            <a:r>
              <a:rPr lang="en-US"/>
              <a:t>Click to edit Master title style</a:t>
            </a:r>
            <a:endParaRPr lang="en-US" dirty="0"/>
          </a:p>
        </p:txBody>
      </p:sp>
      <p:sp>
        <p:nvSpPr>
          <p:cNvPr id="7" name="Text Placeholder 2"/>
          <p:cNvSpPr>
            <a:spLocks noGrp="1"/>
          </p:cNvSpPr>
          <p:nvPr>
            <p:ph type="body" idx="1"/>
          </p:nvPr>
        </p:nvSpPr>
        <p:spPr>
          <a:xfrm>
            <a:off x="68580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802"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23462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234621"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770380"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770380"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6832A293-E585-4EF2-B166-D3B0E15CA0B4}" type="datetime1">
              <a:rPr lang="en-US" smtClean="0"/>
              <a:pPr/>
              <a:t>7/20/2022</a:t>
            </a:fld>
            <a:endParaRPr lang="en-US" dirty="0"/>
          </a:p>
        </p:txBody>
      </p:sp>
      <p:sp>
        <p:nvSpPr>
          <p:cNvPr id="4" name="Footer Placeholder 3"/>
          <p:cNvSpPr>
            <a:spLocks noGrp="1"/>
          </p:cNvSpPr>
          <p:nvPr>
            <p:ph type="ftr" sz="quarter" idx="11"/>
          </p:nvPr>
        </p:nvSpPr>
        <p:spPr/>
        <p:txBody>
          <a:bodyPr/>
          <a:lstStyle/>
          <a:p>
            <a:r>
              <a:rPr lang="en-US"/>
              <a:t>TỰ ĐỘNG HÓA HTL                                                                                           TUẦN 10</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298250622"/>
      </p:ext>
    </p:extLst>
  </p:cSld>
  <p:clrMapOvr>
    <a:masterClrMapping/>
  </p:clrMapOvr>
  <p:hf hdr="0" dt="0"/>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685801" y="685800"/>
            <a:ext cx="10396882" cy="1151965"/>
          </a:xfrm>
        </p:spPr>
        <p:txBody>
          <a:bodyPr/>
          <a:lstStyle>
            <a:lvl1pPr algn="ctr">
              <a:defRPr/>
            </a:lvl1pPr>
          </a:lstStyle>
          <a:p>
            <a:r>
              <a:rPr lang="en-US"/>
              <a:t>Click to edit Master title style</a:t>
            </a:r>
            <a:endParaRPr lang="en-US" dirty="0"/>
          </a:p>
        </p:txBody>
      </p:sp>
      <p:sp>
        <p:nvSpPr>
          <p:cNvPr id="19" name="Text Placeholder 2"/>
          <p:cNvSpPr>
            <a:spLocks noGrp="1"/>
          </p:cNvSpPr>
          <p:nvPr>
            <p:ph type="body" idx="1"/>
          </p:nvPr>
        </p:nvSpPr>
        <p:spPr>
          <a:xfrm>
            <a:off x="69184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5780" y="2063395"/>
            <a:ext cx="3310128"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91840" y="4389287"/>
            <a:ext cx="3310128" cy="98529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23741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235999" y="2063395"/>
            <a:ext cx="3310128"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235999" y="4389286"/>
            <a:ext cx="3310128" cy="98530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768944"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768819" y="2063394"/>
            <a:ext cx="3310128"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768819" y="4389284"/>
            <a:ext cx="3310128" cy="98530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6832A293-E585-4EF2-B166-D3B0E15CA0B4}" type="datetime1">
              <a:rPr lang="en-US" smtClean="0"/>
              <a:pPr/>
              <a:t>7/20/2022</a:t>
            </a:fld>
            <a:endParaRPr lang="en-US" dirty="0"/>
          </a:p>
        </p:txBody>
      </p:sp>
      <p:sp>
        <p:nvSpPr>
          <p:cNvPr id="4" name="Footer Placeholder 3"/>
          <p:cNvSpPr>
            <a:spLocks noGrp="1"/>
          </p:cNvSpPr>
          <p:nvPr>
            <p:ph type="ftr" sz="quarter" idx="11"/>
          </p:nvPr>
        </p:nvSpPr>
        <p:spPr/>
        <p:txBody>
          <a:bodyPr/>
          <a:lstStyle/>
          <a:p>
            <a:r>
              <a:rPr lang="en-US"/>
              <a:t>TỰ ĐỘNG HÓA HTL                                                                                           TUẦN 10</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410358779"/>
      </p:ext>
    </p:extLst>
  </p:cSld>
  <p:clrMapOvr>
    <a:masterClrMapping/>
  </p:clrMapOvr>
  <p:hf hdr="0" dt="0"/>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685800" y="2063396"/>
            <a:ext cx="10394707" cy="331119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832A293-E585-4EF2-B166-D3B0E15CA0B4}" type="datetime1">
              <a:rPr lang="en-US" smtClean="0"/>
              <a:pPr/>
              <a:t>7/20/2022</a:t>
            </a:fld>
            <a:endParaRPr lang="en-US" dirty="0"/>
          </a:p>
        </p:txBody>
      </p:sp>
      <p:sp>
        <p:nvSpPr>
          <p:cNvPr id="5" name="Footer Placeholder 4"/>
          <p:cNvSpPr>
            <a:spLocks noGrp="1"/>
          </p:cNvSpPr>
          <p:nvPr>
            <p:ph type="ftr" sz="quarter" idx="11"/>
          </p:nvPr>
        </p:nvSpPr>
        <p:spPr/>
        <p:txBody>
          <a:bodyPr/>
          <a:lstStyle/>
          <a:p>
            <a:r>
              <a:rPr lang="en-US"/>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957426395"/>
      </p:ext>
    </p:extLst>
  </p:cSld>
  <p:clrMapOvr>
    <a:masterClrMapping/>
  </p:clrMapOvr>
  <p:hf hdr="0" dt="0"/>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5862" y="685800"/>
            <a:ext cx="2264646" cy="4688785"/>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685800" y="685800"/>
            <a:ext cx="7904431" cy="4688785"/>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832A293-E585-4EF2-B166-D3B0E15CA0B4}" type="datetime1">
              <a:rPr lang="en-US" smtClean="0"/>
              <a:pPr/>
              <a:t>7/20/2022</a:t>
            </a:fld>
            <a:endParaRPr lang="en-US" dirty="0"/>
          </a:p>
        </p:txBody>
      </p:sp>
      <p:sp>
        <p:nvSpPr>
          <p:cNvPr id="5" name="Footer Placeholder 4"/>
          <p:cNvSpPr>
            <a:spLocks noGrp="1"/>
          </p:cNvSpPr>
          <p:nvPr>
            <p:ph type="ftr" sz="quarter" idx="11"/>
          </p:nvPr>
        </p:nvSpPr>
        <p:spPr/>
        <p:txBody>
          <a:bodyPr/>
          <a:lstStyle/>
          <a:p>
            <a:r>
              <a:rPr lang="en-US"/>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904649568"/>
      </p:ext>
    </p:extLst>
  </p:cSld>
  <p:clrMapOvr>
    <a:masterClrMapping/>
  </p:clrMapOvr>
  <p:hf hdr="0" dt="0"/>
</p:sldLayout>
</file>

<file path=ppt/slideLayouts/slideLayout2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7E12E5B-AFEB-454D-95C5-ABDBECA439C7}" type="datetime1">
              <a:rPr lang="en-US" smtClean="0"/>
              <a:pPr/>
              <a:t>7/20/2022</a:t>
            </a:fld>
            <a:endParaRPr lang="en-US" dirty="0"/>
          </a:p>
        </p:txBody>
      </p:sp>
      <p:sp>
        <p:nvSpPr>
          <p:cNvPr id="5" name="Footer Placeholder 4"/>
          <p:cNvSpPr>
            <a:spLocks noGrp="1"/>
          </p:cNvSpPr>
          <p:nvPr>
            <p:ph type="ftr" sz="quarter" idx="11"/>
          </p:nvPr>
        </p:nvSpPr>
        <p:spPr/>
        <p:txBody>
          <a:bodyPr/>
          <a:lstStyle/>
          <a:p>
            <a:r>
              <a:rPr lang="en-US"/>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05422885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0A176C1C-6DDB-4C2B-AEB7-38C4389A9A7A}" type="datetime1">
              <a:rPr lang="en-US" smtClean="0"/>
              <a:pPr/>
              <a:t>7/20/2022</a:t>
            </a:fld>
            <a:endParaRPr lang="en-US" dirty="0"/>
          </a:p>
        </p:txBody>
      </p:sp>
      <p:sp>
        <p:nvSpPr>
          <p:cNvPr id="5" name="Footer Placeholder 4"/>
          <p:cNvSpPr>
            <a:spLocks noGrp="1"/>
          </p:cNvSpPr>
          <p:nvPr>
            <p:ph type="ftr" sz="quarter" idx="11"/>
          </p:nvPr>
        </p:nvSpPr>
        <p:spPr/>
        <p:txBody>
          <a:bodyPr/>
          <a:lstStyle/>
          <a:p>
            <a:r>
              <a:rPr lang="en-US"/>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57426468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4A7C737-497D-4502-BD04-797D2ABFD87E}" type="datetime1">
              <a:rPr lang="en-US" smtClean="0"/>
              <a:pPr/>
              <a:t>7/20/2022</a:t>
            </a:fld>
            <a:endParaRPr lang="en-US" dirty="0"/>
          </a:p>
        </p:txBody>
      </p:sp>
      <p:sp>
        <p:nvSpPr>
          <p:cNvPr id="5" name="Footer Placeholder 4"/>
          <p:cNvSpPr>
            <a:spLocks noGrp="1"/>
          </p:cNvSpPr>
          <p:nvPr>
            <p:ph type="ftr" sz="quarter" idx="11"/>
          </p:nvPr>
        </p:nvSpPr>
        <p:spPr/>
        <p:txBody>
          <a:bodyPr/>
          <a:lstStyle/>
          <a:p>
            <a:r>
              <a:rPr lang="en-US"/>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90114511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CEAC601-B0FA-40EF-A961-80DC42E273AB}" type="datetime1">
              <a:rPr lang="en-US" smtClean="0"/>
              <a:pPr/>
              <a:t>7/20/2022</a:t>
            </a:fld>
            <a:endParaRPr lang="en-US" dirty="0"/>
          </a:p>
        </p:txBody>
      </p:sp>
      <p:sp>
        <p:nvSpPr>
          <p:cNvPr id="6" name="Footer Placeholder 5"/>
          <p:cNvSpPr>
            <a:spLocks noGrp="1"/>
          </p:cNvSpPr>
          <p:nvPr>
            <p:ph type="ftr" sz="quarter" idx="11"/>
          </p:nvPr>
        </p:nvSpPr>
        <p:spPr/>
        <p:txBody>
          <a:bodyPr/>
          <a:lstStyle/>
          <a:p>
            <a:r>
              <a:rPr lang="en-US"/>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81206941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845EF8D-D90B-4DCD-B704-6C69AE37555C}" type="datetime1">
              <a:rPr lang="en-US" smtClean="0"/>
              <a:pPr/>
              <a:t>7/20/2022</a:t>
            </a:fld>
            <a:endParaRPr lang="en-US" dirty="0"/>
          </a:p>
        </p:txBody>
      </p:sp>
      <p:sp>
        <p:nvSpPr>
          <p:cNvPr id="8" name="Footer Placeholder 7"/>
          <p:cNvSpPr>
            <a:spLocks noGrp="1"/>
          </p:cNvSpPr>
          <p:nvPr>
            <p:ph type="ftr" sz="quarter" idx="11"/>
          </p:nvPr>
        </p:nvSpPr>
        <p:spPr/>
        <p:txBody>
          <a:bodyPr/>
          <a:lstStyle/>
          <a:p>
            <a:r>
              <a:rPr lang="en-US"/>
              <a:t>TỰ ĐỘNG HÓA HTL                                                                                           TUẦN 10</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29047860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A09DBE1E-49AC-41B3-B2E5-80783BB0F66C}" type="datetime1">
              <a:rPr lang="en-US" smtClean="0"/>
              <a:pPr/>
              <a:t>7/20/2022</a:t>
            </a:fld>
            <a:endParaRPr lang="en-US" dirty="0"/>
          </a:p>
        </p:txBody>
      </p:sp>
      <p:sp>
        <p:nvSpPr>
          <p:cNvPr id="5" name="Footer Placeholder 3"/>
          <p:cNvSpPr>
            <a:spLocks noGrp="1"/>
          </p:cNvSpPr>
          <p:nvPr>
            <p:ph type="ftr" sz="quarter" idx="11"/>
          </p:nvPr>
        </p:nvSpPr>
        <p:spPr/>
        <p:txBody>
          <a:bodyPr/>
          <a:lstStyle/>
          <a:p>
            <a:r>
              <a:rPr lang="en-US"/>
              <a:t>TỰ ĐỘNG HÓA HTL                                                                                           TUẦN 10</a:t>
            </a:r>
            <a:endParaRPr lang="en-US" dirty="0"/>
          </a:p>
        </p:txBody>
      </p:sp>
      <p:sp>
        <p:nvSpPr>
          <p:cNvPr id="6"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15065403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EAABBF04-9769-44E9-9BDC-DF9AF1337E8D}" type="datetime1">
              <a:rPr lang="en-US" smtClean="0"/>
              <a:pPr/>
              <a:t>7/20/2022</a:t>
            </a:fld>
            <a:endParaRPr lang="en-US" dirty="0"/>
          </a:p>
        </p:txBody>
      </p:sp>
      <p:sp>
        <p:nvSpPr>
          <p:cNvPr id="5" name="Footer Placeholder 2"/>
          <p:cNvSpPr>
            <a:spLocks noGrp="1"/>
          </p:cNvSpPr>
          <p:nvPr>
            <p:ph type="ftr" sz="quarter" idx="11"/>
          </p:nvPr>
        </p:nvSpPr>
        <p:spPr/>
        <p:txBody>
          <a:bodyPr/>
          <a:lstStyle/>
          <a:p>
            <a:r>
              <a:rPr lang="en-US"/>
              <a:t>TỰ ĐỘNG HÓA HTL                                                                                           TUẦN 10</a:t>
            </a:r>
            <a:endParaRPr lang="en-US" dirty="0"/>
          </a:p>
        </p:txBody>
      </p:sp>
      <p:sp>
        <p:nvSpPr>
          <p:cNvPr id="6" name="Slide Number Placeholder 3"/>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94417078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0AB574A2-7E2D-470A-832E-75065E4CBC05}" type="datetime1">
              <a:rPr lang="en-US" smtClean="0"/>
              <a:pPr/>
              <a:t>7/20/2022</a:t>
            </a:fld>
            <a:endParaRPr lang="en-US" dirty="0"/>
          </a:p>
        </p:txBody>
      </p:sp>
      <p:sp>
        <p:nvSpPr>
          <p:cNvPr id="5" name="Footer Placeholder 5"/>
          <p:cNvSpPr>
            <a:spLocks noGrp="1"/>
          </p:cNvSpPr>
          <p:nvPr>
            <p:ph type="ftr" sz="quarter" idx="11"/>
          </p:nvPr>
        </p:nvSpPr>
        <p:spPr/>
        <p:txBody>
          <a:bodyPr/>
          <a:lstStyle/>
          <a:p>
            <a:r>
              <a:rPr lang="en-US"/>
              <a:t>TỰ ĐỘNG HÓA HTL                                                                                           TUẦN 10</a:t>
            </a:r>
            <a:endParaRPr lang="en-US" dirty="0"/>
          </a:p>
        </p:txBody>
      </p:sp>
      <p:sp>
        <p:nvSpPr>
          <p:cNvPr id="6"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51882107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0EA376-C3D8-4A6A-8758-A45533F21194}" type="datetime1">
              <a:rPr lang="en-US" smtClean="0"/>
              <a:pPr/>
              <a:t>7/20/2022</a:t>
            </a:fld>
            <a:endParaRPr lang="en-US" dirty="0"/>
          </a:p>
        </p:txBody>
      </p:sp>
      <p:sp>
        <p:nvSpPr>
          <p:cNvPr id="6" name="Footer Placeholder 5"/>
          <p:cNvSpPr>
            <a:spLocks noGrp="1"/>
          </p:cNvSpPr>
          <p:nvPr>
            <p:ph type="ftr" sz="quarter" idx="11"/>
          </p:nvPr>
        </p:nvSpPr>
        <p:spPr/>
        <p:txBody>
          <a:bodyPr/>
          <a:lstStyle/>
          <a:p>
            <a:r>
              <a:rPr lang="en-US"/>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87760327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832A293-E585-4EF2-B166-D3B0E15CA0B4}" type="datetime1">
              <a:rPr lang="en-US" smtClean="0"/>
              <a:pPr/>
              <a:t>7/20/2022</a:t>
            </a:fld>
            <a:endParaRPr lang="en-US" dirty="0"/>
          </a:p>
        </p:txBody>
      </p:sp>
      <p:sp>
        <p:nvSpPr>
          <p:cNvPr id="6" name="Footer Placeholder 5"/>
          <p:cNvSpPr>
            <a:spLocks noGrp="1"/>
          </p:cNvSpPr>
          <p:nvPr>
            <p:ph type="ftr" sz="quarter" idx="11"/>
          </p:nvPr>
        </p:nvSpPr>
        <p:spPr/>
        <p:txBody>
          <a:bodyPr/>
          <a:lstStyle/>
          <a:p>
            <a:r>
              <a:rPr lang="en-US"/>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015461032"/>
      </p:ext>
    </p:extLst>
  </p:cSld>
  <p:clrMapOvr>
    <a:masterClrMapping/>
  </p:clrMapOvr>
  <p:hf hdr="0" dt="0"/>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6832A293-E585-4EF2-B166-D3B0E15CA0B4}" type="datetime1">
              <a:rPr lang="en-US" smtClean="0"/>
              <a:pPr/>
              <a:t>7/20/2022</a:t>
            </a:fld>
            <a:endParaRPr lang="en-US" dirty="0"/>
          </a:p>
        </p:txBody>
      </p:sp>
      <p:sp>
        <p:nvSpPr>
          <p:cNvPr id="5" name="Footer Placeholder 4"/>
          <p:cNvSpPr>
            <a:spLocks noGrp="1"/>
          </p:cNvSpPr>
          <p:nvPr>
            <p:ph type="ftr" sz="quarter" idx="11"/>
          </p:nvPr>
        </p:nvSpPr>
        <p:spPr/>
        <p:txBody>
          <a:bodyPr/>
          <a:lstStyle/>
          <a:p>
            <a:r>
              <a:rPr lang="en-US"/>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821712762"/>
      </p:ext>
    </p:extLst>
  </p:cSld>
  <p:clrMapOvr>
    <a:masterClrMapping/>
  </p:clrMapOvr>
  <p:hf hdr="0" dt="0"/>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6832A293-E585-4EF2-B166-D3B0E15CA0B4}" type="datetime1">
              <a:rPr lang="en-US" smtClean="0"/>
              <a:pPr/>
              <a:t>7/20/2022</a:t>
            </a:fld>
            <a:endParaRPr lang="en-US" dirty="0"/>
          </a:p>
        </p:txBody>
      </p:sp>
      <p:sp>
        <p:nvSpPr>
          <p:cNvPr id="5" name="Footer Placeholder 4"/>
          <p:cNvSpPr>
            <a:spLocks noGrp="1"/>
          </p:cNvSpPr>
          <p:nvPr>
            <p:ph type="ftr" sz="quarter" idx="11"/>
          </p:nvPr>
        </p:nvSpPr>
        <p:spPr/>
        <p:txBody>
          <a:bodyPr/>
          <a:lstStyle/>
          <a:p>
            <a:r>
              <a:rPr lang="en-US"/>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733534560"/>
      </p:ext>
    </p:extLst>
  </p:cSld>
  <p:clrMapOvr>
    <a:masterClrMapping/>
  </p:clrMapOvr>
  <p:hf hdr="0" dt="0"/>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832A293-E585-4EF2-B166-D3B0E15CA0B4}" type="datetime1">
              <a:rPr lang="en-US" smtClean="0"/>
              <a:pPr/>
              <a:t>7/20/2022</a:t>
            </a:fld>
            <a:endParaRPr lang="en-US" dirty="0"/>
          </a:p>
        </p:txBody>
      </p:sp>
      <p:sp>
        <p:nvSpPr>
          <p:cNvPr id="5" name="Footer Placeholder 4"/>
          <p:cNvSpPr>
            <a:spLocks noGrp="1"/>
          </p:cNvSpPr>
          <p:nvPr>
            <p:ph type="ftr" sz="quarter" idx="11"/>
          </p:nvPr>
        </p:nvSpPr>
        <p:spPr/>
        <p:txBody>
          <a:bodyPr/>
          <a:lstStyle/>
          <a:p>
            <a:r>
              <a:rPr lang="en-US"/>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60011293"/>
      </p:ext>
    </p:extLst>
  </p:cSld>
  <p:clrMapOvr>
    <a:masterClrMapping/>
  </p:clrMapOvr>
  <p:hf hdr="0" dt="0"/>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6832A293-E585-4EF2-B166-D3B0E15CA0B4}" type="datetime1">
              <a:rPr lang="en-US" smtClean="0"/>
              <a:pPr/>
              <a:t>7/20/2022</a:t>
            </a:fld>
            <a:endParaRPr lang="en-US" dirty="0"/>
          </a:p>
        </p:txBody>
      </p:sp>
      <p:sp>
        <p:nvSpPr>
          <p:cNvPr id="4" name="Footer Placeholder 4"/>
          <p:cNvSpPr>
            <a:spLocks noGrp="1"/>
          </p:cNvSpPr>
          <p:nvPr>
            <p:ph type="ftr" sz="quarter" idx="11"/>
          </p:nvPr>
        </p:nvSpPr>
        <p:spPr/>
        <p:txBody>
          <a:bodyPr/>
          <a:lstStyle/>
          <a:p>
            <a:r>
              <a:rPr lang="en-US"/>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988959537"/>
      </p:ext>
    </p:extLst>
  </p:cSld>
  <p:clrMapOvr>
    <a:masterClrMapping/>
  </p:clrMapOvr>
  <p:hf hdr="0" dt="0"/>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6832A293-E585-4EF2-B166-D3B0E15CA0B4}" type="datetime1">
              <a:rPr lang="en-US" smtClean="0"/>
              <a:pPr/>
              <a:t>7/20/2022</a:t>
            </a:fld>
            <a:endParaRPr lang="en-US" dirty="0"/>
          </a:p>
        </p:txBody>
      </p:sp>
      <p:sp>
        <p:nvSpPr>
          <p:cNvPr id="4" name="Footer Placeholder 4"/>
          <p:cNvSpPr>
            <a:spLocks noGrp="1"/>
          </p:cNvSpPr>
          <p:nvPr>
            <p:ph type="ftr" sz="quarter" idx="11"/>
          </p:nvPr>
        </p:nvSpPr>
        <p:spPr/>
        <p:txBody>
          <a:bodyPr/>
          <a:lstStyle/>
          <a:p>
            <a:r>
              <a:rPr lang="en-US"/>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025549019"/>
      </p:ext>
    </p:extLst>
  </p:cSld>
  <p:clrMapOvr>
    <a:masterClrMapping/>
  </p:clrMapOvr>
  <p:hf hdr="0" dt="0"/>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68BF21D-7091-4525-8B64-9A5B0984C2CB}" type="datetime1">
              <a:rPr lang="en-US" smtClean="0"/>
              <a:pPr/>
              <a:t>7/20/2022</a:t>
            </a:fld>
            <a:endParaRPr lang="en-US" dirty="0"/>
          </a:p>
        </p:txBody>
      </p:sp>
      <p:sp>
        <p:nvSpPr>
          <p:cNvPr id="5" name="Footer Placeholder 4"/>
          <p:cNvSpPr>
            <a:spLocks noGrp="1"/>
          </p:cNvSpPr>
          <p:nvPr>
            <p:ph type="ftr" sz="quarter" idx="11"/>
          </p:nvPr>
        </p:nvSpPr>
        <p:spPr/>
        <p:txBody>
          <a:bodyPr/>
          <a:lstStyle/>
          <a:p>
            <a:r>
              <a:rPr lang="en-US"/>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63501313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91CEDE8-3922-43EF-9A06-CCD6FBDB342B}" type="datetime1">
              <a:rPr lang="en-US" smtClean="0"/>
              <a:pPr/>
              <a:t>7/20/2022</a:t>
            </a:fld>
            <a:endParaRPr lang="en-US" dirty="0"/>
          </a:p>
        </p:txBody>
      </p:sp>
      <p:sp>
        <p:nvSpPr>
          <p:cNvPr id="5" name="Footer Placeholder 4"/>
          <p:cNvSpPr>
            <a:spLocks noGrp="1"/>
          </p:cNvSpPr>
          <p:nvPr>
            <p:ph type="ftr" sz="quarter" idx="11"/>
          </p:nvPr>
        </p:nvSpPr>
        <p:spPr/>
        <p:txBody>
          <a:bodyPr/>
          <a:lstStyle/>
          <a:p>
            <a:r>
              <a:rPr lang="en-US"/>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14837022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7E12E5B-AFEB-454D-95C5-ABDBECA439C7}" type="datetime1">
              <a:rPr lang="en-US" smtClean="0"/>
              <a:pPr/>
              <a:t>7/20/2022</a:t>
            </a:fld>
            <a:endParaRPr lang="en-US" dirty="0"/>
          </a:p>
        </p:txBody>
      </p:sp>
      <p:sp>
        <p:nvSpPr>
          <p:cNvPr id="5" name="Footer Placeholder 4"/>
          <p:cNvSpPr>
            <a:spLocks noGrp="1"/>
          </p:cNvSpPr>
          <p:nvPr>
            <p:ph type="ftr" sz="quarter" idx="11"/>
          </p:nvPr>
        </p:nvSpPr>
        <p:spPr/>
        <p:txBody>
          <a:bodyPr/>
          <a:lstStyle/>
          <a:p>
            <a:r>
              <a:rPr lang="en-US"/>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24978462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A176C1C-6DDB-4C2B-AEB7-38C4389A9A7A}" type="datetime1">
              <a:rPr lang="en-US" smtClean="0"/>
              <a:pPr/>
              <a:t>7/20/2022</a:t>
            </a:fld>
            <a:endParaRPr lang="en-US" dirty="0"/>
          </a:p>
        </p:txBody>
      </p:sp>
      <p:sp>
        <p:nvSpPr>
          <p:cNvPr id="5" name="Footer Placeholder 4"/>
          <p:cNvSpPr>
            <a:spLocks noGrp="1"/>
          </p:cNvSpPr>
          <p:nvPr>
            <p:ph type="ftr" sz="quarter" idx="11"/>
          </p:nvPr>
        </p:nvSpPr>
        <p:spPr/>
        <p:txBody>
          <a:bodyPr/>
          <a:lstStyle/>
          <a:p>
            <a:r>
              <a:rPr lang="en-US"/>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22598413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4A7C737-497D-4502-BD04-797D2ABFD87E}" type="datetime1">
              <a:rPr lang="en-US" smtClean="0"/>
              <a:pPr/>
              <a:t>7/20/2022</a:t>
            </a:fld>
            <a:endParaRPr lang="en-US" dirty="0"/>
          </a:p>
        </p:txBody>
      </p:sp>
      <p:sp>
        <p:nvSpPr>
          <p:cNvPr id="5" name="Footer Placeholder 4"/>
          <p:cNvSpPr>
            <a:spLocks noGrp="1"/>
          </p:cNvSpPr>
          <p:nvPr>
            <p:ph type="ftr" sz="quarter" idx="11"/>
          </p:nvPr>
        </p:nvSpPr>
        <p:spPr/>
        <p:txBody>
          <a:bodyPr/>
          <a:lstStyle/>
          <a:p>
            <a:r>
              <a:rPr lang="en-US"/>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60692482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CEAC601-B0FA-40EF-A961-80DC42E273AB}" type="datetime1">
              <a:rPr lang="en-US" smtClean="0"/>
              <a:pPr/>
              <a:t>7/20/2022</a:t>
            </a:fld>
            <a:endParaRPr lang="en-US" dirty="0"/>
          </a:p>
        </p:txBody>
      </p:sp>
      <p:sp>
        <p:nvSpPr>
          <p:cNvPr id="6" name="Footer Placeholder 5"/>
          <p:cNvSpPr>
            <a:spLocks noGrp="1"/>
          </p:cNvSpPr>
          <p:nvPr>
            <p:ph type="ftr" sz="quarter" idx="11"/>
          </p:nvPr>
        </p:nvSpPr>
        <p:spPr/>
        <p:txBody>
          <a:bodyPr/>
          <a:lstStyle/>
          <a:p>
            <a:r>
              <a:rPr lang="en-US"/>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96104108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845EF8D-D90B-4DCD-B704-6C69AE37555C}" type="datetime1">
              <a:rPr lang="en-US" smtClean="0"/>
              <a:pPr/>
              <a:t>7/20/2022</a:t>
            </a:fld>
            <a:endParaRPr lang="en-US" dirty="0"/>
          </a:p>
        </p:txBody>
      </p:sp>
      <p:sp>
        <p:nvSpPr>
          <p:cNvPr id="8" name="Footer Placeholder 7"/>
          <p:cNvSpPr>
            <a:spLocks noGrp="1"/>
          </p:cNvSpPr>
          <p:nvPr>
            <p:ph type="ftr" sz="quarter" idx="11"/>
          </p:nvPr>
        </p:nvSpPr>
        <p:spPr/>
        <p:txBody>
          <a:bodyPr/>
          <a:lstStyle/>
          <a:p>
            <a:r>
              <a:rPr lang="en-US"/>
              <a:t>TỰ ĐỘNG HÓA HTL                                                                                           TUẦN 10</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30155899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09DBE1E-49AC-41B3-B2E5-80783BB0F66C}" type="datetime1">
              <a:rPr lang="en-US" smtClean="0"/>
              <a:pPr/>
              <a:t>7/20/2022</a:t>
            </a:fld>
            <a:endParaRPr lang="en-US" dirty="0"/>
          </a:p>
        </p:txBody>
      </p:sp>
      <p:sp>
        <p:nvSpPr>
          <p:cNvPr id="4" name="Footer Placeholder 3"/>
          <p:cNvSpPr>
            <a:spLocks noGrp="1"/>
          </p:cNvSpPr>
          <p:nvPr>
            <p:ph type="ftr" sz="quarter" idx="11"/>
          </p:nvPr>
        </p:nvSpPr>
        <p:spPr/>
        <p:txBody>
          <a:bodyPr/>
          <a:lstStyle/>
          <a:p>
            <a:r>
              <a:rPr lang="en-US"/>
              <a:t>TỰ ĐỘNG HÓA HTL                                                                                           TUẦN 10</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28197318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AABBF04-9769-44E9-9BDC-DF9AF1337E8D}" type="datetime1">
              <a:rPr lang="en-US" smtClean="0"/>
              <a:pPr/>
              <a:t>7/20/2022</a:t>
            </a:fld>
            <a:endParaRPr lang="en-US" dirty="0"/>
          </a:p>
        </p:txBody>
      </p:sp>
      <p:sp>
        <p:nvSpPr>
          <p:cNvPr id="3" name="Footer Placeholder 2"/>
          <p:cNvSpPr>
            <a:spLocks noGrp="1"/>
          </p:cNvSpPr>
          <p:nvPr>
            <p:ph type="ftr" sz="quarter" idx="11"/>
          </p:nvPr>
        </p:nvSpPr>
        <p:spPr/>
        <p:txBody>
          <a:bodyPr/>
          <a:lstStyle/>
          <a:p>
            <a:r>
              <a:rPr lang="en-US"/>
              <a:t>TỰ ĐỘNG HÓA HTL                                                                                           TUẦN 10</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45306582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AB574A2-7E2D-470A-832E-75065E4CBC05}" type="datetime1">
              <a:rPr lang="en-US" smtClean="0"/>
              <a:pPr/>
              <a:t>7/20/2022</a:t>
            </a:fld>
            <a:endParaRPr lang="en-US" dirty="0"/>
          </a:p>
        </p:txBody>
      </p:sp>
      <p:sp>
        <p:nvSpPr>
          <p:cNvPr id="6" name="Footer Placeholder 5"/>
          <p:cNvSpPr>
            <a:spLocks noGrp="1"/>
          </p:cNvSpPr>
          <p:nvPr>
            <p:ph type="ftr" sz="quarter" idx="11"/>
          </p:nvPr>
        </p:nvSpPr>
        <p:spPr/>
        <p:txBody>
          <a:bodyPr/>
          <a:lstStyle/>
          <a:p>
            <a:r>
              <a:rPr lang="en-US"/>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91503385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
        <p:nvSpPr>
          <p:cNvPr id="5" name="Date Placeholder 4"/>
          <p:cNvSpPr>
            <a:spLocks noGrp="1"/>
          </p:cNvSpPr>
          <p:nvPr>
            <p:ph type="dt" sz="half" idx="10"/>
          </p:nvPr>
        </p:nvSpPr>
        <p:spPr/>
        <p:txBody>
          <a:bodyPr/>
          <a:lstStyle/>
          <a:p>
            <a:fld id="{EC0EA376-C3D8-4A6A-8758-A45533F21194}" type="datetime1">
              <a:rPr lang="en-US" smtClean="0"/>
              <a:pPr/>
              <a:t>7/20/2022</a:t>
            </a:fld>
            <a:endParaRPr lang="en-US" dirty="0"/>
          </a:p>
        </p:txBody>
      </p:sp>
    </p:spTree>
    <p:extLst>
      <p:ext uri="{BB962C8B-B14F-4D97-AF65-F5344CB8AC3E}">
        <p14:creationId xmlns:p14="http://schemas.microsoft.com/office/powerpoint/2010/main" val="123603680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832A293-E585-4EF2-B166-D3B0E15CA0B4}" type="datetime1">
              <a:rPr lang="en-US" smtClean="0"/>
              <a:pPr/>
              <a:t>7/20/2022</a:t>
            </a:fld>
            <a:endParaRPr lang="en-US" dirty="0"/>
          </a:p>
        </p:txBody>
      </p:sp>
      <p:sp>
        <p:nvSpPr>
          <p:cNvPr id="5" name="Footer Placeholder 4"/>
          <p:cNvSpPr>
            <a:spLocks noGrp="1"/>
          </p:cNvSpPr>
          <p:nvPr>
            <p:ph type="ftr" sz="quarter" idx="11"/>
          </p:nvPr>
        </p:nvSpPr>
        <p:spPr/>
        <p:txBody>
          <a:bodyPr/>
          <a:lstStyle/>
          <a:p>
            <a:r>
              <a:rPr lang="en-US"/>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613424652"/>
      </p:ext>
    </p:extLst>
  </p:cSld>
  <p:clrMapOvr>
    <a:masterClrMapping/>
  </p:clrMapOvr>
  <p:hf hdr="0" dt="0"/>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832A293-E585-4EF2-B166-D3B0E15CA0B4}" type="datetime1">
              <a:rPr lang="en-US" smtClean="0"/>
              <a:pPr/>
              <a:t>7/20/2022</a:t>
            </a:fld>
            <a:endParaRPr lang="en-US" dirty="0"/>
          </a:p>
        </p:txBody>
      </p:sp>
      <p:sp>
        <p:nvSpPr>
          <p:cNvPr id="5" name="Footer Placeholder 4"/>
          <p:cNvSpPr>
            <a:spLocks noGrp="1"/>
          </p:cNvSpPr>
          <p:nvPr>
            <p:ph type="ftr" sz="quarter" idx="11"/>
          </p:nvPr>
        </p:nvSpPr>
        <p:spPr/>
        <p:txBody>
          <a:bodyPr/>
          <a:lstStyle/>
          <a:p>
            <a:r>
              <a:rPr lang="en-US"/>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130236936"/>
      </p:ext>
    </p:extLst>
  </p:cSld>
  <p:clrMapOvr>
    <a:masterClrMapping/>
  </p:clrMapOvr>
  <p:hf hdr="0" dt="0"/>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832A293-E585-4EF2-B166-D3B0E15CA0B4}" type="datetime1">
              <a:rPr lang="en-US" smtClean="0"/>
              <a:pPr/>
              <a:t>7/20/2022</a:t>
            </a:fld>
            <a:endParaRPr lang="en-US" dirty="0"/>
          </a:p>
        </p:txBody>
      </p:sp>
      <p:sp>
        <p:nvSpPr>
          <p:cNvPr id="5" name="Footer Placeholder 4"/>
          <p:cNvSpPr>
            <a:spLocks noGrp="1"/>
          </p:cNvSpPr>
          <p:nvPr>
            <p:ph type="ftr" sz="quarter" idx="11"/>
          </p:nvPr>
        </p:nvSpPr>
        <p:spPr/>
        <p:txBody>
          <a:bodyPr/>
          <a:lstStyle/>
          <a:p>
            <a:r>
              <a:rPr lang="en-US"/>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942585059"/>
      </p:ext>
    </p:extLst>
  </p:cSld>
  <p:clrMapOvr>
    <a:masterClrMapping/>
  </p:clrMapOvr>
  <p:hf hdr="0" dt="0"/>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832A293-E585-4EF2-B166-D3B0E15CA0B4}" type="datetime1">
              <a:rPr lang="en-US" smtClean="0"/>
              <a:pPr/>
              <a:t>7/20/2022</a:t>
            </a:fld>
            <a:endParaRPr lang="en-US" dirty="0"/>
          </a:p>
        </p:txBody>
      </p:sp>
      <p:sp>
        <p:nvSpPr>
          <p:cNvPr id="5" name="Footer Placeholder 4"/>
          <p:cNvSpPr>
            <a:spLocks noGrp="1"/>
          </p:cNvSpPr>
          <p:nvPr>
            <p:ph type="ftr" sz="quarter" idx="11"/>
          </p:nvPr>
        </p:nvSpPr>
        <p:spPr/>
        <p:txBody>
          <a:bodyPr/>
          <a:lstStyle/>
          <a:p>
            <a:r>
              <a:rPr lang="en-US"/>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432794405"/>
      </p:ext>
    </p:extLst>
  </p:cSld>
  <p:clrMapOvr>
    <a:masterClrMapping/>
  </p:clrMapOvr>
  <p:hf hdr="0" dt="0"/>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832A293-E585-4EF2-B166-D3B0E15CA0B4}" type="datetime1">
              <a:rPr lang="en-US" smtClean="0"/>
              <a:pPr/>
              <a:t>7/20/2022</a:t>
            </a:fld>
            <a:endParaRPr lang="en-US" dirty="0"/>
          </a:p>
        </p:txBody>
      </p:sp>
      <p:sp>
        <p:nvSpPr>
          <p:cNvPr id="5" name="Footer Placeholder 4"/>
          <p:cNvSpPr>
            <a:spLocks noGrp="1"/>
          </p:cNvSpPr>
          <p:nvPr>
            <p:ph type="ftr" sz="quarter" idx="11"/>
          </p:nvPr>
        </p:nvSpPr>
        <p:spPr/>
        <p:txBody>
          <a:bodyPr/>
          <a:lstStyle/>
          <a:p>
            <a:r>
              <a:rPr lang="en-US"/>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734432363"/>
      </p:ext>
    </p:extLst>
  </p:cSld>
  <p:clrMapOvr>
    <a:masterClrMapping/>
  </p:clrMapOvr>
  <p:hf hdr="0" dt="0"/>
</p:sldLayout>
</file>

<file path=ppt/slideLayouts/slideLayout6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68BF21D-7091-4525-8B64-9A5B0984C2CB}" type="datetime1">
              <a:rPr lang="en-US" smtClean="0"/>
              <a:pPr/>
              <a:t>7/20/2022</a:t>
            </a:fld>
            <a:endParaRPr lang="en-US" dirty="0"/>
          </a:p>
        </p:txBody>
      </p:sp>
      <p:sp>
        <p:nvSpPr>
          <p:cNvPr id="5" name="Footer Placeholder 4"/>
          <p:cNvSpPr>
            <a:spLocks noGrp="1"/>
          </p:cNvSpPr>
          <p:nvPr>
            <p:ph type="ftr" sz="quarter" idx="11"/>
          </p:nvPr>
        </p:nvSpPr>
        <p:spPr/>
        <p:txBody>
          <a:bodyPr/>
          <a:lstStyle/>
          <a:p>
            <a:r>
              <a:rPr lang="en-US"/>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27020788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91CEDE8-3922-43EF-9A06-CCD6FBDB342B}" type="datetime1">
              <a:rPr lang="en-US" smtClean="0"/>
              <a:pPr/>
              <a:t>7/20/2022</a:t>
            </a:fld>
            <a:endParaRPr lang="en-US" dirty="0"/>
          </a:p>
        </p:txBody>
      </p:sp>
      <p:sp>
        <p:nvSpPr>
          <p:cNvPr id="5" name="Footer Placeholder 4"/>
          <p:cNvSpPr>
            <a:spLocks noGrp="1"/>
          </p:cNvSpPr>
          <p:nvPr>
            <p:ph type="ftr" sz="quarter" idx="11"/>
          </p:nvPr>
        </p:nvSpPr>
        <p:spPr/>
        <p:txBody>
          <a:bodyPr/>
          <a:lstStyle/>
          <a:p>
            <a:r>
              <a:rPr lang="en-US"/>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24374682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7E12E5B-AFEB-454D-95C5-ABDBECA439C7}" type="datetime1">
              <a:rPr lang="en-US" smtClean="0"/>
              <a:pPr/>
              <a:t>7/20/2022</a:t>
            </a:fld>
            <a:endParaRPr lang="en-US" dirty="0"/>
          </a:p>
        </p:txBody>
      </p:sp>
      <p:sp>
        <p:nvSpPr>
          <p:cNvPr id="5" name="Footer Placeholder 4"/>
          <p:cNvSpPr>
            <a:spLocks noGrp="1"/>
          </p:cNvSpPr>
          <p:nvPr>
            <p:ph type="ftr" sz="quarter" idx="11"/>
          </p:nvPr>
        </p:nvSpPr>
        <p:spPr/>
        <p:txBody>
          <a:bodyPr/>
          <a:lstStyle/>
          <a:p>
            <a:r>
              <a:rPr lang="en-US"/>
              <a:t>TỰ ĐỘNG HÓA HTL                                                                                           TUẦN 10</a:t>
            </a:r>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968270790"/>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A176C1C-6DDB-4C2B-AEB7-38C4389A9A7A}" type="datetime1">
              <a:rPr lang="en-US" smtClean="0"/>
              <a:pPr/>
              <a:t>7/20/2022</a:t>
            </a:fld>
            <a:endParaRPr lang="en-US" dirty="0"/>
          </a:p>
        </p:txBody>
      </p:sp>
      <p:sp>
        <p:nvSpPr>
          <p:cNvPr id="5" name="Footer Placeholder 4"/>
          <p:cNvSpPr>
            <a:spLocks noGrp="1"/>
          </p:cNvSpPr>
          <p:nvPr>
            <p:ph type="ftr" sz="quarter" idx="11"/>
          </p:nvPr>
        </p:nvSpPr>
        <p:spPr/>
        <p:txBody>
          <a:bodyPr/>
          <a:lstStyle/>
          <a:p>
            <a:r>
              <a:rPr lang="en-US"/>
              <a:t>TỰ ĐỘNG HÓA HTL                                                                                           TUẦN 10</a:t>
            </a:r>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42472725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4A7C737-497D-4502-BD04-797D2ABFD87E}" type="datetime1">
              <a:rPr lang="en-US" smtClean="0"/>
              <a:pPr/>
              <a:t>7/20/2022</a:t>
            </a:fld>
            <a:endParaRPr lang="en-US" dirty="0"/>
          </a:p>
        </p:txBody>
      </p:sp>
      <p:sp>
        <p:nvSpPr>
          <p:cNvPr id="5" name="Footer Placeholder 4"/>
          <p:cNvSpPr>
            <a:spLocks noGrp="1"/>
          </p:cNvSpPr>
          <p:nvPr>
            <p:ph type="ftr" sz="quarter" idx="11"/>
          </p:nvPr>
        </p:nvSpPr>
        <p:spPr/>
        <p:txBody>
          <a:bodyPr/>
          <a:lstStyle/>
          <a:p>
            <a:r>
              <a:rPr lang="en-US"/>
              <a:t>TỰ ĐỘNG HÓA HTL                                                                                           TUẦN 10</a:t>
            </a:r>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497757784"/>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CEAC601-B0FA-40EF-A961-80DC42E273AB}" type="datetime1">
              <a:rPr lang="en-US" smtClean="0"/>
              <a:pPr/>
              <a:t>7/20/2022</a:t>
            </a:fld>
            <a:endParaRPr lang="en-US" dirty="0"/>
          </a:p>
        </p:txBody>
      </p:sp>
      <p:sp>
        <p:nvSpPr>
          <p:cNvPr id="6" name="Footer Placeholder 5"/>
          <p:cNvSpPr>
            <a:spLocks noGrp="1"/>
          </p:cNvSpPr>
          <p:nvPr>
            <p:ph type="ftr" sz="quarter" idx="11"/>
          </p:nvPr>
        </p:nvSpPr>
        <p:spPr/>
        <p:txBody>
          <a:bodyPr/>
          <a:lstStyle/>
          <a:p>
            <a:r>
              <a:rPr lang="en-US"/>
              <a:t>TỰ ĐỘNG HÓA HTL                                                                                           TUẦN 10</a:t>
            </a:r>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385561472"/>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845EF8D-D90B-4DCD-B704-6C69AE37555C}" type="datetime1">
              <a:rPr lang="en-US" smtClean="0"/>
              <a:pPr/>
              <a:t>7/20/2022</a:t>
            </a:fld>
            <a:endParaRPr lang="en-US" dirty="0"/>
          </a:p>
        </p:txBody>
      </p:sp>
      <p:sp>
        <p:nvSpPr>
          <p:cNvPr id="8" name="Footer Placeholder 7"/>
          <p:cNvSpPr>
            <a:spLocks noGrp="1"/>
          </p:cNvSpPr>
          <p:nvPr>
            <p:ph type="ftr" sz="quarter" idx="11"/>
          </p:nvPr>
        </p:nvSpPr>
        <p:spPr/>
        <p:txBody>
          <a:bodyPr/>
          <a:lstStyle/>
          <a:p>
            <a:r>
              <a:rPr lang="en-US"/>
              <a:t>TỰ ĐỘNG HÓA HTL                                                                                           TUẦN 10</a:t>
            </a:r>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70143455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09DBE1E-49AC-41B3-B2E5-80783BB0F66C}" type="datetime1">
              <a:rPr lang="en-US" smtClean="0"/>
              <a:pPr/>
              <a:t>7/20/2022</a:t>
            </a:fld>
            <a:endParaRPr lang="en-US" dirty="0"/>
          </a:p>
        </p:txBody>
      </p:sp>
      <p:sp>
        <p:nvSpPr>
          <p:cNvPr id="4" name="Footer Placeholder 3"/>
          <p:cNvSpPr>
            <a:spLocks noGrp="1"/>
          </p:cNvSpPr>
          <p:nvPr>
            <p:ph type="ftr" sz="quarter" idx="11"/>
          </p:nvPr>
        </p:nvSpPr>
        <p:spPr/>
        <p:txBody>
          <a:bodyPr/>
          <a:lstStyle/>
          <a:p>
            <a:r>
              <a:rPr lang="en-US"/>
              <a:t>TỰ ĐỘNG HÓA HTL                                                                                           TUẦN 10</a:t>
            </a:r>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789907077"/>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AABBF04-9769-44E9-9BDC-DF9AF1337E8D}" type="datetime1">
              <a:rPr lang="en-US" smtClean="0"/>
              <a:pPr/>
              <a:t>7/20/2022</a:t>
            </a:fld>
            <a:endParaRPr lang="en-US" dirty="0"/>
          </a:p>
        </p:txBody>
      </p:sp>
      <p:sp>
        <p:nvSpPr>
          <p:cNvPr id="3" name="Footer Placeholder 2"/>
          <p:cNvSpPr>
            <a:spLocks noGrp="1"/>
          </p:cNvSpPr>
          <p:nvPr>
            <p:ph type="ftr" sz="quarter" idx="11"/>
          </p:nvPr>
        </p:nvSpPr>
        <p:spPr/>
        <p:txBody>
          <a:bodyPr/>
          <a:lstStyle/>
          <a:p>
            <a:r>
              <a:rPr lang="en-US"/>
              <a:t>TỰ ĐỘNG HÓA HTL                                                                                           TUẦN 10</a:t>
            </a:r>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63122148"/>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AB574A2-7E2D-470A-832E-75065E4CBC05}" type="datetime1">
              <a:rPr lang="en-US" smtClean="0"/>
              <a:pPr/>
              <a:t>7/20/2022</a:t>
            </a:fld>
            <a:endParaRPr lang="en-US" dirty="0"/>
          </a:p>
        </p:txBody>
      </p:sp>
      <p:sp>
        <p:nvSpPr>
          <p:cNvPr id="6" name="Footer Placeholder 5"/>
          <p:cNvSpPr>
            <a:spLocks noGrp="1"/>
          </p:cNvSpPr>
          <p:nvPr>
            <p:ph type="ftr" sz="quarter" idx="11"/>
          </p:nvPr>
        </p:nvSpPr>
        <p:spPr/>
        <p:txBody>
          <a:bodyPr/>
          <a:lstStyle/>
          <a:p>
            <a:r>
              <a:rPr lang="en-US"/>
              <a:t>TỰ ĐỘNG HÓA HTL                                                                                           TUẦN 10</a:t>
            </a:r>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152303055"/>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0EA376-C3D8-4A6A-8758-A45533F21194}" type="datetime1">
              <a:rPr lang="en-US" smtClean="0"/>
              <a:pPr/>
              <a:t>7/20/2022</a:t>
            </a:fld>
            <a:endParaRPr lang="en-US" dirty="0"/>
          </a:p>
        </p:txBody>
      </p:sp>
      <p:sp>
        <p:nvSpPr>
          <p:cNvPr id="6" name="Footer Placeholder 5"/>
          <p:cNvSpPr>
            <a:spLocks noGrp="1"/>
          </p:cNvSpPr>
          <p:nvPr>
            <p:ph type="ftr" sz="quarter" idx="11"/>
          </p:nvPr>
        </p:nvSpPr>
        <p:spPr/>
        <p:txBody>
          <a:bodyPr/>
          <a:lstStyle/>
          <a:p>
            <a:r>
              <a:rPr lang="en-US"/>
              <a:t>TỰ ĐỘNG HÓA HTL                                                                                           TUẦN 10</a:t>
            </a:r>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579713246"/>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832A293-E585-4EF2-B166-D3B0E15CA0B4}" type="datetime1">
              <a:rPr lang="en-US" smtClean="0"/>
              <a:pPr/>
              <a:t>7/20/2022</a:t>
            </a:fld>
            <a:endParaRPr lang="en-US" dirty="0"/>
          </a:p>
        </p:txBody>
      </p:sp>
      <p:sp>
        <p:nvSpPr>
          <p:cNvPr id="5" name="Footer Placeholder 4"/>
          <p:cNvSpPr>
            <a:spLocks noGrp="1"/>
          </p:cNvSpPr>
          <p:nvPr>
            <p:ph type="ftr" sz="quarter" idx="11"/>
          </p:nvPr>
        </p:nvSpPr>
        <p:spPr/>
        <p:txBody>
          <a:bodyPr/>
          <a:lstStyle/>
          <a:p>
            <a:r>
              <a:rPr lang="en-US"/>
              <a:t>TỰ ĐỘNG HÓA HTL                                                                                           TUẦN 10</a:t>
            </a:r>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190518475"/>
      </p:ext>
    </p:extLst>
  </p:cSld>
  <p:clrMapOvr>
    <a:masterClrMapping/>
  </p:clrMapOvr>
  <p:hf hdr="0" dt="0"/>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832A293-E585-4EF2-B166-D3B0E15CA0B4}" type="datetime1">
              <a:rPr lang="en-US" smtClean="0"/>
              <a:pPr/>
              <a:t>7/20/2022</a:t>
            </a:fld>
            <a:endParaRPr lang="en-US" dirty="0"/>
          </a:p>
        </p:txBody>
      </p:sp>
      <p:sp>
        <p:nvSpPr>
          <p:cNvPr id="5" name="Footer Placeholder 4"/>
          <p:cNvSpPr>
            <a:spLocks noGrp="1"/>
          </p:cNvSpPr>
          <p:nvPr>
            <p:ph type="ftr" sz="quarter" idx="11"/>
          </p:nvPr>
        </p:nvSpPr>
        <p:spPr/>
        <p:txBody>
          <a:bodyPr/>
          <a:lstStyle/>
          <a:p>
            <a:r>
              <a:rPr lang="en-US"/>
              <a:t>TỰ ĐỘNG HÓA HTL                                                                                           TUẦN 10</a:t>
            </a:r>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D22F896-40B5-4ADD-8801-0D06FADFA095}" type="slidenum">
              <a:rPr lang="en-US" smtClean="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21196990"/>
      </p:ext>
    </p:extLst>
  </p:cSld>
  <p:clrMapOvr>
    <a:masterClrMapping/>
  </p:clrMapOvr>
  <p:hf hdr="0" dt="0"/>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6832A293-E585-4EF2-B166-D3B0E15CA0B4}" type="datetime1">
              <a:rPr lang="en-US" smtClean="0"/>
              <a:pPr/>
              <a:t>7/20/2022</a:t>
            </a:fld>
            <a:endParaRPr lang="en-US" dirty="0"/>
          </a:p>
        </p:txBody>
      </p:sp>
      <p:sp>
        <p:nvSpPr>
          <p:cNvPr id="6" name="Footer Placeholder 5"/>
          <p:cNvSpPr>
            <a:spLocks noGrp="1"/>
          </p:cNvSpPr>
          <p:nvPr>
            <p:ph type="ftr" sz="quarter" idx="11"/>
          </p:nvPr>
        </p:nvSpPr>
        <p:spPr/>
        <p:txBody>
          <a:bodyPr/>
          <a:lstStyle/>
          <a:p>
            <a:r>
              <a:rPr lang="en-US"/>
              <a:t>TỰ ĐỘNG HÓA HTL                                                                                           TUẦN 10</a:t>
            </a:r>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521076875"/>
      </p:ext>
    </p:extLst>
  </p:cSld>
  <p:clrMapOvr>
    <a:masterClrMapping/>
  </p:clrMapOvr>
  <p:hf hdr="0" dt="0"/>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6832A293-E585-4EF2-B166-D3B0E15CA0B4}" type="datetime1">
              <a:rPr lang="en-US" smtClean="0"/>
              <a:pPr/>
              <a:t>7/20/2022</a:t>
            </a:fld>
            <a:endParaRPr lang="en-US" dirty="0"/>
          </a:p>
        </p:txBody>
      </p:sp>
      <p:sp>
        <p:nvSpPr>
          <p:cNvPr id="6" name="Footer Placeholder 5"/>
          <p:cNvSpPr>
            <a:spLocks noGrp="1"/>
          </p:cNvSpPr>
          <p:nvPr>
            <p:ph type="ftr" sz="quarter" idx="11"/>
          </p:nvPr>
        </p:nvSpPr>
        <p:spPr/>
        <p:txBody>
          <a:bodyPr/>
          <a:lstStyle/>
          <a:p>
            <a:r>
              <a:rPr lang="en-US"/>
              <a:t>TỰ ĐỘNG HÓA HTL                                                                                           TUẦN 10</a:t>
            </a:r>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D22F896-40B5-4ADD-8801-0D06FADFA095}" type="slidenum">
              <a:rPr lang="en-US" smtClean="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59529337"/>
      </p:ext>
    </p:extLst>
  </p:cSld>
  <p:clrMapOvr>
    <a:masterClrMapping/>
  </p:clrMapOvr>
  <p:hf hdr="0" dt="0"/>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6832A293-E585-4EF2-B166-D3B0E15CA0B4}" type="datetime1">
              <a:rPr lang="en-US" smtClean="0"/>
              <a:pPr/>
              <a:t>7/20/2022</a:t>
            </a:fld>
            <a:endParaRPr lang="en-US" dirty="0"/>
          </a:p>
        </p:txBody>
      </p:sp>
      <p:sp>
        <p:nvSpPr>
          <p:cNvPr id="6" name="Footer Placeholder 5"/>
          <p:cNvSpPr>
            <a:spLocks noGrp="1"/>
          </p:cNvSpPr>
          <p:nvPr>
            <p:ph type="ftr" sz="quarter" idx="11"/>
          </p:nvPr>
        </p:nvSpPr>
        <p:spPr/>
        <p:txBody>
          <a:bodyPr/>
          <a:lstStyle/>
          <a:p>
            <a:r>
              <a:rPr lang="en-US"/>
              <a:t>TỰ ĐỘNG HÓA HTL                                                                                           TUẦN 10</a:t>
            </a:r>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996542262"/>
      </p:ext>
    </p:extLst>
  </p:cSld>
  <p:clrMapOvr>
    <a:masterClrMapping/>
  </p:clrMapOvr>
  <p:hf hdr="0" dt="0"/>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68BF21D-7091-4525-8B64-9A5B0984C2CB}" type="datetime1">
              <a:rPr lang="en-US" smtClean="0"/>
              <a:pPr/>
              <a:t>7/20/2022</a:t>
            </a:fld>
            <a:endParaRPr lang="en-US" dirty="0"/>
          </a:p>
        </p:txBody>
      </p:sp>
      <p:sp>
        <p:nvSpPr>
          <p:cNvPr id="5" name="Footer Placeholder 4"/>
          <p:cNvSpPr>
            <a:spLocks noGrp="1"/>
          </p:cNvSpPr>
          <p:nvPr>
            <p:ph type="ftr" sz="quarter" idx="11"/>
          </p:nvPr>
        </p:nvSpPr>
        <p:spPr/>
        <p:txBody>
          <a:bodyPr/>
          <a:lstStyle/>
          <a:p>
            <a:r>
              <a:rPr lang="en-US"/>
              <a:t>TỰ ĐỘNG HÓA HTL                                                                                           TUẦN 10</a:t>
            </a:r>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739537264"/>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91CEDE8-3922-43EF-9A06-CCD6FBDB342B}" type="datetime1">
              <a:rPr lang="en-US" smtClean="0"/>
              <a:pPr/>
              <a:t>7/20/2022</a:t>
            </a:fld>
            <a:endParaRPr lang="en-US" dirty="0"/>
          </a:p>
        </p:txBody>
      </p:sp>
      <p:sp>
        <p:nvSpPr>
          <p:cNvPr id="5" name="Footer Placeholder 4"/>
          <p:cNvSpPr>
            <a:spLocks noGrp="1"/>
          </p:cNvSpPr>
          <p:nvPr>
            <p:ph type="ftr" sz="quarter" idx="11"/>
          </p:nvPr>
        </p:nvSpPr>
        <p:spPr/>
        <p:txBody>
          <a:bodyPr/>
          <a:lstStyle/>
          <a:p>
            <a:r>
              <a:rPr lang="en-US"/>
              <a:t>TỰ ĐỘNG HÓA HTL                                                                                           TUẦN 10</a:t>
            </a:r>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8314004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image" Target="../media/image3.jpg"/><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18" Type="http://schemas.openxmlformats.org/officeDocument/2006/relationships/theme" Target="../theme/theme3.xml"/><Relationship Id="rId3" Type="http://schemas.openxmlformats.org/officeDocument/2006/relationships/slideLayout" Target="../slideLayouts/slideLayout31.xml"/><Relationship Id="rId21" Type="http://schemas.openxmlformats.org/officeDocument/2006/relationships/image" Target="../media/image7.png"/><Relationship Id="rId7" Type="http://schemas.openxmlformats.org/officeDocument/2006/relationships/slideLayout" Target="../slideLayouts/slideLayout35.xml"/><Relationship Id="rId12" Type="http://schemas.openxmlformats.org/officeDocument/2006/relationships/slideLayout" Target="../slideLayouts/slideLayout40.xml"/><Relationship Id="rId17" Type="http://schemas.openxmlformats.org/officeDocument/2006/relationships/slideLayout" Target="../slideLayouts/slideLayout45.xml"/><Relationship Id="rId2" Type="http://schemas.openxmlformats.org/officeDocument/2006/relationships/slideLayout" Target="../slideLayouts/slideLayout30.xml"/><Relationship Id="rId16" Type="http://schemas.openxmlformats.org/officeDocument/2006/relationships/slideLayout" Target="../slideLayouts/slideLayout44.xml"/><Relationship Id="rId20" Type="http://schemas.openxmlformats.org/officeDocument/2006/relationships/image" Target="../media/image6.png"/><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5" Type="http://schemas.openxmlformats.org/officeDocument/2006/relationships/slideLayout" Target="../slideLayouts/slideLayout43.xml"/><Relationship Id="rId10" Type="http://schemas.openxmlformats.org/officeDocument/2006/relationships/slideLayout" Target="../slideLayouts/slideLayout38.xml"/><Relationship Id="rId19" Type="http://schemas.openxmlformats.org/officeDocument/2006/relationships/image" Target="../media/image5.png"/><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slideLayout" Target="../slideLayouts/slideLayout42.xml"/><Relationship Id="rId22" Type="http://schemas.openxmlformats.org/officeDocument/2006/relationships/image" Target="../media/image8.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3.xml"/><Relationship Id="rId13" Type="http://schemas.openxmlformats.org/officeDocument/2006/relationships/slideLayout" Target="../slideLayouts/slideLayout58.xml"/><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slideLayout" Target="../slideLayouts/slideLayout57.xml"/><Relationship Id="rId17" Type="http://schemas.openxmlformats.org/officeDocument/2006/relationships/theme" Target="../theme/theme4.xml"/><Relationship Id="rId2" Type="http://schemas.openxmlformats.org/officeDocument/2006/relationships/slideLayout" Target="../slideLayouts/slideLayout47.xml"/><Relationship Id="rId16" Type="http://schemas.openxmlformats.org/officeDocument/2006/relationships/slideLayout" Target="../slideLayouts/slideLayout61.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5" Type="http://schemas.openxmlformats.org/officeDocument/2006/relationships/slideLayout" Target="../slideLayouts/slideLayout6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 Id="rId14" Type="http://schemas.openxmlformats.org/officeDocument/2006/relationships/slideLayout" Target="../slideLayouts/slideLayout59.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9.xml"/><Relationship Id="rId13" Type="http://schemas.openxmlformats.org/officeDocument/2006/relationships/slideLayout" Target="../slideLayouts/slideLayout74.xml"/><Relationship Id="rId3" Type="http://schemas.openxmlformats.org/officeDocument/2006/relationships/slideLayout" Target="../slideLayouts/slideLayout64.xml"/><Relationship Id="rId7" Type="http://schemas.openxmlformats.org/officeDocument/2006/relationships/slideLayout" Target="../slideLayouts/slideLayout68.xml"/><Relationship Id="rId12" Type="http://schemas.openxmlformats.org/officeDocument/2006/relationships/slideLayout" Target="../slideLayouts/slideLayout73.xml"/><Relationship Id="rId17" Type="http://schemas.openxmlformats.org/officeDocument/2006/relationships/theme" Target="../theme/theme5.xml"/><Relationship Id="rId2" Type="http://schemas.openxmlformats.org/officeDocument/2006/relationships/slideLayout" Target="../slideLayouts/slideLayout63.xml"/><Relationship Id="rId16" Type="http://schemas.openxmlformats.org/officeDocument/2006/relationships/slideLayout" Target="../slideLayouts/slideLayout77.xml"/><Relationship Id="rId1" Type="http://schemas.openxmlformats.org/officeDocument/2006/relationships/slideLayout" Target="../slideLayouts/slideLayout62.xml"/><Relationship Id="rId6" Type="http://schemas.openxmlformats.org/officeDocument/2006/relationships/slideLayout" Target="../slideLayouts/slideLayout67.xml"/><Relationship Id="rId11" Type="http://schemas.openxmlformats.org/officeDocument/2006/relationships/slideLayout" Target="../slideLayouts/slideLayout72.xml"/><Relationship Id="rId5" Type="http://schemas.openxmlformats.org/officeDocument/2006/relationships/slideLayout" Target="../slideLayouts/slideLayout66.xml"/><Relationship Id="rId15" Type="http://schemas.openxmlformats.org/officeDocument/2006/relationships/slideLayout" Target="../slideLayouts/slideLayout76.xml"/><Relationship Id="rId10" Type="http://schemas.openxmlformats.org/officeDocument/2006/relationships/slideLayout" Target="../slideLayouts/slideLayout71.xml"/><Relationship Id="rId4" Type="http://schemas.openxmlformats.org/officeDocument/2006/relationships/slideLayout" Target="../slideLayouts/slideLayout65.xml"/><Relationship Id="rId9" Type="http://schemas.openxmlformats.org/officeDocument/2006/relationships/slideLayout" Target="../slideLayouts/slideLayout70.xml"/><Relationship Id="rId14" Type="http://schemas.openxmlformats.org/officeDocument/2006/relationships/slideLayout" Target="../slideLayouts/slideLayout7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6832A293-E585-4EF2-B166-D3B0E15CA0B4}" type="datetime1">
              <a:rPr lang="en-US" smtClean="0"/>
              <a:pPr/>
              <a:t>7/20/2022</a:t>
            </a:fld>
            <a:endParaRPr lang="en-US"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r>
              <a:rPr lang="en-US"/>
              <a:t>TỰ ĐỘNG HÓA HTL                                                                                           TUẦN 10</a:t>
            </a:r>
            <a:endParaRPr lang="en-US"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6D22F896-40B5-4ADD-8801-0D06FADFA095}" type="slidenum">
              <a:rPr lang="en-US" smtClean="0"/>
              <a:pPr/>
              <a:t>‹#›</a:t>
            </a:fld>
            <a:endParaRPr lang="en-US"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54262488"/>
      </p:ext>
    </p:extLst>
  </p:cSld>
  <p:clrMap bg1="lt1" tx1="dk1" bg2="lt2" tx2="dk2" accent1="accent1" accent2="accent2" accent3="accent3" accent4="accent4" accent5="accent5" accent6="accent6" hlink="hlink" folHlink="folHlink"/>
  <p:sldLayoutIdLst>
    <p:sldLayoutId id="2147483799" r:id="rId1"/>
    <p:sldLayoutId id="2147483800" r:id="rId2"/>
    <p:sldLayoutId id="2147483801" r:id="rId3"/>
    <p:sldLayoutId id="2147483802" r:id="rId4"/>
    <p:sldLayoutId id="2147483803" r:id="rId5"/>
    <p:sldLayoutId id="2147483804" r:id="rId6"/>
    <p:sldLayoutId id="2147483805" r:id="rId7"/>
    <p:sldLayoutId id="2147483806" r:id="rId8"/>
    <p:sldLayoutId id="2147483807" r:id="rId9"/>
    <p:sldLayoutId id="2147483808" r:id="rId10"/>
    <p:sldLayoutId id="2147483809" r:id="rId11"/>
  </p:sldLayoutIdLst>
  <p:hf hd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0" name="Group 9"/>
          <p:cNvGrpSpPr/>
          <p:nvPr/>
        </p:nvGrpSpPr>
        <p:grpSpPr>
          <a:xfrm>
            <a:off x="-25397" y="0"/>
            <a:ext cx="12005350"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3" name="Rectangle 12"/>
            <p:cNvSpPr/>
            <p:nvPr/>
          </p:nvSpPr>
          <p:spPr>
            <a:xfrm>
              <a:off x="1" y="5600215"/>
              <a:ext cx="11706512" cy="780581"/>
            </a:xfrm>
            <a:prstGeom prst="rect">
              <a:avLst/>
            </a:prstGeom>
            <a:gradFill flip="none" rotWithShape="1">
              <a:gsLst>
                <a:gs pos="34000">
                  <a:schemeClr val="accent1"/>
                </a:gs>
                <a:gs pos="100000">
                  <a:schemeClr val="accent1">
                    <a:lumMod val="75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85801" y="685800"/>
            <a:ext cx="10396882" cy="115196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063396"/>
            <a:ext cx="10396883" cy="3311189"/>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98083" y="5757334"/>
            <a:ext cx="3784600" cy="498470"/>
          </a:xfrm>
          <a:prstGeom prst="rect">
            <a:avLst/>
          </a:prstGeom>
        </p:spPr>
        <p:txBody>
          <a:bodyPr vert="horz" lIns="91440" tIns="45720" rIns="91440" bIns="45720" rtlCol="0" anchor="ctr"/>
          <a:lstStyle>
            <a:lvl1pPr algn="r">
              <a:defRPr sz="3200" cap="all" baseline="0">
                <a:solidFill>
                  <a:schemeClr val="accent1">
                    <a:lumMod val="40000"/>
                    <a:lumOff val="60000"/>
                  </a:schemeClr>
                </a:solidFill>
              </a:defRPr>
            </a:lvl1pPr>
          </a:lstStyle>
          <a:p>
            <a:fld id="{6832A293-E585-4EF2-B166-D3B0E15CA0B4}" type="datetime1">
              <a:rPr lang="en-US" smtClean="0"/>
              <a:pPr/>
              <a:t>7/20/2022</a:t>
            </a:fld>
            <a:endParaRPr lang="en-US" dirty="0"/>
          </a:p>
        </p:txBody>
      </p:sp>
      <p:sp>
        <p:nvSpPr>
          <p:cNvPr id="5" name="Footer Placeholder 4"/>
          <p:cNvSpPr>
            <a:spLocks noGrp="1"/>
          </p:cNvSpPr>
          <p:nvPr>
            <p:ph type="ftr" sz="quarter" idx="3"/>
          </p:nvPr>
        </p:nvSpPr>
        <p:spPr>
          <a:xfrm>
            <a:off x="685801" y="5757334"/>
            <a:ext cx="5499719" cy="498470"/>
          </a:xfrm>
          <a:prstGeom prst="rect">
            <a:avLst/>
          </a:prstGeom>
        </p:spPr>
        <p:txBody>
          <a:bodyPr vert="horz" lIns="91440" tIns="45720" rIns="91440" bIns="45720" rtlCol="0" anchor="ctr"/>
          <a:lstStyle>
            <a:lvl1pPr algn="l">
              <a:defRPr sz="3200" cap="all" baseline="0">
                <a:solidFill>
                  <a:schemeClr val="accent1">
                    <a:lumMod val="40000"/>
                    <a:lumOff val="60000"/>
                  </a:schemeClr>
                </a:solidFill>
              </a:defRPr>
            </a:lvl1pPr>
          </a:lstStyle>
          <a:p>
            <a:r>
              <a:rPr lang="en-US"/>
              <a:t>TỰ ĐỘNG HÓA HTL                                                                                           TUẦN 10</a:t>
            </a:r>
            <a:endParaRPr lang="en-US" dirty="0"/>
          </a:p>
        </p:txBody>
      </p:sp>
      <p:sp>
        <p:nvSpPr>
          <p:cNvPr id="6" name="Slide Number Placeholder 5"/>
          <p:cNvSpPr>
            <a:spLocks noGrp="1"/>
          </p:cNvSpPr>
          <p:nvPr>
            <p:ph type="sldNum" sz="quarter" idx="4"/>
          </p:nvPr>
        </p:nvSpPr>
        <p:spPr>
          <a:xfrm>
            <a:off x="6287121" y="5757334"/>
            <a:ext cx="907186" cy="498470"/>
          </a:xfrm>
          <a:prstGeom prst="rect">
            <a:avLst/>
          </a:prstGeom>
        </p:spPr>
        <p:txBody>
          <a:bodyPr vert="horz" lIns="91440" tIns="45720" rIns="91440" bIns="45720" rtlCol="0" anchor="ctr"/>
          <a:lstStyle>
            <a:lvl1pPr algn="ctr">
              <a:defRPr sz="3200" cap="all" baseline="0">
                <a:solidFill>
                  <a:schemeClr val="accent1">
                    <a:lumMod val="40000"/>
                    <a:lumOff val="60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152819337"/>
      </p:ext>
    </p:extLst>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 id="2147483888" r:id="rId12"/>
    <p:sldLayoutId id="2147483889" r:id="rId13"/>
    <p:sldLayoutId id="2147483890" r:id="rId14"/>
    <p:sldLayoutId id="2147483891" r:id="rId15"/>
    <p:sldLayoutId id="2147483892" r:id="rId16"/>
    <p:sldLayoutId id="2147483893" r:id="rId17"/>
  </p:sldLayoutIdLst>
  <p:hf hdr="0" dt="0"/>
  <p:txStyles>
    <p:titleStyle>
      <a:lvl1pPr algn="l" defTabSz="914400" rtl="0" eaLnBrk="1" latinLnBrk="0" hangingPunct="1">
        <a:lnSpc>
          <a:spcPct val="90000"/>
        </a:lnSpc>
        <a:spcBef>
          <a:spcPct val="0"/>
        </a:spcBef>
        <a:buNone/>
        <a:defRPr sz="5400" kern="1200" cap="all" baseline="0">
          <a:solidFill>
            <a:schemeClr val="accent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6832A293-E585-4EF2-B166-D3B0E15CA0B4}" type="datetime1">
              <a:rPr lang="en-US" smtClean="0"/>
              <a:pPr/>
              <a:t>7/20/2022</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r>
              <a:rPr lang="en-US"/>
              <a:t>TỰ ĐỘNG HÓA HTL                                                                                           TUẦN 10</a:t>
            </a:r>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365891689"/>
      </p:ext>
    </p:extLst>
  </p:cSld>
  <p:clrMap bg1="dk1" tx1="lt1" bg2="dk2" tx2="lt2" accent1="accent1" accent2="accent2" accent3="accent3" accent4="accent4" accent5="accent5" accent6="accent6" hlink="hlink" folHlink="folHlink"/>
  <p:sldLayoutIdLst>
    <p:sldLayoutId id="2147483959" r:id="rId1"/>
    <p:sldLayoutId id="2147483960" r:id="rId2"/>
    <p:sldLayoutId id="2147483961" r:id="rId3"/>
    <p:sldLayoutId id="2147483962" r:id="rId4"/>
    <p:sldLayoutId id="2147483963" r:id="rId5"/>
    <p:sldLayoutId id="2147483964" r:id="rId6"/>
    <p:sldLayoutId id="2147483965" r:id="rId7"/>
    <p:sldLayoutId id="2147483966" r:id="rId8"/>
    <p:sldLayoutId id="2147483967" r:id="rId9"/>
    <p:sldLayoutId id="2147483968" r:id="rId10"/>
    <p:sldLayoutId id="2147483969" r:id="rId11"/>
    <p:sldLayoutId id="2147483970" r:id="rId12"/>
    <p:sldLayoutId id="2147483971" r:id="rId13"/>
    <p:sldLayoutId id="2147483972" r:id="rId14"/>
    <p:sldLayoutId id="2147483973" r:id="rId15"/>
    <p:sldLayoutId id="2147483974" r:id="rId16"/>
    <p:sldLayoutId id="2147483975" r:id="rId17"/>
  </p:sldLayoutIdLst>
  <p:hf hd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832A293-E585-4EF2-B166-D3B0E15CA0B4}" type="datetime1">
              <a:rPr lang="en-US" smtClean="0"/>
              <a:pPr/>
              <a:t>7/20/2022</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en-US"/>
              <a:t>TỰ ĐỘNG HÓA HTL                                                                                           TUẦN 10</a:t>
            </a:r>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116160360"/>
      </p:ext>
    </p:extLst>
  </p:cSld>
  <p:clrMap bg1="lt1" tx1="dk1" bg2="lt2" tx2="dk2" accent1="accent1" accent2="accent2" accent3="accent3" accent4="accent4" accent5="accent5" accent6="accent6" hlink="hlink" folHlink="folHlink"/>
  <p:sldLayoutIdLst>
    <p:sldLayoutId id="2147483994" r:id="rId1"/>
    <p:sldLayoutId id="2147483995" r:id="rId2"/>
    <p:sldLayoutId id="2147483996" r:id="rId3"/>
    <p:sldLayoutId id="2147483997" r:id="rId4"/>
    <p:sldLayoutId id="2147483998" r:id="rId5"/>
    <p:sldLayoutId id="2147483999" r:id="rId6"/>
    <p:sldLayoutId id="2147484000" r:id="rId7"/>
    <p:sldLayoutId id="2147484001" r:id="rId8"/>
    <p:sldLayoutId id="2147484002" r:id="rId9"/>
    <p:sldLayoutId id="2147484003" r:id="rId10"/>
    <p:sldLayoutId id="2147484004" r:id="rId11"/>
    <p:sldLayoutId id="2147484005" r:id="rId12"/>
    <p:sldLayoutId id="2147484006" r:id="rId13"/>
    <p:sldLayoutId id="2147484007" r:id="rId14"/>
    <p:sldLayoutId id="2147484008" r:id="rId15"/>
    <p:sldLayoutId id="2147484009" r:id="rId16"/>
  </p:sldLayoutIdLst>
  <p:hf hd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a:solidFill>
            <a:schemeClr val="accent1">
              <a:lumMod val="75000"/>
              <a:alpha val="40000"/>
            </a:schemeClr>
          </a:solidFill>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grp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grp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grp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grp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grp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grp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grp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grp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grp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grp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grp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grpFill/>
            <a:ln>
              <a:noFill/>
            </a:ln>
          </p:spPr>
        </p:sp>
      </p:grpSp>
      <p:grpSp>
        <p:nvGrpSpPr>
          <p:cNvPr id="10" name="Group 9"/>
          <p:cNvGrpSpPr/>
          <p:nvPr/>
        </p:nvGrpSpPr>
        <p:grpSpPr>
          <a:xfrm>
            <a:off x="27221" y="-30"/>
            <a:ext cx="2356674" cy="6853283"/>
            <a:chOff x="6627813" y="195452"/>
            <a:chExt cx="1952625" cy="5678299"/>
          </a:xfrm>
          <a:solidFill>
            <a:schemeClr val="accent1"/>
          </a:solidFill>
        </p:grpSpPr>
        <p:sp>
          <p:nvSpPr>
            <p:cNvPr id="11" name="Freeform 27"/>
            <p:cNvSpPr/>
            <p:nvPr/>
          </p:nvSpPr>
          <p:spPr bwMode="auto">
            <a:xfrm>
              <a:off x="6627813" y="195452"/>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grp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grp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grp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grp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grp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grp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grp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grp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grp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grp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grp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grpFill/>
            <a:ln>
              <a:noFill/>
            </a:ln>
          </p:spPr>
        </p:sp>
      </p:grpSp>
      <p:sp>
        <p:nvSpPr>
          <p:cNvPr id="7" name="Rectangle 6"/>
          <p:cNvSpPr/>
          <p:nvPr/>
        </p:nvSpPr>
        <p:spPr>
          <a:xfrm>
            <a:off x="0" y="0"/>
            <a:ext cx="182880" cy="6858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6832A293-E585-4EF2-B166-D3B0E15CA0B4}" type="datetime1">
              <a:rPr lang="en-US" smtClean="0"/>
              <a:pPr/>
              <a:t>7/20/2022</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en-US"/>
              <a:t>TỰ ĐỘNG HÓA HTL                                                                                           TUẦN 10</a:t>
            </a:r>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294183194"/>
      </p:ext>
    </p:extLst>
  </p:cSld>
  <p:clrMap bg1="dk1" tx1="lt1" bg2="dk2" tx2="lt2" accent1="accent1" accent2="accent2" accent3="accent3" accent4="accent4" accent5="accent5" accent6="accent6" hlink="hlink" folHlink="folHlink"/>
  <p:sldLayoutIdLst>
    <p:sldLayoutId id="2147484011" r:id="rId1"/>
    <p:sldLayoutId id="2147484012" r:id="rId2"/>
    <p:sldLayoutId id="2147484013" r:id="rId3"/>
    <p:sldLayoutId id="2147484014" r:id="rId4"/>
    <p:sldLayoutId id="2147484015" r:id="rId5"/>
    <p:sldLayoutId id="2147484016" r:id="rId6"/>
    <p:sldLayoutId id="2147484017" r:id="rId7"/>
    <p:sldLayoutId id="2147484018" r:id="rId8"/>
    <p:sldLayoutId id="2147484019" r:id="rId9"/>
    <p:sldLayoutId id="2147484020" r:id="rId10"/>
    <p:sldLayoutId id="2147484021" r:id="rId11"/>
    <p:sldLayoutId id="2147484022" r:id="rId12"/>
    <p:sldLayoutId id="2147484023" r:id="rId13"/>
    <p:sldLayoutId id="2147484024" r:id="rId14"/>
    <p:sldLayoutId id="2147484025" r:id="rId15"/>
    <p:sldLayoutId id="2147484026" r:id="rId16"/>
  </p:sldLayoutIdLst>
  <p:hf hdr="0" dt="0"/>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9.xml"/></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7.xml"/><Relationship Id="rId1" Type="http://schemas.openxmlformats.org/officeDocument/2006/relationships/slideLayout" Target="../slideLayouts/slideLayout29.xml"/><Relationship Id="rId5" Type="http://schemas.openxmlformats.org/officeDocument/2006/relationships/hyperlink" Target="https://creativecommons.org/licenses/by-nc-sa/3.0/" TargetMode="External"/><Relationship Id="rId4" Type="http://schemas.openxmlformats.org/officeDocument/2006/relationships/hyperlink" Target="https://www.peoplematters.in/article/watercooler/do-smart-people-find-it-difficult-to-learn-1133" TargetMode="Externa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9.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9.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9.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9.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9.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9.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9.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9.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6.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4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2066938" y="942777"/>
            <a:ext cx="9172000" cy="3096789"/>
          </a:xfrm>
          <a:prstGeom prst="rect">
            <a:avLst/>
          </a:prstGeom>
          <a:noFill/>
          <a:ln>
            <a:noFill/>
          </a:ln>
        </p:spPr>
        <p:txBody>
          <a:bodyPr/>
          <a:lstStyle/>
          <a:p>
            <a:pPr algn="ctr">
              <a:lnSpc>
                <a:spcPct val="107000"/>
              </a:lnSpc>
              <a:spcAft>
                <a:spcPts val="800"/>
              </a:spcAft>
            </a:pPr>
            <a:r>
              <a:rPr lang="en-US" sz="3600" b="1">
                <a:effectLst/>
                <a:latin typeface="Times New Roman" panose="02020603050405020304" pitchFamily="18" charset="0"/>
                <a:ea typeface="Calibri" panose="020F0502020204030204" pitchFamily="34" charset="0"/>
                <a:cs typeface="Times New Roman" panose="02020603050405020304" pitchFamily="18" charset="0"/>
              </a:rPr>
              <a:t>CHUYỂN ĐỔI SỐ TRONG ĐỔI MỚI PHƯƠNG PHÁP DẠY VÀ HỌC ĐÁP ỨNG MÔ HÌNH ĐÀO TẠO CHẤT LƯỢNG CAO TRONG BỐI CẢNH CÁCH MẠNG CÔNG NGHIỆP LẦN THỨ TƯ</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5000"/>
              </a:lnSpc>
              <a:spcBef>
                <a:spcPts val="100"/>
              </a:spcBef>
              <a:buFont typeface="Wingdings" pitchFamily="2" charset="2"/>
              <a:buNone/>
              <a:tabLst>
                <a:tab pos="457200" algn="l"/>
                <a:tab pos="2743200" algn="ctr"/>
                <a:tab pos="5486400" algn="r"/>
              </a:tabLst>
              <a:defRPr/>
            </a:pPr>
            <a:endParaRPr lang="en-US" sz="3200" dirty="0">
              <a:solidFill>
                <a:srgbClr val="FFFF00"/>
              </a:solidFill>
              <a:effectLst>
                <a:outerShdw blurRad="38100" dist="38100" dir="2700000" algn="tl">
                  <a:srgbClr val="FFFFFF"/>
                </a:outerShdw>
              </a:effectLst>
              <a:latin typeface="Times New Roman" pitchFamily="18" charset="0"/>
            </a:endParaRPr>
          </a:p>
          <a:p>
            <a:pPr algn="ctr">
              <a:lnSpc>
                <a:spcPct val="105000"/>
              </a:lnSpc>
              <a:spcBef>
                <a:spcPts val="100"/>
              </a:spcBef>
              <a:tabLst>
                <a:tab pos="457200" algn="l"/>
                <a:tab pos="2743200" algn="ctr"/>
                <a:tab pos="5486400" algn="r"/>
              </a:tabLst>
              <a:defRPr/>
            </a:pPr>
            <a:endParaRPr lang="pt-BR" altLang="en-US" sz="2800">
              <a:latin typeface="Times New Roman" pitchFamily="18" charset="0"/>
              <a:cs typeface="Times New Roman" pitchFamily="18" charset="0"/>
            </a:endParaRPr>
          </a:p>
          <a:p>
            <a:pPr algn="ctr">
              <a:lnSpc>
                <a:spcPct val="105000"/>
              </a:lnSpc>
              <a:spcBef>
                <a:spcPts val="100"/>
              </a:spcBef>
              <a:tabLst>
                <a:tab pos="457200" algn="l"/>
                <a:tab pos="2743200" algn="ctr"/>
                <a:tab pos="5486400" algn="r"/>
              </a:tabLst>
              <a:defRPr/>
            </a:pPr>
            <a:endParaRPr lang="pt-BR" altLang="en-US" sz="2800">
              <a:latin typeface="Times New Roman" pitchFamily="18" charset="0"/>
              <a:cs typeface="Times New Roman" pitchFamily="18" charset="0"/>
            </a:endParaRPr>
          </a:p>
          <a:p>
            <a:pPr algn="ctr">
              <a:lnSpc>
                <a:spcPct val="105000"/>
              </a:lnSpc>
              <a:spcBef>
                <a:spcPts val="100"/>
              </a:spcBef>
              <a:tabLst>
                <a:tab pos="457200" algn="l"/>
                <a:tab pos="2743200" algn="ctr"/>
                <a:tab pos="5486400" algn="r"/>
              </a:tabLst>
              <a:defRPr/>
            </a:pPr>
            <a:r>
              <a:rPr lang="pt-BR" altLang="en-US" sz="2800">
                <a:latin typeface="Times New Roman" pitchFamily="18" charset="0"/>
                <a:cs typeface="Times New Roman" pitchFamily="18" charset="0"/>
              </a:rPr>
              <a:t>Giảng </a:t>
            </a:r>
            <a:r>
              <a:rPr lang="pt-BR" altLang="en-US" sz="2800" dirty="0">
                <a:latin typeface="Times New Roman" pitchFamily="18" charset="0"/>
                <a:cs typeface="Times New Roman" pitchFamily="18" charset="0"/>
              </a:rPr>
              <a:t>viên: Đặng Thế Huân </a:t>
            </a:r>
          </a:p>
          <a:p>
            <a:pPr>
              <a:lnSpc>
                <a:spcPct val="150000"/>
              </a:lnSpc>
              <a:spcBef>
                <a:spcPts val="100"/>
              </a:spcBef>
              <a:buFont typeface="Wingdings" pitchFamily="2" charset="2"/>
              <a:buNone/>
              <a:tabLst>
                <a:tab pos="457200" algn="l"/>
                <a:tab pos="2743200" algn="ctr"/>
                <a:tab pos="5486400" algn="r"/>
              </a:tabLst>
              <a:defRPr/>
            </a:pPr>
            <a:r>
              <a:rPr lang="pt-BR" altLang="en-US" sz="2800">
                <a:latin typeface="Times New Roman" pitchFamily="18" charset="0"/>
                <a:cs typeface="Times New Roman" pitchFamily="18" charset="0"/>
              </a:rPr>
              <a:t>    </a:t>
            </a:r>
            <a:endParaRPr lang="vi-VN" altLang="en-US" sz="2800" dirty="0">
              <a:latin typeface="Times New Roman" pitchFamily="18" charset="0"/>
              <a:cs typeface="Times New Roman" pitchFamily="18" charset="0"/>
            </a:endParaRPr>
          </a:p>
        </p:txBody>
      </p:sp>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a:solidFill>
                  <a:srgbClr val="FF0000"/>
                </a:solidFill>
              </a:rPr>
              <a:t>BÁO CÁO HỘI THẢO CẤP KHOA</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a:t>
            </a:fld>
            <a:endParaRPr lang="en-US" sz="1400" b="1" dirty="0">
              <a:solidFill>
                <a:srgbClr val="FF0000"/>
              </a:solidFill>
            </a:endParaRPr>
          </a:p>
        </p:txBody>
      </p:sp>
    </p:spTree>
    <p:extLst>
      <p:ext uri="{BB962C8B-B14F-4D97-AF65-F5344CB8AC3E}">
        <p14:creationId xmlns:p14="http://schemas.microsoft.com/office/powerpoint/2010/main" val="42186938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1002311" y="1435939"/>
            <a:ext cx="10187378" cy="4019981"/>
          </a:xfrm>
          <a:prstGeom prst="rect">
            <a:avLst/>
          </a:prstGeom>
          <a:noFill/>
          <a:ln>
            <a:noFill/>
          </a:ln>
        </p:spPr>
        <p:txBody>
          <a:bodyPr/>
          <a:lstStyle/>
          <a:p>
            <a:pPr>
              <a:lnSpc>
                <a:spcPct val="107000"/>
              </a:lnSpc>
              <a:spcAft>
                <a:spcPts val="800"/>
              </a:spcAft>
            </a:pPr>
            <a:r>
              <a:rPr lang="en-US" sz="3600">
                <a:effectLst/>
                <a:latin typeface="Times New Roman" panose="02020603050405020304" pitchFamily="18" charset="0"/>
                <a:ea typeface="Times New Roman" panose="02020603050405020304" pitchFamily="18" charset="0"/>
                <a:cs typeface="Times New Roman" panose="02020603050405020304" pitchFamily="18" charset="0"/>
              </a:rPr>
              <a:t>Trước yêu cầu </a:t>
            </a:r>
            <a:r>
              <a:rPr lang="en-US" sz="3600" b="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chuyển đổi số </a:t>
            </a:r>
            <a:r>
              <a:rPr lang="en-US" sz="3600">
                <a:effectLst/>
                <a:latin typeface="Times New Roman" panose="02020603050405020304" pitchFamily="18" charset="0"/>
                <a:ea typeface="Times New Roman" panose="02020603050405020304" pitchFamily="18" charset="0"/>
                <a:cs typeface="Times New Roman" panose="02020603050405020304" pitchFamily="18" charset="0"/>
              </a:rPr>
              <a:t>đang diễn ra mạnh mẽ, ngành Giáo dục, đặc biệt là các cơ sở giáo dục xác định sứ mệnh tiên phong trong thực hiện </a:t>
            </a:r>
            <a:r>
              <a:rPr lang="en-US" sz="360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nhiệm vụ </a:t>
            </a:r>
            <a:r>
              <a:rPr lang="en-US" sz="3600">
                <a:effectLst/>
                <a:latin typeface="Times New Roman" panose="02020603050405020304" pitchFamily="18" charset="0"/>
                <a:ea typeface="Times New Roman" panose="02020603050405020304" pitchFamily="18" charset="0"/>
                <a:cs typeface="Times New Roman" panose="02020603050405020304" pitchFamily="18" charset="0"/>
              </a:rPr>
              <a:t>này, góp phần rút ngắn quá trình đổi mới, nâng cao chất lượng giáo dục – đào tạo, đóng góp tích cực vào quá trình chuyển đổi số. </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5000"/>
              </a:lnSpc>
              <a:spcBef>
                <a:spcPts val="100"/>
              </a:spcBef>
              <a:buFont typeface="Wingdings" pitchFamily="2" charset="2"/>
              <a:buNone/>
              <a:tabLst>
                <a:tab pos="457200" algn="l"/>
                <a:tab pos="2743200" algn="ctr"/>
                <a:tab pos="5486400" algn="r"/>
              </a:tabLst>
              <a:defRPr/>
            </a:pPr>
            <a:endParaRPr lang="en-US" sz="3200" dirty="0">
              <a:solidFill>
                <a:srgbClr val="FFFF00"/>
              </a:solidFill>
              <a:effectLst>
                <a:outerShdw blurRad="38100" dist="38100" dir="2700000" algn="tl">
                  <a:srgbClr val="FFFFFF"/>
                </a:outerShdw>
              </a:effectLst>
              <a:latin typeface="Times New Roman" pitchFamily="18" charset="0"/>
            </a:endParaRPr>
          </a:p>
          <a:p>
            <a:pPr algn="ctr">
              <a:lnSpc>
                <a:spcPct val="105000"/>
              </a:lnSpc>
              <a:spcBef>
                <a:spcPts val="100"/>
              </a:spcBef>
              <a:tabLst>
                <a:tab pos="457200" algn="l"/>
                <a:tab pos="2743200" algn="ctr"/>
                <a:tab pos="5486400" algn="r"/>
              </a:tabLst>
              <a:defRPr/>
            </a:pPr>
            <a:endParaRPr lang="pt-BR" altLang="en-US" sz="2800">
              <a:latin typeface="Times New Roman" pitchFamily="18" charset="0"/>
              <a:cs typeface="Times New Roman" pitchFamily="18" charset="0"/>
            </a:endParaRPr>
          </a:p>
          <a:p>
            <a:pPr algn="ctr">
              <a:lnSpc>
                <a:spcPct val="105000"/>
              </a:lnSpc>
              <a:spcBef>
                <a:spcPts val="100"/>
              </a:spcBef>
              <a:tabLst>
                <a:tab pos="457200" algn="l"/>
                <a:tab pos="2743200" algn="ctr"/>
                <a:tab pos="5486400" algn="r"/>
              </a:tabLst>
              <a:defRPr/>
            </a:pPr>
            <a:endParaRPr lang="pt-BR" altLang="en-US" sz="2800">
              <a:latin typeface="Times New Roman" pitchFamily="18" charset="0"/>
              <a:cs typeface="Times New Roman" pitchFamily="18" charset="0"/>
            </a:endParaRPr>
          </a:p>
          <a:p>
            <a:pPr algn="ctr">
              <a:lnSpc>
                <a:spcPct val="105000"/>
              </a:lnSpc>
              <a:spcBef>
                <a:spcPts val="100"/>
              </a:spcBef>
              <a:tabLst>
                <a:tab pos="457200" algn="l"/>
                <a:tab pos="2743200" algn="ctr"/>
                <a:tab pos="5486400" algn="r"/>
              </a:tabLst>
              <a:defRPr/>
            </a:pPr>
            <a:endParaRPr lang="pt-BR" altLang="en-US" sz="2800" dirty="0">
              <a:latin typeface="Times New Roman" pitchFamily="18" charset="0"/>
              <a:cs typeface="Times New Roman" pitchFamily="18" charset="0"/>
            </a:endParaRPr>
          </a:p>
          <a:p>
            <a:pPr>
              <a:lnSpc>
                <a:spcPct val="150000"/>
              </a:lnSpc>
              <a:spcBef>
                <a:spcPts val="100"/>
              </a:spcBef>
              <a:buFont typeface="Wingdings" pitchFamily="2" charset="2"/>
              <a:buNone/>
              <a:tabLst>
                <a:tab pos="457200" algn="l"/>
                <a:tab pos="2743200" algn="ctr"/>
                <a:tab pos="5486400" algn="r"/>
              </a:tabLst>
              <a:defRPr/>
            </a:pPr>
            <a:r>
              <a:rPr lang="pt-BR" altLang="en-US" sz="2800">
                <a:latin typeface="Times New Roman" pitchFamily="18" charset="0"/>
                <a:cs typeface="Times New Roman" pitchFamily="18" charset="0"/>
              </a:rPr>
              <a:t>    </a:t>
            </a:r>
            <a:endParaRPr lang="vi-VN" altLang="en-US" sz="2800" dirty="0">
              <a:latin typeface="Times New Roman" pitchFamily="18" charset="0"/>
              <a:cs typeface="Times New Roman" pitchFamily="18" charset="0"/>
            </a:endParaRPr>
          </a:p>
        </p:txBody>
      </p:sp>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a:solidFill>
                  <a:srgbClr val="FF0000"/>
                </a:solidFill>
              </a:rPr>
              <a:t>BÁO CÁO HỘI THẢO CẤP KHOA</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2</a:t>
            </a:fld>
            <a:endParaRPr lang="en-US" sz="1400" b="1" dirty="0">
              <a:solidFill>
                <a:srgbClr val="FF0000"/>
              </a:solidFill>
            </a:endParaRPr>
          </a:p>
        </p:txBody>
      </p:sp>
    </p:spTree>
    <p:extLst>
      <p:ext uri="{BB962C8B-B14F-4D97-AF65-F5344CB8AC3E}">
        <p14:creationId xmlns:p14="http://schemas.microsoft.com/office/powerpoint/2010/main" val="6742944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1437105" y="1419009"/>
            <a:ext cx="10187378" cy="4402671"/>
          </a:xfrm>
          <a:prstGeom prst="rect">
            <a:avLst/>
          </a:prstGeom>
          <a:noFill/>
          <a:ln>
            <a:noFill/>
          </a:ln>
        </p:spPr>
        <p:txBody>
          <a:bodyPr/>
          <a:lstStyle/>
          <a:p>
            <a:pPr>
              <a:lnSpc>
                <a:spcPct val="107000"/>
              </a:lnSpc>
              <a:spcAft>
                <a:spcPts val="800"/>
              </a:spcAft>
            </a:pPr>
            <a:r>
              <a:rPr lang="en-US" sz="3600">
                <a:effectLst/>
                <a:latin typeface="Times New Roman" panose="02020603050405020304" pitchFamily="18" charset="0"/>
                <a:ea typeface="Times New Roman" panose="02020603050405020304" pitchFamily="18" charset="0"/>
                <a:cs typeface="Times New Roman" panose="02020603050405020304" pitchFamily="18" charset="0"/>
              </a:rPr>
              <a:t>	Nội dung của cuộc hội thảo hôm nay nhằm đưa ra một số vấn đề về </a:t>
            </a:r>
            <a:r>
              <a:rPr lang="en-US" sz="3600">
                <a:effectLst/>
                <a:latin typeface="Times New Roman" panose="02020603050405020304" pitchFamily="18" charset="0"/>
                <a:ea typeface="Calibri" panose="020F0502020204030204" pitchFamily="34" charset="0"/>
                <a:cs typeface="Times New Roman" panose="02020603050405020304" pitchFamily="18" charset="0"/>
              </a:rPr>
              <a:t>chuyển đổi số để thảo luận, ứng dụng trong việc dạy và học tại khoa ;</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3600">
                <a:latin typeface="Times New Roman" panose="02020603050405020304" pitchFamily="18" charset="0"/>
                <a:ea typeface="Calibri" panose="020F0502020204030204" pitchFamily="34" charset="0"/>
                <a:cs typeface="Times New Roman" panose="02020603050405020304" pitchFamily="18" charset="0"/>
              </a:rPr>
              <a:t>	Từ</a:t>
            </a:r>
            <a:r>
              <a:rPr lang="en-US" sz="3600">
                <a:effectLst/>
                <a:latin typeface="Times New Roman" panose="02020603050405020304" pitchFamily="18" charset="0"/>
                <a:ea typeface="Calibri" panose="020F0502020204030204" pitchFamily="34" charset="0"/>
                <a:cs typeface="Times New Roman" panose="02020603050405020304" pitchFamily="18" charset="0"/>
              </a:rPr>
              <a:t> đó đề</a:t>
            </a:r>
            <a:r>
              <a:rPr lang="en-US" sz="2800">
                <a:effectLst/>
                <a:latin typeface="Calibri" panose="020F0502020204030204" pitchFamily="34" charset="0"/>
                <a:ea typeface="Calibri" panose="020F0502020204030204" pitchFamily="34" charset="0"/>
                <a:cs typeface="Times New Roman" panose="02020603050405020304" pitchFamily="18" charset="0"/>
              </a:rPr>
              <a:t> </a:t>
            </a:r>
            <a:r>
              <a:rPr lang="en-US" sz="3600">
                <a:effectLst/>
                <a:latin typeface="Times New Roman" panose="02020603050405020304" pitchFamily="18" charset="0"/>
                <a:ea typeface="Calibri" panose="020F0502020204030204" pitchFamily="34" charset="0"/>
                <a:cs typeface="Times New Roman" panose="02020603050405020304" pitchFamily="18" charset="0"/>
              </a:rPr>
              <a:t>xuất giải pháp xây dựng và nâng cao phương pháp giảng dạy của mình trong cuộc cách mạng công nghiệp lần thứ 4 ”</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5000"/>
              </a:lnSpc>
              <a:spcBef>
                <a:spcPts val="100"/>
              </a:spcBef>
              <a:buFont typeface="Wingdings" pitchFamily="2" charset="2"/>
              <a:buNone/>
              <a:tabLst>
                <a:tab pos="457200" algn="l"/>
                <a:tab pos="2743200" algn="ctr"/>
                <a:tab pos="5486400" algn="r"/>
              </a:tabLst>
              <a:defRPr/>
            </a:pPr>
            <a:endParaRPr lang="en-US" sz="3200" dirty="0">
              <a:solidFill>
                <a:srgbClr val="FFFF00"/>
              </a:solidFill>
              <a:effectLst>
                <a:outerShdw blurRad="38100" dist="38100" dir="2700000" algn="tl">
                  <a:srgbClr val="FFFFFF"/>
                </a:outerShdw>
              </a:effectLst>
              <a:latin typeface="Times New Roman" pitchFamily="18" charset="0"/>
            </a:endParaRPr>
          </a:p>
          <a:p>
            <a:pPr algn="ctr">
              <a:lnSpc>
                <a:spcPct val="105000"/>
              </a:lnSpc>
              <a:spcBef>
                <a:spcPts val="100"/>
              </a:spcBef>
              <a:tabLst>
                <a:tab pos="457200" algn="l"/>
                <a:tab pos="2743200" algn="ctr"/>
                <a:tab pos="5486400" algn="r"/>
              </a:tabLst>
              <a:defRPr/>
            </a:pPr>
            <a:endParaRPr lang="pt-BR" altLang="en-US" sz="2800">
              <a:latin typeface="Times New Roman" pitchFamily="18" charset="0"/>
              <a:cs typeface="Times New Roman" pitchFamily="18" charset="0"/>
            </a:endParaRPr>
          </a:p>
          <a:p>
            <a:pPr algn="ctr">
              <a:lnSpc>
                <a:spcPct val="105000"/>
              </a:lnSpc>
              <a:spcBef>
                <a:spcPts val="100"/>
              </a:spcBef>
              <a:tabLst>
                <a:tab pos="457200" algn="l"/>
                <a:tab pos="2743200" algn="ctr"/>
                <a:tab pos="5486400" algn="r"/>
              </a:tabLst>
              <a:defRPr/>
            </a:pPr>
            <a:endParaRPr lang="pt-BR" altLang="en-US" sz="2800">
              <a:latin typeface="Times New Roman" pitchFamily="18" charset="0"/>
              <a:cs typeface="Times New Roman" pitchFamily="18" charset="0"/>
            </a:endParaRPr>
          </a:p>
          <a:p>
            <a:pPr algn="ctr">
              <a:lnSpc>
                <a:spcPct val="105000"/>
              </a:lnSpc>
              <a:spcBef>
                <a:spcPts val="100"/>
              </a:spcBef>
              <a:tabLst>
                <a:tab pos="457200" algn="l"/>
                <a:tab pos="2743200" algn="ctr"/>
                <a:tab pos="5486400" algn="r"/>
              </a:tabLst>
              <a:defRPr/>
            </a:pPr>
            <a:endParaRPr lang="pt-BR" altLang="en-US" sz="2800" dirty="0">
              <a:latin typeface="Times New Roman" pitchFamily="18" charset="0"/>
              <a:cs typeface="Times New Roman" pitchFamily="18" charset="0"/>
            </a:endParaRPr>
          </a:p>
          <a:p>
            <a:pPr>
              <a:lnSpc>
                <a:spcPct val="150000"/>
              </a:lnSpc>
              <a:spcBef>
                <a:spcPts val="100"/>
              </a:spcBef>
              <a:buFont typeface="Wingdings" pitchFamily="2" charset="2"/>
              <a:buNone/>
              <a:tabLst>
                <a:tab pos="457200" algn="l"/>
                <a:tab pos="2743200" algn="ctr"/>
                <a:tab pos="5486400" algn="r"/>
              </a:tabLst>
              <a:defRPr/>
            </a:pPr>
            <a:r>
              <a:rPr lang="pt-BR" altLang="en-US" sz="2800">
                <a:latin typeface="Times New Roman" pitchFamily="18" charset="0"/>
                <a:cs typeface="Times New Roman" pitchFamily="18" charset="0"/>
              </a:rPr>
              <a:t>    </a:t>
            </a:r>
            <a:endParaRPr lang="vi-VN" altLang="en-US" sz="2800" dirty="0">
              <a:latin typeface="Times New Roman" pitchFamily="18" charset="0"/>
              <a:cs typeface="Times New Roman" pitchFamily="18" charset="0"/>
            </a:endParaRPr>
          </a:p>
        </p:txBody>
      </p:sp>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a:solidFill>
                  <a:srgbClr val="FF0000"/>
                </a:solidFill>
              </a:rPr>
              <a:t>BÁO CÁO HỘI THẢO CẤP KHOA</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3</a:t>
            </a:fld>
            <a:endParaRPr lang="en-US" sz="1400" b="1" dirty="0">
              <a:solidFill>
                <a:srgbClr val="FF0000"/>
              </a:solidFill>
            </a:endParaRPr>
          </a:p>
        </p:txBody>
      </p:sp>
    </p:spTree>
    <p:extLst>
      <p:ext uri="{BB962C8B-B14F-4D97-AF65-F5344CB8AC3E}">
        <p14:creationId xmlns:p14="http://schemas.microsoft.com/office/powerpoint/2010/main" val="19113164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1162785" y="1958209"/>
            <a:ext cx="10187378" cy="4402671"/>
          </a:xfrm>
          <a:prstGeom prst="rect">
            <a:avLst/>
          </a:prstGeom>
          <a:noFill/>
          <a:ln>
            <a:noFill/>
          </a:ln>
        </p:spPr>
        <p:txBody>
          <a:bodyPr/>
          <a:lstStyle/>
          <a:p>
            <a:pPr indent="180340" algn="just"/>
            <a:r>
              <a:rPr lang="en-US" sz="360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600">
                <a:effectLst/>
                <a:latin typeface="Times New Roman" panose="02020603050405020304" pitchFamily="18" charset="0"/>
                <a:ea typeface="Times New Roman" panose="02020603050405020304" pitchFamily="18" charset="0"/>
              </a:rPr>
              <a:t>Trong giai đoạn hội nhập toàn cầu, giáo dục nghề nghiệp của Việt Nam không nằm ngoài xu thế chung của thế giới. </a:t>
            </a:r>
          </a:p>
          <a:p>
            <a:pPr indent="180340" algn="just"/>
            <a:r>
              <a:rPr lang="en-US" sz="3600">
                <a:solidFill>
                  <a:srgbClr val="FF0000"/>
                </a:solidFill>
                <a:effectLst/>
                <a:latin typeface="Times New Roman" panose="02020603050405020304" pitchFamily="18" charset="0"/>
                <a:ea typeface="Times New Roman" panose="02020603050405020304" pitchFamily="18" charset="0"/>
              </a:rPr>
              <a:t>Chuyển đổi số </a:t>
            </a:r>
            <a:r>
              <a:rPr lang="en-US" sz="3600">
                <a:effectLst/>
                <a:latin typeface="Times New Roman" panose="02020603050405020304" pitchFamily="18" charset="0"/>
                <a:ea typeface="Times New Roman" panose="02020603050405020304" pitchFamily="18" charset="0"/>
              </a:rPr>
              <a:t>giúp đổi mới hoạt động dạy và học theo hướng giảm </a:t>
            </a:r>
            <a:r>
              <a:rPr lang="en-US" sz="3600">
                <a:solidFill>
                  <a:schemeClr val="accent6">
                    <a:lumMod val="75000"/>
                  </a:schemeClr>
                </a:solidFill>
                <a:effectLst/>
                <a:latin typeface="Times New Roman" panose="02020603050405020304" pitchFamily="18" charset="0"/>
                <a:ea typeface="Times New Roman" panose="02020603050405020304" pitchFamily="18" charset="0"/>
              </a:rPr>
              <a:t>thuyết giảng,</a:t>
            </a:r>
            <a:r>
              <a:rPr lang="en-US" sz="3600">
                <a:effectLst/>
                <a:latin typeface="Times New Roman" panose="02020603050405020304" pitchFamily="18" charset="0"/>
                <a:ea typeface="Times New Roman" panose="02020603050405020304" pitchFamily="18" charset="0"/>
              </a:rPr>
              <a:t> truyền thụ kiến thức sang </a:t>
            </a:r>
            <a:r>
              <a:rPr lang="en-US" sz="3600">
                <a:solidFill>
                  <a:schemeClr val="accent6">
                    <a:lumMod val="75000"/>
                  </a:schemeClr>
                </a:solidFill>
                <a:effectLst/>
                <a:latin typeface="Times New Roman" panose="02020603050405020304" pitchFamily="18" charset="0"/>
                <a:ea typeface="Times New Roman" panose="02020603050405020304" pitchFamily="18" charset="0"/>
              </a:rPr>
              <a:t>phát triển năng lực </a:t>
            </a:r>
            <a:r>
              <a:rPr lang="en-US" sz="3600">
                <a:effectLst/>
                <a:latin typeface="Times New Roman" panose="02020603050405020304" pitchFamily="18" charset="0"/>
                <a:ea typeface="Times New Roman" panose="02020603050405020304" pitchFamily="18" charset="0"/>
              </a:rPr>
              <a:t>của người học, tăng khả năng </a:t>
            </a:r>
            <a:r>
              <a:rPr lang="en-US" sz="3600">
                <a:solidFill>
                  <a:schemeClr val="accent6">
                    <a:lumMod val="75000"/>
                  </a:schemeClr>
                </a:solidFill>
                <a:effectLst/>
                <a:latin typeface="Times New Roman" panose="02020603050405020304" pitchFamily="18" charset="0"/>
                <a:ea typeface="Times New Roman" panose="02020603050405020304" pitchFamily="18" charset="0"/>
              </a:rPr>
              <a:t>tự học</a:t>
            </a:r>
            <a:r>
              <a:rPr lang="en-US" sz="3600">
                <a:effectLst/>
                <a:latin typeface="Times New Roman" panose="02020603050405020304" pitchFamily="18" charset="0"/>
                <a:ea typeface="Times New Roman" panose="02020603050405020304" pitchFamily="18" charset="0"/>
              </a:rPr>
              <a:t>, gắn học lý thuyết với thực hành.</a:t>
            </a:r>
            <a:endParaRPr lang="en-US" sz="3200">
              <a:effectLst/>
              <a:latin typeface="Times New Roman" panose="02020603050405020304" pitchFamily="18" charset="0"/>
              <a:ea typeface="Times New Roman" panose="02020603050405020304" pitchFamily="18" charset="0"/>
            </a:endParaRPr>
          </a:p>
          <a:p>
            <a:pPr algn="ctr">
              <a:lnSpc>
                <a:spcPct val="105000"/>
              </a:lnSpc>
              <a:spcBef>
                <a:spcPts val="100"/>
              </a:spcBef>
              <a:buFont typeface="Wingdings" pitchFamily="2" charset="2"/>
              <a:buNone/>
              <a:tabLst>
                <a:tab pos="457200" algn="l"/>
                <a:tab pos="2743200" algn="ctr"/>
                <a:tab pos="5486400" algn="r"/>
              </a:tabLst>
              <a:defRPr/>
            </a:pPr>
            <a:endParaRPr lang="en-US" sz="3200" dirty="0">
              <a:solidFill>
                <a:srgbClr val="FFFF00"/>
              </a:solidFill>
              <a:effectLst>
                <a:outerShdw blurRad="38100" dist="38100" dir="2700000" algn="tl">
                  <a:srgbClr val="FFFFFF"/>
                </a:outerShdw>
              </a:effectLst>
              <a:latin typeface="Times New Roman" pitchFamily="18" charset="0"/>
            </a:endParaRPr>
          </a:p>
          <a:p>
            <a:pPr algn="ctr">
              <a:lnSpc>
                <a:spcPct val="105000"/>
              </a:lnSpc>
              <a:spcBef>
                <a:spcPts val="100"/>
              </a:spcBef>
              <a:tabLst>
                <a:tab pos="457200" algn="l"/>
                <a:tab pos="2743200" algn="ctr"/>
                <a:tab pos="5486400" algn="r"/>
              </a:tabLst>
              <a:defRPr/>
            </a:pPr>
            <a:endParaRPr lang="pt-BR" altLang="en-US" sz="2800">
              <a:latin typeface="Times New Roman" pitchFamily="18" charset="0"/>
              <a:cs typeface="Times New Roman" pitchFamily="18" charset="0"/>
            </a:endParaRPr>
          </a:p>
          <a:p>
            <a:pPr algn="ctr">
              <a:lnSpc>
                <a:spcPct val="105000"/>
              </a:lnSpc>
              <a:spcBef>
                <a:spcPts val="100"/>
              </a:spcBef>
              <a:tabLst>
                <a:tab pos="457200" algn="l"/>
                <a:tab pos="2743200" algn="ctr"/>
                <a:tab pos="5486400" algn="r"/>
              </a:tabLst>
              <a:defRPr/>
            </a:pPr>
            <a:endParaRPr lang="pt-BR" altLang="en-US" sz="2800">
              <a:latin typeface="Times New Roman" pitchFamily="18" charset="0"/>
              <a:cs typeface="Times New Roman" pitchFamily="18" charset="0"/>
            </a:endParaRPr>
          </a:p>
          <a:p>
            <a:pPr algn="ctr">
              <a:lnSpc>
                <a:spcPct val="105000"/>
              </a:lnSpc>
              <a:spcBef>
                <a:spcPts val="100"/>
              </a:spcBef>
              <a:tabLst>
                <a:tab pos="457200" algn="l"/>
                <a:tab pos="2743200" algn="ctr"/>
                <a:tab pos="5486400" algn="r"/>
              </a:tabLst>
              <a:defRPr/>
            </a:pPr>
            <a:endParaRPr lang="pt-BR" altLang="en-US" sz="2800" dirty="0">
              <a:latin typeface="Times New Roman" pitchFamily="18" charset="0"/>
              <a:cs typeface="Times New Roman" pitchFamily="18" charset="0"/>
            </a:endParaRPr>
          </a:p>
          <a:p>
            <a:pPr>
              <a:lnSpc>
                <a:spcPct val="150000"/>
              </a:lnSpc>
              <a:spcBef>
                <a:spcPts val="100"/>
              </a:spcBef>
              <a:buFont typeface="Wingdings" pitchFamily="2" charset="2"/>
              <a:buNone/>
              <a:tabLst>
                <a:tab pos="457200" algn="l"/>
                <a:tab pos="2743200" algn="ctr"/>
                <a:tab pos="5486400" algn="r"/>
              </a:tabLst>
              <a:defRPr/>
            </a:pPr>
            <a:r>
              <a:rPr lang="pt-BR" altLang="en-US" sz="2800">
                <a:latin typeface="Times New Roman" pitchFamily="18" charset="0"/>
                <a:cs typeface="Times New Roman" pitchFamily="18" charset="0"/>
              </a:rPr>
              <a:t>    </a:t>
            </a:r>
            <a:endParaRPr lang="vi-VN" altLang="en-US" sz="2800" dirty="0">
              <a:latin typeface="Times New Roman" pitchFamily="18" charset="0"/>
              <a:cs typeface="Times New Roman" pitchFamily="18" charset="0"/>
            </a:endParaRPr>
          </a:p>
        </p:txBody>
      </p:sp>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a:solidFill>
                  <a:srgbClr val="FF0000"/>
                </a:solidFill>
              </a:rPr>
              <a:t>BÁO CÁO HỘI THẢO CẤP KHOA</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4</a:t>
            </a:fld>
            <a:endParaRPr lang="en-US" sz="1400" b="1" dirty="0">
              <a:solidFill>
                <a:srgbClr val="FF0000"/>
              </a:solidFill>
            </a:endParaRPr>
          </a:p>
        </p:txBody>
      </p:sp>
      <p:sp>
        <p:nvSpPr>
          <p:cNvPr id="5" name="Rectangle 2">
            <a:extLst>
              <a:ext uri="{FF2B5EF4-FFF2-40B4-BE49-F238E27FC236}">
                <a16:creationId xmlns:a16="http://schemas.microsoft.com/office/drawing/2014/main" id="{9487A035-B4BB-4035-C62F-770D91805C56}"/>
              </a:ext>
            </a:extLst>
          </p:cNvPr>
          <p:cNvSpPr>
            <a:spLocks noChangeArrowheads="1"/>
          </p:cNvSpPr>
          <p:nvPr/>
        </p:nvSpPr>
        <p:spPr bwMode="auto">
          <a:xfrm>
            <a:off x="4366713" y="831031"/>
            <a:ext cx="3779521" cy="721262"/>
          </a:xfrm>
          <a:prstGeom prst="rect">
            <a:avLst/>
          </a:prstGeom>
          <a:noFill/>
          <a:ln>
            <a:noFill/>
          </a:ln>
        </p:spPr>
        <p:txBody>
          <a:bodyPr/>
          <a:lstStyle/>
          <a:p>
            <a:pPr indent="180340" algn="just"/>
            <a:r>
              <a:rPr lang="en-US" sz="360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60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ĐẶT VẤN ĐỀ </a:t>
            </a:r>
            <a:endParaRPr lang="en-US" sz="3200">
              <a:solidFill>
                <a:srgbClr val="FF0000"/>
              </a:solidFill>
              <a:effectLst/>
              <a:latin typeface="Times New Roman" panose="02020603050405020304" pitchFamily="18" charset="0"/>
              <a:ea typeface="Times New Roman" panose="02020603050405020304" pitchFamily="18" charset="0"/>
            </a:endParaRPr>
          </a:p>
          <a:p>
            <a:pPr algn="ctr">
              <a:lnSpc>
                <a:spcPct val="105000"/>
              </a:lnSpc>
              <a:spcBef>
                <a:spcPts val="100"/>
              </a:spcBef>
              <a:buFont typeface="Wingdings" pitchFamily="2" charset="2"/>
              <a:buNone/>
              <a:tabLst>
                <a:tab pos="457200" algn="l"/>
                <a:tab pos="2743200" algn="ctr"/>
                <a:tab pos="5486400" algn="r"/>
              </a:tabLst>
              <a:defRPr/>
            </a:pPr>
            <a:endParaRPr lang="en-US" sz="3200" dirty="0">
              <a:solidFill>
                <a:srgbClr val="FF0000"/>
              </a:solidFill>
              <a:effectLst>
                <a:outerShdw blurRad="38100" dist="38100" dir="2700000" algn="tl">
                  <a:srgbClr val="FFFFFF"/>
                </a:outerShdw>
              </a:effectLst>
              <a:latin typeface="Times New Roman" pitchFamily="18" charset="0"/>
            </a:endParaRPr>
          </a:p>
          <a:p>
            <a:pPr algn="ctr">
              <a:lnSpc>
                <a:spcPct val="105000"/>
              </a:lnSpc>
              <a:spcBef>
                <a:spcPts val="100"/>
              </a:spcBef>
              <a:tabLst>
                <a:tab pos="457200" algn="l"/>
                <a:tab pos="2743200" algn="ctr"/>
                <a:tab pos="5486400" algn="r"/>
              </a:tabLst>
              <a:defRPr/>
            </a:pPr>
            <a:endParaRPr lang="pt-BR" altLang="en-US" sz="2800">
              <a:solidFill>
                <a:srgbClr val="FF0000"/>
              </a:solidFill>
              <a:latin typeface="Times New Roman" pitchFamily="18" charset="0"/>
              <a:cs typeface="Times New Roman" pitchFamily="18" charset="0"/>
            </a:endParaRPr>
          </a:p>
          <a:p>
            <a:pPr algn="ctr">
              <a:lnSpc>
                <a:spcPct val="105000"/>
              </a:lnSpc>
              <a:spcBef>
                <a:spcPts val="100"/>
              </a:spcBef>
              <a:tabLst>
                <a:tab pos="457200" algn="l"/>
                <a:tab pos="2743200" algn="ctr"/>
                <a:tab pos="5486400" algn="r"/>
              </a:tabLst>
              <a:defRPr/>
            </a:pPr>
            <a:endParaRPr lang="pt-BR" altLang="en-US" sz="2800">
              <a:solidFill>
                <a:srgbClr val="FF0000"/>
              </a:solidFill>
              <a:latin typeface="Times New Roman" pitchFamily="18" charset="0"/>
              <a:cs typeface="Times New Roman" pitchFamily="18" charset="0"/>
            </a:endParaRPr>
          </a:p>
          <a:p>
            <a:pPr algn="ctr">
              <a:lnSpc>
                <a:spcPct val="105000"/>
              </a:lnSpc>
              <a:spcBef>
                <a:spcPts val="100"/>
              </a:spcBef>
              <a:tabLst>
                <a:tab pos="457200" algn="l"/>
                <a:tab pos="2743200" algn="ctr"/>
                <a:tab pos="5486400" algn="r"/>
              </a:tabLst>
              <a:defRPr/>
            </a:pPr>
            <a:endParaRPr lang="pt-BR" altLang="en-US" sz="2800" dirty="0">
              <a:solidFill>
                <a:srgbClr val="FF0000"/>
              </a:solidFill>
              <a:latin typeface="Times New Roman" pitchFamily="18" charset="0"/>
              <a:cs typeface="Times New Roman" pitchFamily="18" charset="0"/>
            </a:endParaRPr>
          </a:p>
          <a:p>
            <a:pPr>
              <a:lnSpc>
                <a:spcPct val="150000"/>
              </a:lnSpc>
              <a:spcBef>
                <a:spcPts val="100"/>
              </a:spcBef>
              <a:buFont typeface="Wingdings" pitchFamily="2" charset="2"/>
              <a:buNone/>
              <a:tabLst>
                <a:tab pos="457200" algn="l"/>
                <a:tab pos="2743200" algn="ctr"/>
                <a:tab pos="5486400" algn="r"/>
              </a:tabLst>
              <a:defRPr/>
            </a:pPr>
            <a:r>
              <a:rPr lang="pt-BR" altLang="en-US" sz="2800">
                <a:solidFill>
                  <a:srgbClr val="FF0000"/>
                </a:solidFill>
                <a:latin typeface="Times New Roman" pitchFamily="18" charset="0"/>
                <a:cs typeface="Times New Roman" pitchFamily="18" charset="0"/>
              </a:rPr>
              <a:t>    </a:t>
            </a:r>
            <a:endParaRPr lang="vi-VN" altLang="en-US" sz="2800"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3861662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6" name="Picture 2" descr="Lý thuyết giao thoa sóng | SGK Vật lí lớp 12">
            <a:extLst>
              <a:ext uri="{FF2B5EF4-FFF2-40B4-BE49-F238E27FC236}">
                <a16:creationId xmlns:a16="http://schemas.microsoft.com/office/drawing/2014/main" id="{FA01CC0E-47ED-2FF4-E2C2-7B4E80CBD4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25116"/>
            <a:ext cx="12192000" cy="645795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2"/>
          <p:cNvSpPr>
            <a:spLocks noChangeArrowheads="1"/>
          </p:cNvSpPr>
          <p:nvPr/>
        </p:nvSpPr>
        <p:spPr bwMode="auto">
          <a:xfrm>
            <a:off x="1589505" y="1809449"/>
            <a:ext cx="9416289" cy="2299551"/>
          </a:xfrm>
          <a:prstGeom prst="rect">
            <a:avLst/>
          </a:prstGeom>
          <a:noFill/>
          <a:ln>
            <a:noFill/>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600">
                <a:effectLst/>
                <a:latin typeface="Times New Roman" panose="02020603050405020304" pitchFamily="18" charset="0"/>
                <a:ea typeface="Times New Roman" panose="02020603050405020304" pitchFamily="18" charset="0"/>
              </a:rPr>
              <a: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a:effectLst/>
                <a:latin typeface="Times New Roman" panose="02020603050405020304" pitchFamily="18" charset="0"/>
                <a:ea typeface="Times New Roman" panose="02020603050405020304" pitchFamily="18" charset="0"/>
              </a:rPr>
              <a:t> </a:t>
            </a:r>
            <a:r>
              <a:rPr lang="en-US" sz="5400">
                <a:solidFill>
                  <a:schemeClr val="bg1"/>
                </a:solidFill>
                <a:effectLst/>
                <a:latin typeface="Times New Roman" panose="02020603050405020304" pitchFamily="18" charset="0"/>
                <a:ea typeface="Times New Roman" panose="02020603050405020304" pitchFamily="18" charset="0"/>
              </a:rPr>
              <a:t>Nói cách khác, </a:t>
            </a:r>
            <a:r>
              <a:rPr lang="en-US" sz="5400" b="1" i="1">
                <a:solidFill>
                  <a:schemeClr val="accent6">
                    <a:lumMod val="75000"/>
                  </a:schemeClr>
                </a:solidFill>
                <a:effectLst/>
                <a:latin typeface="Times New Roman" panose="02020603050405020304" pitchFamily="18" charset="0"/>
                <a:ea typeface="Times New Roman" panose="02020603050405020304" pitchFamily="18" charset="0"/>
              </a:rPr>
              <a:t>Chuyển đổi số</a:t>
            </a:r>
            <a:r>
              <a:rPr lang="en-US" sz="5400">
                <a:solidFill>
                  <a:schemeClr val="accent6">
                    <a:lumMod val="75000"/>
                  </a:schemeClr>
                </a:solidFill>
                <a:effectLst/>
                <a:latin typeface="Times New Roman" panose="02020603050405020304" pitchFamily="18" charset="0"/>
                <a:ea typeface="Times New Roman" panose="02020603050405020304" pitchFamily="18" charset="0"/>
              </a:rPr>
              <a:t> </a:t>
            </a:r>
            <a:r>
              <a:rPr lang="en-US" sz="5400">
                <a:solidFill>
                  <a:schemeClr val="bg1"/>
                </a:solidFill>
                <a:effectLst/>
                <a:latin typeface="Times New Roman" panose="02020603050405020304" pitchFamily="18" charset="0"/>
                <a:ea typeface="Times New Roman" panose="02020603050405020304" pitchFamily="18" charset="0"/>
              </a:rPr>
              <a:t>là sự </a:t>
            </a:r>
            <a:r>
              <a:rPr lang="en-US" sz="5400" b="1" i="1">
                <a:solidFill>
                  <a:schemeClr val="accent6">
                    <a:lumMod val="75000"/>
                  </a:schemeClr>
                </a:solidFill>
                <a:effectLst/>
                <a:latin typeface="Times New Roman" panose="02020603050405020304" pitchFamily="18" charset="0"/>
                <a:ea typeface="Times New Roman" panose="02020603050405020304" pitchFamily="18" charset="0"/>
              </a:rPr>
              <a:t>giao thoa </a:t>
            </a:r>
            <a:r>
              <a:rPr lang="en-US" sz="5400">
                <a:solidFill>
                  <a:schemeClr val="bg1"/>
                </a:solidFill>
                <a:effectLst/>
                <a:latin typeface="Times New Roman" panose="02020603050405020304" pitchFamily="18" charset="0"/>
                <a:ea typeface="Times New Roman" panose="02020603050405020304" pitchFamily="18" charset="0"/>
              </a:rPr>
              <a:t>giữa công nghệ và phương pháp giảng dạy.</a:t>
            </a:r>
          </a:p>
          <a:p>
            <a:pPr algn="ctr">
              <a:lnSpc>
                <a:spcPct val="105000"/>
              </a:lnSpc>
              <a:spcBef>
                <a:spcPts val="100"/>
              </a:spcBef>
              <a:buFont typeface="Wingdings" pitchFamily="2" charset="2"/>
              <a:buNone/>
              <a:tabLst>
                <a:tab pos="457200" algn="l"/>
                <a:tab pos="2743200" algn="ctr"/>
                <a:tab pos="5486400" algn="r"/>
              </a:tabLst>
              <a:defRPr/>
            </a:pPr>
            <a:endParaRPr lang="en-US" sz="3200" dirty="0">
              <a:solidFill>
                <a:srgbClr val="FFFF00"/>
              </a:solidFill>
              <a:effectLst>
                <a:outerShdw blurRad="38100" dist="38100" dir="2700000" algn="tl">
                  <a:srgbClr val="FFFFFF"/>
                </a:outerShdw>
              </a:effectLst>
              <a:latin typeface="Times New Roman" pitchFamily="18" charset="0"/>
            </a:endParaRPr>
          </a:p>
          <a:p>
            <a:pPr algn="ctr">
              <a:lnSpc>
                <a:spcPct val="105000"/>
              </a:lnSpc>
              <a:spcBef>
                <a:spcPts val="100"/>
              </a:spcBef>
              <a:tabLst>
                <a:tab pos="457200" algn="l"/>
                <a:tab pos="2743200" algn="ctr"/>
                <a:tab pos="5486400" algn="r"/>
              </a:tabLst>
              <a:defRPr/>
            </a:pPr>
            <a:endParaRPr lang="pt-BR" altLang="en-US" sz="2800">
              <a:latin typeface="Times New Roman" pitchFamily="18" charset="0"/>
              <a:cs typeface="Times New Roman" pitchFamily="18" charset="0"/>
            </a:endParaRPr>
          </a:p>
          <a:p>
            <a:pPr algn="ctr">
              <a:lnSpc>
                <a:spcPct val="105000"/>
              </a:lnSpc>
              <a:spcBef>
                <a:spcPts val="100"/>
              </a:spcBef>
              <a:tabLst>
                <a:tab pos="457200" algn="l"/>
                <a:tab pos="2743200" algn="ctr"/>
                <a:tab pos="5486400" algn="r"/>
              </a:tabLst>
              <a:defRPr/>
            </a:pPr>
            <a:endParaRPr lang="pt-BR" altLang="en-US" sz="2800">
              <a:latin typeface="Times New Roman" pitchFamily="18" charset="0"/>
              <a:cs typeface="Times New Roman" pitchFamily="18" charset="0"/>
            </a:endParaRPr>
          </a:p>
          <a:p>
            <a:pPr algn="ctr">
              <a:lnSpc>
                <a:spcPct val="105000"/>
              </a:lnSpc>
              <a:spcBef>
                <a:spcPts val="100"/>
              </a:spcBef>
              <a:tabLst>
                <a:tab pos="457200" algn="l"/>
                <a:tab pos="2743200" algn="ctr"/>
                <a:tab pos="5486400" algn="r"/>
              </a:tabLst>
              <a:defRPr/>
            </a:pPr>
            <a:endParaRPr lang="pt-BR" altLang="en-US" sz="2800" dirty="0">
              <a:latin typeface="Times New Roman" pitchFamily="18" charset="0"/>
              <a:cs typeface="Times New Roman" pitchFamily="18" charset="0"/>
            </a:endParaRPr>
          </a:p>
          <a:p>
            <a:pPr>
              <a:lnSpc>
                <a:spcPct val="150000"/>
              </a:lnSpc>
              <a:spcBef>
                <a:spcPts val="100"/>
              </a:spcBef>
              <a:buFont typeface="Wingdings" pitchFamily="2" charset="2"/>
              <a:buNone/>
              <a:tabLst>
                <a:tab pos="457200" algn="l"/>
                <a:tab pos="2743200" algn="ctr"/>
                <a:tab pos="5486400" algn="r"/>
              </a:tabLst>
              <a:defRPr/>
            </a:pPr>
            <a:r>
              <a:rPr lang="pt-BR" altLang="en-US" sz="2800">
                <a:latin typeface="Times New Roman" pitchFamily="18" charset="0"/>
                <a:cs typeface="Times New Roman" pitchFamily="18" charset="0"/>
              </a:rPr>
              <a:t>    </a:t>
            </a:r>
            <a:endParaRPr lang="vi-VN" altLang="en-US" sz="2800" dirty="0">
              <a:latin typeface="Times New Roman" pitchFamily="18" charset="0"/>
              <a:cs typeface="Times New Roman" pitchFamily="18" charset="0"/>
            </a:endParaRPr>
          </a:p>
        </p:txBody>
      </p:sp>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a:solidFill>
                  <a:srgbClr val="FF0000"/>
                </a:solidFill>
              </a:rPr>
              <a:t>BÁO CÁO HỘI THẢO CẤP KHOA</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5</a:t>
            </a:fld>
            <a:endParaRPr lang="en-US" sz="1400" b="1" dirty="0">
              <a:solidFill>
                <a:srgbClr val="FF0000"/>
              </a:solidFill>
            </a:endParaRPr>
          </a:p>
        </p:txBody>
      </p:sp>
    </p:spTree>
    <p:extLst>
      <p:ext uri="{BB962C8B-B14F-4D97-AF65-F5344CB8AC3E}">
        <p14:creationId xmlns:p14="http://schemas.microsoft.com/office/powerpoint/2010/main" val="191624986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4" name="Rectangle 2"/>
          <p:cNvSpPr>
            <a:spLocks noChangeArrowheads="1"/>
          </p:cNvSpPr>
          <p:nvPr/>
        </p:nvSpPr>
        <p:spPr bwMode="auto">
          <a:xfrm>
            <a:off x="1437105" y="1419009"/>
            <a:ext cx="9416289" cy="4402671"/>
          </a:xfrm>
          <a:prstGeom prst="rect">
            <a:avLst/>
          </a:prstGeom>
          <a:noFill/>
          <a:ln>
            <a:noFill/>
          </a:ln>
        </p:spPr>
        <p:txBody>
          <a:bodyPr/>
          <a:lstStyle/>
          <a:p>
            <a:pPr indent="180340" algn="just"/>
            <a:r>
              <a:rPr lang="en-US" sz="360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600">
                <a:effectLst/>
                <a:latin typeface="Times New Roman" panose="02020603050405020304" pitchFamily="18" charset="0"/>
                <a:ea typeface="Times New Roman" panose="02020603050405020304" pitchFamily="18" charset="0"/>
              </a:rPr>
              <a:t>Đặc biệt, sự bùng nổ của nền tảng công nghệ  trí tuệ nhận tạo, big data đã và đang hình thành nên hạ tầng giáo dục số. </a:t>
            </a:r>
          </a:p>
          <a:p>
            <a:pPr indent="180340" algn="just"/>
            <a:r>
              <a:rPr lang="en-US" sz="3600">
                <a:effectLst/>
                <a:latin typeface="Times New Roman" panose="02020603050405020304" pitchFamily="18" charset="0"/>
                <a:ea typeface="Times New Roman" panose="02020603050405020304" pitchFamily="18" charset="0"/>
              </a:rPr>
              <a:t>Chưa kể việc chuyển đổi từ phương thức giáo dục truyền thống sang giáo dục số ngày càng trở nên bức thiết.</a:t>
            </a:r>
            <a:r>
              <a:rPr lang="en-US" sz="3200">
                <a:effectLst/>
                <a:latin typeface="Times New Roman" panose="02020603050405020304" pitchFamily="18" charset="0"/>
                <a:ea typeface="Times New Roman" panose="02020603050405020304" pitchFamily="18" charset="0"/>
              </a:rPr>
              <a:t> </a:t>
            </a:r>
          </a:p>
          <a:p>
            <a:pPr algn="ctr">
              <a:lnSpc>
                <a:spcPct val="105000"/>
              </a:lnSpc>
              <a:spcBef>
                <a:spcPts val="100"/>
              </a:spcBef>
              <a:tabLst>
                <a:tab pos="457200" algn="l"/>
                <a:tab pos="2743200" algn="ctr"/>
                <a:tab pos="5486400" algn="r"/>
              </a:tabLst>
              <a:defRPr/>
            </a:pPr>
            <a:endParaRPr lang="pt-BR" altLang="en-US" sz="2800">
              <a:latin typeface="Times New Roman" pitchFamily="18" charset="0"/>
              <a:cs typeface="Times New Roman" pitchFamily="18" charset="0"/>
            </a:endParaRPr>
          </a:p>
          <a:p>
            <a:pPr algn="ctr">
              <a:lnSpc>
                <a:spcPct val="105000"/>
              </a:lnSpc>
              <a:spcBef>
                <a:spcPts val="100"/>
              </a:spcBef>
              <a:tabLst>
                <a:tab pos="457200" algn="l"/>
                <a:tab pos="2743200" algn="ctr"/>
                <a:tab pos="5486400" algn="r"/>
              </a:tabLst>
              <a:defRPr/>
            </a:pPr>
            <a:endParaRPr lang="pt-BR" altLang="en-US" sz="2800">
              <a:latin typeface="Times New Roman" pitchFamily="18" charset="0"/>
              <a:cs typeface="Times New Roman" pitchFamily="18" charset="0"/>
            </a:endParaRPr>
          </a:p>
          <a:p>
            <a:pPr algn="ctr">
              <a:lnSpc>
                <a:spcPct val="105000"/>
              </a:lnSpc>
              <a:spcBef>
                <a:spcPts val="100"/>
              </a:spcBef>
              <a:tabLst>
                <a:tab pos="457200" algn="l"/>
                <a:tab pos="2743200" algn="ctr"/>
                <a:tab pos="5486400" algn="r"/>
              </a:tabLst>
              <a:defRPr/>
            </a:pPr>
            <a:endParaRPr lang="pt-BR" altLang="en-US" sz="2800" dirty="0">
              <a:latin typeface="Times New Roman" pitchFamily="18" charset="0"/>
              <a:cs typeface="Times New Roman" pitchFamily="18" charset="0"/>
            </a:endParaRPr>
          </a:p>
          <a:p>
            <a:pPr>
              <a:lnSpc>
                <a:spcPct val="150000"/>
              </a:lnSpc>
              <a:spcBef>
                <a:spcPts val="100"/>
              </a:spcBef>
              <a:buFont typeface="Wingdings" pitchFamily="2" charset="2"/>
              <a:buNone/>
              <a:tabLst>
                <a:tab pos="457200" algn="l"/>
                <a:tab pos="2743200" algn="ctr"/>
                <a:tab pos="5486400" algn="r"/>
              </a:tabLst>
              <a:defRPr/>
            </a:pPr>
            <a:r>
              <a:rPr lang="pt-BR" altLang="en-US" sz="2800">
                <a:latin typeface="Times New Roman" pitchFamily="18" charset="0"/>
                <a:cs typeface="Times New Roman" pitchFamily="18" charset="0"/>
              </a:rPr>
              <a:t>    </a:t>
            </a:r>
            <a:endParaRPr lang="vi-VN" altLang="en-US" sz="2800" dirty="0">
              <a:latin typeface="Times New Roman" pitchFamily="18" charset="0"/>
              <a:cs typeface="Times New Roman" pitchFamily="18" charset="0"/>
            </a:endParaRPr>
          </a:p>
        </p:txBody>
      </p:sp>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a:solidFill>
                  <a:srgbClr val="FF0000"/>
                </a:solidFill>
              </a:rPr>
              <a:t>BÁO CÁO HỘI THẢO CẤP KHOA</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6</a:t>
            </a:fld>
            <a:endParaRPr lang="en-US" sz="1400" b="1" dirty="0">
              <a:solidFill>
                <a:srgbClr val="FF0000"/>
              </a:solidFill>
            </a:endParaRPr>
          </a:p>
        </p:txBody>
      </p:sp>
    </p:spTree>
    <p:extLst>
      <p:ext uri="{BB962C8B-B14F-4D97-AF65-F5344CB8AC3E}">
        <p14:creationId xmlns:p14="http://schemas.microsoft.com/office/powerpoint/2010/main" val="2422812857"/>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3CEEF59-5527-37C7-7C79-4A4837ED4B9B}"/>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2133600" y="2194560"/>
            <a:ext cx="7924800" cy="4646548"/>
          </a:xfrm>
          <a:prstGeom prst="rect">
            <a:avLst/>
          </a:prstGeom>
        </p:spPr>
      </p:pic>
      <p:sp>
        <p:nvSpPr>
          <p:cNvPr id="5" name="TextBox 4">
            <a:extLst>
              <a:ext uri="{FF2B5EF4-FFF2-40B4-BE49-F238E27FC236}">
                <a16:creationId xmlns:a16="http://schemas.microsoft.com/office/drawing/2014/main" id="{4332159B-FE1C-AA55-3A47-C5B5FEF6EF32}"/>
              </a:ext>
            </a:extLst>
          </p:cNvPr>
          <p:cNvSpPr txBox="1"/>
          <p:nvPr/>
        </p:nvSpPr>
        <p:spPr>
          <a:xfrm>
            <a:off x="2133600" y="6627168"/>
            <a:ext cx="7924800" cy="230832"/>
          </a:xfrm>
          <a:prstGeom prst="rect">
            <a:avLst/>
          </a:prstGeom>
          <a:noFill/>
        </p:spPr>
        <p:txBody>
          <a:bodyPr wrap="square" rtlCol="0">
            <a:spAutoFit/>
          </a:bodyPr>
          <a:lstStyle/>
          <a:p>
            <a:r>
              <a:rPr lang="en-US" sz="900">
                <a:hlinkClick r:id="rId4" tooltip="https://www.peoplematters.in/article/watercooler/do-smart-people-find-it-difficult-to-learn-1133"/>
              </a:rPr>
              <a:t>This Photo</a:t>
            </a:r>
            <a:r>
              <a:rPr lang="en-US" sz="900"/>
              <a:t> by Unknown Author is licensed under </a:t>
            </a:r>
            <a:r>
              <a:rPr lang="en-US" sz="900">
                <a:hlinkClick r:id="rId5" tooltip="https://creativecommons.org/licenses/by-nc-sa/3.0/"/>
              </a:rPr>
              <a:t>CC BY-SA-NC</a:t>
            </a:r>
            <a:endParaRPr lang="en-US" sz="900"/>
          </a:p>
        </p:txBody>
      </p:sp>
      <p:sp>
        <p:nvSpPr>
          <p:cNvPr id="4" name="Rectangle 2"/>
          <p:cNvSpPr>
            <a:spLocks noChangeArrowheads="1"/>
          </p:cNvSpPr>
          <p:nvPr/>
        </p:nvSpPr>
        <p:spPr bwMode="auto">
          <a:xfrm>
            <a:off x="2133600" y="425117"/>
            <a:ext cx="7924800" cy="1769443"/>
          </a:xfrm>
          <a:prstGeom prst="rect">
            <a:avLst/>
          </a:prstGeom>
          <a:solidFill>
            <a:schemeClr val="accent5">
              <a:lumMod val="40000"/>
              <a:lumOff val="60000"/>
            </a:schemeClr>
          </a:solidFill>
          <a:ln>
            <a:noFill/>
          </a:ln>
        </p:spPr>
        <p:txBody>
          <a:bodyPr/>
          <a:lstStyle/>
          <a:p>
            <a:pPr indent="180340" algn="ctr"/>
            <a:r>
              <a:rPr lang="en-US" sz="3600">
                <a:effectLst/>
                <a:latin typeface="Calibri" panose="020F0502020204030204" pitchFamily="34" charset="0"/>
                <a:ea typeface="Calibri" panose="020F0502020204030204" pitchFamily="34" charset="0"/>
                <a:cs typeface="Times New Roman" panose="02020603050405020304" pitchFamily="18" charset="0"/>
              </a:rPr>
              <a:t>Thay đổi phương thức quản lý, điều hành, thay đổi quy trình, phương thức làm việc và thay đổi văn hóa tổ chức.</a:t>
            </a:r>
            <a:endParaRPr lang="pt-BR" altLang="en-US" sz="2800">
              <a:latin typeface="Times New Roman" pitchFamily="18" charset="0"/>
              <a:cs typeface="Times New Roman" pitchFamily="18" charset="0"/>
            </a:endParaRPr>
          </a:p>
          <a:p>
            <a:pPr algn="ctr">
              <a:lnSpc>
                <a:spcPct val="105000"/>
              </a:lnSpc>
              <a:spcBef>
                <a:spcPts val="100"/>
              </a:spcBef>
              <a:tabLst>
                <a:tab pos="457200" algn="l"/>
                <a:tab pos="2743200" algn="ctr"/>
                <a:tab pos="5486400" algn="r"/>
              </a:tabLst>
              <a:defRPr/>
            </a:pPr>
            <a:endParaRPr lang="pt-BR" altLang="en-US" sz="2800">
              <a:latin typeface="Times New Roman" pitchFamily="18" charset="0"/>
              <a:cs typeface="Times New Roman" pitchFamily="18" charset="0"/>
            </a:endParaRPr>
          </a:p>
          <a:p>
            <a:pPr algn="ctr">
              <a:lnSpc>
                <a:spcPct val="105000"/>
              </a:lnSpc>
              <a:spcBef>
                <a:spcPts val="100"/>
              </a:spcBef>
              <a:tabLst>
                <a:tab pos="457200" algn="l"/>
                <a:tab pos="2743200" algn="ctr"/>
                <a:tab pos="5486400" algn="r"/>
              </a:tabLst>
              <a:defRPr/>
            </a:pPr>
            <a:endParaRPr lang="pt-BR" altLang="en-US" sz="2800" dirty="0">
              <a:latin typeface="Times New Roman" pitchFamily="18" charset="0"/>
              <a:cs typeface="Times New Roman" pitchFamily="18" charset="0"/>
            </a:endParaRPr>
          </a:p>
          <a:p>
            <a:pPr algn="ctr">
              <a:lnSpc>
                <a:spcPct val="150000"/>
              </a:lnSpc>
              <a:spcBef>
                <a:spcPts val="100"/>
              </a:spcBef>
              <a:buFont typeface="Wingdings" pitchFamily="2" charset="2"/>
              <a:buNone/>
              <a:tabLst>
                <a:tab pos="457200" algn="l"/>
                <a:tab pos="2743200" algn="ctr"/>
                <a:tab pos="5486400" algn="r"/>
              </a:tabLst>
              <a:defRPr/>
            </a:pPr>
            <a:r>
              <a:rPr lang="pt-BR" altLang="en-US" sz="2800">
                <a:latin typeface="Times New Roman" pitchFamily="18" charset="0"/>
                <a:cs typeface="Times New Roman" pitchFamily="18" charset="0"/>
              </a:rPr>
              <a:t>    </a:t>
            </a:r>
            <a:endParaRPr lang="vi-VN" altLang="en-US" sz="2800" dirty="0">
              <a:latin typeface="Times New Roman" pitchFamily="18" charset="0"/>
              <a:cs typeface="Times New Roman" pitchFamily="18" charset="0"/>
            </a:endParaRPr>
          </a:p>
        </p:txBody>
      </p:sp>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a:solidFill>
                  <a:srgbClr val="FF0000"/>
                </a:solidFill>
              </a:rPr>
              <a:t>BÁO CÁO HỘI THẢO CẤP KHOA</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7</a:t>
            </a:fld>
            <a:endParaRPr lang="en-US" sz="1400" b="1" dirty="0">
              <a:solidFill>
                <a:srgbClr val="FF0000"/>
              </a:solidFill>
            </a:endParaRPr>
          </a:p>
        </p:txBody>
      </p:sp>
      <p:sp>
        <p:nvSpPr>
          <p:cNvPr id="8" name="Rectangle 2">
            <a:extLst>
              <a:ext uri="{FF2B5EF4-FFF2-40B4-BE49-F238E27FC236}">
                <a16:creationId xmlns:a16="http://schemas.microsoft.com/office/drawing/2014/main" id="{D41A26AD-FE3D-8B54-FF17-34D1C7635F01}"/>
              </a:ext>
            </a:extLst>
          </p:cNvPr>
          <p:cNvSpPr>
            <a:spLocks noChangeArrowheads="1"/>
          </p:cNvSpPr>
          <p:nvPr/>
        </p:nvSpPr>
        <p:spPr bwMode="auto">
          <a:xfrm>
            <a:off x="-429235" y="588576"/>
            <a:ext cx="3779521" cy="721262"/>
          </a:xfrm>
          <a:prstGeom prst="rect">
            <a:avLst/>
          </a:prstGeom>
          <a:noFill/>
          <a:ln>
            <a:noFill/>
          </a:ln>
        </p:spPr>
        <p:txBody>
          <a:bodyPr/>
          <a:lstStyle/>
          <a:p>
            <a:pPr indent="180340" algn="just"/>
            <a:r>
              <a:rPr lang="en-US" sz="360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60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NỘI DUNG</a:t>
            </a:r>
            <a:endParaRPr lang="en-US" sz="3200">
              <a:solidFill>
                <a:srgbClr val="FF0000"/>
              </a:solidFill>
              <a:effectLst/>
              <a:latin typeface="Times New Roman" panose="02020603050405020304" pitchFamily="18" charset="0"/>
              <a:ea typeface="Times New Roman" panose="02020603050405020304" pitchFamily="18" charset="0"/>
            </a:endParaRPr>
          </a:p>
          <a:p>
            <a:pPr algn="ctr">
              <a:lnSpc>
                <a:spcPct val="105000"/>
              </a:lnSpc>
              <a:spcBef>
                <a:spcPts val="100"/>
              </a:spcBef>
              <a:buFont typeface="Wingdings" pitchFamily="2" charset="2"/>
              <a:buNone/>
              <a:tabLst>
                <a:tab pos="457200" algn="l"/>
                <a:tab pos="2743200" algn="ctr"/>
                <a:tab pos="5486400" algn="r"/>
              </a:tabLst>
              <a:defRPr/>
            </a:pPr>
            <a:endParaRPr lang="en-US" sz="3200" dirty="0">
              <a:solidFill>
                <a:srgbClr val="FF0000"/>
              </a:solidFill>
              <a:effectLst>
                <a:outerShdw blurRad="38100" dist="38100" dir="2700000" algn="tl">
                  <a:srgbClr val="FFFFFF"/>
                </a:outerShdw>
              </a:effectLst>
              <a:latin typeface="Times New Roman" pitchFamily="18" charset="0"/>
            </a:endParaRPr>
          </a:p>
          <a:p>
            <a:pPr algn="ctr">
              <a:lnSpc>
                <a:spcPct val="105000"/>
              </a:lnSpc>
              <a:spcBef>
                <a:spcPts val="100"/>
              </a:spcBef>
              <a:tabLst>
                <a:tab pos="457200" algn="l"/>
                <a:tab pos="2743200" algn="ctr"/>
                <a:tab pos="5486400" algn="r"/>
              </a:tabLst>
              <a:defRPr/>
            </a:pPr>
            <a:endParaRPr lang="pt-BR" altLang="en-US" sz="2800">
              <a:solidFill>
                <a:srgbClr val="FF0000"/>
              </a:solidFill>
              <a:latin typeface="Times New Roman" pitchFamily="18" charset="0"/>
              <a:cs typeface="Times New Roman" pitchFamily="18" charset="0"/>
            </a:endParaRPr>
          </a:p>
          <a:p>
            <a:pPr algn="ctr">
              <a:lnSpc>
                <a:spcPct val="105000"/>
              </a:lnSpc>
              <a:spcBef>
                <a:spcPts val="100"/>
              </a:spcBef>
              <a:tabLst>
                <a:tab pos="457200" algn="l"/>
                <a:tab pos="2743200" algn="ctr"/>
                <a:tab pos="5486400" algn="r"/>
              </a:tabLst>
              <a:defRPr/>
            </a:pPr>
            <a:endParaRPr lang="pt-BR" altLang="en-US" sz="2800">
              <a:solidFill>
                <a:srgbClr val="FF0000"/>
              </a:solidFill>
              <a:latin typeface="Times New Roman" pitchFamily="18" charset="0"/>
              <a:cs typeface="Times New Roman" pitchFamily="18" charset="0"/>
            </a:endParaRPr>
          </a:p>
          <a:p>
            <a:pPr algn="ctr">
              <a:lnSpc>
                <a:spcPct val="105000"/>
              </a:lnSpc>
              <a:spcBef>
                <a:spcPts val="100"/>
              </a:spcBef>
              <a:tabLst>
                <a:tab pos="457200" algn="l"/>
                <a:tab pos="2743200" algn="ctr"/>
                <a:tab pos="5486400" algn="r"/>
              </a:tabLst>
              <a:defRPr/>
            </a:pPr>
            <a:endParaRPr lang="pt-BR" altLang="en-US" sz="2800" dirty="0">
              <a:solidFill>
                <a:srgbClr val="FF0000"/>
              </a:solidFill>
              <a:latin typeface="Times New Roman" pitchFamily="18" charset="0"/>
              <a:cs typeface="Times New Roman" pitchFamily="18" charset="0"/>
            </a:endParaRPr>
          </a:p>
          <a:p>
            <a:pPr>
              <a:lnSpc>
                <a:spcPct val="150000"/>
              </a:lnSpc>
              <a:spcBef>
                <a:spcPts val="100"/>
              </a:spcBef>
              <a:buFont typeface="Wingdings" pitchFamily="2" charset="2"/>
              <a:buNone/>
              <a:tabLst>
                <a:tab pos="457200" algn="l"/>
                <a:tab pos="2743200" algn="ctr"/>
                <a:tab pos="5486400" algn="r"/>
              </a:tabLst>
              <a:defRPr/>
            </a:pPr>
            <a:r>
              <a:rPr lang="pt-BR" altLang="en-US" sz="2800">
                <a:solidFill>
                  <a:srgbClr val="FF0000"/>
                </a:solidFill>
                <a:latin typeface="Times New Roman" pitchFamily="18" charset="0"/>
                <a:cs typeface="Times New Roman" pitchFamily="18" charset="0"/>
              </a:rPr>
              <a:t>    </a:t>
            </a:r>
            <a:endParaRPr lang="vi-VN" altLang="en-US" sz="2800"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585173887"/>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4" name="Rectangle 2"/>
          <p:cNvSpPr>
            <a:spLocks noChangeArrowheads="1"/>
          </p:cNvSpPr>
          <p:nvPr/>
        </p:nvSpPr>
        <p:spPr bwMode="auto">
          <a:xfrm>
            <a:off x="1387855" y="1245002"/>
            <a:ext cx="9416289" cy="4402671"/>
          </a:xfrm>
          <a:prstGeom prst="rect">
            <a:avLst/>
          </a:prstGeom>
          <a:noFill/>
          <a:ln>
            <a:noFill/>
          </a:ln>
        </p:spPr>
        <p:txBody>
          <a:bodyPr/>
          <a:lstStyle/>
          <a:p>
            <a:pPr indent="180340" algn="just"/>
            <a:r>
              <a:rPr lang="en-US" sz="360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600">
                <a:effectLst/>
                <a:latin typeface="Times New Roman" panose="02020603050405020304" pitchFamily="18" charset="0"/>
                <a:ea typeface="Times New Roman" panose="02020603050405020304" pitchFamily="18" charset="0"/>
              </a:rPr>
              <a:t>Quá trình phát triển của CĐS gồm các giai đoạn: </a:t>
            </a:r>
            <a:endParaRPr lang="en-US" sz="3200">
              <a:effectLst/>
              <a:latin typeface="Times New Roman" panose="02020603050405020304" pitchFamily="18" charset="0"/>
              <a:ea typeface="Times New Roman" panose="02020603050405020304" pitchFamily="18" charset="0"/>
            </a:endParaRPr>
          </a:p>
          <a:p>
            <a:pPr indent="180340" algn="just"/>
            <a:r>
              <a:rPr lang="en-US" sz="3600">
                <a:solidFill>
                  <a:schemeClr val="accent6">
                    <a:lumMod val="75000"/>
                  </a:schemeClr>
                </a:solidFill>
                <a:effectLst/>
                <a:latin typeface="Times New Roman" panose="02020603050405020304" pitchFamily="18" charset="0"/>
                <a:ea typeface="Times New Roman" panose="02020603050405020304" pitchFamily="18" charset="0"/>
              </a:rPr>
              <a:t>Số hóa </a:t>
            </a:r>
            <a:r>
              <a:rPr lang="en-US" sz="3600">
                <a:effectLst/>
                <a:latin typeface="Times New Roman" panose="02020603050405020304" pitchFamily="18" charset="0"/>
                <a:ea typeface="Times New Roman" panose="02020603050405020304" pitchFamily="18" charset="0"/>
              </a:rPr>
              <a:t>(Digitization ) là chuyển thông tin thực sang dạng số để dễ dàng lưu trữ, tìm kiếm, chia sẻ.</a:t>
            </a:r>
            <a:endParaRPr lang="en-US" sz="3200">
              <a:effectLst/>
              <a:latin typeface="Times New Roman" panose="02020603050405020304" pitchFamily="18" charset="0"/>
              <a:ea typeface="Times New Roman" panose="02020603050405020304" pitchFamily="18" charset="0"/>
            </a:endParaRPr>
          </a:p>
          <a:p>
            <a:pPr indent="180340" algn="just"/>
            <a:r>
              <a:rPr lang="en-US" sz="3600">
                <a:effectLst/>
                <a:latin typeface="Times New Roman" panose="02020603050405020304" pitchFamily="18" charset="0"/>
                <a:ea typeface="Times New Roman" panose="02020603050405020304" pitchFamily="18" charset="0"/>
              </a:rPr>
              <a:t> Ứng dụng kỹ thuật số vào các quy trình nghiệp vụ, sử dụng phần mềm để làm cho các hoạt động trở lên đơn giản và hiệu quả hơn.</a:t>
            </a:r>
            <a:endParaRPr lang="en-US" sz="3200">
              <a:effectLst/>
              <a:latin typeface="Times New Roman" panose="02020603050405020304" pitchFamily="18" charset="0"/>
              <a:ea typeface="Times New Roman" panose="02020603050405020304" pitchFamily="18" charset="0"/>
            </a:endParaRPr>
          </a:p>
          <a:p>
            <a:pPr indent="180340" algn="just"/>
            <a:r>
              <a:rPr lang="en-US" sz="3600">
                <a:effectLst/>
                <a:latin typeface="Times New Roman" panose="02020603050405020304" pitchFamily="18" charset="0"/>
                <a:ea typeface="Times New Roman" panose="02020603050405020304" pitchFamily="18" charset="0"/>
              </a:rPr>
              <a:t> </a:t>
            </a:r>
            <a:endParaRPr lang="pt-BR" altLang="en-US" sz="2800">
              <a:latin typeface="Times New Roman" pitchFamily="18" charset="0"/>
              <a:cs typeface="Times New Roman" pitchFamily="18" charset="0"/>
            </a:endParaRPr>
          </a:p>
          <a:p>
            <a:pPr algn="ctr">
              <a:lnSpc>
                <a:spcPct val="105000"/>
              </a:lnSpc>
              <a:spcBef>
                <a:spcPts val="100"/>
              </a:spcBef>
              <a:tabLst>
                <a:tab pos="457200" algn="l"/>
                <a:tab pos="2743200" algn="ctr"/>
                <a:tab pos="5486400" algn="r"/>
              </a:tabLst>
              <a:defRPr/>
            </a:pPr>
            <a:endParaRPr lang="pt-BR" altLang="en-US" sz="2800">
              <a:latin typeface="Times New Roman" pitchFamily="18" charset="0"/>
              <a:cs typeface="Times New Roman" pitchFamily="18" charset="0"/>
            </a:endParaRPr>
          </a:p>
          <a:p>
            <a:pPr algn="ctr">
              <a:lnSpc>
                <a:spcPct val="105000"/>
              </a:lnSpc>
              <a:spcBef>
                <a:spcPts val="100"/>
              </a:spcBef>
              <a:tabLst>
                <a:tab pos="457200" algn="l"/>
                <a:tab pos="2743200" algn="ctr"/>
                <a:tab pos="5486400" algn="r"/>
              </a:tabLst>
              <a:defRPr/>
            </a:pPr>
            <a:endParaRPr lang="pt-BR" altLang="en-US" sz="2800" dirty="0">
              <a:latin typeface="Times New Roman" pitchFamily="18" charset="0"/>
              <a:cs typeface="Times New Roman" pitchFamily="18" charset="0"/>
            </a:endParaRPr>
          </a:p>
          <a:p>
            <a:pPr>
              <a:lnSpc>
                <a:spcPct val="150000"/>
              </a:lnSpc>
              <a:spcBef>
                <a:spcPts val="100"/>
              </a:spcBef>
              <a:buFont typeface="Wingdings" pitchFamily="2" charset="2"/>
              <a:buNone/>
              <a:tabLst>
                <a:tab pos="457200" algn="l"/>
                <a:tab pos="2743200" algn="ctr"/>
                <a:tab pos="5486400" algn="r"/>
              </a:tabLst>
              <a:defRPr/>
            </a:pPr>
            <a:r>
              <a:rPr lang="pt-BR" altLang="en-US" sz="2800">
                <a:latin typeface="Times New Roman" pitchFamily="18" charset="0"/>
                <a:cs typeface="Times New Roman" pitchFamily="18" charset="0"/>
              </a:rPr>
              <a:t>    </a:t>
            </a:r>
            <a:endParaRPr lang="vi-VN" altLang="en-US" sz="2800" dirty="0">
              <a:latin typeface="Times New Roman" pitchFamily="18" charset="0"/>
              <a:cs typeface="Times New Roman" pitchFamily="18" charset="0"/>
            </a:endParaRPr>
          </a:p>
        </p:txBody>
      </p:sp>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a:solidFill>
                  <a:srgbClr val="FF0000"/>
                </a:solidFill>
              </a:rPr>
              <a:t>BÁO CÁO HỘI THẢO CẤP KHOA</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8</a:t>
            </a:fld>
            <a:endParaRPr lang="en-US" sz="1400" b="1" dirty="0">
              <a:solidFill>
                <a:srgbClr val="FF0000"/>
              </a:solidFill>
            </a:endParaRPr>
          </a:p>
        </p:txBody>
      </p:sp>
    </p:spTree>
    <p:extLst>
      <p:ext uri="{BB962C8B-B14F-4D97-AF65-F5344CB8AC3E}">
        <p14:creationId xmlns:p14="http://schemas.microsoft.com/office/powerpoint/2010/main" val="2326614779"/>
      </p:ext>
    </p:extLst>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4" name="Rectangle 2"/>
          <p:cNvSpPr>
            <a:spLocks noChangeArrowheads="1"/>
          </p:cNvSpPr>
          <p:nvPr/>
        </p:nvSpPr>
        <p:spPr bwMode="auto">
          <a:xfrm>
            <a:off x="1387855" y="1245002"/>
            <a:ext cx="9416289" cy="5222558"/>
          </a:xfrm>
          <a:prstGeom prst="rect">
            <a:avLst/>
          </a:prstGeom>
          <a:noFill/>
          <a:ln>
            <a:noFill/>
          </a:ln>
        </p:spPr>
        <p:txBody>
          <a:bodyPr/>
          <a:lstStyle/>
          <a:p>
            <a:pPr indent="180340" algn="just"/>
            <a:r>
              <a:rPr lang="en-US" sz="3600">
                <a:effectLst/>
                <a:latin typeface="Times New Roman" panose="02020603050405020304" pitchFamily="18" charset="0"/>
                <a:ea typeface="Times New Roman" panose="02020603050405020304" pitchFamily="18" charset="0"/>
              </a:rPr>
              <a:t>	Hiện tại, được ứng dụng dưới 3 hình thức chính:</a:t>
            </a:r>
            <a:endParaRPr lang="en-US" sz="3200">
              <a:effectLst/>
              <a:latin typeface="Times New Roman" panose="02020603050405020304" pitchFamily="18" charset="0"/>
              <a:ea typeface="Times New Roman" panose="02020603050405020304" pitchFamily="18" charset="0"/>
            </a:endParaRPr>
          </a:p>
          <a:p>
            <a:pPr indent="180340" algn="just"/>
            <a:r>
              <a:rPr lang="en-US" sz="3600">
                <a:effectLst/>
                <a:latin typeface="Times New Roman" panose="02020603050405020304" pitchFamily="18" charset="0"/>
                <a:ea typeface="Times New Roman" panose="02020603050405020304" pitchFamily="18" charset="0"/>
              </a:rPr>
              <a:t>Ứng dụng công nghệ trong phương pháp giảng dạy: Lớp học thông minh, lập trình…vào việc giảng dạy.</a:t>
            </a:r>
            <a:endParaRPr lang="en-US" sz="3200">
              <a:effectLst/>
              <a:latin typeface="Times New Roman" panose="02020603050405020304" pitchFamily="18" charset="0"/>
              <a:ea typeface="Times New Roman" panose="02020603050405020304" pitchFamily="18" charset="0"/>
            </a:endParaRPr>
          </a:p>
          <a:p>
            <a:pPr indent="180340" algn="just"/>
            <a:r>
              <a:rPr lang="en-US" sz="3600">
                <a:effectLst/>
                <a:latin typeface="Times New Roman" panose="02020603050405020304" pitchFamily="18" charset="0"/>
                <a:ea typeface="Times New Roman" panose="02020603050405020304" pitchFamily="18" charset="0"/>
              </a:rPr>
              <a:t>Ứng dụng công nghệ trong quản lý: Công cụ vận hành, quản lý</a:t>
            </a:r>
            <a:endParaRPr lang="en-US" sz="3200">
              <a:effectLst/>
              <a:latin typeface="Times New Roman" panose="02020603050405020304" pitchFamily="18" charset="0"/>
              <a:ea typeface="Times New Roman" panose="02020603050405020304" pitchFamily="18" charset="0"/>
            </a:endParaRPr>
          </a:p>
          <a:p>
            <a:pPr indent="180340" algn="just"/>
            <a:r>
              <a:rPr lang="en-US" sz="3600">
                <a:effectLst/>
                <a:latin typeface="Times New Roman" panose="02020603050405020304" pitchFamily="18" charset="0"/>
                <a:ea typeface="Times New Roman" panose="02020603050405020304" pitchFamily="18" charset="0"/>
              </a:rPr>
              <a:t>Ứng dụng công nghệ trong lớp học: Công cụ giảng dạy, cơ sở vật chất.</a:t>
            </a:r>
            <a:endParaRPr lang="en-US" sz="3200">
              <a:effectLst/>
              <a:latin typeface="Times New Roman" panose="02020603050405020304" pitchFamily="18" charset="0"/>
              <a:ea typeface="Times New Roman" panose="02020603050405020304" pitchFamily="18" charset="0"/>
            </a:endParaRPr>
          </a:p>
          <a:p>
            <a:pPr algn="ctr">
              <a:lnSpc>
                <a:spcPct val="105000"/>
              </a:lnSpc>
              <a:spcBef>
                <a:spcPts val="100"/>
              </a:spcBef>
              <a:tabLst>
                <a:tab pos="457200" algn="l"/>
                <a:tab pos="2743200" algn="ctr"/>
                <a:tab pos="5486400" algn="r"/>
              </a:tabLst>
              <a:defRPr/>
            </a:pPr>
            <a:endParaRPr lang="pt-BR" altLang="en-US" sz="2800">
              <a:latin typeface="Times New Roman" pitchFamily="18" charset="0"/>
              <a:cs typeface="Times New Roman" pitchFamily="18" charset="0"/>
            </a:endParaRPr>
          </a:p>
          <a:p>
            <a:pPr algn="ctr">
              <a:lnSpc>
                <a:spcPct val="105000"/>
              </a:lnSpc>
              <a:spcBef>
                <a:spcPts val="100"/>
              </a:spcBef>
              <a:tabLst>
                <a:tab pos="457200" algn="l"/>
                <a:tab pos="2743200" algn="ctr"/>
                <a:tab pos="5486400" algn="r"/>
              </a:tabLst>
              <a:defRPr/>
            </a:pPr>
            <a:endParaRPr lang="pt-BR" altLang="en-US" sz="2800" dirty="0">
              <a:latin typeface="Times New Roman" pitchFamily="18" charset="0"/>
              <a:cs typeface="Times New Roman" pitchFamily="18" charset="0"/>
            </a:endParaRPr>
          </a:p>
          <a:p>
            <a:pPr>
              <a:lnSpc>
                <a:spcPct val="150000"/>
              </a:lnSpc>
              <a:spcBef>
                <a:spcPts val="100"/>
              </a:spcBef>
              <a:buFont typeface="Wingdings" pitchFamily="2" charset="2"/>
              <a:buNone/>
              <a:tabLst>
                <a:tab pos="457200" algn="l"/>
                <a:tab pos="2743200" algn="ctr"/>
                <a:tab pos="5486400" algn="r"/>
              </a:tabLst>
              <a:defRPr/>
            </a:pPr>
            <a:r>
              <a:rPr lang="pt-BR" altLang="en-US" sz="2800">
                <a:latin typeface="Times New Roman" pitchFamily="18" charset="0"/>
                <a:cs typeface="Times New Roman" pitchFamily="18" charset="0"/>
              </a:rPr>
              <a:t>    </a:t>
            </a:r>
            <a:endParaRPr lang="vi-VN" altLang="en-US" sz="2800" dirty="0">
              <a:latin typeface="Times New Roman" pitchFamily="18" charset="0"/>
              <a:cs typeface="Times New Roman" pitchFamily="18" charset="0"/>
            </a:endParaRPr>
          </a:p>
        </p:txBody>
      </p:sp>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a:solidFill>
                  <a:srgbClr val="FF0000"/>
                </a:solidFill>
              </a:rPr>
              <a:t>BÁO CÁO HỘI THẢO CẤP KHOA</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9</a:t>
            </a:fld>
            <a:endParaRPr lang="en-US" sz="1400" b="1" dirty="0">
              <a:solidFill>
                <a:srgbClr val="FF0000"/>
              </a:solidFill>
            </a:endParaRPr>
          </a:p>
        </p:txBody>
      </p:sp>
    </p:spTree>
    <p:extLst>
      <p:ext uri="{BB962C8B-B14F-4D97-AF65-F5344CB8AC3E}">
        <p14:creationId xmlns:p14="http://schemas.microsoft.com/office/powerpoint/2010/main" val="2140207070"/>
      </p:ext>
    </p:extLst>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4" name="Rectangle 2"/>
          <p:cNvSpPr>
            <a:spLocks noChangeArrowheads="1"/>
          </p:cNvSpPr>
          <p:nvPr/>
        </p:nvSpPr>
        <p:spPr bwMode="auto">
          <a:xfrm>
            <a:off x="1281175" y="641769"/>
            <a:ext cx="9935465" cy="4402671"/>
          </a:xfrm>
          <a:prstGeom prst="rect">
            <a:avLst/>
          </a:prstGeom>
          <a:noFill/>
          <a:ln>
            <a:noFill/>
          </a:ln>
        </p:spPr>
        <p:txBody>
          <a:bodyPr/>
          <a:lstStyle/>
          <a:p>
            <a:pPr indent="180340" algn="just"/>
            <a:r>
              <a:rPr lang="en-US" sz="3600">
                <a:effectLst/>
                <a:latin typeface="Times New Roman" panose="02020603050405020304" pitchFamily="18" charset="0"/>
                <a:ea typeface="Times New Roman" panose="02020603050405020304" pitchFamily="18" charset="0"/>
              </a:rPr>
              <a:t>Từ mục tiêu của công tác CĐS , chúng ta có thể hình dung các lợi ích khi thực hiện:</a:t>
            </a:r>
            <a:endParaRPr lang="en-US" sz="3200">
              <a:effectLst/>
              <a:latin typeface="Times New Roman" panose="02020603050405020304" pitchFamily="18" charset="0"/>
              <a:ea typeface="Times New Roman" panose="02020603050405020304" pitchFamily="18" charset="0"/>
            </a:endParaRPr>
          </a:p>
          <a:p>
            <a:pPr algn="just">
              <a:lnSpc>
                <a:spcPct val="107000"/>
              </a:lnSpc>
              <a:spcAft>
                <a:spcPts val="800"/>
              </a:spcAft>
            </a:pPr>
            <a:r>
              <a:rPr lang="en-US" sz="3600">
                <a:solidFill>
                  <a:schemeClr val="accent6">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Chủ động trong học tập:</a:t>
            </a:r>
            <a:endParaRPr lang="en-US" sz="2800">
              <a:solidFill>
                <a:schemeClr val="accent6">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base">
              <a:lnSpc>
                <a:spcPct val="107000"/>
              </a:lnSpc>
              <a:spcAft>
                <a:spcPts val="800"/>
              </a:spcAft>
              <a:buSzPts val="1000"/>
              <a:buFont typeface="Symbol" panose="05050102010706020507" pitchFamily="18" charset="2"/>
              <a:buChar char=""/>
              <a:tabLst>
                <a:tab pos="457200" algn="l"/>
              </a:tabLst>
            </a:pPr>
            <a:r>
              <a:rPr lang="en-US" sz="3600">
                <a:effectLst/>
                <a:latin typeface="Times New Roman" panose="02020603050405020304" pitchFamily="18" charset="0"/>
                <a:ea typeface="Times New Roman" panose="02020603050405020304" pitchFamily="18" charset="0"/>
                <a:cs typeface="Times New Roman" panose="02020603050405020304" pitchFamily="18" charset="0"/>
              </a:rPr>
              <a:t>Khả năng tiếp cận nhiều tài liệu học tập:</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base">
              <a:lnSpc>
                <a:spcPct val="107000"/>
              </a:lnSpc>
              <a:spcAft>
                <a:spcPts val="800"/>
              </a:spcAft>
              <a:buSzPts val="1000"/>
              <a:buFont typeface="Symbol" panose="05050102010706020507" pitchFamily="18" charset="2"/>
              <a:buChar char=""/>
              <a:tabLst>
                <a:tab pos="457200" algn="l"/>
              </a:tabLst>
            </a:pPr>
            <a:r>
              <a:rPr lang="en-US" sz="3600">
                <a:effectLst/>
                <a:latin typeface="Times New Roman" panose="02020603050405020304" pitchFamily="18" charset="0"/>
                <a:ea typeface="Times New Roman" panose="02020603050405020304" pitchFamily="18" charset="0"/>
                <a:cs typeface="Times New Roman" panose="02020603050405020304" pitchFamily="18" charset="0"/>
              </a:rPr>
              <a:t>Thông qua chuyển đổi số, người dùng có thể tiếp cận những nguồn tài liệu khổng lồ, tiết kiệm thời gian và chi phí.</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base">
              <a:lnSpc>
                <a:spcPct val="107000"/>
              </a:lnSpc>
              <a:spcAft>
                <a:spcPts val="800"/>
              </a:spcAft>
              <a:buSzPts val="1000"/>
              <a:buFont typeface="Symbol" panose="05050102010706020507" pitchFamily="18" charset="2"/>
              <a:buChar char=""/>
              <a:tabLst>
                <a:tab pos="457200" algn="l"/>
              </a:tabLst>
            </a:pPr>
            <a:r>
              <a:rPr lang="en-US" sz="3600">
                <a:effectLst/>
                <a:latin typeface="Times New Roman" panose="02020603050405020304" pitchFamily="18" charset="0"/>
                <a:ea typeface="Times New Roman" panose="02020603050405020304" pitchFamily="18" charset="0"/>
                <a:cs typeface="Times New Roman" panose="02020603050405020304" pitchFamily="18" charset="0"/>
              </a:rPr>
              <a:t>Đồng thời bạn dễ dàng tìm kiếm thông tin và khai thác chuyên sâu các khía cạnh mà bạn quan tâm.</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5000"/>
              </a:lnSpc>
              <a:spcBef>
                <a:spcPts val="100"/>
              </a:spcBef>
              <a:tabLst>
                <a:tab pos="457200" algn="l"/>
                <a:tab pos="2743200" algn="ctr"/>
                <a:tab pos="5486400" algn="r"/>
              </a:tabLst>
              <a:defRPr/>
            </a:pPr>
            <a:endParaRPr lang="pt-BR" altLang="en-US" sz="2800">
              <a:latin typeface="Times New Roman" pitchFamily="18" charset="0"/>
              <a:cs typeface="Times New Roman" pitchFamily="18" charset="0"/>
            </a:endParaRPr>
          </a:p>
          <a:p>
            <a:pPr algn="ctr">
              <a:lnSpc>
                <a:spcPct val="105000"/>
              </a:lnSpc>
              <a:spcBef>
                <a:spcPts val="100"/>
              </a:spcBef>
              <a:tabLst>
                <a:tab pos="457200" algn="l"/>
                <a:tab pos="2743200" algn="ctr"/>
                <a:tab pos="5486400" algn="r"/>
              </a:tabLst>
              <a:defRPr/>
            </a:pPr>
            <a:endParaRPr lang="pt-BR" altLang="en-US" sz="2800" dirty="0">
              <a:latin typeface="Times New Roman" pitchFamily="18" charset="0"/>
              <a:cs typeface="Times New Roman" pitchFamily="18" charset="0"/>
            </a:endParaRPr>
          </a:p>
          <a:p>
            <a:pPr>
              <a:lnSpc>
                <a:spcPct val="150000"/>
              </a:lnSpc>
              <a:spcBef>
                <a:spcPts val="100"/>
              </a:spcBef>
              <a:buFont typeface="Wingdings" pitchFamily="2" charset="2"/>
              <a:buNone/>
              <a:tabLst>
                <a:tab pos="457200" algn="l"/>
                <a:tab pos="2743200" algn="ctr"/>
                <a:tab pos="5486400" algn="r"/>
              </a:tabLst>
              <a:defRPr/>
            </a:pPr>
            <a:r>
              <a:rPr lang="pt-BR" altLang="en-US" sz="2800">
                <a:latin typeface="Times New Roman" pitchFamily="18" charset="0"/>
                <a:cs typeface="Times New Roman" pitchFamily="18" charset="0"/>
              </a:rPr>
              <a:t>    </a:t>
            </a:r>
            <a:endParaRPr lang="vi-VN" altLang="en-US" sz="2800" dirty="0">
              <a:latin typeface="Times New Roman" pitchFamily="18" charset="0"/>
              <a:cs typeface="Times New Roman" pitchFamily="18" charset="0"/>
            </a:endParaRPr>
          </a:p>
        </p:txBody>
      </p:sp>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a:solidFill>
                  <a:srgbClr val="FF0000"/>
                </a:solidFill>
              </a:rPr>
              <a:t>BÁO CÁO HỘI THẢO CẤP KHOA</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10</a:t>
            </a:fld>
            <a:endParaRPr lang="en-US" sz="1400" b="1" dirty="0">
              <a:solidFill>
                <a:srgbClr val="FF0000"/>
              </a:solidFill>
            </a:endParaRPr>
          </a:p>
        </p:txBody>
      </p:sp>
    </p:spTree>
    <p:extLst>
      <p:ext uri="{BB962C8B-B14F-4D97-AF65-F5344CB8AC3E}">
        <p14:creationId xmlns:p14="http://schemas.microsoft.com/office/powerpoint/2010/main" val="2163560563"/>
      </p:ext>
    </p:extLst>
  </p:cSld>
  <p:clrMapOvr>
    <a:overrideClrMapping bg1="lt1" tx1="dk1" bg2="lt2" tx2="dk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4" name="Rectangle 2"/>
          <p:cNvSpPr>
            <a:spLocks noChangeArrowheads="1"/>
          </p:cNvSpPr>
          <p:nvPr/>
        </p:nvSpPr>
        <p:spPr bwMode="auto">
          <a:xfrm>
            <a:off x="945895" y="422042"/>
            <a:ext cx="10072625" cy="6013915"/>
          </a:xfrm>
          <a:prstGeom prst="rect">
            <a:avLst/>
          </a:prstGeom>
          <a:noFill/>
          <a:ln>
            <a:noFill/>
          </a:ln>
        </p:spPr>
        <p:txBody>
          <a:bodyPr/>
          <a:lstStyle/>
          <a:p>
            <a:pPr algn="just">
              <a:lnSpc>
                <a:spcPct val="107000"/>
              </a:lnSpc>
              <a:spcAft>
                <a:spcPts val="800"/>
              </a:spcAft>
            </a:pPr>
            <a:r>
              <a:rPr lang="en-US" sz="3600">
                <a:solidFill>
                  <a:schemeClr val="accent6">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Chất lượng giáo dục đảm bảo:</a:t>
            </a:r>
            <a:endParaRPr lang="en-US" sz="2800">
              <a:solidFill>
                <a:schemeClr val="accent6">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base">
              <a:lnSpc>
                <a:spcPct val="107000"/>
              </a:lnSpc>
              <a:spcAft>
                <a:spcPts val="800"/>
              </a:spcAft>
              <a:buSzPts val="1000"/>
              <a:buFont typeface="Symbol" panose="05050102010706020507" pitchFamily="18" charset="2"/>
              <a:buChar char=""/>
              <a:tabLst>
                <a:tab pos="457200" algn="l"/>
              </a:tabLst>
            </a:pPr>
            <a:r>
              <a:rPr lang="en-US" sz="3600">
                <a:effectLst/>
                <a:latin typeface="Times New Roman" panose="02020603050405020304" pitchFamily="18" charset="0"/>
                <a:ea typeface="Times New Roman" panose="02020603050405020304" pitchFamily="18" charset="0"/>
                <a:cs typeface="Times New Roman" panose="02020603050405020304" pitchFamily="18" charset="0"/>
              </a:rPr>
              <a:t>Việc ứng dụng công nghệ số vào giáo dục sẽ đem lại những kết quả như: bigdata sẽ giúp lưu trữ các kiến thức từ cơ bản đến chuyên sâu, IoT sẽ theo dõi chính xác hoạt động của giáo viên, học sinh và người quản lý. </a:t>
            </a:r>
          </a:p>
          <a:p>
            <a:pPr marL="342900" lvl="0" indent="-342900" algn="just" fontAlgn="base">
              <a:lnSpc>
                <a:spcPct val="107000"/>
              </a:lnSpc>
              <a:spcAft>
                <a:spcPts val="800"/>
              </a:spcAft>
              <a:buSzPts val="1000"/>
              <a:buFont typeface="Symbol" panose="05050102010706020507" pitchFamily="18" charset="2"/>
              <a:buChar char=""/>
              <a:tabLst>
                <a:tab pos="457200" algn="l"/>
              </a:tabLst>
            </a:pPr>
            <a:r>
              <a:rPr lang="en-US" sz="3600">
                <a:effectLst/>
                <a:latin typeface="Times New Roman" panose="02020603050405020304" pitchFamily="18" charset="0"/>
                <a:ea typeface="Times New Roman" panose="02020603050405020304" pitchFamily="18" charset="0"/>
                <a:cs typeface="Times New Roman" panose="02020603050405020304" pitchFamily="18" charset="0"/>
              </a:rPr>
              <a:t>Với Blockchain sẽ quản lý đầy đủ các thông tin, hồ sơ giáo dục của học sinh rõ ràng, không bị thất thoát hồ sơ, ghi chép chính xác về lịch sử học tập cũng như bảng điểm một cách minh bạch.</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5000"/>
              </a:lnSpc>
              <a:spcBef>
                <a:spcPts val="100"/>
              </a:spcBef>
              <a:tabLst>
                <a:tab pos="457200" algn="l"/>
                <a:tab pos="2743200" algn="ctr"/>
                <a:tab pos="5486400" algn="r"/>
              </a:tabLst>
              <a:defRPr/>
            </a:pPr>
            <a:endParaRPr lang="pt-BR" altLang="en-US" sz="2800">
              <a:latin typeface="Times New Roman" pitchFamily="18" charset="0"/>
              <a:cs typeface="Times New Roman" pitchFamily="18" charset="0"/>
            </a:endParaRPr>
          </a:p>
          <a:p>
            <a:pPr algn="ctr">
              <a:lnSpc>
                <a:spcPct val="105000"/>
              </a:lnSpc>
              <a:spcBef>
                <a:spcPts val="100"/>
              </a:spcBef>
              <a:tabLst>
                <a:tab pos="457200" algn="l"/>
                <a:tab pos="2743200" algn="ctr"/>
                <a:tab pos="5486400" algn="r"/>
              </a:tabLst>
              <a:defRPr/>
            </a:pPr>
            <a:endParaRPr lang="pt-BR" altLang="en-US" sz="2800" dirty="0">
              <a:latin typeface="Times New Roman" pitchFamily="18" charset="0"/>
              <a:cs typeface="Times New Roman" pitchFamily="18" charset="0"/>
            </a:endParaRPr>
          </a:p>
          <a:p>
            <a:pPr>
              <a:lnSpc>
                <a:spcPct val="150000"/>
              </a:lnSpc>
              <a:spcBef>
                <a:spcPts val="100"/>
              </a:spcBef>
              <a:buFont typeface="Wingdings" pitchFamily="2" charset="2"/>
              <a:buNone/>
              <a:tabLst>
                <a:tab pos="457200" algn="l"/>
                <a:tab pos="2743200" algn="ctr"/>
                <a:tab pos="5486400" algn="r"/>
              </a:tabLst>
              <a:defRPr/>
            </a:pPr>
            <a:r>
              <a:rPr lang="pt-BR" altLang="en-US" sz="2800">
                <a:latin typeface="Times New Roman" pitchFamily="18" charset="0"/>
                <a:cs typeface="Times New Roman" pitchFamily="18" charset="0"/>
              </a:rPr>
              <a:t>    </a:t>
            </a:r>
            <a:endParaRPr lang="vi-VN" altLang="en-US" sz="2800" dirty="0">
              <a:latin typeface="Times New Roman" pitchFamily="18" charset="0"/>
              <a:cs typeface="Times New Roman" pitchFamily="18" charset="0"/>
            </a:endParaRPr>
          </a:p>
        </p:txBody>
      </p:sp>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a:solidFill>
                  <a:srgbClr val="FF0000"/>
                </a:solidFill>
              </a:rPr>
              <a:t>BÁO CÁO HỘI THẢO CẤP KHOA</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11</a:t>
            </a:fld>
            <a:endParaRPr lang="en-US" sz="1400" b="1" dirty="0">
              <a:solidFill>
                <a:srgbClr val="FF0000"/>
              </a:solidFill>
            </a:endParaRPr>
          </a:p>
        </p:txBody>
      </p:sp>
    </p:spTree>
    <p:extLst>
      <p:ext uri="{BB962C8B-B14F-4D97-AF65-F5344CB8AC3E}">
        <p14:creationId xmlns:p14="http://schemas.microsoft.com/office/powerpoint/2010/main" val="2802605000"/>
      </p:ext>
    </p:extLst>
  </p:cSld>
  <p:clrMapOvr>
    <a:overrideClrMapping bg1="lt1" tx1="dk1" bg2="lt2" tx2="dk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4" name="Rectangle 2"/>
          <p:cNvSpPr>
            <a:spLocks noChangeArrowheads="1"/>
          </p:cNvSpPr>
          <p:nvPr/>
        </p:nvSpPr>
        <p:spPr bwMode="auto">
          <a:xfrm>
            <a:off x="3277615" y="2247451"/>
            <a:ext cx="6171185" cy="1593029"/>
          </a:xfrm>
          <a:prstGeom prst="rect">
            <a:avLst/>
          </a:prstGeom>
          <a:noFill/>
          <a:ln>
            <a:noFill/>
          </a:ln>
        </p:spPr>
        <p:txBody>
          <a:bodyPr/>
          <a:lstStyle/>
          <a:p>
            <a:pPr indent="180340" algn="just"/>
            <a:r>
              <a:rPr lang="en-US" sz="3600">
                <a:effectLst/>
                <a:latin typeface="Times New Roman" panose="02020603050405020304" pitchFamily="18" charset="0"/>
                <a:ea typeface="Times New Roman" panose="02020603050405020304" pitchFamily="18" charset="0"/>
              </a:rPr>
              <a:t> Kỹ năng sử dụng công nghệ của giảng viên và sinh viên. </a:t>
            </a:r>
            <a:endParaRPr lang="pt-BR" altLang="en-US" sz="2800">
              <a:latin typeface="Times New Roman" pitchFamily="18" charset="0"/>
              <a:cs typeface="Times New Roman" pitchFamily="18" charset="0"/>
            </a:endParaRPr>
          </a:p>
          <a:p>
            <a:pPr algn="ctr">
              <a:lnSpc>
                <a:spcPct val="105000"/>
              </a:lnSpc>
              <a:spcBef>
                <a:spcPts val="100"/>
              </a:spcBef>
              <a:tabLst>
                <a:tab pos="457200" algn="l"/>
                <a:tab pos="2743200" algn="ctr"/>
                <a:tab pos="5486400" algn="r"/>
              </a:tabLst>
              <a:defRPr/>
            </a:pPr>
            <a:endParaRPr lang="pt-BR" altLang="en-US" sz="2800" dirty="0">
              <a:latin typeface="Times New Roman" pitchFamily="18" charset="0"/>
              <a:cs typeface="Times New Roman" pitchFamily="18" charset="0"/>
            </a:endParaRPr>
          </a:p>
          <a:p>
            <a:pPr>
              <a:lnSpc>
                <a:spcPct val="150000"/>
              </a:lnSpc>
              <a:spcBef>
                <a:spcPts val="100"/>
              </a:spcBef>
              <a:buFont typeface="Wingdings" pitchFamily="2" charset="2"/>
              <a:buNone/>
              <a:tabLst>
                <a:tab pos="457200" algn="l"/>
                <a:tab pos="2743200" algn="ctr"/>
                <a:tab pos="5486400" algn="r"/>
              </a:tabLst>
              <a:defRPr/>
            </a:pPr>
            <a:r>
              <a:rPr lang="pt-BR" altLang="en-US" sz="2800">
                <a:latin typeface="Times New Roman" pitchFamily="18" charset="0"/>
                <a:cs typeface="Times New Roman" pitchFamily="18" charset="0"/>
              </a:rPr>
              <a:t>    </a:t>
            </a:r>
            <a:endParaRPr lang="vi-VN" altLang="en-US" sz="2800" dirty="0">
              <a:latin typeface="Times New Roman" pitchFamily="18" charset="0"/>
              <a:cs typeface="Times New Roman" pitchFamily="18" charset="0"/>
            </a:endParaRPr>
          </a:p>
        </p:txBody>
      </p:sp>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a:solidFill>
                  <a:srgbClr val="FF0000"/>
                </a:solidFill>
              </a:rPr>
              <a:t>BÁO CÁO HỘI THẢO CẤP KHOA</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12</a:t>
            </a:fld>
            <a:endParaRPr lang="en-US" sz="1400" b="1" dirty="0">
              <a:solidFill>
                <a:srgbClr val="FF0000"/>
              </a:solidFill>
            </a:endParaRPr>
          </a:p>
        </p:txBody>
      </p:sp>
    </p:spTree>
    <p:extLst>
      <p:ext uri="{BB962C8B-B14F-4D97-AF65-F5344CB8AC3E}">
        <p14:creationId xmlns:p14="http://schemas.microsoft.com/office/powerpoint/2010/main" val="1985320172"/>
      </p:ext>
    </p:extLst>
  </p:cSld>
  <p:clrMapOvr>
    <a:overrideClrMapping bg1="lt1" tx1="dk1" bg2="lt2" tx2="dk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4" name="Rectangle 2"/>
          <p:cNvSpPr>
            <a:spLocks noChangeArrowheads="1"/>
          </p:cNvSpPr>
          <p:nvPr/>
        </p:nvSpPr>
        <p:spPr bwMode="auto">
          <a:xfrm>
            <a:off x="1555495" y="1525689"/>
            <a:ext cx="9416289" cy="4402671"/>
          </a:xfrm>
          <a:prstGeom prst="rect">
            <a:avLst/>
          </a:prstGeom>
          <a:noFill/>
          <a:ln>
            <a:noFill/>
          </a:ln>
        </p:spPr>
        <p:txBody>
          <a:bodyPr/>
          <a:lstStyle/>
          <a:p>
            <a:pPr indent="180340" algn="just"/>
            <a:r>
              <a:rPr lang="en-US" sz="3600">
                <a:effectLst/>
                <a:latin typeface="Times New Roman" panose="02020603050405020304" pitchFamily="18" charset="0"/>
                <a:ea typeface="Times New Roman" panose="02020603050405020304" pitchFamily="18" charset="0"/>
              </a:rPr>
              <a:t> Điều chỉnh, bổ sung chương trình đào tạo dạy nghề, các chương trình đào tạo được biên soạn theo hướng tăng cường ứng dụng công nghệ thông tin, chuyển đối số, cung cấp các khóa học trực tuyến mở để nâng cao khả năng tiếp cận giáo dục nhờ công nghệ số, đào tạo, đào tạo lại, đào tạo nâng cao kỹ năng số. </a:t>
            </a:r>
            <a:endParaRPr lang="en-US" sz="3200">
              <a:effectLst/>
              <a:latin typeface="Times New Roman" panose="02020603050405020304" pitchFamily="18" charset="0"/>
              <a:ea typeface="Times New Roman" panose="02020603050405020304" pitchFamily="18" charset="0"/>
            </a:endParaRPr>
          </a:p>
          <a:p>
            <a:pPr algn="ctr">
              <a:lnSpc>
                <a:spcPct val="105000"/>
              </a:lnSpc>
              <a:spcBef>
                <a:spcPts val="100"/>
              </a:spcBef>
              <a:tabLst>
                <a:tab pos="457200" algn="l"/>
                <a:tab pos="2743200" algn="ctr"/>
                <a:tab pos="5486400" algn="r"/>
              </a:tabLst>
              <a:defRPr/>
            </a:pPr>
            <a:endParaRPr lang="pt-BR" altLang="en-US" sz="2800" dirty="0">
              <a:latin typeface="Times New Roman" pitchFamily="18" charset="0"/>
              <a:cs typeface="Times New Roman" pitchFamily="18" charset="0"/>
            </a:endParaRPr>
          </a:p>
          <a:p>
            <a:pPr>
              <a:lnSpc>
                <a:spcPct val="150000"/>
              </a:lnSpc>
              <a:spcBef>
                <a:spcPts val="100"/>
              </a:spcBef>
              <a:buFont typeface="Wingdings" pitchFamily="2" charset="2"/>
              <a:buNone/>
              <a:tabLst>
                <a:tab pos="457200" algn="l"/>
                <a:tab pos="2743200" algn="ctr"/>
                <a:tab pos="5486400" algn="r"/>
              </a:tabLst>
              <a:defRPr/>
            </a:pPr>
            <a:r>
              <a:rPr lang="pt-BR" altLang="en-US" sz="2800">
                <a:latin typeface="Times New Roman" pitchFamily="18" charset="0"/>
                <a:cs typeface="Times New Roman" pitchFamily="18" charset="0"/>
              </a:rPr>
              <a:t>    </a:t>
            </a:r>
            <a:endParaRPr lang="vi-VN" altLang="en-US" sz="2800" dirty="0">
              <a:latin typeface="Times New Roman" pitchFamily="18" charset="0"/>
              <a:cs typeface="Times New Roman" pitchFamily="18" charset="0"/>
            </a:endParaRPr>
          </a:p>
        </p:txBody>
      </p:sp>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a:solidFill>
                  <a:srgbClr val="FF0000"/>
                </a:solidFill>
              </a:rPr>
              <a:t>BÁO CÁO HỘI THẢO CẤP KHOA</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13</a:t>
            </a:fld>
            <a:endParaRPr lang="en-US" sz="1400" b="1" dirty="0">
              <a:solidFill>
                <a:srgbClr val="FF0000"/>
              </a:solidFill>
            </a:endParaRPr>
          </a:p>
        </p:txBody>
      </p:sp>
    </p:spTree>
    <p:extLst>
      <p:ext uri="{BB962C8B-B14F-4D97-AF65-F5344CB8AC3E}">
        <p14:creationId xmlns:p14="http://schemas.microsoft.com/office/powerpoint/2010/main" val="2192244812"/>
      </p:ext>
    </p:extLst>
  </p:cSld>
  <p:clrMapOvr>
    <a:overrideClrMapping bg1="lt1" tx1="dk1" bg2="lt2" tx2="dk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4" name="Rectangle 2"/>
          <p:cNvSpPr>
            <a:spLocks noChangeArrowheads="1"/>
          </p:cNvSpPr>
          <p:nvPr/>
        </p:nvSpPr>
        <p:spPr bwMode="auto">
          <a:xfrm>
            <a:off x="1437105" y="1556169"/>
            <a:ext cx="9416289" cy="4402671"/>
          </a:xfrm>
          <a:prstGeom prst="rect">
            <a:avLst/>
          </a:prstGeom>
          <a:noFill/>
          <a:ln>
            <a:noFill/>
          </a:ln>
        </p:spPr>
        <p:txBody>
          <a:bodyPr/>
          <a:lstStyle/>
          <a:p>
            <a:pPr indent="180340" algn="just"/>
            <a:r>
              <a:rPr lang="en-US" sz="3600">
                <a:effectLst/>
                <a:latin typeface="Times New Roman" panose="02020603050405020304" pitchFamily="18" charset="0"/>
                <a:ea typeface="Times New Roman" panose="02020603050405020304" pitchFamily="18" charset="0"/>
              </a:rPr>
              <a:t>Thời gian sinh viên ở lớp học trực tiếp sẽ dành cho việc giải đáp thắc mắc, làm bài tập khó hay thảo luận sâu hơn về kiến thức. </a:t>
            </a:r>
          </a:p>
          <a:p>
            <a:pPr indent="180340" algn="just"/>
            <a:r>
              <a:rPr lang="en-US" sz="3600">
                <a:effectLst/>
                <a:latin typeface="Times New Roman" panose="02020603050405020304" pitchFamily="18" charset="0"/>
                <a:ea typeface="Times New Roman" panose="02020603050405020304" pitchFamily="18" charset="0"/>
              </a:rPr>
              <a:t>Trong lớp học đảo ngược, thời lượng học không gói gọn trong những buổi học trên lớp mà được dàn trải đều trong cả thời gian trước và sau khi đến lớp.</a:t>
            </a:r>
            <a:endParaRPr lang="en-US" sz="3200">
              <a:effectLst/>
              <a:latin typeface="Times New Roman" panose="02020603050405020304" pitchFamily="18" charset="0"/>
              <a:ea typeface="Times New Roman" panose="02020603050405020304" pitchFamily="18" charset="0"/>
            </a:endParaRPr>
          </a:p>
          <a:p>
            <a:pPr algn="ctr">
              <a:lnSpc>
                <a:spcPct val="105000"/>
              </a:lnSpc>
              <a:spcBef>
                <a:spcPts val="100"/>
              </a:spcBef>
              <a:tabLst>
                <a:tab pos="457200" algn="l"/>
                <a:tab pos="2743200" algn="ctr"/>
                <a:tab pos="5486400" algn="r"/>
              </a:tabLst>
              <a:defRPr/>
            </a:pPr>
            <a:endParaRPr lang="pt-BR" altLang="en-US" sz="2800" dirty="0">
              <a:latin typeface="Times New Roman" pitchFamily="18" charset="0"/>
              <a:cs typeface="Times New Roman" pitchFamily="18" charset="0"/>
            </a:endParaRPr>
          </a:p>
          <a:p>
            <a:pPr>
              <a:lnSpc>
                <a:spcPct val="150000"/>
              </a:lnSpc>
              <a:spcBef>
                <a:spcPts val="100"/>
              </a:spcBef>
              <a:buFont typeface="Wingdings" pitchFamily="2" charset="2"/>
              <a:buNone/>
              <a:tabLst>
                <a:tab pos="457200" algn="l"/>
                <a:tab pos="2743200" algn="ctr"/>
                <a:tab pos="5486400" algn="r"/>
              </a:tabLst>
              <a:defRPr/>
            </a:pPr>
            <a:r>
              <a:rPr lang="pt-BR" altLang="en-US" sz="2800">
                <a:latin typeface="Times New Roman" pitchFamily="18" charset="0"/>
                <a:cs typeface="Times New Roman" pitchFamily="18" charset="0"/>
              </a:rPr>
              <a:t>    </a:t>
            </a:r>
            <a:endParaRPr lang="vi-VN" altLang="en-US" sz="2800" dirty="0">
              <a:latin typeface="Times New Roman" pitchFamily="18" charset="0"/>
              <a:cs typeface="Times New Roman" pitchFamily="18" charset="0"/>
            </a:endParaRPr>
          </a:p>
        </p:txBody>
      </p:sp>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a:solidFill>
                  <a:srgbClr val="FF0000"/>
                </a:solidFill>
              </a:rPr>
              <a:t>BÁO CÁO HỘI THẢO CẤP KHOA</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14</a:t>
            </a:fld>
            <a:endParaRPr lang="en-US" sz="1400" b="1" dirty="0">
              <a:solidFill>
                <a:srgbClr val="FF0000"/>
              </a:solidFill>
            </a:endParaRPr>
          </a:p>
        </p:txBody>
      </p:sp>
    </p:spTree>
    <p:extLst>
      <p:ext uri="{BB962C8B-B14F-4D97-AF65-F5344CB8AC3E}">
        <p14:creationId xmlns:p14="http://schemas.microsoft.com/office/powerpoint/2010/main" val="2710931182"/>
      </p:ext>
    </p:extLst>
  </p:cSld>
  <p:clrMapOvr>
    <a:overrideClrMapping bg1="lt1" tx1="dk1" bg2="lt2" tx2="dk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4" name="Rectangle 2"/>
          <p:cNvSpPr>
            <a:spLocks noChangeArrowheads="1"/>
          </p:cNvSpPr>
          <p:nvPr/>
        </p:nvSpPr>
        <p:spPr bwMode="auto">
          <a:xfrm>
            <a:off x="1822649" y="1891449"/>
            <a:ext cx="9416289" cy="4402671"/>
          </a:xfrm>
          <a:prstGeom prst="rect">
            <a:avLst/>
          </a:prstGeom>
          <a:noFill/>
          <a:ln>
            <a:noFill/>
          </a:ln>
        </p:spPr>
        <p:txBody>
          <a:bodyPr/>
          <a:lstStyle/>
          <a:p>
            <a:pPr indent="180340" algn="just"/>
            <a:r>
              <a:rPr lang="en-US" sz="3600">
                <a:effectLst/>
                <a:latin typeface="Times New Roman" panose="02020603050405020304" pitchFamily="18" charset="0"/>
                <a:ea typeface="Times New Roman" panose="02020603050405020304" pitchFamily="18" charset="0"/>
              </a:rPr>
              <a:t>Để chuyển đổi số trong giáo dục nghề nghiệp đạt hiệu quả cao, việc tăng cường hợp tác với doanh nghiệp, kịp thời cập nhật các công nghệ mới, hiện đại và đưa vào chương trình giảng dạy là rất cần thiết. ... </a:t>
            </a:r>
            <a:endParaRPr lang="pt-BR" altLang="en-US" sz="2800" dirty="0">
              <a:latin typeface="Times New Roman" pitchFamily="18" charset="0"/>
              <a:cs typeface="Times New Roman" pitchFamily="18" charset="0"/>
            </a:endParaRPr>
          </a:p>
          <a:p>
            <a:pPr>
              <a:lnSpc>
                <a:spcPct val="150000"/>
              </a:lnSpc>
              <a:spcBef>
                <a:spcPts val="100"/>
              </a:spcBef>
              <a:buFont typeface="Wingdings" pitchFamily="2" charset="2"/>
              <a:buNone/>
              <a:tabLst>
                <a:tab pos="457200" algn="l"/>
                <a:tab pos="2743200" algn="ctr"/>
                <a:tab pos="5486400" algn="r"/>
              </a:tabLst>
              <a:defRPr/>
            </a:pPr>
            <a:r>
              <a:rPr lang="pt-BR" altLang="en-US" sz="2800">
                <a:latin typeface="Times New Roman" pitchFamily="18" charset="0"/>
                <a:cs typeface="Times New Roman" pitchFamily="18" charset="0"/>
              </a:rPr>
              <a:t>    </a:t>
            </a:r>
            <a:endParaRPr lang="vi-VN" altLang="en-US" sz="2800" dirty="0">
              <a:latin typeface="Times New Roman" pitchFamily="18" charset="0"/>
              <a:cs typeface="Times New Roman" pitchFamily="18" charset="0"/>
            </a:endParaRPr>
          </a:p>
        </p:txBody>
      </p:sp>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a:solidFill>
                  <a:srgbClr val="FF0000"/>
                </a:solidFill>
              </a:rPr>
              <a:t>BÁO CÁO HỘI THẢO CẤP KHOA</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15</a:t>
            </a:fld>
            <a:endParaRPr lang="en-US" sz="1400" b="1" dirty="0">
              <a:solidFill>
                <a:srgbClr val="FF0000"/>
              </a:solidFill>
            </a:endParaRPr>
          </a:p>
        </p:txBody>
      </p:sp>
      <p:sp>
        <p:nvSpPr>
          <p:cNvPr id="5" name="Rectangle 2">
            <a:extLst>
              <a:ext uri="{FF2B5EF4-FFF2-40B4-BE49-F238E27FC236}">
                <a16:creationId xmlns:a16="http://schemas.microsoft.com/office/drawing/2014/main" id="{68A675A9-4420-AE7C-4040-F4F7E072A937}"/>
              </a:ext>
            </a:extLst>
          </p:cNvPr>
          <p:cNvSpPr>
            <a:spLocks noChangeArrowheads="1"/>
          </p:cNvSpPr>
          <p:nvPr/>
        </p:nvSpPr>
        <p:spPr bwMode="auto">
          <a:xfrm>
            <a:off x="4366713" y="831031"/>
            <a:ext cx="3779521" cy="721262"/>
          </a:xfrm>
          <a:prstGeom prst="rect">
            <a:avLst/>
          </a:prstGeom>
          <a:noFill/>
          <a:ln>
            <a:noFill/>
          </a:ln>
        </p:spPr>
        <p:txBody>
          <a:bodyPr/>
          <a:lstStyle/>
          <a:p>
            <a:pPr indent="180340" algn="just"/>
            <a:r>
              <a:rPr lang="en-US" sz="360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60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ĐỀ XUẤT </a:t>
            </a:r>
            <a:endParaRPr lang="en-US" sz="3200">
              <a:solidFill>
                <a:srgbClr val="FF0000"/>
              </a:solidFill>
              <a:effectLst/>
              <a:latin typeface="Times New Roman" panose="02020603050405020304" pitchFamily="18" charset="0"/>
              <a:ea typeface="Times New Roman" panose="02020603050405020304" pitchFamily="18" charset="0"/>
            </a:endParaRPr>
          </a:p>
          <a:p>
            <a:pPr algn="ctr">
              <a:lnSpc>
                <a:spcPct val="105000"/>
              </a:lnSpc>
              <a:spcBef>
                <a:spcPts val="100"/>
              </a:spcBef>
              <a:buFont typeface="Wingdings" pitchFamily="2" charset="2"/>
              <a:buNone/>
              <a:tabLst>
                <a:tab pos="457200" algn="l"/>
                <a:tab pos="2743200" algn="ctr"/>
                <a:tab pos="5486400" algn="r"/>
              </a:tabLst>
              <a:defRPr/>
            </a:pPr>
            <a:endParaRPr lang="en-US" sz="3200" dirty="0">
              <a:solidFill>
                <a:srgbClr val="FF0000"/>
              </a:solidFill>
              <a:effectLst>
                <a:outerShdw blurRad="38100" dist="38100" dir="2700000" algn="tl">
                  <a:srgbClr val="FFFFFF"/>
                </a:outerShdw>
              </a:effectLst>
              <a:latin typeface="Times New Roman" pitchFamily="18" charset="0"/>
            </a:endParaRPr>
          </a:p>
          <a:p>
            <a:pPr algn="ctr">
              <a:lnSpc>
                <a:spcPct val="105000"/>
              </a:lnSpc>
              <a:spcBef>
                <a:spcPts val="100"/>
              </a:spcBef>
              <a:tabLst>
                <a:tab pos="457200" algn="l"/>
                <a:tab pos="2743200" algn="ctr"/>
                <a:tab pos="5486400" algn="r"/>
              </a:tabLst>
              <a:defRPr/>
            </a:pPr>
            <a:endParaRPr lang="pt-BR" altLang="en-US" sz="2800">
              <a:solidFill>
                <a:srgbClr val="FF0000"/>
              </a:solidFill>
              <a:latin typeface="Times New Roman" pitchFamily="18" charset="0"/>
              <a:cs typeface="Times New Roman" pitchFamily="18" charset="0"/>
            </a:endParaRPr>
          </a:p>
          <a:p>
            <a:pPr algn="ctr">
              <a:lnSpc>
                <a:spcPct val="105000"/>
              </a:lnSpc>
              <a:spcBef>
                <a:spcPts val="100"/>
              </a:spcBef>
              <a:tabLst>
                <a:tab pos="457200" algn="l"/>
                <a:tab pos="2743200" algn="ctr"/>
                <a:tab pos="5486400" algn="r"/>
              </a:tabLst>
              <a:defRPr/>
            </a:pPr>
            <a:endParaRPr lang="pt-BR" altLang="en-US" sz="2800">
              <a:solidFill>
                <a:srgbClr val="FF0000"/>
              </a:solidFill>
              <a:latin typeface="Times New Roman" pitchFamily="18" charset="0"/>
              <a:cs typeface="Times New Roman" pitchFamily="18" charset="0"/>
            </a:endParaRPr>
          </a:p>
          <a:p>
            <a:pPr algn="ctr">
              <a:lnSpc>
                <a:spcPct val="105000"/>
              </a:lnSpc>
              <a:spcBef>
                <a:spcPts val="100"/>
              </a:spcBef>
              <a:tabLst>
                <a:tab pos="457200" algn="l"/>
                <a:tab pos="2743200" algn="ctr"/>
                <a:tab pos="5486400" algn="r"/>
              </a:tabLst>
              <a:defRPr/>
            </a:pPr>
            <a:endParaRPr lang="pt-BR" altLang="en-US" sz="2800" dirty="0">
              <a:solidFill>
                <a:srgbClr val="FF0000"/>
              </a:solidFill>
              <a:latin typeface="Times New Roman" pitchFamily="18" charset="0"/>
              <a:cs typeface="Times New Roman" pitchFamily="18" charset="0"/>
            </a:endParaRPr>
          </a:p>
          <a:p>
            <a:pPr>
              <a:lnSpc>
                <a:spcPct val="150000"/>
              </a:lnSpc>
              <a:spcBef>
                <a:spcPts val="100"/>
              </a:spcBef>
              <a:buFont typeface="Wingdings" pitchFamily="2" charset="2"/>
              <a:buNone/>
              <a:tabLst>
                <a:tab pos="457200" algn="l"/>
                <a:tab pos="2743200" algn="ctr"/>
                <a:tab pos="5486400" algn="r"/>
              </a:tabLst>
              <a:defRPr/>
            </a:pPr>
            <a:r>
              <a:rPr lang="pt-BR" altLang="en-US" sz="2800">
                <a:solidFill>
                  <a:srgbClr val="FF0000"/>
                </a:solidFill>
                <a:latin typeface="Times New Roman" pitchFamily="18" charset="0"/>
                <a:cs typeface="Times New Roman" pitchFamily="18" charset="0"/>
              </a:rPr>
              <a:t>    </a:t>
            </a:r>
            <a:endParaRPr lang="vi-VN" altLang="en-US" sz="2800"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380047170"/>
      </p:ext>
    </p:extLst>
  </p:cSld>
  <p:clrMapOvr>
    <a:overrideClrMapping bg1="lt1" tx1="dk1" bg2="lt2" tx2="dk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4" name="Rectangle 2"/>
          <p:cNvSpPr>
            <a:spLocks noChangeArrowheads="1"/>
          </p:cNvSpPr>
          <p:nvPr/>
        </p:nvSpPr>
        <p:spPr bwMode="auto">
          <a:xfrm>
            <a:off x="1067815" y="1074289"/>
            <a:ext cx="10346945" cy="5393271"/>
          </a:xfrm>
          <a:prstGeom prst="rect">
            <a:avLst/>
          </a:prstGeom>
          <a:noFill/>
          <a:ln>
            <a:noFill/>
          </a:ln>
        </p:spPr>
        <p:txBody>
          <a:bodyPr/>
          <a:lstStyle/>
          <a:p>
            <a:pPr indent="180340"/>
            <a:r>
              <a:rPr lang="en-US" sz="3600">
                <a:effectLst/>
                <a:latin typeface="Times New Roman" panose="02020603050405020304" pitchFamily="18" charset="0"/>
                <a:ea typeface="Times New Roman" panose="02020603050405020304" pitchFamily="18" charset="0"/>
              </a:rPr>
              <a:t>Thực hiện CĐS là để duy trì tính liên tục và thích ứng của hoạt động đào tạo. Để thực hiện được mục tiêu này, CĐS cần đáp ứng được các điều kiện sau:</a:t>
            </a:r>
            <a:br>
              <a:rPr lang="en-US" sz="3600">
                <a:effectLst/>
                <a:latin typeface="Times New Roman" panose="02020603050405020304" pitchFamily="18" charset="0"/>
                <a:ea typeface="Times New Roman" panose="02020603050405020304" pitchFamily="18" charset="0"/>
              </a:rPr>
            </a:br>
            <a:r>
              <a:rPr lang="en-US" sz="3600">
                <a:effectLst/>
                <a:latin typeface="Times New Roman" panose="02020603050405020304" pitchFamily="18" charset="0"/>
                <a:ea typeface="Times New Roman" panose="02020603050405020304" pitchFamily="18" charset="0"/>
              </a:rPr>
              <a:t>-    Tất cả các môn học cần được biên soạn với nội dung có thể triển khai giảng dạy được cho cả trực tuyến (online) và trực tiếp (onsite). Đề cương môn học và tài liệu phải được cập nhật đầy đủ trước khi khóa học mới bắt đầu.</a:t>
            </a:r>
            <a:r>
              <a:rPr lang="en-US" sz="3200">
                <a:effectLst/>
                <a:latin typeface="Times New Roman" panose="02020603050405020304" pitchFamily="18" charset="0"/>
                <a:ea typeface="Times New Roman" panose="02020603050405020304" pitchFamily="18" charset="0"/>
              </a:rPr>
              <a:t> </a:t>
            </a:r>
          </a:p>
          <a:p>
            <a:pPr indent="180340"/>
            <a:r>
              <a:rPr lang="en-US" sz="3600">
                <a:effectLst/>
                <a:latin typeface="Times New Roman" panose="02020603050405020304" pitchFamily="18" charset="0"/>
                <a:ea typeface="Times New Roman" panose="02020603050405020304" pitchFamily="18" charset="0"/>
              </a:rPr>
              <a:t>Tạo môi trường giáo dục linh động</a:t>
            </a:r>
            <a:endParaRPr lang="en-US" sz="3200">
              <a:effectLst/>
              <a:latin typeface="Times New Roman" panose="02020603050405020304" pitchFamily="18" charset="0"/>
              <a:ea typeface="Times New Roman" panose="02020603050405020304" pitchFamily="18" charset="0"/>
            </a:endParaRPr>
          </a:p>
          <a:p>
            <a:pPr>
              <a:lnSpc>
                <a:spcPct val="150000"/>
              </a:lnSpc>
              <a:spcBef>
                <a:spcPts val="100"/>
              </a:spcBef>
              <a:buFont typeface="Wingdings" pitchFamily="2" charset="2"/>
              <a:buNone/>
              <a:tabLst>
                <a:tab pos="457200" algn="l"/>
                <a:tab pos="2743200" algn="ctr"/>
                <a:tab pos="5486400" algn="r"/>
              </a:tabLst>
              <a:defRPr/>
            </a:pPr>
            <a:r>
              <a:rPr lang="pt-BR" altLang="en-US" sz="2800">
                <a:latin typeface="Times New Roman" pitchFamily="18" charset="0"/>
                <a:cs typeface="Times New Roman" pitchFamily="18" charset="0"/>
              </a:rPr>
              <a:t>    </a:t>
            </a:r>
            <a:endParaRPr lang="vi-VN" altLang="en-US" sz="2800" dirty="0">
              <a:latin typeface="Times New Roman" pitchFamily="18" charset="0"/>
              <a:cs typeface="Times New Roman" pitchFamily="18" charset="0"/>
            </a:endParaRPr>
          </a:p>
        </p:txBody>
      </p:sp>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a:solidFill>
                  <a:srgbClr val="FF0000"/>
                </a:solidFill>
              </a:rPr>
              <a:t>BÁO CÁO HỘI THẢO CẤP KHOA</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16</a:t>
            </a:fld>
            <a:endParaRPr lang="en-US" sz="1400" b="1" dirty="0">
              <a:solidFill>
                <a:srgbClr val="FF0000"/>
              </a:solidFill>
            </a:endParaRPr>
          </a:p>
        </p:txBody>
      </p:sp>
    </p:spTree>
    <p:extLst>
      <p:ext uri="{BB962C8B-B14F-4D97-AF65-F5344CB8AC3E}">
        <p14:creationId xmlns:p14="http://schemas.microsoft.com/office/powerpoint/2010/main" val="1415442697"/>
      </p:ext>
    </p:extLst>
  </p:cSld>
  <p:clrMapOvr>
    <a:overrideClrMapping bg1="lt1" tx1="dk1" bg2="lt2" tx2="dk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4" name="Rectangle 2"/>
          <p:cNvSpPr>
            <a:spLocks noChangeArrowheads="1"/>
          </p:cNvSpPr>
          <p:nvPr/>
        </p:nvSpPr>
        <p:spPr bwMode="auto">
          <a:xfrm>
            <a:off x="945895" y="809409"/>
            <a:ext cx="9416289" cy="4402671"/>
          </a:xfrm>
          <a:prstGeom prst="rect">
            <a:avLst/>
          </a:prstGeom>
          <a:noFill/>
          <a:ln>
            <a:noFill/>
          </a:ln>
        </p:spPr>
        <p:txBody>
          <a:bodyPr/>
          <a:lstStyle/>
          <a:p>
            <a:pPr indent="180340" algn="just"/>
            <a:r>
              <a:rPr lang="en-US" sz="3600">
                <a:effectLst/>
                <a:latin typeface="Times New Roman" panose="02020603050405020304" pitchFamily="18" charset="0"/>
                <a:ea typeface="Times New Roman" panose="02020603050405020304" pitchFamily="18" charset="0"/>
              </a:rPr>
              <a:t>Truy cập tài liệu học tập không giới hạn</a:t>
            </a:r>
            <a:endParaRPr lang="en-US" sz="3200">
              <a:effectLst/>
              <a:latin typeface="Times New Roman" panose="02020603050405020304" pitchFamily="18" charset="0"/>
              <a:ea typeface="Times New Roman" panose="02020603050405020304" pitchFamily="18" charset="0"/>
            </a:endParaRPr>
          </a:p>
          <a:p>
            <a:pPr indent="180340" algn="just"/>
            <a:r>
              <a:rPr lang="en-US" sz="3600">
                <a:effectLst/>
                <a:latin typeface="Times New Roman" panose="02020603050405020304" pitchFamily="18" charset="0"/>
                <a:ea typeface="Times New Roman" panose="02020603050405020304" pitchFamily="18" charset="0"/>
              </a:rPr>
              <a:t>Chuyển đổi số sẽ tạo ra kho học liệu mở khổng lồ cho người học. Điều đó có nghĩa là học sinh có thể truy cập vào các tài nguyên học tập một cách dễ dàng và ít tốn kém hơn. </a:t>
            </a:r>
          </a:p>
          <a:p>
            <a:pPr indent="180340" algn="just"/>
            <a:r>
              <a:rPr lang="en-US" sz="3600">
                <a:effectLst/>
                <a:latin typeface="Times New Roman" panose="02020603050405020304" pitchFamily="18" charset="0"/>
                <a:ea typeface="Times New Roman" panose="02020603050405020304" pitchFamily="18" charset="0"/>
              </a:rPr>
              <a:t>Mặt khác, chuyển đổi số cũng giúp việc chia sẻ tài liệu, giáo trình giữa học sinh và giáo viên trở nên dễ dàng và tiết kiệm hơn do giảm thiểu được các chi phí về in ấn.</a:t>
            </a:r>
            <a:endParaRPr lang="en-US" sz="3200">
              <a:effectLst/>
              <a:latin typeface="Times New Roman" panose="02020603050405020304" pitchFamily="18" charset="0"/>
              <a:ea typeface="Times New Roman" panose="02020603050405020304" pitchFamily="18" charset="0"/>
            </a:endParaRPr>
          </a:p>
          <a:p>
            <a:pPr indent="180340" algn="just"/>
            <a:endParaRPr lang="en-US" sz="3600">
              <a:effectLst/>
              <a:latin typeface="Times New Roman" panose="02020603050405020304" pitchFamily="18" charset="0"/>
              <a:ea typeface="Times New Roman" panose="02020603050405020304" pitchFamily="18" charset="0"/>
            </a:endParaRPr>
          </a:p>
          <a:p>
            <a:pPr indent="180340" algn="just"/>
            <a:endParaRPr lang="en-US" sz="3200">
              <a:effectLst/>
              <a:latin typeface="Times New Roman" panose="02020603050405020304" pitchFamily="18" charset="0"/>
              <a:ea typeface="Times New Roman" panose="02020603050405020304" pitchFamily="18" charset="0"/>
            </a:endParaRPr>
          </a:p>
        </p:txBody>
      </p:sp>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a:solidFill>
                  <a:srgbClr val="FF0000"/>
                </a:solidFill>
              </a:rPr>
              <a:t>BÁO CÁO HỘI THẢO CẤP KHOA</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17</a:t>
            </a:fld>
            <a:endParaRPr lang="en-US" sz="1400" b="1" dirty="0">
              <a:solidFill>
                <a:srgbClr val="FF0000"/>
              </a:solidFill>
            </a:endParaRPr>
          </a:p>
        </p:txBody>
      </p:sp>
    </p:spTree>
    <p:extLst>
      <p:ext uri="{BB962C8B-B14F-4D97-AF65-F5344CB8AC3E}">
        <p14:creationId xmlns:p14="http://schemas.microsoft.com/office/powerpoint/2010/main" val="3184292238"/>
      </p:ext>
    </p:extLst>
  </p:cSld>
  <p:clrMapOvr>
    <a:overrideClrMapping bg1="lt1" tx1="dk1" bg2="lt2" tx2="dk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4" name="Rectangle 2"/>
          <p:cNvSpPr>
            <a:spLocks noChangeArrowheads="1"/>
          </p:cNvSpPr>
          <p:nvPr/>
        </p:nvSpPr>
        <p:spPr bwMode="auto">
          <a:xfrm>
            <a:off x="945895" y="809409"/>
            <a:ext cx="9416289" cy="5658151"/>
          </a:xfrm>
          <a:prstGeom prst="rect">
            <a:avLst/>
          </a:prstGeom>
          <a:noFill/>
          <a:ln>
            <a:noFill/>
          </a:ln>
        </p:spPr>
        <p:txBody>
          <a:bodyPr/>
          <a:lstStyle/>
          <a:p>
            <a:pPr indent="180340" algn="just"/>
            <a:r>
              <a:rPr lang="en-US" sz="3600">
                <a:solidFill>
                  <a:schemeClr val="accent6">
                    <a:lumMod val="75000"/>
                  </a:schemeClr>
                </a:solidFill>
                <a:effectLst/>
                <a:latin typeface="Times New Roman" panose="02020603050405020304" pitchFamily="18" charset="0"/>
                <a:ea typeface="Times New Roman" panose="02020603050405020304" pitchFamily="18" charset="0"/>
              </a:rPr>
              <a:t>	Những khó khăn hiện tại: </a:t>
            </a:r>
            <a:endParaRPr lang="en-US" sz="3200">
              <a:solidFill>
                <a:schemeClr val="accent6">
                  <a:lumMod val="75000"/>
                </a:schemeClr>
              </a:solidFill>
              <a:effectLst/>
              <a:latin typeface="Times New Roman" panose="02020603050405020304" pitchFamily="18" charset="0"/>
              <a:ea typeface="Times New Roman" panose="02020603050405020304" pitchFamily="18" charset="0"/>
            </a:endParaRPr>
          </a:p>
          <a:p>
            <a:pPr indent="180340" algn="just"/>
            <a:r>
              <a:rPr lang="en-US" sz="3600">
                <a:effectLst/>
                <a:latin typeface="Times New Roman" panose="02020603050405020304" pitchFamily="18" charset="0"/>
                <a:ea typeface="Times New Roman" panose="02020603050405020304" pitchFamily="18" charset="0"/>
              </a:rPr>
              <a:t>Cơ sở trang thiết bị, vật chất, hạ tầng … còn thiếu, lạc hậu và chưa đồng bộ. Vẫn còn nhiều nơi chưa đáp ứng đủ yêu cầu cho việc thực hiện chuyển đổi số.</a:t>
            </a:r>
            <a:endParaRPr lang="en-US" sz="3200">
              <a:effectLst/>
              <a:latin typeface="Times New Roman" panose="02020603050405020304" pitchFamily="18" charset="0"/>
              <a:ea typeface="Times New Roman" panose="02020603050405020304" pitchFamily="18" charset="0"/>
            </a:endParaRPr>
          </a:p>
          <a:p>
            <a:pPr indent="180340" algn="just"/>
            <a:r>
              <a:rPr lang="en-US" sz="3600">
                <a:effectLst/>
                <a:latin typeface="Times New Roman" panose="02020603050405020304" pitchFamily="18" charset="0"/>
                <a:ea typeface="Times New Roman" panose="02020603050405020304" pitchFamily="18" charset="0"/>
              </a:rPr>
              <a:t>Chuyển đổi số trong ngành giáo dục đòi hỏi sự đầu tư lớn về nhân lực cũng như tài chính. Việc triển khai chuyển đổi số cũng cần phải có kế hoạch cụ thể và đồng bộ.</a:t>
            </a:r>
            <a:endParaRPr lang="en-US" sz="3200">
              <a:effectLst/>
              <a:latin typeface="Times New Roman" panose="02020603050405020304" pitchFamily="18" charset="0"/>
              <a:ea typeface="Times New Roman" panose="02020603050405020304" pitchFamily="18" charset="0"/>
            </a:endParaRPr>
          </a:p>
          <a:p>
            <a:pPr indent="180340" algn="just"/>
            <a:endParaRPr lang="en-US" sz="3600">
              <a:effectLst/>
              <a:latin typeface="Times New Roman" panose="02020603050405020304" pitchFamily="18" charset="0"/>
              <a:ea typeface="Times New Roman" panose="02020603050405020304" pitchFamily="18" charset="0"/>
            </a:endParaRPr>
          </a:p>
          <a:p>
            <a:pPr indent="180340" algn="just"/>
            <a:endParaRPr lang="en-US" sz="3200">
              <a:effectLst/>
              <a:latin typeface="Times New Roman" panose="02020603050405020304" pitchFamily="18" charset="0"/>
              <a:ea typeface="Times New Roman" panose="02020603050405020304" pitchFamily="18" charset="0"/>
            </a:endParaRPr>
          </a:p>
        </p:txBody>
      </p:sp>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a:solidFill>
                  <a:srgbClr val="FF0000"/>
                </a:solidFill>
              </a:rPr>
              <a:t>BÁO CÁO HỘI THẢO CẤP KHOA</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18</a:t>
            </a:fld>
            <a:endParaRPr lang="en-US" sz="1400" b="1" dirty="0">
              <a:solidFill>
                <a:srgbClr val="FF0000"/>
              </a:solidFill>
            </a:endParaRPr>
          </a:p>
        </p:txBody>
      </p:sp>
    </p:spTree>
    <p:extLst>
      <p:ext uri="{BB962C8B-B14F-4D97-AF65-F5344CB8AC3E}">
        <p14:creationId xmlns:p14="http://schemas.microsoft.com/office/powerpoint/2010/main" val="425167938"/>
      </p:ext>
    </p:extLst>
  </p:cSld>
  <p:clrMapOvr>
    <a:overrideClrMapping bg1="lt1" tx1="dk1" bg2="lt2" tx2="dk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4" name="Rectangle 2"/>
          <p:cNvSpPr>
            <a:spLocks noChangeArrowheads="1"/>
          </p:cNvSpPr>
          <p:nvPr/>
        </p:nvSpPr>
        <p:spPr bwMode="auto">
          <a:xfrm>
            <a:off x="945895" y="809409"/>
            <a:ext cx="9416289" cy="4402671"/>
          </a:xfrm>
          <a:prstGeom prst="rect">
            <a:avLst/>
          </a:prstGeom>
          <a:noFill/>
          <a:ln>
            <a:noFill/>
          </a:ln>
        </p:spPr>
        <p:txBody>
          <a:bodyPr/>
          <a:lstStyle/>
          <a:p>
            <a:pPr indent="180340" algn="just"/>
            <a:r>
              <a:rPr lang="en-US" sz="3600">
                <a:solidFill>
                  <a:schemeClr val="accent6">
                    <a:lumMod val="75000"/>
                  </a:schemeClr>
                </a:solidFill>
                <a:effectLst/>
                <a:latin typeface="Times New Roman" panose="02020603050405020304" pitchFamily="18" charset="0"/>
                <a:ea typeface="Times New Roman" panose="02020603050405020304" pitchFamily="18" charset="0"/>
              </a:rPr>
              <a:t>		Những khó khăn hiện tại: </a:t>
            </a:r>
          </a:p>
          <a:p>
            <a:pPr indent="180340" algn="just"/>
            <a:endParaRPr lang="en-US" sz="3200">
              <a:solidFill>
                <a:schemeClr val="accent6">
                  <a:lumMod val="75000"/>
                </a:schemeClr>
              </a:solidFill>
              <a:effectLst/>
              <a:latin typeface="Times New Roman" panose="02020603050405020304" pitchFamily="18" charset="0"/>
              <a:ea typeface="Times New Roman" panose="02020603050405020304" pitchFamily="18" charset="0"/>
            </a:endParaRPr>
          </a:p>
          <a:p>
            <a:pPr indent="180340" algn="just"/>
            <a:r>
              <a:rPr lang="en-US" sz="3600">
                <a:effectLst/>
                <a:latin typeface="Times New Roman" panose="02020603050405020304" pitchFamily="18" charset="0"/>
                <a:ea typeface="Times New Roman" panose="02020603050405020304" pitchFamily="18" charset="0"/>
              </a:rPr>
              <a:t>Thu thập, khai thác và chia sẻ dữ liệu quản lý giáo dục và tài liệu số cần đảm bảo phù hợp với các quy định về bản quyền tác giả, luật sở hữu trí tuệ, an ninh thông tin,….</a:t>
            </a:r>
            <a:endParaRPr lang="en-US" sz="3200">
              <a:effectLst/>
              <a:latin typeface="Times New Roman" panose="02020603050405020304" pitchFamily="18" charset="0"/>
              <a:ea typeface="Times New Roman" panose="02020603050405020304" pitchFamily="18" charset="0"/>
            </a:endParaRPr>
          </a:p>
          <a:p>
            <a:pPr indent="180340" algn="just"/>
            <a:endParaRPr lang="en-US" sz="3600">
              <a:effectLst/>
              <a:latin typeface="Times New Roman" panose="02020603050405020304" pitchFamily="18" charset="0"/>
              <a:ea typeface="Times New Roman" panose="02020603050405020304" pitchFamily="18" charset="0"/>
            </a:endParaRPr>
          </a:p>
          <a:p>
            <a:pPr indent="180340" algn="just"/>
            <a:endParaRPr lang="en-US" sz="3200">
              <a:effectLst/>
              <a:latin typeface="Times New Roman" panose="02020603050405020304" pitchFamily="18" charset="0"/>
              <a:ea typeface="Times New Roman" panose="02020603050405020304" pitchFamily="18" charset="0"/>
            </a:endParaRPr>
          </a:p>
        </p:txBody>
      </p:sp>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a:solidFill>
                  <a:srgbClr val="FF0000"/>
                </a:solidFill>
              </a:rPr>
              <a:t>BÁO CÁO HỘI THẢO CẤP KHOA</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19</a:t>
            </a:fld>
            <a:endParaRPr lang="en-US" sz="1400" b="1" dirty="0">
              <a:solidFill>
                <a:srgbClr val="FF0000"/>
              </a:solidFill>
            </a:endParaRPr>
          </a:p>
        </p:txBody>
      </p:sp>
    </p:spTree>
    <p:extLst>
      <p:ext uri="{BB962C8B-B14F-4D97-AF65-F5344CB8AC3E}">
        <p14:creationId xmlns:p14="http://schemas.microsoft.com/office/powerpoint/2010/main" val="1025707206"/>
      </p:ext>
    </p:extLst>
  </p:cSld>
  <p:clrMapOvr>
    <a:overrideClrMapping bg1="lt1" tx1="dk1" bg2="lt2" tx2="dk2" accent1="accent1" accent2="accent2" accent3="accent3" accent4="accent4" accent5="accent5" accent6="accent6" hlink="hlink" folHlink="folHlink"/>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a:solidFill>
                  <a:srgbClr val="FF0000"/>
                </a:solidFill>
              </a:rPr>
              <a:t>BÁO CÁO HỘI THẢO CẤP KHOA</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20</a:t>
            </a:fld>
            <a:endParaRPr lang="en-US" sz="1400" b="1" dirty="0">
              <a:solidFill>
                <a:srgbClr val="FF0000"/>
              </a:solidFill>
            </a:endParaRPr>
          </a:p>
        </p:txBody>
      </p:sp>
      <p:sp>
        <p:nvSpPr>
          <p:cNvPr id="8" name="Rectangle 2">
            <a:extLst>
              <a:ext uri="{FF2B5EF4-FFF2-40B4-BE49-F238E27FC236}">
                <a16:creationId xmlns:a16="http://schemas.microsoft.com/office/drawing/2014/main" id="{BA62D3B5-A478-12DC-5AFC-751683FBA29C}"/>
              </a:ext>
            </a:extLst>
          </p:cNvPr>
          <p:cNvSpPr>
            <a:spLocks noChangeArrowheads="1"/>
          </p:cNvSpPr>
          <p:nvPr/>
        </p:nvSpPr>
        <p:spPr bwMode="auto">
          <a:xfrm>
            <a:off x="1585975" y="1464729"/>
            <a:ext cx="9416289" cy="4402671"/>
          </a:xfrm>
          <a:prstGeom prst="rect">
            <a:avLst/>
          </a:prstGeom>
          <a:noFill/>
          <a:ln>
            <a:noFill/>
          </a:ln>
        </p:spPr>
        <p:txBody>
          <a:bodyPr/>
          <a:lstStyle/>
          <a:p>
            <a:pPr indent="180340" algn="just"/>
            <a:r>
              <a:rPr lang="en-US" sz="3600">
                <a:effectLst/>
                <a:latin typeface="Calibri" panose="020F0502020204030204" pitchFamily="34" charset="0"/>
                <a:ea typeface="Calibri" panose="020F0502020204030204" pitchFamily="34" charset="0"/>
                <a:cs typeface="Times New Roman" panose="02020603050405020304" pitchFamily="18" charset="0"/>
              </a:rPr>
              <a:t> “Cách mạng Công nghiệp 4.0” mặc dù mới ra đời, song đã có tác động, ảnh hưởng mạnh mẽ đến các lĩnh vực của đời sống xã hội. </a:t>
            </a:r>
          </a:p>
          <a:p>
            <a:pPr indent="180340" algn="just"/>
            <a:r>
              <a:rPr lang="en-US" sz="3600">
                <a:effectLst/>
                <a:latin typeface="Calibri" panose="020F0502020204030204" pitchFamily="34" charset="0"/>
                <a:ea typeface="Calibri" panose="020F0502020204030204" pitchFamily="34" charset="0"/>
                <a:cs typeface="Times New Roman" panose="02020603050405020304" pitchFamily="18" charset="0"/>
              </a:rPr>
              <a:t>Đối với lĩnh vực giáo dục và đào tạo, cuộc cách mạng này đã dần làm thay đổi căn bản cách thức quản lý, nội dung, chương trình, phương pháp dạy và học</a:t>
            </a:r>
            <a:endParaRPr lang="en-US" sz="3200">
              <a:effectLst/>
              <a:latin typeface="Times New Roman" panose="02020603050405020304" pitchFamily="18" charset="0"/>
              <a:ea typeface="Times New Roman" panose="02020603050405020304" pitchFamily="18" charset="0"/>
            </a:endParaRPr>
          </a:p>
        </p:txBody>
      </p:sp>
      <p:sp>
        <p:nvSpPr>
          <p:cNvPr id="9" name="Rectangle 2">
            <a:extLst>
              <a:ext uri="{FF2B5EF4-FFF2-40B4-BE49-F238E27FC236}">
                <a16:creationId xmlns:a16="http://schemas.microsoft.com/office/drawing/2014/main" id="{EEFCC50F-1B78-A075-243C-9C3EF1C19206}"/>
              </a:ext>
            </a:extLst>
          </p:cNvPr>
          <p:cNvSpPr>
            <a:spLocks noChangeArrowheads="1"/>
          </p:cNvSpPr>
          <p:nvPr/>
        </p:nvSpPr>
        <p:spPr bwMode="auto">
          <a:xfrm>
            <a:off x="4404358" y="629969"/>
            <a:ext cx="3779521" cy="721262"/>
          </a:xfrm>
          <a:prstGeom prst="rect">
            <a:avLst/>
          </a:prstGeom>
          <a:noFill/>
          <a:ln>
            <a:noFill/>
          </a:ln>
        </p:spPr>
        <p:txBody>
          <a:bodyPr/>
          <a:lstStyle/>
          <a:p>
            <a:pPr indent="180340" algn="just"/>
            <a:r>
              <a:rPr lang="en-US" sz="360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60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KẾT LUẬN</a:t>
            </a:r>
            <a:endParaRPr lang="pt-BR" altLang="en-US" sz="2800">
              <a:solidFill>
                <a:srgbClr val="FF0000"/>
              </a:solidFill>
              <a:latin typeface="Times New Roman" pitchFamily="18" charset="0"/>
              <a:cs typeface="Times New Roman" pitchFamily="18" charset="0"/>
            </a:endParaRPr>
          </a:p>
          <a:p>
            <a:pPr algn="ctr">
              <a:lnSpc>
                <a:spcPct val="105000"/>
              </a:lnSpc>
              <a:spcBef>
                <a:spcPts val="100"/>
              </a:spcBef>
              <a:tabLst>
                <a:tab pos="457200" algn="l"/>
                <a:tab pos="2743200" algn="ctr"/>
                <a:tab pos="5486400" algn="r"/>
              </a:tabLst>
              <a:defRPr/>
            </a:pPr>
            <a:endParaRPr lang="pt-BR" altLang="en-US" sz="2800">
              <a:solidFill>
                <a:srgbClr val="FF0000"/>
              </a:solidFill>
              <a:latin typeface="Times New Roman" pitchFamily="18" charset="0"/>
              <a:cs typeface="Times New Roman" pitchFamily="18" charset="0"/>
            </a:endParaRPr>
          </a:p>
          <a:p>
            <a:pPr algn="ctr">
              <a:lnSpc>
                <a:spcPct val="105000"/>
              </a:lnSpc>
              <a:spcBef>
                <a:spcPts val="100"/>
              </a:spcBef>
              <a:tabLst>
                <a:tab pos="457200" algn="l"/>
                <a:tab pos="2743200" algn="ctr"/>
                <a:tab pos="5486400" algn="r"/>
              </a:tabLst>
              <a:defRPr/>
            </a:pPr>
            <a:endParaRPr lang="pt-BR" altLang="en-US" sz="2800" dirty="0">
              <a:solidFill>
                <a:srgbClr val="FF0000"/>
              </a:solidFill>
              <a:latin typeface="Times New Roman" pitchFamily="18" charset="0"/>
              <a:cs typeface="Times New Roman" pitchFamily="18" charset="0"/>
            </a:endParaRPr>
          </a:p>
          <a:p>
            <a:pPr>
              <a:lnSpc>
                <a:spcPct val="150000"/>
              </a:lnSpc>
              <a:spcBef>
                <a:spcPts val="100"/>
              </a:spcBef>
              <a:buFont typeface="Wingdings" pitchFamily="2" charset="2"/>
              <a:buNone/>
              <a:tabLst>
                <a:tab pos="457200" algn="l"/>
                <a:tab pos="2743200" algn="ctr"/>
                <a:tab pos="5486400" algn="r"/>
              </a:tabLst>
              <a:defRPr/>
            </a:pPr>
            <a:r>
              <a:rPr lang="pt-BR" altLang="en-US" sz="2800">
                <a:solidFill>
                  <a:srgbClr val="FF0000"/>
                </a:solidFill>
                <a:latin typeface="Times New Roman" pitchFamily="18" charset="0"/>
                <a:cs typeface="Times New Roman" pitchFamily="18" charset="0"/>
              </a:rPr>
              <a:t>    </a:t>
            </a:r>
            <a:endParaRPr lang="vi-VN" altLang="en-US" sz="2800"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6308898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a:solidFill>
                  <a:srgbClr val="FF0000"/>
                </a:solidFill>
              </a:rPr>
              <a:t>BÁO CÁO HỘI THẢO CẤP KHOA</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21</a:t>
            </a:fld>
            <a:endParaRPr lang="en-US" sz="1400" b="1" dirty="0">
              <a:solidFill>
                <a:srgbClr val="FF0000"/>
              </a:solidFill>
            </a:endParaRPr>
          </a:p>
        </p:txBody>
      </p:sp>
      <p:sp>
        <p:nvSpPr>
          <p:cNvPr id="8" name="Rectangle 2">
            <a:extLst>
              <a:ext uri="{FF2B5EF4-FFF2-40B4-BE49-F238E27FC236}">
                <a16:creationId xmlns:a16="http://schemas.microsoft.com/office/drawing/2014/main" id="{BA62D3B5-A478-12DC-5AFC-751683FBA29C}"/>
              </a:ext>
            </a:extLst>
          </p:cNvPr>
          <p:cNvSpPr>
            <a:spLocks noChangeArrowheads="1"/>
          </p:cNvSpPr>
          <p:nvPr/>
        </p:nvSpPr>
        <p:spPr bwMode="auto">
          <a:xfrm>
            <a:off x="1601215" y="1434249"/>
            <a:ext cx="9416289" cy="4402671"/>
          </a:xfrm>
          <a:prstGeom prst="rect">
            <a:avLst/>
          </a:prstGeom>
          <a:noFill/>
          <a:ln>
            <a:noFill/>
          </a:ln>
        </p:spPr>
        <p:txBody>
          <a:bodyPr/>
          <a:lstStyle/>
          <a:p>
            <a:pPr indent="180340" algn="just"/>
            <a:r>
              <a:rPr lang="en-US" sz="3600">
                <a:effectLst/>
                <a:latin typeface="Times New Roman" panose="02020603050405020304" pitchFamily="18" charset="0"/>
                <a:ea typeface="Calibri" panose="020F0502020204030204" pitchFamily="34" charset="0"/>
              </a:rPr>
              <a:t>Đặc biệt, trong môi trường giáo dục của thời đại cách mạng công nghiệp 4.0, người thầy còn đảm nhiệm thêm các vai trò xúc tác, điều phối và hướng dẫn người học nắm bắt được các nhu cầu, xu hướng mới cũng như chuẩn bị cho họ các công cụ cần thiết để tự học, tự rèn luyện các kỹ năng nghề nghiệp cần thiết. </a:t>
            </a:r>
            <a:endParaRPr lang="en-US" sz="320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2732011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a:solidFill>
                  <a:srgbClr val="FF0000"/>
                </a:solidFill>
              </a:rPr>
              <a:t>BÁO CÁO HỘI THẢO CẤP KHOA</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22</a:t>
            </a:fld>
            <a:endParaRPr lang="en-US" sz="1400" b="1" dirty="0">
              <a:solidFill>
                <a:srgbClr val="FF0000"/>
              </a:solidFill>
            </a:endParaRPr>
          </a:p>
        </p:txBody>
      </p:sp>
      <p:pic>
        <p:nvPicPr>
          <p:cNvPr id="5" name="Picture 4">
            <a:extLst>
              <a:ext uri="{FF2B5EF4-FFF2-40B4-BE49-F238E27FC236}">
                <a16:creationId xmlns:a16="http://schemas.microsoft.com/office/drawing/2014/main" id="{69195F8F-0A9B-5789-D06B-202F6487F024}"/>
              </a:ext>
            </a:extLst>
          </p:cNvPr>
          <p:cNvPicPr>
            <a:picLocks noChangeAspect="1"/>
          </p:cNvPicPr>
          <p:nvPr/>
        </p:nvPicPr>
        <p:blipFill>
          <a:blip r:embed="rId3"/>
          <a:stretch>
            <a:fillRect/>
          </a:stretch>
        </p:blipFill>
        <p:spPr>
          <a:xfrm>
            <a:off x="2042160" y="425116"/>
            <a:ext cx="7833360" cy="6398208"/>
          </a:xfrm>
          <a:prstGeom prst="rect">
            <a:avLst/>
          </a:prstGeom>
        </p:spPr>
      </p:pic>
    </p:spTree>
    <p:extLst>
      <p:ext uri="{BB962C8B-B14F-4D97-AF65-F5344CB8AC3E}">
        <p14:creationId xmlns:p14="http://schemas.microsoft.com/office/powerpoint/2010/main" val="11184997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a:solidFill>
                  <a:srgbClr val="FF0000"/>
                </a:solidFill>
              </a:rPr>
              <a:t>BÁO CÁO HỘI THẢO CẤP KHOA</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23</a:t>
            </a:fld>
            <a:endParaRPr lang="en-US" sz="1400" b="1" dirty="0">
              <a:solidFill>
                <a:srgbClr val="FF0000"/>
              </a:solidFill>
            </a:endParaRPr>
          </a:p>
        </p:txBody>
      </p:sp>
      <p:sp>
        <p:nvSpPr>
          <p:cNvPr id="8" name="Rectangle 2">
            <a:extLst>
              <a:ext uri="{FF2B5EF4-FFF2-40B4-BE49-F238E27FC236}">
                <a16:creationId xmlns:a16="http://schemas.microsoft.com/office/drawing/2014/main" id="{BA62D3B5-A478-12DC-5AFC-751683FBA29C}"/>
              </a:ext>
            </a:extLst>
          </p:cNvPr>
          <p:cNvSpPr>
            <a:spLocks noChangeArrowheads="1"/>
          </p:cNvSpPr>
          <p:nvPr/>
        </p:nvSpPr>
        <p:spPr bwMode="auto">
          <a:xfrm>
            <a:off x="945895" y="809409"/>
            <a:ext cx="9416289" cy="4402671"/>
          </a:xfrm>
          <a:prstGeom prst="rect">
            <a:avLst/>
          </a:prstGeom>
          <a:noFill/>
          <a:ln>
            <a:noFill/>
          </a:ln>
        </p:spPr>
        <p:txBody>
          <a:bodyPr/>
          <a:lstStyle/>
          <a:p>
            <a:pPr indent="180340" algn="just"/>
            <a:r>
              <a:rPr lang="en-US" sz="3600">
                <a:effectLst/>
                <a:latin typeface="Times New Roman" panose="02020603050405020304" pitchFamily="18" charset="0"/>
                <a:ea typeface="Calibri" panose="020F0502020204030204" pitchFamily="34" charset="0"/>
              </a:rPr>
              <a:t>Việc thay đổi nhận thức về vai trò và sứ mạng của người giảng viên là 1 trong những yếu tố then chốt để phát huy nguồn nhân lực cao nhằm đáp ứng thực tiễn xã hội. </a:t>
            </a:r>
          </a:p>
          <a:p>
            <a:pPr indent="180340" algn="just"/>
            <a:r>
              <a:rPr lang="en-US" sz="3600">
                <a:effectLst/>
                <a:latin typeface="Times New Roman" panose="02020603050405020304" pitchFamily="18" charset="0"/>
                <a:ea typeface="Calibri" panose="020F0502020204030204" pitchFamily="34" charset="0"/>
              </a:rPr>
              <a:t>Phát triển đội ngũ giảng viên đóng vai trò then chốt, quyết định đến chất lượng các hoạt động giảng dạy, nghiên cứu khoa học mà còn luôn đi đầu trong cuộc cách mạng 4.0 hiện nay.</a:t>
            </a:r>
            <a:endParaRPr lang="en-US" sz="320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534003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a:solidFill>
                  <a:srgbClr val="FF0000"/>
                </a:solidFill>
              </a:rPr>
              <a:t>BÁO CÁO HỘI THẢO CẤP KHOA</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24</a:t>
            </a:fld>
            <a:endParaRPr lang="en-US" sz="1400" b="1" dirty="0">
              <a:solidFill>
                <a:srgbClr val="FF0000"/>
              </a:solidFill>
            </a:endParaRPr>
          </a:p>
        </p:txBody>
      </p:sp>
      <p:sp>
        <p:nvSpPr>
          <p:cNvPr id="8" name="Rectangle 2">
            <a:extLst>
              <a:ext uri="{FF2B5EF4-FFF2-40B4-BE49-F238E27FC236}">
                <a16:creationId xmlns:a16="http://schemas.microsoft.com/office/drawing/2014/main" id="{BA62D3B5-A478-12DC-5AFC-751683FBA29C}"/>
              </a:ext>
            </a:extLst>
          </p:cNvPr>
          <p:cNvSpPr>
            <a:spLocks noChangeArrowheads="1"/>
          </p:cNvSpPr>
          <p:nvPr/>
        </p:nvSpPr>
        <p:spPr bwMode="auto">
          <a:xfrm>
            <a:off x="1387855" y="2897289"/>
            <a:ext cx="9416289" cy="1507071"/>
          </a:xfrm>
          <a:prstGeom prst="rect">
            <a:avLst/>
          </a:prstGeom>
          <a:noFill/>
          <a:ln>
            <a:noFill/>
          </a:ln>
        </p:spPr>
        <p:txBody>
          <a:bodyPr/>
          <a:lstStyle/>
          <a:p>
            <a:pPr indent="180340" algn="ctr"/>
            <a:r>
              <a:rPr lang="en-US" sz="5400" b="1">
                <a:effectLst/>
                <a:latin typeface="Times New Roman" panose="02020603050405020304" pitchFamily="18" charset="0"/>
                <a:ea typeface="Calibri" panose="020F0502020204030204" pitchFamily="34" charset="0"/>
              </a:rPr>
              <a:t>CẢM ƠN CÁC THẦY CÔ ĐÃ THAM DỰ  VÀ CHIA SẺ</a:t>
            </a:r>
            <a:endParaRPr lang="en-US" sz="5400" b="1">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07143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17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4.jpeg"/></Relationships>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ppt/theme/theme2.xml><?xml version="1.0" encoding="utf-8"?>
<a:theme xmlns:a="http://schemas.openxmlformats.org/drawingml/2006/main" name="Main Event">
  <a:themeElements>
    <a:clrScheme name="Main Event">
      <a:dk1>
        <a:sysClr val="windowText" lastClr="000000"/>
      </a:dk1>
      <a:lt1>
        <a:sysClr val="window" lastClr="FFFFFF"/>
      </a:lt1>
      <a:dk2>
        <a:srgbClr val="424242"/>
      </a:dk2>
      <a:lt2>
        <a:srgbClr val="C8C8C8"/>
      </a:lt2>
      <a:accent1>
        <a:srgbClr val="EE8011"/>
      </a:accent1>
      <a:accent2>
        <a:srgbClr val="CEC079"/>
      </a:accent2>
      <a:accent3>
        <a:srgbClr val="93A569"/>
      </a:accent3>
      <a:accent4>
        <a:srgbClr val="69A58B"/>
      </a:accent4>
      <a:accent5>
        <a:srgbClr val="6DAABD"/>
      </a:accent5>
      <a:accent6>
        <a:srgbClr val="B24A4B"/>
      </a:accent6>
      <a:hlink>
        <a:srgbClr val="EE8E11"/>
      </a:hlink>
      <a:folHlink>
        <a:srgbClr val="BFAE7F"/>
      </a:folHlink>
    </a:clrScheme>
    <a:fontScheme name="Main Event">
      <a:majorFont>
        <a:latin typeface="Impact" panose="020B080603090205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panose="020B080603090205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in Event">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name="Main Event" id="{AC372BB4-D83D-411E-B849-B641926BA760}" vid="{686B1E04-F35C-4AB5-985D-0C358CA11055}"/>
    </a:ext>
  </a:extLst>
</a:theme>
</file>

<file path=ppt/theme/theme3.xml><?xml version="1.0" encoding="utf-8"?>
<a:theme xmlns:a="http://schemas.openxmlformats.org/drawingml/2006/main" name="Ion">
  <a:themeElements>
    <a:clrScheme name="Office 2007-20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anded Edge">
      <a:fillStyleLst>
        <a:solidFill>
          <a:schemeClr val="phClr"/>
        </a:solidFill>
        <a:solidFill>
          <a:schemeClr val="phClr">
            <a:tint val="50000"/>
          </a:schemeClr>
        </a:solidFill>
        <a:gradFill rotWithShape="1">
          <a:gsLst>
            <a:gs pos="0">
              <a:schemeClr val="phClr"/>
            </a:gs>
            <a:gs pos="90000">
              <a:schemeClr val="phClr">
                <a:shade val="100000"/>
              </a:schemeClr>
            </a:gs>
            <a:gs pos="100000">
              <a:schemeClr val="phClr">
                <a:shade val="85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17779" dir="5400000" rotWithShape="0">
              <a:srgbClr val="000000">
                <a:alpha val="40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30000"/>
              </a:schemeClr>
            </a:contourClr>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4.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5.xml><?xml version="1.0" encoding="utf-8"?>
<a:theme xmlns:a="http://schemas.openxmlformats.org/drawingml/2006/main" name="Wisp">
  <a:themeElements>
    <a:clrScheme name="Wisp">
      <a:dk1>
        <a:sysClr val="windowText" lastClr="000000"/>
      </a:dk1>
      <a:lt1>
        <a:sysClr val="window" lastClr="FFFFFF"/>
      </a:lt1>
      <a:dk2>
        <a:srgbClr val="2C333A"/>
      </a:dk2>
      <a:lt2>
        <a:srgbClr val="D6ECED"/>
      </a:lt2>
      <a:accent1>
        <a:srgbClr val="DE32DE"/>
      </a:accent1>
      <a:accent2>
        <a:srgbClr val="F42B8A"/>
      </a:accent2>
      <a:accent3>
        <a:srgbClr val="349FE7"/>
      </a:accent3>
      <a:accent4>
        <a:srgbClr val="565FF8"/>
      </a:accent4>
      <a:accent5>
        <a:srgbClr val="876BE7"/>
      </a:accent5>
      <a:accent6>
        <a:srgbClr val="F268C2"/>
      </a:accent6>
      <a:hlink>
        <a:srgbClr val="F55CF9"/>
      </a:hlink>
      <a:folHlink>
        <a:srgbClr val="E8A0EE"/>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F20B7C8E-B819-43F3-AAF9-EE50B1A83630}"/>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TM04033919[[fn=Circuit]]</Template>
  <TotalTime>903</TotalTime>
  <Words>3273</Words>
  <Application>Microsoft Office PowerPoint</Application>
  <PresentationFormat>Widescreen</PresentationFormat>
  <Paragraphs>271</Paragraphs>
  <Slides>24</Slides>
  <Notes>24</Notes>
  <HiddenSlides>0</HiddenSlides>
  <MMClips>0</MMClips>
  <ScaleCrop>false</ScaleCrop>
  <HeadingPairs>
    <vt:vector size="6" baseType="variant">
      <vt:variant>
        <vt:lpstr>Fonts Used</vt:lpstr>
      </vt:variant>
      <vt:variant>
        <vt:i4>12</vt:i4>
      </vt:variant>
      <vt:variant>
        <vt:lpstr>Theme</vt:lpstr>
      </vt:variant>
      <vt:variant>
        <vt:i4>5</vt:i4>
      </vt:variant>
      <vt:variant>
        <vt:lpstr>Slide Titles</vt:lpstr>
      </vt:variant>
      <vt:variant>
        <vt:i4>24</vt:i4>
      </vt:variant>
    </vt:vector>
  </HeadingPairs>
  <TitlesOfParts>
    <vt:vector size="41" baseType="lpstr">
      <vt:lpstr>Arial</vt:lpstr>
      <vt:lpstr>Arial Black</vt:lpstr>
      <vt:lpstr>Calibri</vt:lpstr>
      <vt:lpstr>Calibri Light</vt:lpstr>
      <vt:lpstr>Century Gothic</vt:lpstr>
      <vt:lpstr>IBMPlexSans</vt:lpstr>
      <vt:lpstr>Impact</vt:lpstr>
      <vt:lpstr>Symbol</vt:lpstr>
      <vt:lpstr>Times New Roman</vt:lpstr>
      <vt:lpstr>Trebuchet MS</vt:lpstr>
      <vt:lpstr>Wingdings</vt:lpstr>
      <vt:lpstr>Wingdings 3</vt:lpstr>
      <vt:lpstr>Retrospect</vt:lpstr>
      <vt:lpstr>Main Event</vt:lpstr>
      <vt:lpstr>Ion</vt:lpstr>
      <vt:lpstr>Facet</vt:lpstr>
      <vt:lpstr>Wisp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Thuy</dc:creator>
  <cp:lastModifiedBy>Huan</cp:lastModifiedBy>
  <cp:revision>51</cp:revision>
  <dcterms:created xsi:type="dcterms:W3CDTF">2020-06-18T12:47:05Z</dcterms:created>
  <dcterms:modified xsi:type="dcterms:W3CDTF">2022-07-20T15:09:32Z</dcterms:modified>
</cp:coreProperties>
</file>