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4" r:id="rId3"/>
    <p:sldId id="352" r:id="rId4"/>
    <p:sldId id="359" r:id="rId5"/>
    <p:sldId id="401" r:id="rId6"/>
    <p:sldId id="404" r:id="rId7"/>
    <p:sldId id="405" r:id="rId8"/>
    <p:sldId id="408" r:id="rId9"/>
    <p:sldId id="419" r:id="rId10"/>
    <p:sldId id="420" r:id="rId11"/>
    <p:sldId id="421" r:id="rId12"/>
    <p:sldId id="422" r:id="rId13"/>
    <p:sldId id="412" r:id="rId14"/>
    <p:sldId id="423" r:id="rId15"/>
    <p:sldId id="414" r:id="rId16"/>
    <p:sldId id="415" r:id="rId17"/>
    <p:sldId id="424" r:id="rId18"/>
    <p:sldId id="425" r:id="rId19"/>
    <p:sldId id="426" r:id="rId20"/>
    <p:sldId id="427" r:id="rId21"/>
    <p:sldId id="417" r:id="rId22"/>
    <p:sldId id="428" r:id="rId23"/>
    <p:sldId id="418" r:id="rId24"/>
    <p:sldId id="263" r:id="rId25"/>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8000"/>
    <a:srgbClr val="FCB44E"/>
    <a:srgbClr val="FDEFB5"/>
    <a:srgbClr val="CCFFFF"/>
    <a:srgbClr val="AD1117"/>
    <a:srgbClr val="F8B44C"/>
    <a:srgbClr val="FFCCFF"/>
    <a:srgbClr val="FAB54D"/>
    <a:srgbClr val="ED4E4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659" autoAdjust="0"/>
    <p:restoredTop sz="94660"/>
  </p:normalViewPr>
  <p:slideViewPr>
    <p:cSldViewPr>
      <p:cViewPr varScale="1">
        <p:scale>
          <a:sx n="78" d="100"/>
          <a:sy n="78" d="100"/>
        </p:scale>
        <p:origin x="1061"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4">
            <a:extLst>
              <a:ext uri="{FF2B5EF4-FFF2-40B4-BE49-F238E27FC236}">
                <a16:creationId xmlns:a16="http://schemas.microsoft.com/office/drawing/2014/main" id="{F3A6701C-A29E-4C81-9E0C-2F21A3DC1332}"/>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697D29F3-254B-4C7C-9D97-C00F1EAFCF83}"/>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C7C479C5-8F9E-4C3E-AAAC-4BA0EFC1D4BF}"/>
              </a:ext>
            </a:extLst>
          </p:cNvPr>
          <p:cNvSpPr>
            <a:spLocks noGrp="1" noChangeArrowheads="1"/>
          </p:cNvSpPr>
          <p:nvPr>
            <p:ph type="sldNum" sz="quarter" idx="12"/>
          </p:nvPr>
        </p:nvSpPr>
        <p:spPr>
          <a:ln/>
        </p:spPr>
        <p:txBody>
          <a:bodyPr/>
          <a:lstStyle>
            <a:lvl1pPr>
              <a:defRPr/>
            </a:lvl1pPr>
          </a:lstStyle>
          <a:p>
            <a:pPr>
              <a:defRPr/>
            </a:pPr>
            <a:fld id="{C20E0514-CD58-4DBE-A45E-C990E61646D0}" type="slidenum">
              <a:rPr lang="es-ES" altLang="en-US"/>
              <a:pPr>
                <a:defRPr/>
              </a:pPr>
              <a:t>‹#›</a:t>
            </a:fld>
            <a:endParaRPr lang="es-ES" altLang="en-US"/>
          </a:p>
        </p:txBody>
      </p:sp>
    </p:spTree>
    <p:extLst>
      <p:ext uri="{BB962C8B-B14F-4D97-AF65-F5344CB8AC3E}">
        <p14:creationId xmlns:p14="http://schemas.microsoft.com/office/powerpoint/2010/main" val="3919502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01DC7218-5451-45E7-82C2-971F1CF4DADD}"/>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32D65928-4765-4092-B353-B6B08FCBE821}"/>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55B052AE-CD9A-4C1D-945D-74EDA49A4C32}"/>
              </a:ext>
            </a:extLst>
          </p:cNvPr>
          <p:cNvSpPr>
            <a:spLocks noGrp="1" noChangeArrowheads="1"/>
          </p:cNvSpPr>
          <p:nvPr>
            <p:ph type="sldNum" sz="quarter" idx="12"/>
          </p:nvPr>
        </p:nvSpPr>
        <p:spPr>
          <a:ln/>
        </p:spPr>
        <p:txBody>
          <a:bodyPr/>
          <a:lstStyle>
            <a:lvl1pPr>
              <a:defRPr/>
            </a:lvl1pPr>
          </a:lstStyle>
          <a:p>
            <a:pPr>
              <a:defRPr/>
            </a:pPr>
            <a:fld id="{35FF464C-1842-4E28-9492-671AA2C1FAA8}" type="slidenum">
              <a:rPr lang="es-ES" altLang="en-US"/>
              <a:pPr>
                <a:defRPr/>
              </a:pPr>
              <a:t>‹#›</a:t>
            </a:fld>
            <a:endParaRPr lang="es-ES" altLang="en-US"/>
          </a:p>
        </p:txBody>
      </p:sp>
    </p:spTree>
    <p:extLst>
      <p:ext uri="{BB962C8B-B14F-4D97-AF65-F5344CB8AC3E}">
        <p14:creationId xmlns:p14="http://schemas.microsoft.com/office/powerpoint/2010/main" val="2256076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4">
            <a:extLst>
              <a:ext uri="{FF2B5EF4-FFF2-40B4-BE49-F238E27FC236}">
                <a16:creationId xmlns:a16="http://schemas.microsoft.com/office/drawing/2014/main" id="{47548618-D3CF-4C0D-BD7C-616F5E6E3FF2}"/>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C5D137DD-4748-4E99-82AE-0F0575777441}"/>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1D96F0F5-AB34-4530-A991-F9E113AEC1A2}"/>
              </a:ext>
            </a:extLst>
          </p:cNvPr>
          <p:cNvSpPr>
            <a:spLocks noGrp="1" noChangeArrowheads="1"/>
          </p:cNvSpPr>
          <p:nvPr>
            <p:ph type="sldNum" sz="quarter" idx="12"/>
          </p:nvPr>
        </p:nvSpPr>
        <p:spPr>
          <a:ln/>
        </p:spPr>
        <p:txBody>
          <a:bodyPr/>
          <a:lstStyle>
            <a:lvl1pPr>
              <a:defRPr/>
            </a:lvl1pPr>
          </a:lstStyle>
          <a:p>
            <a:pPr>
              <a:defRPr/>
            </a:pPr>
            <a:fld id="{0B98F8A6-6F84-4954-AB31-8A534D516F86}" type="slidenum">
              <a:rPr lang="es-ES" altLang="en-US"/>
              <a:pPr>
                <a:defRPr/>
              </a:pPr>
              <a:t>‹#›</a:t>
            </a:fld>
            <a:endParaRPr lang="es-ES" altLang="en-US"/>
          </a:p>
        </p:txBody>
      </p:sp>
    </p:spTree>
    <p:extLst>
      <p:ext uri="{BB962C8B-B14F-4D97-AF65-F5344CB8AC3E}">
        <p14:creationId xmlns:p14="http://schemas.microsoft.com/office/powerpoint/2010/main" val="1331227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0C4E7B93-D37E-485C-9AA7-703516C96A54}"/>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324AA81E-C993-4F70-9803-50841A381B2C}"/>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8ADAD96B-2765-44B0-98BD-F0303B661320}"/>
              </a:ext>
            </a:extLst>
          </p:cNvPr>
          <p:cNvSpPr>
            <a:spLocks noGrp="1" noChangeArrowheads="1"/>
          </p:cNvSpPr>
          <p:nvPr>
            <p:ph type="sldNum" sz="quarter" idx="12"/>
          </p:nvPr>
        </p:nvSpPr>
        <p:spPr>
          <a:ln/>
        </p:spPr>
        <p:txBody>
          <a:bodyPr/>
          <a:lstStyle>
            <a:lvl1pPr>
              <a:defRPr/>
            </a:lvl1pPr>
          </a:lstStyle>
          <a:p>
            <a:pPr>
              <a:defRPr/>
            </a:pPr>
            <a:fld id="{1733EDDB-4CD1-4042-8A1A-EF45E29E279E}" type="slidenum">
              <a:rPr lang="es-ES" altLang="en-US"/>
              <a:pPr>
                <a:defRPr/>
              </a:pPr>
              <a:t>‹#›</a:t>
            </a:fld>
            <a:endParaRPr lang="es-ES" altLang="en-US"/>
          </a:p>
        </p:txBody>
      </p:sp>
    </p:spTree>
    <p:extLst>
      <p:ext uri="{BB962C8B-B14F-4D97-AF65-F5344CB8AC3E}">
        <p14:creationId xmlns:p14="http://schemas.microsoft.com/office/powerpoint/2010/main" val="12314055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1FC6D66C-7459-4F7A-AFD2-AB4A7C28F017}"/>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a:extLst>
              <a:ext uri="{FF2B5EF4-FFF2-40B4-BE49-F238E27FC236}">
                <a16:creationId xmlns:a16="http://schemas.microsoft.com/office/drawing/2014/main" id="{D669E372-2E0F-4CCC-A3E9-77D4EEB898B2}"/>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a:extLst>
              <a:ext uri="{FF2B5EF4-FFF2-40B4-BE49-F238E27FC236}">
                <a16:creationId xmlns:a16="http://schemas.microsoft.com/office/drawing/2014/main" id="{1548B74E-049C-4738-8047-5C842209C143}"/>
              </a:ext>
            </a:extLst>
          </p:cNvPr>
          <p:cNvSpPr>
            <a:spLocks noGrp="1" noChangeArrowheads="1"/>
          </p:cNvSpPr>
          <p:nvPr>
            <p:ph type="sldNum" sz="quarter" idx="12"/>
          </p:nvPr>
        </p:nvSpPr>
        <p:spPr>
          <a:ln/>
        </p:spPr>
        <p:txBody>
          <a:bodyPr/>
          <a:lstStyle>
            <a:lvl1pPr>
              <a:defRPr/>
            </a:lvl1pPr>
          </a:lstStyle>
          <a:p>
            <a:pPr>
              <a:defRPr/>
            </a:pPr>
            <a:fld id="{5648144F-BFD7-42AE-A4E4-52DBB52B2F10}" type="slidenum">
              <a:rPr lang="es-ES" altLang="en-US"/>
              <a:pPr>
                <a:defRPr/>
              </a:pPr>
              <a:t>‹#›</a:t>
            </a:fld>
            <a:endParaRPr lang="es-ES" altLang="en-US"/>
          </a:p>
        </p:txBody>
      </p:sp>
    </p:spTree>
    <p:extLst>
      <p:ext uri="{BB962C8B-B14F-4D97-AF65-F5344CB8AC3E}">
        <p14:creationId xmlns:p14="http://schemas.microsoft.com/office/powerpoint/2010/main" val="27917342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0317EA67-869E-4BC8-ACCD-F0253EA22A12}"/>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4" name="Rectangle 5">
            <a:extLst>
              <a:ext uri="{FF2B5EF4-FFF2-40B4-BE49-F238E27FC236}">
                <a16:creationId xmlns:a16="http://schemas.microsoft.com/office/drawing/2014/main" id="{F2587FB8-0E1A-436A-9B37-0EE57F5270DA}"/>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5" name="Rectangle 6">
            <a:extLst>
              <a:ext uri="{FF2B5EF4-FFF2-40B4-BE49-F238E27FC236}">
                <a16:creationId xmlns:a16="http://schemas.microsoft.com/office/drawing/2014/main" id="{D140D549-6A15-4444-A9D6-F0DD915B1379}"/>
              </a:ext>
            </a:extLst>
          </p:cNvPr>
          <p:cNvSpPr>
            <a:spLocks noGrp="1" noChangeArrowheads="1"/>
          </p:cNvSpPr>
          <p:nvPr>
            <p:ph type="sldNum" sz="quarter" idx="12"/>
          </p:nvPr>
        </p:nvSpPr>
        <p:spPr>
          <a:ln/>
        </p:spPr>
        <p:txBody>
          <a:bodyPr/>
          <a:lstStyle>
            <a:lvl1pPr>
              <a:defRPr/>
            </a:lvl1pPr>
          </a:lstStyle>
          <a:p>
            <a:pPr>
              <a:defRPr/>
            </a:pPr>
            <a:fld id="{A005D20D-801C-474B-ACF7-5490107BE597}" type="slidenum">
              <a:rPr lang="es-ES" altLang="en-US"/>
              <a:pPr>
                <a:defRPr/>
              </a:pPr>
              <a:t>‹#›</a:t>
            </a:fld>
            <a:endParaRPr lang="es-ES" altLang="en-US"/>
          </a:p>
        </p:txBody>
      </p:sp>
    </p:spTree>
    <p:extLst>
      <p:ext uri="{BB962C8B-B14F-4D97-AF65-F5344CB8AC3E}">
        <p14:creationId xmlns:p14="http://schemas.microsoft.com/office/powerpoint/2010/main" val="18210266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819AE144-9E49-43FB-B88D-3FBB7778B962}"/>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3" name="Rectangle 5">
            <a:extLst>
              <a:ext uri="{FF2B5EF4-FFF2-40B4-BE49-F238E27FC236}">
                <a16:creationId xmlns:a16="http://schemas.microsoft.com/office/drawing/2014/main" id="{97980F59-A49F-4C8B-B672-1CDB06C21139}"/>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4" name="Rectangle 6">
            <a:extLst>
              <a:ext uri="{FF2B5EF4-FFF2-40B4-BE49-F238E27FC236}">
                <a16:creationId xmlns:a16="http://schemas.microsoft.com/office/drawing/2014/main" id="{8DFCA5CB-BB1F-4DE9-B1F4-5EB2BCCDF62A}"/>
              </a:ext>
            </a:extLst>
          </p:cNvPr>
          <p:cNvSpPr>
            <a:spLocks noGrp="1" noChangeArrowheads="1"/>
          </p:cNvSpPr>
          <p:nvPr>
            <p:ph type="sldNum" sz="quarter" idx="12"/>
          </p:nvPr>
        </p:nvSpPr>
        <p:spPr>
          <a:ln/>
        </p:spPr>
        <p:txBody>
          <a:bodyPr/>
          <a:lstStyle>
            <a:lvl1pPr>
              <a:defRPr/>
            </a:lvl1pPr>
          </a:lstStyle>
          <a:p>
            <a:pPr>
              <a:defRPr/>
            </a:pPr>
            <a:fld id="{62412235-8241-431F-9360-4C5DCC1BD4DF}" type="slidenum">
              <a:rPr lang="es-ES" altLang="en-US"/>
              <a:pPr>
                <a:defRPr/>
              </a:pPr>
              <a:t>‹#›</a:t>
            </a:fld>
            <a:endParaRPr lang="es-ES" altLang="en-US"/>
          </a:p>
        </p:txBody>
      </p:sp>
    </p:spTree>
    <p:extLst>
      <p:ext uri="{BB962C8B-B14F-4D97-AF65-F5344CB8AC3E}">
        <p14:creationId xmlns:p14="http://schemas.microsoft.com/office/powerpoint/2010/main" val="2805800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A2DA6C2A-FFC0-4385-9D7C-C6AA0BF42468}"/>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40571AAB-6D5A-4CA8-89EF-EE3D068D2116}"/>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E9D33D1B-3BA4-4984-8161-E277EF2DCC90}"/>
              </a:ext>
            </a:extLst>
          </p:cNvPr>
          <p:cNvSpPr>
            <a:spLocks noGrp="1" noChangeArrowheads="1"/>
          </p:cNvSpPr>
          <p:nvPr>
            <p:ph type="sldNum" sz="quarter" idx="12"/>
          </p:nvPr>
        </p:nvSpPr>
        <p:spPr>
          <a:ln/>
        </p:spPr>
        <p:txBody>
          <a:bodyPr/>
          <a:lstStyle>
            <a:lvl1pPr>
              <a:defRPr/>
            </a:lvl1pPr>
          </a:lstStyle>
          <a:p>
            <a:pPr>
              <a:defRPr/>
            </a:pPr>
            <a:fld id="{F390FA54-3863-4FA9-BA4E-01E98FD0CB62}" type="slidenum">
              <a:rPr lang="es-ES" altLang="en-US"/>
              <a:pPr>
                <a:defRPr/>
              </a:pPr>
              <a:t>‹#›</a:t>
            </a:fld>
            <a:endParaRPr lang="es-ES" altLang="en-US"/>
          </a:p>
        </p:txBody>
      </p:sp>
    </p:spTree>
    <p:extLst>
      <p:ext uri="{BB962C8B-B14F-4D97-AF65-F5344CB8AC3E}">
        <p14:creationId xmlns:p14="http://schemas.microsoft.com/office/powerpoint/2010/main" val="5450613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4F69EED3-0D7C-4204-9640-E8D3B4B1ED74}"/>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BC8D47B4-0295-4355-B153-CA6B46BDC3FF}"/>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05FC1B7E-BDC6-44F4-9433-280D5EC44F04}"/>
              </a:ext>
            </a:extLst>
          </p:cNvPr>
          <p:cNvSpPr>
            <a:spLocks noGrp="1" noChangeArrowheads="1"/>
          </p:cNvSpPr>
          <p:nvPr>
            <p:ph type="sldNum" sz="quarter" idx="12"/>
          </p:nvPr>
        </p:nvSpPr>
        <p:spPr>
          <a:ln/>
        </p:spPr>
        <p:txBody>
          <a:bodyPr/>
          <a:lstStyle>
            <a:lvl1pPr>
              <a:defRPr/>
            </a:lvl1pPr>
          </a:lstStyle>
          <a:p>
            <a:pPr>
              <a:defRPr/>
            </a:pPr>
            <a:fld id="{DEEB5ADB-B440-4E16-95C9-16C80CB5E4E5}" type="slidenum">
              <a:rPr lang="es-ES" altLang="en-US"/>
              <a:pPr>
                <a:defRPr/>
              </a:pPr>
              <a:t>‹#›</a:t>
            </a:fld>
            <a:endParaRPr lang="es-ES" altLang="en-US"/>
          </a:p>
        </p:txBody>
      </p:sp>
    </p:spTree>
    <p:extLst>
      <p:ext uri="{BB962C8B-B14F-4D97-AF65-F5344CB8AC3E}">
        <p14:creationId xmlns:p14="http://schemas.microsoft.com/office/powerpoint/2010/main" val="2526583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9B651BFB-3BF8-4951-9156-736145458173}"/>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F6D5C590-F711-4630-ABA2-27E4D28F0A88}"/>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DB1B8208-E7E5-4931-993C-A6BFED62758F}"/>
              </a:ext>
            </a:extLst>
          </p:cNvPr>
          <p:cNvSpPr>
            <a:spLocks noGrp="1" noChangeArrowheads="1"/>
          </p:cNvSpPr>
          <p:nvPr>
            <p:ph type="sldNum" sz="quarter" idx="12"/>
          </p:nvPr>
        </p:nvSpPr>
        <p:spPr>
          <a:ln/>
        </p:spPr>
        <p:txBody>
          <a:bodyPr/>
          <a:lstStyle>
            <a:lvl1pPr>
              <a:defRPr/>
            </a:lvl1pPr>
          </a:lstStyle>
          <a:p>
            <a:pPr>
              <a:defRPr/>
            </a:pPr>
            <a:fld id="{4973D332-40F3-40EC-8CCA-239E05D34396}" type="slidenum">
              <a:rPr lang="es-ES" altLang="en-US"/>
              <a:pPr>
                <a:defRPr/>
              </a:pPr>
              <a:t>‹#›</a:t>
            </a:fld>
            <a:endParaRPr lang="es-ES" altLang="en-US"/>
          </a:p>
        </p:txBody>
      </p:sp>
    </p:spTree>
    <p:extLst>
      <p:ext uri="{BB962C8B-B14F-4D97-AF65-F5344CB8AC3E}">
        <p14:creationId xmlns:p14="http://schemas.microsoft.com/office/powerpoint/2010/main" val="15883091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476B1346-D2FA-4505-B625-DA005D302DF8}"/>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FCAFA13C-1FD5-45DE-A81F-6CB651B40B81}"/>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BB742323-F9A6-4076-AD72-8023070A29E8}"/>
              </a:ext>
            </a:extLst>
          </p:cNvPr>
          <p:cNvSpPr>
            <a:spLocks noGrp="1" noChangeArrowheads="1"/>
          </p:cNvSpPr>
          <p:nvPr>
            <p:ph type="sldNum" sz="quarter" idx="12"/>
          </p:nvPr>
        </p:nvSpPr>
        <p:spPr>
          <a:ln/>
        </p:spPr>
        <p:txBody>
          <a:bodyPr/>
          <a:lstStyle>
            <a:lvl1pPr>
              <a:defRPr/>
            </a:lvl1pPr>
          </a:lstStyle>
          <a:p>
            <a:pPr>
              <a:defRPr/>
            </a:pPr>
            <a:fld id="{1A522DF9-A7D9-4B30-A548-78AF9952C48B}" type="slidenum">
              <a:rPr lang="es-ES" altLang="en-US"/>
              <a:pPr>
                <a:defRPr/>
              </a:pPr>
              <a:t>‹#›</a:t>
            </a:fld>
            <a:endParaRPr lang="es-ES" altLang="en-US"/>
          </a:p>
        </p:txBody>
      </p:sp>
    </p:spTree>
    <p:extLst>
      <p:ext uri="{BB962C8B-B14F-4D97-AF65-F5344CB8AC3E}">
        <p14:creationId xmlns:p14="http://schemas.microsoft.com/office/powerpoint/2010/main" val="25041718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1AE429AD-71EE-431B-8DD5-990EF220A745}"/>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a:extLst>
              <a:ext uri="{FF2B5EF4-FFF2-40B4-BE49-F238E27FC236}">
                <a16:creationId xmlns:a16="http://schemas.microsoft.com/office/drawing/2014/main" id="{03F6F77A-A120-4BE5-B770-518B586BFEAE}"/>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a:extLst>
              <a:ext uri="{FF2B5EF4-FFF2-40B4-BE49-F238E27FC236}">
                <a16:creationId xmlns:a16="http://schemas.microsoft.com/office/drawing/2014/main" id="{A39C8666-B016-4754-9FFF-6F3F238D31EB}"/>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 altLang="en-US"/>
          </a:p>
        </p:txBody>
      </p:sp>
      <p:sp>
        <p:nvSpPr>
          <p:cNvPr id="1029" name="Rectangle 5">
            <a:extLst>
              <a:ext uri="{FF2B5EF4-FFF2-40B4-BE49-F238E27FC236}">
                <a16:creationId xmlns:a16="http://schemas.microsoft.com/office/drawing/2014/main" id="{89CAD68F-DB6A-4BF8-ACB7-604C6BF81F2E}"/>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s-ES" altLang="en-US"/>
          </a:p>
        </p:txBody>
      </p:sp>
      <p:sp>
        <p:nvSpPr>
          <p:cNvPr id="1030" name="Rectangle 6">
            <a:extLst>
              <a:ext uri="{FF2B5EF4-FFF2-40B4-BE49-F238E27FC236}">
                <a16:creationId xmlns:a16="http://schemas.microsoft.com/office/drawing/2014/main" id="{1E5720C6-C9FD-41E0-934B-559C29895CA0}"/>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E033F139-7B63-4B17-A176-CA948AAD1BC5}" type="slidenum">
              <a:rPr lang="es-ES" altLang="en-US"/>
              <a:pPr>
                <a:defRPr/>
              </a:pPr>
              <a:t>‹#›</a:t>
            </a:fld>
            <a:endParaRPr lang="es-E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8.tmp"/><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hyperlink" Target="http://vieclam.lttc.edu.vn/"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1" name="TextBox 3">
            <a:extLst>
              <a:ext uri="{FF2B5EF4-FFF2-40B4-BE49-F238E27FC236}">
                <a16:creationId xmlns:a16="http://schemas.microsoft.com/office/drawing/2014/main" id="{185D8DC9-F51C-437F-AB57-DD3A0945323C}"/>
              </a:ext>
            </a:extLst>
          </p:cNvPr>
          <p:cNvSpPr txBox="1">
            <a:spLocks noChangeArrowheads="1"/>
          </p:cNvSpPr>
          <p:nvPr/>
        </p:nvSpPr>
        <p:spPr bwMode="auto">
          <a:xfrm>
            <a:off x="213274" y="1366897"/>
            <a:ext cx="871745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200" b="1">
                <a:solidFill>
                  <a:srgbClr val="C00000"/>
                </a:solidFill>
              </a:rPr>
              <a:t>TRƯỜNG CAO ĐẲNG LÝ TỰ TRỌNG THÀNH PHỐ HỒ CHÍ MINH</a:t>
            </a:r>
          </a:p>
        </p:txBody>
      </p:sp>
      <p:sp>
        <p:nvSpPr>
          <p:cNvPr id="5" name="Rectangle 4">
            <a:extLst>
              <a:ext uri="{FF2B5EF4-FFF2-40B4-BE49-F238E27FC236}">
                <a16:creationId xmlns:a16="http://schemas.microsoft.com/office/drawing/2014/main" id="{D4DC1BAE-5891-46D7-8994-845EFB487D73}"/>
              </a:ext>
            </a:extLst>
          </p:cNvPr>
          <p:cNvSpPr/>
          <p:nvPr/>
        </p:nvSpPr>
        <p:spPr>
          <a:xfrm>
            <a:off x="0" y="1988840"/>
            <a:ext cx="9132116" cy="3262432"/>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spcAft>
                <a:spcPts val="1200"/>
              </a:spcAft>
            </a:pPr>
            <a:r>
              <a:rPr lang="vi-VN" sz="2800" b="1">
                <a:solidFill>
                  <a:srgbClr val="0000FF"/>
                </a:solidFill>
                <a:effectLst>
                  <a:outerShdw blurRad="38100" dist="38100" dir="2700000" algn="tl">
                    <a:srgbClr val="000000">
                      <a:alpha val="43137"/>
                    </a:srgbClr>
                  </a:outerShdw>
                </a:effectLst>
              </a:rPr>
              <a:t>KẾT NỐI DOANH NGHIỆP ĐỂ SINH VIÊN ĐI THỰC TẬP TỐT NGHIỆP VÀ CÁC CHẾ ĐỘ CỦA SINH VIÊN KHI THAM GIA THỰC TẬP TẠI DOANH NGHIỆP </a:t>
            </a:r>
            <a:endParaRPr lang="en-US" sz="2800" b="1">
              <a:solidFill>
                <a:srgbClr val="0000FF"/>
              </a:solidFill>
              <a:effectLst>
                <a:outerShdw blurRad="38100" dist="38100" dir="2700000" algn="tl">
                  <a:srgbClr val="000000">
                    <a:alpha val="43137"/>
                  </a:srgbClr>
                </a:outerShdw>
              </a:effectLst>
            </a:endParaRPr>
          </a:p>
          <a:p>
            <a:pPr algn="ctr">
              <a:spcAft>
                <a:spcPts val="1200"/>
              </a:spcAft>
            </a:pPr>
            <a:endParaRPr lang="en-US" sz="1200" b="1">
              <a:solidFill>
                <a:srgbClr val="0000FF"/>
              </a:solidFill>
              <a:effectLst>
                <a:outerShdw blurRad="38100" dist="38100" dir="2700000" algn="tl">
                  <a:srgbClr val="000000">
                    <a:alpha val="43137"/>
                  </a:srgbClr>
                </a:outerShdw>
              </a:effectLst>
            </a:endParaRPr>
          </a:p>
          <a:p>
            <a:pPr algn="ctr"/>
            <a:r>
              <a:rPr lang="vi-VN" sz="2800" b="1">
                <a:solidFill>
                  <a:srgbClr val="0000FF"/>
                </a:solidFill>
                <a:effectLst>
                  <a:outerShdw blurRad="38100" dist="38100" dir="2700000" algn="tl">
                    <a:srgbClr val="000000">
                      <a:alpha val="43137"/>
                    </a:srgbClr>
                  </a:outerShdw>
                </a:effectLst>
              </a:rPr>
              <a:t>NHỮNG GIẢI PHÁP TRONG VIỆC THỰC HIỆN </a:t>
            </a:r>
            <a:endParaRPr lang="en-US" sz="2800" b="1">
              <a:solidFill>
                <a:srgbClr val="0000FF"/>
              </a:solidFill>
              <a:effectLst>
                <a:outerShdw blurRad="38100" dist="38100" dir="2700000" algn="tl">
                  <a:srgbClr val="000000">
                    <a:alpha val="43137"/>
                  </a:srgbClr>
                </a:outerShdw>
              </a:effectLst>
            </a:endParaRPr>
          </a:p>
          <a:p>
            <a:pPr algn="ctr"/>
            <a:r>
              <a:rPr lang="vi-VN" sz="2800" b="1">
                <a:solidFill>
                  <a:srgbClr val="0000FF"/>
                </a:solidFill>
                <a:effectLst>
                  <a:outerShdw blurRad="38100" dist="38100" dir="2700000" algn="tl">
                    <a:srgbClr val="000000">
                      <a:alpha val="43137"/>
                    </a:srgbClr>
                  </a:outerShdw>
                </a:effectLst>
              </a:rPr>
              <a:t>ĐÀO TẠO SONG HÀNH CÙNG DOANH NGHIỆP </a:t>
            </a:r>
            <a:endParaRPr lang="en-US" sz="2800" b="1">
              <a:solidFill>
                <a:srgbClr val="0000FF"/>
              </a:solidFill>
              <a:effectLst>
                <a:outerShdw blurRad="38100" dist="38100" dir="2700000" algn="tl">
                  <a:srgbClr val="000000">
                    <a:alpha val="43137"/>
                  </a:srgbClr>
                </a:outerShdw>
              </a:effectLst>
            </a:endParaRPr>
          </a:p>
          <a:p>
            <a:pPr algn="ctr"/>
            <a:r>
              <a:rPr lang="vi-VN" sz="2800" b="1">
                <a:solidFill>
                  <a:srgbClr val="0000FF"/>
                </a:solidFill>
                <a:effectLst>
                  <a:outerShdw blurRad="38100" dist="38100" dir="2700000" algn="tl">
                    <a:srgbClr val="000000">
                      <a:alpha val="43137"/>
                    </a:srgbClr>
                  </a:outerShdw>
                </a:effectLst>
              </a:rPr>
              <a:t>ĐỂ ĐẠT ĐƯỢC HIỆU QUẢ CAO</a:t>
            </a:r>
            <a:endParaRPr lang="en-US" sz="2800" b="1" cap="none" spc="0">
              <a:ln w="50800"/>
              <a:solidFill>
                <a:srgbClr val="0000FF"/>
              </a:solidFill>
              <a:effectLst>
                <a:outerShdw blurRad="38100" dist="38100" dir="2700000" algn="tl">
                  <a:srgbClr val="000000">
                    <a:alpha val="43137"/>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80"/>
            <a:ext cx="9148572" cy="598314"/>
          </a:xfrm>
          <a:prstGeom prst="rect">
            <a:avLst/>
          </a:prstGeom>
          <a:ln/>
        </p:spPr>
        <p:style>
          <a:lnRef idx="0">
            <a:schemeClr val="accent3"/>
          </a:lnRef>
          <a:fillRef idx="3">
            <a:schemeClr val="accent3"/>
          </a:fillRef>
          <a:effectRef idx="3">
            <a:schemeClr val="accent3"/>
          </a:effectRef>
          <a:fontRef idx="minor">
            <a:schemeClr val="lt1"/>
          </a:fontRef>
        </p:style>
        <p:txBody>
          <a:bodyPr anchor="ctr">
            <a:norm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ctr">
              <a:lnSpc>
                <a:spcPct val="90000"/>
              </a:lnSpc>
              <a:defRPr/>
            </a:pPr>
            <a:r>
              <a:rPr lang="en-US" sz="24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NỘI DUNG BÁO CÁO</a:t>
            </a:r>
            <a:endParaRPr lang="vi-VN" sz="24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7" name="Line 33">
            <a:extLst>
              <a:ext uri="{FF2B5EF4-FFF2-40B4-BE49-F238E27FC236}">
                <a16:creationId xmlns:a16="http://schemas.microsoft.com/office/drawing/2014/main" id="{BADE6ABF-B395-4E51-B699-3F77CC116C22}"/>
              </a:ext>
            </a:extLst>
          </p:cNvPr>
          <p:cNvSpPr>
            <a:spLocks noChangeShapeType="1"/>
          </p:cNvSpPr>
          <p:nvPr/>
        </p:nvSpPr>
        <p:spPr bwMode="black">
          <a:xfrm>
            <a:off x="1579563" y="4954166"/>
            <a:ext cx="4767262" cy="20637"/>
          </a:xfrm>
          <a:prstGeom prst="line">
            <a:avLst/>
          </a:prstGeom>
          <a:noFill/>
          <a:ln w="28575" cap="rnd">
            <a:solidFill>
              <a:schemeClr val="bg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Times New Roman" panose="02020603050405020304" pitchFamily="18" charset="0"/>
              <a:cs typeface="Times New Roman" panose="02020603050405020304" pitchFamily="18" charset="0"/>
            </a:endParaRPr>
          </a:p>
        </p:txBody>
      </p:sp>
      <p:sp>
        <p:nvSpPr>
          <p:cNvPr id="8" name="Rectangle 34">
            <a:extLst>
              <a:ext uri="{FF2B5EF4-FFF2-40B4-BE49-F238E27FC236}">
                <a16:creationId xmlns:a16="http://schemas.microsoft.com/office/drawing/2014/main" id="{61E83FC2-B679-4C93-976E-D51E509810E1}"/>
              </a:ext>
            </a:extLst>
          </p:cNvPr>
          <p:cNvSpPr>
            <a:spLocks noChangeArrowheads="1"/>
          </p:cNvSpPr>
          <p:nvPr/>
        </p:nvSpPr>
        <p:spPr bwMode="black">
          <a:xfrm>
            <a:off x="2003425" y="4573166"/>
            <a:ext cx="638499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200" b="1">
                <a:solidFill>
                  <a:srgbClr val="000000"/>
                </a:solidFill>
                <a:latin typeface="Times New Roman" panose="02020603050405020304" pitchFamily="18" charset="0"/>
                <a:cs typeface="Times New Roman" panose="02020603050405020304" pitchFamily="18" charset="0"/>
              </a:rPr>
              <a:t>KẾT LUẬN</a:t>
            </a:r>
          </a:p>
        </p:txBody>
      </p:sp>
      <p:sp>
        <p:nvSpPr>
          <p:cNvPr id="9" name="Line 35">
            <a:extLst>
              <a:ext uri="{FF2B5EF4-FFF2-40B4-BE49-F238E27FC236}">
                <a16:creationId xmlns:a16="http://schemas.microsoft.com/office/drawing/2014/main" id="{08C9D569-28C4-4B21-B75A-EB1C9AA4F3D6}"/>
              </a:ext>
            </a:extLst>
          </p:cNvPr>
          <p:cNvSpPr>
            <a:spLocks noChangeShapeType="1"/>
          </p:cNvSpPr>
          <p:nvPr/>
        </p:nvSpPr>
        <p:spPr bwMode="black">
          <a:xfrm>
            <a:off x="1622425" y="2153816"/>
            <a:ext cx="4800600" cy="1587"/>
          </a:xfrm>
          <a:prstGeom prst="line">
            <a:avLst/>
          </a:prstGeom>
          <a:noFill/>
          <a:ln w="28575" cap="rnd">
            <a:solidFill>
              <a:schemeClr val="bg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Times New Roman" panose="02020603050405020304" pitchFamily="18" charset="0"/>
              <a:cs typeface="Times New Roman" panose="02020603050405020304" pitchFamily="18" charset="0"/>
            </a:endParaRPr>
          </a:p>
        </p:txBody>
      </p:sp>
      <p:sp>
        <p:nvSpPr>
          <p:cNvPr id="10" name="Rectangle 38">
            <a:extLst>
              <a:ext uri="{FF2B5EF4-FFF2-40B4-BE49-F238E27FC236}">
                <a16:creationId xmlns:a16="http://schemas.microsoft.com/office/drawing/2014/main" id="{F96AFDE7-FB26-4806-AC05-89536069A072}"/>
              </a:ext>
            </a:extLst>
          </p:cNvPr>
          <p:cNvSpPr>
            <a:spLocks noChangeArrowheads="1"/>
          </p:cNvSpPr>
          <p:nvPr/>
        </p:nvSpPr>
        <p:spPr bwMode="black">
          <a:xfrm>
            <a:off x="2046288" y="1772816"/>
            <a:ext cx="483625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200" b="1">
                <a:solidFill>
                  <a:srgbClr val="000000"/>
                </a:solidFill>
                <a:latin typeface="Times New Roman" panose="02020603050405020304" pitchFamily="18" charset="0"/>
                <a:cs typeface="Times New Roman" panose="02020603050405020304" pitchFamily="18" charset="0"/>
              </a:rPr>
              <a:t>MỞ ĐẦU</a:t>
            </a:r>
          </a:p>
        </p:txBody>
      </p:sp>
      <p:sp>
        <p:nvSpPr>
          <p:cNvPr id="11" name="Line 39">
            <a:extLst>
              <a:ext uri="{FF2B5EF4-FFF2-40B4-BE49-F238E27FC236}">
                <a16:creationId xmlns:a16="http://schemas.microsoft.com/office/drawing/2014/main" id="{19AEA6A5-BA89-4A16-ADD2-C92495781267}"/>
              </a:ext>
            </a:extLst>
          </p:cNvPr>
          <p:cNvSpPr>
            <a:spLocks noChangeShapeType="1"/>
          </p:cNvSpPr>
          <p:nvPr/>
        </p:nvSpPr>
        <p:spPr bwMode="black">
          <a:xfrm>
            <a:off x="2079625" y="2850728"/>
            <a:ext cx="4833938" cy="0"/>
          </a:xfrm>
          <a:prstGeom prst="line">
            <a:avLst/>
          </a:prstGeom>
          <a:noFill/>
          <a:ln w="28575" cap="rnd">
            <a:solidFill>
              <a:schemeClr val="bg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Times New Roman" panose="02020603050405020304" pitchFamily="18" charset="0"/>
              <a:cs typeface="Times New Roman" panose="02020603050405020304" pitchFamily="18" charset="0"/>
            </a:endParaRPr>
          </a:p>
        </p:txBody>
      </p:sp>
      <p:sp>
        <p:nvSpPr>
          <p:cNvPr id="12" name="Rectangle 40">
            <a:extLst>
              <a:ext uri="{FF2B5EF4-FFF2-40B4-BE49-F238E27FC236}">
                <a16:creationId xmlns:a16="http://schemas.microsoft.com/office/drawing/2014/main" id="{60107D12-07B4-4370-B00F-9AFF293ED1EA}"/>
              </a:ext>
            </a:extLst>
          </p:cNvPr>
          <p:cNvSpPr>
            <a:spLocks noChangeArrowheads="1"/>
          </p:cNvSpPr>
          <p:nvPr/>
        </p:nvSpPr>
        <p:spPr bwMode="black">
          <a:xfrm>
            <a:off x="2503488" y="2469728"/>
            <a:ext cx="5497512"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200" b="1">
                <a:solidFill>
                  <a:srgbClr val="000000"/>
                </a:solidFill>
                <a:latin typeface="Times New Roman" panose="02020603050405020304" pitchFamily="18" charset="0"/>
                <a:cs typeface="Times New Roman" panose="02020603050405020304" pitchFamily="18" charset="0"/>
              </a:rPr>
              <a:t>KẾT NỐI VỚI DOANH NGHIỆP</a:t>
            </a:r>
          </a:p>
        </p:txBody>
      </p:sp>
      <p:sp>
        <p:nvSpPr>
          <p:cNvPr id="13" name="Line 41">
            <a:extLst>
              <a:ext uri="{FF2B5EF4-FFF2-40B4-BE49-F238E27FC236}">
                <a16:creationId xmlns:a16="http://schemas.microsoft.com/office/drawing/2014/main" id="{E38A7E42-CBF6-4E1F-B29A-560A638BADB3}"/>
              </a:ext>
            </a:extLst>
          </p:cNvPr>
          <p:cNvSpPr>
            <a:spLocks noChangeShapeType="1"/>
          </p:cNvSpPr>
          <p:nvPr/>
        </p:nvSpPr>
        <p:spPr bwMode="black">
          <a:xfrm>
            <a:off x="2308225" y="3565103"/>
            <a:ext cx="4800600" cy="0"/>
          </a:xfrm>
          <a:prstGeom prst="line">
            <a:avLst/>
          </a:prstGeom>
          <a:noFill/>
          <a:ln w="28575" cap="rnd">
            <a:solidFill>
              <a:schemeClr val="bg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Times New Roman" panose="02020603050405020304" pitchFamily="18" charset="0"/>
              <a:cs typeface="Times New Roman" panose="02020603050405020304" pitchFamily="18" charset="0"/>
            </a:endParaRPr>
          </a:p>
        </p:txBody>
      </p:sp>
      <p:sp>
        <p:nvSpPr>
          <p:cNvPr id="14" name="Rectangle 42">
            <a:extLst>
              <a:ext uri="{FF2B5EF4-FFF2-40B4-BE49-F238E27FC236}">
                <a16:creationId xmlns:a16="http://schemas.microsoft.com/office/drawing/2014/main" id="{AC5AEEF6-D254-4870-91D3-799642B19EF0}"/>
              </a:ext>
            </a:extLst>
          </p:cNvPr>
          <p:cNvSpPr>
            <a:spLocks noChangeArrowheads="1"/>
          </p:cNvSpPr>
          <p:nvPr/>
        </p:nvSpPr>
        <p:spPr bwMode="black">
          <a:xfrm>
            <a:off x="2732088" y="3184103"/>
            <a:ext cx="515228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200" b="1">
                <a:solidFill>
                  <a:srgbClr val="000000"/>
                </a:solidFill>
                <a:latin typeface="Times New Roman" panose="02020603050405020304" pitchFamily="18" charset="0"/>
                <a:cs typeface="Times New Roman" panose="02020603050405020304" pitchFamily="18" charset="0"/>
              </a:rPr>
              <a:t>CÁC GIẢI PHÁP</a:t>
            </a:r>
          </a:p>
        </p:txBody>
      </p:sp>
      <p:sp>
        <p:nvSpPr>
          <p:cNvPr id="15" name="Line 43">
            <a:extLst>
              <a:ext uri="{FF2B5EF4-FFF2-40B4-BE49-F238E27FC236}">
                <a16:creationId xmlns:a16="http://schemas.microsoft.com/office/drawing/2014/main" id="{C1F05131-D149-40D8-B7CA-600C203516F4}"/>
              </a:ext>
            </a:extLst>
          </p:cNvPr>
          <p:cNvSpPr>
            <a:spLocks noChangeShapeType="1"/>
          </p:cNvSpPr>
          <p:nvPr/>
        </p:nvSpPr>
        <p:spPr bwMode="black">
          <a:xfrm>
            <a:off x="2112963" y="4287416"/>
            <a:ext cx="4843462" cy="1587"/>
          </a:xfrm>
          <a:prstGeom prst="line">
            <a:avLst/>
          </a:prstGeom>
          <a:noFill/>
          <a:ln w="28575" cap="rnd">
            <a:solidFill>
              <a:schemeClr val="bg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Times New Roman" panose="02020603050405020304" pitchFamily="18" charset="0"/>
              <a:cs typeface="Times New Roman" panose="02020603050405020304" pitchFamily="18" charset="0"/>
            </a:endParaRPr>
          </a:p>
        </p:txBody>
      </p:sp>
      <p:sp>
        <p:nvSpPr>
          <p:cNvPr id="16" name="Rectangle 44">
            <a:extLst>
              <a:ext uri="{FF2B5EF4-FFF2-40B4-BE49-F238E27FC236}">
                <a16:creationId xmlns:a16="http://schemas.microsoft.com/office/drawing/2014/main" id="{DD43D14E-3E2F-46A4-9ECF-AAFC4E24B08E}"/>
              </a:ext>
            </a:extLst>
          </p:cNvPr>
          <p:cNvSpPr>
            <a:spLocks noChangeArrowheads="1"/>
          </p:cNvSpPr>
          <p:nvPr/>
        </p:nvSpPr>
        <p:spPr bwMode="black">
          <a:xfrm>
            <a:off x="2503488" y="3906416"/>
            <a:ext cx="509284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200" b="1">
                <a:solidFill>
                  <a:srgbClr val="000000"/>
                </a:solidFill>
                <a:latin typeface="Times New Roman" panose="02020603050405020304" pitchFamily="18" charset="0"/>
                <a:cs typeface="Times New Roman" panose="02020603050405020304" pitchFamily="18" charset="0"/>
              </a:rPr>
              <a:t>ĐỀ XUẤT, KIẾN NGHỊ</a:t>
            </a:r>
          </a:p>
        </p:txBody>
      </p:sp>
      <p:sp>
        <p:nvSpPr>
          <p:cNvPr id="17" name="Oval 45">
            <a:extLst>
              <a:ext uri="{FF2B5EF4-FFF2-40B4-BE49-F238E27FC236}">
                <a16:creationId xmlns:a16="http://schemas.microsoft.com/office/drawing/2014/main" id="{23E6FA2A-B93E-47B5-B576-4C75F192925C}"/>
              </a:ext>
            </a:extLst>
          </p:cNvPr>
          <p:cNvSpPr>
            <a:spLocks noChangeArrowheads="1"/>
          </p:cNvSpPr>
          <p:nvPr/>
        </p:nvSpPr>
        <p:spPr bwMode="gray">
          <a:xfrm>
            <a:off x="1482725" y="1849016"/>
            <a:ext cx="314325" cy="330200"/>
          </a:xfrm>
          <a:prstGeom prst="ellipse">
            <a:avLst/>
          </a:prstGeom>
          <a:solidFill>
            <a:srgbClr val="FF0000"/>
          </a:solidFill>
          <a:ln w="19050">
            <a:solidFill>
              <a:srgbClr val="FFFFFF"/>
            </a:solidFill>
            <a:round/>
            <a:headEnd/>
            <a:tailEnd/>
          </a:ln>
          <a:effectLst>
            <a:outerShdw dist="63500" dir="2212194" algn="ctr" rotWithShape="0">
              <a:schemeClr val="bg2">
                <a:alpha val="50000"/>
              </a:schemeClr>
            </a:outerShdw>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18" name="Oval 46">
            <a:extLst>
              <a:ext uri="{FF2B5EF4-FFF2-40B4-BE49-F238E27FC236}">
                <a16:creationId xmlns:a16="http://schemas.microsoft.com/office/drawing/2014/main" id="{74F44E8B-FBD9-4841-B475-55F84D4EE717}"/>
              </a:ext>
            </a:extLst>
          </p:cNvPr>
          <p:cNvSpPr>
            <a:spLocks noChangeArrowheads="1"/>
          </p:cNvSpPr>
          <p:nvPr/>
        </p:nvSpPr>
        <p:spPr bwMode="gray">
          <a:xfrm>
            <a:off x="2012950" y="2534816"/>
            <a:ext cx="314325" cy="330200"/>
          </a:xfrm>
          <a:prstGeom prst="ellipse">
            <a:avLst/>
          </a:prstGeom>
          <a:solidFill>
            <a:srgbClr val="FFC000"/>
          </a:solidFill>
          <a:ln w="19050">
            <a:solidFill>
              <a:srgbClr val="FFFFFF"/>
            </a:solidFill>
            <a:round/>
            <a:headEnd/>
            <a:tailEnd/>
          </a:ln>
          <a:effectLst>
            <a:outerShdw dist="63500" dir="2212194" algn="ctr" rotWithShape="0">
              <a:schemeClr val="bg2">
                <a:alpha val="50000"/>
              </a:schemeClr>
            </a:outerShdw>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19" name="Oval 47">
            <a:extLst>
              <a:ext uri="{FF2B5EF4-FFF2-40B4-BE49-F238E27FC236}">
                <a16:creationId xmlns:a16="http://schemas.microsoft.com/office/drawing/2014/main" id="{7A4E9727-BEB0-4A06-A6CA-6932DDA6AB49}"/>
              </a:ext>
            </a:extLst>
          </p:cNvPr>
          <p:cNvSpPr>
            <a:spLocks noChangeArrowheads="1"/>
          </p:cNvSpPr>
          <p:nvPr/>
        </p:nvSpPr>
        <p:spPr bwMode="gray">
          <a:xfrm>
            <a:off x="2236788" y="3273003"/>
            <a:ext cx="314325" cy="330200"/>
          </a:xfrm>
          <a:prstGeom prst="ellipse">
            <a:avLst/>
          </a:prstGeom>
          <a:solidFill>
            <a:srgbClr val="FFDD71"/>
          </a:solidFill>
          <a:ln w="19050">
            <a:solidFill>
              <a:srgbClr val="FFFFFF"/>
            </a:solidFill>
            <a:round/>
            <a:headEnd/>
            <a:tailEnd/>
          </a:ln>
          <a:effectLst>
            <a:outerShdw dist="63500" dir="2212194" algn="ctr" rotWithShape="0">
              <a:schemeClr val="bg2">
                <a:alpha val="50000"/>
              </a:schemeClr>
            </a:outerShdw>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20" name="Oval 48">
            <a:extLst>
              <a:ext uri="{FF2B5EF4-FFF2-40B4-BE49-F238E27FC236}">
                <a16:creationId xmlns:a16="http://schemas.microsoft.com/office/drawing/2014/main" id="{AC9EC76E-7121-4AC7-B324-902940811516}"/>
              </a:ext>
            </a:extLst>
          </p:cNvPr>
          <p:cNvSpPr>
            <a:spLocks noChangeArrowheads="1"/>
          </p:cNvSpPr>
          <p:nvPr/>
        </p:nvSpPr>
        <p:spPr bwMode="gray">
          <a:xfrm>
            <a:off x="1981200" y="3963566"/>
            <a:ext cx="314325" cy="330200"/>
          </a:xfrm>
          <a:prstGeom prst="ellipse">
            <a:avLst/>
          </a:prstGeom>
          <a:solidFill>
            <a:srgbClr val="EF4F43"/>
          </a:solidFill>
          <a:ln w="19050">
            <a:solidFill>
              <a:srgbClr val="FFFFFF"/>
            </a:solidFill>
            <a:round/>
            <a:headEnd/>
            <a:tailEnd/>
          </a:ln>
          <a:effectLst>
            <a:outerShdw dist="63500" dir="2212194" algn="ctr" rotWithShape="0">
              <a:schemeClr val="bg2">
                <a:alpha val="50000"/>
              </a:schemeClr>
            </a:outerShdw>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21" name="Oval 49">
            <a:extLst>
              <a:ext uri="{FF2B5EF4-FFF2-40B4-BE49-F238E27FC236}">
                <a16:creationId xmlns:a16="http://schemas.microsoft.com/office/drawing/2014/main" id="{7C75707B-7BD5-4C94-8040-DEEF1BDFC7FA}"/>
              </a:ext>
            </a:extLst>
          </p:cNvPr>
          <p:cNvSpPr>
            <a:spLocks noChangeArrowheads="1"/>
          </p:cNvSpPr>
          <p:nvPr/>
        </p:nvSpPr>
        <p:spPr bwMode="gray">
          <a:xfrm>
            <a:off x="1447800" y="4644603"/>
            <a:ext cx="314325" cy="330200"/>
          </a:xfrm>
          <a:prstGeom prst="ellipse">
            <a:avLst/>
          </a:prstGeom>
          <a:solidFill>
            <a:srgbClr val="AA151B"/>
          </a:solidFill>
          <a:ln w="19050">
            <a:solidFill>
              <a:srgbClr val="FFFFFF"/>
            </a:solidFill>
            <a:round/>
            <a:headEnd/>
            <a:tailEnd/>
          </a:ln>
          <a:effectLst>
            <a:outerShdw dist="63500" dir="2212194" algn="ctr" rotWithShape="0">
              <a:schemeClr val="bg2">
                <a:alpha val="50000"/>
              </a:schemeClr>
            </a:outerShdw>
          </a:effectLst>
        </p:spPr>
        <p:txBody>
          <a:bodyPr wrap="none" anchor="ctr"/>
          <a:lstStyle/>
          <a:p>
            <a:endParaRPr lang="en-US">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80"/>
            <a:ext cx="9148572" cy="406827"/>
          </a:xfrm>
          <a:prstGeom prst="rect">
            <a:avLst/>
          </a:prstGeom>
          <a:ln/>
        </p:spPr>
        <p:style>
          <a:lnRef idx="0">
            <a:schemeClr val="accent3"/>
          </a:lnRef>
          <a:fillRef idx="3">
            <a:schemeClr val="accent3"/>
          </a:fillRef>
          <a:effectRef idx="3">
            <a:schemeClr val="accent3"/>
          </a:effectRef>
          <a:fontRef idx="minor">
            <a:schemeClr val="lt1"/>
          </a:fontRef>
        </p:style>
        <p:txBody>
          <a:bodyPr anchor="ctr">
            <a:normAutofit lnSpcReduction="10000"/>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ctr">
              <a:lnSpc>
                <a:spcPct val="90000"/>
              </a:lnSpc>
              <a:defRPr/>
            </a:pPr>
            <a:r>
              <a:rPr lang="en-US" sz="24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1. GIỚI THIỆU</a:t>
            </a:r>
            <a:endParaRPr lang="vi-VN" sz="24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grpSp>
        <p:nvGrpSpPr>
          <p:cNvPr id="26" name="Group 11">
            <a:extLst>
              <a:ext uri="{FF2B5EF4-FFF2-40B4-BE49-F238E27FC236}">
                <a16:creationId xmlns:a16="http://schemas.microsoft.com/office/drawing/2014/main" id="{4B703D22-E697-4A6F-BE4C-1285163FD1DB}"/>
              </a:ext>
            </a:extLst>
          </p:cNvPr>
          <p:cNvGrpSpPr>
            <a:grpSpLocks/>
          </p:cNvGrpSpPr>
          <p:nvPr/>
        </p:nvGrpSpPr>
        <p:grpSpPr bwMode="auto">
          <a:xfrm>
            <a:off x="932808" y="2655292"/>
            <a:ext cx="8172380" cy="1925836"/>
            <a:chOff x="1314" y="1782"/>
            <a:chExt cx="3203" cy="582"/>
          </a:xfrm>
          <a:solidFill>
            <a:srgbClr val="EF4F43"/>
          </a:solidFill>
        </p:grpSpPr>
        <p:sp>
          <p:nvSpPr>
            <p:cNvPr id="27" name="AutoShape 12">
              <a:extLst>
                <a:ext uri="{FF2B5EF4-FFF2-40B4-BE49-F238E27FC236}">
                  <a16:creationId xmlns:a16="http://schemas.microsoft.com/office/drawing/2014/main" id="{A784A4AC-375A-4FD9-8CD2-1846C516BBAE}"/>
                </a:ext>
              </a:extLst>
            </p:cNvPr>
            <p:cNvSpPr>
              <a:spLocks noChangeArrowheads="1"/>
            </p:cNvSpPr>
            <p:nvPr/>
          </p:nvSpPr>
          <p:spPr bwMode="gray">
            <a:xfrm>
              <a:off x="1314" y="1782"/>
              <a:ext cx="3203" cy="582"/>
            </a:xfrm>
            <a:prstGeom prst="roundRect">
              <a:avLst>
                <a:gd name="adj" fmla="val 16667"/>
              </a:avLst>
            </a:prstGeom>
            <a:grpFill/>
            <a:ln>
              <a:noFill/>
            </a:ln>
            <a:effectLst/>
            <a:scene3d>
              <a:camera prst="legacyPerspectiveBottom"/>
              <a:lightRig rig="legacyNormal3" dir="r"/>
            </a:scene3d>
            <a:sp3d extrusionH="430200" prstMaterial="legacyMatte">
              <a:bevelT w="13500" h="13500" prst="angle"/>
              <a:bevelB w="13500" h="13500" prst="angle"/>
              <a:extrusionClr>
                <a:schemeClr val="accent1"/>
              </a:extrusionClr>
              <a:contourClr>
                <a:schemeClr val="accent1"/>
              </a:contour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080808">
                        <a:alpha val="50000"/>
                      </a:srgbClr>
                    </a:outerShdw>
                  </a:effectLst>
                </a14:hiddenEffects>
              </a:ext>
            </a:extLst>
          </p:spPr>
          <p:txBody>
            <a:bodyPr wrap="none" anchor="ctr">
              <a:flatTx/>
            </a:bodyPr>
            <a:lstStyle/>
            <a:p>
              <a:endParaRPr lang="en-US" sz="2000">
                <a:latin typeface="Times New Roman" panose="02020603050405020304" pitchFamily="18" charset="0"/>
                <a:cs typeface="Times New Roman" panose="02020603050405020304" pitchFamily="18" charset="0"/>
              </a:endParaRPr>
            </a:p>
          </p:txBody>
        </p:sp>
        <p:sp>
          <p:nvSpPr>
            <p:cNvPr id="28" name="Line 13">
              <a:extLst>
                <a:ext uri="{FF2B5EF4-FFF2-40B4-BE49-F238E27FC236}">
                  <a16:creationId xmlns:a16="http://schemas.microsoft.com/office/drawing/2014/main" id="{16E77175-1A64-4FE2-BF7D-D8822A4B72E1}"/>
                </a:ext>
              </a:extLst>
            </p:cNvPr>
            <p:cNvSpPr>
              <a:spLocks noChangeShapeType="1"/>
            </p:cNvSpPr>
            <p:nvPr/>
          </p:nvSpPr>
          <p:spPr bwMode="gray">
            <a:xfrm>
              <a:off x="1418" y="2361"/>
              <a:ext cx="2950" cy="0"/>
            </a:xfrm>
            <a:prstGeom prst="line">
              <a:avLst/>
            </a:prstGeom>
            <a:grpFill/>
            <a:ln w="3175">
              <a:solidFill>
                <a:srgbClr val="FFFFFF">
                  <a:alpha val="14999"/>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9" name="Line 14">
              <a:extLst>
                <a:ext uri="{FF2B5EF4-FFF2-40B4-BE49-F238E27FC236}">
                  <a16:creationId xmlns:a16="http://schemas.microsoft.com/office/drawing/2014/main" id="{50A3F5F6-9B41-47EA-B2B4-111C1ACECBE8}"/>
                </a:ext>
              </a:extLst>
            </p:cNvPr>
            <p:cNvSpPr>
              <a:spLocks noChangeShapeType="1"/>
            </p:cNvSpPr>
            <p:nvPr/>
          </p:nvSpPr>
          <p:spPr bwMode="gray">
            <a:xfrm>
              <a:off x="1392" y="1784"/>
              <a:ext cx="2950" cy="0"/>
            </a:xfrm>
            <a:prstGeom prst="line">
              <a:avLst/>
            </a:prstGeom>
            <a:grpFill/>
            <a:ln w="3175">
              <a:solidFill>
                <a:srgbClr val="FFFFFF">
                  <a:alpha val="14999"/>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latin typeface="Times New Roman" panose="02020603050405020304" pitchFamily="18" charset="0"/>
                <a:cs typeface="Times New Roman" panose="02020603050405020304" pitchFamily="18" charset="0"/>
              </a:endParaRPr>
            </a:p>
          </p:txBody>
        </p:sp>
      </p:grpSp>
      <p:grpSp>
        <p:nvGrpSpPr>
          <p:cNvPr id="30" name="Group 15">
            <a:extLst>
              <a:ext uri="{FF2B5EF4-FFF2-40B4-BE49-F238E27FC236}">
                <a16:creationId xmlns:a16="http://schemas.microsoft.com/office/drawing/2014/main" id="{4D5DE7EE-FA98-40E3-8F97-A8BBD28A96B6}"/>
              </a:ext>
            </a:extLst>
          </p:cNvPr>
          <p:cNvGrpSpPr>
            <a:grpSpLocks/>
          </p:cNvGrpSpPr>
          <p:nvPr/>
        </p:nvGrpSpPr>
        <p:grpSpPr bwMode="auto">
          <a:xfrm>
            <a:off x="899592" y="980728"/>
            <a:ext cx="8216749" cy="1517872"/>
            <a:chOff x="1255" y="1050"/>
            <a:chExt cx="3167" cy="582"/>
          </a:xfrm>
          <a:solidFill>
            <a:srgbClr val="AE1117"/>
          </a:solidFill>
        </p:grpSpPr>
        <p:sp>
          <p:nvSpPr>
            <p:cNvPr id="31" name="AutoShape 16">
              <a:extLst>
                <a:ext uri="{FF2B5EF4-FFF2-40B4-BE49-F238E27FC236}">
                  <a16:creationId xmlns:a16="http://schemas.microsoft.com/office/drawing/2014/main" id="{F18C8938-D85B-4637-B9E5-D7E39A7E91D1}"/>
                </a:ext>
              </a:extLst>
            </p:cNvPr>
            <p:cNvSpPr>
              <a:spLocks noChangeArrowheads="1"/>
            </p:cNvSpPr>
            <p:nvPr/>
          </p:nvSpPr>
          <p:spPr bwMode="gray">
            <a:xfrm>
              <a:off x="1255" y="1050"/>
              <a:ext cx="3167" cy="582"/>
            </a:xfrm>
            <a:prstGeom prst="roundRect">
              <a:avLst>
                <a:gd name="adj" fmla="val 16667"/>
              </a:avLst>
            </a:prstGeom>
            <a:grpFill/>
            <a:ln>
              <a:noFill/>
            </a:ln>
            <a:effectLst/>
            <a:scene3d>
              <a:camera prst="legacyPerspectiveBottom"/>
              <a:lightRig rig="legacyNormal3" dir="r"/>
            </a:scene3d>
            <a:sp3d extrusionH="430200" prstMaterial="legacyMatte">
              <a:bevelT w="13500" h="13500" prst="angle"/>
              <a:bevelB w="13500" h="13500" prst="angle"/>
              <a:extrusionClr>
                <a:schemeClr val="folHlink"/>
              </a:extrusionClr>
              <a:contourClr>
                <a:schemeClr val="folHlink"/>
              </a:contour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080808">
                        <a:alpha val="50000"/>
                      </a:srgbClr>
                    </a:outerShdw>
                  </a:effectLst>
                </a14:hiddenEffects>
              </a:ext>
            </a:extLst>
          </p:spPr>
          <p:txBody>
            <a:bodyPr wrap="none" anchor="ctr">
              <a:flatTx/>
            </a:bodyPr>
            <a:lstStyle/>
            <a:p>
              <a:endParaRPr lang="en-US" sz="2000">
                <a:latin typeface="Times New Roman" panose="02020603050405020304" pitchFamily="18" charset="0"/>
                <a:cs typeface="Times New Roman" panose="02020603050405020304" pitchFamily="18" charset="0"/>
              </a:endParaRPr>
            </a:p>
          </p:txBody>
        </p:sp>
        <p:sp>
          <p:nvSpPr>
            <p:cNvPr id="32" name="Line 17">
              <a:extLst>
                <a:ext uri="{FF2B5EF4-FFF2-40B4-BE49-F238E27FC236}">
                  <a16:creationId xmlns:a16="http://schemas.microsoft.com/office/drawing/2014/main" id="{B5F4A2C4-C5C3-4629-B5FD-183D5DC1F73E}"/>
                </a:ext>
              </a:extLst>
            </p:cNvPr>
            <p:cNvSpPr>
              <a:spLocks noChangeShapeType="1"/>
            </p:cNvSpPr>
            <p:nvPr/>
          </p:nvSpPr>
          <p:spPr bwMode="gray">
            <a:xfrm>
              <a:off x="1392" y="1632"/>
              <a:ext cx="2950" cy="0"/>
            </a:xfrm>
            <a:prstGeom prst="line">
              <a:avLst/>
            </a:prstGeom>
            <a:grpFill/>
            <a:ln w="3175">
              <a:solidFill>
                <a:srgbClr val="FFFFFF">
                  <a:alpha val="14999"/>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33" name="Line 18">
              <a:extLst>
                <a:ext uri="{FF2B5EF4-FFF2-40B4-BE49-F238E27FC236}">
                  <a16:creationId xmlns:a16="http://schemas.microsoft.com/office/drawing/2014/main" id="{5AD0F143-0CBA-4506-B26B-41DB6318D03E}"/>
                </a:ext>
              </a:extLst>
            </p:cNvPr>
            <p:cNvSpPr>
              <a:spLocks noChangeShapeType="1"/>
            </p:cNvSpPr>
            <p:nvPr/>
          </p:nvSpPr>
          <p:spPr bwMode="gray">
            <a:xfrm>
              <a:off x="1392" y="1052"/>
              <a:ext cx="2950" cy="0"/>
            </a:xfrm>
            <a:prstGeom prst="line">
              <a:avLst/>
            </a:prstGeom>
            <a:grpFill/>
            <a:ln w="3175">
              <a:solidFill>
                <a:srgbClr val="FFFFFF">
                  <a:alpha val="25000"/>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latin typeface="Times New Roman" panose="02020603050405020304" pitchFamily="18" charset="0"/>
                <a:cs typeface="Times New Roman" panose="02020603050405020304" pitchFamily="18" charset="0"/>
              </a:endParaRPr>
            </a:p>
          </p:txBody>
        </p:sp>
      </p:grpSp>
      <p:sp>
        <p:nvSpPr>
          <p:cNvPr id="34" name="Text Box 4">
            <a:extLst>
              <a:ext uri="{FF2B5EF4-FFF2-40B4-BE49-F238E27FC236}">
                <a16:creationId xmlns:a16="http://schemas.microsoft.com/office/drawing/2014/main" id="{5E3AFD82-6A5E-42E6-803F-0FADF8D5456D}"/>
              </a:ext>
            </a:extLst>
          </p:cNvPr>
          <p:cNvSpPr txBox="1">
            <a:spLocks noChangeArrowheads="1"/>
          </p:cNvSpPr>
          <p:nvPr/>
        </p:nvSpPr>
        <p:spPr bwMode="gray">
          <a:xfrm>
            <a:off x="1044568" y="1028938"/>
            <a:ext cx="795459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eaLnBrk="0" hangingPunct="0">
              <a:tabLst>
                <a:tab pos="228600" algn="l"/>
              </a:tabLst>
            </a:pPr>
            <a:r>
              <a:rPr lang="vi-VN" sz="2000">
                <a:solidFill>
                  <a:schemeClr val="bg1"/>
                </a:solidFill>
                <a:latin typeface="+mj-lt"/>
                <a:cs typeface="Times New Roman" panose="02020603050405020304" pitchFamily="18" charset="0"/>
              </a:rPr>
              <a:t>Trường Cao đẳng Lý Tự Trọng T</a:t>
            </a:r>
            <a:r>
              <a:rPr lang="en-US" sz="2000">
                <a:solidFill>
                  <a:schemeClr val="bg1"/>
                </a:solidFill>
                <a:latin typeface="+mj-lt"/>
                <a:cs typeface="Times New Roman" panose="02020603050405020304" pitchFamily="18" charset="0"/>
              </a:rPr>
              <a:t>P.HCM</a:t>
            </a:r>
            <a:r>
              <a:rPr lang="vi-VN" sz="2000">
                <a:solidFill>
                  <a:schemeClr val="bg1"/>
                </a:solidFill>
                <a:latin typeface="+mj-lt"/>
                <a:cs typeface="Times New Roman" panose="02020603050405020304" pitchFamily="18" charset="0"/>
              </a:rPr>
              <a:t> là một cơ sở </a:t>
            </a:r>
            <a:r>
              <a:rPr lang="en-US" sz="2000">
                <a:solidFill>
                  <a:schemeClr val="bg1"/>
                </a:solidFill>
                <a:latin typeface="+mj-lt"/>
                <a:cs typeface="Times New Roman" panose="02020603050405020304" pitchFamily="18" charset="0"/>
              </a:rPr>
              <a:t>GDNN</a:t>
            </a:r>
            <a:r>
              <a:rPr lang="vi-VN" sz="2000">
                <a:solidFill>
                  <a:schemeClr val="bg1"/>
                </a:solidFill>
                <a:latin typeface="+mj-lt"/>
                <a:cs typeface="Times New Roman" panose="02020603050405020304" pitchFamily="18" charset="0"/>
              </a:rPr>
              <a:t> có bề dày kinh nghiệm trên 50 năm, cung cấp nguồn nhân lực cho </a:t>
            </a:r>
            <a:r>
              <a:rPr lang="en-US" sz="2000">
                <a:solidFill>
                  <a:schemeClr val="bg1"/>
                </a:solidFill>
                <a:latin typeface="+mj-lt"/>
                <a:cs typeface="Times New Roman" panose="02020603050405020304" pitchFamily="18" charset="0"/>
              </a:rPr>
              <a:t>TP.HCM</a:t>
            </a:r>
            <a:r>
              <a:rPr lang="vi-VN" sz="2000">
                <a:solidFill>
                  <a:schemeClr val="bg1"/>
                </a:solidFill>
                <a:latin typeface="+mj-lt"/>
                <a:cs typeface="Times New Roman" panose="02020603050405020304" pitchFamily="18" charset="0"/>
              </a:rPr>
              <a:t> và cả nước. SV của trường được xã hội đánh giá cao và tỷ lệ tốt nghiệp ra trường có việc làm đúng chuyên ngành đào tạo trên 95%.</a:t>
            </a:r>
            <a:endParaRPr lang="en-US" altLang="en-US" sz="2000">
              <a:solidFill>
                <a:schemeClr val="bg1"/>
              </a:solidFill>
              <a:latin typeface="+mj-lt"/>
              <a:cs typeface="Times New Roman" panose="02020603050405020304" pitchFamily="18" charset="0"/>
            </a:endParaRPr>
          </a:p>
        </p:txBody>
      </p:sp>
      <p:sp>
        <p:nvSpPr>
          <p:cNvPr id="35" name="Text Box 11">
            <a:extLst>
              <a:ext uri="{FF2B5EF4-FFF2-40B4-BE49-F238E27FC236}">
                <a16:creationId xmlns:a16="http://schemas.microsoft.com/office/drawing/2014/main" id="{CBCC2BB6-200A-4B4E-B08A-D7ACE2D318D7}"/>
              </a:ext>
            </a:extLst>
          </p:cNvPr>
          <p:cNvSpPr txBox="1">
            <a:spLocks noChangeArrowheads="1"/>
          </p:cNvSpPr>
          <p:nvPr/>
        </p:nvSpPr>
        <p:spPr bwMode="gray">
          <a:xfrm>
            <a:off x="1053829" y="2676981"/>
            <a:ext cx="7945335"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eaLnBrk="0" hangingPunct="0"/>
            <a:r>
              <a:rPr lang="en-US" sz="1900">
                <a:solidFill>
                  <a:schemeClr val="bg1"/>
                </a:solidFill>
                <a:latin typeface="+mj-lt"/>
                <a:cs typeface="Times New Roman" panose="02020603050405020304" pitchFamily="18" charset="0"/>
              </a:rPr>
              <a:t>C</a:t>
            </a:r>
            <a:r>
              <a:rPr lang="vi-VN" sz="1900">
                <a:solidFill>
                  <a:schemeClr val="bg1"/>
                </a:solidFill>
                <a:latin typeface="+mj-lt"/>
                <a:cs typeface="Times New Roman" panose="02020603050405020304" pitchFamily="18" charset="0"/>
              </a:rPr>
              <a:t>hất lượng đào tạo của trường </a:t>
            </a:r>
            <a:r>
              <a:rPr lang="en-US" sz="1900">
                <a:solidFill>
                  <a:schemeClr val="bg1"/>
                </a:solidFill>
                <a:latin typeface="+mj-lt"/>
                <a:cs typeface="Times New Roman" panose="02020603050405020304" pitchFamily="18" charset="0"/>
              </a:rPr>
              <a:t>không chỉ phụ thuộc vào</a:t>
            </a:r>
            <a:r>
              <a:rPr lang="vi-VN" sz="1900">
                <a:solidFill>
                  <a:schemeClr val="bg1"/>
                </a:solidFill>
                <a:latin typeface="+mj-lt"/>
                <a:cs typeface="Times New Roman" panose="02020603050405020304" pitchFamily="18" charset="0"/>
              </a:rPr>
              <a:t> công tác tuyển sinh, cơ sở vật chất, trang thiết bị, đội ngũ GV, cán bộ quản lý, nghiên cứu khoa học và ứng dụng, đổi mới chương trình</a:t>
            </a:r>
            <a:r>
              <a:rPr lang="en-US" sz="1900">
                <a:solidFill>
                  <a:schemeClr val="bg1"/>
                </a:solidFill>
                <a:latin typeface="+mj-lt"/>
                <a:cs typeface="Times New Roman" panose="02020603050405020304" pitchFamily="18" charset="0"/>
              </a:rPr>
              <a:t>,</a:t>
            </a:r>
            <a:r>
              <a:rPr lang="vi-VN" sz="1900">
                <a:solidFill>
                  <a:schemeClr val="bg1"/>
                </a:solidFill>
                <a:latin typeface="+mj-lt"/>
                <a:cs typeface="Times New Roman" panose="02020603050405020304" pitchFamily="18" charset="0"/>
              </a:rPr>
              <a:t> giáo trình, phương pháp giảng dạy, kiểm </a:t>
            </a:r>
            <a:r>
              <a:rPr lang="en-US" sz="1900">
                <a:solidFill>
                  <a:schemeClr val="bg1"/>
                </a:solidFill>
                <a:latin typeface="+mj-lt"/>
                <a:cs typeface="Times New Roman" panose="02020603050405020304" pitchFamily="18" charset="0"/>
              </a:rPr>
              <a:t>tra đánh giá</a:t>
            </a:r>
            <a:r>
              <a:rPr lang="vi-VN" sz="1900">
                <a:solidFill>
                  <a:schemeClr val="bg1"/>
                </a:solidFill>
                <a:latin typeface="+mj-lt"/>
                <a:cs typeface="Times New Roman" panose="02020603050405020304" pitchFamily="18" charset="0"/>
              </a:rPr>
              <a:t>, </a:t>
            </a:r>
            <a:r>
              <a:rPr lang="en-US" sz="1900">
                <a:solidFill>
                  <a:schemeClr val="bg1"/>
                </a:solidFill>
                <a:latin typeface="+mj-lt"/>
                <a:cs typeface="Times New Roman" panose="02020603050405020304" pitchFamily="18" charset="0"/>
              </a:rPr>
              <a:t>mà còn chịu ảnh hưởng của sự</a:t>
            </a:r>
            <a:r>
              <a:rPr lang="vi-VN" sz="1900">
                <a:solidFill>
                  <a:schemeClr val="bg1"/>
                </a:solidFill>
                <a:latin typeface="+mj-lt"/>
                <a:cs typeface="Times New Roman" panose="02020603050405020304" pitchFamily="18" charset="0"/>
              </a:rPr>
              <a:t> hợp tác đào tạo gắn kết </a:t>
            </a:r>
            <a:r>
              <a:rPr lang="en-US" sz="1900">
                <a:solidFill>
                  <a:schemeClr val="bg1"/>
                </a:solidFill>
                <a:latin typeface="+mj-lt"/>
                <a:cs typeface="Times New Roman" panose="02020603050405020304" pitchFamily="18" charset="0"/>
              </a:rPr>
              <a:t>giữa nhà trường với các </a:t>
            </a:r>
            <a:r>
              <a:rPr lang="vi-VN" sz="1900">
                <a:solidFill>
                  <a:schemeClr val="bg1"/>
                </a:solidFill>
                <a:latin typeface="+mj-lt"/>
                <a:cs typeface="Times New Roman" panose="02020603050405020304" pitchFamily="18" charset="0"/>
              </a:rPr>
              <a:t>doanh nghiệp (DN) trong và ngoài nước</a:t>
            </a:r>
            <a:r>
              <a:rPr lang="en-US" sz="1900">
                <a:solidFill>
                  <a:schemeClr val="bg1"/>
                </a:solidFill>
                <a:latin typeface="+mj-lt"/>
                <a:cs typeface="Times New Roman" panose="02020603050405020304" pitchFamily="18" charset="0"/>
              </a:rPr>
              <a:t>.</a:t>
            </a:r>
            <a:endParaRPr lang="en-US" altLang="en-US" sz="1900">
              <a:solidFill>
                <a:schemeClr val="bg1"/>
              </a:solidFill>
              <a:latin typeface="+mj-lt"/>
              <a:cs typeface="Times New Roman" panose="02020603050405020304" pitchFamily="18" charset="0"/>
            </a:endParaRPr>
          </a:p>
        </p:txBody>
      </p:sp>
      <p:grpSp>
        <p:nvGrpSpPr>
          <p:cNvPr id="37" name="Group 5">
            <a:extLst>
              <a:ext uri="{FF2B5EF4-FFF2-40B4-BE49-F238E27FC236}">
                <a16:creationId xmlns:a16="http://schemas.microsoft.com/office/drawing/2014/main" id="{E7CB0D03-A902-488B-B2D2-91328360CF4D}"/>
              </a:ext>
            </a:extLst>
          </p:cNvPr>
          <p:cNvGrpSpPr>
            <a:grpSpLocks/>
          </p:cNvGrpSpPr>
          <p:nvPr/>
        </p:nvGrpSpPr>
        <p:grpSpPr bwMode="auto">
          <a:xfrm>
            <a:off x="0" y="1196752"/>
            <a:ext cx="1008112" cy="963587"/>
            <a:chOff x="802" y="845"/>
            <a:chExt cx="827" cy="826"/>
          </a:xfrm>
        </p:grpSpPr>
        <p:sp>
          <p:nvSpPr>
            <p:cNvPr id="38" name="Oval 6">
              <a:extLst>
                <a:ext uri="{FF2B5EF4-FFF2-40B4-BE49-F238E27FC236}">
                  <a16:creationId xmlns:a16="http://schemas.microsoft.com/office/drawing/2014/main" id="{96042911-CC7B-49CF-BE6B-C680E47F54BD}"/>
                </a:ext>
              </a:extLst>
            </p:cNvPr>
            <p:cNvSpPr>
              <a:spLocks noChangeArrowheads="1"/>
            </p:cNvSpPr>
            <p:nvPr/>
          </p:nvSpPr>
          <p:spPr bwMode="gray">
            <a:xfrm>
              <a:off x="802" y="845"/>
              <a:ext cx="827" cy="826"/>
            </a:xfrm>
            <a:prstGeom prst="ellipse">
              <a:avLst/>
            </a:prstGeom>
            <a:solidFill>
              <a:srgbClr val="F8F8F8"/>
            </a:solidFill>
            <a:ln w="38100">
              <a:solidFill>
                <a:srgbClr val="B41016"/>
              </a:solidFill>
              <a:round/>
              <a:headEnd/>
              <a:tailEnd/>
            </a:ln>
            <a:effectLst/>
            <a:extLst>
              <a:ext uri="{AF507438-7753-43E0-B8FC-AC1667EBCBE1}">
                <a14:hiddenEffects xmlns:a14="http://schemas.microsoft.com/office/drawing/2010/main">
                  <a:effectLst>
                    <a:outerShdw dist="25400" dir="5400000" algn="ctr" rotWithShape="0">
                      <a:srgbClr val="000000">
                        <a:alpha val="50000"/>
                      </a:srgbClr>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sz="2000">
                <a:latin typeface="Times New Roman" panose="02020603050405020304" pitchFamily="18" charset="0"/>
                <a:cs typeface="Times New Roman" panose="02020603050405020304" pitchFamily="18" charset="0"/>
              </a:endParaRPr>
            </a:p>
          </p:txBody>
        </p:sp>
        <p:sp>
          <p:nvSpPr>
            <p:cNvPr id="39" name="Oval 7">
              <a:extLst>
                <a:ext uri="{FF2B5EF4-FFF2-40B4-BE49-F238E27FC236}">
                  <a16:creationId xmlns:a16="http://schemas.microsoft.com/office/drawing/2014/main" id="{3523294C-7EA6-43DA-A373-0DE2EDD03465}"/>
                </a:ext>
              </a:extLst>
            </p:cNvPr>
            <p:cNvSpPr>
              <a:spLocks noChangeArrowheads="1"/>
            </p:cNvSpPr>
            <p:nvPr/>
          </p:nvSpPr>
          <p:spPr bwMode="gray">
            <a:xfrm>
              <a:off x="836" y="879"/>
              <a:ext cx="758" cy="758"/>
            </a:xfrm>
            <a:prstGeom prst="ellipse">
              <a:avLst/>
            </a:prstGeom>
            <a:noFill/>
            <a:ln w="38100">
              <a:solidFill>
                <a:srgbClr val="B41016"/>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sz="2000">
                <a:latin typeface="Times New Roman" panose="02020603050405020304" pitchFamily="18" charset="0"/>
                <a:cs typeface="Times New Roman" panose="02020603050405020304" pitchFamily="18" charset="0"/>
              </a:endParaRPr>
            </a:p>
          </p:txBody>
        </p:sp>
        <p:sp>
          <p:nvSpPr>
            <p:cNvPr id="40" name="Oval 8">
              <a:extLst>
                <a:ext uri="{FF2B5EF4-FFF2-40B4-BE49-F238E27FC236}">
                  <a16:creationId xmlns:a16="http://schemas.microsoft.com/office/drawing/2014/main" id="{6D103446-2B57-4E06-828C-13029E1D26F0}"/>
                </a:ext>
              </a:extLst>
            </p:cNvPr>
            <p:cNvSpPr>
              <a:spLocks noChangeArrowheads="1"/>
            </p:cNvSpPr>
            <p:nvPr/>
          </p:nvSpPr>
          <p:spPr bwMode="gray">
            <a:xfrm>
              <a:off x="870" y="915"/>
              <a:ext cx="690" cy="690"/>
            </a:xfrm>
            <a:prstGeom prst="ellipse">
              <a:avLst/>
            </a:prstGeom>
            <a:noFill/>
            <a:ln w="38100">
              <a:solidFill>
                <a:srgbClr val="B41016"/>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sz="2000">
                <a:latin typeface="Times New Roman" panose="02020603050405020304" pitchFamily="18" charset="0"/>
                <a:cs typeface="Times New Roman" panose="02020603050405020304" pitchFamily="18" charset="0"/>
              </a:endParaRPr>
            </a:p>
          </p:txBody>
        </p:sp>
      </p:grpSp>
      <p:grpSp>
        <p:nvGrpSpPr>
          <p:cNvPr id="42" name="Group 12">
            <a:extLst>
              <a:ext uri="{FF2B5EF4-FFF2-40B4-BE49-F238E27FC236}">
                <a16:creationId xmlns:a16="http://schemas.microsoft.com/office/drawing/2014/main" id="{7D58C30D-5012-4736-899A-F0E451E62970}"/>
              </a:ext>
            </a:extLst>
          </p:cNvPr>
          <p:cNvGrpSpPr>
            <a:grpSpLocks/>
          </p:cNvGrpSpPr>
          <p:nvPr/>
        </p:nvGrpSpPr>
        <p:grpSpPr bwMode="auto">
          <a:xfrm>
            <a:off x="-54643" y="3125635"/>
            <a:ext cx="1020089" cy="963587"/>
            <a:chOff x="802" y="845"/>
            <a:chExt cx="827" cy="826"/>
          </a:xfrm>
        </p:grpSpPr>
        <p:sp>
          <p:nvSpPr>
            <p:cNvPr id="43" name="Oval 13">
              <a:extLst>
                <a:ext uri="{FF2B5EF4-FFF2-40B4-BE49-F238E27FC236}">
                  <a16:creationId xmlns:a16="http://schemas.microsoft.com/office/drawing/2014/main" id="{FB65085B-8082-4AC1-B3D5-F013B37FCEFA}"/>
                </a:ext>
              </a:extLst>
            </p:cNvPr>
            <p:cNvSpPr>
              <a:spLocks noChangeArrowheads="1"/>
            </p:cNvSpPr>
            <p:nvPr/>
          </p:nvSpPr>
          <p:spPr bwMode="gray">
            <a:xfrm>
              <a:off x="802" y="845"/>
              <a:ext cx="827" cy="826"/>
            </a:xfrm>
            <a:prstGeom prst="ellipse">
              <a:avLst/>
            </a:prstGeom>
            <a:solidFill>
              <a:srgbClr val="F8F8F8"/>
            </a:solidFill>
            <a:ln w="38100">
              <a:solidFill>
                <a:srgbClr val="EF4F43"/>
              </a:solidFill>
              <a:round/>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sz="2000">
                <a:latin typeface="Times New Roman" panose="02020603050405020304" pitchFamily="18" charset="0"/>
                <a:cs typeface="Times New Roman" panose="02020603050405020304" pitchFamily="18" charset="0"/>
              </a:endParaRPr>
            </a:p>
          </p:txBody>
        </p:sp>
        <p:sp>
          <p:nvSpPr>
            <p:cNvPr id="44" name="Oval 14">
              <a:extLst>
                <a:ext uri="{FF2B5EF4-FFF2-40B4-BE49-F238E27FC236}">
                  <a16:creationId xmlns:a16="http://schemas.microsoft.com/office/drawing/2014/main" id="{1C848456-D53B-43E6-962A-C4B4EC93DA30}"/>
                </a:ext>
              </a:extLst>
            </p:cNvPr>
            <p:cNvSpPr>
              <a:spLocks noChangeArrowheads="1"/>
            </p:cNvSpPr>
            <p:nvPr/>
          </p:nvSpPr>
          <p:spPr bwMode="gray">
            <a:xfrm>
              <a:off x="836" y="879"/>
              <a:ext cx="758" cy="758"/>
            </a:xfrm>
            <a:prstGeom prst="ellipse">
              <a:avLst/>
            </a:prstGeom>
            <a:noFill/>
            <a:ln w="38100">
              <a:solidFill>
                <a:srgbClr val="EF4F4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sz="2000">
                <a:latin typeface="Times New Roman" panose="02020603050405020304" pitchFamily="18" charset="0"/>
                <a:cs typeface="Times New Roman" panose="02020603050405020304" pitchFamily="18" charset="0"/>
              </a:endParaRPr>
            </a:p>
          </p:txBody>
        </p:sp>
        <p:sp>
          <p:nvSpPr>
            <p:cNvPr id="45" name="Oval 15">
              <a:extLst>
                <a:ext uri="{FF2B5EF4-FFF2-40B4-BE49-F238E27FC236}">
                  <a16:creationId xmlns:a16="http://schemas.microsoft.com/office/drawing/2014/main" id="{83F63ED1-ADD1-4045-9F85-A5148CEA5876}"/>
                </a:ext>
              </a:extLst>
            </p:cNvPr>
            <p:cNvSpPr>
              <a:spLocks noChangeArrowheads="1"/>
            </p:cNvSpPr>
            <p:nvPr/>
          </p:nvSpPr>
          <p:spPr bwMode="gray">
            <a:xfrm>
              <a:off x="870" y="915"/>
              <a:ext cx="690" cy="690"/>
            </a:xfrm>
            <a:prstGeom prst="ellipse">
              <a:avLst/>
            </a:prstGeom>
            <a:noFill/>
            <a:ln w="38100">
              <a:solidFill>
                <a:srgbClr val="EF4F4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sz="2000">
                <a:latin typeface="Times New Roman" panose="02020603050405020304" pitchFamily="18" charset="0"/>
                <a:cs typeface="Times New Roman" panose="02020603050405020304" pitchFamily="18" charset="0"/>
              </a:endParaRPr>
            </a:p>
          </p:txBody>
        </p:sp>
      </p:grpSp>
      <p:grpSp>
        <p:nvGrpSpPr>
          <p:cNvPr id="22" name="Group 15">
            <a:extLst>
              <a:ext uri="{FF2B5EF4-FFF2-40B4-BE49-F238E27FC236}">
                <a16:creationId xmlns:a16="http://schemas.microsoft.com/office/drawing/2014/main" id="{01ECDF49-314F-5342-9B9E-4B3C87821176}"/>
              </a:ext>
            </a:extLst>
          </p:cNvPr>
          <p:cNvGrpSpPr>
            <a:grpSpLocks/>
          </p:cNvGrpSpPr>
          <p:nvPr/>
        </p:nvGrpSpPr>
        <p:grpSpPr bwMode="auto">
          <a:xfrm>
            <a:off x="910744" y="4772184"/>
            <a:ext cx="8194444" cy="1631216"/>
            <a:chOff x="1255" y="1050"/>
            <a:chExt cx="3167" cy="582"/>
          </a:xfrm>
          <a:solidFill>
            <a:srgbClr val="FAB54D"/>
          </a:solidFill>
        </p:grpSpPr>
        <p:sp>
          <p:nvSpPr>
            <p:cNvPr id="23" name="AutoShape 16">
              <a:extLst>
                <a:ext uri="{FF2B5EF4-FFF2-40B4-BE49-F238E27FC236}">
                  <a16:creationId xmlns:a16="http://schemas.microsoft.com/office/drawing/2014/main" id="{30245254-672C-4D06-66D1-614DFFFD43DB}"/>
                </a:ext>
              </a:extLst>
            </p:cNvPr>
            <p:cNvSpPr>
              <a:spLocks noChangeArrowheads="1"/>
            </p:cNvSpPr>
            <p:nvPr/>
          </p:nvSpPr>
          <p:spPr bwMode="gray">
            <a:xfrm>
              <a:off x="1255" y="1050"/>
              <a:ext cx="3167" cy="582"/>
            </a:xfrm>
            <a:prstGeom prst="roundRect">
              <a:avLst>
                <a:gd name="adj" fmla="val 16667"/>
              </a:avLst>
            </a:prstGeom>
            <a:grpFill/>
            <a:ln>
              <a:noFill/>
            </a:ln>
            <a:effectLst/>
            <a:scene3d>
              <a:camera prst="legacyPerspectiveBottom"/>
              <a:lightRig rig="legacyNormal3" dir="r"/>
            </a:scene3d>
            <a:sp3d extrusionH="430200" prstMaterial="legacyMatte">
              <a:bevelT w="13500" h="13500" prst="angle"/>
              <a:bevelB w="13500" h="13500" prst="angle"/>
              <a:extrusionClr>
                <a:schemeClr val="folHlink"/>
              </a:extrusionClr>
              <a:contourClr>
                <a:schemeClr val="folHlink"/>
              </a:contour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080808">
                        <a:alpha val="50000"/>
                      </a:srgbClr>
                    </a:outerShdw>
                  </a:effectLst>
                </a14:hiddenEffects>
              </a:ext>
            </a:extLst>
          </p:spPr>
          <p:txBody>
            <a:bodyPr wrap="none" anchor="ctr">
              <a:flatTx/>
            </a:bodyPr>
            <a:lstStyle/>
            <a:p>
              <a:endParaRPr lang="en-US" sz="2000">
                <a:latin typeface="Times New Roman" panose="02020603050405020304" pitchFamily="18" charset="0"/>
                <a:cs typeface="Times New Roman" panose="02020603050405020304" pitchFamily="18" charset="0"/>
              </a:endParaRPr>
            </a:p>
          </p:txBody>
        </p:sp>
        <p:sp>
          <p:nvSpPr>
            <p:cNvPr id="24" name="Line 17">
              <a:extLst>
                <a:ext uri="{FF2B5EF4-FFF2-40B4-BE49-F238E27FC236}">
                  <a16:creationId xmlns:a16="http://schemas.microsoft.com/office/drawing/2014/main" id="{F93C0DB7-686C-DE82-D325-71075E158ADA}"/>
                </a:ext>
              </a:extLst>
            </p:cNvPr>
            <p:cNvSpPr>
              <a:spLocks noChangeShapeType="1"/>
            </p:cNvSpPr>
            <p:nvPr/>
          </p:nvSpPr>
          <p:spPr bwMode="gray">
            <a:xfrm>
              <a:off x="1392" y="1632"/>
              <a:ext cx="2950" cy="0"/>
            </a:xfrm>
            <a:prstGeom prst="line">
              <a:avLst/>
            </a:prstGeom>
            <a:grpFill/>
            <a:ln w="3175">
              <a:solidFill>
                <a:srgbClr val="FFFFFF">
                  <a:alpha val="14999"/>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5" name="Line 18">
              <a:extLst>
                <a:ext uri="{FF2B5EF4-FFF2-40B4-BE49-F238E27FC236}">
                  <a16:creationId xmlns:a16="http://schemas.microsoft.com/office/drawing/2014/main" id="{3C8F3233-3662-FA5C-AD18-5A33349DF35E}"/>
                </a:ext>
              </a:extLst>
            </p:cNvPr>
            <p:cNvSpPr>
              <a:spLocks noChangeShapeType="1"/>
            </p:cNvSpPr>
            <p:nvPr/>
          </p:nvSpPr>
          <p:spPr bwMode="gray">
            <a:xfrm>
              <a:off x="1392" y="1052"/>
              <a:ext cx="2950" cy="0"/>
            </a:xfrm>
            <a:prstGeom prst="line">
              <a:avLst/>
            </a:prstGeom>
            <a:grpFill/>
            <a:ln w="3175">
              <a:solidFill>
                <a:srgbClr val="FFFFFF">
                  <a:alpha val="25000"/>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000">
                <a:latin typeface="Times New Roman" panose="02020603050405020304" pitchFamily="18" charset="0"/>
                <a:cs typeface="Times New Roman" panose="02020603050405020304" pitchFamily="18" charset="0"/>
              </a:endParaRPr>
            </a:p>
          </p:txBody>
        </p:sp>
      </p:grpSp>
      <p:sp>
        <p:nvSpPr>
          <p:cNvPr id="36" name="Text Box 4">
            <a:extLst>
              <a:ext uri="{FF2B5EF4-FFF2-40B4-BE49-F238E27FC236}">
                <a16:creationId xmlns:a16="http://schemas.microsoft.com/office/drawing/2014/main" id="{AD996487-0807-58F4-AB24-B89FECC84D6A}"/>
              </a:ext>
            </a:extLst>
          </p:cNvPr>
          <p:cNvSpPr txBox="1">
            <a:spLocks noChangeArrowheads="1"/>
          </p:cNvSpPr>
          <p:nvPr/>
        </p:nvSpPr>
        <p:spPr bwMode="gray">
          <a:xfrm>
            <a:off x="1060737" y="4750112"/>
            <a:ext cx="794533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eaLnBrk="0" hangingPunct="0">
              <a:tabLst>
                <a:tab pos="228600" algn="l"/>
              </a:tabLst>
            </a:pPr>
            <a:r>
              <a:rPr lang="vi-VN" sz="2000">
                <a:latin typeface="+mj-lt"/>
                <a:cs typeface="Times New Roman" panose="02020603050405020304" pitchFamily="18" charset="0"/>
              </a:rPr>
              <a:t>Nhà trường nhận thức rõ việc xây dựng mối liên kết bền vững giữa NT và DN là nhiệm vụ rất quan trọng, cũng là yêu cầu cấp bách nhằm đáp ứng mục tiêu phát triển nguồn nhân lực chất lượng cao </a:t>
            </a:r>
            <a:r>
              <a:rPr lang="en-US" sz="2000">
                <a:latin typeface="+mj-lt"/>
                <a:cs typeface="Times New Roman" panose="02020603050405020304" pitchFamily="18" charset="0"/>
              </a:rPr>
              <a:t>cung cấp</a:t>
            </a:r>
            <a:r>
              <a:rPr lang="vi-VN" sz="2000">
                <a:latin typeface="+mj-lt"/>
                <a:cs typeface="Times New Roman" panose="02020603050405020304" pitchFamily="18" charset="0"/>
              </a:rPr>
              <a:t> cho </a:t>
            </a:r>
            <a:r>
              <a:rPr lang="en-US" sz="2000">
                <a:latin typeface="+mj-lt"/>
                <a:cs typeface="Times New Roman" panose="02020603050405020304" pitchFamily="18" charset="0"/>
              </a:rPr>
              <a:t>TP.HCM </a:t>
            </a:r>
            <a:r>
              <a:rPr lang="vi-VN" sz="2000">
                <a:latin typeface="+mj-lt"/>
                <a:cs typeface="Times New Roman" panose="02020603050405020304" pitchFamily="18" charset="0"/>
              </a:rPr>
              <a:t>và cả nước trong bối cảnh cuộc cách mạng công nghiệp lần thứ 4 và hội nhập quốc tế.</a:t>
            </a:r>
            <a:endParaRPr lang="en-US" altLang="en-US" sz="2000">
              <a:latin typeface="+mj-lt"/>
              <a:cs typeface="Times New Roman" panose="02020603050405020304" pitchFamily="18" charset="0"/>
            </a:endParaRPr>
          </a:p>
        </p:txBody>
      </p:sp>
      <p:grpSp>
        <p:nvGrpSpPr>
          <p:cNvPr id="41" name="Group 5">
            <a:extLst>
              <a:ext uri="{FF2B5EF4-FFF2-40B4-BE49-F238E27FC236}">
                <a16:creationId xmlns:a16="http://schemas.microsoft.com/office/drawing/2014/main" id="{5F6AA20E-E5D1-A15A-B5D3-0E5AB1A1E43B}"/>
              </a:ext>
            </a:extLst>
          </p:cNvPr>
          <p:cNvGrpSpPr>
            <a:grpSpLocks/>
          </p:cNvGrpSpPr>
          <p:nvPr/>
        </p:nvGrpSpPr>
        <p:grpSpPr bwMode="auto">
          <a:xfrm>
            <a:off x="-38540" y="5099216"/>
            <a:ext cx="1010894" cy="963585"/>
            <a:chOff x="802" y="845"/>
            <a:chExt cx="827" cy="826"/>
          </a:xfrm>
        </p:grpSpPr>
        <p:sp>
          <p:nvSpPr>
            <p:cNvPr id="46" name="Oval 6">
              <a:extLst>
                <a:ext uri="{FF2B5EF4-FFF2-40B4-BE49-F238E27FC236}">
                  <a16:creationId xmlns:a16="http://schemas.microsoft.com/office/drawing/2014/main" id="{3674C232-58FD-C5D7-E1B8-835806C8F207}"/>
                </a:ext>
              </a:extLst>
            </p:cNvPr>
            <p:cNvSpPr>
              <a:spLocks noChangeArrowheads="1"/>
            </p:cNvSpPr>
            <p:nvPr/>
          </p:nvSpPr>
          <p:spPr bwMode="gray">
            <a:xfrm>
              <a:off x="802" y="845"/>
              <a:ext cx="827" cy="826"/>
            </a:xfrm>
            <a:prstGeom prst="ellipse">
              <a:avLst/>
            </a:prstGeom>
            <a:solidFill>
              <a:srgbClr val="F8F8F8"/>
            </a:solidFill>
            <a:ln w="38100">
              <a:solidFill>
                <a:srgbClr val="F8B44C"/>
              </a:solidFill>
              <a:round/>
              <a:headEnd/>
              <a:tailEnd/>
            </a:ln>
            <a:effectLst/>
            <a:extLst>
              <a:ext uri="{AF507438-7753-43E0-B8FC-AC1667EBCBE1}">
                <a14:hiddenEffects xmlns:a14="http://schemas.microsoft.com/office/drawing/2010/main">
                  <a:effectLst>
                    <a:outerShdw dist="25400" dir="5400000" algn="ctr" rotWithShape="0">
                      <a:srgbClr val="000000">
                        <a:alpha val="50000"/>
                      </a:srgbClr>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sz="2000">
                <a:latin typeface="Times New Roman" panose="02020603050405020304" pitchFamily="18" charset="0"/>
                <a:cs typeface="Times New Roman" panose="02020603050405020304" pitchFamily="18" charset="0"/>
              </a:endParaRPr>
            </a:p>
          </p:txBody>
        </p:sp>
        <p:sp>
          <p:nvSpPr>
            <p:cNvPr id="47" name="Oval 7">
              <a:extLst>
                <a:ext uri="{FF2B5EF4-FFF2-40B4-BE49-F238E27FC236}">
                  <a16:creationId xmlns:a16="http://schemas.microsoft.com/office/drawing/2014/main" id="{0C622FB7-98CD-00BF-03B7-BBD62035A4C1}"/>
                </a:ext>
              </a:extLst>
            </p:cNvPr>
            <p:cNvSpPr>
              <a:spLocks noChangeArrowheads="1"/>
            </p:cNvSpPr>
            <p:nvPr/>
          </p:nvSpPr>
          <p:spPr bwMode="gray">
            <a:xfrm>
              <a:off x="836" y="879"/>
              <a:ext cx="758" cy="758"/>
            </a:xfrm>
            <a:prstGeom prst="ellipse">
              <a:avLst/>
            </a:prstGeom>
            <a:noFill/>
            <a:ln w="38100">
              <a:solidFill>
                <a:srgbClr val="F8B44C"/>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sz="2000">
                <a:latin typeface="Times New Roman" panose="02020603050405020304" pitchFamily="18" charset="0"/>
                <a:cs typeface="Times New Roman" panose="02020603050405020304" pitchFamily="18" charset="0"/>
              </a:endParaRPr>
            </a:p>
          </p:txBody>
        </p:sp>
        <p:sp>
          <p:nvSpPr>
            <p:cNvPr id="48" name="Oval 8">
              <a:extLst>
                <a:ext uri="{FF2B5EF4-FFF2-40B4-BE49-F238E27FC236}">
                  <a16:creationId xmlns:a16="http://schemas.microsoft.com/office/drawing/2014/main" id="{A0667DDD-02FF-99E6-8884-51DADEE27EB5}"/>
                </a:ext>
              </a:extLst>
            </p:cNvPr>
            <p:cNvSpPr>
              <a:spLocks noChangeArrowheads="1"/>
            </p:cNvSpPr>
            <p:nvPr/>
          </p:nvSpPr>
          <p:spPr bwMode="gray">
            <a:xfrm>
              <a:off x="870" y="915"/>
              <a:ext cx="690" cy="690"/>
            </a:xfrm>
            <a:prstGeom prst="ellipse">
              <a:avLst/>
            </a:prstGeom>
            <a:noFill/>
            <a:ln w="38100">
              <a:solidFill>
                <a:srgbClr val="F8B44C"/>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sz="2000">
                <a:latin typeface="Times New Roman" panose="02020603050405020304" pitchFamily="18" charset="0"/>
                <a:cs typeface="Times New Roman" panose="02020603050405020304" pitchFamily="18" charset="0"/>
              </a:endParaRPr>
            </a:p>
          </p:txBody>
        </p:sp>
      </p:grpSp>
      <p:sp>
        <p:nvSpPr>
          <p:cNvPr id="2" name="TextBox 1">
            <a:extLst>
              <a:ext uri="{FF2B5EF4-FFF2-40B4-BE49-F238E27FC236}">
                <a16:creationId xmlns:a16="http://schemas.microsoft.com/office/drawing/2014/main" id="{79D2DDAC-2B57-5942-317C-2CE7C5EC4AFC}"/>
              </a:ext>
            </a:extLst>
          </p:cNvPr>
          <p:cNvSpPr txBox="1"/>
          <p:nvPr/>
        </p:nvSpPr>
        <p:spPr>
          <a:xfrm>
            <a:off x="295664" y="1443701"/>
            <a:ext cx="423391" cy="461665"/>
          </a:xfrm>
          <a:prstGeom prst="rect">
            <a:avLst/>
          </a:prstGeom>
          <a:noFill/>
        </p:spPr>
        <p:txBody>
          <a:bodyPr wrap="square" rtlCol="0">
            <a:spAutoFit/>
          </a:bodyPr>
          <a:lstStyle/>
          <a:p>
            <a:pPr algn="ctr"/>
            <a:r>
              <a:rPr lang="en-US" sz="2400" b="1">
                <a:solidFill>
                  <a:srgbClr val="AD1117"/>
                </a:solidFill>
              </a:rPr>
              <a:t>1</a:t>
            </a:r>
          </a:p>
        </p:txBody>
      </p:sp>
      <p:sp>
        <p:nvSpPr>
          <p:cNvPr id="49" name="TextBox 48">
            <a:extLst>
              <a:ext uri="{FF2B5EF4-FFF2-40B4-BE49-F238E27FC236}">
                <a16:creationId xmlns:a16="http://schemas.microsoft.com/office/drawing/2014/main" id="{D2DDFE3F-E0C9-BCB1-70B5-6A8E19F83428}"/>
              </a:ext>
            </a:extLst>
          </p:cNvPr>
          <p:cNvSpPr txBox="1"/>
          <p:nvPr/>
        </p:nvSpPr>
        <p:spPr>
          <a:xfrm>
            <a:off x="227387" y="3387377"/>
            <a:ext cx="423391" cy="461665"/>
          </a:xfrm>
          <a:prstGeom prst="rect">
            <a:avLst/>
          </a:prstGeom>
          <a:noFill/>
        </p:spPr>
        <p:txBody>
          <a:bodyPr wrap="square" rtlCol="0">
            <a:spAutoFit/>
          </a:bodyPr>
          <a:lstStyle/>
          <a:p>
            <a:pPr algn="ctr"/>
            <a:r>
              <a:rPr lang="en-US" sz="2400" b="1">
                <a:solidFill>
                  <a:srgbClr val="ED4E42"/>
                </a:solidFill>
              </a:rPr>
              <a:t>2</a:t>
            </a:r>
          </a:p>
        </p:txBody>
      </p:sp>
      <p:sp>
        <p:nvSpPr>
          <p:cNvPr id="50" name="TextBox 49">
            <a:extLst>
              <a:ext uri="{FF2B5EF4-FFF2-40B4-BE49-F238E27FC236}">
                <a16:creationId xmlns:a16="http://schemas.microsoft.com/office/drawing/2014/main" id="{ADC2820A-ED84-2A54-C983-2C51F6DA96D9}"/>
              </a:ext>
            </a:extLst>
          </p:cNvPr>
          <p:cNvSpPr txBox="1"/>
          <p:nvPr/>
        </p:nvSpPr>
        <p:spPr>
          <a:xfrm>
            <a:off x="243088" y="5353335"/>
            <a:ext cx="423391" cy="461665"/>
          </a:xfrm>
          <a:prstGeom prst="rect">
            <a:avLst/>
          </a:prstGeom>
          <a:noFill/>
        </p:spPr>
        <p:txBody>
          <a:bodyPr wrap="square" rtlCol="0">
            <a:spAutoFit/>
          </a:bodyPr>
          <a:lstStyle/>
          <a:p>
            <a:pPr algn="ctr"/>
            <a:r>
              <a:rPr lang="en-US" sz="2400" b="1">
                <a:solidFill>
                  <a:srgbClr val="F8B44C"/>
                </a:solidFill>
              </a:rPr>
              <a:t>3</a:t>
            </a:r>
          </a:p>
        </p:txBody>
      </p:sp>
    </p:spTree>
    <p:extLst>
      <p:ext uri="{BB962C8B-B14F-4D97-AF65-F5344CB8AC3E}">
        <p14:creationId xmlns:p14="http://schemas.microsoft.com/office/powerpoint/2010/main" val="1512502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27777"/>
            <a:ext cx="9148572" cy="812991"/>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ctr">
              <a:defRPr/>
            </a:pP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2.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KẾT NỐI VỚI DOANH NGHIỆP ĐỂ ĐƯA S</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V</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 ĐI THỰC TẬP </a:t>
            </a:r>
            <a:endPar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endParaRPr>
          </a:p>
          <a:p>
            <a:pPr marL="0" lvl="1" algn="ctr">
              <a:defRPr/>
            </a:pP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VÀ CÁC CHẾ ĐỘ HỖ TRỢ CHO S</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V</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 KHI THAM GIA THỰC TẬP TẠI D</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N</a:t>
            </a:r>
            <a:endPar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141139" y="1413174"/>
            <a:ext cx="8839200" cy="5040162"/>
          </a:xfrm>
          <a:prstGeom prst="rect">
            <a:avLst/>
          </a:prstGeom>
          <a:solidFill>
            <a:srgbClr val="FDEFB5"/>
          </a:solidFill>
          <a:ln w="28575">
            <a:solidFill>
              <a:srgbClr val="F8B44C"/>
            </a:solidFill>
          </a:ln>
        </p:spPr>
        <p:txBody>
          <a:bodyPr wrap="square">
            <a:spAutoFit/>
          </a:bodyPr>
          <a:lstStyle/>
          <a:p>
            <a:pPr marL="342900" indent="-342900" algn="just">
              <a:lnSpc>
                <a:spcPct val="110000"/>
              </a:lnSpc>
              <a:buFont typeface="Wingdings" panose="05000000000000000000" pitchFamily="2" charset="2"/>
              <a:buChar char="Ø"/>
            </a:pPr>
            <a:r>
              <a:rPr lang="vi-VN" sz="2200">
                <a:solidFill>
                  <a:schemeClr val="tx1"/>
                </a:solidFill>
                <a:cs typeface="Times New Roman" panose="02020603050405020304" pitchFamily="18" charset="0"/>
              </a:rPr>
              <a:t>Nhà trường </a:t>
            </a:r>
            <a:r>
              <a:rPr lang="en-US" sz="2200">
                <a:solidFill>
                  <a:schemeClr val="tx1"/>
                </a:solidFill>
                <a:cs typeface="Times New Roman" panose="02020603050405020304" pitchFamily="18" charset="0"/>
              </a:rPr>
              <a:t>có </a:t>
            </a:r>
            <a:r>
              <a:rPr lang="vi-VN" sz="2200" b="1">
                <a:solidFill>
                  <a:srgbClr val="0000FF"/>
                </a:solidFill>
                <a:cs typeface="Times New Roman" panose="02020603050405020304" pitchFamily="18" charset="0"/>
              </a:rPr>
              <a:t>Trung tâm Quan hệ Doanh nghiệp </a:t>
            </a:r>
            <a:r>
              <a:rPr lang="en-US" sz="2200">
                <a:solidFill>
                  <a:schemeClr val="tx1"/>
                </a:solidFill>
                <a:cs typeface="Times New Roman" panose="02020603050405020304" pitchFamily="18" charset="0"/>
              </a:rPr>
              <a:t>(TTQHDN) </a:t>
            </a:r>
            <a:r>
              <a:rPr lang="vi-VN" sz="2200">
                <a:solidFill>
                  <a:schemeClr val="tx1"/>
                </a:solidFill>
                <a:cs typeface="Times New Roman" panose="02020603050405020304" pitchFamily="18" charset="0"/>
              </a:rPr>
              <a:t>làm cầu nối để </a:t>
            </a:r>
            <a:r>
              <a:rPr lang="en-US" sz="2200">
                <a:solidFill>
                  <a:schemeClr val="tx1"/>
                </a:solidFill>
                <a:cs typeface="Times New Roman" panose="02020603050405020304" pitchFamily="18" charset="0"/>
              </a:rPr>
              <a:t>thực hiện </a:t>
            </a:r>
            <a:r>
              <a:rPr lang="vi-VN" sz="2200">
                <a:solidFill>
                  <a:schemeClr val="tx1"/>
                </a:solidFill>
                <a:cs typeface="Times New Roman" panose="02020603050405020304" pitchFamily="18" charset="0"/>
              </a:rPr>
              <a:t>liên kết có hiệu quả giữa NT với DN</a:t>
            </a:r>
            <a:r>
              <a:rPr lang="vi-VN" sz="2200">
                <a:cs typeface="Times New Roman" panose="02020603050405020304" pitchFamily="18" charset="0"/>
              </a:rPr>
              <a:t>.</a:t>
            </a:r>
            <a:endParaRPr lang="en-US" sz="2200">
              <a:cs typeface="Times New Roman" panose="02020603050405020304" pitchFamily="18" charset="0"/>
            </a:endParaRPr>
          </a:p>
          <a:p>
            <a:pPr algn="just">
              <a:lnSpc>
                <a:spcPct val="110000"/>
              </a:lnSpc>
            </a:pPr>
            <a:endParaRPr lang="en-US" sz="1000">
              <a:latin typeface="+mj-lt"/>
              <a:cs typeface="Times New Roman" panose="02020603050405020304" pitchFamily="18" charset="0"/>
            </a:endParaRPr>
          </a:p>
          <a:p>
            <a:pPr marL="342900" indent="-342900" algn="just">
              <a:lnSpc>
                <a:spcPct val="110000"/>
              </a:lnSpc>
              <a:buFont typeface="Wingdings" panose="05000000000000000000" pitchFamily="2" charset="2"/>
              <a:buChar char="Ø"/>
            </a:pPr>
            <a:r>
              <a:rPr lang="vi-VN" sz="2200">
                <a:latin typeface="+mj-lt"/>
                <a:cs typeface="Times New Roman" panose="02020603050405020304" pitchFamily="18" charset="0"/>
              </a:rPr>
              <a:t>Trung tâm này có nhiệm vụ kết nối với </a:t>
            </a:r>
            <a:r>
              <a:rPr lang="en-US" sz="2200">
                <a:latin typeface="+mj-lt"/>
                <a:cs typeface="Times New Roman" panose="02020603050405020304" pitchFamily="18" charset="0"/>
              </a:rPr>
              <a:t>DN</a:t>
            </a:r>
            <a:r>
              <a:rPr lang="vi-VN" sz="2200">
                <a:latin typeface="+mj-lt"/>
                <a:cs typeface="Times New Roman" panose="02020603050405020304" pitchFamily="18" charset="0"/>
              </a:rPr>
              <a:t>, tư vấn cho NT ký kết các biên bản ghi nhớ với DN để đưa SV đi thực tập</a:t>
            </a:r>
            <a:r>
              <a:rPr lang="en-US" sz="2200">
                <a:latin typeface="+mj-lt"/>
                <a:cs typeface="Times New Roman" panose="02020603050405020304" pitchFamily="18" charset="0"/>
              </a:rPr>
              <a:t>, </a:t>
            </a:r>
            <a:r>
              <a:rPr lang="vi-VN" sz="2200">
                <a:latin typeface="+mj-lt"/>
                <a:cs typeface="Times New Roman" panose="02020603050405020304" pitchFamily="18" charset="0"/>
              </a:rPr>
              <a:t>hỗ trợ </a:t>
            </a:r>
            <a:r>
              <a:rPr lang="en-US" sz="2200">
                <a:latin typeface="+mj-lt"/>
                <a:cs typeface="Times New Roman" panose="02020603050405020304" pitchFamily="18" charset="0"/>
              </a:rPr>
              <a:t>kinh phí thực tập</a:t>
            </a:r>
            <a:r>
              <a:rPr lang="vi-VN" sz="2200">
                <a:latin typeface="+mj-lt"/>
                <a:cs typeface="Times New Roman" panose="02020603050405020304" pitchFamily="18" charset="0"/>
              </a:rPr>
              <a:t>, giới thiệu việc làm cho SV.</a:t>
            </a:r>
            <a:r>
              <a:rPr lang="en-US" sz="2200">
                <a:latin typeface="+mj-lt"/>
                <a:cs typeface="Times New Roman" panose="02020603050405020304" pitchFamily="18" charset="0"/>
              </a:rPr>
              <a:t>..</a:t>
            </a:r>
          </a:p>
          <a:p>
            <a:pPr algn="just">
              <a:lnSpc>
                <a:spcPct val="110000"/>
              </a:lnSpc>
            </a:pPr>
            <a:endParaRPr lang="en-US" sz="1000">
              <a:latin typeface="+mj-lt"/>
              <a:cs typeface="Times New Roman" panose="02020603050405020304" pitchFamily="18" charset="0"/>
            </a:endParaRPr>
          </a:p>
          <a:p>
            <a:pPr marL="342900" indent="-342900" algn="just">
              <a:lnSpc>
                <a:spcPct val="110000"/>
              </a:lnSpc>
              <a:buFont typeface="Wingdings" panose="05000000000000000000" pitchFamily="2" charset="2"/>
              <a:buChar char="Ø"/>
            </a:pPr>
            <a:r>
              <a:rPr lang="vi-VN" sz="2200">
                <a:latin typeface="+mj-lt"/>
                <a:cs typeface="Times New Roman" panose="02020603050405020304" pitchFamily="18" charset="0"/>
              </a:rPr>
              <a:t>Sự liên kết giữa NT với DN không phải thực hiện theo những đợt SV đi thực tập DN hay thực tập tốt nghiệp, mà nó được tiến hành thường xuyên, liên tục, trên cơ sở tin cậy và hỗ trợ lẫn nhau. </a:t>
            </a:r>
            <a:endParaRPr lang="en-US" sz="2200">
              <a:latin typeface="+mj-lt"/>
              <a:cs typeface="Times New Roman" panose="02020603050405020304" pitchFamily="18" charset="0"/>
            </a:endParaRPr>
          </a:p>
          <a:p>
            <a:pPr algn="just">
              <a:lnSpc>
                <a:spcPct val="110000"/>
              </a:lnSpc>
            </a:pPr>
            <a:endParaRPr lang="en-US" sz="1000">
              <a:latin typeface="+mj-lt"/>
              <a:cs typeface="Times New Roman" panose="02020603050405020304" pitchFamily="18" charset="0"/>
            </a:endParaRPr>
          </a:p>
          <a:p>
            <a:pPr marL="342900" indent="-342900" algn="just">
              <a:lnSpc>
                <a:spcPct val="110000"/>
              </a:lnSpc>
              <a:buFont typeface="Wingdings" panose="05000000000000000000" pitchFamily="2" charset="2"/>
              <a:buChar char="Ø"/>
            </a:pPr>
            <a:r>
              <a:rPr lang="en-US" sz="2200">
                <a:latin typeface="+mj-lt"/>
                <a:cs typeface="Times New Roman" panose="02020603050405020304" pitchFamily="18" charset="0"/>
              </a:rPr>
              <a:t>SV đến DN để thực tập, học hỏi các kiến thúc và kỹ năng từ các cán bộ hướng dẫn của DN, điều giúp các em hoàn thiện kỹ năng nghề nghiệp, tác phong công nghiệp, học cách hòa nhập với môi trường làm việc và văn hóa của DN.</a:t>
            </a:r>
          </a:p>
        </p:txBody>
      </p:sp>
    </p:spTree>
    <p:extLst>
      <p:ext uri="{BB962C8B-B14F-4D97-AF65-F5344CB8AC3E}">
        <p14:creationId xmlns:p14="http://schemas.microsoft.com/office/powerpoint/2010/main" val="25379094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6" name="Title 4">
            <a:extLst>
              <a:ext uri="{FF2B5EF4-FFF2-40B4-BE49-F238E27FC236}">
                <a16:creationId xmlns:a16="http://schemas.microsoft.com/office/drawing/2014/main" id="{23C86FE0-9994-A662-197E-9C408646F0E4}"/>
              </a:ext>
            </a:extLst>
          </p:cNvPr>
          <p:cNvSpPr txBox="1">
            <a:spLocks/>
          </p:cNvSpPr>
          <p:nvPr/>
        </p:nvSpPr>
        <p:spPr bwMode="gray">
          <a:xfrm>
            <a:off x="0" y="527777"/>
            <a:ext cx="9148572" cy="812991"/>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ctr">
              <a:defRPr/>
            </a:pP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2.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KẾT NỐI VỚI DOANH NGHIỆP ĐỂ ĐƯA S</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V</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 ĐI THỰC TẬP </a:t>
            </a:r>
            <a:endPar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endParaRPr>
          </a:p>
          <a:p>
            <a:pPr marL="0" lvl="1" algn="ctr">
              <a:defRPr/>
            </a:pP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VÀ CÁC CHẾ ĐỘ HỖ TRỢ CHO S</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V</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 KHI THAM GIA THỰC TẬP TẠI D</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N</a:t>
            </a:r>
            <a:endPar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endParaRPr>
          </a:p>
        </p:txBody>
      </p:sp>
      <p:sp>
        <p:nvSpPr>
          <p:cNvPr id="8" name="Rectangle: Rounded Corners 1">
            <a:extLst>
              <a:ext uri="{FF2B5EF4-FFF2-40B4-BE49-F238E27FC236}">
                <a16:creationId xmlns:a16="http://schemas.microsoft.com/office/drawing/2014/main" id="{35C80024-F12F-308C-C853-3F288AB1101D}"/>
              </a:ext>
            </a:extLst>
          </p:cNvPr>
          <p:cNvSpPr/>
          <p:nvPr/>
        </p:nvSpPr>
        <p:spPr>
          <a:xfrm>
            <a:off x="152400" y="1473422"/>
            <a:ext cx="8884096" cy="1811562"/>
          </a:xfrm>
          <a:prstGeom prst="roundRect">
            <a:avLst/>
          </a:prstGeom>
          <a:solidFill>
            <a:srgbClr val="CCFFFF"/>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a:solidFill>
                  <a:schemeClr val="tx1"/>
                </a:solidFill>
                <a:latin typeface="+mj-lt"/>
                <a:ea typeface="Times New Roman" panose="02020603050405020304" pitchFamily="18" charset="0"/>
              </a:rPr>
              <a:t>Các DN tham gia vào việc xây dựng chuẩn đầu ra, xây dựng và chỉnh sửa chương trình, xây dựng kế hoạch đào tạo cùng với NT, tham gia giảng dạy, hướng dẫn SV thực tập, hướng dẫn và chấm đồ án khóa luận SV, hướng dẫn SV nghiên cứu khoa học, thi kỹ năng nghề, thi Startup, báo chuyên đề, hội thảo…</a:t>
            </a:r>
            <a:endParaRPr lang="en-US" sz="2200" b="1">
              <a:solidFill>
                <a:schemeClr val="tx1"/>
              </a:solidFill>
              <a:latin typeface="+mj-lt"/>
            </a:endParaRPr>
          </a:p>
        </p:txBody>
      </p:sp>
      <p:sp>
        <p:nvSpPr>
          <p:cNvPr id="9" name="Rectangle: Rounded Corners 1">
            <a:extLst>
              <a:ext uri="{FF2B5EF4-FFF2-40B4-BE49-F238E27FC236}">
                <a16:creationId xmlns:a16="http://schemas.microsoft.com/office/drawing/2014/main" id="{00BF72B2-A1DD-F0A0-0AA0-BA7B103F945C}"/>
              </a:ext>
            </a:extLst>
          </p:cNvPr>
          <p:cNvSpPr/>
          <p:nvPr/>
        </p:nvSpPr>
        <p:spPr>
          <a:xfrm>
            <a:off x="168636" y="3440183"/>
            <a:ext cx="8884096" cy="908679"/>
          </a:xfrm>
          <a:prstGeom prst="roundRect">
            <a:avLst/>
          </a:prstGeom>
          <a:solidFill>
            <a:srgbClr val="FDEFB5"/>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a:solidFill>
                  <a:schemeClr val="tx1"/>
                </a:solidFill>
                <a:ea typeface="Times New Roman" panose="02020603050405020304" pitchFamily="18" charset="0"/>
              </a:rPr>
              <a:t>Trên cơ sở đó, các DN tuyển chọn những SV từ các đợt thực tập tốt nghiệp đáp ứng được yêu cầu để tuyển dụng nhân sự cho DN</a:t>
            </a:r>
          </a:p>
        </p:txBody>
      </p:sp>
      <p:sp>
        <p:nvSpPr>
          <p:cNvPr id="10" name="Rectangle: Rounded Corners 1">
            <a:extLst>
              <a:ext uri="{FF2B5EF4-FFF2-40B4-BE49-F238E27FC236}">
                <a16:creationId xmlns:a16="http://schemas.microsoft.com/office/drawing/2014/main" id="{6CB975F3-E9E5-1B7A-FB28-759CC82D9808}"/>
              </a:ext>
            </a:extLst>
          </p:cNvPr>
          <p:cNvSpPr/>
          <p:nvPr/>
        </p:nvSpPr>
        <p:spPr>
          <a:xfrm>
            <a:off x="187690" y="4556672"/>
            <a:ext cx="8884096" cy="1920675"/>
          </a:xfrm>
          <a:prstGeom prst="roundRect">
            <a:avLst/>
          </a:prstGeom>
          <a:solidFill>
            <a:srgbClr val="FFCCFF"/>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10000"/>
              </a:lnSpc>
            </a:pPr>
            <a:r>
              <a:rPr lang="en-US" sz="2200">
                <a:solidFill>
                  <a:schemeClr val="tx1"/>
                </a:solidFill>
                <a:latin typeface="+mj-lt"/>
                <a:ea typeface="Times New Roman" panose="02020603050405020304" pitchFamily="18" charset="0"/>
              </a:rPr>
              <a:t>NT tổ chức cho SV đi thăm quan tại các DN ngay từ học kỳ đầu, để giúp cho SV tiếp cận trực tiếp các quy trình </a:t>
            </a:r>
            <a:r>
              <a:rPr lang="en-US" sz="2200">
                <a:solidFill>
                  <a:schemeClr val="tx1"/>
                </a:solidFill>
                <a:ea typeface="Times New Roman" panose="02020603050405020304" pitchFamily="18" charset="0"/>
              </a:rPr>
              <a:t>vận hành, </a:t>
            </a:r>
            <a:r>
              <a:rPr lang="en-US" sz="2200">
                <a:solidFill>
                  <a:schemeClr val="tx1"/>
                </a:solidFill>
                <a:latin typeface="+mj-lt"/>
                <a:ea typeface="Times New Roman" panose="02020603050405020304" pitchFamily="18" charset="0"/>
              </a:rPr>
              <a:t>công nghệ thiết bị hiện đại của các tập đoàn, DN lớn, từ đó SV nhận thức, định hướng đúng đắn về nghề nghiệp và tạo tiền đề cho sự phát triển nghề nghiệp của SV trong quá trình học.</a:t>
            </a:r>
          </a:p>
        </p:txBody>
      </p:sp>
    </p:spTree>
    <p:extLst>
      <p:ext uri="{BB962C8B-B14F-4D97-AF65-F5344CB8AC3E}">
        <p14:creationId xmlns:p14="http://schemas.microsoft.com/office/powerpoint/2010/main" val="2356289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wipe(left)">
                                      <p:cBhvr>
                                        <p:cTn id="7" dur="500"/>
                                        <p:tgtEl>
                                          <p:spTgt spid="8">
                                            <p:bg/>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wipe(left)">
                                      <p:cBhvr>
                                        <p:cTn id="11" dur="500"/>
                                        <p:tgtEl>
                                          <p:spTgt spid="8">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bg/>
                                          </p:spTgt>
                                        </p:tgtEl>
                                        <p:attrNameLst>
                                          <p:attrName>style.visibility</p:attrName>
                                        </p:attrNameLst>
                                      </p:cBhvr>
                                      <p:to>
                                        <p:strVal val="visible"/>
                                      </p:to>
                                    </p:set>
                                    <p:animEffect transition="in" filter="wipe(left)">
                                      <p:cBhvr>
                                        <p:cTn id="15" dur="500"/>
                                        <p:tgtEl>
                                          <p:spTgt spid="9">
                                            <p:bg/>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9">
                                            <p:txEl>
                                              <p:pRg st="0" end="0"/>
                                            </p:txEl>
                                          </p:spTgt>
                                        </p:tgtEl>
                                        <p:attrNameLst>
                                          <p:attrName>style.visibility</p:attrName>
                                        </p:attrNameLst>
                                      </p:cBhvr>
                                      <p:to>
                                        <p:strVal val="visible"/>
                                      </p:to>
                                    </p:set>
                                    <p:animEffect transition="in" filter="wipe(left)">
                                      <p:cBhvr>
                                        <p:cTn id="20" dur="500"/>
                                        <p:tgtEl>
                                          <p:spTgt spid="9">
                                            <p:txEl>
                                              <p:pRg st="0" end="0"/>
                                            </p:txEl>
                                          </p:spTgt>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10">
                                            <p:bg/>
                                          </p:spTgt>
                                        </p:tgtEl>
                                        <p:attrNameLst>
                                          <p:attrName>style.visibility</p:attrName>
                                        </p:attrNameLst>
                                      </p:cBhvr>
                                      <p:to>
                                        <p:strVal val="visible"/>
                                      </p:to>
                                    </p:set>
                                    <p:animEffect transition="in" filter="wipe(left)">
                                      <p:cBhvr>
                                        <p:cTn id="24" dur="500"/>
                                        <p:tgtEl>
                                          <p:spTgt spid="10">
                                            <p:bg/>
                                          </p:spTgt>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Effect transition="in" filter="wipe(left)">
                                      <p:cBhvr>
                                        <p:cTn id="28"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9" grpId="0" build="p" animBg="1"/>
      <p:bldP spid="10"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152400" y="1437523"/>
            <a:ext cx="8839200" cy="4870885"/>
          </a:xfrm>
          <a:prstGeom prst="rect">
            <a:avLst/>
          </a:prstGeom>
          <a:blipFill>
            <a:blip r:embed="rId3"/>
            <a:tile tx="0" ty="0" sx="100000" sy="100000" flip="none" algn="tl"/>
          </a:blipFill>
          <a:ln w="28575">
            <a:solidFill>
              <a:srgbClr val="AD1117"/>
            </a:solidFill>
          </a:ln>
        </p:spPr>
        <p:txBody>
          <a:bodyPr wrap="square">
            <a:spAutoFit/>
          </a:bodyPr>
          <a:lstStyle/>
          <a:p>
            <a:pPr algn="just">
              <a:lnSpc>
                <a:spcPct val="110000"/>
              </a:lnSpc>
            </a:pPr>
            <a:r>
              <a:rPr lang="en-US" sz="2200" b="1">
                <a:solidFill>
                  <a:srgbClr val="0000FF"/>
                </a:solidFill>
                <a:effectLst/>
                <a:latin typeface="+mj-lt"/>
                <a:ea typeface="Times New Roman" panose="02020603050405020304" pitchFamily="18" charset="0"/>
              </a:rPr>
              <a:t>Tóm lại: </a:t>
            </a:r>
            <a:r>
              <a:rPr lang="en-US" sz="2200">
                <a:solidFill>
                  <a:srgbClr val="0000FF"/>
                </a:solidFill>
                <a:effectLst/>
                <a:latin typeface="+mj-lt"/>
                <a:ea typeface="Times New Roman" panose="02020603050405020304" pitchFamily="18" charset="0"/>
              </a:rPr>
              <a:t>Thông qua sự hợp tác giữa NT với DN hỗ trợ cho SV như:</a:t>
            </a:r>
            <a:endParaRPr lang="en-US" sz="2200" b="1">
              <a:solidFill>
                <a:srgbClr val="0000FF"/>
              </a:solidFill>
              <a:effectLst/>
              <a:latin typeface="+mj-lt"/>
              <a:ea typeface="Times New Roman" panose="02020603050405020304" pitchFamily="18" charset="0"/>
            </a:endParaRPr>
          </a:p>
          <a:p>
            <a:pPr marL="342900" indent="-342900" algn="just">
              <a:lnSpc>
                <a:spcPct val="110000"/>
              </a:lnSpc>
              <a:buFont typeface="Wingdings" panose="05000000000000000000" pitchFamily="2" charset="2"/>
              <a:buChar char="v"/>
            </a:pPr>
            <a:r>
              <a:rPr lang="en-US" sz="2200">
                <a:effectLst/>
                <a:latin typeface="+mj-lt"/>
                <a:ea typeface="Times New Roman" panose="02020603050405020304" pitchFamily="18" charset="0"/>
              </a:rPr>
              <a:t>Hỗ trợ học bỗng, kinh phí và dụng cụ khi thực tập tại DN, tài trợ thiết bị cho SV, …. SV được học và thực tập trên các thiết </a:t>
            </a:r>
            <a:r>
              <a:rPr lang="en-US" sz="2200" err="1">
                <a:effectLst/>
                <a:latin typeface="+mj-lt"/>
                <a:ea typeface="Times New Roman" panose="02020603050405020304" pitchFamily="18" charset="0"/>
              </a:rPr>
              <a:t>bị</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và</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công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nghệ</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hiện</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đại</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của</a:t>
            </a:r>
            <a:r>
              <a:rPr lang="en-US" sz="2200">
                <a:effectLst/>
                <a:latin typeface="+mj-lt"/>
                <a:ea typeface="Times New Roman" panose="02020603050405020304" pitchFamily="18" charset="0"/>
              </a:rPr>
              <a:t> DN, </a:t>
            </a:r>
            <a:r>
              <a:rPr lang="en-US" sz="2200" err="1">
                <a:effectLst/>
                <a:latin typeface="+mj-lt"/>
                <a:ea typeface="Times New Roman" panose="02020603050405020304" pitchFamily="18" charset="0"/>
              </a:rPr>
              <a:t>nâng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cao</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kiến</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thức</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kỹ</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năng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nghề</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nghiệp</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nâng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cao</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trình</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độ</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tay</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nghề</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và</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các</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kỹ</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năng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mềm</a:t>
            </a:r>
            <a:r>
              <a:rPr lang="en-US" sz="2200">
                <a:effectLst/>
                <a:latin typeface="+mj-lt"/>
                <a:ea typeface="Times New Roman" panose="02020603050405020304" pitchFamily="18" charset="0"/>
              </a:rPr>
              <a:t>. </a:t>
            </a:r>
          </a:p>
          <a:p>
            <a:pPr algn="just">
              <a:lnSpc>
                <a:spcPct val="110000"/>
              </a:lnSpc>
            </a:pPr>
            <a:endParaRPr lang="en-US" sz="1000">
              <a:latin typeface="+mj-lt"/>
              <a:ea typeface="Times New Roman" panose="02020603050405020304" pitchFamily="18" charset="0"/>
            </a:endParaRPr>
          </a:p>
          <a:p>
            <a:pPr marL="342900" indent="-342900" algn="just">
              <a:lnSpc>
                <a:spcPct val="110000"/>
              </a:lnSpc>
              <a:buFont typeface="Wingdings" panose="05000000000000000000" pitchFamily="2" charset="2"/>
              <a:buChar char="v"/>
            </a:pPr>
            <a:r>
              <a:rPr lang="en-US" sz="2200">
                <a:effectLst/>
                <a:latin typeface="+mj-lt"/>
                <a:ea typeface="Times New Roman" panose="02020603050405020304" pitchFamily="18" charset="0"/>
              </a:rPr>
              <a:t>DN cử </a:t>
            </a:r>
            <a:r>
              <a:rPr lang="en-US" sz="2200" err="1">
                <a:effectLst/>
                <a:latin typeface="+mj-lt"/>
                <a:ea typeface="Times New Roman" panose="02020603050405020304" pitchFamily="18" charset="0"/>
              </a:rPr>
              <a:t>chuyên</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gia</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tham</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gia</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đào</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tạo</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hướng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dẫn</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nghiên</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cứu</a:t>
            </a:r>
            <a:r>
              <a:rPr lang="en-US" sz="2200">
                <a:effectLst/>
                <a:latin typeface="+mj-lt"/>
                <a:ea typeface="Times New Roman" panose="02020603050405020304" pitchFamily="18" charset="0"/>
              </a:rPr>
              <a:t> khoa </a:t>
            </a:r>
            <a:r>
              <a:rPr lang="en-US" sz="2200" err="1">
                <a:effectLst/>
                <a:latin typeface="+mj-lt"/>
                <a:ea typeface="Times New Roman" panose="02020603050405020304" pitchFamily="18" charset="0"/>
              </a:rPr>
              <a:t>học</a:t>
            </a:r>
            <a:r>
              <a:rPr lang="en-US" sz="2200">
                <a:effectLst/>
                <a:latin typeface="+mj-lt"/>
                <a:ea typeface="Times New Roman" panose="02020603050405020304" pitchFamily="18" charset="0"/>
              </a:rPr>
              <a:t>, hướng dẫn đồ </a:t>
            </a:r>
            <a:r>
              <a:rPr lang="en-US" sz="2200" err="1">
                <a:effectLst/>
                <a:latin typeface="+mj-lt"/>
                <a:ea typeface="Times New Roman" panose="02020603050405020304" pitchFamily="18" charset="0"/>
              </a:rPr>
              <a:t>án</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tốt</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nghiệp</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và</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tập</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huấn</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cho</a:t>
            </a:r>
            <a:r>
              <a:rPr lang="en-US" sz="2200">
                <a:effectLst/>
                <a:latin typeface="+mj-lt"/>
                <a:ea typeface="Times New Roman" panose="02020603050405020304" pitchFamily="18" charset="0"/>
              </a:rPr>
              <a:t> SV thi kỹ năng nghề, thi ý tưởng khởi nghiệp, ... </a:t>
            </a:r>
          </a:p>
          <a:p>
            <a:pPr algn="just">
              <a:lnSpc>
                <a:spcPct val="110000"/>
              </a:lnSpc>
            </a:pPr>
            <a:endParaRPr lang="en-US" sz="1000">
              <a:effectLst/>
              <a:latin typeface="+mj-lt"/>
              <a:ea typeface="Times New Roman" panose="02020603050405020304" pitchFamily="18" charset="0"/>
            </a:endParaRPr>
          </a:p>
          <a:p>
            <a:pPr marL="342900" indent="-342900" algn="just">
              <a:lnSpc>
                <a:spcPct val="110000"/>
              </a:lnSpc>
              <a:buFont typeface="Wingdings" panose="05000000000000000000" pitchFamily="2" charset="2"/>
              <a:buChar char="v"/>
            </a:pPr>
            <a:r>
              <a:rPr lang="en-US" sz="2200">
                <a:effectLst/>
                <a:latin typeface="+mj-lt"/>
                <a:ea typeface="Times New Roman" panose="02020603050405020304" pitchFamily="18" charset="0"/>
              </a:rPr>
              <a:t>Ngoài </a:t>
            </a:r>
            <a:r>
              <a:rPr lang="en-US" sz="2200" err="1">
                <a:effectLst/>
                <a:latin typeface="+mj-lt"/>
                <a:ea typeface="Times New Roman" panose="02020603050405020304" pitchFamily="18" charset="0"/>
              </a:rPr>
              <a:t>ra</a:t>
            </a:r>
            <a:r>
              <a:rPr lang="en-US" sz="2200">
                <a:effectLst/>
                <a:latin typeface="+mj-lt"/>
                <a:ea typeface="Times New Roman" panose="02020603050405020304" pitchFamily="18" charset="0"/>
              </a:rPr>
              <a:t>, DN </a:t>
            </a:r>
            <a:r>
              <a:rPr lang="en-US" sz="2200" err="1">
                <a:effectLst/>
                <a:latin typeface="+mj-lt"/>
                <a:ea typeface="Times New Roman" panose="02020603050405020304" pitchFamily="18" charset="0"/>
              </a:rPr>
              <a:t>thường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xuyên</a:t>
            </a:r>
            <a:r>
              <a:rPr lang="en-US" sz="2200">
                <a:effectLst/>
                <a:latin typeface="+mj-lt"/>
                <a:ea typeface="Times New Roman" panose="02020603050405020304" pitchFamily="18" charset="0"/>
              </a:rPr>
              <a:t> tham </a:t>
            </a:r>
            <a:r>
              <a:rPr lang="en-US" sz="2200" err="1">
                <a:effectLst/>
                <a:latin typeface="+mj-lt"/>
                <a:ea typeface="Times New Roman" panose="02020603050405020304" pitchFamily="18" charset="0"/>
              </a:rPr>
              <a:t>gia</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đóng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góp</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để</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hỗ</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trợ</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cho</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những</a:t>
            </a:r>
            <a:r>
              <a:rPr lang="en-US" sz="2200">
                <a:effectLst/>
                <a:latin typeface="+mj-lt"/>
                <a:ea typeface="Times New Roman" panose="02020603050405020304" pitchFamily="18" charset="0"/>
              </a:rPr>
              <a:t> SV </a:t>
            </a:r>
            <a:r>
              <a:rPr lang="en-US" sz="2200" err="1">
                <a:effectLst/>
                <a:latin typeface="+mj-lt"/>
                <a:ea typeface="Times New Roman" panose="02020603050405020304" pitchFamily="18" charset="0"/>
              </a:rPr>
              <a:t>có</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hoàn</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cảnh</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khó</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khăn</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hỗ</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trợ</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cho</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Đoàn</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trường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trong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phong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trào</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xây</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dựng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Nhà</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tình</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thương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Nhà</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tình</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nghĩa</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Nhà</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tình</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bạn</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và</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trong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phong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trào</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Mùa</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hè</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xanh</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hàng</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năm</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của</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Đoàn</a:t>
            </a:r>
            <a:r>
              <a:rPr lang="en-US" sz="2200">
                <a:effectLst/>
                <a:latin typeface="+mj-lt"/>
                <a:ea typeface="Times New Roman" panose="02020603050405020304" pitchFamily="18" charset="0"/>
              </a:rPr>
              <a:t> </a:t>
            </a:r>
            <a:r>
              <a:rPr lang="en-US" sz="2200" err="1">
                <a:effectLst/>
                <a:latin typeface="+mj-lt"/>
                <a:ea typeface="Times New Roman" panose="02020603050405020304" pitchFamily="18" charset="0"/>
              </a:rPr>
              <a:t>trường</a:t>
            </a:r>
            <a:r>
              <a:rPr lang="en-US" sz="2200">
                <a:effectLst/>
                <a:latin typeface="+mj-lt"/>
                <a:ea typeface="Times New Roman" panose="02020603050405020304" pitchFamily="18" charset="0"/>
              </a:rPr>
              <a:t>.</a:t>
            </a:r>
            <a:endParaRPr lang="en-US" sz="2200">
              <a:latin typeface="+mj-lt"/>
            </a:endParaRPr>
          </a:p>
        </p:txBody>
      </p:sp>
      <p:sp>
        <p:nvSpPr>
          <p:cNvPr id="6" name="Title 4">
            <a:extLst>
              <a:ext uri="{FF2B5EF4-FFF2-40B4-BE49-F238E27FC236}">
                <a16:creationId xmlns:a16="http://schemas.microsoft.com/office/drawing/2014/main" id="{03A9063E-E262-9489-459B-1C52A86ADCA2}"/>
              </a:ext>
            </a:extLst>
          </p:cNvPr>
          <p:cNvSpPr txBox="1">
            <a:spLocks/>
          </p:cNvSpPr>
          <p:nvPr/>
        </p:nvSpPr>
        <p:spPr bwMode="gray">
          <a:xfrm>
            <a:off x="0" y="527777"/>
            <a:ext cx="9148572" cy="812991"/>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ctr">
              <a:defRPr/>
            </a:pP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2.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KẾT NỐI VỚI DOANH NGHIỆP ĐỂ ĐƯA S</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V</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 ĐI THỰC TẬP </a:t>
            </a:r>
            <a:endPar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endParaRPr>
          </a:p>
          <a:p>
            <a:pPr marL="0" lvl="1" algn="ctr">
              <a:defRPr/>
            </a:pP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VÀ CÁC CHẾ ĐỘ HỖ TRỢ CHO S</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V</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 KHI THAM GIA THỰC TẬP TẠI D</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N</a:t>
            </a:r>
            <a:endPar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16608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80"/>
            <a:ext cx="9148572" cy="576064"/>
          </a:xfrm>
          <a:prstGeom prst="rect">
            <a:avLst/>
          </a:prstGeom>
          <a:ln/>
        </p:spPr>
        <p:style>
          <a:lnRef idx="1">
            <a:schemeClr val="accent3"/>
          </a:lnRef>
          <a:fillRef idx="3">
            <a:schemeClr val="accent3"/>
          </a:fillRef>
          <a:effectRef idx="2">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ctr">
              <a:defRPr/>
            </a:pPr>
            <a:r>
              <a:rPr lang="en-US"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3. </a:t>
            </a:r>
            <a:r>
              <a:rPr lang="vi-VN"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CÁC GIẢI PHÁP THỰC HIỆN ĐÀO TẠO SONG HÀNH CÙNG D</a:t>
            </a:r>
            <a:r>
              <a:rPr lang="en-US"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N</a:t>
            </a:r>
            <a:endParaRPr lang="vi-VN"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154582" y="1340768"/>
            <a:ext cx="8834835" cy="4468659"/>
          </a:xfrm>
          <a:prstGeom prst="rect">
            <a:avLst/>
          </a:prstGeom>
          <a:noFill/>
        </p:spPr>
        <p:txBody>
          <a:bodyPr wrap="square">
            <a:spAutoFit/>
          </a:bodyPr>
          <a:lstStyle/>
          <a:p>
            <a:pPr marL="342900" indent="-342900" algn="just">
              <a:lnSpc>
                <a:spcPct val="110000"/>
              </a:lnSpc>
              <a:buFont typeface="Wingdings" panose="05000000000000000000" pitchFamily="2" charset="2"/>
              <a:buChar char="q"/>
            </a:pPr>
            <a:r>
              <a:rPr lang="en-US" sz="2000" err="1">
                <a:effectLst/>
                <a:latin typeface="+mj-lt"/>
                <a:ea typeface="Times New Roman" panose="02020603050405020304" pitchFamily="18" charset="0"/>
              </a:rPr>
              <a:t>Mô</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hình</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đào</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tạo</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gắn</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kết</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giữa</a:t>
            </a:r>
            <a:r>
              <a:rPr lang="en-US" sz="2000">
                <a:effectLst/>
                <a:latin typeface="+mj-lt"/>
                <a:ea typeface="Times New Roman" panose="02020603050405020304" pitchFamily="18" charset="0"/>
              </a:rPr>
              <a:t> NT </a:t>
            </a:r>
            <a:r>
              <a:rPr lang="en-US" sz="2000" err="1">
                <a:effectLst/>
                <a:latin typeface="+mj-lt"/>
                <a:ea typeface="Times New Roman" panose="02020603050405020304" pitchFamily="18" charset="0"/>
              </a:rPr>
              <a:t>và</a:t>
            </a:r>
            <a:r>
              <a:rPr lang="en-US" sz="2000">
                <a:effectLst/>
                <a:latin typeface="+mj-lt"/>
                <a:ea typeface="Times New Roman" panose="02020603050405020304" pitchFamily="18" charset="0"/>
              </a:rPr>
              <a:t> DN </a:t>
            </a:r>
            <a:r>
              <a:rPr lang="en-US" sz="2000" err="1">
                <a:effectLst/>
                <a:latin typeface="+mj-lt"/>
                <a:ea typeface="Times New Roman" panose="02020603050405020304" pitchFamily="18" charset="0"/>
              </a:rPr>
              <a:t>xuất</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phát</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từ</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yêu</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cầu</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khách</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quan</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của</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quy</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luật</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kinh</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tế</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quy</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luật</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cung</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cầu</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đảm</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bảo</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hài</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hòa</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lợi</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ích</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từ</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ba</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bên</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Sinh</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viên</a:t>
            </a:r>
            <a:r>
              <a:rPr lang="en-US" sz="2000">
                <a:effectLst/>
                <a:latin typeface="+mj-lt"/>
                <a:ea typeface="Times New Roman" panose="02020603050405020304" pitchFamily="18" charset="0"/>
              </a:rPr>
              <a:t> – </a:t>
            </a:r>
            <a:r>
              <a:rPr lang="en-US" sz="2000" err="1">
                <a:effectLst/>
                <a:latin typeface="+mj-lt"/>
                <a:ea typeface="Times New Roman" panose="02020603050405020304" pitchFamily="18" charset="0"/>
              </a:rPr>
              <a:t>Nhà</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trường</a:t>
            </a:r>
            <a:r>
              <a:rPr lang="en-US" sz="2000">
                <a:effectLst/>
                <a:latin typeface="+mj-lt"/>
                <a:ea typeface="Times New Roman" panose="02020603050405020304" pitchFamily="18" charset="0"/>
              </a:rPr>
              <a:t> – </a:t>
            </a:r>
            <a:r>
              <a:rPr lang="en-US" sz="2000" err="1">
                <a:effectLst/>
                <a:latin typeface="+mj-lt"/>
                <a:ea typeface="Times New Roman" panose="02020603050405020304" pitchFamily="18" charset="0"/>
              </a:rPr>
              <a:t>Doanh</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nghiệp</a:t>
            </a:r>
            <a:r>
              <a:rPr lang="en-US" sz="2000">
                <a:effectLst/>
                <a:latin typeface="+mj-lt"/>
                <a:ea typeface="Times New Roman" panose="02020603050405020304" pitchFamily="18" charset="0"/>
              </a:rPr>
              <a:t>. </a:t>
            </a:r>
          </a:p>
          <a:p>
            <a:pPr algn="just">
              <a:lnSpc>
                <a:spcPct val="110000"/>
              </a:lnSpc>
            </a:pPr>
            <a:endParaRPr lang="en-US" sz="2000">
              <a:effectLst/>
              <a:latin typeface="+mj-lt"/>
              <a:ea typeface="Times New Roman" panose="02020603050405020304" pitchFamily="18" charset="0"/>
            </a:endParaRPr>
          </a:p>
          <a:p>
            <a:pPr marL="342900" indent="-342900" algn="just">
              <a:lnSpc>
                <a:spcPct val="110000"/>
              </a:lnSpc>
              <a:buFont typeface="Wingdings" panose="05000000000000000000" pitchFamily="2" charset="2"/>
              <a:buChar char="q"/>
            </a:pPr>
            <a:r>
              <a:rPr lang="en-US" sz="2000">
                <a:effectLst/>
                <a:latin typeface="+mj-lt"/>
                <a:ea typeface="Times New Roman" panose="02020603050405020304" pitchFamily="18" charset="0"/>
              </a:rPr>
              <a:t>Để </a:t>
            </a:r>
            <a:r>
              <a:rPr lang="en-US" sz="2000" err="1">
                <a:effectLst/>
                <a:latin typeface="+mj-lt"/>
                <a:ea typeface="Times New Roman" panose="02020603050405020304" pitchFamily="18" charset="0"/>
              </a:rPr>
              <a:t>nâng</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cao</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chất</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lượng</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đào</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tạo</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nhằm</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đáp</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ứng</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tốt</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nhu</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cầu</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về</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nhân</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lực</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có</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chất</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lượng</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cao</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đòi</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hỏi</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sự</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hợp</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tác</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giữa</a:t>
            </a:r>
            <a:r>
              <a:rPr lang="en-US" sz="2000">
                <a:effectLst/>
                <a:latin typeface="+mj-lt"/>
                <a:ea typeface="Times New Roman" panose="02020603050405020304" pitchFamily="18" charset="0"/>
              </a:rPr>
              <a:t> NT </a:t>
            </a:r>
            <a:r>
              <a:rPr lang="en-US" sz="2000" err="1">
                <a:effectLst/>
                <a:latin typeface="+mj-lt"/>
                <a:ea typeface="Times New Roman" panose="02020603050405020304" pitchFamily="18" charset="0"/>
              </a:rPr>
              <a:t>và</a:t>
            </a:r>
            <a:r>
              <a:rPr lang="en-US" sz="2000">
                <a:effectLst/>
                <a:latin typeface="+mj-lt"/>
                <a:ea typeface="Times New Roman" panose="02020603050405020304" pitchFamily="18" charset="0"/>
              </a:rPr>
              <a:t> DN </a:t>
            </a:r>
            <a:r>
              <a:rPr lang="en-US" sz="2000" err="1">
                <a:effectLst/>
                <a:latin typeface="+mj-lt"/>
                <a:ea typeface="Times New Roman" panose="02020603050405020304" pitchFamily="18" charset="0"/>
              </a:rPr>
              <a:t>cần</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phải</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tăng</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cường</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hợp</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tác</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chặt</a:t>
            </a:r>
            <a:r>
              <a:rPr lang="en-US" sz="2000">
                <a:effectLst/>
                <a:latin typeface="+mj-lt"/>
                <a:ea typeface="Times New Roman" panose="02020603050405020304" pitchFamily="18" charset="0"/>
              </a:rPr>
              <a:t> chẽ, s</a:t>
            </a:r>
            <a:r>
              <a:rPr lang="en-US" sz="2000">
                <a:latin typeface="+mj-lt"/>
                <a:ea typeface="Times New Roman" panose="02020603050405020304" pitchFamily="18" charset="0"/>
              </a:rPr>
              <a:t>âu rộng và toàn diện</a:t>
            </a:r>
            <a:r>
              <a:rPr lang="en-US" sz="2000">
                <a:effectLst/>
                <a:latin typeface="+mj-lt"/>
                <a:ea typeface="Times New Roman" panose="02020603050405020304" pitchFamily="18" charset="0"/>
              </a:rPr>
              <a:t>. </a:t>
            </a:r>
          </a:p>
          <a:p>
            <a:pPr algn="just">
              <a:lnSpc>
                <a:spcPct val="110000"/>
              </a:lnSpc>
            </a:pPr>
            <a:endParaRPr lang="en-US" sz="2000">
              <a:effectLst/>
              <a:latin typeface="+mj-lt"/>
              <a:ea typeface="Times New Roman" panose="02020603050405020304" pitchFamily="18" charset="0"/>
            </a:endParaRPr>
          </a:p>
          <a:p>
            <a:pPr marL="342900" indent="-342900" algn="just">
              <a:lnSpc>
                <a:spcPct val="110000"/>
              </a:lnSpc>
              <a:buFont typeface="Wingdings" panose="05000000000000000000" pitchFamily="2" charset="2"/>
              <a:buChar char="q"/>
            </a:pPr>
            <a:r>
              <a:rPr lang="en-US" sz="2000">
                <a:effectLst/>
                <a:latin typeface="+mj-lt"/>
                <a:ea typeface="Times New Roman" panose="02020603050405020304" pitchFamily="18" charset="0"/>
              </a:rPr>
              <a:t>DN </a:t>
            </a:r>
            <a:r>
              <a:rPr lang="en-US" sz="2000" err="1">
                <a:effectLst/>
                <a:latin typeface="+mj-lt"/>
                <a:ea typeface="Times New Roman" panose="02020603050405020304" pitchFamily="18" charset="0"/>
              </a:rPr>
              <a:t>là</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đơn</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vị</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sử</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dụng</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người</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lao</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động</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có</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tay</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nghề</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cao</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thì</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chính</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họ</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phải</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là</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người</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tham</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gia</a:t>
            </a:r>
            <a:r>
              <a:rPr lang="en-US" sz="2000">
                <a:effectLst/>
                <a:latin typeface="+mj-lt"/>
                <a:ea typeface="Times New Roman" panose="02020603050405020304" pitchFamily="18" charset="0"/>
              </a:rPr>
              <a:t> sâu </a:t>
            </a:r>
            <a:r>
              <a:rPr lang="en-US" sz="2000" err="1">
                <a:effectLst/>
                <a:latin typeface="+mj-lt"/>
                <a:ea typeface="Times New Roman" panose="02020603050405020304" pitchFamily="18" charset="0"/>
              </a:rPr>
              <a:t>vào</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quá</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trình</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đào</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tạo</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nghề</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đó</a:t>
            </a:r>
            <a:r>
              <a:rPr lang="en-US" sz="2000">
                <a:effectLst/>
                <a:latin typeface="+mj-lt"/>
                <a:ea typeface="Times New Roman" panose="02020603050405020304" pitchFamily="18" charset="0"/>
              </a:rPr>
              <a:t>.</a:t>
            </a:r>
          </a:p>
          <a:p>
            <a:pPr algn="just">
              <a:lnSpc>
                <a:spcPct val="110000"/>
              </a:lnSpc>
            </a:pPr>
            <a:endParaRPr lang="en-US" sz="2000">
              <a:effectLst/>
              <a:latin typeface="+mj-lt"/>
              <a:ea typeface="Times New Roman" panose="02020603050405020304" pitchFamily="18" charset="0"/>
            </a:endParaRPr>
          </a:p>
          <a:p>
            <a:pPr marL="342900" indent="-342900" algn="just">
              <a:lnSpc>
                <a:spcPct val="110000"/>
              </a:lnSpc>
              <a:buFont typeface="Wingdings" panose="05000000000000000000" pitchFamily="2" charset="2"/>
              <a:buChar char="q"/>
            </a:pPr>
            <a:r>
              <a:rPr lang="en-US" sz="2000">
                <a:effectLst/>
                <a:latin typeface="+mj-lt"/>
                <a:ea typeface="Times New Roman" panose="02020603050405020304" pitchFamily="18" charset="0"/>
              </a:rPr>
              <a:t>Vì </a:t>
            </a:r>
            <a:r>
              <a:rPr lang="en-US" sz="2000" err="1">
                <a:effectLst/>
                <a:latin typeface="+mj-lt"/>
                <a:ea typeface="Times New Roman" panose="02020603050405020304" pitchFamily="18" charset="0"/>
              </a:rPr>
              <a:t>vậy</a:t>
            </a:r>
            <a:r>
              <a:rPr lang="en-US" sz="2000">
                <a:effectLst/>
                <a:latin typeface="+mj-lt"/>
                <a:ea typeface="Times New Roman" panose="02020603050405020304" pitchFamily="18" charset="0"/>
              </a:rPr>
              <a:t>, NT </a:t>
            </a:r>
            <a:r>
              <a:rPr lang="en-US" sz="2000" err="1">
                <a:effectLst/>
                <a:latin typeface="+mj-lt"/>
                <a:ea typeface="Times New Roman" panose="02020603050405020304" pitchFamily="18" charset="0"/>
              </a:rPr>
              <a:t>và</a:t>
            </a:r>
            <a:r>
              <a:rPr lang="en-US" sz="2000">
                <a:effectLst/>
                <a:latin typeface="+mj-lt"/>
                <a:ea typeface="Times New Roman" panose="02020603050405020304" pitchFamily="18" charset="0"/>
              </a:rPr>
              <a:t> DN </a:t>
            </a:r>
            <a:r>
              <a:rPr lang="en-US" sz="2000" err="1">
                <a:effectLst/>
                <a:latin typeface="+mj-lt"/>
                <a:ea typeface="Times New Roman" panose="02020603050405020304" pitchFamily="18" charset="0"/>
              </a:rPr>
              <a:t>cần</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phải</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có</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những</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giải</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pháp</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đồng</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bộ</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và</a:t>
            </a:r>
            <a:r>
              <a:rPr lang="en-US" sz="2000">
                <a:effectLst/>
                <a:latin typeface="+mj-lt"/>
                <a:ea typeface="Times New Roman" panose="02020603050405020304" pitchFamily="18" charset="0"/>
              </a:rPr>
              <a:t> có hiệu quả để </a:t>
            </a:r>
            <a:r>
              <a:rPr lang="en-US" sz="2000" err="1">
                <a:effectLst/>
                <a:latin typeface="+mj-lt"/>
                <a:ea typeface="Times New Roman" panose="02020603050405020304" pitchFamily="18" charset="0"/>
              </a:rPr>
              <a:t>xây</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dựng</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phát</a:t>
            </a:r>
            <a:r>
              <a:rPr lang="en-US" sz="2000">
                <a:effectLst/>
                <a:latin typeface="+mj-lt"/>
                <a:ea typeface="Times New Roman" panose="02020603050405020304" pitchFamily="18" charset="0"/>
              </a:rPr>
              <a:t> triển</a:t>
            </a:r>
            <a:r>
              <a:rPr lang="en-US" sz="2000">
                <a:latin typeface="+mj-lt"/>
                <a:ea typeface="Times New Roman" panose="02020603050405020304" pitchFamily="18" charset="0"/>
              </a:rPr>
              <a:t> và</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gắn</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kết</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bền</a:t>
            </a:r>
            <a:r>
              <a:rPr lang="en-US" sz="2000">
                <a:effectLst/>
                <a:latin typeface="+mj-lt"/>
                <a:ea typeface="Times New Roman" panose="02020603050405020304" pitchFamily="18" charset="0"/>
              </a:rPr>
              <a:t> </a:t>
            </a:r>
            <a:r>
              <a:rPr lang="en-US" sz="2000" err="1">
                <a:effectLst/>
                <a:latin typeface="+mj-lt"/>
                <a:ea typeface="Times New Roman" panose="02020603050405020304" pitchFamily="18" charset="0"/>
              </a:rPr>
              <a:t>vững</a:t>
            </a:r>
            <a:r>
              <a:rPr lang="en-US" sz="2000">
                <a:effectLst/>
                <a:latin typeface="+mj-lt"/>
                <a:ea typeface="Times New Roman" panose="02020603050405020304" pitchFamily="18" charset="0"/>
              </a:rPr>
              <a:t> </a:t>
            </a:r>
            <a:r>
              <a:rPr lang="en-US" sz="2000">
                <a:latin typeface="+mj-lt"/>
                <a:ea typeface="Times New Roman" panose="02020603050405020304" pitchFamily="18" charset="0"/>
              </a:rPr>
              <a:t>m</a:t>
            </a:r>
            <a:r>
              <a:rPr lang="en-US" sz="2000">
                <a:effectLst/>
                <a:latin typeface="+mj-lt"/>
                <a:ea typeface="Times New Roman" panose="02020603050405020304" pitchFamily="18" charset="0"/>
              </a:rPr>
              <a:t>ối quan hệ này.</a:t>
            </a:r>
            <a:endParaRPr lang="en-US" sz="2000">
              <a:latin typeface="+mj-lt"/>
            </a:endParaRPr>
          </a:p>
        </p:txBody>
      </p:sp>
    </p:spTree>
    <p:extLst>
      <p:ext uri="{BB962C8B-B14F-4D97-AF65-F5344CB8AC3E}">
        <p14:creationId xmlns:p14="http://schemas.microsoft.com/office/powerpoint/2010/main" val="3123195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80"/>
            <a:ext cx="9148572" cy="648072"/>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3.1.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Nhà trường và doanh nghiệp gặp gỡ, trao đổi để thống nhất rằng mối liên kết “nhà trường – doanh nghiệp” là tất yếu, khách quan</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107504" y="1290598"/>
            <a:ext cx="8884096" cy="5381794"/>
          </a:xfrm>
          <a:prstGeom prst="rect">
            <a:avLst/>
          </a:prstGeom>
          <a:noFill/>
        </p:spPr>
        <p:txBody>
          <a:bodyPr wrap="square">
            <a:spAutoFit/>
          </a:bodyPr>
          <a:lstStyle/>
          <a:p>
            <a:pPr marL="342900" indent="-342900" algn="just">
              <a:lnSpc>
                <a:spcPct val="110000"/>
              </a:lnSpc>
              <a:spcBef>
                <a:spcPts val="0"/>
              </a:spcBef>
              <a:spcAft>
                <a:spcPts val="600"/>
              </a:spcAft>
              <a:buFont typeface="Wingdings" panose="05000000000000000000" pitchFamily="2" charset="2"/>
              <a:buChar char="Ø"/>
              <a:tabLst>
                <a:tab pos="630555" algn="l"/>
              </a:tabLst>
            </a:pPr>
            <a:r>
              <a:rPr lang="en-US" sz="2200">
                <a:solidFill>
                  <a:srgbClr val="000000"/>
                </a:solidFill>
                <a:effectLst/>
                <a:latin typeface="+mj-lt"/>
                <a:ea typeface="Times New Roman" panose="02020603050405020304" pitchFamily="18" charset="0"/>
              </a:rPr>
              <a:t>Trước đây, mối quan hệ giữa NT và DN chỉ dừng lại ở việc NT đưa SV đi thực tập tại DN, có thể coi đó là sự hỗ trợ một chiều từ phía DN trên mối quan hệ thân quen với trường, nên mối liên kết này chưa được bền vững và toàn diện.</a:t>
            </a:r>
          </a:p>
          <a:p>
            <a:pPr algn="just">
              <a:lnSpc>
                <a:spcPct val="110000"/>
              </a:lnSpc>
              <a:spcBef>
                <a:spcPts val="0"/>
              </a:spcBef>
              <a:spcAft>
                <a:spcPts val="600"/>
              </a:spcAft>
              <a:tabLst>
                <a:tab pos="630555" algn="l"/>
              </a:tabLst>
            </a:pPr>
            <a:endParaRPr lang="en-US" sz="1000">
              <a:solidFill>
                <a:srgbClr val="000000"/>
              </a:solidFill>
              <a:effectLst/>
              <a:latin typeface="+mj-lt"/>
              <a:ea typeface="Times New Roman" panose="02020603050405020304" pitchFamily="18" charset="0"/>
            </a:endParaRPr>
          </a:p>
          <a:p>
            <a:pPr marL="342900" indent="-342900" algn="just">
              <a:lnSpc>
                <a:spcPct val="110000"/>
              </a:lnSpc>
              <a:spcBef>
                <a:spcPts val="0"/>
              </a:spcBef>
              <a:spcAft>
                <a:spcPts val="600"/>
              </a:spcAft>
              <a:buFont typeface="Wingdings" panose="05000000000000000000" pitchFamily="2" charset="2"/>
              <a:buChar char="Ø"/>
              <a:tabLst>
                <a:tab pos="630555" algn="l"/>
              </a:tabLst>
            </a:pPr>
            <a:r>
              <a:rPr lang="en-US" sz="2200">
                <a:solidFill>
                  <a:srgbClr val="000000"/>
                </a:solidFill>
                <a:latin typeface="+mj-lt"/>
              </a:rPr>
              <a:t>NT nhận thấy nếu tiếp tục các mối quan hệ như vậy, thì sẽ không đủ gắn kết giữa NT và DN gần như là hai đường thẳng song song.</a:t>
            </a:r>
          </a:p>
          <a:p>
            <a:pPr algn="just">
              <a:lnSpc>
                <a:spcPct val="110000"/>
              </a:lnSpc>
              <a:spcBef>
                <a:spcPts val="0"/>
              </a:spcBef>
              <a:spcAft>
                <a:spcPts val="600"/>
              </a:spcAft>
              <a:tabLst>
                <a:tab pos="630555" algn="l"/>
              </a:tabLst>
            </a:pPr>
            <a:endParaRPr lang="en-US" sz="1000">
              <a:solidFill>
                <a:srgbClr val="000000"/>
              </a:solidFill>
              <a:latin typeface="+mj-lt"/>
            </a:endParaRPr>
          </a:p>
          <a:p>
            <a:pPr marL="342900" indent="-342900" algn="just">
              <a:lnSpc>
                <a:spcPct val="110000"/>
              </a:lnSpc>
              <a:spcBef>
                <a:spcPts val="0"/>
              </a:spcBef>
              <a:spcAft>
                <a:spcPts val="600"/>
              </a:spcAft>
              <a:buFont typeface="Wingdings" panose="05000000000000000000" pitchFamily="2" charset="2"/>
              <a:buChar char="Ø"/>
              <a:tabLst>
                <a:tab pos="630555" algn="l"/>
              </a:tabLst>
            </a:pPr>
            <a:r>
              <a:rPr lang="en-US" sz="2200">
                <a:solidFill>
                  <a:srgbClr val="000000"/>
                </a:solidFill>
                <a:latin typeface="+mj-lt"/>
              </a:rPr>
              <a:t>Do đó, NT đã chủ động tổ chức những cuộc hội nghị gặp gỡ DN thường xuyên để nghiên cứu và trao đổi với các DN, các doanh nhân thành đạt là cựu GV và cựu SV của trường, để thống nhất về mục tiêu của mối liên kết theo tiêu chí hai bên cùng có lợi, nhằm khẳng định mối quan hệ NT - DN là tất yếu khách quan đối với cả hai bên. </a:t>
            </a:r>
          </a:p>
        </p:txBody>
      </p:sp>
    </p:spTree>
    <p:extLst>
      <p:ext uri="{BB962C8B-B14F-4D97-AF65-F5344CB8AC3E}">
        <p14:creationId xmlns:p14="http://schemas.microsoft.com/office/powerpoint/2010/main" val="37277277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80"/>
            <a:ext cx="9148572" cy="648072"/>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3.1.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Nhà trường và doanh nghiệp gặp gỡ, trao đổi để thống nhất rằng mối liên kết “nhà trường – doanh nghiệp” là tất yếu, khách quan</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pic>
        <p:nvPicPr>
          <p:cNvPr id="1027" name="Picture 3">
            <a:extLst>
              <a:ext uri="{FF2B5EF4-FFF2-40B4-BE49-F238E27FC236}">
                <a16:creationId xmlns:a16="http://schemas.microsoft.com/office/drawing/2014/main" id="{0D330B7B-D966-AE8C-0C22-02A99D096D9F}"/>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5496" y="3586783"/>
            <a:ext cx="4541828" cy="3024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a:extLst>
              <a:ext uri="{FF2B5EF4-FFF2-40B4-BE49-F238E27FC236}">
                <a16:creationId xmlns:a16="http://schemas.microsoft.com/office/drawing/2014/main" id="{A3ABFB10-70CF-A284-953A-B2168A864B92}"/>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573574" y="3587833"/>
            <a:ext cx="4534930" cy="3023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a:extLst>
              <a:ext uri="{FF2B5EF4-FFF2-40B4-BE49-F238E27FC236}">
                <a16:creationId xmlns:a16="http://schemas.microsoft.com/office/drawing/2014/main" id="{D6AA8BBC-690F-8C87-D48F-DCD2E7657513}"/>
              </a:ext>
            </a:extLst>
          </p:cNvPr>
          <p:cNvSpPr txBox="1"/>
          <p:nvPr/>
        </p:nvSpPr>
        <p:spPr>
          <a:xfrm>
            <a:off x="-4573" y="1274749"/>
            <a:ext cx="9148572" cy="2274405"/>
          </a:xfrm>
          <a:prstGeom prst="rect">
            <a:avLst/>
          </a:prstGeom>
          <a:noFill/>
          <a:ln w="28575">
            <a:solidFill>
              <a:srgbClr val="FCB44E"/>
            </a:solidFill>
          </a:ln>
        </p:spPr>
        <p:txBody>
          <a:bodyPr wrap="square">
            <a:spAutoFit/>
          </a:bodyPr>
          <a:lstStyle/>
          <a:p>
            <a:pPr algn="just">
              <a:lnSpc>
                <a:spcPct val="120000"/>
              </a:lnSpc>
              <a:spcBef>
                <a:spcPts val="600"/>
              </a:spcBef>
              <a:spcAft>
                <a:spcPts val="600"/>
              </a:spcAft>
            </a:pPr>
            <a:r>
              <a:rPr lang="en-US" sz="2000">
                <a:solidFill>
                  <a:srgbClr val="0000FF"/>
                </a:solidFill>
                <a:effectLst/>
                <a:latin typeface="+mj-lt"/>
                <a:ea typeface="Times New Roman" panose="02020603050405020304" pitchFamily="18" charset="0"/>
                <a:cs typeface="Times New Roman" panose="02020603050405020304" pitchFamily="18" charset="0"/>
              </a:rPr>
              <a:t>Xác định rõ những lợi ích mang lại cho cả hai bên: </a:t>
            </a:r>
            <a:r>
              <a:rPr lang="en-US" sz="2000">
                <a:solidFill>
                  <a:srgbClr val="000000"/>
                </a:solidFill>
                <a:effectLst/>
                <a:latin typeface="+mj-lt"/>
                <a:ea typeface="Times New Roman" panose="02020603050405020304" pitchFamily="18" charset="0"/>
                <a:cs typeface="Times New Roman" panose="02020603050405020304" pitchFamily="18" charset="0"/>
              </a:rPr>
              <a:t>NT biết các yêu cầu sử dụng lao động của DN, từ đó điều chỉnh CĐR, chương trình và công tác tổ chức, quản lý đào tạo cho phù hợp. DN có nguồn nhân lực ổn định</a:t>
            </a:r>
            <a:r>
              <a:rPr lang="en-US" sz="2000">
                <a:solidFill>
                  <a:srgbClr val="000000"/>
                </a:solidFill>
                <a:latin typeface="+mj-lt"/>
                <a:ea typeface="Times New Roman" panose="02020603050405020304" pitchFamily="18" charset="0"/>
                <a:cs typeface="Times New Roman" panose="02020603050405020304" pitchFamily="18" charset="0"/>
              </a:rPr>
              <a:t> và </a:t>
            </a:r>
            <a:r>
              <a:rPr lang="en-US" sz="2000">
                <a:solidFill>
                  <a:srgbClr val="000000"/>
                </a:solidFill>
                <a:effectLst/>
                <a:latin typeface="+mj-lt"/>
                <a:ea typeface="Times New Roman" panose="02020603050405020304" pitchFamily="18" charset="0"/>
                <a:cs typeface="Times New Roman" panose="02020603050405020304" pitchFamily="18" charset="0"/>
              </a:rPr>
              <a:t>phù hợp với nhu cầu phát triển sản xuất, kinh doanh của DN,</a:t>
            </a:r>
            <a:r>
              <a:rPr lang="en-US" sz="2000">
                <a:solidFill>
                  <a:srgbClr val="000000"/>
                </a:solidFill>
                <a:effectLst/>
                <a:latin typeface="+mj-lt"/>
                <a:ea typeface="Times New Roman" panose="02020603050405020304" pitchFamily="18" charset="0"/>
              </a:rPr>
              <a:t> DN không phải tốn chi phí và thời gian</a:t>
            </a:r>
            <a:r>
              <a:rPr lang="en-US" sz="2000">
                <a:effectLst/>
                <a:latin typeface="+mj-lt"/>
                <a:ea typeface="Times New Roman" panose="02020603050405020304" pitchFamily="18" charset="0"/>
              </a:rPr>
              <a:t> đào tạo lại</a:t>
            </a:r>
            <a:r>
              <a:rPr lang="en-US" sz="2000">
                <a:solidFill>
                  <a:srgbClr val="000000"/>
                </a:solidFill>
                <a:effectLst/>
                <a:latin typeface="+mj-lt"/>
                <a:ea typeface="Times New Roman" panose="02020603050405020304" pitchFamily="18" charset="0"/>
                <a:cs typeface="Times New Roman" panose="02020603050405020304" pitchFamily="18" charset="0"/>
              </a:rPr>
              <a:t>. Còn </a:t>
            </a:r>
            <a:r>
              <a:rPr lang="en-US" sz="2000">
                <a:effectLst/>
                <a:latin typeface="+mj-lt"/>
                <a:ea typeface="Calibri" panose="020F0502020204030204" pitchFamily="34" charset="0"/>
              </a:rPr>
              <a:t>SV được học, thực tập trên các trang thiết bị, máy móc hiện đại của DN, vừa học vừa làm ra các sản phẩm cho DN. </a:t>
            </a:r>
            <a:endParaRPr lang="en-US" sz="2000">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1142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80"/>
            <a:ext cx="9148572" cy="648072"/>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3.1.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Nhà trường và doanh nghiệp gặp gỡ, trao đổi để thống nhất rằng mối liên kết “nhà trường – doanh nghiệp” là tất yếu, khách quan</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14" name="TextBox 13">
            <a:extLst>
              <a:ext uri="{FF2B5EF4-FFF2-40B4-BE49-F238E27FC236}">
                <a16:creationId xmlns:a16="http://schemas.microsoft.com/office/drawing/2014/main" id="{D6AA8BBC-690F-8C87-D48F-DCD2E7657513}"/>
              </a:ext>
            </a:extLst>
          </p:cNvPr>
          <p:cNvSpPr txBox="1"/>
          <p:nvPr/>
        </p:nvSpPr>
        <p:spPr>
          <a:xfrm>
            <a:off x="215023" y="1284581"/>
            <a:ext cx="5005049" cy="1905073"/>
          </a:xfrm>
          <a:prstGeom prst="rect">
            <a:avLst/>
          </a:prstGeom>
          <a:noFill/>
          <a:ln w="28575">
            <a:solidFill>
              <a:srgbClr val="FCB44E"/>
            </a:solidFill>
          </a:ln>
        </p:spPr>
        <p:txBody>
          <a:bodyPr wrap="square">
            <a:spAutoFit/>
          </a:bodyPr>
          <a:lstStyle/>
          <a:p>
            <a:pPr marL="342900" indent="-342900" algn="just">
              <a:lnSpc>
                <a:spcPct val="120000"/>
              </a:lnSpc>
              <a:spcBef>
                <a:spcPts val="600"/>
              </a:spcBef>
              <a:spcAft>
                <a:spcPts val="600"/>
              </a:spcAft>
              <a:buFont typeface="Wingdings" panose="05000000000000000000" pitchFamily="2" charset="2"/>
              <a:buChar char="Ø"/>
            </a:pPr>
            <a:r>
              <a:rPr lang="en-US" sz="2000">
                <a:solidFill>
                  <a:srgbClr val="0000FF"/>
                </a:solidFill>
                <a:effectLst/>
                <a:latin typeface="+mj-lt"/>
                <a:ea typeface="Times New Roman" panose="02020603050405020304" pitchFamily="18" charset="0"/>
                <a:cs typeface="Times New Roman" panose="02020603050405020304" pitchFamily="18" charset="0"/>
              </a:rPr>
              <a:t>Tăng dần số lượng và chất lượng các chương trình “đào tạo kép”, “đào tạo song hành” giữa NT và DN để mang đến lợi ích cho cả 3 bên: Nhà trường - Doanh nghiệp - Sinh viên. </a:t>
            </a:r>
          </a:p>
        </p:txBody>
      </p:sp>
      <p:pic>
        <p:nvPicPr>
          <p:cNvPr id="2050" name="Picture 2">
            <a:extLst>
              <a:ext uri="{FF2B5EF4-FFF2-40B4-BE49-F238E27FC236}">
                <a16:creationId xmlns:a16="http://schemas.microsoft.com/office/drawing/2014/main" id="{2C8223BC-BBE0-CF71-50D3-668DE0E934C5}"/>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47448" y="3214637"/>
            <a:ext cx="4594009" cy="3022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3602BACE-1ABF-899D-0366-A3F49C20D246}"/>
              </a:ext>
            </a:extLst>
          </p:cNvPr>
          <p:cNvSpPr txBox="1"/>
          <p:nvPr/>
        </p:nvSpPr>
        <p:spPr>
          <a:xfrm>
            <a:off x="0" y="6191926"/>
            <a:ext cx="6012160" cy="394210"/>
          </a:xfrm>
          <a:prstGeom prst="rect">
            <a:avLst/>
          </a:prstGeom>
          <a:noFill/>
          <a:ln w="28575">
            <a:noFill/>
          </a:ln>
        </p:spPr>
        <p:txBody>
          <a:bodyPr wrap="square">
            <a:spAutoFit/>
          </a:bodyPr>
          <a:lstStyle/>
          <a:p>
            <a:pPr algn="ctr">
              <a:lnSpc>
                <a:spcPct val="120000"/>
              </a:lnSpc>
              <a:spcBef>
                <a:spcPts val="600"/>
              </a:spcBef>
              <a:spcAft>
                <a:spcPts val="600"/>
              </a:spcAft>
            </a:pPr>
            <a:r>
              <a:rPr lang="en-US">
                <a:solidFill>
                  <a:srgbClr val="0000FF"/>
                </a:solidFill>
                <a:latin typeface="+mj-lt"/>
                <a:ea typeface="Times New Roman" panose="02020603050405020304" pitchFamily="18" charset="0"/>
                <a:cs typeface="Times New Roman" panose="02020603050405020304" pitchFamily="18" charset="0"/>
              </a:rPr>
              <a:t>C</a:t>
            </a:r>
            <a:r>
              <a:rPr lang="en-US">
                <a:solidFill>
                  <a:srgbClr val="0000FF"/>
                </a:solidFill>
                <a:effectLst/>
                <a:latin typeface="+mj-lt"/>
                <a:ea typeface="Times New Roman" panose="02020603050405020304" pitchFamily="18" charset="0"/>
                <a:cs typeface="Times New Roman" panose="02020603050405020304" pitchFamily="18" charset="0"/>
              </a:rPr>
              <a:t>hương trình “đào tạo song song” giữa NT và VINFAST</a:t>
            </a:r>
          </a:p>
        </p:txBody>
      </p:sp>
      <p:pic>
        <p:nvPicPr>
          <p:cNvPr id="2051" name="Picture 3">
            <a:extLst>
              <a:ext uri="{FF2B5EF4-FFF2-40B4-BE49-F238E27FC236}">
                <a16:creationId xmlns:a16="http://schemas.microsoft.com/office/drawing/2014/main" id="{88C8D9AE-18B1-BBEC-2786-5A5643069D0B}"/>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5428609" y="1233110"/>
            <a:ext cx="3500368" cy="2305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A picture containing person, person, standing&#10;&#10;Description automatically generated">
            <a:extLst>
              <a:ext uri="{FF2B5EF4-FFF2-40B4-BE49-F238E27FC236}">
                <a16:creationId xmlns:a16="http://schemas.microsoft.com/office/drawing/2014/main" id="{5E3A633A-3C8B-3753-F171-E1CF286CD2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12160" y="3546883"/>
            <a:ext cx="2592288" cy="3008066"/>
          </a:xfrm>
          <a:prstGeom prst="rect">
            <a:avLst/>
          </a:prstGeom>
        </p:spPr>
      </p:pic>
    </p:spTree>
    <p:extLst>
      <p:ext uri="{BB962C8B-B14F-4D97-AF65-F5344CB8AC3E}">
        <p14:creationId xmlns:p14="http://schemas.microsoft.com/office/powerpoint/2010/main" val="3326959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80"/>
            <a:ext cx="9148572" cy="648072"/>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3.1.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Nhà trường và doanh nghiệp gặp gỡ, trao đổi để thống nhất rằng mối liên kết “nhà trường – doanh nghiệp” là tất yếu, khách quan</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14" name="TextBox 13">
            <a:extLst>
              <a:ext uri="{FF2B5EF4-FFF2-40B4-BE49-F238E27FC236}">
                <a16:creationId xmlns:a16="http://schemas.microsoft.com/office/drawing/2014/main" id="{D6AA8BBC-690F-8C87-D48F-DCD2E7657513}"/>
              </a:ext>
            </a:extLst>
          </p:cNvPr>
          <p:cNvSpPr txBox="1"/>
          <p:nvPr/>
        </p:nvSpPr>
        <p:spPr>
          <a:xfrm>
            <a:off x="-70462" y="6100768"/>
            <a:ext cx="6514670" cy="394210"/>
          </a:xfrm>
          <a:prstGeom prst="rect">
            <a:avLst/>
          </a:prstGeom>
          <a:noFill/>
          <a:ln w="28575">
            <a:noFill/>
          </a:ln>
        </p:spPr>
        <p:txBody>
          <a:bodyPr wrap="square">
            <a:spAutoFit/>
          </a:bodyPr>
          <a:lstStyle/>
          <a:p>
            <a:pPr algn="just">
              <a:lnSpc>
                <a:spcPct val="120000"/>
              </a:lnSpc>
              <a:spcBef>
                <a:spcPts val="600"/>
              </a:spcBef>
              <a:spcAft>
                <a:spcPts val="600"/>
              </a:spcAft>
            </a:pPr>
            <a:r>
              <a:rPr lang="en-US">
                <a:solidFill>
                  <a:srgbClr val="008000"/>
                </a:solidFill>
                <a:latin typeface="+mj-lt"/>
                <a:ea typeface="Times New Roman" panose="02020603050405020304" pitchFamily="18" charset="0"/>
                <a:cs typeface="Times New Roman" panose="02020603050405020304" pitchFamily="18" charset="0"/>
              </a:rPr>
              <a:t>C</a:t>
            </a:r>
            <a:r>
              <a:rPr lang="en-US">
                <a:solidFill>
                  <a:srgbClr val="008000"/>
                </a:solidFill>
                <a:effectLst/>
                <a:latin typeface="+mj-lt"/>
                <a:ea typeface="Times New Roman" panose="02020603050405020304" pitchFamily="18" charset="0"/>
                <a:cs typeface="Times New Roman" panose="02020603050405020304" pitchFamily="18" charset="0"/>
              </a:rPr>
              <a:t>hương trình “đào tạo kép” giữa NT và Công ty Đạt Vĩnh Tiến</a:t>
            </a:r>
          </a:p>
        </p:txBody>
      </p:sp>
      <p:pic>
        <p:nvPicPr>
          <p:cNvPr id="6" name="Picture 5" descr="A picture containing text, building, person, people&#10;&#10;Description automatically generated">
            <a:extLst>
              <a:ext uri="{FF2B5EF4-FFF2-40B4-BE49-F238E27FC236}">
                <a16:creationId xmlns:a16="http://schemas.microsoft.com/office/drawing/2014/main" id="{36D5D4B2-2F8F-904B-4D62-892E131B71D9}"/>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420733" y="3140969"/>
            <a:ext cx="2700300" cy="3421016"/>
          </a:xfrm>
          <a:prstGeom prst="rect">
            <a:avLst/>
          </a:prstGeom>
        </p:spPr>
      </p:pic>
      <p:pic>
        <p:nvPicPr>
          <p:cNvPr id="9" name="Picture 8" descr="A group of people standing in a room&#10;&#10;Description automatically generated with low confidence">
            <a:extLst>
              <a:ext uri="{FF2B5EF4-FFF2-40B4-BE49-F238E27FC236}">
                <a16:creationId xmlns:a16="http://schemas.microsoft.com/office/drawing/2014/main" id="{C0EC683E-09CF-4D93-A7FF-CEC59E80B14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210366" y="3766166"/>
            <a:ext cx="3112803" cy="2334603"/>
          </a:xfrm>
          <a:prstGeom prst="rect">
            <a:avLst/>
          </a:prstGeom>
        </p:spPr>
      </p:pic>
      <p:pic>
        <p:nvPicPr>
          <p:cNvPr id="12" name="Picture 11" descr="A group of people sitting around a table&#10;&#10;Description automatically generated with medium confidence">
            <a:extLst>
              <a:ext uri="{FF2B5EF4-FFF2-40B4-BE49-F238E27FC236}">
                <a16:creationId xmlns:a16="http://schemas.microsoft.com/office/drawing/2014/main" id="{E7F9324E-47D9-FAD6-7B9D-2E9FC036747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0" y="3766166"/>
            <a:ext cx="3112803" cy="2334602"/>
          </a:xfrm>
          <a:prstGeom prst="rect">
            <a:avLst/>
          </a:prstGeom>
        </p:spPr>
      </p:pic>
      <p:sp>
        <p:nvSpPr>
          <p:cNvPr id="17" name="TextBox 16">
            <a:extLst>
              <a:ext uri="{FF2B5EF4-FFF2-40B4-BE49-F238E27FC236}">
                <a16:creationId xmlns:a16="http://schemas.microsoft.com/office/drawing/2014/main" id="{B891C081-3059-A6EB-0B48-C8D4E8BE1621}"/>
              </a:ext>
            </a:extLst>
          </p:cNvPr>
          <p:cNvSpPr txBox="1"/>
          <p:nvPr/>
        </p:nvSpPr>
        <p:spPr>
          <a:xfrm>
            <a:off x="83819" y="1196752"/>
            <a:ext cx="8907781" cy="2274405"/>
          </a:xfrm>
          <a:prstGeom prst="rect">
            <a:avLst/>
          </a:prstGeom>
          <a:noFill/>
        </p:spPr>
        <p:txBody>
          <a:bodyPr wrap="square">
            <a:spAutoFit/>
          </a:bodyPr>
          <a:lstStyle/>
          <a:p>
            <a:pPr marL="342900" indent="-342900" algn="just">
              <a:lnSpc>
                <a:spcPct val="120000"/>
              </a:lnSpc>
              <a:spcBef>
                <a:spcPts val="600"/>
              </a:spcBef>
              <a:spcAft>
                <a:spcPts val="600"/>
              </a:spcAft>
              <a:buFont typeface="Wingdings" panose="05000000000000000000" pitchFamily="2" charset="2"/>
              <a:buChar char="Ø"/>
            </a:pPr>
            <a:r>
              <a:rPr lang="en-US" sz="2000">
                <a:solidFill>
                  <a:srgbClr val="0000FF"/>
                </a:solidFill>
                <a:effectLst/>
                <a:latin typeface="+mj-lt"/>
                <a:ea typeface="Times New Roman" panose="02020603050405020304" pitchFamily="18" charset="0"/>
                <a:cs typeface="Times New Roman" panose="02020603050405020304" pitchFamily="18" charset="0"/>
              </a:rPr>
              <a:t>NT tuyển sinh và đào tạo theo chương trình đã thống nhất giữa NT và DN gọi là “đào tạo song hành” và DN tham gia đào tạo một số môn học trong chương trình gọi là “đào tạo kép”. Cả hai chương trình này đều được DN tài trợ thiết bị, máy móc hiện đại cho NT, tài trợ học bổng, phụ cấp tiền thực tập cho SV, hai bên tăng cường hợp tác nghiên cứu và chuyển giao công nghệ.</a:t>
            </a:r>
          </a:p>
        </p:txBody>
      </p:sp>
    </p:spTree>
    <p:extLst>
      <p:ext uri="{BB962C8B-B14F-4D97-AF65-F5344CB8AC3E}">
        <p14:creationId xmlns:p14="http://schemas.microsoft.com/office/powerpoint/2010/main" val="1903145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80"/>
            <a:ext cx="9148572" cy="648072"/>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3.1.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Nhà trường và doanh nghiệp gặp gỡ, trao đổi để thống nhất rằng mối liên kết “nhà trường – doanh nghiệp” là tất yếu, khách quan</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17" name="TextBox 16">
            <a:extLst>
              <a:ext uri="{FF2B5EF4-FFF2-40B4-BE49-F238E27FC236}">
                <a16:creationId xmlns:a16="http://schemas.microsoft.com/office/drawing/2014/main" id="{B891C081-3059-A6EB-0B48-C8D4E8BE1621}"/>
              </a:ext>
            </a:extLst>
          </p:cNvPr>
          <p:cNvSpPr txBox="1"/>
          <p:nvPr/>
        </p:nvSpPr>
        <p:spPr>
          <a:xfrm>
            <a:off x="83819" y="1388948"/>
            <a:ext cx="8907781" cy="1680012"/>
          </a:xfrm>
          <a:prstGeom prst="rect">
            <a:avLst/>
          </a:prstGeom>
          <a:noFill/>
        </p:spPr>
        <p:txBody>
          <a:bodyPr wrap="square">
            <a:spAutoFit/>
          </a:bodyPr>
          <a:lstStyle/>
          <a:p>
            <a:pPr marL="342900" indent="-342900" algn="just">
              <a:lnSpc>
                <a:spcPct val="120000"/>
              </a:lnSpc>
              <a:spcBef>
                <a:spcPts val="600"/>
              </a:spcBef>
              <a:spcAft>
                <a:spcPts val="600"/>
              </a:spcAft>
              <a:buFont typeface="Wingdings" panose="05000000000000000000" pitchFamily="2" charset="2"/>
              <a:buChar char="Ø"/>
            </a:pPr>
            <a:r>
              <a:rPr lang="en-US" sz="2200">
                <a:solidFill>
                  <a:srgbClr val="0000FF"/>
                </a:solidFill>
                <a:effectLst/>
                <a:latin typeface="+mj-lt"/>
                <a:ea typeface="Times New Roman" panose="02020603050405020304" pitchFamily="18" charset="0"/>
              </a:rPr>
              <a:t>Một số lợi ích khác của quan hệ gắn kết giữa NT và DN, đó là cả NT và DN đều nâng cao được uy tín trong xã hội, quan hệ hợp tác hiệu quả sẽ giúp khẳng định thương hiệu của cả hai bên theo những chiều hướng rất tích cực. </a:t>
            </a:r>
            <a:endParaRPr lang="en-US" sz="2200">
              <a:solidFill>
                <a:srgbClr val="0000FF"/>
              </a:solidFill>
              <a:effectLst/>
              <a:latin typeface="+mj-lt"/>
              <a:ea typeface="Times New Roman" panose="02020603050405020304" pitchFamily="18" charset="0"/>
              <a:cs typeface="Times New Roman" panose="02020603050405020304" pitchFamily="18" charset="0"/>
            </a:endParaRPr>
          </a:p>
        </p:txBody>
      </p:sp>
      <p:pic>
        <p:nvPicPr>
          <p:cNvPr id="3075" name="Picture 3">
            <a:extLst>
              <a:ext uri="{FF2B5EF4-FFF2-40B4-BE49-F238E27FC236}">
                <a16:creationId xmlns:a16="http://schemas.microsoft.com/office/drawing/2014/main" id="{E020D10F-E62B-20DF-26C3-9F879237DC77}"/>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705629" y="3272228"/>
            <a:ext cx="4438371" cy="301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4">
            <a:extLst>
              <a:ext uri="{FF2B5EF4-FFF2-40B4-BE49-F238E27FC236}">
                <a16:creationId xmlns:a16="http://schemas.microsoft.com/office/drawing/2014/main" id="{DDD0E840-E641-EFF0-22BC-2CDFAE805D39}"/>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6363" y="3272228"/>
            <a:ext cx="4555637" cy="3037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7522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79"/>
            <a:ext cx="9148572" cy="1080121"/>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3.2.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N</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T</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 chủ động mời </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DN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tham gia điều chỉnh chương trình đào tạo, cập nhật kiến thức hàng năm trong bài giảng để đáp ứng sự thay đổi nhanh về </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CN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và </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KT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tại </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DN</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 tăng thời lượng thực hành, thực tập tại </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DN</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 cho SV</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251520" y="1628800"/>
            <a:ext cx="8740080" cy="2274405"/>
          </a:xfrm>
          <a:prstGeom prst="rect">
            <a:avLst/>
          </a:prstGeom>
          <a:noFill/>
        </p:spPr>
        <p:txBody>
          <a:bodyPr wrap="square">
            <a:spAutoFit/>
          </a:bodyPr>
          <a:lstStyle/>
          <a:p>
            <a:pPr algn="just">
              <a:lnSpc>
                <a:spcPct val="120000"/>
              </a:lnSpc>
              <a:spcBef>
                <a:spcPts val="600"/>
              </a:spcBef>
              <a:spcAft>
                <a:spcPts val="600"/>
              </a:spcAft>
            </a:pPr>
            <a:r>
              <a:rPr lang="pt-BR" sz="2000">
                <a:solidFill>
                  <a:srgbClr val="0000FF"/>
                </a:solidFill>
                <a:effectLst/>
                <a:latin typeface="+mj-lt"/>
                <a:ea typeface="Times New Roman" panose="02020603050405020304" pitchFamily="18" charset="0"/>
                <a:cs typeface="Times New Roman" panose="02020603050405020304" pitchFamily="18" charset="0"/>
              </a:rPr>
              <a:t>NT tích cực và chủ động tăng cường hợp tác đào tạo với DN </a:t>
            </a:r>
            <a:r>
              <a:rPr lang="pt-BR" sz="2000">
                <a:solidFill>
                  <a:srgbClr val="0000FF"/>
                </a:solidFill>
                <a:latin typeface="+mj-lt"/>
                <a:ea typeface="Times New Roman" panose="02020603050405020304" pitchFamily="18" charset="0"/>
                <a:cs typeface="Times New Roman" panose="02020603050405020304" pitchFamily="18" charset="0"/>
              </a:rPr>
              <a:t>như:</a:t>
            </a:r>
            <a:r>
              <a:rPr lang="pt-BR" sz="2000">
                <a:solidFill>
                  <a:srgbClr val="0000FF"/>
                </a:solidFill>
                <a:effectLst/>
                <a:latin typeface="+mj-lt"/>
                <a:ea typeface="Times New Roman" panose="02020603050405020304" pitchFamily="18" charset="0"/>
                <a:cs typeface="Times New Roman" panose="02020603050405020304" pitchFamily="18" charset="0"/>
              </a:rPr>
              <a:t> xây dựng chương trình đào tạo, xây dựng chuẩn đầu ra, phân bổ chương trình để DN tham gia đào tạo một số môn học, hội thảo KH, </a:t>
            </a:r>
            <a:r>
              <a:rPr lang="en-US" sz="2000">
                <a:solidFill>
                  <a:srgbClr val="0000FF"/>
                </a:solidFill>
                <a:effectLst/>
                <a:latin typeface="+mj-lt"/>
                <a:ea typeface="Times New Roman" panose="02020603050405020304" pitchFamily="18" charset="0"/>
                <a:cs typeface="Times New Roman" panose="02020603050405020304" pitchFamily="18" charset="0"/>
              </a:rPr>
              <a:t>báo </a:t>
            </a:r>
            <a:r>
              <a:rPr lang="en-US" sz="2000" err="1">
                <a:solidFill>
                  <a:srgbClr val="0000FF"/>
                </a:solidFill>
                <a:effectLst/>
                <a:latin typeface="+mj-lt"/>
                <a:ea typeface="Times New Roman" panose="02020603050405020304" pitchFamily="18" charset="0"/>
                <a:cs typeface="Times New Roman" panose="02020603050405020304" pitchFamily="18" charset="0"/>
              </a:rPr>
              <a:t>cáo</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chuyên</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đề</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về</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công</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nghệ</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hiện</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đại</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tham</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gia</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tổ</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chức</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và</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hỗ</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trợ</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các</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hội</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thi</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giỏi</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nghề</a:t>
            </a:r>
            <a:r>
              <a:rPr lang="en-US" sz="2000">
                <a:solidFill>
                  <a:srgbClr val="0000FF"/>
                </a:solidFill>
                <a:effectLst/>
                <a:latin typeface="+mj-lt"/>
                <a:ea typeface="Times New Roman" panose="02020603050405020304" pitchFamily="18" charset="0"/>
                <a:cs typeface="Times New Roman" panose="02020603050405020304" pitchFamily="18" charset="0"/>
              </a:rPr>
              <a:t> </a:t>
            </a:r>
            <a:r>
              <a:rPr lang="en-US" sz="2000" err="1">
                <a:solidFill>
                  <a:srgbClr val="0000FF"/>
                </a:solidFill>
                <a:effectLst/>
                <a:latin typeface="+mj-lt"/>
                <a:ea typeface="Times New Roman" panose="02020603050405020304" pitchFamily="18" charset="0"/>
                <a:cs typeface="Times New Roman" panose="02020603050405020304" pitchFamily="18" charset="0"/>
              </a:rPr>
              <a:t>cho</a:t>
            </a:r>
            <a:r>
              <a:rPr lang="en-US" sz="2000">
                <a:solidFill>
                  <a:srgbClr val="0000FF"/>
                </a:solidFill>
                <a:effectLst/>
                <a:latin typeface="+mj-lt"/>
                <a:ea typeface="Times New Roman" panose="02020603050405020304" pitchFamily="18" charset="0"/>
                <a:cs typeface="Times New Roman" panose="02020603050405020304" pitchFamily="18" charset="0"/>
              </a:rPr>
              <a:t> SV, thi Startup,</a:t>
            </a:r>
            <a:r>
              <a:rPr lang="pt-BR" sz="2000">
                <a:solidFill>
                  <a:srgbClr val="0000FF"/>
                </a:solidFill>
                <a:effectLst/>
                <a:latin typeface="+mj-lt"/>
                <a:ea typeface="Times New Roman" panose="02020603050405020304" pitchFamily="18" charset="0"/>
                <a:cs typeface="Times New Roman" panose="02020603050405020304" pitchFamily="18" charset="0"/>
              </a:rPr>
              <a:t> tạo điều kiện thuận lợi cho </a:t>
            </a:r>
            <a:r>
              <a:rPr lang="en-US" sz="2000">
                <a:solidFill>
                  <a:srgbClr val="0000FF"/>
                </a:solidFill>
                <a:effectLst/>
                <a:latin typeface="+mj-lt"/>
                <a:ea typeface="Times New Roman" panose="02020603050405020304" pitchFamily="18" charset="0"/>
                <a:cs typeface="Times New Roman" panose="02020603050405020304" pitchFamily="18" charset="0"/>
              </a:rPr>
              <a:t>SV</a:t>
            </a:r>
            <a:r>
              <a:rPr lang="pt-BR" sz="2000">
                <a:solidFill>
                  <a:srgbClr val="0000FF"/>
                </a:solidFill>
                <a:effectLst/>
                <a:latin typeface="+mj-lt"/>
                <a:ea typeface="Times New Roman" panose="02020603050405020304" pitchFamily="18" charset="0"/>
                <a:cs typeface="Times New Roman" panose="02020603050405020304" pitchFamily="18" charset="0"/>
              </a:rPr>
              <a:t> thực tập tốt nghiệp...; NT phối hợp với DN tăng cường cung cấp kiến thức về kỹ năng sống cho SV.</a:t>
            </a:r>
            <a:endParaRPr lang="en-US" sz="2000">
              <a:solidFill>
                <a:srgbClr val="0000FF"/>
              </a:solidFill>
              <a:effectLst/>
              <a:latin typeface="+mj-lt"/>
              <a:ea typeface="Times New Roman" panose="02020603050405020304" pitchFamily="18" charset="0"/>
              <a:cs typeface="Times New Roman" panose="02020603050405020304" pitchFamily="18" charset="0"/>
            </a:endParaRPr>
          </a:p>
        </p:txBody>
      </p:sp>
      <p:pic>
        <p:nvPicPr>
          <p:cNvPr id="6" name="Picture 2">
            <a:extLst>
              <a:ext uri="{FF2B5EF4-FFF2-40B4-BE49-F238E27FC236}">
                <a16:creationId xmlns:a16="http://schemas.microsoft.com/office/drawing/2014/main" id="{03D77AB8-54E2-8998-2721-8A526DE2A8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3903205"/>
            <a:ext cx="4402883" cy="2650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a:extLst>
              <a:ext uri="{FF2B5EF4-FFF2-40B4-BE49-F238E27FC236}">
                <a16:creationId xmlns:a16="http://schemas.microsoft.com/office/drawing/2014/main" id="{403EBE50-80C5-E2DF-B60D-050106117169}"/>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932040" y="3924710"/>
            <a:ext cx="4036467" cy="264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0345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79"/>
            <a:ext cx="9148572" cy="1080121"/>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3.2.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N</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T</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 chủ động mời </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DN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tham gia điều chỉnh chương trình đào tạo, cập nhật kiến thức hàng năm trong bài giảng để đáp ứng sự thay đổi nhanh về </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CN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và </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KT </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tại </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DN</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 tăng thời lượng thực hành, thực tập tại </a:t>
            </a:r>
            <a:r>
              <a:rPr lang="en-US"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DN</a:t>
            </a:r>
            <a:r>
              <a:rPr lang="vi-VN" sz="20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 cho SV</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9" name="Rectangle 8"/>
          <p:cNvSpPr/>
          <p:nvPr/>
        </p:nvSpPr>
        <p:spPr>
          <a:xfrm>
            <a:off x="148381" y="1795213"/>
            <a:ext cx="8816107" cy="1273747"/>
          </a:xfrm>
          <a:prstGeom prst="rect">
            <a:avLst/>
          </a:prstGeom>
        </p:spPr>
        <p:txBody>
          <a:bodyPr wrap="square">
            <a:spAutoFit/>
          </a:bodyPr>
          <a:lstStyle/>
          <a:p>
            <a:pPr algn="just">
              <a:lnSpc>
                <a:spcPct val="120000"/>
              </a:lnSpc>
              <a:spcBef>
                <a:spcPts val="600"/>
              </a:spcBef>
              <a:spcAft>
                <a:spcPts val="600"/>
              </a:spcAft>
            </a:pPr>
            <a:r>
              <a:rPr lang="pt-BR" sz="2200">
                <a:solidFill>
                  <a:srgbClr val="0000FF"/>
                </a:solidFill>
                <a:latin typeface="+mj-lt"/>
                <a:ea typeface="Times New Roman" panose="02020603050405020304" pitchFamily="18" charset="0"/>
                <a:cs typeface="Times New Roman" panose="02020603050405020304" pitchFamily="18" charset="0"/>
              </a:rPr>
              <a:t>NT cũng đã và đang tích cực chuyển đổi cơ cấu đào tạo theo hướng gia tăng các chương trình đào tạo ứng dụng kết hợp với việc phát triển các hoạt động thực hành tại DN.</a:t>
            </a:r>
            <a:endParaRPr lang="en-US" sz="2200">
              <a:solidFill>
                <a:srgbClr val="0000FF"/>
              </a:solidFill>
              <a:effectLst/>
              <a:latin typeface="+mj-lt"/>
              <a:ea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0" y="3243008"/>
            <a:ext cx="4635624" cy="3090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606957" y="3235372"/>
            <a:ext cx="4578018" cy="3098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96247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79"/>
            <a:ext cx="9148572" cy="1203225"/>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3.3. </a:t>
            </a:r>
            <a:r>
              <a:rPr lang="vi-VN"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Thực hiện khảo sát, thu thập ý kiến đánh giá của đơn vị sử dụng lao động về mức độ đáp ứng của SV tốt nghiệp đang làm việc tại các doanh nghiệp</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4572" y="1844824"/>
            <a:ext cx="9113076" cy="4586577"/>
          </a:xfrm>
          <a:prstGeom prst="rect">
            <a:avLst/>
          </a:prstGeom>
          <a:noFill/>
        </p:spPr>
        <p:txBody>
          <a:bodyPr wrap="square">
            <a:spAutoFit/>
          </a:bodyPr>
          <a:lstStyle/>
          <a:p>
            <a:pPr marL="342900" indent="-342900" algn="just">
              <a:lnSpc>
                <a:spcPct val="130000"/>
              </a:lnSpc>
              <a:spcBef>
                <a:spcPts val="600"/>
              </a:spcBef>
              <a:spcAft>
                <a:spcPts val="600"/>
              </a:spcAft>
              <a:buFont typeface="Wingdings" panose="05000000000000000000" pitchFamily="2" charset="2"/>
              <a:buChar char="Ø"/>
            </a:pPr>
            <a:r>
              <a:rPr lang="en-US" sz="1850">
                <a:latin typeface="+mj-lt"/>
                <a:ea typeface="Calibri" panose="020F0502020204030204" pitchFamily="34" charset="0"/>
                <a:cs typeface="Times New Roman" panose="02020603050405020304" pitchFamily="18" charset="0"/>
              </a:rPr>
              <a:t>Đ</a:t>
            </a:r>
            <a:r>
              <a:rPr lang="en-US" sz="1850">
                <a:effectLst/>
                <a:latin typeface="+mj-lt"/>
                <a:ea typeface="Calibri" panose="020F0502020204030204" pitchFamily="34" charset="0"/>
                <a:cs typeface="Times New Roman" panose="02020603050405020304" pitchFamily="18" charset="0"/>
              </a:rPr>
              <a:t>ịnh </a:t>
            </a:r>
            <a:r>
              <a:rPr lang="pt-BR" sz="1850">
                <a:effectLst/>
                <a:latin typeface="+mj-lt"/>
                <a:ea typeface="Times New Roman" panose="02020603050405020304" pitchFamily="18" charset="0"/>
                <a:cs typeface="Times New Roman" panose="02020603050405020304" pitchFamily="18" charset="0"/>
              </a:rPr>
              <a:t>kỳ</a:t>
            </a:r>
            <a:r>
              <a:rPr lang="en-US" sz="1850">
                <a:effectLst/>
                <a:latin typeface="+mj-lt"/>
                <a:ea typeface="Calibri" panose="020F0502020204030204" pitchFamily="34" charset="0"/>
                <a:cs typeface="Times New Roman" panose="02020603050405020304" pitchFamily="18" charset="0"/>
              </a:rPr>
              <a:t> 6 tháng, NT </a:t>
            </a:r>
            <a:r>
              <a:rPr lang="en-US" sz="1850" err="1">
                <a:effectLst/>
                <a:latin typeface="+mj-lt"/>
                <a:ea typeface="Calibri" panose="020F0502020204030204" pitchFamily="34" charset="0"/>
                <a:cs typeface="Times New Roman" panose="02020603050405020304" pitchFamily="18" charset="0"/>
              </a:rPr>
              <a:t>tổ</a:t>
            </a:r>
            <a:r>
              <a:rPr lang="en-US" sz="1850">
                <a:effectLst/>
                <a:latin typeface="+mj-lt"/>
                <a:ea typeface="Calibri" panose="020F0502020204030204" pitchFamily="34" charset="0"/>
                <a:cs typeface="Times New Roman" panose="02020603050405020304" pitchFamily="18" charset="0"/>
              </a:rPr>
              <a:t> </a:t>
            </a:r>
            <a:r>
              <a:rPr lang="en-US" sz="1850" err="1">
                <a:effectLst/>
                <a:latin typeface="+mj-lt"/>
                <a:ea typeface="Calibri" panose="020F0502020204030204" pitchFamily="34" charset="0"/>
                <a:cs typeface="Times New Roman" panose="02020603050405020304" pitchFamily="18" charset="0"/>
              </a:rPr>
              <a:t>chức</a:t>
            </a:r>
            <a:r>
              <a:rPr lang="en-US" sz="1850">
                <a:effectLst/>
                <a:latin typeface="+mj-lt"/>
                <a:ea typeface="Calibri" panose="020F0502020204030204" pitchFamily="34" charset="0"/>
                <a:cs typeface="Times New Roman" panose="02020603050405020304" pitchFamily="18" charset="0"/>
              </a:rPr>
              <a:t> </a:t>
            </a:r>
            <a:r>
              <a:rPr lang="en-US" sz="1850" err="1">
                <a:effectLst/>
                <a:latin typeface="+mj-lt"/>
                <a:ea typeface="Calibri" panose="020F0502020204030204" pitchFamily="34" charset="0"/>
                <a:cs typeface="Times New Roman" panose="02020603050405020304" pitchFamily="18" charset="0"/>
              </a:rPr>
              <a:t>thực</a:t>
            </a:r>
            <a:r>
              <a:rPr lang="en-US" sz="1850">
                <a:effectLst/>
                <a:latin typeface="+mj-lt"/>
                <a:ea typeface="Calibri" panose="020F0502020204030204" pitchFamily="34" charset="0"/>
                <a:cs typeface="Times New Roman" panose="02020603050405020304" pitchFamily="18" charset="0"/>
              </a:rPr>
              <a:t> </a:t>
            </a:r>
            <a:r>
              <a:rPr lang="en-US" sz="1850" err="1">
                <a:effectLst/>
                <a:latin typeface="+mj-lt"/>
                <a:ea typeface="Calibri" panose="020F0502020204030204" pitchFamily="34" charset="0"/>
                <a:cs typeface="Times New Roman" panose="02020603050405020304" pitchFamily="18" charset="0"/>
              </a:rPr>
              <a:t>hiện</a:t>
            </a:r>
            <a:r>
              <a:rPr lang="en-US" sz="1850">
                <a:effectLst/>
                <a:latin typeface="+mj-lt"/>
                <a:ea typeface="Times New Roman" panose="02020603050405020304" pitchFamily="18" charset="0"/>
                <a:cs typeface="Times New Roman" panose="02020603050405020304" pitchFamily="18" charset="0"/>
              </a:rPr>
              <a:t> </a:t>
            </a:r>
            <a:r>
              <a:rPr lang="en-US" sz="1850" err="1">
                <a:effectLst/>
                <a:latin typeface="+mj-lt"/>
                <a:ea typeface="Times New Roman" panose="02020603050405020304" pitchFamily="18" charset="0"/>
                <a:cs typeface="Times New Roman" panose="02020603050405020304" pitchFamily="18" charset="0"/>
              </a:rPr>
              <a:t>khảo</a:t>
            </a:r>
            <a:r>
              <a:rPr lang="en-US" sz="1850">
                <a:effectLst/>
                <a:latin typeface="+mj-lt"/>
                <a:ea typeface="Times New Roman" panose="02020603050405020304" pitchFamily="18" charset="0"/>
                <a:cs typeface="Times New Roman" panose="02020603050405020304" pitchFamily="18" charset="0"/>
              </a:rPr>
              <a:t> </a:t>
            </a:r>
            <a:r>
              <a:rPr lang="en-US" sz="1850" err="1">
                <a:effectLst/>
                <a:latin typeface="+mj-lt"/>
                <a:ea typeface="Times New Roman" panose="02020603050405020304" pitchFamily="18" charset="0"/>
                <a:cs typeface="Times New Roman" panose="02020603050405020304" pitchFamily="18" charset="0"/>
              </a:rPr>
              <a:t>sát</a:t>
            </a:r>
            <a:r>
              <a:rPr lang="en-US" sz="1850">
                <a:effectLst/>
                <a:latin typeface="+mj-lt"/>
                <a:ea typeface="Times New Roman" panose="02020603050405020304" pitchFamily="18" charset="0"/>
                <a:cs typeface="Times New Roman" panose="02020603050405020304" pitchFamily="18" charset="0"/>
              </a:rPr>
              <a:t>, </a:t>
            </a:r>
            <a:r>
              <a:rPr lang="vi-VN" sz="1850">
                <a:effectLst/>
                <a:latin typeface="+mj-lt"/>
                <a:ea typeface="Times New Roman" panose="02020603050405020304" pitchFamily="18" charset="0"/>
                <a:cs typeface="Times New Roman" panose="02020603050405020304" pitchFamily="18" charset="0"/>
              </a:rPr>
              <a:t>thu thập ý kiến đánh giá của đơn vị sử </a:t>
            </a:r>
            <a:r>
              <a:rPr lang="en-US" sz="1850" err="1">
                <a:effectLst/>
                <a:latin typeface="+mj-lt"/>
                <a:ea typeface="Calibri" panose="020F0502020204030204" pitchFamily="34" charset="0"/>
                <a:cs typeface="Times New Roman" panose="02020603050405020304" pitchFamily="18" charset="0"/>
              </a:rPr>
              <a:t>dụng</a:t>
            </a:r>
            <a:r>
              <a:rPr lang="vi-VN" sz="1850">
                <a:effectLst/>
                <a:latin typeface="+mj-lt"/>
                <a:ea typeface="Times New Roman" panose="02020603050405020304" pitchFamily="18" charset="0"/>
                <a:cs typeface="Times New Roman" panose="02020603050405020304" pitchFamily="18" charset="0"/>
              </a:rPr>
              <a:t> lao động về mức độ đáp ứng của </a:t>
            </a:r>
            <a:r>
              <a:rPr lang="en-US" sz="1850">
                <a:effectLst/>
                <a:latin typeface="+mj-lt"/>
                <a:ea typeface="Times New Roman" panose="02020603050405020304" pitchFamily="18" charset="0"/>
                <a:cs typeface="Times New Roman" panose="02020603050405020304" pitchFamily="18" charset="0"/>
              </a:rPr>
              <a:t>SV</a:t>
            </a:r>
            <a:r>
              <a:rPr lang="vi-VN" sz="1850">
                <a:effectLst/>
                <a:latin typeface="+mj-lt"/>
                <a:ea typeface="Times New Roman" panose="02020603050405020304" pitchFamily="18" charset="0"/>
                <a:cs typeface="Times New Roman" panose="02020603050405020304" pitchFamily="18" charset="0"/>
              </a:rPr>
              <a:t> tốt nghiệp</a:t>
            </a:r>
            <a:r>
              <a:rPr lang="en-US" sz="1850">
                <a:effectLst/>
                <a:latin typeface="+mj-lt"/>
                <a:ea typeface="Times New Roman" panose="02020603050405020304" pitchFamily="18" charset="0"/>
                <a:cs typeface="Times New Roman" panose="02020603050405020304" pitchFamily="18" charset="0"/>
              </a:rPr>
              <a:t> </a:t>
            </a:r>
            <a:r>
              <a:rPr lang="en-US" sz="1850" err="1">
                <a:effectLst/>
                <a:latin typeface="+mj-lt"/>
                <a:ea typeface="Times New Roman" panose="02020603050405020304" pitchFamily="18" charset="0"/>
                <a:cs typeface="Times New Roman" panose="02020603050405020304" pitchFamily="18" charset="0"/>
              </a:rPr>
              <a:t>đang</a:t>
            </a:r>
            <a:r>
              <a:rPr lang="en-US" sz="1850">
                <a:effectLst/>
                <a:latin typeface="+mj-lt"/>
                <a:ea typeface="Times New Roman" panose="02020603050405020304" pitchFamily="18" charset="0"/>
                <a:cs typeface="Times New Roman" panose="02020603050405020304" pitchFamily="18" charset="0"/>
              </a:rPr>
              <a:t> </a:t>
            </a:r>
            <a:r>
              <a:rPr lang="en-US" sz="1850" err="1">
                <a:effectLst/>
                <a:latin typeface="+mj-lt"/>
                <a:ea typeface="Times New Roman" panose="02020603050405020304" pitchFamily="18" charset="0"/>
                <a:cs typeface="Times New Roman" panose="02020603050405020304" pitchFamily="18" charset="0"/>
              </a:rPr>
              <a:t>làm</a:t>
            </a:r>
            <a:r>
              <a:rPr lang="en-US" sz="1850">
                <a:effectLst/>
                <a:latin typeface="+mj-lt"/>
                <a:ea typeface="Times New Roman" panose="02020603050405020304" pitchFamily="18" charset="0"/>
                <a:cs typeface="Times New Roman" panose="02020603050405020304" pitchFamily="18" charset="0"/>
              </a:rPr>
              <a:t> </a:t>
            </a:r>
            <a:r>
              <a:rPr lang="en-US" sz="1850" err="1">
                <a:effectLst/>
                <a:latin typeface="+mj-lt"/>
                <a:ea typeface="Times New Roman" panose="02020603050405020304" pitchFamily="18" charset="0"/>
                <a:cs typeface="Times New Roman" panose="02020603050405020304" pitchFamily="18" charset="0"/>
              </a:rPr>
              <a:t>việc</a:t>
            </a:r>
            <a:r>
              <a:rPr lang="en-US" sz="1850">
                <a:effectLst/>
                <a:latin typeface="+mj-lt"/>
                <a:ea typeface="Times New Roman" panose="02020603050405020304" pitchFamily="18" charset="0"/>
                <a:cs typeface="Times New Roman" panose="02020603050405020304" pitchFamily="18" charset="0"/>
              </a:rPr>
              <a:t> </a:t>
            </a:r>
            <a:r>
              <a:rPr lang="en-US" sz="1850" err="1">
                <a:effectLst/>
                <a:latin typeface="+mj-lt"/>
                <a:ea typeface="Times New Roman" panose="02020603050405020304" pitchFamily="18" charset="0"/>
                <a:cs typeface="Times New Roman" panose="02020603050405020304" pitchFamily="18" charset="0"/>
              </a:rPr>
              <a:t>tại</a:t>
            </a:r>
            <a:r>
              <a:rPr lang="en-US" sz="1850">
                <a:effectLst/>
                <a:latin typeface="+mj-lt"/>
                <a:ea typeface="Times New Roman" panose="02020603050405020304" pitchFamily="18" charset="0"/>
                <a:cs typeface="Times New Roman" panose="02020603050405020304" pitchFamily="18" charset="0"/>
              </a:rPr>
              <a:t> </a:t>
            </a:r>
            <a:r>
              <a:rPr lang="vi-VN" sz="1850">
                <a:effectLst/>
                <a:latin typeface="+mj-lt"/>
                <a:ea typeface="Times New Roman" panose="02020603050405020304" pitchFamily="18" charset="0"/>
                <a:cs typeface="Times New Roman" panose="02020603050405020304" pitchFamily="18" charset="0"/>
              </a:rPr>
              <a:t>các </a:t>
            </a:r>
            <a:r>
              <a:rPr lang="en-US" sz="1850">
                <a:effectLst/>
                <a:latin typeface="+mj-lt"/>
                <a:ea typeface="Times New Roman" panose="02020603050405020304" pitchFamily="18" charset="0"/>
                <a:cs typeface="Times New Roman" panose="02020603050405020304" pitchFamily="18" charset="0"/>
              </a:rPr>
              <a:t>DN</a:t>
            </a:r>
            <a:r>
              <a:rPr lang="vi-VN" sz="1850">
                <a:effectLst/>
                <a:latin typeface="+mj-lt"/>
                <a:ea typeface="Times New Roman" panose="02020603050405020304" pitchFamily="18" charset="0"/>
                <a:cs typeface="Times New Roman" panose="02020603050405020304" pitchFamily="18" charset="0"/>
              </a:rPr>
              <a:t> có sử dụng lao động</a:t>
            </a:r>
            <a:r>
              <a:rPr lang="en-US" sz="1850">
                <a:effectLst/>
                <a:latin typeface="+mj-lt"/>
                <a:ea typeface="Times New Roman" panose="02020603050405020304" pitchFamily="18" charset="0"/>
                <a:cs typeface="Times New Roman" panose="02020603050405020304" pitchFamily="18" charset="0"/>
              </a:rPr>
              <a:t> </a:t>
            </a:r>
            <a:r>
              <a:rPr lang="en-US" sz="1850" err="1">
                <a:effectLst/>
                <a:latin typeface="+mj-lt"/>
                <a:ea typeface="Times New Roman" panose="02020603050405020304" pitchFamily="18" charset="0"/>
                <a:cs typeface="Times New Roman" panose="02020603050405020304" pitchFamily="18" charset="0"/>
              </a:rPr>
              <a:t>của</a:t>
            </a:r>
            <a:r>
              <a:rPr lang="en-US" sz="1850">
                <a:effectLst/>
                <a:latin typeface="+mj-lt"/>
                <a:ea typeface="Times New Roman" panose="02020603050405020304" pitchFamily="18" charset="0"/>
                <a:cs typeface="Times New Roman" panose="02020603050405020304" pitchFamily="18" charset="0"/>
              </a:rPr>
              <a:t> </a:t>
            </a:r>
            <a:r>
              <a:rPr lang="en-US" sz="1850" err="1">
                <a:effectLst/>
                <a:latin typeface="+mj-lt"/>
                <a:ea typeface="Times New Roman" panose="02020603050405020304" pitchFamily="18" charset="0"/>
                <a:cs typeface="Times New Roman" panose="02020603050405020304" pitchFamily="18" charset="0"/>
              </a:rPr>
              <a:t>trường</a:t>
            </a:r>
            <a:r>
              <a:rPr lang="en-US" sz="1850">
                <a:effectLst/>
                <a:latin typeface="+mj-lt"/>
                <a:ea typeface="Times New Roman" panose="02020603050405020304" pitchFamily="18" charset="0"/>
                <a:cs typeface="Times New Roman" panose="02020603050405020304" pitchFamily="18" charset="0"/>
              </a:rPr>
              <a:t> </a:t>
            </a:r>
            <a:r>
              <a:rPr lang="en-US" sz="1850" err="1">
                <a:effectLst/>
                <a:latin typeface="+mj-lt"/>
                <a:ea typeface="Times New Roman" panose="02020603050405020304" pitchFamily="18" charset="0"/>
                <a:cs typeface="Times New Roman" panose="02020603050405020304" pitchFamily="18" charset="0"/>
              </a:rPr>
              <a:t>sau</a:t>
            </a:r>
            <a:r>
              <a:rPr lang="en-US" sz="1850">
                <a:effectLst/>
                <a:latin typeface="+mj-lt"/>
                <a:ea typeface="Times New Roman" panose="02020603050405020304" pitchFamily="18" charset="0"/>
                <a:cs typeface="Times New Roman" panose="02020603050405020304" pitchFamily="18" charset="0"/>
              </a:rPr>
              <a:t> </a:t>
            </a:r>
            <a:r>
              <a:rPr lang="en-US" sz="1850" err="1">
                <a:effectLst/>
                <a:latin typeface="+mj-lt"/>
                <a:ea typeface="Times New Roman" panose="02020603050405020304" pitchFamily="18" charset="0"/>
                <a:cs typeface="Times New Roman" panose="02020603050405020304" pitchFamily="18" charset="0"/>
              </a:rPr>
              <a:t>khi</a:t>
            </a:r>
            <a:r>
              <a:rPr lang="en-US" sz="1850">
                <a:effectLst/>
                <a:latin typeface="+mj-lt"/>
                <a:ea typeface="Times New Roman" panose="02020603050405020304" pitchFamily="18" charset="0"/>
                <a:cs typeface="Times New Roman" panose="02020603050405020304" pitchFamily="18" charset="0"/>
              </a:rPr>
              <a:t> SV </a:t>
            </a:r>
            <a:r>
              <a:rPr lang="en-US" sz="1850" err="1">
                <a:effectLst/>
                <a:latin typeface="+mj-lt"/>
                <a:ea typeface="Times New Roman" panose="02020603050405020304" pitchFamily="18" charset="0"/>
                <a:cs typeface="Times New Roman" panose="02020603050405020304" pitchFamily="18" charset="0"/>
              </a:rPr>
              <a:t>tốt</a:t>
            </a:r>
            <a:r>
              <a:rPr lang="en-US" sz="1850">
                <a:effectLst/>
                <a:latin typeface="+mj-lt"/>
                <a:ea typeface="Times New Roman" panose="02020603050405020304" pitchFamily="18" charset="0"/>
                <a:cs typeface="Times New Roman" panose="02020603050405020304" pitchFamily="18" charset="0"/>
              </a:rPr>
              <a:t> nghiệp.</a:t>
            </a:r>
          </a:p>
          <a:p>
            <a:pPr marL="342900" indent="-342900" algn="just">
              <a:lnSpc>
                <a:spcPct val="130000"/>
              </a:lnSpc>
              <a:spcBef>
                <a:spcPts val="600"/>
              </a:spcBef>
              <a:spcAft>
                <a:spcPts val="600"/>
              </a:spcAft>
              <a:buFont typeface="Wingdings" panose="05000000000000000000" pitchFamily="2" charset="2"/>
              <a:buChar char="Ø"/>
            </a:pPr>
            <a:r>
              <a:rPr lang="en-US" sz="1850">
                <a:effectLst/>
                <a:latin typeface="+mj-lt"/>
                <a:ea typeface="Times New Roman" panose="02020603050405020304" pitchFamily="18" charset="0"/>
              </a:rPr>
              <a:t>Kết </a:t>
            </a:r>
            <a:r>
              <a:rPr lang="en-US" sz="1850" err="1">
                <a:effectLst/>
                <a:latin typeface="+mj-lt"/>
                <a:ea typeface="Calibri" panose="020F0502020204030204" pitchFamily="34" charset="0"/>
              </a:rPr>
              <a:t>quả</a:t>
            </a:r>
            <a:r>
              <a:rPr lang="en-US" sz="1850">
                <a:effectLst/>
                <a:latin typeface="+mj-lt"/>
                <a:ea typeface="Times New Roman" panose="02020603050405020304" pitchFamily="18" charset="0"/>
              </a:rPr>
              <a:t> </a:t>
            </a:r>
            <a:r>
              <a:rPr lang="pt-BR" sz="1850">
                <a:effectLst/>
                <a:latin typeface="+mj-lt"/>
                <a:ea typeface="Times New Roman" panose="02020603050405020304" pitchFamily="18" charset="0"/>
              </a:rPr>
              <a:t>trong 2021 tỷ lệ </a:t>
            </a:r>
            <a:r>
              <a:rPr lang="en-US" sz="1850">
                <a:effectLst/>
                <a:latin typeface="+mj-lt"/>
                <a:ea typeface="Times New Roman" panose="02020603050405020304" pitchFamily="18" charset="0"/>
              </a:rPr>
              <a:t>SV</a:t>
            </a:r>
            <a:r>
              <a:rPr lang="pt-BR" sz="1850">
                <a:effectLst/>
                <a:latin typeface="+mj-lt"/>
                <a:ea typeface="Times New Roman" panose="02020603050405020304" pitchFamily="18" charset="0"/>
              </a:rPr>
              <a:t> tốt nghiệp có việc làm đúng ngành nghề trên 95%, với mức lương tháng khởi điểm bình quân là khoảng từ 8 triệu đến 15 triệu đồng. SV làm việc ổn định tại các DN và không bỏ việc</a:t>
            </a:r>
            <a:r>
              <a:rPr lang="pt-BR" sz="1850">
                <a:latin typeface="+mj-lt"/>
                <a:ea typeface="Times New Roman" panose="02020603050405020304" pitchFamily="18" charset="0"/>
              </a:rPr>
              <a:t>.</a:t>
            </a:r>
          </a:p>
          <a:p>
            <a:pPr marL="342900" indent="-342900" algn="just">
              <a:lnSpc>
                <a:spcPct val="130000"/>
              </a:lnSpc>
              <a:spcBef>
                <a:spcPts val="600"/>
              </a:spcBef>
              <a:spcAft>
                <a:spcPts val="600"/>
              </a:spcAft>
              <a:buFont typeface="Wingdings" panose="05000000000000000000" pitchFamily="2" charset="2"/>
              <a:buChar char="Ø"/>
            </a:pPr>
            <a:r>
              <a:rPr lang="pt-BR" sz="1850">
                <a:effectLst/>
                <a:latin typeface="+mj-lt"/>
                <a:ea typeface="Times New Roman" panose="02020603050405020304" pitchFamily="18" charset="0"/>
              </a:rPr>
              <a:t>Qua khảo sát, nếu SV nào chưa có việc làm hoặc làm không đúng chuyên ngành, thì NT sẽ gọi cho SV để giới thiệu những DN có nhu cầu tuyển dụng.</a:t>
            </a:r>
          </a:p>
          <a:p>
            <a:pPr marL="342900" indent="-342900" algn="just">
              <a:lnSpc>
                <a:spcPct val="130000"/>
              </a:lnSpc>
              <a:spcBef>
                <a:spcPts val="600"/>
              </a:spcBef>
              <a:spcAft>
                <a:spcPts val="600"/>
              </a:spcAft>
              <a:buFont typeface="Wingdings" panose="05000000000000000000" pitchFamily="2" charset="2"/>
              <a:buChar char="Ø"/>
            </a:pPr>
            <a:r>
              <a:rPr lang="pt-BR" sz="1850">
                <a:latin typeface="+mj-lt"/>
                <a:ea typeface="Times New Roman" panose="02020603050405020304" pitchFamily="18" charset="0"/>
              </a:rPr>
              <a:t>Thông qua trang website </a:t>
            </a:r>
            <a:r>
              <a:rPr lang="pt-BR" sz="1850" u="sng">
                <a:solidFill>
                  <a:srgbClr val="0000FF"/>
                </a:solidFill>
                <a:latin typeface="+mj-lt"/>
                <a:ea typeface="Times New Roman" panose="02020603050405020304" pitchFamily="18" charset="0"/>
                <a:cs typeface="Times New Roman" panose="02020603050405020304" pitchFamily="18" charset="0"/>
                <a:hlinkClick r:id="rId3"/>
              </a:rPr>
              <a:t>http://vieclam.lttc.edu.vn</a:t>
            </a:r>
            <a:r>
              <a:rPr lang="pt-BR" sz="1850">
                <a:solidFill>
                  <a:srgbClr val="0000FF"/>
                </a:solidFill>
                <a:latin typeface="+mj-lt"/>
                <a:ea typeface="Times New Roman" panose="02020603050405020304" pitchFamily="18" charset="0"/>
              </a:rPr>
              <a:t>, </a:t>
            </a:r>
            <a:r>
              <a:rPr lang="pt-BR" sz="1850">
                <a:latin typeface="+mj-lt"/>
                <a:ea typeface="Times New Roman" panose="02020603050405020304" pitchFamily="18" charset="0"/>
              </a:rPr>
              <a:t>SV dễ dàng tìm DN phù hợp để thực tập và ứng tuyển xin việc làm đúng chuyên ngành. Có 100% SV tốt nghiệp của được trường giới thiệu việc làm phù hợp với ngành nghề đào tạo cho DN. </a:t>
            </a:r>
            <a:endParaRPr lang="en-US" sz="1850">
              <a:latin typeface="+mj-lt"/>
            </a:endParaRPr>
          </a:p>
        </p:txBody>
      </p:sp>
    </p:spTree>
    <p:extLst>
      <p:ext uri="{BB962C8B-B14F-4D97-AF65-F5344CB8AC3E}">
        <p14:creationId xmlns:p14="http://schemas.microsoft.com/office/powerpoint/2010/main" val="7039630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79"/>
            <a:ext cx="9148572" cy="792089"/>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3.4. </a:t>
            </a:r>
            <a:r>
              <a:rPr lang="vi-VN"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Vận động doanh nghiệp tài trợ các trang thiết bị hiện đại phục vụ công tác đào tạo của trường</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251520" y="1412776"/>
            <a:ext cx="8740080" cy="1852815"/>
          </a:xfrm>
          <a:prstGeom prst="rect">
            <a:avLst/>
          </a:prstGeom>
          <a:noFill/>
        </p:spPr>
        <p:txBody>
          <a:bodyPr wrap="square">
            <a:spAutoFit/>
          </a:bodyPr>
          <a:lstStyle/>
          <a:p>
            <a:pPr algn="just">
              <a:lnSpc>
                <a:spcPct val="130000"/>
              </a:lnSpc>
              <a:spcBef>
                <a:spcPts val="600"/>
              </a:spcBef>
              <a:spcAft>
                <a:spcPts val="600"/>
              </a:spcAft>
            </a:pPr>
            <a:r>
              <a:rPr lang="pt-BR" sz="2200">
                <a:solidFill>
                  <a:srgbClr val="0000FF"/>
                </a:solidFill>
                <a:effectLst/>
                <a:latin typeface="+mj-lt"/>
                <a:ea typeface="Times New Roman" panose="02020603050405020304" pitchFamily="18" charset="0"/>
              </a:rPr>
              <a:t>Nhận </a:t>
            </a:r>
            <a:r>
              <a:rPr lang="en-US" sz="2200" err="1">
                <a:solidFill>
                  <a:srgbClr val="0000FF"/>
                </a:solidFill>
                <a:effectLst/>
                <a:latin typeface="+mj-lt"/>
                <a:ea typeface="Calibri" panose="020F0502020204030204" pitchFamily="34" charset="0"/>
              </a:rPr>
              <a:t>thức</a:t>
            </a:r>
            <a:r>
              <a:rPr lang="pt-BR" sz="2200">
                <a:solidFill>
                  <a:srgbClr val="0000FF"/>
                </a:solidFill>
                <a:effectLst/>
                <a:latin typeface="+mj-lt"/>
                <a:ea typeface="Times New Roman" panose="02020603050405020304" pitchFamily="18" charset="0"/>
              </a:rPr>
              <a:t> rõ về cơ sở vật chất mà đặc biệt là máy móc, thiết bị dạy thực hành đóng vai trò hết sức quan trọng, quyết định đến chất lượng đào tạo. NT vận động DN tài trợ trang thiết bị, máy móc hiện đại phù hợp với chương trình đào tạo của trường.</a:t>
            </a:r>
            <a:endParaRPr lang="en-US" sz="2200">
              <a:solidFill>
                <a:srgbClr val="0000FF"/>
              </a:solidFill>
              <a:effectLst/>
              <a:latin typeface="+mj-lt"/>
              <a:ea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8489" y="3274135"/>
            <a:ext cx="4692416" cy="3043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646146" y="3274136"/>
            <a:ext cx="4527013" cy="306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83444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79"/>
            <a:ext cx="9148572" cy="792089"/>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3.4. </a:t>
            </a:r>
            <a:r>
              <a:rPr lang="vi-VN"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Vận động doanh nghiệp tài trợ các trang thiết bị hiện đại phục vụ công tác đào tạo của trường</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152400" y="1340768"/>
            <a:ext cx="8839200" cy="1251048"/>
          </a:xfrm>
          <a:prstGeom prst="rect">
            <a:avLst/>
          </a:prstGeom>
          <a:noFill/>
        </p:spPr>
        <p:txBody>
          <a:bodyPr wrap="square">
            <a:spAutoFit/>
          </a:bodyPr>
          <a:lstStyle/>
          <a:p>
            <a:pPr algn="just">
              <a:lnSpc>
                <a:spcPct val="130000"/>
              </a:lnSpc>
              <a:spcBef>
                <a:spcPts val="600"/>
              </a:spcBef>
              <a:spcAft>
                <a:spcPts val="600"/>
              </a:spcAft>
            </a:pPr>
            <a:r>
              <a:rPr lang="pt-BR" sz="2000">
                <a:solidFill>
                  <a:srgbClr val="0000FF"/>
                </a:solidFill>
                <a:effectLst/>
                <a:latin typeface="+mj-lt"/>
                <a:ea typeface="Times New Roman" panose="02020603050405020304" pitchFamily="18" charset="0"/>
              </a:rPr>
              <a:t>NT luôn quan tâm tìm hiểu, đề xuất cùng DN nghiên cứu chế tạo và đầu tư những máy móc thiết bị hiện đại phù hợp với chương trình đào tạo được cập nhật liên tục, song song tiếp cận với máy móc thiết bị các DN đang sử dụng.</a:t>
            </a:r>
            <a:endParaRPr lang="en-US" sz="2000">
              <a:solidFill>
                <a:srgbClr val="0000FF"/>
              </a:solidFill>
              <a:effectLst/>
              <a:latin typeface="+mj-lt"/>
              <a:ea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482465" y="2985434"/>
            <a:ext cx="4661535" cy="3323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picture containing text, indoor, green&#10;&#10;Description automatically generated">
            <a:extLst>
              <a:ext uri="{FF2B5EF4-FFF2-40B4-BE49-F238E27FC236}">
                <a16:creationId xmlns:a16="http://schemas.microsoft.com/office/drawing/2014/main" id="{51289DC3-481B-511A-F95C-C6EFD47DBC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00" y="2591816"/>
            <a:ext cx="4218435" cy="3988816"/>
          </a:xfrm>
          <a:prstGeom prst="rect">
            <a:avLst/>
          </a:prstGeom>
        </p:spPr>
      </p:pic>
    </p:spTree>
    <p:extLst>
      <p:ext uri="{BB962C8B-B14F-4D97-AF65-F5344CB8AC3E}">
        <p14:creationId xmlns:p14="http://schemas.microsoft.com/office/powerpoint/2010/main" val="2659554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79"/>
            <a:ext cx="9148572" cy="792089"/>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3.4. </a:t>
            </a:r>
            <a:r>
              <a:rPr lang="vi-VN"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Vận động doanh nghiệp tài trợ các trang thiết bị hiện đại phục vụ công tác đào tạo của trường</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251520" y="1440242"/>
            <a:ext cx="8740080" cy="1412694"/>
          </a:xfrm>
          <a:prstGeom prst="rect">
            <a:avLst/>
          </a:prstGeom>
          <a:noFill/>
        </p:spPr>
        <p:txBody>
          <a:bodyPr wrap="square">
            <a:spAutoFit/>
          </a:bodyPr>
          <a:lstStyle/>
          <a:p>
            <a:pPr algn="just">
              <a:lnSpc>
                <a:spcPct val="130000"/>
              </a:lnSpc>
              <a:spcBef>
                <a:spcPts val="600"/>
              </a:spcBef>
              <a:spcAft>
                <a:spcPts val="600"/>
              </a:spcAft>
            </a:pPr>
            <a:r>
              <a:rPr lang="en-US" sz="2200">
                <a:solidFill>
                  <a:srgbClr val="0000FF"/>
                </a:solidFill>
                <a:effectLst/>
                <a:latin typeface="+mj-lt"/>
                <a:ea typeface="Times New Roman" panose="02020603050405020304" pitchFamily="18" charset="0"/>
              </a:rPr>
              <a:t>Thực </a:t>
            </a:r>
            <a:r>
              <a:rPr lang="en-US" sz="2200" err="1">
                <a:solidFill>
                  <a:srgbClr val="0000FF"/>
                </a:solidFill>
                <a:effectLst/>
                <a:latin typeface="+mj-lt"/>
                <a:ea typeface="Times New Roman" panose="02020603050405020304" pitchFamily="18" charset="0"/>
              </a:rPr>
              <a:t>hiện</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chủ</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trương</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khuyến</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khích</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xã</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hội</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hóa</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giáo</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dục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nghề</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nghiệp</a:t>
            </a:r>
            <a:r>
              <a:rPr lang="en-US" sz="2200">
                <a:solidFill>
                  <a:srgbClr val="0000FF"/>
                </a:solidFill>
                <a:effectLst/>
                <a:latin typeface="+mj-lt"/>
                <a:ea typeface="Times New Roman" panose="02020603050405020304" pitchFamily="18" charset="0"/>
              </a:rPr>
              <a:t>, NT </a:t>
            </a:r>
            <a:r>
              <a:rPr lang="en-US" sz="2200" err="1">
                <a:solidFill>
                  <a:srgbClr val="0000FF"/>
                </a:solidFill>
                <a:effectLst/>
                <a:latin typeface="+mj-lt"/>
                <a:ea typeface="Times New Roman" panose="02020603050405020304" pitchFamily="18" charset="0"/>
              </a:rPr>
              <a:t>đã</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liên</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hệ</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và</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nhận</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được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sự</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hỗ</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trợ</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hợp</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tác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của</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nhiều</a:t>
            </a:r>
            <a:r>
              <a:rPr lang="en-US" sz="2200">
                <a:solidFill>
                  <a:srgbClr val="0000FF"/>
                </a:solidFill>
                <a:effectLst/>
                <a:latin typeface="+mj-lt"/>
                <a:ea typeface="Times New Roman" panose="02020603050405020304" pitchFamily="18" charset="0"/>
              </a:rPr>
              <a:t> DN, </a:t>
            </a:r>
            <a:r>
              <a:rPr lang="en-US" sz="2200" err="1">
                <a:solidFill>
                  <a:srgbClr val="0000FF"/>
                </a:solidFill>
                <a:effectLst/>
                <a:latin typeface="+mj-lt"/>
                <a:ea typeface="Times New Roman" panose="02020603050405020304" pitchFamily="18" charset="0"/>
              </a:rPr>
              <a:t>tổ</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chức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trong</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và</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ngoài</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nước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cho</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công</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tác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đào</a:t>
            </a:r>
            <a:r>
              <a:rPr lang="en-US" sz="2200">
                <a:solidFill>
                  <a:srgbClr val="0000FF"/>
                </a:solidFill>
                <a:effectLst/>
                <a:latin typeface="+mj-lt"/>
                <a:ea typeface="Times New Roman" panose="02020603050405020304" pitchFamily="18" charset="0"/>
              </a:rPr>
              <a:t> tạo của NT</a:t>
            </a:r>
            <a:r>
              <a:rPr lang="en-US" sz="2200">
                <a:solidFill>
                  <a:srgbClr val="0000FF"/>
                </a:solidFill>
                <a:latin typeface="+mj-lt"/>
                <a:ea typeface="Times New Roman" panose="02020603050405020304" pitchFamily="18" charset="0"/>
              </a:rPr>
              <a:t>.</a:t>
            </a:r>
            <a:endParaRPr lang="en-US" sz="2200">
              <a:solidFill>
                <a:srgbClr val="0000FF"/>
              </a:solidFill>
              <a:effectLst/>
              <a:latin typeface="+mj-lt"/>
              <a:ea typeface="Times New Roman" panose="02020603050405020304" pitchFamily="18" charset="0"/>
              <a:cs typeface="Times New Roman" panose="02020603050405020304" pitchFamily="18" charset="0"/>
            </a:endParaRPr>
          </a:p>
        </p:txBody>
      </p:sp>
      <p:pic>
        <p:nvPicPr>
          <p:cNvPr id="4098" name="Picture 2"/>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24653" y="3172657"/>
            <a:ext cx="4469917" cy="3091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3"/>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445264" y="3172657"/>
            <a:ext cx="4698736" cy="3091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52487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79"/>
            <a:ext cx="9148572" cy="792089"/>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3.4. </a:t>
            </a:r>
            <a:r>
              <a:rPr lang="vi-VN"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Vận động doanh nghiệp tài trợ các trang thiết bị hiện đại phục vụ công tác đào tạo của trường</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5793006"/>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251520" y="1440242"/>
            <a:ext cx="8740080" cy="1412694"/>
          </a:xfrm>
          <a:prstGeom prst="rect">
            <a:avLst/>
          </a:prstGeom>
          <a:noFill/>
        </p:spPr>
        <p:txBody>
          <a:bodyPr wrap="square">
            <a:spAutoFit/>
          </a:bodyPr>
          <a:lstStyle/>
          <a:p>
            <a:pPr algn="just">
              <a:lnSpc>
                <a:spcPct val="130000"/>
              </a:lnSpc>
              <a:spcBef>
                <a:spcPts val="600"/>
              </a:spcBef>
              <a:spcAft>
                <a:spcPts val="600"/>
              </a:spcAft>
            </a:pPr>
            <a:r>
              <a:rPr lang="en-US" sz="2200">
                <a:solidFill>
                  <a:srgbClr val="0000FF"/>
                </a:solidFill>
                <a:effectLst/>
                <a:latin typeface="+mj-lt"/>
                <a:ea typeface="Times New Roman" panose="02020603050405020304" pitchFamily="18" charset="0"/>
              </a:rPr>
              <a:t>Thực </a:t>
            </a:r>
            <a:r>
              <a:rPr lang="en-US" sz="2200" err="1">
                <a:solidFill>
                  <a:srgbClr val="0000FF"/>
                </a:solidFill>
                <a:effectLst/>
                <a:latin typeface="+mj-lt"/>
                <a:ea typeface="Times New Roman" panose="02020603050405020304" pitchFamily="18" charset="0"/>
              </a:rPr>
              <a:t>hiện</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chủ</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trương</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khuyến</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khích</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xã</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hội</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hóa</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giáo</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dục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nghề</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nghiệp</a:t>
            </a:r>
            <a:r>
              <a:rPr lang="en-US" sz="2200">
                <a:solidFill>
                  <a:srgbClr val="0000FF"/>
                </a:solidFill>
                <a:effectLst/>
                <a:latin typeface="+mj-lt"/>
                <a:ea typeface="Times New Roman" panose="02020603050405020304" pitchFamily="18" charset="0"/>
              </a:rPr>
              <a:t>, NT </a:t>
            </a:r>
            <a:r>
              <a:rPr lang="en-US" sz="2200" err="1">
                <a:solidFill>
                  <a:srgbClr val="0000FF"/>
                </a:solidFill>
                <a:effectLst/>
                <a:latin typeface="+mj-lt"/>
                <a:ea typeface="Times New Roman" panose="02020603050405020304" pitchFamily="18" charset="0"/>
              </a:rPr>
              <a:t>đã</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liên</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hệ</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và</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nhận</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được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sự</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hỗ</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trợ</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hợp</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tác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của</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nhiều</a:t>
            </a:r>
            <a:r>
              <a:rPr lang="en-US" sz="2200">
                <a:solidFill>
                  <a:srgbClr val="0000FF"/>
                </a:solidFill>
                <a:effectLst/>
                <a:latin typeface="+mj-lt"/>
                <a:ea typeface="Times New Roman" panose="02020603050405020304" pitchFamily="18" charset="0"/>
              </a:rPr>
              <a:t> DN, </a:t>
            </a:r>
            <a:r>
              <a:rPr lang="en-US" sz="2200" err="1">
                <a:solidFill>
                  <a:srgbClr val="0000FF"/>
                </a:solidFill>
                <a:effectLst/>
                <a:latin typeface="+mj-lt"/>
                <a:ea typeface="Times New Roman" panose="02020603050405020304" pitchFamily="18" charset="0"/>
              </a:rPr>
              <a:t>tổ</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chức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trong</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và</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ngoài</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nước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cho</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công</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tác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đào</a:t>
            </a:r>
            <a:r>
              <a:rPr lang="en-US" sz="2200">
                <a:solidFill>
                  <a:srgbClr val="0000FF"/>
                </a:solidFill>
                <a:effectLst/>
                <a:latin typeface="+mj-lt"/>
                <a:ea typeface="Times New Roman" panose="02020603050405020304" pitchFamily="18" charset="0"/>
              </a:rPr>
              <a:t> tạo của NT</a:t>
            </a:r>
            <a:r>
              <a:rPr lang="en-US" sz="2200">
                <a:solidFill>
                  <a:srgbClr val="0000FF"/>
                </a:solidFill>
                <a:latin typeface="+mj-lt"/>
                <a:ea typeface="Times New Roman" panose="02020603050405020304" pitchFamily="18" charset="0"/>
              </a:rPr>
              <a:t>.</a:t>
            </a:r>
            <a:endParaRPr lang="en-US" sz="2200">
              <a:solidFill>
                <a:srgbClr val="0000FF"/>
              </a:solidFill>
              <a:effectLst/>
              <a:latin typeface="+mj-lt"/>
              <a:ea typeface="Times New Roman" panose="02020603050405020304" pitchFamily="18" charset="0"/>
              <a:cs typeface="Times New Roman" panose="02020603050405020304" pitchFamily="18" charset="0"/>
            </a:endParaRPr>
          </a:p>
        </p:txBody>
      </p:sp>
      <p:pic>
        <p:nvPicPr>
          <p:cNvPr id="5122" name="Picture 2"/>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 y="2996952"/>
            <a:ext cx="4622105" cy="3264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3"/>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644007" y="2996953"/>
            <a:ext cx="4504565" cy="3264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58295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79"/>
            <a:ext cx="9148572" cy="792089"/>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just">
              <a:defRPr/>
            </a:pPr>
            <a:r>
              <a:rPr lang="en-US"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3.4. </a:t>
            </a:r>
            <a:r>
              <a:rPr lang="vi-VN"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mj-lt"/>
                <a:ea typeface="Tahoma" panose="020B0604030504040204" pitchFamily="34" charset="0"/>
                <a:cs typeface="Tahoma" panose="020B0604030504040204" pitchFamily="34" charset="0"/>
              </a:rPr>
              <a:t>Vận động doanh nghiệp tài trợ các trang thiết bị hiện đại phục vụ công tác đào tạo của trường</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 name="Rectangle 4"/>
          <p:cNvSpPr/>
          <p:nvPr/>
        </p:nvSpPr>
        <p:spPr>
          <a:xfrm>
            <a:off x="179512" y="1478394"/>
            <a:ext cx="8784976" cy="1446550"/>
          </a:xfrm>
          <a:prstGeom prst="rect">
            <a:avLst/>
          </a:prstGeom>
        </p:spPr>
        <p:txBody>
          <a:bodyPr wrap="square">
            <a:spAutoFit/>
          </a:bodyPr>
          <a:lstStyle/>
          <a:p>
            <a:pPr algn="just"/>
            <a:r>
              <a:rPr lang="pt-BR" sz="2200">
                <a:solidFill>
                  <a:srgbClr val="0000FF"/>
                </a:solidFill>
                <a:latin typeface="+mj-lt"/>
                <a:ea typeface="Times New Roman" panose="02020603050405020304" pitchFamily="18" charset="0"/>
              </a:rPr>
              <a:t>NT tiến hành ký kết hợp tác với các doanh nghiệp, nhất là các Tập đoàn, các công ty nước ngoài có thương hiệu lớn, ... để thành lập các Trung tâm thực hành sửa chữa tại các khoa với sự hỗ trợ thiết bị, máy móc, vật tư của doanh nghiệp.</a:t>
            </a:r>
            <a:endParaRPr lang="en-US" sz="2200">
              <a:solidFill>
                <a:srgbClr val="0000FF"/>
              </a:solidFill>
              <a:latin typeface="+mj-lt"/>
            </a:endParaRPr>
          </a:p>
        </p:txBody>
      </p:sp>
      <p:pic>
        <p:nvPicPr>
          <p:cNvPr id="614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082" y="3140968"/>
            <a:ext cx="4454564" cy="3312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91" y="3169718"/>
            <a:ext cx="4661891" cy="3283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70616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79"/>
            <a:ext cx="9148572" cy="576065"/>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ctr">
              <a:defRPr/>
            </a:pPr>
            <a:r>
              <a:rPr lang="en-US"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4. </a:t>
            </a:r>
            <a:r>
              <a:rPr lang="vi-VN"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ĐỀ XUẤT, KIẾN NGHỊ</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35496" y="1296226"/>
            <a:ext cx="9113076" cy="1412694"/>
          </a:xfrm>
          <a:prstGeom prst="rect">
            <a:avLst/>
          </a:prstGeom>
          <a:noFill/>
        </p:spPr>
        <p:txBody>
          <a:bodyPr wrap="square">
            <a:spAutoFit/>
          </a:bodyPr>
          <a:lstStyle/>
          <a:p>
            <a:pPr indent="461963" algn="just">
              <a:lnSpc>
                <a:spcPct val="130000"/>
              </a:lnSpc>
              <a:spcBef>
                <a:spcPts val="600"/>
              </a:spcBef>
              <a:spcAft>
                <a:spcPts val="600"/>
              </a:spcAft>
            </a:pPr>
            <a:r>
              <a:rPr lang="en-US" sz="2200" err="1">
                <a:solidFill>
                  <a:srgbClr val="0000FF"/>
                </a:solidFill>
                <a:effectLst/>
                <a:latin typeface="+mj-lt"/>
                <a:ea typeface="Times New Roman" panose="02020603050405020304" pitchFamily="18" charset="0"/>
              </a:rPr>
              <a:t>Đề</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nghị</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Bộ</a:t>
            </a:r>
            <a:r>
              <a:rPr lang="en-US" sz="2200">
                <a:solidFill>
                  <a:srgbClr val="0000FF"/>
                </a:solidFill>
                <a:effectLst/>
                <a:latin typeface="+mj-lt"/>
                <a:ea typeface="Times New Roman" panose="02020603050405020304" pitchFamily="18" charset="0"/>
              </a:rPr>
              <a:t> Lao </a:t>
            </a:r>
            <a:r>
              <a:rPr lang="en-US" sz="2200" err="1">
                <a:solidFill>
                  <a:srgbClr val="0000FF"/>
                </a:solidFill>
                <a:effectLst/>
                <a:latin typeface="+mj-lt"/>
                <a:ea typeface="Times New Roman" panose="02020603050405020304" pitchFamily="18" charset="0"/>
              </a:rPr>
              <a:t>động</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Thương</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binh</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và</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Xã</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hội</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Tổng</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cục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giáo</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dục</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nghề</a:t>
            </a:r>
            <a:r>
              <a:rPr lang="en-US" sz="2200">
                <a:solidFill>
                  <a:srgbClr val="0000FF"/>
                </a:solidFill>
                <a:effectLst/>
                <a:latin typeface="+mj-lt"/>
                <a:ea typeface="Times New Roman" panose="02020603050405020304" pitchFamily="18" charset="0"/>
              </a:rPr>
              <a:t> </a:t>
            </a:r>
            <a:r>
              <a:rPr lang="en-US" sz="2200" err="1">
                <a:solidFill>
                  <a:srgbClr val="0000FF"/>
                </a:solidFill>
                <a:effectLst/>
                <a:latin typeface="+mj-lt"/>
                <a:ea typeface="Times New Roman" panose="02020603050405020304" pitchFamily="18" charset="0"/>
              </a:rPr>
              <a:t>nghiệp</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có</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chính</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sách</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đãi</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ngộ</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cụ</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thể</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cho</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những</a:t>
            </a:r>
            <a:r>
              <a:rPr lang="en-US" sz="2200">
                <a:solidFill>
                  <a:srgbClr val="0000FF"/>
                </a:solidFill>
                <a:effectLst/>
                <a:latin typeface="+mj-lt"/>
                <a:ea typeface="Calibri" panose="020F0502020204030204" pitchFamily="34" charset="0"/>
              </a:rPr>
              <a:t> DN </a:t>
            </a:r>
            <a:r>
              <a:rPr lang="en-US" sz="2200" err="1">
                <a:solidFill>
                  <a:srgbClr val="0000FF"/>
                </a:solidFill>
                <a:effectLst/>
                <a:latin typeface="+mj-lt"/>
                <a:ea typeface="Calibri" panose="020F0502020204030204" pitchFamily="34" charset="0"/>
              </a:rPr>
              <a:t>tích</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cực</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tham</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gia</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đào</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tạo</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gắn</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kết</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giữa</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các</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cơ</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sở</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giáo</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dục</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nghề</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nghiệp</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với</a:t>
            </a:r>
            <a:r>
              <a:rPr lang="en-US" sz="2200">
                <a:solidFill>
                  <a:srgbClr val="0000FF"/>
                </a:solidFill>
                <a:effectLst/>
                <a:latin typeface="+mj-lt"/>
                <a:ea typeface="Calibri" panose="020F0502020204030204" pitchFamily="34" charset="0"/>
              </a:rPr>
              <a:t> DN. </a:t>
            </a:r>
            <a:endParaRPr lang="en-US" sz="2200">
              <a:solidFill>
                <a:srgbClr val="0000FF"/>
              </a:solidFill>
              <a:effectLst/>
              <a:latin typeface="+mj-lt"/>
              <a:ea typeface="Times New Roman" panose="02020603050405020304" pitchFamily="18" charset="0"/>
              <a:cs typeface="Times New Roman" panose="02020603050405020304" pitchFamily="18" charset="0"/>
            </a:endParaRPr>
          </a:p>
        </p:txBody>
      </p:sp>
      <p:pic>
        <p:nvPicPr>
          <p:cNvPr id="7170" name="Picture 2"/>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5495" y="2982280"/>
            <a:ext cx="4464497" cy="302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3"/>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499992" y="2982279"/>
            <a:ext cx="4644008" cy="3026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52960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79"/>
            <a:ext cx="9148572" cy="576065"/>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ctr">
              <a:defRPr/>
            </a:pPr>
            <a:r>
              <a:rPr lang="en-US"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4. </a:t>
            </a:r>
            <a:r>
              <a:rPr lang="vi-VN"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ĐỀ XUẤT, KIẾN NGHỊ</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251520" y="1196752"/>
            <a:ext cx="8740080" cy="1852815"/>
          </a:xfrm>
          <a:prstGeom prst="rect">
            <a:avLst/>
          </a:prstGeom>
          <a:noFill/>
        </p:spPr>
        <p:txBody>
          <a:bodyPr wrap="square">
            <a:spAutoFit/>
          </a:bodyPr>
          <a:lstStyle/>
          <a:p>
            <a:pPr indent="461963" algn="just">
              <a:lnSpc>
                <a:spcPct val="130000"/>
              </a:lnSpc>
              <a:spcBef>
                <a:spcPts val="600"/>
              </a:spcBef>
              <a:spcAft>
                <a:spcPts val="600"/>
              </a:spcAft>
            </a:pPr>
            <a:r>
              <a:rPr lang="en-US" sz="2200">
                <a:solidFill>
                  <a:srgbClr val="0000FF"/>
                </a:solidFill>
                <a:ea typeface="Times New Roman" panose="02020603050405020304" pitchFamily="18" charset="0"/>
              </a:rPr>
              <a:t>Bộ Lao động Thương binh và Xã hội TP.HCM</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tổ</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chức</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nhiều</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hội</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thảo</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về</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gắn</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kết</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giữa</a:t>
            </a:r>
            <a:r>
              <a:rPr lang="en-US" sz="2200">
                <a:solidFill>
                  <a:srgbClr val="0000FF"/>
                </a:solidFill>
                <a:effectLst/>
                <a:latin typeface="+mj-lt"/>
                <a:ea typeface="Calibri" panose="020F0502020204030204" pitchFamily="34" charset="0"/>
              </a:rPr>
              <a:t> các cơ sở giáo </a:t>
            </a:r>
            <a:r>
              <a:rPr lang="en-US" sz="2200" err="1">
                <a:solidFill>
                  <a:srgbClr val="0000FF"/>
                </a:solidFill>
                <a:effectLst/>
                <a:latin typeface="+mj-lt"/>
                <a:ea typeface="Calibri" panose="020F0502020204030204" pitchFamily="34" charset="0"/>
              </a:rPr>
              <a:t>dục</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nghề</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nghiệp</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với</a:t>
            </a:r>
            <a:r>
              <a:rPr lang="en-US" sz="2200">
                <a:solidFill>
                  <a:srgbClr val="0000FF"/>
                </a:solidFill>
                <a:effectLst/>
                <a:latin typeface="+mj-lt"/>
                <a:ea typeface="Calibri" panose="020F0502020204030204" pitchFamily="34" charset="0"/>
              </a:rPr>
              <a:t> DN </a:t>
            </a:r>
            <a:r>
              <a:rPr lang="en-US" sz="2200" err="1">
                <a:solidFill>
                  <a:srgbClr val="0000FF"/>
                </a:solidFill>
                <a:effectLst/>
                <a:latin typeface="+mj-lt"/>
                <a:ea typeface="Calibri" panose="020F0502020204030204" pitchFamily="34" charset="0"/>
              </a:rPr>
              <a:t>để</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các</a:t>
            </a:r>
            <a:r>
              <a:rPr lang="en-US" sz="2200">
                <a:solidFill>
                  <a:srgbClr val="0000FF"/>
                </a:solidFill>
                <a:effectLst/>
                <a:latin typeface="+mj-lt"/>
                <a:ea typeface="Calibri" panose="020F0502020204030204" pitchFamily="34" charset="0"/>
              </a:rPr>
              <a:t> trường </a:t>
            </a:r>
            <a:r>
              <a:rPr lang="en-US" sz="2200" err="1">
                <a:solidFill>
                  <a:srgbClr val="0000FF"/>
                </a:solidFill>
                <a:effectLst/>
                <a:latin typeface="+mj-lt"/>
                <a:ea typeface="Calibri" panose="020F0502020204030204" pitchFamily="34" charset="0"/>
              </a:rPr>
              <a:t>có</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thể</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trao</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đổi</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kinh</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nghiệm</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học</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hỏi</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về</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việc</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phát</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triển</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mối</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liên</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kết</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đào</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tạo</a:t>
            </a:r>
            <a:r>
              <a:rPr lang="en-US" sz="2200">
                <a:solidFill>
                  <a:srgbClr val="0000FF"/>
                </a:solidFill>
                <a:effectLst/>
                <a:latin typeface="+mj-lt"/>
                <a:ea typeface="Calibri" panose="020F0502020204030204" pitchFamily="34" charset="0"/>
              </a:rPr>
              <a:t> </a:t>
            </a:r>
            <a:r>
              <a:rPr lang="en-US" sz="2200" err="1">
                <a:solidFill>
                  <a:srgbClr val="0000FF"/>
                </a:solidFill>
                <a:effectLst/>
                <a:latin typeface="+mj-lt"/>
                <a:ea typeface="Calibri" panose="020F0502020204030204" pitchFamily="34" charset="0"/>
              </a:rPr>
              <a:t>giữa</a:t>
            </a:r>
            <a:r>
              <a:rPr lang="en-US" sz="2200">
                <a:solidFill>
                  <a:srgbClr val="0000FF"/>
                </a:solidFill>
                <a:effectLst/>
                <a:latin typeface="+mj-lt"/>
                <a:ea typeface="Calibri" panose="020F0502020204030204" pitchFamily="34" charset="0"/>
              </a:rPr>
              <a:t> NT </a:t>
            </a:r>
            <a:r>
              <a:rPr lang="en-US" sz="2200" err="1">
                <a:solidFill>
                  <a:srgbClr val="0000FF"/>
                </a:solidFill>
                <a:effectLst/>
                <a:latin typeface="+mj-lt"/>
                <a:ea typeface="Calibri" panose="020F0502020204030204" pitchFamily="34" charset="0"/>
              </a:rPr>
              <a:t>và</a:t>
            </a:r>
            <a:r>
              <a:rPr lang="en-US" sz="2200">
                <a:solidFill>
                  <a:srgbClr val="0000FF"/>
                </a:solidFill>
                <a:effectLst/>
                <a:latin typeface="+mj-lt"/>
                <a:ea typeface="Calibri" panose="020F0502020204030204" pitchFamily="34" charset="0"/>
              </a:rPr>
              <a:t> DN.</a:t>
            </a:r>
            <a:endParaRPr lang="en-US" sz="2200">
              <a:solidFill>
                <a:srgbClr val="0000FF"/>
              </a:solidFill>
              <a:effectLst/>
              <a:latin typeface="+mj-lt"/>
              <a:ea typeface="Times New Roman" panose="02020603050405020304" pitchFamily="18" charset="0"/>
              <a:cs typeface="Times New Roman" panose="02020603050405020304" pitchFamily="18" charset="0"/>
            </a:endParaRPr>
          </a:p>
        </p:txBody>
      </p:sp>
      <p:pic>
        <p:nvPicPr>
          <p:cNvPr id="8194" name="Picture 2"/>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5474" y="3284983"/>
            <a:ext cx="4706445" cy="3096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3"/>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765245" y="3279358"/>
            <a:ext cx="4386638" cy="310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71323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45B376E0-B249-4D39-9252-0D11695A5F63}"/>
              </a:ext>
            </a:extLst>
          </p:cNvPr>
          <p:cNvSpPr txBox="1">
            <a:spLocks/>
          </p:cNvSpPr>
          <p:nvPr/>
        </p:nvSpPr>
        <p:spPr bwMode="gray">
          <a:xfrm>
            <a:off x="0" y="548679"/>
            <a:ext cx="9148572" cy="576065"/>
          </a:xfrm>
          <a:prstGeom prst="rect">
            <a:avLst/>
          </a:prstGeom>
          <a:ln/>
        </p:spPr>
        <p:style>
          <a:lnRef idx="0">
            <a:schemeClr val="accent3"/>
          </a:lnRef>
          <a:fillRef idx="3">
            <a:schemeClr val="accent3"/>
          </a:fillRef>
          <a:effectRef idx="3">
            <a:schemeClr val="accent3"/>
          </a:effectRef>
          <a:fontRef idx="minor">
            <a:schemeClr val="lt1"/>
          </a:fontRef>
        </p:style>
        <p:txBody>
          <a:bodyPr anchor="ctr">
            <a:noAutofit/>
          </a:bodyPr>
          <a:lstStyle>
            <a:lvl1pPr algn="l" rtl="0" eaLnBrk="1" fontAlgn="base" hangingPunct="1">
              <a:spcBef>
                <a:spcPct val="0"/>
              </a:spcBef>
              <a:spcAft>
                <a:spcPct val="0"/>
              </a:spcAft>
              <a:defRPr sz="3200" smtClean="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Verdana" pitchFamily="34" charset="0"/>
                <a:cs typeface="Arial" charset="0"/>
              </a:defRPr>
            </a:lvl2pPr>
            <a:lvl3pPr algn="l" rtl="0" eaLnBrk="1" fontAlgn="base" hangingPunct="1">
              <a:spcBef>
                <a:spcPct val="0"/>
              </a:spcBef>
              <a:spcAft>
                <a:spcPct val="0"/>
              </a:spcAft>
              <a:defRPr sz="3200">
                <a:solidFill>
                  <a:schemeClr val="bg1"/>
                </a:solidFill>
                <a:latin typeface="Verdana" pitchFamily="34" charset="0"/>
                <a:cs typeface="Arial" charset="0"/>
              </a:defRPr>
            </a:lvl3pPr>
            <a:lvl4pPr algn="l" rtl="0" eaLnBrk="1" fontAlgn="base" hangingPunct="1">
              <a:spcBef>
                <a:spcPct val="0"/>
              </a:spcBef>
              <a:spcAft>
                <a:spcPct val="0"/>
              </a:spcAft>
              <a:defRPr sz="3200">
                <a:solidFill>
                  <a:schemeClr val="bg1"/>
                </a:solidFill>
                <a:latin typeface="Verdana" pitchFamily="34" charset="0"/>
                <a:cs typeface="Arial" charset="0"/>
              </a:defRPr>
            </a:lvl4pPr>
            <a:lvl5pPr algn="l" rtl="0" eaLnBrk="1" fontAlgn="base" hangingPunct="1">
              <a:spcBef>
                <a:spcPct val="0"/>
              </a:spcBef>
              <a:spcAft>
                <a:spcPct val="0"/>
              </a:spcAft>
              <a:defRPr sz="3200">
                <a:solidFill>
                  <a:schemeClr val="bg1"/>
                </a:solidFill>
                <a:latin typeface="Verdana" pitchFamily="34" charset="0"/>
                <a:cs typeface="Arial" charset="0"/>
              </a:defRPr>
            </a:lvl5pPr>
            <a:lvl6pPr marL="457200" algn="l" rtl="0" eaLnBrk="1" fontAlgn="base" hangingPunct="1">
              <a:spcBef>
                <a:spcPct val="0"/>
              </a:spcBef>
              <a:spcAft>
                <a:spcPct val="0"/>
              </a:spcAft>
              <a:defRPr sz="3200">
                <a:solidFill>
                  <a:schemeClr val="bg1"/>
                </a:solidFill>
                <a:latin typeface="Verdana" pitchFamily="34" charset="0"/>
                <a:cs typeface="Arial" charset="0"/>
              </a:defRPr>
            </a:lvl6pPr>
            <a:lvl7pPr marL="914400" algn="l" rtl="0" eaLnBrk="1" fontAlgn="base" hangingPunct="1">
              <a:spcBef>
                <a:spcPct val="0"/>
              </a:spcBef>
              <a:spcAft>
                <a:spcPct val="0"/>
              </a:spcAft>
              <a:defRPr sz="3200">
                <a:solidFill>
                  <a:schemeClr val="bg1"/>
                </a:solidFill>
                <a:latin typeface="Verdana" pitchFamily="34" charset="0"/>
                <a:cs typeface="Arial" charset="0"/>
              </a:defRPr>
            </a:lvl7pPr>
            <a:lvl8pPr marL="1371600" algn="l" rtl="0" eaLnBrk="1" fontAlgn="base" hangingPunct="1">
              <a:spcBef>
                <a:spcPct val="0"/>
              </a:spcBef>
              <a:spcAft>
                <a:spcPct val="0"/>
              </a:spcAft>
              <a:defRPr sz="3200">
                <a:solidFill>
                  <a:schemeClr val="bg1"/>
                </a:solidFill>
                <a:latin typeface="Verdana" pitchFamily="34" charset="0"/>
                <a:cs typeface="Arial" charset="0"/>
              </a:defRPr>
            </a:lvl8pPr>
            <a:lvl9pPr marL="1828800" algn="l" rtl="0" eaLnBrk="1" fontAlgn="base" hangingPunct="1">
              <a:spcBef>
                <a:spcPct val="0"/>
              </a:spcBef>
              <a:spcAft>
                <a:spcPct val="0"/>
              </a:spcAft>
              <a:defRPr sz="3200">
                <a:solidFill>
                  <a:schemeClr val="bg1"/>
                </a:solidFill>
                <a:latin typeface="Verdana" pitchFamily="34" charset="0"/>
                <a:cs typeface="Arial" charset="0"/>
              </a:defRPr>
            </a:lvl9pPr>
          </a:lstStyle>
          <a:p>
            <a:pPr marL="0" lvl="1" algn="ctr">
              <a:defRPr/>
            </a:pPr>
            <a:r>
              <a:rPr lang="en-US"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5. </a:t>
            </a:r>
            <a:r>
              <a:rPr lang="vi-VN" sz="2200" b="1">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latin typeface="Tahoma" panose="020B0604030504040204" pitchFamily="34" charset="0"/>
                <a:ea typeface="Tahoma" panose="020B0604030504040204" pitchFamily="34" charset="0"/>
                <a:cs typeface="Tahoma" panose="020B0604030504040204" pitchFamily="34" charset="0"/>
              </a:rPr>
              <a:t>KẾT LUẬN</a:t>
            </a:r>
          </a:p>
        </p:txBody>
      </p:sp>
      <p:sp>
        <p:nvSpPr>
          <p:cNvPr id="4" name="TextBox 3">
            <a:extLst>
              <a:ext uri="{FF2B5EF4-FFF2-40B4-BE49-F238E27FC236}">
                <a16:creationId xmlns:a16="http://schemas.microsoft.com/office/drawing/2014/main" id="{A5253750-BEBD-4568-980B-B5E44CAEE67C}"/>
              </a:ext>
            </a:extLst>
          </p:cNvPr>
          <p:cNvSpPr txBox="1"/>
          <p:nvPr/>
        </p:nvSpPr>
        <p:spPr>
          <a:xfrm flipH="1">
            <a:off x="35496" y="6611119"/>
            <a:ext cx="6552728" cy="230832"/>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defRPr/>
            </a:pPr>
            <a:r>
              <a:rPr lang="en-US" sz="900" b="1">
                <a:ln/>
                <a:solidFill>
                  <a:srgbClr val="FF0000"/>
                </a:solidFill>
                <a:latin typeface="Tahoma" panose="020B0604030504040204" pitchFamily="34" charset="0"/>
                <a:ea typeface="Tahoma" panose="020B0604030504040204" pitchFamily="34" charset="0"/>
                <a:cs typeface="Tahoma" panose="020B0604030504040204" pitchFamily="34" charset="0"/>
              </a:rPr>
              <a:t>NHÂN VĂN – SÁNG TẠO – PHÁT TRIỂN – BỀN VỮNG</a:t>
            </a:r>
          </a:p>
        </p:txBody>
      </p:sp>
      <p:sp>
        <p:nvSpPr>
          <p:cNvPr id="52" name="Rectangle 51">
            <a:extLst>
              <a:ext uri="{FF2B5EF4-FFF2-40B4-BE49-F238E27FC236}">
                <a16:creationId xmlns:a16="http://schemas.microsoft.com/office/drawing/2014/main" id="{5D48E88D-4F90-4E2E-AA97-10C663DD80AC}"/>
              </a:ext>
            </a:extLst>
          </p:cNvPr>
          <p:cNvSpPr/>
          <p:nvPr/>
        </p:nvSpPr>
        <p:spPr>
          <a:xfrm>
            <a:off x="7820025" y="6009031"/>
            <a:ext cx="1171575" cy="468316"/>
          </a:xfrm>
          <a:prstGeom prst="rect">
            <a:avLst/>
          </a:prstGeom>
          <a:ln>
            <a:no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1CF6850-D074-1939-2D89-F1DF2D302E9A}"/>
              </a:ext>
            </a:extLst>
          </p:cNvPr>
          <p:cNvSpPr txBox="1"/>
          <p:nvPr/>
        </p:nvSpPr>
        <p:spPr>
          <a:xfrm>
            <a:off x="179512" y="1196752"/>
            <a:ext cx="8712967" cy="5159810"/>
          </a:xfrm>
          <a:prstGeom prst="rect">
            <a:avLst/>
          </a:prstGeom>
          <a:noFill/>
        </p:spPr>
        <p:txBody>
          <a:bodyPr wrap="square">
            <a:spAutoFit/>
          </a:bodyPr>
          <a:lstStyle/>
          <a:p>
            <a:pPr marL="342900" indent="-342900" algn="just">
              <a:lnSpc>
                <a:spcPct val="130000"/>
              </a:lnSpc>
              <a:spcBef>
                <a:spcPts val="600"/>
              </a:spcBef>
              <a:spcAft>
                <a:spcPts val="600"/>
              </a:spcAft>
              <a:buFont typeface="Wingdings" panose="05000000000000000000" pitchFamily="2" charset="2"/>
              <a:buChar char="v"/>
            </a:pPr>
            <a:r>
              <a:rPr lang="pt-BR" sz="2000">
                <a:solidFill>
                  <a:srgbClr val="000000"/>
                </a:solidFill>
                <a:effectLst/>
                <a:latin typeface="+mj-lt"/>
                <a:ea typeface="Times New Roman" panose="02020603050405020304" pitchFamily="18" charset="0"/>
              </a:rPr>
              <a:t>Có thể khẳng định rằng mối gắn kết giữa NT và DN rất quan trọng và cần thiết cho việc đảm bảo và nâng cao chất lượng đào tạo của NT, cũng là nguồn nhân lực có chất lượng cho các DN.</a:t>
            </a:r>
          </a:p>
          <a:p>
            <a:pPr marL="342900" indent="-342900" algn="just">
              <a:lnSpc>
                <a:spcPct val="130000"/>
              </a:lnSpc>
              <a:spcBef>
                <a:spcPts val="600"/>
              </a:spcBef>
              <a:spcAft>
                <a:spcPts val="600"/>
              </a:spcAft>
              <a:buFont typeface="Wingdings" panose="05000000000000000000" pitchFamily="2" charset="2"/>
              <a:buChar char="v"/>
            </a:pPr>
            <a:r>
              <a:rPr lang="pt-BR" sz="2000">
                <a:solidFill>
                  <a:srgbClr val="000000"/>
                </a:solidFill>
                <a:effectLst/>
                <a:latin typeface="+mj-lt"/>
                <a:ea typeface="Times New Roman" panose="02020603050405020304" pitchFamily="18" charset="0"/>
              </a:rPr>
              <a:t>Trường Cao đẳng Lý Tự Trọng Thành phố Hồ Chí Minh và các DN đã cùng thực hiện những giải pháp nhằm xây dựng và thắt chặt mối liên kết này một cách bền vững. Coi đó là phương án để đạt được sự đồng thuận và mang lại nhiều lợi ích thiết thực, lâu dài cho cả hai phía trong quá trình tuyển sinh, đào tạo, phát triển của NT và cung cấp nguồn nhân lực cho DN.</a:t>
            </a:r>
          </a:p>
          <a:p>
            <a:pPr marL="342900" indent="-342900" algn="just">
              <a:lnSpc>
                <a:spcPct val="130000"/>
              </a:lnSpc>
              <a:spcBef>
                <a:spcPts val="600"/>
              </a:spcBef>
              <a:spcAft>
                <a:spcPts val="600"/>
              </a:spcAft>
              <a:buFont typeface="Wingdings" panose="05000000000000000000" pitchFamily="2" charset="2"/>
              <a:buChar char="v"/>
            </a:pPr>
            <a:r>
              <a:rPr lang="pt-BR" sz="2000">
                <a:solidFill>
                  <a:srgbClr val="000000"/>
                </a:solidFill>
                <a:effectLst/>
                <a:latin typeface="+mj-lt"/>
                <a:ea typeface="Times New Roman" panose="02020603050405020304" pitchFamily="18" charset="0"/>
              </a:rPr>
              <a:t>NT và DN đều có thêm nhiều cơ hội để phát triển và thành công trong bối cảnh Cuộc cách mạng công nghiệp lần thứ tư, thời đại công nghệ số và hội nhập quốc tế.</a:t>
            </a:r>
            <a:endParaRPr lang="en-US" sz="2000">
              <a:effectLst/>
              <a:latin typeface="VNI-Times"/>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7308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99809A-5A4E-470D-AE89-5E4D0B3B2B91}"/>
              </a:ext>
            </a:extLst>
          </p:cNvPr>
          <p:cNvSpPr txBox="1"/>
          <p:nvPr/>
        </p:nvSpPr>
        <p:spPr>
          <a:xfrm>
            <a:off x="117698" y="2996952"/>
            <a:ext cx="8991600" cy="707886"/>
          </a:xfrm>
          <a:prstGeom prst="rect">
            <a:avLst/>
          </a:prstGeom>
          <a:noFill/>
        </p:spPr>
        <p:txBody>
          <a:bodyPr>
            <a:spAutoFit/>
          </a:bodyPr>
          <a:lstStyle/>
          <a:p>
            <a:pPr algn="ctr">
              <a:defRPr/>
            </a:pPr>
            <a:r>
              <a:rPr lang="en-US" sz="4000" b="1" spc="51">
                <a:ln w="11430">
                  <a:solidFill>
                    <a:schemeClr val="bg1"/>
                  </a:solidFill>
                </a:ln>
                <a:solidFill>
                  <a:srgbClr val="FF0000"/>
                </a:solidFill>
                <a:latin typeface="UTM American Sans" pitchFamily="18" charset="0"/>
              </a:rPr>
              <a:t>TRÂN TRỌNG CẢM ƠN</a:t>
            </a:r>
          </a:p>
        </p:txBody>
      </p:sp>
    </p:spTree>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2704</TotalTime>
  <Words>3148</Words>
  <Application>Microsoft Office PowerPoint</Application>
  <PresentationFormat>On-screen Show (4:3)</PresentationFormat>
  <Paragraphs>115</Paragraphs>
  <Slides>24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Tahoma</vt:lpstr>
      <vt:lpstr>Times New Roman</vt:lpstr>
      <vt:lpstr>UTM American Sans</vt:lpstr>
      <vt:lpstr>VNI-Times</vt:lpstr>
      <vt:lpstr>Wingdings</vt:lpstr>
      <vt:lpstr>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Siracusa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Texto</dc:title>
  <dc:creator>Mariajose</dc:creator>
  <cp:lastModifiedBy>K72B03_3_Châu Văn Bảo</cp:lastModifiedBy>
  <cp:revision>166</cp:revision>
  <dcterms:created xsi:type="dcterms:W3CDTF">2008-10-16T00:38:52Z</dcterms:created>
  <dcterms:modified xsi:type="dcterms:W3CDTF">2022-07-13T00:37:25Z</dcterms:modified>
</cp:coreProperties>
</file>