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80" r:id="rId2"/>
    <p:sldId id="312" r:id="rId3"/>
    <p:sldId id="257" r:id="rId4"/>
    <p:sldId id="313" r:id="rId5"/>
    <p:sldId id="258" r:id="rId6"/>
    <p:sldId id="260" r:id="rId7"/>
    <p:sldId id="261" r:id="rId8"/>
    <p:sldId id="262" r:id="rId9"/>
    <p:sldId id="316" r:id="rId10"/>
    <p:sldId id="264" r:id="rId11"/>
    <p:sldId id="265" r:id="rId12"/>
    <p:sldId id="266" r:id="rId13"/>
    <p:sldId id="267" r:id="rId14"/>
    <p:sldId id="268" r:id="rId15"/>
    <p:sldId id="269" r:id="rId16"/>
    <p:sldId id="270" r:id="rId17"/>
    <p:sldId id="310" r:id="rId18"/>
    <p:sldId id="326" r:id="rId19"/>
    <p:sldId id="272" r:id="rId20"/>
    <p:sldId id="317" r:id="rId21"/>
    <p:sldId id="274" r:id="rId22"/>
    <p:sldId id="342" r:id="rId23"/>
    <p:sldId id="320" r:id="rId24"/>
    <p:sldId id="277" r:id="rId25"/>
    <p:sldId id="318" r:id="rId26"/>
    <p:sldId id="319" r:id="rId27"/>
    <p:sldId id="279" r:id="rId28"/>
    <p:sldId id="32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2"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7F4CB"/>
    <a:srgbClr val="0000FF"/>
    <a:srgbClr val="FFFF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9" d="100"/>
          <a:sy n="79" d="100"/>
        </p:scale>
        <p:origin x="15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07T08:49:39.227" idx="2">
    <p:pos x="7268" y="-66"/>
    <p:text/>
  </p:cm>
</p:cmLst>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06C2808-4946-4D10-B3C6-CFECB6B88B69}" type="doc">
      <dgm:prSet loTypeId="urn:microsoft.com/office/officeart/2005/8/layout/radial5" loCatId="relationship" qsTypeId="urn:microsoft.com/office/officeart/2005/8/quickstyle/simple3#1" qsCatId="simple" csTypeId="urn:microsoft.com/office/officeart/2005/8/colors/accent1_2#1" csCatId="accent1" phldr="0"/>
      <dgm:spPr/>
      <dgm:t>
        <a:bodyPr/>
        <a:lstStyle/>
        <a:p>
          <a:endParaRPr lang="en-US"/>
        </a:p>
      </dgm:t>
    </dgm:pt>
    <dgm:pt modelId="{3159887D-BC34-4F44-B574-5DC0809E4A70}" type="pres">
      <dgm:prSet presAssocID="{E06C2808-4946-4D10-B3C6-CFECB6B88B69}" presName="Name0" presStyleCnt="0">
        <dgm:presLayoutVars>
          <dgm:chMax val="1"/>
          <dgm:dir/>
          <dgm:animLvl val="ctr"/>
          <dgm:resizeHandles val="exact"/>
        </dgm:presLayoutVars>
      </dgm:prSet>
      <dgm:spPr/>
      <dgm:t>
        <a:bodyPr/>
        <a:lstStyle/>
        <a:p>
          <a:endParaRPr lang="en-US"/>
        </a:p>
      </dgm:t>
    </dgm:pt>
  </dgm:ptLst>
  <dgm:cxnLst>
    <dgm:cxn modelId="{D0377DBD-E6AF-4FED-9A56-48D3095988B5}" type="presOf" srcId="{E06C2808-4946-4D10-B3C6-CFECB6B88B69}" destId="{3159887D-BC34-4F44-B574-5DC0809E4A70}" srcOrd="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1">
  <dgm:title val=""/>
  <dgm:desc val=""/>
  <dgm:catLst>
    <dgm:cat type="simple" pri="103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456AB8-FBDE-4E3B-B362-C02DDED90F03}" type="datetimeFigureOut">
              <a:rPr lang="en-US" smtClean="0"/>
              <a:t>7/10/2022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EEF60A-95A1-430D-A98F-33EF88702689}"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p:sp>
      <p:sp>
        <p:nvSpPr>
          <p:cNvPr id="88067" name="Notes Placeholder 2"/>
          <p:cNvSpPr>
            <a:spLocks noGrp="1"/>
          </p:cNvSpPr>
          <p:nvPr>
            <p:ph type="body" idx="1"/>
          </p:nvPr>
        </p:nvSpPr>
        <p:spPr/>
        <p:txBody>
          <a:bodyPr wrap="square" lIns="91440" tIns="45720" rIns="91440" bIns="45720" anchor="t" anchorCtr="0"/>
          <a:lstStyle/>
          <a:p>
            <a:pPr lvl="0"/>
            <a:endParaRPr lang="en-US" altLang="en-US" dirty="0"/>
          </a:p>
        </p:txBody>
      </p:sp>
      <p:sp>
        <p:nvSpPr>
          <p:cNvPr id="880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lstStyle/>
          <a:p>
            <a:pPr lvl="0" algn="r" eaLnBrk="1" hangingPunct="1"/>
            <a:fld id="{9A0DB2DC-4C9A-4742-B13C-FB6460FD3503}" type="slidenum">
              <a:rPr lang="en-US" altLang="en-US" sz="1200" dirty="0">
                <a:solidFill>
                  <a:srgbClr val="000000"/>
                </a:solidFill>
                <a:latin typeface=".VnTime" panose="020B7200000000000000" pitchFamily="34" charset="0"/>
                <a:cs typeface="Arial" panose="020B0604020202020204" pitchFamily="34" charset="0"/>
              </a:rPr>
              <a:t>1</a:t>
            </a:fld>
            <a:endParaRPr lang="en-US" altLang="en-US" sz="1200" dirty="0">
              <a:solidFill>
                <a:srgbClr val="000000"/>
              </a:solidFill>
              <a:latin typeface=".VnTime" panose="020B7200000000000000" pitchFamily="34" charset="0"/>
              <a:ea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fld id="{3F024544-2DEB-4B27-9D8D-11F80C5C2179}" type="slidenum">
              <a:rPr lang="en-US" altLang="en-US" sz="1200" b="0" i="0" smtClean="0">
                <a:latin typeface="Arial" panose="020B0604020202020204" pitchFamily="34" charset="0"/>
              </a:rPr>
              <a:t>24</a:t>
            </a:fld>
            <a:endParaRPr lang="en-US" altLang="en-US" sz="1200" b="0" i="0" smtClean="0">
              <a:latin typeface="Arial" panose="020B0604020202020204" pitchFamily="34" charset="0"/>
            </a:endParaRPr>
          </a:p>
        </p:txBody>
      </p:sp>
      <p:sp>
        <p:nvSpPr>
          <p:cNvPr id="87043" name="Slide Image Placeholder 1"/>
          <p:cNvSpPr>
            <a:spLocks noGrp="1" noRot="1" noChangeAspect="1" noChangeArrowheads="1" noTextEdit="1"/>
          </p:cNvSpPr>
          <p:nvPr>
            <p:ph type="sldImg" idx="4294967295"/>
          </p:nvPr>
        </p:nvSpPr>
        <p:spPr/>
      </p:sp>
      <p:sp>
        <p:nvSpPr>
          <p:cNvPr id="87044" name="Notes Placeholder 2"/>
          <p:cNvSpPr>
            <a:spLocks noGrp="1" noChangeArrowheads="1"/>
          </p:cNvSpPr>
          <p:nvPr>
            <p:ph type="body" idx="4294967295"/>
          </p:nvPr>
        </p:nvSpPr>
        <p:spPr>
          <a:xfrm>
            <a:off x="914400" y="4343400"/>
            <a:ext cx="5029200" cy="4114800"/>
          </a:xfrm>
        </p:spPr>
        <p:txBody>
          <a:bodyPr/>
          <a:lstStyle/>
          <a:p>
            <a:pPr eaLnBrk="1" hangingPunct="1"/>
            <a:endParaRPr lang="en-US" altLang="en-US" smtClean="0"/>
          </a:p>
        </p:txBody>
      </p:sp>
      <p:sp>
        <p:nvSpPr>
          <p:cNvPr id="87045" name="Slide Number Placeholder 3"/>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r"/>
            <a:fld id="{C5B280D0-4C55-4970-A485-A1896ABA4C42}" type="slidenum">
              <a:rPr lang="en-US" altLang="en-US"/>
              <a:t>24</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614F694-7E0B-4E01-8DF1-EE5B5E2F9137}" type="datetimeFigureOut">
              <a:rPr lang="en-US" smtClean="0"/>
              <a:t>7/10/2022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14F694-7E0B-4E01-8DF1-EE5B5E2F9137}" type="datetimeFigureOut">
              <a:rPr lang="en-US" smtClean="0"/>
              <a:t>7/10/2022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14F694-7E0B-4E01-8DF1-EE5B5E2F9137}" type="datetimeFigureOut">
              <a:rPr lang="en-US" smtClean="0"/>
              <a:t>7/10/2022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614F694-7E0B-4E01-8DF1-EE5B5E2F9137}" type="datetimeFigureOut">
              <a:rPr lang="en-US" smtClean="0"/>
              <a:t>7/10/2022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14F694-7E0B-4E01-8DF1-EE5B5E2F9137}" type="datetimeFigureOut">
              <a:rPr lang="en-US" smtClean="0"/>
              <a:t>7/10/2022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D923023-D677-449F-99A1-5A7920CA3314}"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0" y="274639"/>
            <a:ext cx="12192000" cy="5851525"/>
          </a:xfrm>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3" name="Date Placeholder 2"/>
          <p:cNvSpPr>
            <a:spLocks noGrp="1" noChangeArrowheads="1"/>
          </p:cNvSpPr>
          <p:nvPr>
            <p:ph type="dt" sz="half" idx="10"/>
          </p:nvPr>
        </p:nvSpPr>
        <p:spPr/>
        <p:txBody>
          <a:bodyPr/>
          <a:lstStyle>
            <a:lvl1pPr>
              <a:defRPr/>
            </a:lvl1pPr>
          </a:lstStyle>
          <a:p>
            <a:pPr>
              <a:defRPr/>
            </a:pPr>
            <a:endParaRPr lang="en-US"/>
          </a:p>
        </p:txBody>
      </p:sp>
      <p:sp>
        <p:nvSpPr>
          <p:cNvPr id="4" name="Slide Number Placeholder 3"/>
          <p:cNvSpPr>
            <a:spLocks noGrp="1" noChangeArrowheads="1"/>
          </p:cNvSpPr>
          <p:nvPr>
            <p:ph type="sldNum" sz="quarter" idx="11"/>
          </p:nvPr>
        </p:nvSpPr>
        <p:spPr/>
        <p:txBody>
          <a:bodyPr/>
          <a:lstStyle>
            <a:lvl1pPr>
              <a:defRPr/>
            </a:lvl1pPr>
          </a:lstStyle>
          <a:p>
            <a:pPr>
              <a:defRPr/>
            </a:pPr>
            <a:fld id="{432CED7C-47C3-4CA9-93EC-912D8C610D76}" type="slidenum">
              <a:rPr lang="en-US" altLang="en-US"/>
              <a:t>‹#›</a:t>
            </a:fld>
            <a:endParaRPr lang="en-US" altLang="en-US"/>
          </a:p>
        </p:txBody>
      </p:sp>
      <p:sp>
        <p:nvSpPr>
          <p:cNvPr id="5" name="Rectangle 14"/>
          <p:cNvSpPr>
            <a:spLocks noGrp="1" noChangeArrowheads="1"/>
          </p:cNvSpPr>
          <p:nvPr>
            <p:ph type="ftr" sz="quarter" idx="12"/>
          </p:nvPr>
        </p:nvSpPr>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14F694-7E0B-4E01-8DF1-EE5B5E2F9137}" type="datetimeFigureOut">
              <a:rPr lang="en-US" smtClean="0"/>
              <a:t>7/10/2022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923023-D677-449F-99A1-5A7920CA331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272;o&#224;n%20k&#7871;t%20l&#224;%20s&#7913;c%20m&#7841;nh%20-%20Phim%20ho&#7841;t%20h&#236;nh%203D%20&#253;%20ngh&#297;a.mp4" TargetMode="Externa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9.jpeg"/><Relationship Id="rId11" Type="http://schemas.openxmlformats.org/officeDocument/2006/relationships/image" Target="../media/image54.png"/><Relationship Id="rId5" Type="http://schemas.openxmlformats.org/officeDocument/2006/relationships/image" Target="../media/image48.jpeg"/><Relationship Id="rId10" Type="http://schemas.openxmlformats.org/officeDocument/2006/relationships/image" Target="../media/image53.jpeg"/><Relationship Id="rId4" Type="http://schemas.openxmlformats.org/officeDocument/2006/relationships/image" Target="../media/image47.jpeg"/><Relationship Id="rId9" Type="http://schemas.openxmlformats.org/officeDocument/2006/relationships/image" Target="../media/image52.jpeg"/></Relationships>
</file>

<file path=ppt/slides/_rels/slide2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272;o&#224;n%20k&#7871;t%20l&#224;%20s&#7913;c%20m&#7841;nh%20-%20Phim%20ho&#7841;t%20h&#236;nh%203D%20&#253;%20ngh&#297;a.mp4"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03923" y="1586372"/>
            <a:ext cx="11658600" cy="941796"/>
          </a:xfrm>
          <a:prstGeom prst="rect">
            <a:avLst/>
          </a:prstGeom>
          <a:noFill/>
          <a:ln w="9525">
            <a:noFill/>
          </a:ln>
        </p:spPr>
        <p:txBody>
          <a:bodyPr>
            <a:spAutoFit/>
          </a:bodyPr>
          <a:lstStyle/>
          <a:p>
            <a:pPr algn="ctr" defTabSz="914400" eaLnBrk="1" hangingPunct="1">
              <a:lnSpc>
                <a:spcPct val="115000"/>
              </a:lnSpc>
              <a:spcBef>
                <a:spcPts val="300"/>
              </a:spcBef>
              <a:spcAft>
                <a:spcPts val="1000"/>
              </a:spcAft>
              <a:buNone/>
              <a:tabLst>
                <a:tab pos="269875" algn="l"/>
              </a:tabLst>
            </a:pPr>
            <a:r>
              <a:rPr lang="en-US" altLang="en-US" sz="4800" b="1" dirty="0" smtClean="0">
                <a:solidFill>
                  <a:srgbClr val="FF0000"/>
                </a:solidFill>
                <a:latin typeface="Times New Roman" panose="02020603050405020304" pitchFamily="18" charset="0"/>
                <a:cs typeface="Calibri" panose="020F0502020204030204" charset="0"/>
              </a:rPr>
              <a:t>THAO GIẢNG KHOA LLCT -  2022</a:t>
            </a:r>
            <a:endParaRPr lang="en-US" altLang="en-US" sz="4800" dirty="0">
              <a:solidFill>
                <a:srgbClr val="FF0000"/>
              </a:solidFill>
              <a:latin typeface="Times New Roman" panose="02020603050405020304" pitchFamily="18" charset="0"/>
              <a:ea typeface="Calibri" panose="020F0502020204030204" charset="0"/>
            </a:endParaRPr>
          </a:p>
        </p:txBody>
      </p:sp>
      <p:sp>
        <p:nvSpPr>
          <p:cNvPr id="6" name="Rectangle 5"/>
          <p:cNvSpPr/>
          <p:nvPr/>
        </p:nvSpPr>
        <p:spPr>
          <a:xfrm>
            <a:off x="406400" y="3361350"/>
            <a:ext cx="11597640" cy="584775"/>
          </a:xfrm>
          <a:prstGeom prst="rect">
            <a:avLst/>
          </a:prstGeom>
          <a:noFill/>
          <a:ln w="9525">
            <a:noFill/>
          </a:ln>
        </p:spPr>
        <p:txBody>
          <a:bodyPr wrap="square">
            <a:spAutoFit/>
          </a:bodyPr>
          <a:lstStyle/>
          <a:p>
            <a:pPr algn="ctr" defTabSz="914400" eaLnBrk="1" hangingPunct="1">
              <a:tabLst>
                <a:tab pos="269875" algn="l"/>
              </a:tabLst>
            </a:pPr>
            <a:r>
              <a:rPr lang="en-US" altLang="en-US" sz="3200" b="1" dirty="0" err="1" smtClean="0">
                <a:solidFill>
                  <a:srgbClr val="008000"/>
                </a:solidFill>
                <a:latin typeface="Times New Roman" panose="02020603050405020304" pitchFamily="18" charset="0"/>
                <a:cs typeface="Times New Roman" panose="02020603050405020304" pitchFamily="18" charset="0"/>
              </a:rPr>
              <a:t>Chào</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mừng</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quý</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đại</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biểu</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quý</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thầy</a:t>
            </a:r>
            <a:r>
              <a:rPr lang="en-US" altLang="en-US" sz="3200" b="1" dirty="0" smtClean="0">
                <a:solidFill>
                  <a:srgbClr val="008000"/>
                </a:solidFill>
                <a:latin typeface="Times New Roman" panose="02020603050405020304" pitchFamily="18" charset="0"/>
                <a:cs typeface="Times New Roman" panose="02020603050405020304" pitchFamily="18" charset="0"/>
              </a:rPr>
              <a:t> </a:t>
            </a:r>
            <a:r>
              <a:rPr lang="en-US" altLang="en-US" sz="3200" b="1" dirty="0" err="1" smtClean="0">
                <a:solidFill>
                  <a:srgbClr val="008000"/>
                </a:solidFill>
                <a:latin typeface="Times New Roman" panose="02020603050405020304" pitchFamily="18" charset="0"/>
                <a:cs typeface="Times New Roman" panose="02020603050405020304" pitchFamily="18" charset="0"/>
              </a:rPr>
              <a:t>cô</a:t>
            </a:r>
            <a:r>
              <a:rPr lang="en-US" altLang="en-US" sz="3200" b="1" dirty="0" smtClean="0">
                <a:solidFill>
                  <a:srgbClr val="008000"/>
                </a:solidFill>
                <a:latin typeface="Times New Roman" panose="02020603050405020304" pitchFamily="18" charset="0"/>
                <a:cs typeface="Times New Roman" panose="02020603050405020304" pitchFamily="18" charset="0"/>
              </a:rPr>
              <a:t>!</a:t>
            </a:r>
            <a:endParaRPr lang="en-US" altLang="en-US" sz="3200" b="1" dirty="0">
              <a:solidFill>
                <a:srgbClr val="008000"/>
              </a:solidFill>
              <a:latin typeface="Times New Roman" panose="02020603050405020304" pitchFamily="18" charset="0"/>
              <a:cs typeface="Times New Roman" panose="02020603050405020304" pitchFamily="18" charset="0"/>
            </a:endParaRPr>
          </a:p>
        </p:txBody>
      </p:sp>
      <p:sp>
        <p:nvSpPr>
          <p:cNvPr id="4102" name="Rectangle 21"/>
          <p:cNvSpPr/>
          <p:nvPr/>
        </p:nvSpPr>
        <p:spPr>
          <a:xfrm>
            <a:off x="0" y="16405"/>
            <a:ext cx="309880" cy="460375"/>
          </a:xfrm>
          <a:prstGeom prst="rect">
            <a:avLst/>
          </a:prstGeom>
          <a:noFill/>
          <a:ln w="9525">
            <a:noFill/>
          </a:ln>
        </p:spPr>
        <p:txBody>
          <a:bodyPr wrap="none" anchor="ctr" anchorCtr="0">
            <a:spAutoFit/>
          </a:bodyPr>
          <a:lstStyle/>
          <a:p>
            <a:pPr eaLnBrk="1" hangingPunct="1"/>
            <a:endParaRPr lang="en-US" altLang="en-US" sz="2400" dirty="0">
              <a:solidFill>
                <a:srgbClr val="000000"/>
              </a:solidFill>
              <a:latin typeface=".VnTime" panose="020B7200000000000000" pitchFamily="34" charset="0"/>
              <a:ea typeface="Arial" panose="020B0604020202020204" pitchFamily="34" charset="0"/>
            </a:endParaRPr>
          </a:p>
        </p:txBody>
      </p:sp>
      <p:grpSp>
        <p:nvGrpSpPr>
          <p:cNvPr id="3" name="Group 11"/>
          <p:cNvGrpSpPr/>
          <p:nvPr/>
        </p:nvGrpSpPr>
        <p:grpSpPr>
          <a:xfrm>
            <a:off x="237490" y="4789805"/>
            <a:ext cx="3089910" cy="1708785"/>
            <a:chOff x="5225" y="9335"/>
            <a:chExt cx="2520" cy="1750"/>
          </a:xfrm>
        </p:grpSpPr>
        <p:sp>
          <p:nvSpPr>
            <p:cNvPr id="7179"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w="9525">
              <a:noFill/>
              <a:round/>
            </a:ln>
            <a:effectLst>
              <a:outerShdw dist="107763" dir="2700000" algn="ctr" rotWithShape="0">
                <a:srgbClr val="C0C0C0"/>
              </a:outer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en-US" sz="24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pic>
          <p:nvPicPr>
            <p:cNvPr id="4109" name="Picture 19" descr="cosmoS"/>
            <p:cNvPicPr>
              <a:picLocks noChangeAspect="1"/>
            </p:cNvPicPr>
            <p:nvPr/>
          </p:nvPicPr>
          <p:blipFill>
            <a:blip r:embed="rId4"/>
            <a:stretch>
              <a:fillRect/>
            </a:stretch>
          </p:blipFill>
          <p:spPr>
            <a:xfrm>
              <a:off x="6302" y="9335"/>
              <a:ext cx="1080" cy="888"/>
            </a:xfrm>
            <a:prstGeom prst="rect">
              <a:avLst/>
            </a:prstGeom>
            <a:noFill/>
            <a:ln w="9525">
              <a:noFill/>
            </a:ln>
          </p:spPr>
        </p:pic>
        <p:pic>
          <p:nvPicPr>
            <p:cNvPr id="4110" name="Picture 18" descr="BOOK2"/>
            <p:cNvPicPr>
              <a:picLocks noChangeAspect="1"/>
            </p:cNvPicPr>
            <p:nvPr/>
          </p:nvPicPr>
          <p:blipFill>
            <a:blip r:embed="rId5"/>
            <a:stretch>
              <a:fillRect/>
            </a:stretch>
          </p:blipFill>
          <p:spPr>
            <a:xfrm>
              <a:off x="6014" y="10122"/>
              <a:ext cx="1260" cy="900"/>
            </a:xfrm>
            <a:prstGeom prst="rect">
              <a:avLst/>
            </a:prstGeom>
            <a:noFill/>
            <a:ln w="9525">
              <a:noFill/>
            </a:ln>
          </p:spPr>
        </p:pic>
        <p:pic>
          <p:nvPicPr>
            <p:cNvPr id="4111" name="Picture 17" descr="BOOK1"/>
            <p:cNvPicPr>
              <a:picLocks noChangeAspect="1"/>
            </p:cNvPicPr>
            <p:nvPr/>
          </p:nvPicPr>
          <p:blipFill>
            <a:blip r:embed="rId6"/>
            <a:stretch>
              <a:fillRect/>
            </a:stretch>
          </p:blipFill>
          <p:spPr>
            <a:xfrm>
              <a:off x="5842" y="9848"/>
              <a:ext cx="1635" cy="795"/>
            </a:xfrm>
            <a:prstGeom prst="rect">
              <a:avLst/>
            </a:prstGeom>
            <a:noFill/>
            <a:ln w="9525">
              <a:noFill/>
            </a:ln>
          </p:spPr>
        </p:pic>
        <p:pic>
          <p:nvPicPr>
            <p:cNvPr id="4112" name="Picture 16" descr="QUILLPEN"/>
            <p:cNvPicPr>
              <a:picLocks noChangeAspect="1"/>
            </p:cNvPicPr>
            <p:nvPr/>
          </p:nvPicPr>
          <p:blipFill>
            <a:blip r:embed="rId7"/>
            <a:stretch>
              <a:fillRect/>
            </a:stretch>
          </p:blipFill>
          <p:spPr>
            <a:xfrm>
              <a:off x="5615" y="9336"/>
              <a:ext cx="702" cy="1396"/>
            </a:xfrm>
            <a:prstGeom prst="rect">
              <a:avLst/>
            </a:prstGeom>
            <a:noFill/>
            <a:ln w="9525">
              <a:noFill/>
            </a:ln>
          </p:spPr>
        </p:pic>
        <p:sp>
          <p:nvSpPr>
            <p:cNvPr id="4113" name="Text Box 15"/>
            <p:cNvSpPr txBox="1"/>
            <p:nvPr/>
          </p:nvSpPr>
          <p:spPr>
            <a:xfrm>
              <a:off x="5867" y="9897"/>
              <a:ext cx="900" cy="540"/>
            </a:xfrm>
            <a:prstGeom prst="rect">
              <a:avLst/>
            </a:prstGeom>
            <a:noFill/>
            <a:ln w="9525">
              <a:noFill/>
            </a:ln>
          </p:spPr>
          <p:txBody>
            <a:bodyPr/>
            <a:lstStyle/>
            <a:p>
              <a:pPr algn="r"/>
              <a:r>
                <a:rPr lang="vi-VN" altLang="en-US" sz="1065" b="1" dirty="0">
                  <a:solidFill>
                    <a:srgbClr val="000000"/>
                  </a:solidFill>
                  <a:latin typeface="VNbangkok"/>
                  <a:cs typeface="Times New Roman" panose="02020603050405020304" pitchFamily="18" charset="0"/>
                </a:rPr>
                <a:t> </a:t>
              </a:r>
              <a:endParaRPr lang="vi-VN" altLang="en-US" sz="2400" dirty="0">
                <a:solidFill>
                  <a:srgbClr val="000000"/>
                </a:solidFill>
                <a:latin typeface=".VnTime" panose="020B7200000000000000" pitchFamily="34" charset="0"/>
                <a:ea typeface="Arial" panose="020B0604020202020204" pitchFamily="34" charset="0"/>
              </a:endParaRPr>
            </a:p>
          </p:txBody>
        </p:sp>
        <p:sp>
          <p:nvSpPr>
            <p:cNvPr id="4114" name="Text Box 14"/>
            <p:cNvSpPr txBox="1"/>
            <p:nvPr/>
          </p:nvSpPr>
          <p:spPr>
            <a:xfrm>
              <a:off x="6665" y="9863"/>
              <a:ext cx="577" cy="370"/>
            </a:xfrm>
            <a:prstGeom prst="rect">
              <a:avLst/>
            </a:prstGeom>
            <a:noFill/>
            <a:ln w="9525">
              <a:noFill/>
            </a:ln>
          </p:spPr>
          <p:txBody>
            <a:bodyPr/>
            <a:lstStyle/>
            <a:p>
              <a:endParaRPr lang="en-US" altLang="en-US" sz="2400" dirty="0">
                <a:solidFill>
                  <a:srgbClr val="000000"/>
                </a:solidFill>
                <a:latin typeface=".VnTime" panose="020B7200000000000000" pitchFamily="34" charset="0"/>
                <a:ea typeface="Arial" panose="020B0604020202020204" pitchFamily="34" charset="0"/>
              </a:endParaRPr>
            </a:p>
          </p:txBody>
        </p:sp>
        <p:sp>
          <p:nvSpPr>
            <p:cNvPr id="4115" name="WordArt 13"/>
            <p:cNvSpPr>
              <a:spLocks noTextEdit="1"/>
            </p:cNvSpPr>
            <p:nvPr/>
          </p:nvSpPr>
          <p:spPr>
            <a:xfrm rot="1334491">
              <a:off x="6130" y="10696"/>
              <a:ext cx="600" cy="125"/>
            </a:xfrm>
            <a:prstGeom prst="rect">
              <a:avLst/>
            </a:prstGeom>
          </p:spPr>
          <p:txBody>
            <a:bodyPr wrap="none" fromWordArt="1">
              <a:prstTxWarp prst="textPlain">
                <a:avLst>
                  <a:gd name="adj" fmla="val 59282"/>
                </a:avLst>
              </a:prstTxWarp>
              <a:normAutofit fontScale="25000" lnSpcReduction="20000"/>
            </a:bodyPr>
            <a:lstStyle/>
            <a:p>
              <a:pPr algn="ctr"/>
              <a:r>
                <a:rPr lang="en-US" sz="4800" b="1">
                  <a:solidFill>
                    <a:srgbClr val="FFFFFF"/>
                  </a:solidFill>
                  <a:latin typeface="VNbritannic" charset="0"/>
                  <a:ea typeface="VNbritannic" charset="0"/>
                </a:rPr>
                <a:t>NÀM </a:t>
              </a:r>
            </a:p>
          </p:txBody>
        </p:sp>
        <p:sp>
          <p:nvSpPr>
            <p:cNvPr id="4116" name="Text Box 12"/>
            <p:cNvSpPr txBox="1"/>
            <p:nvPr/>
          </p:nvSpPr>
          <p:spPr>
            <a:xfrm>
              <a:off x="6623" y="10049"/>
              <a:ext cx="720" cy="540"/>
            </a:xfrm>
            <a:prstGeom prst="rect">
              <a:avLst/>
            </a:prstGeom>
            <a:noFill/>
            <a:ln w="9525">
              <a:noFill/>
            </a:ln>
          </p:spPr>
          <p:txBody>
            <a:bodyPr/>
            <a:lstStyle/>
            <a:p>
              <a:endParaRPr lang="en-US" altLang="en-US" sz="2400" dirty="0">
                <a:solidFill>
                  <a:srgbClr val="000000"/>
                </a:solidFill>
                <a:latin typeface=".VnTime" panose="020B7200000000000000" pitchFamily="34" charset="0"/>
                <a:ea typeface="Arial" panose="020B0604020202020204" pitchFamily="34" charset="0"/>
              </a:endParaRPr>
            </a:p>
          </p:txBody>
        </p:sp>
      </p:grpSp>
      <p:sp>
        <p:nvSpPr>
          <p:cNvPr id="2" name="Rectangle 1"/>
          <p:cNvSpPr/>
          <p:nvPr/>
        </p:nvSpPr>
        <p:spPr>
          <a:xfrm>
            <a:off x="1621791" y="16510"/>
            <a:ext cx="10596033" cy="102658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imes New Roman" panose="02020603050405020304" pitchFamily="18"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imes New Roman" panose="02020603050405020304" pitchFamily="18" charset="0"/>
                <a:ea typeface="+mn-ea"/>
                <a:cs typeface="+mn-cs"/>
              </a:defRPr>
            </a:lvl5pPr>
          </a:lstStyle>
          <a:p>
            <a:pPr lvl="0" algn="ctr" eaLnBrk="1" hangingPunct="1">
              <a:buNone/>
            </a:pPr>
            <a:r>
              <a:rPr lang="en-US" altLang="en-US" sz="2665" b="1" dirty="0">
                <a:solidFill>
                  <a:srgbClr val="FFFFFF"/>
                </a:solidFill>
                <a:latin typeface="Times New Roman" panose="02020603050405020304" pitchFamily="18" charset="0"/>
                <a:cs typeface="Calibri" panose="020F0502020204030204" charset="0"/>
              </a:rPr>
              <a:t>KHOA LÝ LUẬN CHÍNH TRỊ</a:t>
            </a:r>
            <a:endParaRPr lang="en-US" altLang="en-US" sz="2665" dirty="0">
              <a:solidFill>
                <a:srgbClr val="FFFFFF"/>
              </a:solidFill>
              <a:latin typeface="Times New Roman" panose="02020603050405020304" pitchFamily="18" charset="0"/>
              <a:ea typeface="Calibri" panose="020F0502020204030204" charset="0"/>
            </a:endParaRPr>
          </a:p>
        </p:txBody>
      </p:sp>
      <p:pic>
        <p:nvPicPr>
          <p:cNvPr id="4106" name="Picture 14" descr="007"/>
          <p:cNvPicPr>
            <a:picLocks noChangeAspect="1"/>
          </p:cNvPicPr>
          <p:nvPr/>
        </p:nvPicPr>
        <p:blipFill>
          <a:blip r:embed="rId8"/>
          <a:stretch>
            <a:fillRect/>
          </a:stretch>
        </p:blipFill>
        <p:spPr>
          <a:xfrm>
            <a:off x="0" y="6248400"/>
            <a:ext cx="12192000" cy="609600"/>
          </a:xfrm>
          <a:prstGeom prst="rect">
            <a:avLst/>
          </a:prstGeom>
          <a:noFill/>
          <a:ln w="9525">
            <a:noFill/>
          </a:ln>
        </p:spPr>
      </p:pic>
      <p:pic>
        <p:nvPicPr>
          <p:cNvPr id="20" name="Picture 19"/>
          <p:cNvPicPr>
            <a:picLocks noChangeAspect="1"/>
          </p:cNvPicPr>
          <p:nvPr/>
        </p:nvPicPr>
        <p:blipFill>
          <a:blip r:embed="rId9" cstate="print"/>
          <a:stretch>
            <a:fillRect/>
          </a:stretch>
        </p:blipFill>
        <p:spPr>
          <a:xfrm>
            <a:off x="86" y="-14629"/>
            <a:ext cx="1647739" cy="1047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p:cNvSpPr txBox="1"/>
          <p:nvPr/>
        </p:nvSpPr>
        <p:spPr>
          <a:xfrm>
            <a:off x="7766685" y="5607685"/>
            <a:ext cx="3869690" cy="52197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GV: </a:t>
            </a:r>
            <a:r>
              <a:rPr lang="en-US" sz="2800" dirty="0" err="1" smtClean="0">
                <a:latin typeface="Times New Roman" panose="02020603050405020304" pitchFamily="18" charset="0"/>
                <a:cs typeface="Times New Roman" panose="02020603050405020304" pitchFamily="18" charset="0"/>
              </a:rPr>
              <a:t>Trần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Hồng</a:t>
            </a:r>
            <a:r>
              <a:rPr lang="en-US" sz="2800" dirty="0" smtClean="0">
                <a:latin typeface="Times New Roman" panose="02020603050405020304" pitchFamily="18" charset="0"/>
                <a:cs typeface="Times New Roman" panose="02020603050405020304" pitchFamily="18" charset="0"/>
              </a:rPr>
              <a:t> Thu</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42" presetClass="entr" presetSubtype="0"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500"/>
                                        <p:tgtEl>
                                          <p:spTgt spid="20"/>
                                        </p:tgtEl>
                                      </p:cBhvr>
                                    </p:animEffect>
                                    <p:anim calcmode="lin" valueType="num">
                                      <p:cBhvr>
                                        <p:cTn id="23" dur="1500" fill="hold"/>
                                        <p:tgtEl>
                                          <p:spTgt spid="20"/>
                                        </p:tgtEl>
                                        <p:attrNameLst>
                                          <p:attrName>ppt_x</p:attrName>
                                        </p:attrNameLst>
                                      </p:cBhvr>
                                      <p:tavLst>
                                        <p:tav tm="0">
                                          <p:val>
                                            <p:strVal val="#ppt_x"/>
                                          </p:val>
                                        </p:tav>
                                        <p:tav tm="100000">
                                          <p:val>
                                            <p:strVal val="#ppt_x"/>
                                          </p:val>
                                        </p:tav>
                                      </p:tavLst>
                                    </p:anim>
                                    <p:anim calcmode="lin" valueType="num">
                                      <p:cBhvr>
                                        <p:cTn id="24" dur="1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 y="11176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267" name="TextBox 21"/>
          <p:cNvSpPr txBox="1">
            <a:spLocks noChangeArrowheads="1"/>
          </p:cNvSpPr>
          <p:nvPr/>
        </p:nvSpPr>
        <p:spPr bwMode="auto">
          <a:xfrm rot="-2819154">
            <a:off x="1660525" y="2203450"/>
            <a:ext cx="19827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vi-VN" altLang="en-US" b="1">
                <a:solidFill>
                  <a:schemeClr val="bg1"/>
                </a:solidFill>
                <a:cs typeface="Calibri" panose="020F0502020204030204" charset="0"/>
              </a:rPr>
              <a:t>Thứ nhất</a:t>
            </a:r>
            <a:endParaRPr lang="en-US" altLang="en-US" b="1">
              <a:solidFill>
                <a:schemeClr val="bg1"/>
              </a:solidFill>
              <a:cs typeface="Calibri" panose="020F0502020204030204" charset="0"/>
            </a:endParaRPr>
          </a:p>
        </p:txBody>
      </p:sp>
      <p:grpSp>
        <p:nvGrpSpPr>
          <p:cNvPr id="11269" name="Group 93"/>
          <p:cNvGrpSpPr/>
          <p:nvPr/>
        </p:nvGrpSpPr>
        <p:grpSpPr bwMode="auto">
          <a:xfrm>
            <a:off x="3833696" y="2826901"/>
            <a:ext cx="8381164" cy="460748"/>
            <a:chOff x="1416" y="1886"/>
            <a:chExt cx="3122" cy="201"/>
          </a:xfrm>
        </p:grpSpPr>
        <p:sp>
          <p:nvSpPr>
            <p:cNvPr id="11282" name="Text Box 96"/>
            <p:cNvSpPr txBox="1">
              <a:spLocks noChangeArrowheads="1"/>
            </p:cNvSpPr>
            <p:nvPr/>
          </p:nvSpPr>
          <p:spPr bwMode="gray">
            <a:xfrm>
              <a:off x="1754" y="1886"/>
              <a:ext cx="2784" cy="174"/>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it-IT" altLang="en-US" sz="2000" b="1">
                  <a:solidFill>
                    <a:schemeClr val="tx1"/>
                  </a:solidFill>
                  <a:latin typeface="Arial" panose="020B0604020202020204" pitchFamily="34" charset="0"/>
                </a:rPr>
                <a:t> </a:t>
              </a:r>
              <a:endParaRPr lang="nl-NL" altLang="en-US" sz="2400" b="1">
                <a:solidFill>
                  <a:schemeClr val="tx1"/>
                </a:solidFill>
                <a:latin typeface="Times New Roman" panose="02020603050405020304" pitchFamily="18" charset="0"/>
                <a:cs typeface="Times New Roman" panose="02020603050405020304" pitchFamily="18" charset="0"/>
              </a:endParaRPr>
            </a:p>
          </p:txBody>
        </p:sp>
        <p:sp>
          <p:nvSpPr>
            <p:cNvPr id="11283" name="Text Box 97"/>
            <p:cNvSpPr txBox="1">
              <a:spLocks noChangeArrowheads="1"/>
            </p:cNvSpPr>
            <p:nvPr/>
          </p:nvSpPr>
          <p:spPr bwMode="gray">
            <a:xfrm>
              <a:off x="1416" y="1886"/>
              <a:ext cx="184" cy="201"/>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400" smtClean="0">
                  <a:solidFill>
                    <a:schemeClr val="bg1"/>
                  </a:solidFill>
                  <a:latin typeface="Arial" panose="020B0604020202020204" pitchFamily="34" charset="0"/>
                </a:rPr>
                <a:t>II</a:t>
              </a:r>
              <a:endParaRPr lang="en-US" altLang="en-US" sz="2400">
                <a:solidFill>
                  <a:schemeClr val="bg1"/>
                </a:solidFill>
                <a:latin typeface="Arial" panose="020B0604020202020204" pitchFamily="34" charset="0"/>
              </a:endParaRPr>
            </a:p>
          </p:txBody>
        </p:sp>
      </p:grpSp>
      <p:grpSp>
        <p:nvGrpSpPr>
          <p:cNvPr id="11270" name="Group 98"/>
          <p:cNvGrpSpPr/>
          <p:nvPr/>
        </p:nvGrpSpPr>
        <p:grpSpPr bwMode="auto">
          <a:xfrm>
            <a:off x="3501995" y="3969647"/>
            <a:ext cx="8521443" cy="1047300"/>
            <a:chOff x="1317" y="1784"/>
            <a:chExt cx="2877" cy="483"/>
          </a:xfrm>
        </p:grpSpPr>
        <p:sp>
          <p:nvSpPr>
            <p:cNvPr id="11276" name="AutoShape 99"/>
            <p:cNvSpPr>
              <a:spLocks noChangeArrowheads="1"/>
            </p:cNvSpPr>
            <p:nvPr/>
          </p:nvSpPr>
          <p:spPr bwMode="gray">
            <a:xfrm>
              <a:off x="1485" y="1812"/>
              <a:ext cx="2709" cy="432"/>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11277" name="AutoShape 100"/>
            <p:cNvSpPr>
              <a:spLocks noChangeArrowheads="1"/>
            </p:cNvSpPr>
            <p:nvPr/>
          </p:nvSpPr>
          <p:spPr bwMode="gray">
            <a:xfrm>
              <a:off x="1317" y="1784"/>
              <a:ext cx="340" cy="483"/>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III</a:t>
              </a:r>
              <a:endParaRPr lang="en-US" altLang="en-US" sz="2700">
                <a:solidFill>
                  <a:srgbClr val="FFFF00"/>
                </a:solidFill>
                <a:latin typeface="Arial" panose="020B0604020202020204" pitchFamily="34" charset="0"/>
              </a:endParaRPr>
            </a:p>
          </p:txBody>
        </p:sp>
        <p:sp>
          <p:nvSpPr>
            <p:cNvPr id="11278" name="Text Box 101"/>
            <p:cNvSpPr txBox="1">
              <a:spLocks noChangeArrowheads="1"/>
            </p:cNvSpPr>
            <p:nvPr/>
          </p:nvSpPr>
          <p:spPr bwMode="gray">
            <a:xfrm>
              <a:off x="1714" y="1840"/>
              <a:ext cx="2396" cy="383"/>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None/>
              </a:pPr>
              <a:r>
                <a:rPr lang="nl-NL" sz="2400" b="1" smtClean="0">
                  <a:latin typeface="Times New Roman" panose="02020603050405020304" pitchFamily="18" charset="0"/>
                  <a:cs typeface="Times New Roman" panose="02020603050405020304" pitchFamily="18" charset="0"/>
                </a:rPr>
                <a:t>Vai </a:t>
              </a:r>
              <a:r>
                <a:rPr lang="nl-NL" sz="2400" b="1">
                  <a:latin typeface="Times New Roman" panose="02020603050405020304" pitchFamily="18" charset="0"/>
                  <a:cs typeface="Times New Roman" panose="02020603050405020304" pitchFamily="18" charset="0"/>
                </a:rPr>
                <a:t>trò của tư tưởng Hồ Chí Minh đối với cách mạng Việt Nam</a:t>
              </a:r>
              <a:endParaRPr lang="en-US" altLang="en-US" sz="2400" b="1">
                <a:latin typeface="Arial" panose="020B0604020202020204" pitchFamily="34" charset="0"/>
              </a:endParaRPr>
            </a:p>
          </p:txBody>
        </p:sp>
        <p:sp>
          <p:nvSpPr>
            <p:cNvPr id="11279"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sp>
        <p:nvSpPr>
          <p:cNvPr id="27" name="Title 3"/>
          <p:cNvSpPr>
            <a:spLocks noGrp="1"/>
          </p:cNvSpPr>
          <p:nvPr>
            <p:ph type="title"/>
          </p:nvPr>
        </p:nvSpPr>
        <p:spPr>
          <a:xfrm>
            <a:off x="4547870" y="-31115"/>
            <a:ext cx="6805930" cy="1325880"/>
          </a:xfrm>
          <a:prstGeom prst="roundRect">
            <a:avLst/>
          </a:prstGeom>
          <a:noFill/>
        </p:spPr>
        <p:style>
          <a:lnRef idx="0">
            <a:schemeClr val="accent4"/>
          </a:lnRef>
          <a:fillRef idx="3">
            <a:schemeClr val="accent4"/>
          </a:fillRef>
          <a:effectRef idx="3">
            <a:schemeClr val="accent4"/>
          </a:effectRef>
          <a:fontRef idx="minor">
            <a:schemeClr val="lt1"/>
          </a:fontRef>
        </p:style>
        <p:txBody>
          <a:bodyPr/>
          <a:lstStyle/>
          <a:p>
            <a:pPr algn="ctr" eaLnBrk="1" fontAlgn="auto" hangingPunct="1">
              <a:spcBef>
                <a:spcPts val="0"/>
              </a:spcBef>
              <a:spcAft>
                <a:spcPts val="0"/>
              </a:spcAft>
              <a:defRPr/>
            </a:pPr>
            <a:r>
              <a:rPr lang="en-US" sz="2800" b="1" dirty="0">
                <a:solidFill>
                  <a:srgbClr val="FF0000"/>
                </a:solidFill>
                <a:latin typeface="Times New Roman" panose="02020603050405020304" pitchFamily="18" charset="0"/>
                <a:cs typeface="Times New Roman" panose="02020603050405020304" pitchFamily="18" charset="0"/>
              </a:rPr>
              <a:t>NỘI DUNG BÀI HỌC </a:t>
            </a:r>
          </a:p>
        </p:txBody>
      </p:sp>
      <p:grpSp>
        <p:nvGrpSpPr>
          <p:cNvPr id="28" name="Group 98"/>
          <p:cNvGrpSpPr/>
          <p:nvPr/>
        </p:nvGrpSpPr>
        <p:grpSpPr bwMode="auto">
          <a:xfrm>
            <a:off x="3479165" y="5117444"/>
            <a:ext cx="8554637" cy="1196152"/>
            <a:chOff x="1296" y="1886"/>
            <a:chExt cx="2888" cy="320"/>
          </a:xfrm>
        </p:grpSpPr>
        <p:sp>
          <p:nvSpPr>
            <p:cNvPr id="29" name="AutoShape 99"/>
            <p:cNvSpPr>
              <a:spLocks noChangeArrowheads="1"/>
            </p:cNvSpPr>
            <p:nvPr/>
          </p:nvSpPr>
          <p:spPr bwMode="gray">
            <a:xfrm>
              <a:off x="1488" y="1945"/>
              <a:ext cx="2696" cy="242"/>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endParaRPr lang="en-US" altLang="en-US" sz="2700">
                <a:latin typeface="Arial" panose="020B0604020202020204" pitchFamily="34" charset="0"/>
              </a:endParaRPr>
            </a:p>
          </p:txBody>
        </p:sp>
        <p:sp>
          <p:nvSpPr>
            <p:cNvPr id="30" name="AutoShape 100"/>
            <p:cNvSpPr>
              <a:spLocks noChangeArrowheads="1"/>
            </p:cNvSpPr>
            <p:nvPr/>
          </p:nvSpPr>
          <p:spPr bwMode="gray">
            <a:xfrm>
              <a:off x="1296" y="1937"/>
              <a:ext cx="333" cy="269"/>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IV</a:t>
              </a:r>
              <a:endParaRPr lang="en-US" altLang="en-US" sz="2700">
                <a:solidFill>
                  <a:srgbClr val="FFFF00"/>
                </a:solidFill>
                <a:latin typeface="Arial" panose="020B0604020202020204" pitchFamily="34" charset="0"/>
              </a:endParaRPr>
            </a:p>
          </p:txBody>
        </p:sp>
        <p:sp>
          <p:nvSpPr>
            <p:cNvPr id="34" name="Text Box 101"/>
            <p:cNvSpPr txBox="1">
              <a:spLocks noChangeArrowheads="1"/>
            </p:cNvSpPr>
            <p:nvPr/>
          </p:nvSpPr>
          <p:spPr bwMode="gray">
            <a:xfrm>
              <a:off x="1672" y="1963"/>
              <a:ext cx="2437" cy="202"/>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marL="0" indent="0" algn="ctr">
                <a:buNone/>
                <a:defRPr/>
              </a:pPr>
              <a:r>
                <a:rPr lang="nl-NL" sz="2400" b="1">
                  <a:latin typeface="Times New Roman" panose="02020603050405020304" pitchFamily="18" charset="0"/>
                  <a:cs typeface="Times New Roman" panose="02020603050405020304" pitchFamily="18" charset="0"/>
                </a:rPr>
                <a:t>Học tập và làm theo tư tưởng, đạo đức, phong cách Hồ Chí Minh trong giai đoạn hiện nay</a:t>
              </a:r>
              <a:endParaRPr lang="vi-VN" sz="2400" b="1" dirty="0">
                <a:latin typeface="Times New Roman" panose="02020603050405020304" pitchFamily="18" charset="0"/>
                <a:cs typeface="Times New Roman" panose="02020603050405020304" pitchFamily="18" charset="0"/>
              </a:endParaRPr>
            </a:p>
          </p:txBody>
        </p:sp>
        <p:sp>
          <p:nvSpPr>
            <p:cNvPr id="36" name="Text Box 102"/>
            <p:cNvSpPr txBox="1">
              <a:spLocks noChangeArrowheads="1"/>
            </p:cNvSpPr>
            <p:nvPr/>
          </p:nvSpPr>
          <p:spPr bwMode="gray">
            <a:xfrm>
              <a:off x="1471" y="1886"/>
              <a:ext cx="66" cy="234"/>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grpSp>
      <p:cxnSp>
        <p:nvCxnSpPr>
          <p:cNvPr id="2" name="Straight Connector 1"/>
          <p:cNvCxnSpPr/>
          <p:nvPr/>
        </p:nvCxnSpPr>
        <p:spPr>
          <a:xfrm>
            <a:off x="3491865" y="111760"/>
            <a:ext cx="0" cy="662432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3797" name="Text Box 9"/>
          <p:cNvSpPr txBox="1">
            <a:spLocks noChangeArrowheads="1"/>
          </p:cNvSpPr>
          <p:nvPr/>
        </p:nvSpPr>
        <p:spPr bwMode="auto">
          <a:xfrm>
            <a:off x="359410" y="2546985"/>
            <a:ext cx="2701925" cy="521970"/>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zh-CN" sz="2800" b="1" dirty="0" err="1">
                <a:solidFill>
                  <a:srgbClr val="FF0000"/>
                </a:solidFill>
                <a:latin typeface="Times New Roman" panose="02020603050405020304" pitchFamily="18" charset="0"/>
                <a:ea typeface="SimSun" panose="02010600030101010101" pitchFamily="2" charset="-122"/>
                <a:cs typeface="Times New Roman" panose="02020603050405020304" pitchFamily="18" charset="0"/>
              </a:rPr>
              <a:t>Bài</a:t>
            </a:r>
            <a:r>
              <a:rPr lang="en-US" altLang="zh-CN" sz="2800" b="1" dirty="0">
                <a:solidFill>
                  <a:srgbClr val="FF0000"/>
                </a:solidFill>
                <a:latin typeface="Times New Roman" panose="02020603050405020304" pitchFamily="18" charset="0"/>
                <a:ea typeface="SimSun" panose="02010600030101010101" pitchFamily="2" charset="-122"/>
                <a:cs typeface="Times New Roman" panose="02020603050405020304" pitchFamily="18" charset="0"/>
              </a:rPr>
              <a:t> 2</a:t>
            </a:r>
          </a:p>
        </p:txBody>
      </p:sp>
      <p:sp>
        <p:nvSpPr>
          <p:cNvPr id="33798" name="Text Box 10"/>
          <p:cNvSpPr txBox="1">
            <a:spLocks noChangeArrowheads="1"/>
          </p:cNvSpPr>
          <p:nvPr/>
        </p:nvSpPr>
        <p:spPr bwMode="auto">
          <a:xfrm>
            <a:off x="-67945" y="3293745"/>
            <a:ext cx="3561080" cy="1383665"/>
          </a:xfrm>
          <a:prstGeom prst="rect">
            <a:avLst/>
          </a:prstGeom>
          <a:noFill/>
          <a:ln>
            <a:noFill/>
          </a:ln>
          <a:effectLst>
            <a:prstShdw prst="shdw17" dist="17961" dir="2700000">
              <a:srgbClr val="708688">
                <a:alpha val="50000"/>
              </a:srgb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spcBef>
                <a:spcPct val="50000"/>
              </a:spcBef>
              <a:buFontTx/>
              <a:buNone/>
            </a:pPr>
            <a:r>
              <a:rPr lang="en-US" altLang="en-US" sz="2800">
                <a:latin typeface="Times New Roman" panose="02020603050405020304" pitchFamily="18" charset="0"/>
              </a:rPr>
              <a:t>KHÁI QUÁT VỀ      TƯ TƯỞNG            HỒ CHÍ MINH</a:t>
            </a:r>
          </a:p>
        </p:txBody>
      </p:sp>
      <p:pic>
        <p:nvPicPr>
          <p:cNvPr id="19" name="Content Placeholder 18"/>
          <p:cNvPicPr>
            <a:picLocks noGrp="1" noChangeAspect="1"/>
          </p:cNvPicPr>
          <p:nvPr>
            <p:ph idx="1"/>
          </p:nvPr>
        </p:nvPicPr>
        <p:blipFill>
          <a:blip r:embed="rId4"/>
          <a:srcRect l="36377" t="8889" b="11111"/>
          <a:stretch>
            <a:fillRect/>
          </a:stretch>
        </p:blipFill>
        <p:spPr>
          <a:xfrm>
            <a:off x="94615" y="1905"/>
            <a:ext cx="2097405" cy="2543810"/>
          </a:xfrm>
          <a:prstGeom prst="ellipse">
            <a:avLst/>
          </a:prstGeom>
          <a:ln>
            <a:noFill/>
          </a:ln>
          <a:effectLst>
            <a:glow rad="228600">
              <a:srgbClr val="FFFFFF">
                <a:satMod val="175000"/>
                <a:alpha val="40000"/>
              </a:srgbClr>
            </a:glow>
            <a:softEdge rad="112500"/>
          </a:effectLst>
        </p:spPr>
      </p:pic>
      <p:sp>
        <p:nvSpPr>
          <p:cNvPr id="3" name="AutoShape 99"/>
          <p:cNvSpPr>
            <a:spLocks noChangeArrowheads="1"/>
          </p:cNvSpPr>
          <p:nvPr/>
        </p:nvSpPr>
        <p:spPr bwMode="gray">
          <a:xfrm>
            <a:off x="3997537" y="2762250"/>
            <a:ext cx="7970307" cy="897890"/>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nl-NL" altLang="nl-NL" sz="2700" b="1" dirty="0" smtClean="0">
                <a:latin typeface="Times New Roman" panose="02020603050405020304" pitchFamily="18" charset="0"/>
                <a:cs typeface="Times New Roman" panose="02020603050405020304" pitchFamily="18" charset="0"/>
                <a:sym typeface="+mn-ea"/>
              </a:rPr>
              <a:t>Một số n</a:t>
            </a:r>
            <a:r>
              <a:rPr lang="nl-NL" sz="2700" b="1" dirty="0" smtClean="0">
                <a:latin typeface="Times New Roman" panose="02020603050405020304" pitchFamily="18" charset="0"/>
                <a:cs typeface="Times New Roman" panose="02020603050405020304" pitchFamily="18" charset="0"/>
                <a:sym typeface="+mn-ea"/>
              </a:rPr>
              <a:t>ội </a:t>
            </a:r>
            <a:r>
              <a:rPr lang="nl-NL" sz="2700" b="1" dirty="0">
                <a:latin typeface="Times New Roman" panose="02020603050405020304" pitchFamily="18" charset="0"/>
                <a:cs typeface="Times New Roman" panose="02020603050405020304" pitchFamily="18" charset="0"/>
                <a:sym typeface="+mn-ea"/>
              </a:rPr>
              <a:t>dung cơ bản của tư tưởng </a:t>
            </a:r>
            <a:endParaRPr lang="nl-NL" sz="2700" b="1" dirty="0" smtClean="0">
              <a:latin typeface="Times New Roman" panose="02020603050405020304" pitchFamily="18" charset="0"/>
              <a:cs typeface="Times New Roman" panose="02020603050405020304" pitchFamily="18" charset="0"/>
              <a:sym typeface="+mn-ea"/>
            </a:endParaRPr>
          </a:p>
          <a:p>
            <a:pPr algn="ctr">
              <a:lnSpc>
                <a:spcPct val="100000"/>
              </a:lnSpc>
              <a:spcBef>
                <a:spcPct val="0"/>
              </a:spcBef>
              <a:buFontTx/>
              <a:buNone/>
            </a:pPr>
            <a:r>
              <a:rPr lang="nl-NL" sz="2700" b="1" dirty="0" smtClean="0">
                <a:latin typeface="Times New Roman" panose="02020603050405020304" pitchFamily="18" charset="0"/>
                <a:cs typeface="Times New Roman" panose="02020603050405020304" pitchFamily="18" charset="0"/>
                <a:sym typeface="+mn-ea"/>
              </a:rPr>
              <a:t>Hồ </a:t>
            </a:r>
            <a:r>
              <a:rPr lang="nl-NL" sz="2700" b="1" dirty="0">
                <a:latin typeface="Times New Roman" panose="02020603050405020304" pitchFamily="18" charset="0"/>
                <a:cs typeface="Times New Roman" panose="02020603050405020304" pitchFamily="18" charset="0"/>
                <a:sym typeface="+mn-ea"/>
              </a:rPr>
              <a:t>Chí Minh</a:t>
            </a:r>
            <a:endParaRPr lang="en-US" altLang="en-US" sz="2700" dirty="0">
              <a:latin typeface="Arial" panose="020B0604020202020204" pitchFamily="34" charset="0"/>
            </a:endParaRPr>
          </a:p>
        </p:txBody>
      </p:sp>
      <p:sp>
        <p:nvSpPr>
          <p:cNvPr id="4" name="AutoShape 100"/>
          <p:cNvSpPr>
            <a:spLocks noChangeArrowheads="1"/>
          </p:cNvSpPr>
          <p:nvPr/>
        </p:nvSpPr>
        <p:spPr bwMode="gray">
          <a:xfrm>
            <a:off x="3466435" y="2704727"/>
            <a:ext cx="1007053" cy="1047300"/>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 II</a:t>
            </a:r>
            <a:endParaRPr lang="en-US" altLang="en-US" sz="2700">
              <a:solidFill>
                <a:srgbClr val="FFFF00"/>
              </a:solidFill>
              <a:latin typeface="Arial" panose="020B0604020202020204" pitchFamily="34" charset="0"/>
            </a:endParaRPr>
          </a:p>
        </p:txBody>
      </p:sp>
      <p:sp>
        <p:nvSpPr>
          <p:cNvPr id="7" name="Text Box 102"/>
          <p:cNvSpPr txBox="1">
            <a:spLocks noChangeArrowheads="1"/>
          </p:cNvSpPr>
          <p:nvPr/>
        </p:nvSpPr>
        <p:spPr bwMode="gray">
          <a:xfrm>
            <a:off x="4085131" y="4063816"/>
            <a:ext cx="195487" cy="507388"/>
          </a:xfrm>
          <a:prstGeom prst="rect">
            <a:avLst/>
          </a:prstGeom>
          <a:noFill/>
          <a:ln>
            <a:noFill/>
          </a:ln>
          <a:effectLst/>
          <a:extLst>
            <a:ext uri="{909E8E84-426E-40DD-AFC4-6F175D3DCCD1}">
              <a14:hiddenFill xmlns:a14="http://schemas.microsoft.com/office/drawing/2010/main">
                <a:solidFill>
                  <a:schemeClr val="folHlink"/>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en-US" altLang="en-US" sz="2700">
              <a:solidFill>
                <a:schemeClr val="bg1"/>
              </a:solidFill>
              <a:latin typeface="Arial" panose="020B0604020202020204" pitchFamily="34" charset="0"/>
            </a:endParaRPr>
          </a:p>
        </p:txBody>
      </p:sp>
      <p:sp>
        <p:nvSpPr>
          <p:cNvPr id="8" name="AutoShape 99"/>
          <p:cNvSpPr>
            <a:spLocks noChangeArrowheads="1"/>
          </p:cNvSpPr>
          <p:nvPr/>
        </p:nvSpPr>
        <p:spPr bwMode="gray">
          <a:xfrm>
            <a:off x="3938905" y="1389380"/>
            <a:ext cx="8023860" cy="1030605"/>
          </a:xfrm>
          <a:prstGeom prst="roundRect">
            <a:avLst>
              <a:gd name="adj" fmla="val 16667"/>
            </a:avLst>
          </a:prstGeom>
          <a:blipFill dpi="0" rotWithShape="1">
            <a:blip r:embed="rId3"/>
            <a:srcRect/>
            <a:tile tx="0" ty="0" sx="100000" sy="100000" flip="none" algn="tl"/>
          </a:blipFill>
          <a:ln w="12700" algn="ctr">
            <a:solidFill>
              <a:schemeClr val="bg1"/>
            </a:solidFill>
            <a:round/>
          </a:ln>
          <a:effectLst>
            <a:outerShdw dist="99190" dir="238833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l">
              <a:lnSpc>
                <a:spcPct val="100000"/>
              </a:lnSpc>
              <a:spcBef>
                <a:spcPct val="0"/>
              </a:spcBef>
              <a:buFontTx/>
              <a:buNone/>
            </a:pPr>
            <a:r>
              <a:rPr lang="en-US" altLang="nl-NL" sz="2700" b="1">
                <a:latin typeface="Times New Roman" panose="02020603050405020304" pitchFamily="18" charset="0"/>
                <a:cs typeface="Times New Roman" panose="02020603050405020304" pitchFamily="18" charset="0"/>
                <a:sym typeface="+mn-ea"/>
              </a:rPr>
              <a:t>       Khái niệm, nguồn gốc và quá trình hình thành </a:t>
            </a:r>
          </a:p>
          <a:p>
            <a:pPr algn="l">
              <a:lnSpc>
                <a:spcPct val="100000"/>
              </a:lnSpc>
              <a:spcBef>
                <a:spcPct val="0"/>
              </a:spcBef>
              <a:buFontTx/>
              <a:buNone/>
            </a:pPr>
            <a:r>
              <a:rPr lang="en-US" altLang="nl-NL" sz="2700" b="1">
                <a:latin typeface="Times New Roman" panose="02020603050405020304" pitchFamily="18" charset="0"/>
                <a:cs typeface="Times New Roman" panose="02020603050405020304" pitchFamily="18" charset="0"/>
                <a:sym typeface="+mn-ea"/>
              </a:rPr>
              <a:t>                         tư tưởng Hồ Chí Minh</a:t>
            </a:r>
          </a:p>
        </p:txBody>
      </p:sp>
      <p:sp>
        <p:nvSpPr>
          <p:cNvPr id="9" name="AutoShape 100"/>
          <p:cNvSpPr>
            <a:spLocks noChangeArrowheads="1"/>
          </p:cNvSpPr>
          <p:nvPr/>
        </p:nvSpPr>
        <p:spPr bwMode="gray">
          <a:xfrm>
            <a:off x="3451195" y="1338207"/>
            <a:ext cx="1007053" cy="1047300"/>
          </a:xfrm>
          <a:prstGeom prst="diamond">
            <a:avLst/>
          </a:prstGeom>
          <a:solidFill>
            <a:schemeClr val="folHlink"/>
          </a:solidFill>
          <a:ln w="25400" algn="ctr">
            <a:solidFill>
              <a:schemeClr val="bg1"/>
            </a:solidFill>
            <a:miter lim="800000"/>
          </a:ln>
          <a:effectLst>
            <a:outerShdw dist="63500" dir="2212194" algn="ctr" rotWithShape="0">
              <a:srgbClr val="333333">
                <a:alpha val="50000"/>
              </a:srgbClr>
            </a:outerShdw>
          </a:effec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nSpc>
                <a:spcPct val="100000"/>
              </a:lnSpc>
              <a:spcBef>
                <a:spcPct val="0"/>
              </a:spcBef>
              <a:buFontTx/>
              <a:buNone/>
            </a:pPr>
            <a:r>
              <a:rPr lang="en-US" altLang="en-US" sz="2700" smtClean="0">
                <a:solidFill>
                  <a:srgbClr val="FFFF00"/>
                </a:solidFill>
                <a:latin typeface="Arial" panose="020B0604020202020204" pitchFamily="34" charset="0"/>
              </a:rPr>
              <a:t> I</a:t>
            </a:r>
            <a:endParaRPr lang="en-US" altLang="en-US" sz="2700">
              <a:solidFill>
                <a:srgbClr val="FFFF00"/>
              </a:solidFill>
              <a:latin typeface="Arial" panose="020B0604020202020204" pitchFamily="34" charset="0"/>
            </a:endParaRP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p:cNvSpPr>
            <a:spLocks noChangeArrowheads="1"/>
          </p:cNvSpPr>
          <p:nvPr/>
        </p:nvSpPr>
        <p:spPr bwMode="auto">
          <a:xfrm>
            <a:off x="2235200" y="603986"/>
            <a:ext cx="9677400" cy="829945"/>
          </a:xfrm>
          <a:prstGeom prst="rect">
            <a:avLst/>
          </a:prstGeom>
          <a:solidFill>
            <a:schemeClr val="bg1"/>
          </a:solidFill>
          <a:ln w="9525">
            <a:noFill/>
            <a:miter lim="800000"/>
          </a:ln>
          <a:effectLst>
            <a:prstShdw prst="shdw17" dist="17961" dir="2700000">
              <a:srgbClr val="999999"/>
            </a:prstShdw>
          </a:effectLst>
        </p:spPr>
        <p:txBody>
          <a:bodyPr wrap="square" anchor="ctr">
            <a:spAutoFit/>
          </a:bodyPr>
          <a:lstStyle>
            <a:lvl1pPr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ctr">
              <a:defRPr/>
            </a:pPr>
            <a:r>
              <a:rPr lang="en-US" altLang="en-US" sz="2400" noProof="1" smtClean="0">
                <a:cs typeface="Times New Roman" panose="02020603050405020304" pitchFamily="18" charset="0"/>
              </a:rPr>
              <a:t>1. T</a:t>
            </a:r>
            <a:r>
              <a:rPr lang="vi-VN" altLang="en-US" sz="2400" noProof="1" smtClean="0">
                <a:cs typeface="Times New Roman" panose="02020603050405020304" pitchFamily="18" charset="0"/>
              </a:rPr>
              <a:t>ư tưởng về độc lập dân tộc gắn liền với chủ nghĩa xã hội, kết hợp sức mạnh dân tộc với sức mạnh thời đại</a:t>
            </a:r>
          </a:p>
        </p:txBody>
      </p:sp>
      <p:sp>
        <p:nvSpPr>
          <p:cNvPr id="14" name="Title 1"/>
          <p:cNvSpPr txBox="1">
            <a:spLocks noChangeArrowheads="1"/>
          </p:cNvSpPr>
          <p:nvPr/>
        </p:nvSpPr>
        <p:spPr>
          <a:xfrm>
            <a:off x="1762882" y="64971"/>
            <a:ext cx="9601066" cy="688176"/>
          </a:xfrm>
          <a:prstGeom prst="rect">
            <a:avLst/>
          </a:prstGeom>
        </p:spPr>
        <p:txBody>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r>
              <a:rPr lang="en-US" altLang="en-US" sz="2400" b="1">
                <a:solidFill>
                  <a:srgbClr val="C00000"/>
                </a:solidFill>
                <a:latin typeface="Times New Roman" panose="02020603050405020304" pitchFamily="18" charset="0"/>
                <a:cs typeface="Times New Roman" panose="02020603050405020304" pitchFamily="18" charset="0"/>
              </a:rPr>
              <a:t>II. MỘT SỐ NỘI DUNG CƠ BẢN CỦA TƯ TƯỞNG HỒ CHÍ MINH</a:t>
            </a:r>
          </a:p>
        </p:txBody>
      </p:sp>
      <p:sp>
        <p:nvSpPr>
          <p:cNvPr id="3" name="TextBox 2"/>
          <p:cNvSpPr txBox="1"/>
          <p:nvPr/>
        </p:nvSpPr>
        <p:spPr>
          <a:xfrm>
            <a:off x="0" y="3481705"/>
            <a:ext cx="2096135" cy="707886"/>
          </a:xfrm>
          <a:prstGeom prst="rect">
            <a:avLst/>
          </a:prstGeom>
          <a:solidFill>
            <a:schemeClr val="accent2">
              <a:lumMod val="20000"/>
              <a:lumOff val="80000"/>
            </a:schemeClr>
          </a:solidFill>
          <a:ln w="28575">
            <a:solidFill>
              <a:srgbClr val="FF0000"/>
            </a:solidFill>
          </a:ln>
        </p:spPr>
        <p:txBody>
          <a:bodyPr wrap="square" rtlCol="0">
            <a:spAutoFit/>
          </a:bodyPr>
          <a:lstStyle/>
          <a:p>
            <a:pPr algn="ctr"/>
            <a:r>
              <a:rPr lang="en-US" sz="2000" b="1" dirty="0" smtClean="0">
                <a:latin typeface="Times New Roman" panose="02020603050405020304" pitchFamily="18" charset="0"/>
                <a:cs typeface="Times New Roman" panose="02020603050405020304" pitchFamily="18" charset="0"/>
              </a:rPr>
              <a:t>MỤC TIÊU CỦA TIẾT HỌC</a:t>
            </a:r>
          </a:p>
        </p:txBody>
      </p:sp>
      <p:sp>
        <p:nvSpPr>
          <p:cNvPr id="101" name="Text Box 100"/>
          <p:cNvSpPr txBox="1"/>
          <p:nvPr/>
        </p:nvSpPr>
        <p:spPr>
          <a:xfrm>
            <a:off x="2289810" y="2150211"/>
            <a:ext cx="9806305" cy="1198880"/>
          </a:xfrm>
          <a:prstGeom prst="rect">
            <a:avLst/>
          </a:prstGeom>
          <a:solidFill>
            <a:schemeClr val="bg1"/>
          </a:solidFill>
          <a:ln w="38100">
            <a:gradFill>
              <a:gsLst>
                <a:gs pos="0">
                  <a:srgbClr val="14CD68"/>
                </a:gs>
                <a:gs pos="100000">
                  <a:srgbClr val="0B6E38"/>
                </a:gs>
              </a:gsLst>
            </a:gradFill>
          </a:ln>
        </p:spPr>
        <p:txBody>
          <a:bodyPr wrap="square">
            <a:spAutoFit/>
          </a:bodyPr>
          <a:lstStyle/>
          <a:p>
            <a:pPr indent="457200" algn="just"/>
            <a:r>
              <a:rPr lang="en-US" sz="2400" b="1" dirty="0">
                <a:solidFill>
                  <a:srgbClr val="000000"/>
                </a:solidFill>
                <a:latin typeface="Times New Roman" panose="02020603050405020304" pitchFamily="18" charset="0"/>
                <a:cs typeface="Times New Roman" panose="02020603050405020304" pitchFamily="18" charset="0"/>
              </a:rPr>
              <a:t>-</a:t>
            </a:r>
            <a:r>
              <a:rPr lang="en-US" sz="2400" b="1" dirty="0" err="1">
                <a:solidFill>
                  <a:srgbClr val="000000"/>
                </a:solidFill>
                <a:latin typeface="Times New Roman" panose="02020603050405020304" pitchFamily="18" charset="0"/>
                <a:cs typeface="Times New Roman" panose="02020603050405020304" pitchFamily="18" charset="0"/>
              </a:rPr>
              <a:t>Về</a:t>
            </a:r>
            <a:r>
              <a:rPr lang="en-US" sz="2400" b="1" dirty="0">
                <a:solidFill>
                  <a:srgbClr val="000000"/>
                </a:solidFill>
                <a:latin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cs typeface="Times New Roman" panose="02020603050405020304" pitchFamily="18" charset="0"/>
              </a:rPr>
              <a:t>kiến</a:t>
            </a:r>
            <a:r>
              <a:rPr lang="en-US" sz="2400" b="1" dirty="0">
                <a:solidFill>
                  <a:srgbClr val="000000"/>
                </a:solidFill>
                <a:latin typeface="Times New Roman" panose="02020603050405020304" pitchFamily="18" charset="0"/>
                <a:cs typeface="Times New Roman" panose="02020603050405020304" pitchFamily="18" charset="0"/>
              </a:rPr>
              <a:t> </a:t>
            </a:r>
            <a:r>
              <a:rPr lang="en-US" sz="2400" b="1" dirty="0" err="1">
                <a:solidFill>
                  <a:srgbClr val="000000"/>
                </a:solidFill>
                <a:latin typeface="Times New Roman" panose="02020603050405020304" pitchFamily="18" charset="0"/>
                <a:cs typeface="Times New Roman" panose="02020603050405020304" pitchFamily="18" charset="0"/>
              </a:rPr>
              <a:t>thức</a:t>
            </a:r>
            <a:r>
              <a:rPr lang="en-US" sz="2400" b="1" dirty="0">
                <a:solidFill>
                  <a:srgbClr val="000000"/>
                </a:solidFill>
                <a:latin typeface="Times New Roman" panose="02020603050405020304" pitchFamily="18" charset="0"/>
                <a:cs typeface="Times New Roman" panose="02020603050405020304" pitchFamily="18" charset="0"/>
              </a:rPr>
              <a:t>:</a:t>
            </a:r>
            <a:r>
              <a:rPr lang="en-US" sz="2400" b="0" dirty="0">
                <a:solidFill>
                  <a:srgbClr val="000000"/>
                </a:solidFill>
                <a:latin typeface="Times New Roman" panose="02020603050405020304" pitchFamily="18" charset="0"/>
                <a:cs typeface="Times New Roman" panose="02020603050405020304" pitchFamily="18" charset="0"/>
              </a:rPr>
              <a:t> N</a:t>
            </a:r>
            <a:r>
              <a:rPr lang="en-US" sz="2400" b="0" dirty="0" err="1">
                <a:solidFill>
                  <a:srgbClr val="000000"/>
                </a:solidFill>
                <a:latin typeface="Times New Roman" panose="02020603050405020304" pitchFamily="18" charset="0"/>
                <a:cs typeface="Times New Roman" panose="02020603050405020304" pitchFamily="18" charset="0"/>
              </a:rPr>
              <a:t>gười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học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smtClean="0">
                <a:solidFill>
                  <a:srgbClr val="000000"/>
                </a:solidFill>
                <a:latin typeface="Times New Roman" panose="02020603050405020304" pitchFamily="18" charset="0"/>
                <a:cs typeface="Times New Roman" panose="02020603050405020304" pitchFamily="18" charset="0"/>
              </a:rPr>
              <a:t>trình</a:t>
            </a:r>
            <a:r>
              <a:rPr lang="en-US" sz="2400" b="0" dirty="0" smtClean="0">
                <a:solidFill>
                  <a:srgbClr val="000000"/>
                </a:solidFill>
                <a:latin typeface="Times New Roman" panose="02020603050405020304" pitchFamily="18" charset="0"/>
                <a:cs typeface="Times New Roman" panose="02020603050405020304" pitchFamily="18" charset="0"/>
              </a:rPr>
              <a:t> </a:t>
            </a:r>
            <a:r>
              <a:rPr lang="en-US" sz="2400" b="0" dirty="0" err="1" smtClean="0">
                <a:solidFill>
                  <a:srgbClr val="000000"/>
                </a:solidFill>
                <a:latin typeface="Times New Roman" panose="02020603050405020304" pitchFamily="18" charset="0"/>
                <a:cs typeface="Times New Roman" panose="02020603050405020304" pitchFamily="18" charset="0"/>
              </a:rPr>
              <a:t>bày</a:t>
            </a:r>
            <a:r>
              <a:rPr lang="en-US" sz="2400" b="0" dirty="0" smtClean="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được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nội</a:t>
            </a:r>
            <a:r>
              <a:rPr lang="en-US" sz="2400" b="0" dirty="0">
                <a:solidFill>
                  <a:srgbClr val="000000"/>
                </a:solidFill>
                <a:latin typeface="Times New Roman" panose="02020603050405020304" pitchFamily="18" charset="0"/>
                <a:cs typeface="Times New Roman" panose="02020603050405020304" pitchFamily="18" charset="0"/>
              </a:rPr>
              <a:t> dung </a:t>
            </a:r>
            <a:r>
              <a:rPr lang="en-US" sz="2400" b="0" dirty="0" err="1">
                <a:solidFill>
                  <a:srgbClr val="000000"/>
                </a:solidFill>
                <a:latin typeface="Times New Roman" panose="02020603050405020304" pitchFamily="18" charset="0"/>
                <a:cs typeface="Times New Roman" panose="02020603050405020304" pitchFamily="18" charset="0"/>
              </a:rPr>
              <a:t>tư</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tưởng</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Hồ</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Chí</a:t>
            </a:r>
            <a:r>
              <a:rPr lang="en-US" sz="2400" b="0" dirty="0">
                <a:solidFill>
                  <a:srgbClr val="000000"/>
                </a:solidFill>
                <a:latin typeface="Times New Roman" panose="02020603050405020304" pitchFamily="18" charset="0"/>
                <a:cs typeface="Times New Roman" panose="02020603050405020304" pitchFamily="18" charset="0"/>
              </a:rPr>
              <a:t> Minh </a:t>
            </a:r>
            <a:r>
              <a:rPr lang="en-US" sz="2400" b="0" dirty="0" err="1">
                <a:solidFill>
                  <a:srgbClr val="000000"/>
                </a:solidFill>
                <a:latin typeface="Times New Roman" panose="02020603050405020304" pitchFamily="18" charset="0"/>
                <a:cs typeface="Times New Roman" panose="02020603050405020304" pitchFamily="18" charset="0"/>
              </a:rPr>
              <a:t>về</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lập</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dân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gắn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liền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với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chủ</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nghĩa</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xã</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hội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kết</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hợp</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sức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mạnh</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dân</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tộc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với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sức</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mạnh</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thời</a:t>
            </a:r>
            <a:r>
              <a:rPr lang="en-US" sz="2400" b="0" dirty="0">
                <a:solidFill>
                  <a:srgbClr val="000000"/>
                </a:solidFill>
                <a:latin typeface="Times New Roman" panose="02020603050405020304" pitchFamily="18" charset="0"/>
                <a:cs typeface="Times New Roman" panose="02020603050405020304" pitchFamily="18" charset="0"/>
              </a:rPr>
              <a:t> </a:t>
            </a:r>
            <a:r>
              <a:rPr lang="en-US" sz="2400" b="0" dirty="0" err="1">
                <a:solidFill>
                  <a:srgbClr val="000000"/>
                </a:solidFill>
                <a:latin typeface="Times New Roman" panose="02020603050405020304" pitchFamily="18" charset="0"/>
                <a:cs typeface="Times New Roman" panose="02020603050405020304" pitchFamily="18" charset="0"/>
              </a:rPr>
              <a:t>đại</a:t>
            </a:r>
            <a:endParaRPr lang="en-US" sz="2400" b="0" dirty="0">
              <a:solidFill>
                <a:srgbClr val="000000"/>
              </a:solidFill>
              <a:latin typeface="Times New Roman" panose="02020603050405020304" pitchFamily="18" charset="0"/>
              <a:cs typeface="Times New Roman" panose="02020603050405020304" pitchFamily="18" charset="0"/>
            </a:endParaRPr>
          </a:p>
        </p:txBody>
      </p:sp>
      <p:sp>
        <p:nvSpPr>
          <p:cNvPr id="2" name="Text Box 1"/>
          <p:cNvSpPr txBox="1"/>
          <p:nvPr/>
        </p:nvSpPr>
        <p:spPr>
          <a:xfrm>
            <a:off x="2290445" y="5356961"/>
            <a:ext cx="9805035" cy="119888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a:solidFill>
                  <a:srgbClr val="000000"/>
                </a:solidFill>
                <a:latin typeface="Times New Roman" panose="02020603050405020304" pitchFamily="18" charset="0"/>
                <a:cs typeface="Times New Roman" panose="02020603050405020304" pitchFamily="18" charset="0"/>
                <a:sym typeface="+mn-ea"/>
              </a:rPr>
              <a:t>-Về năng lực tự chủ và trách nhiệm: </a:t>
            </a:r>
            <a:r>
              <a:rPr lang="en-US" sz="2400">
                <a:solidFill>
                  <a:srgbClr val="000000"/>
                </a:solidFill>
                <a:latin typeface="Times New Roman" panose="02020603050405020304" pitchFamily="18" charset="0"/>
                <a:cs typeface="Times New Roman" panose="02020603050405020304" pitchFamily="18" charset="0"/>
                <a:sym typeface="+mn-ea"/>
              </a:rPr>
              <a:t>Người học thêm tin tưởng và  tự hào về sức mạnh dân tộc, tin tưởng vào sự nghiệp cách mạng xã hội chủ nghĩa ở Việt Nam và tích cực học tập góp phần vào việc xây dựng đất nước hiện nay</a:t>
            </a:r>
            <a:endParaRPr lang="en-US" sz="2400">
              <a:latin typeface="Times New Roman" panose="02020603050405020304" pitchFamily="18" charset="0"/>
              <a:cs typeface="Times New Roman" panose="02020603050405020304" pitchFamily="18" charset="0"/>
            </a:endParaRPr>
          </a:p>
        </p:txBody>
      </p:sp>
      <p:sp>
        <p:nvSpPr>
          <p:cNvPr id="4" name="Text Box 3"/>
          <p:cNvSpPr txBox="1"/>
          <p:nvPr/>
        </p:nvSpPr>
        <p:spPr>
          <a:xfrm>
            <a:off x="2289810" y="3731361"/>
            <a:ext cx="9806305" cy="1198880"/>
          </a:xfrm>
          <a:prstGeom prst="rect">
            <a:avLst/>
          </a:prstGeom>
          <a:solidFill>
            <a:schemeClr val="bg1"/>
          </a:solidFill>
          <a:ln w="38100">
            <a:gradFill>
              <a:gsLst>
                <a:gs pos="0">
                  <a:srgbClr val="14CD68"/>
                </a:gs>
                <a:gs pos="100000">
                  <a:srgbClr val="0B6E38"/>
                </a:gs>
              </a:gsLst>
            </a:gradFill>
          </a:ln>
        </p:spPr>
        <p:txBody>
          <a:bodyPr wrap="square" rtlCol="0" anchor="t">
            <a:spAutoFit/>
          </a:bodyPr>
          <a:lstStyle/>
          <a:p>
            <a:pPr algn="just"/>
            <a:r>
              <a:rPr lang="en-US" sz="2400" b="1">
                <a:solidFill>
                  <a:srgbClr val="000000"/>
                </a:solidFill>
                <a:latin typeface="Times New Roman" panose="02020603050405020304" pitchFamily="18" charset="0"/>
                <a:cs typeface="Times New Roman" panose="02020603050405020304" pitchFamily="18" charset="0"/>
                <a:sym typeface="+mn-ea"/>
              </a:rPr>
              <a:t>- Về kỹ năng:</a:t>
            </a:r>
            <a:r>
              <a:rPr lang="en-US" sz="2400">
                <a:solidFill>
                  <a:srgbClr val="000000"/>
                </a:solidFill>
                <a:latin typeface="Times New Roman" panose="02020603050405020304" pitchFamily="18" charset="0"/>
                <a:cs typeface="Times New Roman" panose="02020603050405020304" pitchFamily="18" charset="0"/>
                <a:sym typeface="+mn-ea"/>
              </a:rPr>
              <a:t> Người học có khả năng nhận diện và phản bác những luận điểm xuyên tạc tư tưởng Hồ Chí Minh về độc lập dân tộc gắn liền với chủ nghĩa xã hội, kết hợp sức mạnh dân tộc với sức mạnh thời đại</a:t>
            </a:r>
            <a:endParaRPr lang="en-US" sz="2400">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a:off x="2192655" y="1747520"/>
            <a:ext cx="0" cy="4978400"/>
          </a:xfrm>
          <a:prstGeom prst="line">
            <a:avLst/>
          </a:prstGeom>
          <a:ln w="38100"/>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ircle(in)">
                                      <p:cBhvr>
                                        <p:cTn id="13" dur="20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500" fill="hold"/>
                                        <p:tgtEl>
                                          <p:spTgt spid="101"/>
                                        </p:tgtEl>
                                        <p:attrNameLst>
                                          <p:attrName>ppt_x</p:attrName>
                                        </p:attrNameLst>
                                      </p:cBhvr>
                                      <p:tavLst>
                                        <p:tav tm="0">
                                          <p:val>
                                            <p:strVal val="#ppt_x"/>
                                          </p:val>
                                        </p:tav>
                                        <p:tav tm="100000">
                                          <p:val>
                                            <p:strVal val="#ppt_x"/>
                                          </p:val>
                                        </p:tav>
                                      </p:tavLst>
                                    </p:anim>
                                    <p:anim calcmode="lin" valueType="num">
                                      <p:cBhvr additive="base">
                                        <p:cTn id="23" dur="500" fill="hold"/>
                                        <p:tgtEl>
                                          <p:spTgt spid="101"/>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arn(inVertical)">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101" grpId="0" animBg="1"/>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7170" name="Rectangle 2"/>
          <p:cNvSpPr txBox="1">
            <a:spLocks noChangeArrowheads="1"/>
          </p:cNvSpPr>
          <p:nvPr/>
        </p:nvSpPr>
        <p:spPr bwMode="white">
          <a:xfrm>
            <a:off x="1454768" y="404790"/>
            <a:ext cx="10401301"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r>
              <a:rPr lang="en-US" altLang="en-US" sz="2600" b="1" smtClean="0">
                <a:solidFill>
                  <a:srgbClr val="C00000"/>
                </a:solidFill>
                <a:latin typeface="Times New Roman" panose="02020603050405020304" pitchFamily="18" charset="0"/>
                <a:cs typeface="Times New Roman" panose="02020603050405020304" pitchFamily="18" charset="0"/>
              </a:rPr>
              <a:t>II. MỘT SỐ NỘI DUNG CƠ BẢN CỦA TƯ TƯỞNG HỒ CHÍ MINH</a:t>
            </a:r>
            <a:endParaRPr lang="en-US" altLang="en-US" sz="2600" b="1">
              <a:solidFill>
                <a:srgbClr val="C00000"/>
              </a:solidFill>
              <a:latin typeface="Times New Roman" panose="02020603050405020304" pitchFamily="18" charset="0"/>
              <a:cs typeface="Times New Roman" panose="02020603050405020304" pitchFamily="18" charset="0"/>
            </a:endParaRPr>
          </a:p>
          <a:p>
            <a:pPr algn="ctr">
              <a:buNone/>
              <a:defRPr/>
            </a:pPr>
            <a:r>
              <a:rPr lang="en-US" altLang="en-US" sz="2600" noProof="1">
                <a:solidFill>
                  <a:srgbClr val="0000FF"/>
                </a:solidFill>
                <a:latin typeface="Times New Roman" panose="02020603050405020304" pitchFamily="18" charset="0"/>
                <a:cs typeface="Times New Roman" panose="02020603050405020304" pitchFamily="18" charset="0"/>
              </a:rPr>
              <a:t>1. T</a:t>
            </a:r>
            <a:r>
              <a:rPr lang="vi-VN" altLang="en-US" sz="2600" noProof="1">
                <a:solidFill>
                  <a:srgbClr val="0000FF"/>
                </a:solidFill>
                <a:latin typeface="Times New Roman" panose="02020603050405020304" pitchFamily="18" charset="0"/>
                <a:cs typeface="Times New Roman" panose="02020603050405020304" pitchFamily="18" charset="0"/>
              </a:rPr>
              <a:t>ư tưởng về độc lập dân tộc gắn liền với chủ nghĩa xã hội, kết hợp sức mạnh dân tộc với sức mạnh thời đại</a:t>
            </a:r>
          </a:p>
        </p:txBody>
      </p:sp>
      <p:sp>
        <p:nvSpPr>
          <p:cNvPr id="4" name="Oval 3"/>
          <p:cNvSpPr/>
          <p:nvPr/>
        </p:nvSpPr>
        <p:spPr>
          <a:xfrm>
            <a:off x="3017043" y="3078798"/>
            <a:ext cx="6516687" cy="247173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3373120" y="3879215"/>
            <a:ext cx="588835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spcBef>
                <a:spcPct val="0"/>
              </a:spcBef>
              <a:buNone/>
            </a:pPr>
            <a:r>
              <a:rPr lang="en-US" altLang="en-US" b="1" dirty="0">
                <a:solidFill>
                  <a:srgbClr val="FF0000"/>
                </a:solidFill>
                <a:latin typeface="Times New Roman" panose="02020603050405020304" pitchFamily="18" charset="0"/>
              </a:rPr>
              <a:t>N</a:t>
            </a:r>
            <a:r>
              <a:rPr lang="vi-VN" altLang="en-US" b="1" dirty="0">
                <a:solidFill>
                  <a:srgbClr val="FF0000"/>
                </a:solidFill>
                <a:latin typeface="Times New Roman" panose="02020603050405020304" pitchFamily="18" charset="0"/>
              </a:rPr>
              <a:t>ội dung cốt lõi xuyên suốt toàn bộ </a:t>
            </a:r>
            <a:r>
              <a:rPr lang="en-US" altLang="en-US" b="1" dirty="0">
                <a:solidFill>
                  <a:srgbClr val="FF0000"/>
                </a:solidFill>
                <a:latin typeface="Times New Roman" panose="02020603050405020304" pitchFamily="18" charset="0"/>
              </a:rPr>
              <a:t>   </a:t>
            </a:r>
            <a:r>
              <a:rPr lang="vi-VN" altLang="en-US" b="1" dirty="0">
                <a:solidFill>
                  <a:srgbClr val="FF0000"/>
                </a:solidFill>
                <a:latin typeface="Times New Roman" panose="02020603050405020304" pitchFamily="18" charset="0"/>
              </a:rPr>
              <a:t>tư tưởng Hồ Chí Minh</a:t>
            </a:r>
            <a:endParaRPr lang="en-US" altLang="en-US" b="1" dirty="0">
              <a:solidFill>
                <a:srgbClr val="FF0000"/>
              </a:solidFill>
              <a:latin typeface="Times New Roman" panose="02020603050405020304" pitchFamily="18" charset="0"/>
            </a:endParaRPr>
          </a:p>
          <a:p>
            <a:pPr>
              <a:lnSpc>
                <a:spcPct val="100000"/>
              </a:lnSpc>
              <a:spcBef>
                <a:spcPct val="0"/>
              </a:spcBef>
              <a:buFontTx/>
              <a:buNone/>
            </a:pPr>
            <a:endParaRPr lang="en-US" altLang="en-US" sz="1800" b="1" dirty="0">
              <a:solidFill>
                <a:srgbClr val="FF0000"/>
              </a:solidFill>
              <a:latin typeface="Times New Roman" panose="02020603050405020304" pitchFamily="18" charset="0"/>
            </a:endParaRPr>
          </a:p>
        </p:txBody>
      </p:sp>
      <p:sp>
        <p:nvSpPr>
          <p:cNvPr id="5" name="TextBox 4"/>
          <p:cNvSpPr txBox="1"/>
          <p:nvPr/>
        </p:nvSpPr>
        <p:spPr>
          <a:xfrm>
            <a:off x="2200477" y="2225310"/>
            <a:ext cx="8909884" cy="523220"/>
          </a:xfrm>
          <a:prstGeom prst="rect">
            <a:avLst/>
          </a:prstGeom>
          <a:noFill/>
          <a:ln w="28575">
            <a:noFill/>
          </a:ln>
        </p:spPr>
        <p:txBody>
          <a:bodyPr wrap="square" rtlCol="0">
            <a:spAutoFit/>
          </a:bodyPr>
          <a:lstStyle/>
          <a:p>
            <a:pPr marL="285750" indent="-285750">
              <a:buFont typeface="Wingdings" panose="05000000000000000000" pitchFamily="2" charset="2"/>
              <a:buChar char="Ø"/>
            </a:pPr>
            <a:r>
              <a:rPr lang="en-US" altLang="en-US" sz="2800" noProof="1">
                <a:latin typeface="Times New Roman" panose="02020603050405020304" pitchFamily="18" charset="0"/>
                <a:cs typeface="Times New Roman" panose="02020603050405020304" pitchFamily="18" charset="0"/>
              </a:rPr>
              <a:t>T</a:t>
            </a:r>
            <a:r>
              <a:rPr lang="vi-VN" altLang="en-US" sz="2800" noProof="1">
                <a:latin typeface="Times New Roman" panose="02020603050405020304" pitchFamily="18" charset="0"/>
                <a:cs typeface="Times New Roman" panose="02020603050405020304" pitchFamily="18" charset="0"/>
              </a:rPr>
              <a:t>ư tưởng về độc lập dân tộc gắn liền với chủ nghĩa xã hội</a:t>
            </a:r>
            <a:endParaRPr lang="en-US" sz="2800" dirty="0">
              <a:latin typeface="Times New Roman" panose="02020603050405020304" pitchFamily="18" charset="0"/>
              <a:cs typeface="Times New Roman" panose="02020603050405020304" pitchFamily="18" charset="0"/>
            </a:endParaRPr>
          </a:p>
        </p:txBody>
      </p:sp>
      <p:cxnSp>
        <p:nvCxnSpPr>
          <p:cNvPr id="2" name="Straight Connector 1"/>
          <p:cNvCxnSpPr/>
          <p:nvPr/>
        </p:nvCxnSpPr>
        <p:spPr>
          <a:xfrm>
            <a:off x="4262120" y="1747520"/>
            <a:ext cx="4800960" cy="32728"/>
          </a:xfrm>
          <a:prstGeom prst="line">
            <a:avLst/>
          </a:prstGeom>
          <a:ln w="38100">
            <a:solidFill>
              <a:srgbClr val="FF0000"/>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172"/>
                                        </p:tgtEl>
                                        <p:attrNameLst>
                                          <p:attrName>style.visibility</p:attrName>
                                        </p:attrNameLst>
                                      </p:cBhvr>
                                      <p:to>
                                        <p:strVal val="visible"/>
                                      </p:to>
                                    </p:set>
                                    <p:anim calcmode="lin" valueType="num">
                                      <p:cBhvr additive="base">
                                        <p:cTn id="11" dur="500" fill="hold"/>
                                        <p:tgtEl>
                                          <p:spTgt spid="7172"/>
                                        </p:tgtEl>
                                        <p:attrNameLst>
                                          <p:attrName>ppt_x</p:attrName>
                                        </p:attrNameLst>
                                      </p:cBhvr>
                                      <p:tavLst>
                                        <p:tav tm="0">
                                          <p:val>
                                            <p:strVal val="#ppt_x"/>
                                          </p:val>
                                        </p:tav>
                                        <p:tav tm="100000">
                                          <p:val>
                                            <p:strVal val="#ppt_x"/>
                                          </p:val>
                                        </p:tav>
                                      </p:tavLst>
                                    </p:anim>
                                    <p:anim calcmode="lin" valueType="num">
                                      <p:cBhvr additive="base">
                                        <p:cTn id="12"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17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76200" y="3595628"/>
            <a:ext cx="3352800" cy="2119312"/>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defRPr/>
            </a:pPr>
            <a:r>
              <a:rPr lang="en-US" altLang="en-US" sz="2400" b="1" dirty="0">
                <a:latin typeface="Times New Roman" panose="02020603050405020304" pitchFamily="18" charset="0"/>
              </a:rPr>
              <a:t>+</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Độc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lập</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dân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là</a:t>
            </a:r>
            <a:r>
              <a:rPr lang="en-US" altLang="en-US" sz="2400" b="1" i="0" dirty="0" smtClean="0">
                <a:latin typeface="Times New Roman" panose="02020603050405020304" pitchFamily="18" charset="0"/>
              </a:rPr>
              <a:t> </a:t>
            </a:r>
          </a:p>
          <a:p>
            <a:pPr algn="ctr" eaLnBrk="1" hangingPunct="1">
              <a:spcBef>
                <a:spcPct val="0"/>
              </a:spcBef>
              <a:buFontTx/>
              <a:buNone/>
              <a:defRPr/>
            </a:pPr>
            <a:r>
              <a:rPr lang="en-US" altLang="en-US" sz="2400" b="1" i="0" dirty="0" err="1" smtClean="0">
                <a:latin typeface="Times New Roman" panose="02020603050405020304" pitchFamily="18" charset="0"/>
              </a:rPr>
              <a:t>khát</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vọng</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lớn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nhất</a:t>
            </a:r>
            <a:endParaRPr lang="en-US" altLang="en-US" sz="2400" b="1" i="0" dirty="0" smtClean="0">
              <a:latin typeface="Times New Roman" panose="02020603050405020304" pitchFamily="18" charset="0"/>
            </a:endParaRPr>
          </a:p>
          <a:p>
            <a:pPr algn="ctr" eaLnBrk="1" hangingPunct="1">
              <a:spcBef>
                <a:spcPct val="0"/>
              </a:spcBef>
              <a:buFontTx/>
              <a:buNone/>
              <a:defRPr/>
            </a:pP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của</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các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dân</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tộc</a:t>
            </a:r>
            <a:endParaRPr lang="en-US" altLang="en-US" sz="2400" b="1" i="0" dirty="0" smtClean="0">
              <a:latin typeface="Times New Roman" panose="02020603050405020304" pitchFamily="18" charset="0"/>
            </a:endParaRPr>
          </a:p>
          <a:p>
            <a:pPr algn="ctr" eaLnBrk="1" hangingPunct="1">
              <a:spcBef>
                <a:spcPct val="0"/>
              </a:spcBef>
              <a:buFontTx/>
              <a:buNone/>
              <a:defRPr/>
            </a:pP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thuộc</a:t>
            </a:r>
            <a:r>
              <a:rPr lang="en-US" altLang="en-US" sz="2400" b="1" i="0" dirty="0" smtClean="0">
                <a:latin typeface="Times New Roman" panose="02020603050405020304" pitchFamily="18" charset="0"/>
              </a:rPr>
              <a:t> </a:t>
            </a:r>
            <a:r>
              <a:rPr lang="en-US" altLang="en-US" sz="2400" b="1" i="0" dirty="0" err="1" smtClean="0">
                <a:latin typeface="Times New Roman" panose="02020603050405020304" pitchFamily="18" charset="0"/>
              </a:rPr>
              <a:t>địa</a:t>
            </a:r>
            <a:r>
              <a:rPr lang="en-US" altLang="en-US" sz="2400" b="1" i="0" dirty="0" smtClean="0">
                <a:latin typeface="Times New Roman" panose="02020603050405020304" pitchFamily="18" charset="0"/>
              </a:rPr>
              <a:t>. </a:t>
            </a:r>
          </a:p>
        </p:txBody>
      </p:sp>
      <p:sp>
        <p:nvSpPr>
          <p:cNvPr id="71683" name="Text Box 7"/>
          <p:cNvSpPr txBox="1">
            <a:spLocks noChangeArrowheads="1"/>
          </p:cNvSpPr>
          <p:nvPr/>
        </p:nvSpPr>
        <p:spPr bwMode="auto">
          <a:xfrm>
            <a:off x="228600" y="1905040"/>
            <a:ext cx="2552700" cy="369888"/>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dirty="0">
                <a:solidFill>
                  <a:srgbClr val="FFFF00"/>
                </a:solidFill>
              </a:rPr>
              <a:t>ĐỘC LẬP DÂN TỘC ?</a:t>
            </a:r>
          </a:p>
        </p:txBody>
      </p:sp>
      <p:pic>
        <p:nvPicPr>
          <p:cNvPr id="71684" name="Picture 2" descr="Câu hỏi và dấu chấm hỏi (trang 131) - Tiếng Việt 4 tập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13" y="193714"/>
            <a:ext cx="2856987" cy="1630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97705" y="177998"/>
            <a:ext cx="2207895" cy="1509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a:spLocks noChangeArrowheads="1"/>
          </p:cNvSpPr>
          <p:nvPr/>
        </p:nvSpPr>
        <p:spPr bwMode="auto">
          <a:xfrm>
            <a:off x="6781800" y="471368"/>
            <a:ext cx="5029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a:ea typeface="Calibri" panose="020F0502020204030204" charset="0"/>
                <a:cs typeface="Times New Roman" panose="02020603050405020304" pitchFamily="18" charset="0"/>
              </a:rPr>
              <a:t>“ a) Đánh đổ đế quốc Pháp và bọn phong kiến.</a:t>
            </a:r>
          </a:p>
          <a:p>
            <a:r>
              <a:rPr lang="nl-NL" altLang="en-US" sz="1800">
                <a:ea typeface="Calibri" panose="020F0502020204030204" charset="0"/>
                <a:cs typeface="Times New Roman" panose="02020603050405020304" pitchFamily="18" charset="0"/>
              </a:rPr>
              <a:t>b) Làm cho nước Nam hoàn toàn độc lập” </a:t>
            </a:r>
            <a:endParaRPr lang="en-US" altLang="en-US" sz="1800">
              <a:ea typeface="Calibri" panose="020F0502020204030204" charset="0"/>
              <a:cs typeface="Times New Roman" panose="02020603050405020304" pitchFamily="18" charset="0"/>
            </a:endParaRPr>
          </a:p>
        </p:txBody>
      </p:sp>
      <p:sp>
        <p:nvSpPr>
          <p:cNvPr id="9" name="Rectangle 8"/>
          <p:cNvSpPr>
            <a:spLocks noChangeArrowheads="1"/>
          </p:cNvSpPr>
          <p:nvPr/>
        </p:nvSpPr>
        <p:spPr bwMode="auto">
          <a:xfrm>
            <a:off x="6781800" y="2345348"/>
            <a:ext cx="5410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a:cs typeface="Calibri" panose="020F0502020204030204" charset="0"/>
              </a:rPr>
              <a:t>“Dù hy sinh tới đâu, dù phải đốt cháy cả dãy Trường Sơn cũng phải kiên quyết giành cho được độc lập”</a:t>
            </a:r>
            <a:endParaRPr lang="en-US" altLang="en-US" sz="1800"/>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5800" y="1878623"/>
            <a:ext cx="2057400"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95800" y="3478908"/>
            <a:ext cx="2209800" cy="148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a:spLocks noChangeArrowheads="1"/>
          </p:cNvSpPr>
          <p:nvPr/>
        </p:nvSpPr>
        <p:spPr bwMode="auto">
          <a:xfrm>
            <a:off x="6705600" y="3859908"/>
            <a:ext cx="54864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nl-NL" altLang="en-US" sz="1800" dirty="0">
                <a:cs typeface="Calibri" panose="020F0502020204030204" charset="0"/>
              </a:rPr>
              <a:t>“Không! Chúng ta thà hy sinh tất cả, chứ nhất định không chịu mất nước, nhất định không chịu làm nô lệ”</a:t>
            </a:r>
            <a:endParaRPr lang="en-US" altLang="en-US" sz="1800" dirty="0"/>
          </a:p>
        </p:txBody>
      </p:sp>
      <p:sp>
        <p:nvSpPr>
          <p:cNvPr id="15" name="TextBox 14"/>
          <p:cNvSpPr txBox="1">
            <a:spLocks noChangeArrowheads="1"/>
          </p:cNvSpPr>
          <p:nvPr/>
        </p:nvSpPr>
        <p:spPr bwMode="auto">
          <a:xfrm>
            <a:off x="3429000" y="326906"/>
            <a:ext cx="838200" cy="83026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a:t>Năm 1930</a:t>
            </a:r>
          </a:p>
        </p:txBody>
      </p:sp>
      <p:sp>
        <p:nvSpPr>
          <p:cNvPr id="16" name="TextBox 15"/>
          <p:cNvSpPr txBox="1">
            <a:spLocks noChangeArrowheads="1"/>
          </p:cNvSpPr>
          <p:nvPr/>
        </p:nvSpPr>
        <p:spPr bwMode="auto">
          <a:xfrm>
            <a:off x="3429000" y="2200886"/>
            <a:ext cx="838200" cy="83026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1945</a:t>
            </a:r>
          </a:p>
        </p:txBody>
      </p:sp>
      <p:sp>
        <p:nvSpPr>
          <p:cNvPr id="17" name="TextBox 16"/>
          <p:cNvSpPr txBox="1">
            <a:spLocks noChangeArrowheads="1"/>
          </p:cNvSpPr>
          <p:nvPr/>
        </p:nvSpPr>
        <p:spPr bwMode="auto">
          <a:xfrm>
            <a:off x="3429000" y="3637658"/>
            <a:ext cx="838200" cy="8318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1946</a:t>
            </a:r>
          </a:p>
        </p:txBody>
      </p:sp>
      <p:cxnSp>
        <p:nvCxnSpPr>
          <p:cNvPr id="4" name="Straight Connector 3"/>
          <p:cNvCxnSpPr/>
          <p:nvPr/>
        </p:nvCxnSpPr>
        <p:spPr>
          <a:xfrm>
            <a:off x="3429070" y="76288"/>
            <a:ext cx="0" cy="6705424"/>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6"/>
          <a:stretch>
            <a:fillRect/>
          </a:stretch>
        </p:blipFill>
        <p:spPr>
          <a:xfrm>
            <a:off x="626039" y="2328069"/>
            <a:ext cx="1790810" cy="1151235"/>
          </a:xfrm>
          <a:prstGeom prst="rect">
            <a:avLst/>
          </a:prstGeom>
        </p:spPr>
      </p:pic>
      <p:sp>
        <p:nvSpPr>
          <p:cNvPr id="19" name="TextBox 4"/>
          <p:cNvSpPr txBox="1">
            <a:spLocks noChangeArrowheads="1"/>
          </p:cNvSpPr>
          <p:nvPr/>
        </p:nvSpPr>
        <p:spPr bwMode="auto">
          <a:xfrm>
            <a:off x="3486654" y="5452982"/>
            <a:ext cx="847050" cy="83099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r>
              <a:rPr lang="en-US" altLang="en-US" sz="2400" dirty="0" err="1"/>
              <a:t>Năm</a:t>
            </a:r>
            <a:r>
              <a:rPr lang="en-US" altLang="en-US" sz="2400" dirty="0"/>
              <a:t> 1966</a:t>
            </a:r>
          </a:p>
        </p:txBody>
      </p:sp>
      <p:sp>
        <p:nvSpPr>
          <p:cNvPr id="20" name="Rectangle 19"/>
          <p:cNvSpPr/>
          <p:nvPr/>
        </p:nvSpPr>
        <p:spPr>
          <a:xfrm>
            <a:off x="6350924" y="5368384"/>
            <a:ext cx="5760720" cy="913070"/>
          </a:xfrm>
          <a:prstGeom prst="rect">
            <a:avLst/>
          </a:prstGeom>
        </p:spPr>
        <p:txBody>
          <a:bodyPr wrap="square">
            <a:spAutoFit/>
          </a:bodyPr>
          <a:lstStyle>
            <a:lvl1pPr indent="457200">
              <a:defRPr sz="2800" b="1" i="1">
                <a:solidFill>
                  <a:schemeClr val="tx1"/>
                </a:solidFill>
                <a:latin typeface="Times New Roman" panose="02020603050405020304" pitchFamily="18" charset="0"/>
              </a:defRPr>
            </a:lvl1pPr>
            <a:lvl2pPr marL="742950" indent="-285750">
              <a:defRPr sz="2800" b="1" i="1">
                <a:solidFill>
                  <a:schemeClr val="tx1"/>
                </a:solidFill>
                <a:latin typeface="Times New Roman" panose="02020603050405020304" pitchFamily="18" charset="0"/>
              </a:defRPr>
            </a:lvl2pPr>
            <a:lvl3pPr marL="1143000" indent="-228600">
              <a:defRPr sz="2800" b="1" i="1">
                <a:solidFill>
                  <a:schemeClr val="tx1"/>
                </a:solidFill>
                <a:latin typeface="Times New Roman" panose="02020603050405020304" pitchFamily="18" charset="0"/>
              </a:defRPr>
            </a:lvl3pPr>
            <a:lvl4pPr marL="1600200" indent="-228600">
              <a:defRPr sz="2800" b="1" i="1">
                <a:solidFill>
                  <a:schemeClr val="tx1"/>
                </a:solidFill>
                <a:latin typeface="Times New Roman" panose="02020603050405020304" pitchFamily="18" charset="0"/>
              </a:defRPr>
            </a:lvl4pPr>
            <a:lvl5pPr marL="2057400" indent="-228600">
              <a:defRPr sz="2800" b="1" i="1">
                <a:solidFill>
                  <a:schemeClr val="tx1"/>
                </a:solidFill>
                <a:latin typeface="Times New Roman" panose="02020603050405020304" pitchFamily="18" charset="0"/>
              </a:defRPr>
            </a:lvl5pPr>
            <a:lvl6pPr marL="2514600" indent="-228600" eaLnBrk="0" fontAlgn="base" hangingPunct="0">
              <a:spcBef>
                <a:spcPct val="0"/>
              </a:spcBef>
              <a:spcAft>
                <a:spcPct val="0"/>
              </a:spcAft>
              <a:defRPr sz="2800" b="1" i="1">
                <a:solidFill>
                  <a:schemeClr val="tx1"/>
                </a:solidFill>
                <a:latin typeface="Times New Roman" panose="02020603050405020304" pitchFamily="18" charset="0"/>
              </a:defRPr>
            </a:lvl6pPr>
            <a:lvl7pPr marL="2971800" indent="-228600" eaLnBrk="0" fontAlgn="base" hangingPunct="0">
              <a:spcBef>
                <a:spcPct val="0"/>
              </a:spcBef>
              <a:spcAft>
                <a:spcPct val="0"/>
              </a:spcAft>
              <a:defRPr sz="2800" b="1" i="1">
                <a:solidFill>
                  <a:schemeClr val="tx1"/>
                </a:solidFill>
                <a:latin typeface="Times New Roman" panose="02020603050405020304" pitchFamily="18" charset="0"/>
              </a:defRPr>
            </a:lvl7pPr>
            <a:lvl8pPr marL="3429000" indent="-228600" eaLnBrk="0" fontAlgn="base" hangingPunct="0">
              <a:spcBef>
                <a:spcPct val="0"/>
              </a:spcBef>
              <a:spcAft>
                <a:spcPct val="0"/>
              </a:spcAft>
              <a:defRPr sz="2800" b="1" i="1">
                <a:solidFill>
                  <a:schemeClr val="tx1"/>
                </a:solidFill>
                <a:latin typeface="Times New Roman" panose="02020603050405020304" pitchFamily="18" charset="0"/>
              </a:defRPr>
            </a:lvl8pPr>
            <a:lvl9pPr marL="3886200" indent="-228600" eaLnBrk="0" fontAlgn="base" hangingPunct="0">
              <a:spcBef>
                <a:spcPct val="0"/>
              </a:spcBef>
              <a:spcAft>
                <a:spcPct val="0"/>
              </a:spcAft>
              <a:defRPr sz="2800" b="1" i="1">
                <a:solidFill>
                  <a:schemeClr val="tx1"/>
                </a:solidFill>
                <a:latin typeface="Times New Roman" panose="02020603050405020304" pitchFamily="18" charset="0"/>
              </a:defRPr>
            </a:lvl9pPr>
          </a:lstStyle>
          <a:p>
            <a:pPr algn="just">
              <a:lnSpc>
                <a:spcPct val="150000"/>
              </a:lnSpc>
              <a:spcAft>
                <a:spcPts val="1000"/>
              </a:spcAft>
            </a:pPr>
            <a:r>
              <a:rPr lang="nl-NL" altLang="en-US" sz="1800" dirty="0" smtClean="0">
                <a:ea typeface="Calibri" panose="020F0502020204030204" charset="0"/>
                <a:cs typeface="Times New Roman" panose="02020603050405020304" pitchFamily="18" charset="0"/>
              </a:rPr>
              <a:t>“</a:t>
            </a:r>
            <a:r>
              <a:rPr lang="nl-NL" altLang="en-US" sz="1800" dirty="0">
                <a:ea typeface="Calibri" panose="020F0502020204030204" charset="0"/>
                <a:cs typeface="Times New Roman" panose="02020603050405020304" pitchFamily="18" charset="0"/>
              </a:rPr>
              <a:t>Không có gì quý hơn độc lập, tự do”. </a:t>
            </a:r>
            <a:endParaRPr lang="en-US" altLang="en-US" sz="1800" dirty="0">
              <a:ea typeface="Calibri" panose="020F0502020204030204" charset="0"/>
              <a:cs typeface="Times New Roman" panose="02020603050405020304" pitchFamily="18" charset="0"/>
            </a:endParaRPr>
          </a:p>
          <a:p>
            <a:r>
              <a:rPr lang="en-US" altLang="en-US" sz="1800" dirty="0">
                <a:ea typeface="Calibri" panose="020F0502020204030204" charset="0"/>
                <a:cs typeface="Times New Roman" panose="02020603050405020304" pitchFamily="18" charset="0"/>
              </a:rPr>
              <a:t>                 </a:t>
            </a:r>
            <a:r>
              <a:rPr lang="en-US" altLang="en-US" sz="1400" dirty="0" err="1" smtClean="0">
                <a:ea typeface="Calibri" panose="020F0502020204030204" charset="0"/>
                <a:cs typeface="Times New Roman" panose="02020603050405020304" pitchFamily="18" charset="0"/>
              </a:rPr>
              <a:t>Hồ</a:t>
            </a:r>
            <a:r>
              <a:rPr lang="en-US" altLang="en-US" sz="1400" dirty="0" smtClean="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Chí</a:t>
            </a:r>
            <a:r>
              <a:rPr lang="en-US" altLang="en-US" sz="1400" dirty="0">
                <a:ea typeface="Calibri" panose="020F0502020204030204" charset="0"/>
                <a:cs typeface="Times New Roman" panose="02020603050405020304" pitchFamily="18" charset="0"/>
              </a:rPr>
              <a:t> Minh: </a:t>
            </a:r>
            <a:r>
              <a:rPr lang="en-US" altLang="en-US" sz="1400" dirty="0" err="1">
                <a:ea typeface="Calibri" panose="020F0502020204030204" charset="0"/>
                <a:cs typeface="Times New Roman" panose="02020603050405020304" pitchFamily="18" charset="0"/>
              </a:rPr>
              <a:t>Toàn</a:t>
            </a:r>
            <a:r>
              <a:rPr lang="en-US" altLang="en-US" sz="1400" dirty="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tập</a:t>
            </a:r>
            <a:r>
              <a:rPr lang="en-US" altLang="en-US" sz="1400" dirty="0">
                <a:ea typeface="Calibri" panose="020F0502020204030204" charset="0"/>
                <a:cs typeface="Times New Roman" panose="02020603050405020304" pitchFamily="18" charset="0"/>
              </a:rPr>
              <a:t>, </a:t>
            </a:r>
            <a:r>
              <a:rPr lang="en-US" altLang="en-US" sz="1400" dirty="0" err="1">
                <a:ea typeface="Calibri" panose="020F0502020204030204" charset="0"/>
                <a:cs typeface="Times New Roman" panose="02020603050405020304" pitchFamily="18" charset="0"/>
              </a:rPr>
              <a:t>Sđd</a:t>
            </a:r>
            <a:r>
              <a:rPr lang="en-US" altLang="en-US" sz="1400" dirty="0">
                <a:ea typeface="Calibri" panose="020F0502020204030204" charset="0"/>
                <a:cs typeface="Times New Roman" panose="02020603050405020304" pitchFamily="18" charset="0"/>
              </a:rPr>
              <a:t>, t. 12, tr.108.</a:t>
            </a:r>
          </a:p>
        </p:txBody>
      </p:sp>
      <p:pic>
        <p:nvPicPr>
          <p:cNvPr id="21"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530202" y="5213931"/>
            <a:ext cx="2242748" cy="122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circle(in)">
                                      <p:cBhvr>
                                        <p:cTn id="12" dur="2000"/>
                                        <p:tgtEl>
                                          <p:spTgt spid="15"/>
                                        </p:tgtEl>
                                      </p:cBhvr>
                                    </p:animEffect>
                                  </p:childTnLst>
                                </p:cTn>
                              </p:par>
                              <p:par>
                                <p:cTn id="13" presetID="6"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ircle(in)">
                                      <p:cBhvr>
                                        <p:cTn id="18" dur="2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circle(in)">
                                      <p:cBhvr>
                                        <p:cTn id="34" dur="2000"/>
                                        <p:tgtEl>
                                          <p:spTgt spid="17"/>
                                        </p:tgtEl>
                                      </p:cBhvr>
                                    </p:animEffect>
                                  </p:childTnLst>
                                </p:cTn>
                              </p:par>
                              <p:par>
                                <p:cTn id="35" presetID="6"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circle(in)">
                                      <p:cBhvr>
                                        <p:cTn id="37" dur="2000"/>
                                        <p:tgtEl>
                                          <p:spTgt spid="11"/>
                                        </p:tgtEl>
                                      </p:cBhvr>
                                    </p:animEffect>
                                  </p:childTnLst>
                                </p:cTn>
                              </p:par>
                              <p:par>
                                <p:cTn id="38" presetID="6" presetClass="entr" presetSubtype="1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circle(in)">
                                      <p:cBhvr>
                                        <p:cTn id="40" dur="20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ppt_x"/>
                                          </p:val>
                                        </p:tav>
                                        <p:tav tm="100000">
                                          <p:val>
                                            <p:strVal val="#ppt_x"/>
                                          </p:val>
                                        </p:tav>
                                      </p:tavLst>
                                    </p:anim>
                                    <p:anim calcmode="lin" valueType="num">
                                      <p:cBhvr additive="base">
                                        <p:cTn id="5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9" grpId="0"/>
      <p:bldP spid="12" grpId="0"/>
      <p:bldP spid="15" grpId="0" animBg="1"/>
      <p:bldP spid="16" grpId="0" animBg="1"/>
      <p:bldP spid="17" grpId="0" animBg="1"/>
      <p:bldP spid="19" grpId="0" animBg="1"/>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0" y="3474968"/>
            <a:ext cx="4724436" cy="2620962"/>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rPr>
              <a:t>+</a:t>
            </a:r>
            <a:r>
              <a:rPr lang="nl-NL" sz="2400" b="1" dirty="0" smtClean="0">
                <a:latin typeface="Times New Roman" panose="02020603050405020304" pitchFamily="18" charset="0"/>
                <a:cs typeface="Times New Roman" panose="02020603050405020304" pitchFamily="18" charset="0"/>
              </a:rPr>
              <a:t> Độc </a:t>
            </a:r>
            <a:r>
              <a:rPr lang="nl-NL" sz="2400" b="1" dirty="0">
                <a:latin typeface="Times New Roman" panose="02020603050405020304" pitchFamily="18" charset="0"/>
                <a:cs typeface="Times New Roman" panose="02020603050405020304" pitchFamily="18" charset="0"/>
              </a:rPr>
              <a:t>lập dân tộc phải là </a:t>
            </a:r>
            <a:endParaRPr lang="nl-NL" sz="2400" b="1" dirty="0" smtClean="0">
              <a:latin typeface="Times New Roman" panose="02020603050405020304" pitchFamily="18" charset="0"/>
              <a:cs typeface="Times New Roman" panose="02020603050405020304" pitchFamily="18" charset="0"/>
            </a:endParaRP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một </a:t>
            </a:r>
            <a:r>
              <a:rPr lang="nl-NL" sz="2400" b="1" dirty="0">
                <a:latin typeface="Times New Roman" panose="02020603050405020304" pitchFamily="18" charset="0"/>
                <a:cs typeface="Times New Roman" panose="02020603050405020304" pitchFamily="18" charset="0"/>
              </a:rPr>
              <a:t>nền độc lập </a:t>
            </a:r>
            <a:r>
              <a:rPr lang="nl-NL" sz="2400" b="1" dirty="0" smtClean="0">
                <a:latin typeface="Times New Roman" panose="02020603050405020304" pitchFamily="18" charset="0"/>
                <a:cs typeface="Times New Roman" panose="02020603050405020304" pitchFamily="18" charset="0"/>
              </a:rPr>
              <a:t>thật </a:t>
            </a:r>
            <a:r>
              <a:rPr lang="nl-NL" sz="2400" b="1" dirty="0">
                <a:latin typeface="Times New Roman" panose="02020603050405020304" pitchFamily="18" charset="0"/>
                <a:cs typeface="Times New Roman" panose="02020603050405020304" pitchFamily="18" charset="0"/>
              </a:rPr>
              <a:t>sự, hoàn toàn</a:t>
            </a:r>
            <a:r>
              <a:rPr lang="nl-NL" sz="2400" dirty="0" smtClean="0">
                <a:latin typeface="Times New Roman" panose="02020603050405020304" pitchFamily="18" charset="0"/>
                <a:cs typeface="Times New Roman" panose="02020603050405020304" pitchFamily="18" charset="0"/>
              </a:rPr>
              <a:t>,</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gắn </a:t>
            </a:r>
            <a:r>
              <a:rPr lang="nl-NL" sz="2400" b="1" dirty="0">
                <a:latin typeface="Times New Roman" panose="02020603050405020304" pitchFamily="18" charset="0"/>
                <a:cs typeface="Times New Roman" panose="02020603050405020304" pitchFamily="18" charset="0"/>
              </a:rPr>
              <a:t>với hòa bình, thống nhất</a:t>
            </a:r>
            <a:r>
              <a:rPr lang="nl-NL" sz="2400" b="1" dirty="0" smtClean="0">
                <a:latin typeface="Times New Roman" panose="02020603050405020304" pitchFamily="18" charset="0"/>
                <a:cs typeface="Times New Roman" panose="02020603050405020304" pitchFamily="18" charset="0"/>
              </a:rPr>
              <a:t>,</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toàn vẹn lãnh thổ của đất nước</a:t>
            </a:r>
            <a:r>
              <a:rPr lang="nl-NL" sz="2400" dirty="0">
                <a:latin typeface="Times New Roman" panose="02020603050405020304" pitchFamily="18" charset="0"/>
                <a:cs typeface="Times New Roman" panose="02020603050405020304" pitchFamily="18" charset="0"/>
              </a:rPr>
              <a:t> </a:t>
            </a:r>
            <a:r>
              <a:rPr lang="en-US" altLang="en-US" sz="2400" dirty="0" smtClean="0">
                <a:latin typeface="Times New Roman" panose="02020603050405020304" pitchFamily="18" charset="0"/>
                <a:cs typeface="Times New Roman" panose="02020603050405020304" pitchFamily="18" charset="0"/>
              </a:rPr>
              <a:t> </a:t>
            </a:r>
            <a:endParaRPr lang="en-US"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59234" y="96608"/>
            <a:ext cx="2969009" cy="3273836"/>
          </a:xfrm>
          <a:prstGeom prst="rect">
            <a:avLst/>
          </a:prstGeom>
        </p:spPr>
      </p:pic>
      <p:cxnSp>
        <p:nvCxnSpPr>
          <p:cNvPr id="5" name="Straight Connector 4"/>
          <p:cNvCxnSpPr/>
          <p:nvPr/>
        </p:nvCxnSpPr>
        <p:spPr>
          <a:xfrm>
            <a:off x="4724436"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5676871" y="3299634"/>
            <a:ext cx="6096000" cy="1692771"/>
          </a:xfrm>
          <a:prstGeom prst="rect">
            <a:avLst/>
          </a:prstGeom>
          <a:solidFill>
            <a:srgbClr val="92D050"/>
          </a:solidFill>
        </p:spPr>
        <p:txBody>
          <a:bodyPr>
            <a:spAutoFit/>
          </a:bodyPr>
          <a:lstStyle/>
          <a:p>
            <a:pPr algn="ctr"/>
            <a:r>
              <a:rPr lang="en-US" sz="2600" dirty="0" smtClean="0">
                <a:latin typeface="Times New Roman" panose="02020603050405020304" pitchFamily="18" charset="0"/>
                <a:cs typeface="Times New Roman" panose="02020603050405020304" pitchFamily="18" charset="0"/>
              </a:rPr>
              <a:t>“</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ngoại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giao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kinh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tế</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riêng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Việt</a:t>
            </a:r>
            <a:r>
              <a:rPr lang="en-US" sz="2600" dirty="0" smtClean="0">
                <a:latin typeface="Times New Roman" panose="02020603050405020304" pitchFamily="18" charset="0"/>
                <a:cs typeface="Times New Roman" panose="02020603050405020304" pitchFamily="18" charset="0"/>
              </a:rPr>
              <a:t> Nam </a:t>
            </a:r>
            <a:r>
              <a:rPr lang="en-US" sz="2600" dirty="0" err="1" smtClean="0">
                <a:latin typeface="Times New Roman" panose="02020603050405020304" pitchFamily="18" charset="0"/>
                <a:cs typeface="Times New Roman" panose="02020603050405020304" pitchFamily="18" charset="0"/>
              </a:rPr>
              <a:t>quyết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thèm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thứ</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thống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giả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hiệu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ấy</a:t>
            </a:r>
            <a:r>
              <a:rPr lang="en-US" sz="2600" dirty="0" smtClean="0">
                <a:latin typeface="Times New Roman" panose="02020603050405020304" pitchFamily="18" charset="0"/>
                <a:cs typeface="Times New Roman" panose="02020603050405020304" pitchFamily="18" charset="0"/>
              </a:rPr>
              <a:t>”</a:t>
            </a:r>
            <a:endParaRPr lang="en-US" sz="2600" dirty="0">
              <a:latin typeface="Times New Roman" panose="02020603050405020304" pitchFamily="18" charset="0"/>
              <a:cs typeface="Times New Roman" panose="02020603050405020304" pitchFamily="18" charset="0"/>
            </a:endParaRPr>
          </a:p>
        </p:txBody>
      </p:sp>
      <p:sp>
        <p:nvSpPr>
          <p:cNvPr id="7" name="Rectangle 6"/>
          <p:cNvSpPr/>
          <p:nvPr/>
        </p:nvSpPr>
        <p:spPr>
          <a:xfrm>
            <a:off x="5955392" y="5344110"/>
            <a:ext cx="5538958" cy="461665"/>
          </a:xfrm>
          <a:prstGeom prst="rect">
            <a:avLst/>
          </a:prstGeom>
        </p:spPr>
        <p:txBody>
          <a:bodyPr wrap="square">
            <a:spAutoFit/>
          </a:bodyPr>
          <a:lstStyle/>
          <a:p>
            <a:pPr algn="ctr"/>
            <a:r>
              <a:rPr lang="en-US" sz="2400" i="1" smtClean="0">
                <a:latin typeface="Times New Roman" panose="02020603050405020304" pitchFamily="18" charset="0"/>
                <a:cs typeface="Times New Roman" panose="02020603050405020304" pitchFamily="18" charset="0"/>
              </a:rPr>
              <a:t>(Hồ </a:t>
            </a:r>
            <a:r>
              <a:rPr lang="en-US" sz="2400" i="1" dirty="0" err="1" smtClean="0">
                <a:latin typeface="Times New Roman" panose="02020603050405020304" pitchFamily="18" charset="0"/>
                <a:cs typeface="Times New Roman" panose="02020603050405020304" pitchFamily="18" charset="0"/>
              </a:rPr>
              <a:t>Chí</a:t>
            </a:r>
            <a:r>
              <a:rPr lang="en-US" sz="2400" i="1" dirty="0" smtClean="0">
                <a:latin typeface="Times New Roman" panose="02020603050405020304" pitchFamily="18" charset="0"/>
                <a:cs typeface="Times New Roman" panose="02020603050405020304" pitchFamily="18" charset="0"/>
              </a:rPr>
              <a:t> Minh: </a:t>
            </a:r>
            <a:r>
              <a:rPr lang="en-US" sz="2400" i="1" dirty="0" err="1" smtClean="0">
                <a:latin typeface="Times New Roman" panose="02020603050405020304" pitchFamily="18" charset="0"/>
                <a:cs typeface="Times New Roman" panose="02020603050405020304" pitchFamily="18" charset="0"/>
              </a:rPr>
              <a:t>Toàn</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tập</a:t>
            </a:r>
            <a:r>
              <a:rPr lang="en-US" sz="2400" i="1" dirty="0" smtClean="0">
                <a:latin typeface="Times New Roman" panose="02020603050405020304" pitchFamily="18" charset="0"/>
                <a:cs typeface="Times New Roman" panose="02020603050405020304" pitchFamily="18" charset="0"/>
              </a:rPr>
              <a:t>, </a:t>
            </a:r>
            <a:r>
              <a:rPr lang="en-US" sz="2400" i="1" dirty="0" err="1" smtClean="0">
                <a:latin typeface="Times New Roman" panose="02020603050405020304" pitchFamily="18" charset="0"/>
                <a:cs typeface="Times New Roman" panose="02020603050405020304" pitchFamily="18" charset="0"/>
              </a:rPr>
              <a:t>Sđd</a:t>
            </a:r>
            <a:r>
              <a:rPr lang="en-US" sz="2400" i="1" dirty="0" smtClean="0">
                <a:latin typeface="Times New Roman" panose="02020603050405020304" pitchFamily="18" charset="0"/>
                <a:cs typeface="Times New Roman" panose="02020603050405020304" pitchFamily="18" charset="0"/>
              </a:rPr>
              <a:t>, t. 5, tr</a:t>
            </a:r>
            <a:r>
              <a:rPr lang="en-US" sz="2400" i="1" smtClean="0">
                <a:latin typeface="Times New Roman" panose="02020603050405020304" pitchFamily="18" charset="0"/>
                <a:cs typeface="Times New Roman" panose="02020603050405020304" pitchFamily="18" charset="0"/>
              </a:rPr>
              <a:t>. 602)</a:t>
            </a:r>
            <a:endParaRPr lang="en-US" sz="2400" i="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7696158" y="203506"/>
            <a:ext cx="1828912" cy="2428555"/>
          </a:xfrm>
          <a:prstGeom prst="rect">
            <a:avLst/>
          </a:prstGeom>
        </p:spPr>
      </p:pic>
      <p:sp>
        <p:nvSpPr>
          <p:cNvPr id="9" name="Rectangle 8"/>
          <p:cNvSpPr/>
          <p:nvPr/>
        </p:nvSpPr>
        <p:spPr>
          <a:xfrm>
            <a:off x="5257742" y="2600982"/>
            <a:ext cx="6934258" cy="492443"/>
          </a:xfrm>
          <a:prstGeom prst="rect">
            <a:avLst/>
          </a:prstGeom>
        </p:spPr>
        <p:txBody>
          <a:bodyPr wrap="square">
            <a:spAutoFit/>
          </a:bodyPr>
          <a:lstStyle/>
          <a:p>
            <a:r>
              <a:rPr lang="en-US" sz="2600" dirty="0" err="1" smtClean="0">
                <a:latin typeface="Times New Roman" panose="02020603050405020304" pitchFamily="18" charset="0"/>
                <a:cs typeface="Times New Roman" panose="02020603050405020304" pitchFamily="18" charset="0"/>
              </a:rPr>
              <a:t>Lời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kêu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gọi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ngày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kỷ</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lập</a:t>
            </a:r>
            <a:r>
              <a:rPr lang="en-US" sz="2600" dirty="0" smtClean="0">
                <a:latin typeface="Times New Roman" panose="02020603050405020304" pitchFamily="18" charset="0"/>
                <a:cs typeface="Times New Roman" panose="02020603050405020304" pitchFamily="18" charset="0"/>
              </a:rPr>
              <a:t> 2-9-1948</a:t>
            </a:r>
            <a:endParaRPr lang="en-US" sz="26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0" y="3474968"/>
            <a:ext cx="4038654" cy="2228314"/>
          </a:xfrm>
          <a:prstGeom prst="flowChartConnector">
            <a:avLst/>
          </a:prstGeom>
          <a:solidFill>
            <a:schemeClr val="bg2">
              <a:lumMod val="20000"/>
              <a:lumOff val="80000"/>
            </a:schemeClr>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None/>
              <a:defRPr/>
            </a:pPr>
            <a:r>
              <a:rPr lang="nl-NL" altLang="en-US" sz="2400" b="1" dirty="0">
                <a:latin typeface="Times New Roman" panose="02020603050405020304" pitchFamily="18" charset="0"/>
                <a:cs typeface="Times New Roman" panose="02020603050405020304" pitchFamily="18" charset="0"/>
              </a:rPr>
              <a:t>+</a:t>
            </a:r>
            <a:r>
              <a:rPr lang="nl-NL" altLang="en-US"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Độc lập dân tộc phải </a:t>
            </a:r>
            <a:endParaRPr lang="nl-NL" sz="2400" b="1" dirty="0" smtClean="0">
              <a:latin typeface="Times New Roman" panose="02020603050405020304" pitchFamily="18" charset="0"/>
              <a:cs typeface="Times New Roman" panose="02020603050405020304" pitchFamily="18" charset="0"/>
            </a:endParaRPr>
          </a:p>
          <a:p>
            <a:pPr marL="0" indent="0" algn="ctr" eaLnBrk="1" hangingPunct="1">
              <a:spcBef>
                <a:spcPct val="0"/>
              </a:spcBef>
              <a:buNone/>
              <a:defRPr/>
            </a:pPr>
            <a:r>
              <a:rPr lang="nl-NL" sz="2400" b="1" dirty="0" smtClean="0">
                <a:latin typeface="Times New Roman" panose="02020603050405020304" pitchFamily="18" charset="0"/>
                <a:cs typeface="Times New Roman" panose="02020603050405020304" pitchFamily="18" charset="0"/>
              </a:rPr>
              <a:t>gắn </a:t>
            </a:r>
            <a:r>
              <a:rPr lang="nl-NL" sz="2400" b="1" dirty="0">
                <a:latin typeface="Times New Roman" panose="02020603050405020304" pitchFamily="18" charset="0"/>
                <a:cs typeface="Times New Roman" panose="02020603050405020304" pitchFamily="18" charset="0"/>
              </a:rPr>
              <a:t>bó chặt chẽ với </a:t>
            </a:r>
            <a:endParaRPr lang="nl-NL" sz="2400" b="1" dirty="0" smtClean="0">
              <a:latin typeface="Times New Roman" panose="02020603050405020304" pitchFamily="18" charset="0"/>
              <a:cs typeface="Times New Roman" panose="02020603050405020304" pitchFamily="18" charset="0"/>
            </a:endParaRPr>
          </a:p>
          <a:p>
            <a:pPr marL="0" indent="0" algn="ctr" eaLnBrk="1" hangingPunct="1">
              <a:spcBef>
                <a:spcPct val="0"/>
              </a:spcBef>
              <a:buNone/>
              <a:defRPr/>
            </a:pPr>
            <a:r>
              <a:rPr lang="nl-NL" sz="2400" b="1" dirty="0" smtClean="0">
                <a:latin typeface="Times New Roman" panose="02020603050405020304" pitchFamily="18" charset="0"/>
                <a:cs typeface="Times New Roman" panose="02020603050405020304" pitchFamily="18" charset="0"/>
              </a:rPr>
              <a:t>tự </a:t>
            </a:r>
            <a:r>
              <a:rPr lang="nl-NL" sz="2400" b="1" dirty="0">
                <a:latin typeface="Times New Roman" panose="02020603050405020304" pitchFamily="18" charset="0"/>
                <a:cs typeface="Times New Roman" panose="02020603050405020304" pitchFamily="18" charset="0"/>
              </a:rPr>
              <a:t>do và hạnh phúc </a:t>
            </a:r>
            <a:endParaRPr lang="nl-NL" sz="2400" b="1" dirty="0" smtClean="0">
              <a:latin typeface="Times New Roman" panose="02020603050405020304" pitchFamily="18" charset="0"/>
              <a:cs typeface="Times New Roman" panose="02020603050405020304" pitchFamily="18" charset="0"/>
            </a:endParaRPr>
          </a:p>
          <a:p>
            <a:pPr marL="0" indent="0" algn="ctr" eaLnBrk="1" hangingPunct="1">
              <a:spcBef>
                <a:spcPct val="0"/>
              </a:spcBef>
              <a:buNone/>
              <a:defRPr/>
            </a:pPr>
            <a:r>
              <a:rPr lang="nl-NL" sz="2400" b="1" dirty="0" smtClean="0">
                <a:latin typeface="Times New Roman" panose="02020603050405020304" pitchFamily="18" charset="0"/>
                <a:cs typeface="Times New Roman" panose="02020603050405020304" pitchFamily="18" charset="0"/>
              </a:rPr>
              <a:t>của </a:t>
            </a:r>
            <a:r>
              <a:rPr lang="nl-NL" sz="2400" b="1" dirty="0">
                <a:latin typeface="Times New Roman" panose="02020603050405020304" pitchFamily="18" charset="0"/>
                <a:cs typeface="Times New Roman" panose="02020603050405020304" pitchFamily="18" charset="0"/>
              </a:rPr>
              <a:t>mọi </a:t>
            </a:r>
            <a:r>
              <a:rPr lang="nl-NL" sz="2400" b="1" dirty="0" smtClean="0">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754" y="76288"/>
            <a:ext cx="2969009" cy="3273836"/>
          </a:xfrm>
          <a:prstGeom prst="rect">
            <a:avLst/>
          </a:prstGeom>
        </p:spPr>
      </p:pic>
      <p:cxnSp>
        <p:nvCxnSpPr>
          <p:cNvPr id="5" name="Straight Connector 4"/>
          <p:cNvCxnSpPr/>
          <p:nvPr/>
        </p:nvCxnSpPr>
        <p:spPr>
          <a:xfrm>
            <a:off x="4038654"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257822" y="5168123"/>
            <a:ext cx="6096000" cy="1198880"/>
          </a:xfrm>
          <a:prstGeom prst="rect">
            <a:avLst/>
          </a:prstGeom>
          <a:ln w="38100">
            <a:solidFill>
              <a:srgbClr val="92D050"/>
            </a:solidFill>
          </a:ln>
        </p:spPr>
        <p:txBody>
          <a:bodyPr>
            <a:spAutoFit/>
          </a:bodyPr>
          <a:lstStyle/>
          <a:p>
            <a:r>
              <a:rPr lang="nl-NL" sz="2400" dirty="0">
                <a:latin typeface="Times New Roman" panose="02020603050405020304" pitchFamily="18" charset="0"/>
                <a:ea typeface="Calibri" panose="020F0502020204030204" charset="0"/>
                <a:cs typeface="Times New Roman" panose="02020603050405020304" pitchFamily="18" charset="0"/>
              </a:rPr>
              <a:t>Chính phủ phải:</a:t>
            </a:r>
            <a:r>
              <a:rPr lang="en-US" altLang="nl-NL" sz="2400" dirty="0">
                <a:latin typeface="Times New Roman" panose="02020603050405020304" pitchFamily="18" charset="0"/>
                <a:ea typeface="Calibri" panose="020F0502020204030204" charset="0"/>
                <a:cs typeface="Times New Roman" panose="02020603050405020304" pitchFamily="18" charset="0"/>
              </a:rPr>
              <a:t> </a:t>
            </a:r>
            <a:r>
              <a:rPr lang="nl-NL" sz="2400" dirty="0">
                <a:latin typeface="Times New Roman" panose="02020603050405020304" pitchFamily="18" charset="0"/>
                <a:ea typeface="Calibri" panose="020F0502020204030204" charset="0"/>
                <a:cs typeface="Times New Roman" panose="02020603050405020304" pitchFamily="18" charset="0"/>
              </a:rPr>
              <a:t>“Làm cho dân có ăn</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mặc</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chỗ ở</a:t>
            </a:r>
            <a:r>
              <a:rPr lang="nl-NL" sz="2400" dirty="0" smtClean="0">
                <a:latin typeface="Times New Roman" panose="02020603050405020304" pitchFamily="18" charset="0"/>
                <a:ea typeface="Calibri" panose="020F0502020204030204" charset="0"/>
                <a:cs typeface="Times New Roman" panose="02020603050405020304" pitchFamily="18" charset="0"/>
              </a:rPr>
              <a:t>. Làm </a:t>
            </a:r>
            <a:r>
              <a:rPr lang="nl-NL" sz="2400" dirty="0">
                <a:latin typeface="Times New Roman" panose="02020603050405020304" pitchFamily="18" charset="0"/>
                <a:ea typeface="Calibri" panose="020F0502020204030204" charset="0"/>
                <a:cs typeface="Times New Roman" panose="02020603050405020304" pitchFamily="18" charset="0"/>
              </a:rPr>
              <a:t>cho dân có học hành”</a:t>
            </a:r>
            <a:endParaRPr lang="en-US" sz="2400" dirty="0">
              <a:latin typeface="Times New Roman" panose="02020603050405020304" pitchFamily="18" charset="0"/>
              <a:cs typeface="Times New Roman" panose="02020603050405020304" pitchFamily="18" charset="0"/>
            </a:endParaRPr>
          </a:p>
        </p:txBody>
      </p:sp>
      <p:sp>
        <p:nvSpPr>
          <p:cNvPr id="11" name="Curved Right Arrow 10"/>
          <p:cNvSpPr/>
          <p:nvPr/>
        </p:nvSpPr>
        <p:spPr>
          <a:xfrm>
            <a:off x="4409484" y="4038584"/>
            <a:ext cx="838018" cy="152396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2" name="Picture 11"/>
          <p:cNvPicPr>
            <a:picLocks noChangeAspect="1"/>
          </p:cNvPicPr>
          <p:nvPr/>
        </p:nvPicPr>
        <p:blipFill>
          <a:blip r:embed="rId3"/>
          <a:stretch>
            <a:fillRect/>
          </a:stretch>
        </p:blipFill>
        <p:spPr>
          <a:xfrm>
            <a:off x="5323860" y="1875270"/>
            <a:ext cx="6096000" cy="2772898"/>
          </a:xfrm>
          <a:prstGeom prst="rect">
            <a:avLst/>
          </a:prstGeom>
        </p:spPr>
      </p:pic>
      <p:sp>
        <p:nvSpPr>
          <p:cNvPr id="13" name="Rectangle 12"/>
          <p:cNvSpPr/>
          <p:nvPr/>
        </p:nvSpPr>
        <p:spPr>
          <a:xfrm>
            <a:off x="5247662" y="442349"/>
            <a:ext cx="6172198" cy="1200329"/>
          </a:xfrm>
          <a:prstGeom prst="rect">
            <a:avLst/>
          </a:prstGeom>
        </p:spPr>
        <p:txBody>
          <a:bodyPr wrap="square">
            <a:spAutoFit/>
          </a:bodyPr>
          <a:lstStyle/>
          <a:p>
            <a:pPr algn="ctr"/>
            <a:r>
              <a:rPr lang="vi-VN" sz="2400" i="1" dirty="0" smtClean="0">
                <a:latin typeface="Times New Roman" panose="02020603050405020304" pitchFamily="18" charset="0"/>
                <a:cs typeface="Times New Roman" panose="02020603050405020304" pitchFamily="18" charset="0"/>
              </a:rPr>
              <a:t>“Thư gửi Ủy ban nhân dân các kỳ, tỉnh, huyện và làng”, ký tên Hồ Chí Minh; đăng trên Báo Cứu quốc, số ra ngày 17-10-1945.</a:t>
            </a:r>
            <a:endParaRPr lang="en-US" sz="2400" i="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in)">
                                      <p:cBhvr>
                                        <p:cTn id="25"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bldLvl="0" animBg="1"/>
      <p:bldP spid="11" grpId="0" animBg="1"/>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Grp="1" noChangeArrowheads="1"/>
          </p:cNvSpPr>
          <p:nvPr>
            <p:ph/>
          </p:nvPr>
        </p:nvSpPr>
        <p:spPr>
          <a:xfrm>
            <a:off x="80920" y="3474968"/>
            <a:ext cx="3657664" cy="2392368"/>
          </a:xfrm>
          <a:prstGeom prst="flowChartConnector">
            <a:avLst/>
          </a:prstGeom>
          <a:solidFill>
            <a:schemeClr val="bg2">
              <a:lumMod val="20000"/>
              <a:lumOff val="80000"/>
            </a:schemeClr>
          </a:solidFill>
          <a:ln w="57150">
            <a:solidFill>
              <a:schemeClr val="tx1"/>
            </a:solidFill>
            <a:round/>
          </a:ln>
        </p:spPr>
        <p:txBody>
          <a:bodyPr wrap="none" anchor="ctr">
            <a:norm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rPr>
              <a:t>+</a:t>
            </a: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Độc lập phải triệt </a:t>
            </a:r>
            <a:r>
              <a:rPr lang="nl-NL" sz="2400" b="1" dirty="0" smtClean="0">
                <a:latin typeface="Times New Roman" panose="02020603050405020304" pitchFamily="18" charset="0"/>
                <a:cs typeface="Times New Roman" panose="02020603050405020304" pitchFamily="18" charset="0"/>
              </a:rPr>
              <a:t>để</a:t>
            </a:r>
          </a:p>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rPr>
              <a:t> </a:t>
            </a:r>
            <a:r>
              <a:rPr lang="nl-NL" sz="2400" b="1" dirty="0">
                <a:latin typeface="Times New Roman" panose="02020603050405020304" pitchFamily="18" charset="0"/>
                <a:cs typeface="Times New Roman" panose="02020603050405020304" pitchFamily="18" charset="0"/>
              </a:rPr>
              <a:t>toàn diện và bền vững </a:t>
            </a:r>
            <a:endParaRPr lang="en-US"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754" y="76288"/>
            <a:ext cx="2969009" cy="3273836"/>
          </a:xfrm>
          <a:prstGeom prst="rect">
            <a:avLst/>
          </a:prstGeom>
        </p:spPr>
      </p:pic>
      <p:cxnSp>
        <p:nvCxnSpPr>
          <p:cNvPr id="5" name="Straight Connector 4"/>
          <p:cNvCxnSpPr/>
          <p:nvPr/>
        </p:nvCxnSpPr>
        <p:spPr>
          <a:xfrm>
            <a:off x="3810060" y="90"/>
            <a:ext cx="76198" cy="6781712"/>
          </a:xfrm>
          <a:prstGeom prst="line">
            <a:avLst/>
          </a:prstGeom>
          <a:ln w="57150">
            <a:solidFill>
              <a:srgbClr val="800000"/>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3962376" y="2090172"/>
            <a:ext cx="8153266" cy="2215991"/>
          </a:xfrm>
          <a:prstGeom prst="rect">
            <a:avLst/>
          </a:prstGeom>
        </p:spPr>
        <p:txBody>
          <a:bodyPr wrap="square">
            <a:spAutoFit/>
          </a:bodyPr>
          <a:lstStyle/>
          <a:p>
            <a:r>
              <a:rPr lang="nl-NL" sz="2400" dirty="0" smtClean="0">
                <a:solidFill>
                  <a:srgbClr val="FF0000"/>
                </a:solidFill>
                <a:latin typeface="Times New Roman" panose="02020603050405020304" pitchFamily="18" charset="0"/>
                <a:cs typeface="Times New Roman" panose="02020603050405020304" pitchFamily="18" charset="0"/>
              </a:rPr>
              <a:t>Sau năm </a:t>
            </a:r>
            <a:r>
              <a:rPr lang="nl-NL" sz="2400" dirty="0">
                <a:solidFill>
                  <a:srgbClr val="FF0000"/>
                </a:solidFill>
                <a:latin typeface="Times New Roman" panose="02020603050405020304" pitchFamily="18" charset="0"/>
                <a:cs typeface="Times New Roman" panose="02020603050405020304" pitchFamily="18" charset="0"/>
              </a:rPr>
              <a:t>1954 </a:t>
            </a:r>
            <a:endParaRPr lang="nl-NL" sz="2400" dirty="0" smtClean="0">
              <a:solidFill>
                <a:srgbClr val="FF0000"/>
              </a:solidFill>
              <a:latin typeface="Times New Roman" panose="02020603050405020304" pitchFamily="18" charset="0"/>
              <a:cs typeface="Times New Roman" panose="02020603050405020304" pitchFamily="18" charset="0"/>
            </a:endParaRPr>
          </a:p>
          <a:p>
            <a:pPr algn="just"/>
            <a:r>
              <a:rPr lang="nl-NL" sz="2400" dirty="0" smtClean="0">
                <a:latin typeface="Times New Roman" panose="02020603050405020304" pitchFamily="18" charset="0"/>
                <a:ea typeface="Calibri" panose="020F0502020204030204" charset="0"/>
                <a:cs typeface="Times New Roman" panose="02020603050405020304" pitchFamily="18" charset="0"/>
              </a:rPr>
              <a:t>“</a:t>
            </a:r>
            <a:r>
              <a:rPr lang="nl-NL" sz="2400" dirty="0">
                <a:latin typeface="Times New Roman" panose="02020603050405020304" pitchFamily="18" charset="0"/>
                <a:ea typeface="Calibri" panose="020F0502020204030204" charset="0"/>
                <a:cs typeface="Times New Roman" panose="02020603050405020304" pitchFamily="18" charset="0"/>
              </a:rPr>
              <a:t>Kiên quyết bảo vệ nền độc lập, chủ quyền, thống nhất </a:t>
            </a:r>
            <a:r>
              <a:rPr lang="nl-NL" sz="2400" dirty="0" smtClean="0">
                <a:latin typeface="Times New Roman" panose="02020603050405020304" pitchFamily="18" charset="0"/>
                <a:ea typeface="Calibri" panose="020F0502020204030204" charset="0"/>
                <a:cs typeface="Times New Roman" panose="02020603050405020304" pitchFamily="18" charset="0"/>
              </a:rPr>
              <a:t>và toàn </a:t>
            </a:r>
            <a:r>
              <a:rPr lang="nl-NL" sz="2400" dirty="0">
                <a:latin typeface="Times New Roman" panose="02020603050405020304" pitchFamily="18" charset="0"/>
                <a:ea typeface="Calibri" panose="020F0502020204030204" charset="0"/>
                <a:cs typeface="Times New Roman" panose="02020603050405020304" pitchFamily="18" charset="0"/>
              </a:rPr>
              <a:t>vẹn lãnh thổ của nước Việt Nam. Nước Việt Nam là một, dân tộc Việt Nam </a:t>
            </a:r>
            <a:r>
              <a:rPr lang="nl-NL" sz="2400" dirty="0" smtClean="0">
                <a:latin typeface="Times New Roman" panose="02020603050405020304" pitchFamily="18" charset="0"/>
                <a:ea typeface="Calibri" panose="020F0502020204030204" charset="0"/>
                <a:cs typeface="Times New Roman" panose="02020603050405020304" pitchFamily="18" charset="0"/>
              </a:rPr>
              <a:t>là một</a:t>
            </a:r>
            <a:r>
              <a:rPr lang="nl-NL" sz="2400" dirty="0">
                <a:latin typeface="Times New Roman" panose="02020603050405020304" pitchFamily="18" charset="0"/>
                <a:ea typeface="Calibri" panose="020F0502020204030204" charset="0"/>
                <a:cs typeface="Times New Roman" panose="02020603050405020304" pitchFamily="18" charset="0"/>
              </a:rPr>
              <a:t>, không ai được xâm phạm đến quyền thiêng liêng ấy của nhân dân ta</a:t>
            </a:r>
            <a:r>
              <a:rPr lang="nl-NL" sz="2400" dirty="0" smtClean="0">
                <a:latin typeface="Times New Roman" panose="02020603050405020304" pitchFamily="18" charset="0"/>
                <a:ea typeface="Calibri" panose="020F0502020204030204" charset="0"/>
                <a:cs typeface="Times New Roman" panose="02020603050405020304" pitchFamily="18" charset="0"/>
              </a:rPr>
              <a:t>”</a:t>
            </a:r>
          </a:p>
          <a:p>
            <a:pPr algn="r"/>
            <a:r>
              <a:rPr lang="nl-NL" i="1" dirty="0" smtClean="0">
                <a:latin typeface="Times New Roman" panose="02020603050405020304" pitchFamily="18" charset="0"/>
                <a:cs typeface="Times New Roman" panose="02020603050405020304" pitchFamily="18" charset="0"/>
              </a:rPr>
              <a:t>Hồ Chí Minh Toàn tập, Tập 4</a:t>
            </a:r>
            <a:endParaRPr lang="en-US" i="1" dirty="0">
              <a:latin typeface="Times New Roman" panose="02020603050405020304" pitchFamily="18" charset="0"/>
              <a:cs typeface="Times New Roman" panose="02020603050405020304" pitchFamily="18" charset="0"/>
            </a:endParaRPr>
          </a:p>
        </p:txBody>
      </p:sp>
      <p:sp>
        <p:nvSpPr>
          <p:cNvPr id="10" name="Rectangle 9"/>
          <p:cNvSpPr/>
          <p:nvPr/>
        </p:nvSpPr>
        <p:spPr>
          <a:xfrm>
            <a:off x="3962456" y="356804"/>
            <a:ext cx="7924672" cy="1477328"/>
          </a:xfrm>
          <a:prstGeom prst="rect">
            <a:avLst/>
          </a:prstGeom>
        </p:spPr>
        <p:txBody>
          <a:bodyPr wrap="square">
            <a:spAutoFit/>
          </a:bodyPr>
          <a:lstStyle/>
          <a:p>
            <a:r>
              <a:rPr lang="nl-NL" sz="2400" dirty="0" smtClean="0">
                <a:solidFill>
                  <a:srgbClr val="FF0000"/>
                </a:solidFill>
                <a:latin typeface="Times New Roman" panose="02020603050405020304" pitchFamily="18" charset="0"/>
                <a:ea typeface="Calibri" panose="020F0502020204030204" charset="0"/>
                <a:cs typeface="Times New Roman" panose="02020603050405020304" pitchFamily="18" charset="0"/>
              </a:rPr>
              <a:t>Năm 1946</a:t>
            </a:r>
          </a:p>
          <a:p>
            <a:r>
              <a:rPr lang="nl-NL" sz="2400" dirty="0" smtClean="0">
                <a:latin typeface="Times New Roman" panose="02020603050405020304" pitchFamily="18" charset="0"/>
                <a:ea typeface="Calibri" panose="020F0502020204030204" charset="0"/>
                <a:cs typeface="Times New Roman" panose="02020603050405020304" pitchFamily="18" charset="0"/>
              </a:rPr>
              <a:t>“Đồng </a:t>
            </a:r>
            <a:r>
              <a:rPr lang="nl-NL" sz="2400" dirty="0">
                <a:latin typeface="Times New Roman" panose="02020603050405020304" pitchFamily="18" charset="0"/>
                <a:ea typeface="Calibri" panose="020F0502020204030204" charset="0"/>
                <a:cs typeface="Times New Roman" panose="02020603050405020304" pitchFamily="18" charset="0"/>
              </a:rPr>
              <a:t>bào Nam Bộ là dân </a:t>
            </a:r>
            <a:r>
              <a:rPr lang="nl-NL" sz="2400" dirty="0" smtClean="0">
                <a:latin typeface="Times New Roman" panose="02020603050405020304" pitchFamily="18" charset="0"/>
                <a:ea typeface="Calibri" panose="020F0502020204030204" charset="0"/>
                <a:cs typeface="Times New Roman" panose="02020603050405020304" pitchFamily="18" charset="0"/>
              </a:rPr>
              <a:t>nước Việt </a:t>
            </a:r>
            <a:r>
              <a:rPr lang="nl-NL" sz="2400" dirty="0">
                <a:latin typeface="Times New Roman" panose="02020603050405020304" pitchFamily="18" charset="0"/>
                <a:ea typeface="Calibri" panose="020F0502020204030204" charset="0"/>
                <a:cs typeface="Times New Roman" panose="02020603050405020304" pitchFamily="18" charset="0"/>
              </a:rPr>
              <a:t>Nam. Sông có thể cạn, núi có thể mòn, song chân lý đó không bao giờ </a:t>
            </a:r>
            <a:r>
              <a:rPr lang="nl-NL" sz="2400" dirty="0" smtClean="0">
                <a:latin typeface="Times New Roman" panose="02020603050405020304" pitchFamily="18" charset="0"/>
                <a:ea typeface="Calibri" panose="020F0502020204030204" charset="0"/>
                <a:cs typeface="Times New Roman" panose="02020603050405020304" pitchFamily="18" charset="0"/>
              </a:rPr>
              <a:t>thay đổi!”</a:t>
            </a:r>
          </a:p>
          <a:p>
            <a:pPr algn="r"/>
            <a:r>
              <a:rPr lang="nl-NL" i="1" dirty="0">
                <a:latin typeface="Times New Roman" panose="02020603050405020304" pitchFamily="18" charset="0"/>
                <a:cs typeface="Times New Roman" panose="02020603050405020304" pitchFamily="18" charset="0"/>
              </a:rPr>
              <a:t>Thư gửi đồng bào Nam Bộ (1946</a:t>
            </a:r>
            <a:r>
              <a:rPr lang="nl-NL" dirty="0"/>
              <a:t>)</a:t>
            </a:r>
            <a:endParaRPr lang="en-US" sz="2400" dirty="0">
              <a:latin typeface="Times New Roman" panose="02020603050405020304" pitchFamily="18" charset="0"/>
              <a:cs typeface="Times New Roman" panose="02020603050405020304" pitchFamily="18" charset="0"/>
            </a:endParaRPr>
          </a:p>
        </p:txBody>
      </p:sp>
      <p:sp>
        <p:nvSpPr>
          <p:cNvPr id="11" name="Rectangle 10"/>
          <p:cNvSpPr/>
          <p:nvPr/>
        </p:nvSpPr>
        <p:spPr>
          <a:xfrm>
            <a:off x="4038654" y="4611141"/>
            <a:ext cx="8153266" cy="2585323"/>
          </a:xfrm>
          <a:prstGeom prst="rect">
            <a:avLst/>
          </a:prstGeom>
        </p:spPr>
        <p:txBody>
          <a:bodyPr wrap="square">
            <a:spAutoFit/>
          </a:bodyPr>
          <a:lstStyle/>
          <a:p>
            <a:r>
              <a:rPr lang="nl-NL" sz="2400" dirty="0">
                <a:solidFill>
                  <a:srgbClr val="FF0000"/>
                </a:solidFill>
                <a:latin typeface="Times New Roman" panose="02020603050405020304" pitchFamily="18" charset="0"/>
                <a:cs typeface="Times New Roman" panose="02020603050405020304" pitchFamily="18" charset="0"/>
              </a:rPr>
              <a:t>Đến cuối </a:t>
            </a:r>
            <a:r>
              <a:rPr lang="nl-NL" sz="2400" dirty="0" smtClean="0">
                <a:solidFill>
                  <a:srgbClr val="FF0000"/>
                </a:solidFill>
                <a:latin typeface="Times New Roman" panose="02020603050405020304" pitchFamily="18" charset="0"/>
                <a:cs typeface="Times New Roman" panose="02020603050405020304" pitchFamily="18" charset="0"/>
              </a:rPr>
              <a:t>đời</a:t>
            </a:r>
          </a:p>
          <a:p>
            <a:r>
              <a:rPr lang="nl-NL" sz="2400" dirty="0" smtClean="0">
                <a:solidFill>
                  <a:srgbClr val="FF0000"/>
                </a:solidFill>
                <a:latin typeface="Times New Roman" panose="02020603050405020304" pitchFamily="18" charset="0"/>
                <a:cs typeface="Times New Roman" panose="02020603050405020304" pitchFamily="18" charset="0"/>
              </a:rPr>
              <a:t> </a:t>
            </a:r>
            <a:r>
              <a:rPr lang="nl-NL" sz="2400" dirty="0" smtClean="0">
                <a:latin typeface="Times New Roman" panose="02020603050405020304" pitchFamily="18" charset="0"/>
                <a:ea typeface="Calibri" panose="020F0502020204030204" charset="0"/>
                <a:cs typeface="Times New Roman" panose="02020603050405020304" pitchFamily="18" charset="0"/>
              </a:rPr>
              <a:t>“Dù </a:t>
            </a:r>
            <a:r>
              <a:rPr lang="nl-NL" sz="2400" dirty="0">
                <a:latin typeface="Times New Roman" panose="02020603050405020304" pitchFamily="18" charset="0"/>
                <a:ea typeface="Calibri" panose="020F0502020204030204" charset="0"/>
                <a:cs typeface="Times New Roman" panose="02020603050405020304" pitchFamily="18" charset="0"/>
              </a:rPr>
              <a:t>khó khăn gian khổ đến mấy, </a:t>
            </a:r>
            <a:r>
              <a:rPr lang="nl-NL" sz="2400" dirty="0" smtClean="0">
                <a:latin typeface="Times New Roman" panose="02020603050405020304" pitchFamily="18" charset="0"/>
                <a:ea typeface="Calibri" panose="020F0502020204030204" charset="0"/>
                <a:cs typeface="Times New Roman" panose="02020603050405020304" pitchFamily="18" charset="0"/>
              </a:rPr>
              <a:t>nhân dân </a:t>
            </a:r>
            <a:r>
              <a:rPr lang="nl-NL" sz="2400" dirty="0">
                <a:latin typeface="Times New Roman" panose="02020603050405020304" pitchFamily="18" charset="0"/>
                <a:ea typeface="Calibri" panose="020F0502020204030204" charset="0"/>
                <a:cs typeface="Times New Roman" panose="02020603050405020304" pitchFamily="18" charset="0"/>
              </a:rPr>
              <a:t>ta nhất định sẽ hoàn toàn thắng lợi. Đế quốc Mỹ nhất định phải cút khỏi </a:t>
            </a:r>
            <a:r>
              <a:rPr lang="nl-NL" sz="2400" dirty="0" smtClean="0">
                <a:latin typeface="Times New Roman" panose="02020603050405020304" pitchFamily="18" charset="0"/>
                <a:ea typeface="Calibri" panose="020F0502020204030204" charset="0"/>
                <a:cs typeface="Times New Roman" panose="02020603050405020304" pitchFamily="18" charset="0"/>
              </a:rPr>
              <a:t>nước ta</a:t>
            </a:r>
            <a:r>
              <a:rPr lang="nl-NL" sz="2400" dirty="0">
                <a:latin typeface="Times New Roman" panose="02020603050405020304" pitchFamily="18" charset="0"/>
                <a:ea typeface="Calibri" panose="020F0502020204030204" charset="0"/>
                <a:cs typeface="Times New Roman" panose="02020603050405020304" pitchFamily="18" charset="0"/>
              </a:rPr>
              <a:t>. Tổ quốc ta nhất định sẽ thống nhất. Đồng bào Nam Bắc nhất định sẽ sum </a:t>
            </a:r>
            <a:r>
              <a:rPr lang="nl-NL" sz="2400" dirty="0" smtClean="0">
                <a:latin typeface="Times New Roman" panose="02020603050405020304" pitchFamily="18" charset="0"/>
                <a:ea typeface="Calibri" panose="020F0502020204030204" charset="0"/>
                <a:cs typeface="Times New Roman" panose="02020603050405020304" pitchFamily="18" charset="0"/>
              </a:rPr>
              <a:t>họp một </a:t>
            </a:r>
            <a:r>
              <a:rPr lang="nl-NL" sz="2400" dirty="0">
                <a:latin typeface="Times New Roman" panose="02020603050405020304" pitchFamily="18" charset="0"/>
                <a:ea typeface="Calibri" panose="020F0502020204030204" charset="0"/>
                <a:cs typeface="Times New Roman" panose="02020603050405020304" pitchFamily="18" charset="0"/>
              </a:rPr>
              <a:t>nhà</a:t>
            </a:r>
            <a:r>
              <a:rPr lang="nl-NL" sz="2400" dirty="0" smtClean="0">
                <a:latin typeface="Times New Roman" panose="02020603050405020304" pitchFamily="18" charset="0"/>
                <a:ea typeface="Calibri" panose="020F0502020204030204" charset="0"/>
                <a:cs typeface="Times New Roman" panose="02020603050405020304" pitchFamily="18" charset="0"/>
              </a:rPr>
              <a:t>”</a:t>
            </a:r>
          </a:p>
          <a:p>
            <a:pPr algn="r"/>
            <a:r>
              <a:rPr lang="en-US" i="1" dirty="0">
                <a:latin typeface="Times New Roman" panose="02020603050405020304" pitchFamily="18" charset="0"/>
                <a:cs typeface="Times New Roman" panose="02020603050405020304" pitchFamily="18" charset="0"/>
              </a:rPr>
              <a:t>Di </a:t>
            </a:r>
            <a:r>
              <a:rPr lang="en-US" i="1" dirty="0" err="1">
                <a:latin typeface="Times New Roman" panose="02020603050405020304" pitchFamily="18" charset="0"/>
                <a:cs typeface="Times New Roman" panose="02020603050405020304" pitchFamily="18" charset="0"/>
              </a:rPr>
              <a:t>chúc</a:t>
            </a:r>
            <a:endParaRPr lang="en-US" i="1"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 y="-20955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 name="Diagram 9"/>
          <p:cNvGraphicFramePr/>
          <p:nvPr/>
        </p:nvGraphicFramePr>
        <p:xfrm>
          <a:off x="182880" y="-140335"/>
          <a:ext cx="11826240" cy="67189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Oval 10"/>
          <p:cNvSpPr/>
          <p:nvPr/>
        </p:nvSpPr>
        <p:spPr>
          <a:xfrm>
            <a:off x="5115560" y="2362200"/>
            <a:ext cx="2397125" cy="1747520"/>
          </a:xfrm>
          <a:prstGeom prst="ellipse">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latin typeface="Times New Roman" panose="02020603050405020304" pitchFamily="18" charset="0"/>
                <a:cs typeface="Times New Roman" panose="02020603050405020304" pitchFamily="18" charset="0"/>
              </a:rPr>
              <a:t>Độc lập dân tộc</a:t>
            </a:r>
          </a:p>
        </p:txBody>
      </p:sp>
      <p:sp>
        <p:nvSpPr>
          <p:cNvPr id="12" name="Right Arrow 11"/>
          <p:cNvSpPr/>
          <p:nvPr/>
        </p:nvSpPr>
        <p:spPr>
          <a:xfrm>
            <a:off x="7736840" y="3109595"/>
            <a:ext cx="487045" cy="457200"/>
          </a:xfrm>
          <a:prstGeom prst="righ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Left Arrow 12"/>
          <p:cNvSpPr/>
          <p:nvPr/>
        </p:nvSpPr>
        <p:spPr>
          <a:xfrm>
            <a:off x="4536440" y="3089275"/>
            <a:ext cx="386080" cy="426720"/>
          </a:xfrm>
          <a:prstGeom prst="left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Up Arrow 13"/>
          <p:cNvSpPr/>
          <p:nvPr/>
        </p:nvSpPr>
        <p:spPr>
          <a:xfrm>
            <a:off x="6121400" y="1748155"/>
            <a:ext cx="406400" cy="355600"/>
          </a:xfrm>
          <a:prstGeom prst="up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Down Arrow 14"/>
          <p:cNvSpPr/>
          <p:nvPr/>
        </p:nvSpPr>
        <p:spPr>
          <a:xfrm>
            <a:off x="6070600" y="4257675"/>
            <a:ext cx="457200" cy="345440"/>
          </a:xfrm>
          <a:prstGeom prst="downArrow">
            <a:avLst/>
          </a:prstGeom>
          <a:gradFill>
            <a:gsLst>
              <a:gs pos="0">
                <a:srgbClr val="E30000"/>
              </a:gs>
              <a:gs pos="100000">
                <a:srgbClr val="760303"/>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Box 16"/>
          <p:cNvSpPr txBox="1"/>
          <p:nvPr/>
        </p:nvSpPr>
        <p:spPr>
          <a:xfrm>
            <a:off x="5024438" y="-9525"/>
            <a:ext cx="2647315" cy="1568450"/>
          </a:xfrm>
          <a:prstGeom prst="rect">
            <a:avLst/>
          </a:prstGeom>
          <a:solidFill>
            <a:srgbClr val="F7F4CB">
              <a:alpha val="97000"/>
            </a:srgbClr>
          </a:solidFill>
          <a:ln w="19050">
            <a:solidFill>
              <a:schemeClr val="tx1"/>
            </a:solidFill>
          </a:ln>
        </p:spPr>
        <p:txBody>
          <a:bodyPr wrap="none" rtlCol="0">
            <a:spAutoFit/>
          </a:bodyPr>
          <a:lstStyle/>
          <a:p>
            <a:pPr algn="ctr" eaLnBrk="1" hangingPunct="1">
              <a:spcBef>
                <a:spcPct val="0"/>
              </a:spcBef>
              <a:buFontTx/>
              <a:buNone/>
              <a:defRPr/>
            </a:pPr>
            <a:r>
              <a:rPr lang="en-US" altLang="en-US" sz="2400" b="1" dirty="0" err="1" smtClean="0">
                <a:latin typeface="Times New Roman" panose="02020603050405020304" pitchFamily="18" charset="0"/>
                <a:cs typeface="Times New Roman" panose="02020603050405020304" pitchFamily="18" charset="0"/>
                <a:sym typeface="+mn-ea"/>
              </a:rPr>
              <a:t>Độc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lập</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dân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là</a:t>
            </a:r>
            <a:r>
              <a:rPr lang="en-US" altLang="en-US" sz="2400" b="1" dirty="0" smtClean="0">
                <a:latin typeface="Times New Roman" panose="02020603050405020304" pitchFamily="18" charset="0"/>
                <a:cs typeface="Times New Roman" panose="02020603050405020304" pitchFamily="18" charset="0"/>
                <a:sym typeface="+mn-ea"/>
              </a:rPr>
              <a:t> </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err="1" smtClean="0">
                <a:latin typeface="Times New Roman" panose="02020603050405020304" pitchFamily="18" charset="0"/>
                <a:cs typeface="Times New Roman" panose="02020603050405020304" pitchFamily="18" charset="0"/>
                <a:sym typeface="+mn-ea"/>
              </a:rPr>
              <a:t>khát</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vọng</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lớn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nhất</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của</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các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dân</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tộc</a:t>
            </a:r>
            <a:endParaRPr lang="en-US" altLang="en-US" sz="2400" b="1" i="0" dirty="0" smtClean="0">
              <a:latin typeface="Times New Roman" panose="02020603050405020304" pitchFamily="18" charset="0"/>
              <a:cs typeface="Times New Roman" panose="02020603050405020304" pitchFamily="18" charset="0"/>
            </a:endParaRPr>
          </a:p>
          <a:p>
            <a:pPr algn="ctr" eaLnBrk="1" hangingPunct="1">
              <a:spcBef>
                <a:spcPct val="0"/>
              </a:spcBef>
              <a:buFontTx/>
              <a:buNone/>
              <a:defRPr/>
            </a:pP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thuộc</a:t>
            </a:r>
            <a:r>
              <a:rPr lang="en-US" altLang="en-US" sz="2400" b="1" dirty="0" smtClean="0">
                <a:latin typeface="Times New Roman" panose="02020603050405020304" pitchFamily="18" charset="0"/>
                <a:cs typeface="Times New Roman" panose="02020603050405020304" pitchFamily="18" charset="0"/>
                <a:sym typeface="+mn-ea"/>
              </a:rPr>
              <a:t> </a:t>
            </a:r>
            <a:r>
              <a:rPr lang="en-US" altLang="en-US" sz="2400" b="1" dirty="0" err="1" smtClean="0">
                <a:latin typeface="Times New Roman" panose="02020603050405020304" pitchFamily="18" charset="0"/>
                <a:cs typeface="Times New Roman" panose="02020603050405020304" pitchFamily="18" charset="0"/>
                <a:sym typeface="+mn-ea"/>
              </a:rPr>
              <a:t>địa</a:t>
            </a:r>
            <a:endParaRPr lang="en-US" sz="2400">
              <a:cs typeface="Times New Roman" panose="02020603050405020304" pitchFamily="18" charset="0"/>
            </a:endParaRPr>
          </a:p>
        </p:txBody>
      </p:sp>
      <p:sp>
        <p:nvSpPr>
          <p:cNvPr id="18" name="Text Box 17"/>
          <p:cNvSpPr txBox="1"/>
          <p:nvPr/>
        </p:nvSpPr>
        <p:spPr>
          <a:xfrm>
            <a:off x="8737600" y="1855470"/>
            <a:ext cx="2546350" cy="3046095"/>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FontTx/>
              <a:buNone/>
              <a:defRPr/>
            </a:pPr>
            <a:r>
              <a:rPr lang="nl-NL" sz="2400" b="1" dirty="0" smtClean="0">
                <a:latin typeface="Times New Roman" panose="02020603050405020304" pitchFamily="18" charset="0"/>
                <a:cs typeface="Times New Roman" panose="02020603050405020304" pitchFamily="18" charset="0"/>
                <a:sym typeface="+mn-ea"/>
              </a:rPr>
              <a:t>Độc </a:t>
            </a:r>
            <a:r>
              <a:rPr lang="nl-NL" sz="2400" b="1" dirty="0">
                <a:latin typeface="Times New Roman" panose="02020603050405020304" pitchFamily="18" charset="0"/>
                <a:cs typeface="Times New Roman" panose="02020603050405020304" pitchFamily="18" charset="0"/>
                <a:sym typeface="+mn-ea"/>
              </a:rPr>
              <a:t>lập dân tộc phải là </a:t>
            </a:r>
            <a:r>
              <a:rPr lang="nl-NL" sz="2400" b="1" dirty="0" smtClean="0">
                <a:latin typeface="Times New Roman" panose="02020603050405020304" pitchFamily="18" charset="0"/>
                <a:cs typeface="Times New Roman" panose="02020603050405020304" pitchFamily="18" charset="0"/>
                <a:sym typeface="+mn-ea"/>
              </a:rPr>
              <a:t>một </a:t>
            </a:r>
            <a:r>
              <a:rPr lang="nl-NL" sz="2400" b="1" dirty="0">
                <a:latin typeface="Times New Roman" panose="02020603050405020304" pitchFamily="18" charset="0"/>
                <a:cs typeface="Times New Roman" panose="02020603050405020304" pitchFamily="18" charset="0"/>
                <a:sym typeface="+mn-ea"/>
              </a:rPr>
              <a:t>nền độc lập </a:t>
            </a:r>
            <a:r>
              <a:rPr lang="nl-NL" sz="2400" b="1" dirty="0" smtClean="0">
                <a:latin typeface="Times New Roman" panose="02020603050405020304" pitchFamily="18" charset="0"/>
                <a:cs typeface="Times New Roman" panose="02020603050405020304" pitchFamily="18" charset="0"/>
                <a:sym typeface="+mn-ea"/>
              </a:rPr>
              <a:t>thật </a:t>
            </a:r>
            <a:r>
              <a:rPr lang="nl-NL" sz="2400" b="1" dirty="0">
                <a:latin typeface="Times New Roman" panose="02020603050405020304" pitchFamily="18" charset="0"/>
                <a:cs typeface="Times New Roman" panose="02020603050405020304" pitchFamily="18" charset="0"/>
                <a:sym typeface="+mn-ea"/>
              </a:rPr>
              <a:t>sự, hoàn toàn</a:t>
            </a:r>
            <a:r>
              <a:rPr lang="nl-NL" sz="2400" dirty="0" smtClean="0">
                <a:latin typeface="Times New Roman" panose="02020603050405020304" pitchFamily="18" charset="0"/>
                <a:cs typeface="Times New Roman" panose="02020603050405020304" pitchFamily="18" charset="0"/>
                <a:sym typeface="+mn-ea"/>
              </a:rPr>
              <a:t>,</a:t>
            </a:r>
            <a:r>
              <a:rPr lang="en-US" altLang="nl-NL" sz="2400" dirty="0" smtClean="0">
                <a:latin typeface="Times New Roman" panose="02020603050405020304" pitchFamily="18" charset="0"/>
                <a:cs typeface="Times New Roman" panose="02020603050405020304" pitchFamily="18" charset="0"/>
                <a:sym typeface="+mn-ea"/>
              </a:rPr>
              <a:t> </a:t>
            </a:r>
            <a:r>
              <a:rPr lang="nl-NL" sz="2400" b="1" dirty="0" smtClean="0">
                <a:latin typeface="Times New Roman" panose="02020603050405020304" pitchFamily="18" charset="0"/>
                <a:cs typeface="Times New Roman" panose="02020603050405020304" pitchFamily="18" charset="0"/>
                <a:sym typeface="+mn-ea"/>
              </a:rPr>
              <a:t>gắn </a:t>
            </a:r>
            <a:r>
              <a:rPr lang="nl-NL" sz="2400" b="1" dirty="0">
                <a:latin typeface="Times New Roman" panose="02020603050405020304" pitchFamily="18" charset="0"/>
                <a:cs typeface="Times New Roman" panose="02020603050405020304" pitchFamily="18" charset="0"/>
                <a:sym typeface="+mn-ea"/>
              </a:rPr>
              <a:t>với hòa bình,</a:t>
            </a:r>
            <a:r>
              <a:rPr lang="en-US" altLang="nl-NL" sz="2400" b="1" dirty="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thống nhất</a:t>
            </a:r>
            <a:r>
              <a:rPr lang="nl-NL" sz="2400" b="1" dirty="0" smtClean="0">
                <a:latin typeface="Times New Roman" panose="02020603050405020304" pitchFamily="18" charset="0"/>
                <a:cs typeface="Times New Roman" panose="02020603050405020304" pitchFamily="18" charset="0"/>
                <a:sym typeface="+mn-ea"/>
              </a:rPr>
              <a:t>,</a:t>
            </a:r>
            <a:r>
              <a:rPr lang="en-US" altLang="nl-NL" sz="2400" b="1" dirty="0" smtClean="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toàn vẹn lãnh thổ của đất nước</a:t>
            </a:r>
            <a:endParaRPr lang="en-US" sz="2400"/>
          </a:p>
        </p:txBody>
      </p:sp>
      <p:sp>
        <p:nvSpPr>
          <p:cNvPr id="19" name="Text Box 18"/>
          <p:cNvSpPr txBox="1"/>
          <p:nvPr/>
        </p:nvSpPr>
        <p:spPr>
          <a:xfrm>
            <a:off x="4607560" y="4922520"/>
            <a:ext cx="3136265" cy="1568450"/>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None/>
              <a:defRPr/>
            </a:pPr>
            <a:r>
              <a:rPr lang="nl-NL" sz="2400" b="1" dirty="0">
                <a:latin typeface="Times New Roman" panose="02020603050405020304" pitchFamily="18" charset="0"/>
                <a:cs typeface="Times New Roman" panose="02020603050405020304" pitchFamily="18" charset="0"/>
                <a:sym typeface="+mn-ea"/>
              </a:rPr>
              <a:t>Độc lập dân tộc phải </a:t>
            </a:r>
            <a:r>
              <a:rPr lang="nl-NL" sz="2400" b="1" dirty="0" smtClean="0">
                <a:latin typeface="Times New Roman" panose="02020603050405020304" pitchFamily="18" charset="0"/>
                <a:cs typeface="Times New Roman" panose="02020603050405020304" pitchFamily="18" charset="0"/>
                <a:sym typeface="+mn-ea"/>
              </a:rPr>
              <a:t>gắn </a:t>
            </a:r>
            <a:r>
              <a:rPr lang="nl-NL" sz="2400" b="1" dirty="0">
                <a:latin typeface="Times New Roman" panose="02020603050405020304" pitchFamily="18" charset="0"/>
                <a:cs typeface="Times New Roman" panose="02020603050405020304" pitchFamily="18" charset="0"/>
                <a:sym typeface="+mn-ea"/>
              </a:rPr>
              <a:t>bó chặt chẽ với </a:t>
            </a:r>
            <a:r>
              <a:rPr lang="nl-NL" sz="2400" b="1" dirty="0" smtClean="0">
                <a:latin typeface="Times New Roman" panose="02020603050405020304" pitchFamily="18" charset="0"/>
                <a:cs typeface="Times New Roman" panose="02020603050405020304" pitchFamily="18" charset="0"/>
                <a:sym typeface="+mn-ea"/>
              </a:rPr>
              <a:t>tự </a:t>
            </a:r>
            <a:r>
              <a:rPr lang="nl-NL" sz="2400" b="1" dirty="0">
                <a:latin typeface="Times New Roman" panose="02020603050405020304" pitchFamily="18" charset="0"/>
                <a:cs typeface="Times New Roman" panose="02020603050405020304" pitchFamily="18" charset="0"/>
                <a:sym typeface="+mn-ea"/>
              </a:rPr>
              <a:t>do và hạnh phúc </a:t>
            </a:r>
            <a:r>
              <a:rPr lang="nl-NL" sz="2400" b="1" dirty="0" smtClean="0">
                <a:latin typeface="Times New Roman" panose="02020603050405020304" pitchFamily="18" charset="0"/>
                <a:cs typeface="Times New Roman" panose="02020603050405020304" pitchFamily="18" charset="0"/>
                <a:sym typeface="+mn-ea"/>
              </a:rPr>
              <a:t>của </a:t>
            </a:r>
            <a:r>
              <a:rPr lang="nl-NL" sz="2400" b="1" dirty="0">
                <a:latin typeface="Times New Roman" panose="02020603050405020304" pitchFamily="18" charset="0"/>
                <a:cs typeface="Times New Roman" panose="02020603050405020304" pitchFamily="18" charset="0"/>
                <a:sym typeface="+mn-ea"/>
              </a:rPr>
              <a:t>mọi </a:t>
            </a:r>
            <a:r>
              <a:rPr lang="nl-NL" sz="2400" b="1" dirty="0" smtClean="0">
                <a:latin typeface="Times New Roman" panose="02020603050405020304" pitchFamily="18" charset="0"/>
                <a:cs typeface="Times New Roman" panose="02020603050405020304" pitchFamily="18" charset="0"/>
                <a:sym typeface="+mn-ea"/>
              </a:rPr>
              <a:t>người</a:t>
            </a:r>
            <a:endParaRPr lang="en-US" sz="2400">
              <a:latin typeface="Times New Roman" panose="02020603050405020304" pitchFamily="18" charset="0"/>
              <a:cs typeface="Times New Roman" panose="02020603050405020304" pitchFamily="18" charset="0"/>
            </a:endParaRPr>
          </a:p>
        </p:txBody>
      </p:sp>
      <p:sp>
        <p:nvSpPr>
          <p:cNvPr id="20" name="Text Box 19"/>
          <p:cNvSpPr txBox="1"/>
          <p:nvPr/>
        </p:nvSpPr>
        <p:spPr>
          <a:xfrm>
            <a:off x="1823720" y="2619375"/>
            <a:ext cx="2454275" cy="1198880"/>
          </a:xfrm>
          <a:prstGeom prst="rect">
            <a:avLst/>
          </a:prstGeom>
          <a:solidFill>
            <a:srgbClr val="F7F4CB">
              <a:alpha val="97000"/>
            </a:srgbClr>
          </a:solidFill>
          <a:ln w="19050">
            <a:solidFill>
              <a:schemeClr val="tx1"/>
            </a:solidFill>
          </a:ln>
        </p:spPr>
        <p:txBody>
          <a:bodyPr wrap="square" rtlCol="0" anchor="t">
            <a:spAutoFit/>
          </a:bodyPr>
          <a:lstStyle/>
          <a:p>
            <a:pPr marL="0" indent="0" algn="ctr" eaLnBrk="1" hangingPunct="1">
              <a:spcBef>
                <a:spcPct val="0"/>
              </a:spcBef>
              <a:buFontTx/>
              <a:buNone/>
              <a:defRPr/>
            </a:pPr>
            <a:r>
              <a:rPr lang="nl-NL" sz="2400" b="1" dirty="0">
                <a:latin typeface="Times New Roman" panose="02020603050405020304" pitchFamily="18" charset="0"/>
                <a:cs typeface="Times New Roman" panose="02020603050405020304" pitchFamily="18" charset="0"/>
                <a:sym typeface="+mn-ea"/>
              </a:rPr>
              <a:t>Độc lập phải triệt </a:t>
            </a:r>
            <a:r>
              <a:rPr lang="nl-NL" sz="2400" b="1" dirty="0" smtClean="0">
                <a:latin typeface="Times New Roman" panose="02020603050405020304" pitchFamily="18" charset="0"/>
                <a:cs typeface="Times New Roman" panose="02020603050405020304" pitchFamily="18" charset="0"/>
                <a:sym typeface="+mn-ea"/>
              </a:rPr>
              <a:t>để</a:t>
            </a:r>
            <a:r>
              <a:rPr lang="en-US" altLang="nl-NL" sz="2400" b="1" dirty="0" smtClean="0">
                <a:latin typeface="Times New Roman" panose="02020603050405020304" pitchFamily="18" charset="0"/>
                <a:cs typeface="Times New Roman" panose="02020603050405020304" pitchFamily="18" charset="0"/>
                <a:sym typeface="+mn-ea"/>
              </a:rPr>
              <a:t> </a:t>
            </a:r>
            <a:r>
              <a:rPr lang="nl-NL" sz="2400" b="1" dirty="0">
                <a:latin typeface="Times New Roman" panose="02020603050405020304" pitchFamily="18" charset="0"/>
                <a:cs typeface="Times New Roman" panose="02020603050405020304" pitchFamily="18" charset="0"/>
                <a:sym typeface="+mn-ea"/>
              </a:rPr>
              <a:t>toàn diện và bền vững </a:t>
            </a:r>
            <a:endParaRPr lang="en-US" sz="240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5"/>
          <p:cNvSpPr>
            <a:spLocks noGrp="1" noChangeArrowheads="1"/>
          </p:cNvSpPr>
          <p:nvPr>
            <p:ph type="title"/>
          </p:nvPr>
        </p:nvSpPr>
        <p:spPr>
          <a:xfrm>
            <a:off x="3470656" y="304800"/>
            <a:ext cx="8610600" cy="868363"/>
          </a:xfrm>
        </p:spPr>
        <p:txBody>
          <a:bodyPr>
            <a:normAutofit fontScale="90000"/>
          </a:bodyPr>
          <a:lstStyle/>
          <a:p>
            <a:pPr marL="5080" indent="-5080" algn="ctr">
              <a:lnSpc>
                <a:spcPct val="120000"/>
              </a:lnSpc>
              <a:spcAft>
                <a:spcPct val="50000"/>
              </a:spcAft>
            </a:pPr>
            <a:r>
              <a:rPr lang="nl-NL" altLang="en-US" sz="2800" dirty="0" smtClean="0">
                <a:latin typeface="Times New Roman" panose="02020603050405020304" pitchFamily="18" charset="0"/>
                <a:cs typeface="Times New Roman" panose="02020603050405020304" pitchFamily="18" charset="0"/>
              </a:rPr>
              <a:t>+ Chủ nghĩa xã hội, theo tư tưởng Hồ Chí Minh là một chế độ do nhân dân lao động làm chủ</a:t>
            </a:r>
            <a:endParaRPr lang="en-US" altLang="en-US" sz="2800" i="1" dirty="0" smtClean="0">
              <a:latin typeface="Times New Roman" panose="02020603050405020304" pitchFamily="18" charset="0"/>
              <a:cs typeface="Times New Roman" panose="02020603050405020304" pitchFamily="18" charset="0"/>
            </a:endParaRPr>
          </a:p>
        </p:txBody>
      </p:sp>
      <p:pic>
        <p:nvPicPr>
          <p:cNvPr id="254982" name="Picture 6" descr="Image(12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062" y="1447800"/>
            <a:ext cx="7086600" cy="5314950"/>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304952" y="1295456"/>
            <a:ext cx="3124118" cy="1981148"/>
          </a:xfrm>
          <a:prstGeom prst="rect">
            <a:avLst/>
          </a:prstGeom>
        </p:spPr>
      </p:pic>
      <p:sp>
        <p:nvSpPr>
          <p:cNvPr id="3" name="TextBox 2"/>
          <p:cNvSpPr txBox="1"/>
          <p:nvPr/>
        </p:nvSpPr>
        <p:spPr>
          <a:xfrm>
            <a:off x="161841" y="3636022"/>
            <a:ext cx="3267229" cy="645160"/>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p>
        </p:txBody>
      </p:sp>
      <p:cxnSp>
        <p:nvCxnSpPr>
          <p:cNvPr id="5" name="Straight Connector 4"/>
          <p:cNvCxnSpPr/>
          <p:nvPr/>
        </p:nvCxnSpPr>
        <p:spPr>
          <a:xfrm>
            <a:off x="3429070" y="76288"/>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26"/>
                                        </p:tgtEl>
                                        <p:attrNameLst>
                                          <p:attrName>style.visibility</p:attrName>
                                        </p:attrNameLst>
                                      </p:cBhvr>
                                      <p:to>
                                        <p:strVal val="visible"/>
                                      </p:to>
                                    </p:set>
                                    <p:anim calcmode="lin" valueType="num">
                                      <p:cBhvr additive="base">
                                        <p:cTn id="7" dur="500" fill="hold"/>
                                        <p:tgtEl>
                                          <p:spTgt spid="77826"/>
                                        </p:tgtEl>
                                        <p:attrNameLst>
                                          <p:attrName>ppt_x</p:attrName>
                                        </p:attrNameLst>
                                      </p:cBhvr>
                                      <p:tavLst>
                                        <p:tav tm="0">
                                          <p:val>
                                            <p:strVal val="#ppt_x"/>
                                          </p:val>
                                        </p:tav>
                                        <p:tav tm="100000">
                                          <p:val>
                                            <p:strVal val="#ppt_x"/>
                                          </p:val>
                                        </p:tav>
                                      </p:tavLst>
                                    </p:anim>
                                    <p:anim calcmode="lin" valueType="num">
                                      <p:cBhvr additive="base">
                                        <p:cTn id="8" dur="500" fill="hold"/>
                                        <p:tgtEl>
                                          <p:spTgt spid="778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nodeType="clickEffect">
                                  <p:stCondLst>
                                    <p:cond delay="0"/>
                                  </p:stCondLst>
                                  <p:childTnLst>
                                    <p:set>
                                      <p:cBhvr>
                                        <p:cTn id="12" dur="1" fill="hold">
                                          <p:stCondLst>
                                            <p:cond delay="0"/>
                                          </p:stCondLst>
                                        </p:cTn>
                                        <p:tgtEl>
                                          <p:spTgt spid="254982"/>
                                        </p:tgtEl>
                                        <p:attrNameLst>
                                          <p:attrName>style.visibility</p:attrName>
                                        </p:attrNameLst>
                                      </p:cBhvr>
                                      <p:to>
                                        <p:strVal val="visible"/>
                                      </p:to>
                                    </p:set>
                                    <p:animEffect transition="in" filter="diamond(in)">
                                      <p:cBhvr>
                                        <p:cTn id="13" dur="2000"/>
                                        <p:tgtEl>
                                          <p:spTgt spid="2549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Number Placeholder 5"/>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8A8A45D-2806-497E-9FA7-868D38D01AC1}" type="slidenum">
              <a:rPr lang="en-US" altLang="en-US" sz="1400" smtClean="0"/>
              <a:t>11</a:t>
            </a:fld>
            <a:endParaRPr lang="en-US" altLang="en-US" sz="1400" smtClean="0">
              <a:cs typeface="Arial" panose="020B0604020202020204" pitchFamily="34" charset="0"/>
            </a:endParaRPr>
          </a:p>
        </p:txBody>
      </p:sp>
      <p:sp>
        <p:nvSpPr>
          <p:cNvPr id="78856" name="TextBox 10"/>
          <p:cNvSpPr txBox="1">
            <a:spLocks noChangeArrowheads="1"/>
          </p:cNvSpPr>
          <p:nvPr/>
        </p:nvSpPr>
        <p:spPr bwMode="auto">
          <a:xfrm>
            <a:off x="3733862" y="1227138"/>
            <a:ext cx="8229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dirty="0">
                <a:latin typeface="Times New Roman" panose="02020603050405020304" pitchFamily="18" charset="0"/>
              </a:rPr>
              <a:t> </a:t>
            </a:r>
            <a:r>
              <a:rPr lang="nl-NL" altLang="en-US" sz="2400" dirty="0" smtClean="0">
                <a:latin typeface="Times New Roman" panose="02020603050405020304" pitchFamily="18" charset="0"/>
              </a:rPr>
              <a:t>+ CNXH </a:t>
            </a:r>
            <a:r>
              <a:rPr lang="nl-NL" altLang="en-US" sz="2400" dirty="0">
                <a:latin typeface="Times New Roman" panose="02020603050405020304" pitchFamily="18" charset="0"/>
              </a:rPr>
              <a:t>là chế độ có nền kinh tế phát triển cao, đời sống vật chất, tinh thần của nhân dân không ngừng được cải thiện</a:t>
            </a:r>
            <a:endParaRPr lang="en-US" altLang="en-US" sz="2400" dirty="0">
              <a:latin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304952" y="1295456"/>
            <a:ext cx="3124118" cy="1981148"/>
          </a:xfrm>
          <a:prstGeom prst="rect">
            <a:avLst/>
          </a:prstGeom>
        </p:spPr>
      </p:pic>
      <p:sp>
        <p:nvSpPr>
          <p:cNvPr id="10" name="TextBox 9"/>
          <p:cNvSpPr txBox="1"/>
          <p:nvPr/>
        </p:nvSpPr>
        <p:spPr>
          <a:xfrm>
            <a:off x="182906" y="3377078"/>
            <a:ext cx="3264300"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3505268" y="0"/>
            <a:ext cx="0" cy="672147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3"/>
          <a:stretch>
            <a:fillRect/>
          </a:stretch>
        </p:blipFill>
        <p:spPr>
          <a:xfrm>
            <a:off x="7857364" y="2569457"/>
            <a:ext cx="4070968" cy="2489106"/>
          </a:xfrm>
          <a:prstGeom prst="rect">
            <a:avLst/>
          </a:prstGeom>
        </p:spPr>
      </p:pic>
      <p:pic>
        <p:nvPicPr>
          <p:cNvPr id="4" name="Picture 3"/>
          <p:cNvPicPr>
            <a:picLocks noChangeAspect="1"/>
          </p:cNvPicPr>
          <p:nvPr/>
        </p:nvPicPr>
        <p:blipFill>
          <a:blip r:embed="rId4"/>
          <a:stretch>
            <a:fillRect/>
          </a:stretch>
        </p:blipFill>
        <p:spPr>
          <a:xfrm>
            <a:off x="4087512" y="5080395"/>
            <a:ext cx="3174295" cy="1777605"/>
          </a:xfrm>
          <a:prstGeom prst="rect">
            <a:avLst/>
          </a:prstGeom>
        </p:spPr>
      </p:pic>
      <p:sp>
        <p:nvSpPr>
          <p:cNvPr id="6" name="Bent-Up Arrow 5"/>
          <p:cNvSpPr/>
          <p:nvPr/>
        </p:nvSpPr>
        <p:spPr>
          <a:xfrm>
            <a:off x="7283507" y="5114167"/>
            <a:ext cx="1327093" cy="68642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Number Placeholder 5"/>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FE27E5D2-CAA4-4779-816D-9C1BE289B498}" type="slidenum">
              <a:rPr lang="en-US" altLang="en-US" sz="1400" smtClean="0"/>
              <a:t>12</a:t>
            </a:fld>
            <a:endParaRPr lang="en-US" altLang="en-US" sz="1400" smtClean="0">
              <a:cs typeface="Arial" panose="020B0604020202020204" pitchFamily="34" charset="0"/>
            </a:endParaRPr>
          </a:p>
        </p:txBody>
      </p:sp>
      <p:sp>
        <p:nvSpPr>
          <p:cNvPr id="136194" name="Rectangle 2"/>
          <p:cNvSpPr>
            <a:spLocks noChangeArrowheads="1"/>
          </p:cNvSpPr>
          <p:nvPr/>
        </p:nvSpPr>
        <p:spPr bwMode="auto">
          <a:xfrm>
            <a:off x="3515995" y="1097245"/>
            <a:ext cx="8650605" cy="49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00" dirty="0" smtClean="0">
                <a:solidFill>
                  <a:srgbClr val="990000"/>
                </a:solidFill>
                <a:latin typeface="Times New Roman" panose="02020603050405020304" pitchFamily="18" charset="0"/>
              </a:rPr>
              <a:t>+ </a:t>
            </a:r>
            <a:r>
              <a:rPr lang="nl-NL" altLang="en-US" sz="2600" dirty="0">
                <a:latin typeface="Times New Roman" panose="02020603050405020304" pitchFamily="18" charset="0"/>
              </a:rPr>
              <a:t>Con người được giải phóng khỏi áp bức, bóc lột và bất </a:t>
            </a:r>
            <a:r>
              <a:rPr lang="nl-NL" altLang="en-US" sz="2600" dirty="0" smtClean="0">
                <a:latin typeface="Times New Roman" panose="02020603050405020304" pitchFamily="18" charset="0"/>
              </a:rPr>
              <a:t>công</a:t>
            </a:r>
            <a:endParaRPr lang="en-US" altLang="en-US" sz="2600" dirty="0">
              <a:solidFill>
                <a:srgbClr val="0033CC"/>
              </a:solidFill>
              <a:latin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221822" y="1330290"/>
            <a:ext cx="3124118" cy="1981148"/>
          </a:xfrm>
          <a:prstGeom prst="rect">
            <a:avLst/>
          </a:prstGeom>
        </p:spPr>
      </p:pic>
      <p:sp>
        <p:nvSpPr>
          <p:cNvPr id="10" name="TextBox 9"/>
          <p:cNvSpPr txBox="1"/>
          <p:nvPr/>
        </p:nvSpPr>
        <p:spPr>
          <a:xfrm>
            <a:off x="351070" y="3387636"/>
            <a:ext cx="2921878"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3362566" y="111122"/>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3"/>
          <a:stretch>
            <a:fillRect/>
          </a:stretch>
        </p:blipFill>
        <p:spPr>
          <a:xfrm>
            <a:off x="7086270" y="2756130"/>
            <a:ext cx="2562353" cy="1713707"/>
          </a:xfrm>
          <a:prstGeom prst="rect">
            <a:avLst/>
          </a:prstGeom>
        </p:spPr>
      </p:pic>
      <p:pic>
        <p:nvPicPr>
          <p:cNvPr id="3" name="Picture 2"/>
          <p:cNvPicPr>
            <a:picLocks noChangeAspect="1"/>
          </p:cNvPicPr>
          <p:nvPr/>
        </p:nvPicPr>
        <p:blipFill>
          <a:blip r:embed="rId4"/>
          <a:stretch>
            <a:fillRect/>
          </a:stretch>
        </p:blipFill>
        <p:spPr>
          <a:xfrm>
            <a:off x="9699421" y="2763197"/>
            <a:ext cx="2467179" cy="1706640"/>
          </a:xfrm>
          <a:prstGeom prst="rect">
            <a:avLst/>
          </a:prstGeom>
        </p:spPr>
      </p:pic>
      <p:pic>
        <p:nvPicPr>
          <p:cNvPr id="12" name="Picture 7" descr="tranh da kich cua NAQ"/>
          <p:cNvPicPr>
            <a:picLocks noChangeAspect="1" noChangeArrowheads="1"/>
          </p:cNvPicPr>
          <p:nvPr/>
        </p:nvPicPr>
        <p:blipFill>
          <a:blip r:embed="rId5"/>
          <a:srcRect/>
          <a:stretch>
            <a:fillRect/>
          </a:stretch>
        </p:blipFill>
        <p:spPr bwMode="auto">
          <a:xfrm>
            <a:off x="6063571" y="5074745"/>
            <a:ext cx="2498478" cy="1643469"/>
          </a:xfrm>
          <a:prstGeom prst="rect">
            <a:avLst/>
          </a:prstGeom>
          <a:noFill/>
          <a:ln w="38100">
            <a:solidFill>
              <a:schemeClr val="tx1">
                <a:lumMod val="75000"/>
              </a:schemeClr>
            </a:solidFill>
            <a:miter lim="800000"/>
            <a:headEnd/>
            <a:tailEnd/>
          </a:ln>
        </p:spPr>
      </p:pic>
      <p:pic>
        <p:nvPicPr>
          <p:cNvPr id="14" name="Picture 3" descr="DAU DOC HA THANH THAT BAI.jpg"/>
          <p:cNvPicPr>
            <a:picLocks noChangeAspect="1"/>
          </p:cNvPicPr>
          <p:nvPr/>
        </p:nvPicPr>
        <p:blipFill>
          <a:blip r:embed="rId6"/>
          <a:srcRect b="5151"/>
          <a:stretch>
            <a:fillRect/>
          </a:stretch>
        </p:blipFill>
        <p:spPr bwMode="auto">
          <a:xfrm>
            <a:off x="3515995" y="5074745"/>
            <a:ext cx="2433819" cy="1646730"/>
          </a:xfrm>
          <a:prstGeom prst="rect">
            <a:avLst/>
          </a:prstGeom>
          <a:noFill/>
          <a:ln w="38100">
            <a:solidFill>
              <a:schemeClr val="tx1">
                <a:lumMod val="75000"/>
              </a:schemeClr>
            </a:solidFill>
            <a:miter lim="800000"/>
            <a:headEnd/>
            <a:tailEnd/>
          </a:ln>
        </p:spPr>
      </p:pic>
      <p:sp>
        <p:nvSpPr>
          <p:cNvPr id="4" name="Bent-Up Arrow 3"/>
          <p:cNvSpPr/>
          <p:nvPr/>
        </p:nvSpPr>
        <p:spPr>
          <a:xfrm>
            <a:off x="8731307" y="4693073"/>
            <a:ext cx="1383738" cy="76334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2" nodeType="clickEffect">
                                  <p:stCondLst>
                                    <p:cond delay="0"/>
                                  </p:stCondLst>
                                  <p:childTnLst>
                                    <p:set>
                                      <p:cBhvr>
                                        <p:cTn id="6" dur="1" fill="hold">
                                          <p:stCondLst>
                                            <p:cond delay="0"/>
                                          </p:stCondLst>
                                        </p:cTn>
                                        <p:tgtEl>
                                          <p:spTgt spid="136194"/>
                                        </p:tgtEl>
                                        <p:attrNameLst>
                                          <p:attrName>style.visibility</p:attrName>
                                        </p:attrNameLst>
                                      </p:cBhvr>
                                      <p:to>
                                        <p:strVal val="visible"/>
                                      </p:to>
                                    </p:set>
                                    <p:anim calcmode="lin" valueType="num">
                                      <p:cBhvr additive="base">
                                        <p:cTn id="7" dur="500" fill="hold"/>
                                        <p:tgtEl>
                                          <p:spTgt spid="136194"/>
                                        </p:tgtEl>
                                        <p:attrNameLst>
                                          <p:attrName>ppt_x</p:attrName>
                                        </p:attrNameLst>
                                      </p:cBhvr>
                                      <p:tavLst>
                                        <p:tav tm="0">
                                          <p:val>
                                            <p:strVal val="#ppt_x"/>
                                          </p:val>
                                        </p:tav>
                                        <p:tav tm="100000">
                                          <p:val>
                                            <p:strVal val="#ppt_x"/>
                                          </p:val>
                                        </p:tav>
                                      </p:tavLst>
                                    </p:anim>
                                    <p:anim calcmode="lin" valueType="num">
                                      <p:cBhvr additive="base">
                                        <p:cTn id="8" dur="500" fill="hold"/>
                                        <p:tgtEl>
                                          <p:spTgt spid="13619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ppt_x"/>
                                          </p:val>
                                        </p:tav>
                                        <p:tav tm="100000">
                                          <p:val>
                                            <p:strVal val="#ppt_x"/>
                                          </p:val>
                                        </p:tav>
                                      </p:tavLst>
                                    </p:anim>
                                    <p:anim calcmode="lin" valueType="num">
                                      <p:cBhvr additive="base">
                                        <p:cTn id="2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4" grpId="1"/>
      <p:bldP spid="136194" grpId="2"/>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Number Placeholder 3"/>
          <p:cNvSpPr>
            <a:spLocks noGrp="1" noChangeArrowheads="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060E19CE-A508-4519-B70C-A1CCC36C179A}" type="slidenum">
              <a:rPr lang="en-US" altLang="en-US" sz="1400" smtClean="0"/>
              <a:t>13</a:t>
            </a:fld>
            <a:endParaRPr lang="en-US" altLang="en-US" sz="1400" smtClean="0">
              <a:cs typeface="Arial" panose="020B0604020202020204" pitchFamily="34" charset="0"/>
            </a:endParaRPr>
          </a:p>
        </p:txBody>
      </p:sp>
      <p:sp>
        <p:nvSpPr>
          <p:cNvPr id="80899" name="Rectangle 1"/>
          <p:cNvSpPr>
            <a:spLocks noChangeArrowheads="1"/>
          </p:cNvSpPr>
          <p:nvPr/>
        </p:nvSpPr>
        <p:spPr bwMode="auto">
          <a:xfrm>
            <a:off x="4495634" y="596434"/>
            <a:ext cx="67056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nchor="ctr">
            <a:spAutoFit/>
          </a:bodyPr>
          <a:lstStyle>
            <a:lvl1pPr indent="360680">
              <a:spcBef>
                <a:spcPct val="20000"/>
              </a:spcBef>
              <a:buChar char="•"/>
              <a:tabLst>
                <a:tab pos="180975" algn="l"/>
              </a:tabLst>
              <a:defRPr sz="3200">
                <a:solidFill>
                  <a:schemeClr val="tx1"/>
                </a:solidFill>
                <a:latin typeface="Arial" panose="020B0604020202020204" pitchFamily="34" charset="0"/>
              </a:defRPr>
            </a:lvl1pPr>
            <a:lvl2pPr marL="742950" indent="-285750">
              <a:spcBef>
                <a:spcPct val="20000"/>
              </a:spcBef>
              <a:buChar char="–"/>
              <a:tabLst>
                <a:tab pos="180975" algn="l"/>
              </a:tabLst>
              <a:defRPr sz="2800">
                <a:solidFill>
                  <a:schemeClr val="tx1"/>
                </a:solidFill>
                <a:latin typeface="Arial" panose="020B0604020202020204" pitchFamily="34" charset="0"/>
              </a:defRPr>
            </a:lvl2pPr>
            <a:lvl3pPr marL="1143000" indent="-228600">
              <a:spcBef>
                <a:spcPct val="20000"/>
              </a:spcBef>
              <a:buChar char="•"/>
              <a:tabLst>
                <a:tab pos="180975" algn="l"/>
              </a:tabLst>
              <a:defRPr sz="2400">
                <a:solidFill>
                  <a:schemeClr val="tx1"/>
                </a:solidFill>
                <a:latin typeface="Arial" panose="020B0604020202020204" pitchFamily="34" charset="0"/>
              </a:defRPr>
            </a:lvl3pPr>
            <a:lvl4pPr marL="1600200" indent="-228600">
              <a:spcBef>
                <a:spcPct val="20000"/>
              </a:spcBef>
              <a:buChar char="–"/>
              <a:tabLst>
                <a:tab pos="180975" algn="l"/>
              </a:tabLst>
              <a:defRPr sz="2000">
                <a:solidFill>
                  <a:schemeClr val="tx1"/>
                </a:solidFill>
                <a:latin typeface="Arial" panose="020B0604020202020204" pitchFamily="34" charset="0"/>
              </a:defRPr>
            </a:lvl4pPr>
            <a:lvl5pPr marL="2057400" indent="-228600">
              <a:spcBef>
                <a:spcPct val="20000"/>
              </a:spcBef>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tabLst>
                <a:tab pos="180975" algn="l"/>
              </a:tabLst>
              <a:defRPr sz="2000">
                <a:solidFill>
                  <a:schemeClr val="tx1"/>
                </a:solidFill>
                <a:latin typeface="Arial" panose="020B0604020202020204" pitchFamily="34" charset="0"/>
              </a:defRPr>
            </a:lvl9pPr>
          </a:lstStyle>
          <a:p>
            <a:pPr algn="just">
              <a:spcBef>
                <a:spcPct val="0"/>
              </a:spcBef>
              <a:buFontTx/>
              <a:buNone/>
            </a:pPr>
            <a:r>
              <a:rPr lang="nl-NL" altLang="en-US" sz="2800" dirty="0" smtClean="0">
                <a:latin typeface="Times New Roman" panose="02020603050405020304" pitchFamily="18" charset="0"/>
              </a:rPr>
              <a:t>+ Các </a:t>
            </a:r>
            <a:r>
              <a:rPr lang="nl-NL" altLang="en-US" sz="2800" dirty="0">
                <a:latin typeface="Times New Roman" panose="02020603050405020304" pitchFamily="18" charset="0"/>
              </a:rPr>
              <a:t>dân tộc chung sống trong hòa </a:t>
            </a:r>
            <a:r>
              <a:rPr lang="nl-NL" altLang="en-US" sz="2800" dirty="0" smtClean="0">
                <a:latin typeface="Times New Roman" panose="02020603050405020304" pitchFamily="18" charset="0"/>
              </a:rPr>
              <a:t>bình</a:t>
            </a:r>
            <a:endParaRPr lang="en-US" altLang="en-US" sz="2800" dirty="0">
              <a:solidFill>
                <a:srgbClr val="0033CC"/>
              </a:solidFill>
              <a:latin typeface="Times New Roman" panose="02020603050405020304" pitchFamily="18" charset="0"/>
            </a:endParaRPr>
          </a:p>
        </p:txBody>
      </p:sp>
      <p:sp>
        <p:nvSpPr>
          <p:cNvPr id="80901" name="AutoShape 2" descr="Kết quả hình ảnh cho đoàn kết dân tộc"/>
          <p:cNvSpPr>
            <a:spLocks noChangeAspect="1" noChangeArrowheads="1"/>
          </p:cNvSpPr>
          <p:nvPr/>
        </p:nvSpPr>
        <p:spPr bwMode="auto">
          <a:xfrm>
            <a:off x="6065838" y="-2127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800">
              <a:latin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304952" y="1330290"/>
            <a:ext cx="3124118" cy="1981148"/>
          </a:xfrm>
          <a:prstGeom prst="rect">
            <a:avLst/>
          </a:prstGeom>
        </p:spPr>
      </p:pic>
      <p:sp>
        <p:nvSpPr>
          <p:cNvPr id="9" name="TextBox 8"/>
          <p:cNvSpPr txBox="1"/>
          <p:nvPr/>
        </p:nvSpPr>
        <p:spPr>
          <a:xfrm>
            <a:off x="441850" y="3387636"/>
            <a:ext cx="3021539" cy="646331"/>
          </a:xfrm>
          <a:prstGeom prst="rect">
            <a:avLst/>
          </a:prstGeom>
          <a:noFill/>
        </p:spPr>
        <p:txBody>
          <a:bodyPr wrap="square" rtlCol="0">
            <a:spAutoFit/>
          </a:bodyPr>
          <a:lstStyle/>
          <a:p>
            <a:pPr algn="ctr"/>
            <a:r>
              <a:rPr lang="en-US" dirty="0" smtClean="0">
                <a:latin typeface="Times New Roman" panose="02020603050405020304" pitchFamily="18" charset="0"/>
                <a:cs typeface="Times New Roman" panose="02020603050405020304" pitchFamily="18" charset="0"/>
              </a:rPr>
              <a:t>TƯ TƯỞNG HỒ CHÍ MINH VỀ CHỦ NGHĨA XÃ HỘI</a:t>
            </a:r>
            <a:endParaRPr lang="en-US" dirty="0">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3429070" y="111122"/>
            <a:ext cx="76198" cy="678171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3"/>
          <a:stretch>
            <a:fillRect/>
          </a:stretch>
        </p:blipFill>
        <p:spPr>
          <a:xfrm>
            <a:off x="8632881" y="1865888"/>
            <a:ext cx="3559119" cy="2891100"/>
          </a:xfrm>
          <a:prstGeom prst="rect">
            <a:avLst/>
          </a:prstGeom>
        </p:spPr>
      </p:pic>
      <p:pic>
        <p:nvPicPr>
          <p:cNvPr id="5" name="Picture 4"/>
          <p:cNvPicPr>
            <a:picLocks noChangeAspect="1"/>
          </p:cNvPicPr>
          <p:nvPr/>
        </p:nvPicPr>
        <p:blipFill>
          <a:blip r:embed="rId4"/>
          <a:stretch>
            <a:fillRect/>
          </a:stretch>
        </p:blipFill>
        <p:spPr>
          <a:xfrm>
            <a:off x="4267248" y="3929766"/>
            <a:ext cx="4470352" cy="294201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1"/>
          <p:cNvSpPr/>
          <p:nvPr/>
        </p:nvSpPr>
        <p:spPr>
          <a:xfrm>
            <a:off x="159" y="1918930"/>
            <a:ext cx="4312895" cy="2398798"/>
          </a:xfrm>
          <a:prstGeom prst="cloud">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Mối</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quan</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hệ</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giữa</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độc</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lập</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dân</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tộc</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và</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chủ</a:t>
            </a:r>
            <a:r>
              <a:rPr lang="en-US" altLang="zh-CN" sz="2800" dirty="0"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nghĩa</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a:solidFill>
                  <a:srgbClr val="FFFFFF"/>
                </a:solidFill>
                <a:latin typeface="Times New Roman" panose="02020603050405020304" pitchFamily="18" charset="0"/>
                <a:ea typeface="SimSun" panose="02010600030101010101" pitchFamily="2" charset="-122"/>
                <a:cs typeface="Times New Roman" panose="02020603050405020304" pitchFamily="18" charset="0"/>
              </a:rPr>
              <a:t>xã</a:t>
            </a:r>
            <a:r>
              <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rPr>
              <a:t> </a:t>
            </a:r>
            <a:r>
              <a:rPr lang="en-US" altLang="zh-CN" sz="2800" dirty="0" err="1" smtClean="0">
                <a:solidFill>
                  <a:srgbClr val="FFFFFF"/>
                </a:solidFill>
                <a:latin typeface="Times New Roman" panose="02020603050405020304" pitchFamily="18" charset="0"/>
                <a:ea typeface="SimSun" panose="02010600030101010101" pitchFamily="2" charset="-122"/>
                <a:cs typeface="Times New Roman" panose="02020603050405020304" pitchFamily="18" charset="0"/>
              </a:rPr>
              <a:t>hội</a:t>
            </a:r>
            <a:endParaRPr lang="en-US" altLang="zh-CN" sz="2800" dirty="0">
              <a:solidFill>
                <a:srgbClr val="FFFFFF"/>
              </a:solidFill>
              <a:latin typeface="Times New Roman" panose="02020603050405020304" pitchFamily="18" charset="0"/>
              <a:ea typeface="SimSun" panose="02010600030101010101" pitchFamily="2" charset="-122"/>
              <a:cs typeface="Times New Roman" panose="02020603050405020304" pitchFamily="18" charset="0"/>
            </a:endParaRPr>
          </a:p>
        </p:txBody>
      </p:sp>
      <p:sp>
        <p:nvSpPr>
          <p:cNvPr id="6" name="TextBox 5"/>
          <p:cNvSpPr txBox="1">
            <a:spLocks noChangeArrowheads="1"/>
          </p:cNvSpPr>
          <p:nvPr/>
        </p:nvSpPr>
        <p:spPr bwMode="auto">
          <a:xfrm>
            <a:off x="4572040" y="1466870"/>
            <a:ext cx="7315008" cy="12001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dirty="0">
                <a:latin typeface="Times New Roman" panose="02020603050405020304" pitchFamily="18" charset="0"/>
              </a:rPr>
              <a:t>“</a:t>
            </a:r>
            <a:r>
              <a:rPr lang="en-US" altLang="en-US" sz="2400" dirty="0" err="1">
                <a:latin typeface="Times New Roman" panose="02020603050405020304" pitchFamily="18" charset="0"/>
              </a:rPr>
              <a:t>Nước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được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lập</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m</a:t>
            </a:r>
            <a:r>
              <a:rPr lang="en-US" altLang="en-US" sz="2400" dirty="0" err="1">
                <a:latin typeface="Times New Roman" panose="02020603050405020304" pitchFamily="18" charset="0"/>
                <a:cs typeface="Times New Roman" panose="02020603050405020304" pitchFamily="18" charset="0"/>
              </a:rPr>
              <a:t>à</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dân</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không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được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hạnh</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phúc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tự</a:t>
            </a:r>
            <a:r>
              <a:rPr lang="en-US" altLang="en-US" sz="2400" dirty="0">
                <a:latin typeface="Times New Roman" panose="02020603050405020304" pitchFamily="18" charset="0"/>
              </a:rPr>
              <a:t> do, </a:t>
            </a:r>
            <a:r>
              <a:rPr lang="en-US" altLang="en-US" sz="2400" dirty="0" err="1">
                <a:latin typeface="Times New Roman" panose="02020603050405020304" pitchFamily="18" charset="0"/>
              </a:rPr>
              <a:t>thì</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độc</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lập</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cũng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chẳng</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có</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nghĩa</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lý</a:t>
            </a:r>
            <a:r>
              <a:rPr lang="en-US" altLang="en-US" sz="2400" dirty="0">
                <a:latin typeface="Times New Roman" panose="02020603050405020304" pitchFamily="18" charset="0"/>
              </a:rPr>
              <a:t> </a:t>
            </a:r>
            <a:r>
              <a:rPr lang="en-US" altLang="en-US" sz="2400" dirty="0" err="1">
                <a:latin typeface="Times New Roman" panose="02020603050405020304" pitchFamily="18" charset="0"/>
              </a:rPr>
              <a:t>gì</a:t>
            </a:r>
            <a:r>
              <a:rPr lang="en-US" altLang="en-US" sz="2400" dirty="0">
                <a:latin typeface="Times New Roman" panose="02020603050405020304" pitchFamily="18" charset="0"/>
              </a:rPr>
              <a:t>” </a:t>
            </a:r>
          </a:p>
          <a:p>
            <a:pPr algn="ctr" eaLnBrk="1" hangingPunct="1">
              <a:spcBef>
                <a:spcPct val="0"/>
              </a:spcBef>
              <a:buFontTx/>
              <a:buNone/>
            </a:pPr>
            <a:r>
              <a:rPr lang="en-US" altLang="en-US" sz="2400" i="1" dirty="0">
                <a:latin typeface="Times New Roman" panose="02020603050405020304" pitchFamily="18" charset="0"/>
              </a:rPr>
              <a:t>-HCM: </a:t>
            </a:r>
            <a:r>
              <a:rPr lang="en-US" altLang="en-US" sz="2400" i="1" dirty="0" err="1">
                <a:latin typeface="Times New Roman" panose="02020603050405020304" pitchFamily="18" charset="0"/>
              </a:rPr>
              <a:t>to</a:t>
            </a:r>
            <a:r>
              <a:rPr lang="en-US" altLang="en-US" sz="2400" i="1" dirty="0" err="1">
                <a:latin typeface="Times New Roman" panose="02020603050405020304" pitchFamily="18" charset="0"/>
                <a:cs typeface="Times New Roman" panose="02020603050405020304" pitchFamily="18" charset="0"/>
              </a:rPr>
              <a:t>à</a:t>
            </a:r>
            <a:r>
              <a:rPr lang="en-US" altLang="en-US" sz="2400" i="1" dirty="0" err="1">
                <a:latin typeface="Times New Roman" panose="02020603050405020304" pitchFamily="18" charset="0"/>
              </a:rPr>
              <a:t>n</a:t>
            </a:r>
            <a:r>
              <a:rPr lang="en-US" altLang="en-US" sz="2400" i="1" dirty="0">
                <a:latin typeface="Times New Roman" panose="02020603050405020304" pitchFamily="18" charset="0"/>
              </a:rPr>
              <a:t> </a:t>
            </a:r>
            <a:r>
              <a:rPr lang="en-US" altLang="en-US" sz="2400" i="1" dirty="0" err="1">
                <a:latin typeface="Times New Roman" panose="02020603050405020304" pitchFamily="18" charset="0"/>
              </a:rPr>
              <a:t>tập</a:t>
            </a:r>
            <a:r>
              <a:rPr lang="en-US" altLang="en-US" sz="2400" i="1" dirty="0">
                <a:latin typeface="Times New Roman" panose="02020603050405020304" pitchFamily="18" charset="0"/>
              </a:rPr>
              <a:t>, t.4, </a:t>
            </a:r>
            <a:r>
              <a:rPr lang="en-US" altLang="en-US" sz="2400" i="1" dirty="0" smtClean="0">
                <a:latin typeface="Times New Roman" panose="02020603050405020304" pitchFamily="18" charset="0"/>
              </a:rPr>
              <a:t>tr.56-</a:t>
            </a:r>
            <a:endParaRPr lang="en-US" altLang="en-US" sz="2400" i="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4648239" y="3820156"/>
            <a:ext cx="7086413" cy="521970"/>
          </a:xfrm>
          <a:prstGeom prst="rect">
            <a:avLst/>
          </a:prstGeom>
          <a:noFill/>
        </p:spPr>
        <p:txBody>
          <a:bodyPr wrap="square" rtlCol="0">
            <a:spAutoFit/>
          </a:bodyPr>
          <a:lstStyle/>
          <a:p>
            <a:r>
              <a:rPr lang="en-US" sz="2800" b="1" dirty="0" err="1" smtClean="0">
                <a:solidFill>
                  <a:srgbClr val="FF0000"/>
                </a:solidFill>
                <a:latin typeface="Times New Roman" panose="02020603050405020304" pitchFamily="18" charset="0"/>
                <a:cs typeface="Times New Roman" panose="02020603050405020304" pitchFamily="18" charset="0"/>
              </a:rPr>
              <a:t>Độc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lập</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dân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tộc</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gắn</a:t>
            </a:r>
            <a:r>
              <a:rPr lang="en-US" sz="2800" b="1" u="sng" dirty="0" smtClean="0">
                <a:solidFill>
                  <a:srgbClr val="FF0000"/>
                </a:solidFill>
                <a:latin typeface="Times New Roman" panose="02020603050405020304" pitchFamily="18" charset="0"/>
                <a:cs typeface="Times New Roman" panose="02020603050405020304" pitchFamily="18" charset="0"/>
              </a:rPr>
              <a:t> </a:t>
            </a:r>
            <a:r>
              <a:rPr lang="en-US" sz="2800" b="1" u="sng" dirty="0" err="1" smtClean="0">
                <a:solidFill>
                  <a:srgbClr val="FF0000"/>
                </a:solidFill>
                <a:latin typeface="Times New Roman" panose="02020603050405020304" pitchFamily="18" charset="0"/>
                <a:cs typeface="Times New Roman" panose="02020603050405020304" pitchFamily="18" charset="0"/>
              </a:rPr>
              <a:t>liền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với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chủ</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nghĩa</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xã</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hội</a:t>
            </a:r>
            <a:endParaRPr lang="en-US" sz="28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a:spLocks noChangeArrowheads="1"/>
          </p:cNvSpPr>
          <p:nvPr/>
        </p:nvSpPr>
        <p:spPr bwMode="auto">
          <a:xfrm>
            <a:off x="4940162" y="533476"/>
            <a:ext cx="6590988" cy="829945"/>
          </a:xfrm>
          <a:prstGeom prst="rect">
            <a:avLst/>
          </a:prstGeom>
          <a:solidFill>
            <a:srgbClr val="FFFF00"/>
          </a:solidFill>
          <a:ln>
            <a:noFill/>
          </a:ln>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nl-NL" altLang="en-US" sz="2400" b="1" dirty="0" smtClean="0">
                <a:latin typeface="Times New Roman" panose="02020603050405020304" pitchFamily="18" charset="0"/>
              </a:rPr>
              <a:t>+ Độc </a:t>
            </a:r>
            <a:r>
              <a:rPr lang="nl-NL" altLang="en-US" sz="2400" b="1" dirty="0">
                <a:latin typeface="Times New Roman" panose="02020603050405020304" pitchFamily="18" charset="0"/>
              </a:rPr>
              <a:t>lập dân tộc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mục tiêu trước hết,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cơ sở, tiền đề để tiến lên chủ nghĩa xã hội </a:t>
            </a:r>
            <a:endParaRPr lang="en-US" altLang="en-US" sz="2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130299" y="3102026"/>
            <a:ext cx="2945524" cy="1569660"/>
          </a:xfrm>
          <a:prstGeom prst="rect">
            <a:avLst/>
          </a:prstGeom>
          <a:noFill/>
          <a:ln w="28575">
            <a:noFill/>
          </a:ln>
        </p:spPr>
        <p:txBody>
          <a:bodyPr wrap="square" rtlCol="0">
            <a:spAutoFit/>
          </a:bodyPr>
          <a:lstStyle/>
          <a:p>
            <a:pPr algn="ctr"/>
            <a:r>
              <a:rPr lang="en-US" sz="3200" dirty="0" err="1" smtClean="0">
                <a:solidFill>
                  <a:srgbClr val="FF0000"/>
                </a:solidFill>
                <a:latin typeface="Times New Roman" panose="02020603050405020304" pitchFamily="18" charset="0"/>
                <a:cs typeface="Times New Roman" panose="02020603050405020304" pitchFamily="18" charset="0"/>
              </a:rPr>
              <a:t>Độc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lập</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dân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gắn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liền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với</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chủ</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nghĩa</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xã</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hội</a:t>
            </a:r>
            <a:endParaRPr lang="en-US" sz="3200" dirty="0">
              <a:solidFill>
                <a:srgbClr val="FF0000"/>
              </a:solidFill>
              <a:latin typeface="Times New Roman" panose="02020603050405020304" pitchFamily="18" charset="0"/>
              <a:cs typeface="Times New Roman" panose="02020603050405020304" pitchFamily="18" charset="0"/>
            </a:endParaRPr>
          </a:p>
        </p:txBody>
      </p:sp>
      <p:pic>
        <p:nvPicPr>
          <p:cNvPr id="1026" name="Picture 2" descr="https://tse4.mm.bing.net/th?id=OIP.-HwuqxynH5a7ikluYvjYHQHaEK&amp;pid=Api&amp;P=0&amp;w=290&amp;h=1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1754" y="1755738"/>
            <a:ext cx="5024920" cy="282435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41844" y="4863824"/>
            <a:ext cx="6827116" cy="1200329"/>
          </a:xfrm>
          <a:prstGeom prst="rect">
            <a:avLst/>
          </a:prstGeom>
          <a:noFill/>
        </p:spPr>
        <p:txBody>
          <a:bodyPr wrap="square" rtlCol="0">
            <a:spAutoFit/>
          </a:bodyPr>
          <a:lstStyle/>
          <a:p>
            <a:pPr algn="ctr"/>
            <a:r>
              <a:rPr lang="pl-PL" sz="2400" i="1" dirty="0">
                <a:latin typeface="Times New Roman" panose="02020603050405020304" pitchFamily="18" charset="0"/>
                <a:cs typeface="Times New Roman" panose="02020603050405020304" pitchFamily="18" charset="0"/>
              </a:rPr>
              <a:t>Phương hướng chiến lược</a:t>
            </a:r>
            <a:r>
              <a:rPr lang="pl-PL" sz="2400" dirty="0">
                <a:latin typeface="Times New Roman" panose="02020603050405020304" pitchFamily="18" charset="0"/>
                <a:cs typeface="Times New Roman" panose="02020603050405020304" pitchFamily="18" charset="0"/>
              </a:rPr>
              <a:t> của cách mạng Việt Nam là “</a:t>
            </a:r>
            <a:r>
              <a:rPr lang="pl-PL" sz="2400" i="1" dirty="0">
                <a:latin typeface="Times New Roman" panose="02020603050405020304" pitchFamily="18" charset="0"/>
                <a:cs typeface="Times New Roman" panose="02020603050405020304" pitchFamily="18" charset="0"/>
              </a:rPr>
              <a:t>làm tư sản dân quyền cách mạng và thổ địa cách mạng để đi tới xã hội cộng sản</a:t>
            </a:r>
            <a:r>
              <a:rPr lang="pl-PL"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cxnSp>
        <p:nvCxnSpPr>
          <p:cNvPr id="6" name="Straight Connector 5"/>
          <p:cNvCxnSpPr/>
          <p:nvPr/>
        </p:nvCxnSpPr>
        <p:spPr>
          <a:xfrm>
            <a:off x="3261090" y="0"/>
            <a:ext cx="16185" cy="685800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3"/>
          <a:stretch>
            <a:fillRect/>
          </a:stretch>
        </p:blipFill>
        <p:spPr>
          <a:xfrm>
            <a:off x="73528" y="948448"/>
            <a:ext cx="3127519" cy="198137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circle(in)">
                                      <p:cBhvr>
                                        <p:cTn id="13" dur="2000"/>
                                        <p:tgtEl>
                                          <p:spTgt spid="1026"/>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circle(in)">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p:cNvSpPr>
            <a:spLocks noChangeArrowheads="1"/>
          </p:cNvSpPr>
          <p:nvPr/>
        </p:nvSpPr>
        <p:spPr bwMode="auto">
          <a:xfrm>
            <a:off x="3733862" y="381239"/>
            <a:ext cx="7756828" cy="829945"/>
          </a:xfrm>
          <a:prstGeom prst="rect">
            <a:avLst/>
          </a:prstGeom>
          <a:solidFill>
            <a:srgbClr val="FFFF00"/>
          </a:solidFill>
          <a:ln>
            <a:noFill/>
          </a:ln>
          <a:effectLst>
            <a:prstShdw prst="shdw17" dist="17961" dir="2700000">
              <a:srgbClr val="708688"/>
            </a:prstShdw>
          </a:effectLst>
        </p:spPr>
        <p:txBody>
          <a:bodyPr wrap="square" anchor="ctr">
            <a:spAutoFit/>
          </a:bodyPr>
          <a:lstStyle>
            <a:lvl1pPr indent="4572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nl-NL" altLang="en-US" sz="2400" b="1" dirty="0" smtClean="0">
                <a:latin typeface="Times New Roman" panose="02020603050405020304" pitchFamily="18" charset="0"/>
              </a:rPr>
              <a:t>+ Chủ </a:t>
            </a:r>
            <a:r>
              <a:rPr lang="nl-NL" altLang="en-US" sz="2400" b="1" dirty="0">
                <a:latin typeface="Times New Roman" panose="02020603050405020304" pitchFamily="18" charset="0"/>
              </a:rPr>
              <a:t>nghĩa xã hội l</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con đường bảo vệ v</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 phát triển th</a:t>
            </a:r>
            <a:r>
              <a:rPr lang="nl-NL" altLang="en-US" sz="2400" b="1" dirty="0">
                <a:latin typeface="Times New Roman" panose="02020603050405020304" pitchFamily="18" charset="0"/>
                <a:cs typeface="Times New Roman" panose="02020603050405020304" pitchFamily="18" charset="0"/>
              </a:rPr>
              <a:t>à</a:t>
            </a:r>
            <a:r>
              <a:rPr lang="nl-NL" altLang="en-US" sz="2400" b="1" dirty="0">
                <a:latin typeface="Times New Roman" panose="02020603050405020304" pitchFamily="18" charset="0"/>
              </a:rPr>
              <a:t>nh quả của độc lập dân tộc.</a:t>
            </a:r>
            <a:endParaRPr lang="nl-NL" altLang="en-US" sz="2400" b="1" dirty="0">
              <a:latin typeface="Times New Roman" panose="02020603050405020304" pitchFamily="18" charset="0"/>
              <a:cs typeface="Times New Roman" panose="02020603050405020304" pitchFamily="18" charset="0"/>
            </a:endParaRPr>
          </a:p>
        </p:txBody>
      </p:sp>
      <p:sp>
        <p:nvSpPr>
          <p:cNvPr id="4" name="Rectangle 3"/>
          <p:cNvSpPr/>
          <p:nvPr/>
        </p:nvSpPr>
        <p:spPr>
          <a:xfrm>
            <a:off x="6096000" y="4156938"/>
            <a:ext cx="5562454" cy="2246769"/>
          </a:xfrm>
          <a:prstGeom prst="rect">
            <a:avLst/>
          </a:prstGeom>
          <a:noFill/>
          <a:ln w="38100">
            <a:solidFill>
              <a:srgbClr val="800000"/>
            </a:solidFill>
          </a:ln>
        </p:spPr>
        <p:txBody>
          <a:bodyPr wrap="square">
            <a:spAutoFit/>
          </a:bodyPr>
          <a:lstStyle/>
          <a:p>
            <a:pPr algn="ctr"/>
            <a:r>
              <a:rPr lang="en-US" sz="2400" dirty="0">
                <a:latin typeface="Times New Roman" panose="02020603050405020304" pitchFamily="18" charset="0"/>
                <a:ea typeface="Calibri" panose="020F0502020204030204" charset="0"/>
                <a:cs typeface="Times New Roman" panose="02020603050405020304" pitchFamily="18" charset="0"/>
              </a:rPr>
              <a:t>"</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cộng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sản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mới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giải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phóng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triệt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các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dân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bị</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áp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bức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khỏi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ách</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nô</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lệ</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cách</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mạng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mới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bảo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đảm</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một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nền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lập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thật</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sự</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smtClean="0">
                <a:latin typeface="Times New Roman" panose="02020603050405020304" pitchFamily="18" charset="0"/>
                <a:ea typeface="Calibri" panose="020F0502020204030204" charset="0"/>
                <a:cs typeface="Times New Roman" panose="02020603050405020304" pitchFamily="18" charset="0"/>
              </a:rPr>
              <a:t>chính</a:t>
            </a:r>
            <a:r>
              <a:rPr lang="en-US" sz="2400" dirty="0" smtClean="0">
                <a:latin typeface="Times New Roman" panose="02020603050405020304" pitchFamily="18" charset="0"/>
                <a:ea typeface="Calibri" panose="020F0502020204030204" charset="0"/>
                <a:cs typeface="Times New Roman" panose="02020603050405020304" pitchFamily="18" charset="0"/>
              </a:rPr>
              <a:t>”</a:t>
            </a:r>
          </a:p>
          <a:p>
            <a:pPr algn="ct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Hồ</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Chí</a:t>
            </a:r>
            <a:r>
              <a:rPr lang="en-US" sz="2000" i="1" dirty="0" smtClean="0">
                <a:latin typeface="Times New Roman" panose="02020603050405020304" pitchFamily="18" charset="0"/>
                <a:cs typeface="Times New Roman" panose="02020603050405020304" pitchFamily="18" charset="0"/>
              </a:rPr>
              <a:t> Minh </a:t>
            </a:r>
            <a:r>
              <a:rPr lang="en-US" sz="2000" i="1" dirty="0" err="1" smtClean="0">
                <a:latin typeface="Times New Roman" panose="02020603050405020304" pitchFamily="18" charset="0"/>
                <a:cs typeface="Times New Roman" panose="02020603050405020304" pitchFamily="18" charset="0"/>
              </a:rPr>
              <a:t>Toàn</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tập</a:t>
            </a:r>
            <a:r>
              <a:rPr lang="en-US" sz="2000" i="1" dirty="0" smtClean="0">
                <a:latin typeface="Times New Roman" panose="02020603050405020304" pitchFamily="18" charset="0"/>
                <a:cs typeface="Times New Roman" panose="02020603050405020304" pitchFamily="18" charset="0"/>
              </a:rPr>
              <a:t>, </a:t>
            </a:r>
            <a:r>
              <a:rPr lang="en-US" sz="2000" i="1" dirty="0" err="1" smtClean="0">
                <a:latin typeface="Times New Roman" panose="02020603050405020304" pitchFamily="18" charset="0"/>
                <a:cs typeface="Times New Roman" panose="02020603050405020304" pitchFamily="18" charset="0"/>
              </a:rPr>
              <a:t>Tập</a:t>
            </a:r>
            <a:r>
              <a:rPr lang="en-US" sz="2000" i="1" dirty="0" smtClean="0">
                <a:latin typeface="Times New Roman" panose="02020603050405020304" pitchFamily="18" charset="0"/>
                <a:cs typeface="Times New Roman" panose="02020603050405020304" pitchFamily="18" charset="0"/>
              </a:rPr>
              <a:t> 3</a:t>
            </a:r>
            <a:endParaRPr lang="en-US" sz="2000" i="1" dirty="0">
              <a:latin typeface="Times New Roman" panose="02020603050405020304" pitchFamily="18" charset="0"/>
              <a:cs typeface="Times New Roman" panose="02020603050405020304" pitchFamily="18" charset="0"/>
            </a:endParaRPr>
          </a:p>
        </p:txBody>
      </p:sp>
      <p:sp>
        <p:nvSpPr>
          <p:cNvPr id="7" name="Rectangle 6"/>
          <p:cNvSpPr/>
          <p:nvPr/>
        </p:nvSpPr>
        <p:spPr>
          <a:xfrm>
            <a:off x="4648238" y="1923879"/>
            <a:ext cx="7315008" cy="1200329"/>
          </a:xfrm>
          <a:prstGeom prst="rect">
            <a:avLst/>
          </a:prstGeom>
          <a:ln w="38100">
            <a:solidFill>
              <a:srgbClr val="663300"/>
            </a:solidFill>
          </a:ln>
        </p:spPr>
        <p:txBody>
          <a:bodyPr wrap="square">
            <a:spAutoFit/>
          </a:bodyPr>
          <a:lstStyle/>
          <a:p>
            <a:pPr algn="ct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bảo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đảm</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vững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chắc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lập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dân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không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rơi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vào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lệ</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thuộc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đói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nghèo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lạc</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hậu</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chặng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đường</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tiếp</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theo</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chỉ</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có</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thể</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đi</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lên</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chủ</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nghĩa</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xã</a:t>
            </a:r>
            <a:r>
              <a:rPr lang="en-US" sz="2400" dirty="0">
                <a:latin typeface="Times New Roman" panose="02020603050405020304" pitchFamily="18" charset="0"/>
                <a:ea typeface="Calibri" panose="020F0502020204030204" charset="0"/>
                <a:cs typeface="Times New Roman" panose="02020603050405020304" pitchFamily="18" charset="0"/>
              </a:rPr>
              <a:t> </a:t>
            </a:r>
            <a:r>
              <a:rPr lang="en-US" sz="2400" dirty="0" err="1">
                <a:latin typeface="Times New Roman" panose="02020603050405020304" pitchFamily="18" charset="0"/>
                <a:ea typeface="Calibri" panose="020F0502020204030204" charset="0"/>
                <a:cs typeface="Times New Roman" panose="02020603050405020304" pitchFamily="18" charset="0"/>
              </a:rPr>
              <a:t>hội</a:t>
            </a:r>
            <a:endParaRPr lang="en-US" sz="2400" dirty="0">
              <a:latin typeface="Times New Roman" panose="02020603050405020304" pitchFamily="18" charset="0"/>
              <a:cs typeface="Times New Roman" panose="02020603050405020304" pitchFamily="18" charset="0"/>
            </a:endParaRPr>
          </a:p>
        </p:txBody>
      </p:sp>
      <p:sp>
        <p:nvSpPr>
          <p:cNvPr id="8" name="Curved Right Arrow 7"/>
          <p:cNvSpPr/>
          <p:nvPr/>
        </p:nvSpPr>
        <p:spPr>
          <a:xfrm>
            <a:off x="4992156" y="3124208"/>
            <a:ext cx="1103844" cy="2209742"/>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130299" y="3102026"/>
            <a:ext cx="2945524" cy="1569660"/>
          </a:xfrm>
          <a:prstGeom prst="rect">
            <a:avLst/>
          </a:prstGeom>
          <a:noFill/>
          <a:ln w="28575">
            <a:noFill/>
          </a:ln>
        </p:spPr>
        <p:txBody>
          <a:bodyPr wrap="square" rtlCol="0">
            <a:spAutoFit/>
          </a:bodyPr>
          <a:lstStyle/>
          <a:p>
            <a:pPr algn="ct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Độc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lập</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dân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tộc</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gắn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liền</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với</a:t>
            </a:r>
            <a:r>
              <a:rPr lang="en-US" sz="3200" dirty="0" smtClean="0">
                <a:solidFill>
                  <a:srgbClr val="FF0000"/>
                </a:solidFill>
                <a:latin typeface="Times New Roman" panose="02020603050405020304" pitchFamily="18" charset="0"/>
                <a:cs typeface="Times New Roman" panose="02020603050405020304" pitchFamily="18" charset="0"/>
              </a:rPr>
              <a:t> </a:t>
            </a:r>
            <a:endParaRPr lang="en-US" sz="3200" dirty="0" smtClean="0">
              <a:solidFill>
                <a:srgbClr val="FF0000"/>
              </a:solidFill>
              <a:latin typeface="Times New Roman" panose="02020603050405020304" pitchFamily="18" charset="0"/>
              <a:cs typeface="Times New Roman" panose="02020603050405020304" pitchFamily="18" charset="0"/>
            </a:endParaRPr>
          </a:p>
          <a:p>
            <a:pPr algn="ctr"/>
            <a:r>
              <a:rPr lang="en-US" sz="3200" dirty="0" err="1" smtClean="0">
                <a:solidFill>
                  <a:srgbClr val="FF0000"/>
                </a:solidFill>
                <a:latin typeface="Times New Roman" panose="02020603050405020304" pitchFamily="18" charset="0"/>
                <a:cs typeface="Times New Roman" panose="02020603050405020304" pitchFamily="18" charset="0"/>
              </a:rPr>
              <a:t>chủ</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nghĩa</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xã</a:t>
            </a:r>
            <a:r>
              <a:rPr lang="en-US" sz="3200" dirty="0" smtClean="0">
                <a:solidFill>
                  <a:srgbClr val="FF0000"/>
                </a:solidFill>
                <a:latin typeface="Times New Roman" panose="02020603050405020304" pitchFamily="18" charset="0"/>
                <a:cs typeface="Times New Roman" panose="02020603050405020304" pitchFamily="18" charset="0"/>
              </a:rPr>
              <a:t> </a:t>
            </a:r>
            <a:r>
              <a:rPr lang="en-US" sz="3200" dirty="0" err="1" smtClean="0">
                <a:solidFill>
                  <a:srgbClr val="FF0000"/>
                </a:solidFill>
                <a:latin typeface="Times New Roman" panose="02020603050405020304" pitchFamily="18" charset="0"/>
                <a:cs typeface="Times New Roman" panose="02020603050405020304" pitchFamily="18" charset="0"/>
              </a:rPr>
              <a:t>hội</a:t>
            </a:r>
            <a:endParaRPr lang="en-US" sz="3200" dirty="0">
              <a:solidFill>
                <a:srgbClr val="FF0000"/>
              </a:solidFill>
              <a:latin typeface="Times New Roman" panose="02020603050405020304" pitchFamily="18" charset="0"/>
              <a:cs typeface="Times New Roman" panose="02020603050405020304" pitchFamily="18" charset="0"/>
            </a:endParaRPr>
          </a:p>
        </p:txBody>
      </p:sp>
      <p:cxnSp>
        <p:nvCxnSpPr>
          <p:cNvPr id="10" name="Straight Connector 9"/>
          <p:cNvCxnSpPr/>
          <p:nvPr/>
        </p:nvCxnSpPr>
        <p:spPr>
          <a:xfrm>
            <a:off x="3261090" y="0"/>
            <a:ext cx="16185" cy="685800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p:nvPicPr>
        <p:blipFill>
          <a:blip r:embed="rId2"/>
          <a:stretch>
            <a:fillRect/>
          </a:stretch>
        </p:blipFill>
        <p:spPr>
          <a:xfrm>
            <a:off x="73528" y="948448"/>
            <a:ext cx="3127519" cy="198137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animBg="1"/>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bwMode="auto">
          <a:xfrm>
            <a:off x="1371724" y="791048"/>
            <a:ext cx="9220200" cy="5365702"/>
            <a:chOff x="976" y="384"/>
            <a:chExt cx="3872" cy="3717"/>
          </a:xfrm>
        </p:grpSpPr>
        <p:sp>
          <p:nvSpPr>
            <p:cNvPr id="3" name="AutoShape 3"/>
            <p:cNvSpPr>
              <a:spLocks noChangeArrowheads="1"/>
            </p:cNvSpPr>
            <p:nvPr/>
          </p:nvSpPr>
          <p:spPr bwMode="auto">
            <a:xfrm>
              <a:off x="1008" y="1632"/>
              <a:ext cx="1344" cy="1344"/>
            </a:xfrm>
            <a:prstGeom prst="flowChartConnector">
              <a:avLst/>
            </a:prstGeom>
            <a:solidFill>
              <a:srgbClr val="0000FF"/>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4" name="AutoShape 4"/>
            <p:cNvSpPr>
              <a:spLocks noChangeArrowheads="1"/>
            </p:cNvSpPr>
            <p:nvPr/>
          </p:nvSpPr>
          <p:spPr bwMode="auto">
            <a:xfrm>
              <a:off x="3504" y="1632"/>
              <a:ext cx="1344" cy="1344"/>
            </a:xfrm>
            <a:prstGeom prst="flowChartConnector">
              <a:avLst/>
            </a:prstGeom>
            <a:solidFill>
              <a:srgbClr val="0000FF"/>
            </a:solidFill>
            <a:ln w="57150">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5" name="AutoShape 5"/>
            <p:cNvSpPr>
              <a:spLocks noChangeArrowheads="1"/>
            </p:cNvSpPr>
            <p:nvPr/>
          </p:nvSpPr>
          <p:spPr bwMode="auto">
            <a:xfrm>
              <a:off x="1296" y="384"/>
              <a:ext cx="3504" cy="1248"/>
            </a:xfrm>
            <a:prstGeom prst="curvedDownArrow">
              <a:avLst>
                <a:gd name="adj1" fmla="val 40127"/>
                <a:gd name="adj2" fmla="val 98178"/>
                <a:gd name="adj3" fmla="val 33329"/>
              </a:avLst>
            </a:prstGeom>
            <a:solidFill>
              <a:srgbClr val="FF6699"/>
            </a:solidFill>
            <a:ln w="57150">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6" name="AutoShape 6" descr="Green marble"/>
            <p:cNvSpPr>
              <a:spLocks noChangeArrowheads="1"/>
            </p:cNvSpPr>
            <p:nvPr/>
          </p:nvSpPr>
          <p:spPr bwMode="auto">
            <a:xfrm flipH="1">
              <a:off x="976" y="2976"/>
              <a:ext cx="3680" cy="1125"/>
            </a:xfrm>
            <a:prstGeom prst="curvedUpArrow">
              <a:avLst>
                <a:gd name="adj1" fmla="val 63469"/>
                <a:gd name="adj2" fmla="val 126952"/>
                <a:gd name="adj3" fmla="val 33329"/>
              </a:avLst>
            </a:prstGeom>
            <a:blipFill dpi="0" rotWithShape="1">
              <a:blip r:embed="rId2"/>
              <a:srcRect/>
              <a:tile tx="0" ty="0" sx="100000" sy="100000" flip="none" algn="tl"/>
            </a:blipFill>
            <a:ln w="57150">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0" i="0">
                <a:solidFill>
                  <a:srgbClr val="FFFFFF"/>
                </a:solidFill>
                <a:latin typeface="Times New Roman" panose="02020603050405020304" pitchFamily="18" charset="0"/>
              </a:endParaRPr>
            </a:p>
          </p:txBody>
        </p:sp>
        <p:sp>
          <p:nvSpPr>
            <p:cNvPr id="7" name="Text Box 7"/>
            <p:cNvSpPr txBox="1">
              <a:spLocks noChangeArrowheads="1"/>
            </p:cNvSpPr>
            <p:nvPr/>
          </p:nvSpPr>
          <p:spPr bwMode="auto">
            <a:xfrm>
              <a:off x="1152" y="2112"/>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dirty="0">
                  <a:solidFill>
                    <a:srgbClr val="FFFF00"/>
                  </a:solidFill>
                </a:rPr>
                <a:t>ĐỘC LẬP DÂN TỘC</a:t>
              </a:r>
            </a:p>
          </p:txBody>
        </p:sp>
        <p:sp>
          <p:nvSpPr>
            <p:cNvPr id="8" name="Text Box 8"/>
            <p:cNvSpPr txBox="1">
              <a:spLocks noChangeArrowheads="1"/>
            </p:cNvSpPr>
            <p:nvPr/>
          </p:nvSpPr>
          <p:spPr bwMode="auto">
            <a:xfrm>
              <a:off x="3744" y="2064"/>
              <a:ext cx="1008" cy="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1800" i="0">
                  <a:solidFill>
                    <a:srgbClr val="FFFF00"/>
                  </a:solidFill>
                </a:rPr>
                <a:t>CHỦ NGHĨA XÃ HỘI</a:t>
              </a:r>
            </a:p>
          </p:txBody>
        </p:sp>
        <p:sp>
          <p:nvSpPr>
            <p:cNvPr id="9" name="WordArt 9"/>
            <p:cNvSpPr>
              <a:spLocks noChangeArrowheads="1" noChangeShapeType="1" noTextEdit="1"/>
            </p:cNvSpPr>
            <p:nvPr/>
          </p:nvSpPr>
          <p:spPr bwMode="auto">
            <a:xfrm>
              <a:off x="2704" y="624"/>
              <a:ext cx="1632" cy="1344"/>
            </a:xfrm>
            <a:prstGeom prst="rect">
              <a:avLst/>
            </a:prstGeom>
          </p:spPr>
          <p:txBody>
            <a:bodyPr spcFirstLastPara="1" wrap="none" fromWordArt="1">
              <a:prstTxWarp prst="textArchUp">
                <a:avLst>
                  <a:gd name="adj" fmla="val 10470236"/>
                </a:avLst>
              </a:prstTxWarp>
            </a:bodyPr>
            <a:lstStyle/>
            <a:p>
              <a:pPr algn="ctr"/>
              <a:endParaRPr lang="en-US" sz="4000" kern="10">
                <a:ln w="9525">
                  <a:solidFill>
                    <a:srgbClr val="F0C6AE"/>
                  </a:solidFill>
                  <a:round/>
                </a:ln>
                <a:solidFill>
                  <a:srgbClr val="000000"/>
                </a:solidFill>
                <a:cs typeface="Times New Roman" panose="02020603050405020304" pitchFamily="18" charset="0"/>
              </a:endParaRPr>
            </a:p>
          </p:txBody>
        </p:sp>
        <p:sp>
          <p:nvSpPr>
            <p:cNvPr id="10" name="WordArt 10"/>
            <p:cNvSpPr>
              <a:spLocks noChangeArrowheads="1" noChangeShapeType="1" noTextEdit="1"/>
            </p:cNvSpPr>
            <p:nvPr/>
          </p:nvSpPr>
          <p:spPr bwMode="auto">
            <a:xfrm>
              <a:off x="2064" y="2852"/>
              <a:ext cx="1984" cy="880"/>
            </a:xfrm>
            <a:prstGeom prst="rect">
              <a:avLst/>
            </a:prstGeom>
            <a:extLst>
              <a:ext uri="{91240B29-F687-4F45-9708-019B960494DF}">
                <a14:hiddenLine xmlns:a14="http://schemas.microsoft.com/office/drawing/2010/main" w="9525">
                  <a:solidFill>
                    <a:srgbClr val="000000"/>
                  </a:solidFill>
                  <a:round/>
                </a14:hiddenLine>
              </a:ext>
            </a:extLst>
          </p:spPr>
          <p:txBody>
            <a:bodyPr spcFirstLastPara="1" wrap="none" fromWordArt="1">
              <a:prstTxWarp prst="textArchDown">
                <a:avLst>
                  <a:gd name="adj" fmla="val 21574158"/>
                </a:avLst>
              </a:prstTxWarp>
            </a:bodyPr>
            <a:lstStyle/>
            <a:p>
              <a:pPr algn="ctr"/>
              <a:r>
                <a:rPr lang="vi-VN" sz="2800" kern="10">
                  <a:latin typeface="Times New Roman" panose="02020603050405020304" pitchFamily="18" charset="0"/>
                  <a:cs typeface="Times New Roman" panose="02020603050405020304" pitchFamily="18" charset="0"/>
                </a:rPr>
                <a:t>con đường bảo vệ và phát triển thành quả </a:t>
              </a:r>
            </a:p>
          </p:txBody>
        </p:sp>
      </p:grpSp>
      <p:sp>
        <p:nvSpPr>
          <p:cNvPr id="11" name="Rectangle 11"/>
          <p:cNvSpPr>
            <a:spLocks noChangeArrowheads="1"/>
          </p:cNvSpPr>
          <p:nvPr/>
        </p:nvSpPr>
        <p:spPr bwMode="auto">
          <a:xfrm>
            <a:off x="4724524" y="3223168"/>
            <a:ext cx="2590800" cy="523220"/>
          </a:xfrm>
          <a:prstGeom prst="rect">
            <a:avLst/>
          </a:prstGeom>
          <a:noFill/>
          <a:ln w="28575">
            <a:solidFill>
              <a:srgbClr val="0070C0"/>
            </a:solidFill>
            <a:miter lim="800000"/>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800" dirty="0" err="1" smtClean="0">
                <a:latin typeface="Times New Roman" panose="02020603050405020304" pitchFamily="18" charset="0"/>
              </a:rPr>
              <a:t>Gắn</a:t>
            </a:r>
            <a:r>
              <a:rPr lang="en-US" altLang="en-US" sz="2800" dirty="0" smtClean="0">
                <a:latin typeface="Times New Roman" panose="02020603050405020304" pitchFamily="18" charset="0"/>
              </a:rPr>
              <a:t> </a:t>
            </a:r>
            <a:r>
              <a:rPr lang="en-US" altLang="en-US" sz="2800" dirty="0" err="1" smtClean="0">
                <a:latin typeface="Times New Roman" panose="02020603050405020304" pitchFamily="18" charset="0"/>
              </a:rPr>
              <a:t>liền</a:t>
            </a:r>
            <a:endParaRPr lang="en-US" altLang="en-US" sz="2800" dirty="0">
              <a:latin typeface="Times New Roman" panose="02020603050405020304" pitchFamily="18" charset="0"/>
            </a:endParaRPr>
          </a:p>
        </p:txBody>
      </p:sp>
      <p:sp>
        <p:nvSpPr>
          <p:cNvPr id="12" name="Rectangle 11"/>
          <p:cNvSpPr/>
          <p:nvPr/>
        </p:nvSpPr>
        <p:spPr>
          <a:xfrm>
            <a:off x="3403600" y="1535247"/>
            <a:ext cx="5191125" cy="1193165"/>
          </a:xfrm>
          <a:prstGeom prst="rect">
            <a:avLst/>
          </a:prstGeom>
        </p:spPr>
        <p:txBody>
          <a:bodyPr spcFirstLastPara="1" wrap="square">
            <a:prstTxWarp prst="textArchUp">
              <a:avLst>
                <a:gd name="adj" fmla="val 10760631"/>
              </a:avLst>
            </a:prstTxWarp>
            <a:spAutoFit/>
          </a:bodyPr>
          <a:lstStyle/>
          <a:p>
            <a:pPr>
              <a:defRPr/>
            </a:pPr>
            <a:r>
              <a:rPr lang="nl-NL" sz="2800" dirty="0">
                <a:latin typeface="Times New Roman" panose="02020603050405020304" pitchFamily="18" charset="0"/>
                <a:cs typeface="Times New Roman" panose="02020603050405020304" pitchFamily="18" charset="0"/>
              </a:rPr>
              <a:t>là mục tiêu trước hết, là cơ sở, tiền đề </a:t>
            </a:r>
          </a:p>
        </p:txBody>
      </p:sp>
      <p:pic>
        <p:nvPicPr>
          <p:cNvPr id="13" name="Picture 12"/>
          <p:cNvPicPr>
            <a:picLocks noChangeAspect="1"/>
          </p:cNvPicPr>
          <p:nvPr/>
        </p:nvPicPr>
        <p:blipFill>
          <a:blip r:embed="rId3"/>
          <a:stretch>
            <a:fillRect/>
          </a:stretch>
        </p:blipFill>
        <p:spPr>
          <a:xfrm>
            <a:off x="26312" y="132669"/>
            <a:ext cx="1776423" cy="112651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circle(in)">
                                      <p:cBhvr>
                                        <p:cTn id="10" dur="2000"/>
                                        <p:tgtEl>
                                          <p:spTgt spid="11"/>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ircle(in)">
                                      <p:cBhvr>
                                        <p:cTn id="1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Oval 3"/>
          <p:cNvSpPr/>
          <p:nvPr/>
        </p:nvSpPr>
        <p:spPr>
          <a:xfrm>
            <a:off x="1685926" y="1114425"/>
            <a:ext cx="9629774" cy="458628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72" name="TextBox 4"/>
          <p:cNvSpPr txBox="1">
            <a:spLocks noChangeArrowheads="1"/>
          </p:cNvSpPr>
          <p:nvPr/>
        </p:nvSpPr>
        <p:spPr bwMode="auto">
          <a:xfrm>
            <a:off x="2053908" y="2186262"/>
            <a:ext cx="8629649" cy="32850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pPr>
            <a:r>
              <a:rPr lang="nl-NL" smtClean="0">
                <a:latin typeface="Times New Roman" panose="02020603050405020304" pitchFamily="18" charset="0"/>
                <a:ea typeface="Calibri" panose="020F0502020204030204" charset="0"/>
                <a:cs typeface="Times New Roman" panose="02020603050405020304" pitchFamily="18" charset="0"/>
              </a:rPr>
              <a:t>	</a:t>
            </a:r>
            <a:r>
              <a:rPr lang="nl-NL" sz="2600" smtClean="0">
                <a:latin typeface="Times New Roman" panose="02020603050405020304" pitchFamily="18" charset="0"/>
                <a:ea typeface="Calibri" panose="020F0502020204030204" charset="0"/>
                <a:cs typeface="Times New Roman" panose="02020603050405020304" pitchFamily="18" charset="0"/>
              </a:rPr>
              <a:t>“</a:t>
            </a:r>
            <a:r>
              <a:rPr lang="nl-NL" sz="2600">
                <a:latin typeface="Times New Roman" panose="02020603050405020304" pitchFamily="18" charset="0"/>
                <a:ea typeface="Calibri" panose="020F0502020204030204" charset="0"/>
                <a:cs typeface="Times New Roman" panose="02020603050405020304" pitchFamily="18" charset="0"/>
              </a:rPr>
              <a:t>Kiên định và phát triển sáng tạo chủ nghĩa Mác - Lênin, tư tưởng Hồ Chí Minh; kiên định mục tiêu độc lập dân tộc và chủ nghĩa xã hội; kiên định đường lối đổi mới của Đảng, kiên định các nguyên tắc xây dựng Đảng để xây dựng và bảo vệ vững chắc Tổ quốc Việt Nam xã hội chủ nghĩa</a:t>
            </a:r>
            <a:r>
              <a:rPr lang="nl-NL" sz="2600" smtClean="0">
                <a:latin typeface="Times New Roman" panose="02020603050405020304" pitchFamily="18" charset="0"/>
                <a:ea typeface="Calibri" panose="020F0502020204030204" charset="0"/>
                <a:cs typeface="Times New Roman" panose="02020603050405020304" pitchFamily="18" charset="0"/>
              </a:rPr>
              <a:t>”</a:t>
            </a:r>
          </a:p>
          <a:p>
            <a:pPr algn="ctr">
              <a:buNone/>
            </a:pPr>
            <a:r>
              <a:rPr lang="en-US" sz="2000" i="1">
                <a:solidFill>
                  <a:srgbClr val="0000FF"/>
                </a:solidFill>
                <a:latin typeface="Times New Roman" panose="02020603050405020304" pitchFamily="18" charset="0"/>
                <a:cs typeface="Calibri" panose="020F0502020204030204" charset="0"/>
              </a:rPr>
              <a:t>Văn kiện Đại hội đại biểu toàn quốc lần thứ XIII, Nxb Chính trị quốc gia Sự thật, Hà Nội. 2021, tập 1, trang 109.</a:t>
            </a:r>
          </a:p>
          <a:p>
            <a:pPr algn="ctr">
              <a:buNone/>
            </a:pPr>
            <a:endParaRPr lang="en-US" sz="2000">
              <a:latin typeface="Times New Roman" panose="02020603050405020304" pitchFamily="18" charset="0"/>
              <a:cs typeface="Times New Roman" panose="02020603050405020304" pitchFamily="18" charset="0"/>
            </a:endParaRPr>
          </a:p>
          <a:p>
            <a:pPr>
              <a:lnSpc>
                <a:spcPct val="100000"/>
              </a:lnSpc>
              <a:spcBef>
                <a:spcPct val="0"/>
              </a:spcBef>
              <a:buFontTx/>
              <a:buNone/>
            </a:pPr>
            <a:endParaRPr lang="en-US" altLang="en-US" sz="1800">
              <a:latin typeface="Arial" panose="020B06040202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62371" y="838268"/>
            <a:ext cx="8623717" cy="830997"/>
          </a:xfrm>
          <a:prstGeom prst="rect">
            <a:avLst/>
          </a:prstGeom>
        </p:spPr>
        <p:txBody>
          <a:bodyPr wrap="square">
            <a:spAutoFit/>
          </a:bodyPr>
          <a:lstStyle/>
          <a:p>
            <a:pPr algn="ctr"/>
            <a:r>
              <a:rPr lang="nl-NL" sz="2400" dirty="0">
                <a:latin typeface="Times New Roman" panose="02020603050405020304" pitchFamily="18" charset="0"/>
                <a:ea typeface="Calibri" panose="020F0502020204030204" charset="0"/>
                <a:cs typeface="Times New Roman" panose="02020603050405020304" pitchFamily="18" charset="0"/>
              </a:rPr>
              <a:t>Vận dụng tư tưởng </a:t>
            </a:r>
            <a:r>
              <a:rPr lang="nl-NL" sz="2400" dirty="0" smtClean="0">
                <a:latin typeface="Times New Roman" panose="02020603050405020304" pitchFamily="18" charset="0"/>
                <a:ea typeface="Calibri" panose="020F0502020204030204" charset="0"/>
                <a:cs typeface="Times New Roman" panose="02020603050405020304" pitchFamily="18" charset="0"/>
              </a:rPr>
              <a:t>Hồ Chí Minh về độc lập dân tộc gắn liền với chủ nghĩa xã hội </a:t>
            </a:r>
            <a:r>
              <a:rPr lang="nl-NL" sz="2400" dirty="0">
                <a:latin typeface="Times New Roman" panose="02020603050405020304" pitchFamily="18" charset="0"/>
                <a:ea typeface="Calibri" panose="020F0502020204030204" charset="0"/>
                <a:cs typeface="Times New Roman" panose="02020603050405020304" pitchFamily="18" charset="0"/>
              </a:rPr>
              <a:t>trong </a:t>
            </a:r>
            <a:r>
              <a:rPr lang="nl-NL" sz="2400" dirty="0" smtClean="0">
                <a:latin typeface="Times New Roman" panose="02020603050405020304" pitchFamily="18" charset="0"/>
                <a:ea typeface="Calibri" panose="020F0502020204030204" charset="0"/>
                <a:cs typeface="Times New Roman" panose="02020603050405020304" pitchFamily="18" charset="0"/>
              </a:rPr>
              <a:t>giai đoạn </a:t>
            </a:r>
            <a:r>
              <a:rPr lang="nl-NL" sz="2400" dirty="0">
                <a:latin typeface="Times New Roman" panose="02020603050405020304" pitchFamily="18" charset="0"/>
                <a:ea typeface="Calibri" panose="020F0502020204030204" charset="0"/>
                <a:cs typeface="Times New Roman" panose="02020603050405020304" pitchFamily="18" charset="0"/>
              </a:rPr>
              <a:t>hiện nay </a:t>
            </a:r>
            <a:r>
              <a:rPr lang="nl-NL" sz="2400" dirty="0" smtClean="0">
                <a:latin typeface="Times New Roman" panose="02020603050405020304" pitchFamily="18" charset="0"/>
                <a:ea typeface="Calibri" panose="020F0502020204030204" charset="0"/>
                <a:cs typeface="Times New Roman" panose="02020603050405020304" pitchFamily="18" charset="0"/>
              </a:rPr>
              <a:t>sinh viên cần phải làm gì?</a:t>
            </a:r>
            <a:endParaRPr lang="en-US" sz="24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21815" y="-17463"/>
            <a:ext cx="2057426" cy="2057426"/>
          </a:xfrm>
          <a:prstGeom prst="rect">
            <a:avLst/>
          </a:prstGeom>
        </p:spPr>
      </p:pic>
      <p:pic>
        <p:nvPicPr>
          <p:cNvPr id="4" name="Picture 3"/>
          <p:cNvPicPr>
            <a:picLocks noChangeAspect="1"/>
          </p:cNvPicPr>
          <p:nvPr/>
        </p:nvPicPr>
        <p:blipFill>
          <a:blip r:embed="rId3"/>
          <a:stretch>
            <a:fillRect/>
          </a:stretch>
        </p:blipFill>
        <p:spPr>
          <a:xfrm>
            <a:off x="1234731" y="4571970"/>
            <a:ext cx="3792041" cy="2133785"/>
          </a:xfrm>
          <a:prstGeom prst="rect">
            <a:avLst/>
          </a:prstGeom>
        </p:spPr>
      </p:pic>
      <p:pic>
        <p:nvPicPr>
          <p:cNvPr id="5" name="Picture 4"/>
          <p:cNvPicPr>
            <a:picLocks noChangeAspect="1"/>
          </p:cNvPicPr>
          <p:nvPr/>
        </p:nvPicPr>
        <p:blipFill>
          <a:blip r:embed="rId4"/>
          <a:stretch>
            <a:fillRect/>
          </a:stretch>
        </p:blipFill>
        <p:spPr>
          <a:xfrm>
            <a:off x="5026772" y="3005196"/>
            <a:ext cx="3322608" cy="2523963"/>
          </a:xfrm>
          <a:prstGeom prst="rect">
            <a:avLst/>
          </a:prstGeom>
        </p:spPr>
      </p:pic>
      <p:pic>
        <p:nvPicPr>
          <p:cNvPr id="6" name="Picture 5"/>
          <p:cNvPicPr>
            <a:picLocks noChangeAspect="1"/>
          </p:cNvPicPr>
          <p:nvPr/>
        </p:nvPicPr>
        <p:blipFill>
          <a:blip r:embed="rId5"/>
          <a:stretch>
            <a:fillRect/>
          </a:stretch>
        </p:blipFill>
        <p:spPr>
          <a:xfrm>
            <a:off x="8440981" y="4571970"/>
            <a:ext cx="3398963" cy="2191436"/>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AutoShape 8">
            <a:hlinkClick r:id="rId2" action="ppaction://hlinkfile"/>
          </p:cNvPr>
          <p:cNvSpPr>
            <a:spLocks noChangeArrowheads="1"/>
          </p:cNvSpPr>
          <p:nvPr/>
        </p:nvSpPr>
        <p:spPr bwMode="auto">
          <a:xfrm>
            <a:off x="0" y="58"/>
            <a:ext cx="6100354" cy="2357121"/>
          </a:xfrm>
          <a:prstGeom prst="cloudCallout">
            <a:avLst>
              <a:gd name="adj1" fmla="val 15690"/>
              <a:gd name="adj2" fmla="val 77199"/>
            </a:avLst>
          </a:prstGeom>
          <a:solidFill>
            <a:schemeClr val="accent2">
              <a:lumMod val="20000"/>
              <a:lumOff val="80000"/>
            </a:schemeClr>
          </a:solidFill>
          <a:ln w="9525">
            <a:solidFill>
              <a:schemeClr val="accent2">
                <a:lumMod val="40000"/>
                <a:lumOff val="60000"/>
              </a:schemeClr>
            </a:solidFill>
            <a:rou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vi-VN" altLang="vi-VN" sz="1800">
              <a:solidFill>
                <a:schemeClr val="tx1"/>
              </a:solidFill>
              <a:latin typeface="Verdana" panose="020B0604030504040204" pitchFamily="34" charset="0"/>
            </a:endParaRPr>
          </a:p>
        </p:txBody>
      </p:sp>
      <p:sp>
        <p:nvSpPr>
          <p:cNvPr id="29701" name="TextBox 7"/>
          <p:cNvSpPr txBox="1">
            <a:spLocks noChangeArrowheads="1"/>
          </p:cNvSpPr>
          <p:nvPr/>
        </p:nvSpPr>
        <p:spPr bwMode="auto">
          <a:xfrm>
            <a:off x="992777" y="615524"/>
            <a:ext cx="411480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en-US" altLang="zh-CN" b="1" i="1">
                <a:solidFill>
                  <a:schemeClr val="tx1"/>
                </a:solidFill>
                <a:latin typeface="Times New Roman" panose="02020603050405020304" pitchFamily="18" charset="0"/>
                <a:cs typeface="Times New Roman" panose="02020603050405020304" pitchFamily="18" charset="0"/>
              </a:rPr>
              <a:t>Yếu tố nào làm nên thắng lợi của cách mạng giải phóng dân tộc ở Việt Nam?</a:t>
            </a:r>
            <a:endParaRPr lang="en-US" altLang="zh-CN" b="1" i="1" dirty="0">
              <a:solidFill>
                <a:schemeClr val="tx1"/>
              </a:solidFill>
              <a:latin typeface="Times New Roman" panose="02020603050405020304" pitchFamily="18" charset="0"/>
              <a:cs typeface="Times New Roman" panose="02020603050405020304" pitchFamily="18" charset="0"/>
            </a:endParaRPr>
          </a:p>
        </p:txBody>
      </p:sp>
      <p:pic>
        <p:nvPicPr>
          <p:cNvPr id="7"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7560" y="3144519"/>
            <a:ext cx="2362897" cy="2230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2"/>
          <p:cNvSpPr>
            <a:spLocks noGrp="1" noChangeArrowheads="1"/>
          </p:cNvSpPr>
          <p:nvPr>
            <p:ph idx="1"/>
          </p:nvPr>
        </p:nvSpPr>
        <p:spPr>
          <a:xfrm>
            <a:off x="2987931" y="5735319"/>
            <a:ext cx="8001000" cy="914400"/>
          </a:xfrm>
        </p:spPr>
        <p:txBody>
          <a:bodyPr/>
          <a:lstStyle/>
          <a:p>
            <a:pPr marL="0" indent="0" algn="just">
              <a:buFont typeface="Wingdings" panose="05000000000000000000" pitchFamily="2" charset="2"/>
              <a:buNone/>
            </a:pPr>
            <a:r>
              <a:rPr lang="en-US" altLang="en-US" b="1" dirty="0" err="1" smtClean="0">
                <a:solidFill>
                  <a:srgbClr val="000099"/>
                </a:solidFill>
                <a:latin typeface="Times New Roman" panose="02020603050405020304" pitchFamily="18" charset="0"/>
                <a:cs typeface="Times New Roman" panose="02020603050405020304" pitchFamily="18" charset="0"/>
              </a:rPr>
              <a:t>Kết</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hợp</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dân</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tộc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000099"/>
                </a:solidFill>
                <a:latin typeface="Times New Roman" panose="02020603050405020304" pitchFamily="18" charset="0"/>
                <a:cs typeface="Times New Roman" panose="02020603050405020304" pitchFamily="18" charset="0"/>
              </a:rPr>
              <a:t>với</a:t>
            </a:r>
            <a:r>
              <a:rPr lang="en-US" altLang="en-US" b="1" dirty="0" smtClean="0">
                <a:solidFill>
                  <a:srgbClr val="000099"/>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sức</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mạnh</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thời</a:t>
            </a:r>
            <a:r>
              <a:rPr lang="en-US" altLang="en-US" b="1" dirty="0" smtClean="0">
                <a:solidFill>
                  <a:srgbClr val="C00000"/>
                </a:solidFill>
                <a:latin typeface="Times New Roman" panose="02020603050405020304" pitchFamily="18" charset="0"/>
                <a:cs typeface="Times New Roman" panose="02020603050405020304" pitchFamily="18" charset="0"/>
              </a:rPr>
              <a:t> </a:t>
            </a:r>
            <a:r>
              <a:rPr lang="en-US" altLang="en-US" b="1" dirty="0" err="1" smtClean="0">
                <a:solidFill>
                  <a:srgbClr val="C00000"/>
                </a:solidFill>
                <a:latin typeface="Times New Roman" panose="02020603050405020304" pitchFamily="18" charset="0"/>
                <a:cs typeface="Times New Roman" panose="02020603050405020304" pitchFamily="18" charset="0"/>
              </a:rPr>
              <a:t>đại</a:t>
            </a:r>
            <a:endParaRPr lang="en-US" altLang="en-US" b="1" dirty="0" smtClean="0">
              <a:solidFill>
                <a:srgbClr val="000099"/>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4"/>
          <a:stretch>
            <a:fillRect/>
          </a:stretch>
        </p:blipFill>
        <p:spPr>
          <a:xfrm>
            <a:off x="6258556" y="1397024"/>
            <a:ext cx="5114925" cy="33623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box(in)">
                                      <p:cBhvr>
                                        <p:cTn id="12"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5610662" y="3688080"/>
            <a:ext cx="4217670" cy="152400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400" b="1" dirty="0">
                <a:solidFill>
                  <a:schemeClr val="bg1"/>
                </a:solidFill>
                <a:ea typeface="SimSun" panose="02010600030101010101" pitchFamily="2" charset="-122"/>
              </a:rPr>
              <a:t>SỨC MẠNH DÂN TỘC</a:t>
            </a:r>
          </a:p>
        </p:txBody>
      </p:sp>
      <p:sp>
        <p:nvSpPr>
          <p:cNvPr id="7" name="Rounded Rectangle 6"/>
          <p:cNvSpPr/>
          <p:nvPr/>
        </p:nvSpPr>
        <p:spPr>
          <a:xfrm>
            <a:off x="4209852" y="2774950"/>
            <a:ext cx="1932940" cy="642620"/>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LÒNG YÊU NƯỚC</a:t>
            </a:r>
          </a:p>
        </p:txBody>
      </p:sp>
      <p:sp>
        <p:nvSpPr>
          <p:cNvPr id="8" name="Rounded Rectangle 7"/>
          <p:cNvSpPr/>
          <p:nvPr/>
        </p:nvSpPr>
        <p:spPr>
          <a:xfrm>
            <a:off x="8146217" y="1316990"/>
            <a:ext cx="3183255" cy="71437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TINH THẦN ĐOÀN KẾT</a:t>
            </a:r>
          </a:p>
        </p:txBody>
      </p:sp>
      <p:sp>
        <p:nvSpPr>
          <p:cNvPr id="9" name="Rounded Rectangle 8"/>
          <p:cNvSpPr/>
          <p:nvPr/>
        </p:nvSpPr>
        <p:spPr>
          <a:xfrm>
            <a:off x="9463207" y="2894965"/>
            <a:ext cx="1917065" cy="64325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Ý CHÍ ĐẤU TRANH</a:t>
            </a:r>
          </a:p>
        </p:txBody>
      </p:sp>
      <p:cxnSp>
        <p:nvCxnSpPr>
          <p:cNvPr id="15" name="Straight Arrow Connector 14"/>
          <p:cNvCxnSpPr/>
          <p:nvPr/>
        </p:nvCxnSpPr>
        <p:spPr>
          <a:xfrm flipH="1" flipV="1">
            <a:off x="6142792" y="3126740"/>
            <a:ext cx="1620520" cy="59182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ounded Rectangle 35"/>
          <p:cNvSpPr/>
          <p:nvPr/>
        </p:nvSpPr>
        <p:spPr>
          <a:xfrm>
            <a:off x="4474012" y="1266190"/>
            <a:ext cx="3183255" cy="714375"/>
          </a:xfrm>
          <a:prstGeom prst="roundRect">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000">
                <a:solidFill>
                  <a:schemeClr val="bg1"/>
                </a:solidFill>
                <a:ea typeface="SimSun" panose="02010600030101010101" pitchFamily="2" charset="-122"/>
              </a:rPr>
              <a:t>Ý THỨC TỰ LỰC TỰ CƯỜNG DÂN TỘC</a:t>
            </a:r>
          </a:p>
        </p:txBody>
      </p:sp>
      <p:sp>
        <p:nvSpPr>
          <p:cNvPr id="85019" name="TextBox 34"/>
          <p:cNvSpPr txBox="1">
            <a:spLocks noChangeArrowheads="1"/>
          </p:cNvSpPr>
          <p:nvPr/>
        </p:nvSpPr>
        <p:spPr bwMode="auto">
          <a:xfrm>
            <a:off x="3775512" y="4150995"/>
            <a:ext cx="1824990" cy="58356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dirty="0" err="1">
                <a:latin typeface="Times New Roman" panose="02020603050405020304" pitchFamily="18" charset="0"/>
              </a:rPr>
              <a:t>Vật</a:t>
            </a:r>
            <a:r>
              <a:rPr lang="en-US" altLang="en-US" dirty="0">
                <a:latin typeface="Times New Roman" panose="02020603050405020304" pitchFamily="18" charset="0"/>
              </a:rPr>
              <a:t> </a:t>
            </a:r>
            <a:r>
              <a:rPr lang="en-US" altLang="en-US" dirty="0" err="1">
                <a:latin typeface="Times New Roman" panose="02020603050405020304" pitchFamily="18" charset="0"/>
              </a:rPr>
              <a:t>chất</a:t>
            </a:r>
            <a:endParaRPr lang="en-US" altLang="en-US" dirty="0">
              <a:latin typeface="Times New Roman" panose="02020603050405020304" pitchFamily="18" charset="0"/>
            </a:endParaRPr>
          </a:p>
        </p:txBody>
      </p:sp>
      <p:sp>
        <p:nvSpPr>
          <p:cNvPr id="85020" name="TextBox 38"/>
          <p:cNvSpPr txBox="1">
            <a:spLocks noChangeArrowheads="1"/>
          </p:cNvSpPr>
          <p:nvPr/>
        </p:nvSpPr>
        <p:spPr bwMode="auto">
          <a:xfrm>
            <a:off x="9842917" y="4171315"/>
            <a:ext cx="2064353" cy="583565"/>
          </a:xfrm>
          <a:prstGeom prst="rect">
            <a:avLst/>
          </a:prstGeom>
          <a:noFill/>
          <a:ln w="38100">
            <a:solidFill>
              <a:srgbClr val="FF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a:latin typeface="Times New Roman" panose="02020603050405020304" pitchFamily="18" charset="0"/>
              </a:rPr>
              <a:t>Tinh thần</a:t>
            </a:r>
          </a:p>
        </p:txBody>
      </p:sp>
      <p:pic>
        <p:nvPicPr>
          <p:cNvPr id="3" name="Content Placeholder 2"/>
          <p:cNvPicPr>
            <a:picLocks noGrp="1" noChangeAspect="1"/>
          </p:cNvPicPr>
          <p:nvPr>
            <p:ph/>
          </p:nvPr>
        </p:nvPicPr>
        <p:blipFill>
          <a:blip r:embed="rId2"/>
          <a:stretch>
            <a:fillRect/>
          </a:stretch>
        </p:blipFill>
        <p:spPr>
          <a:xfrm>
            <a:off x="-10161" y="1207595"/>
            <a:ext cx="2947583" cy="1894874"/>
          </a:xfrm>
          <a:prstGeom prst="rect">
            <a:avLst/>
          </a:prstGeom>
        </p:spPr>
      </p:pic>
      <p:cxnSp>
        <p:nvCxnSpPr>
          <p:cNvPr id="10" name="Straight Arrow Connector 9"/>
          <p:cNvCxnSpPr/>
          <p:nvPr/>
        </p:nvCxnSpPr>
        <p:spPr>
          <a:xfrm flipV="1">
            <a:off x="7734102" y="2123440"/>
            <a:ext cx="1583690" cy="158813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7734102" y="3291840"/>
            <a:ext cx="1756410" cy="39941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H="1" flipV="1">
            <a:off x="6513632" y="2113280"/>
            <a:ext cx="1209040" cy="1574800"/>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3" name="Content Placeholder 2"/>
          <p:cNvSpPr>
            <a:spLocks noGrp="1" noChangeArrowheads="1"/>
          </p:cNvSpPr>
          <p:nvPr>
            <p:ph idx="1"/>
          </p:nvPr>
        </p:nvSpPr>
        <p:spPr>
          <a:xfrm>
            <a:off x="-78937" y="3250871"/>
            <a:ext cx="3016359" cy="914400"/>
          </a:xfrm>
        </p:spPr>
        <p:txBody>
          <a:bodyPr/>
          <a:lstStyle/>
          <a:p>
            <a:pPr algn="just">
              <a:buFont typeface="Wingdings" panose="05000000000000000000" pitchFamily="2" charset="2"/>
              <a:buChar char="Ø"/>
            </a:pPr>
            <a:r>
              <a:rPr lang="en-US" altLang="en-US" sz="2400" b="1" dirty="0" err="1" smtClean="0">
                <a:solidFill>
                  <a:srgbClr val="000099"/>
                </a:solidFill>
                <a:latin typeface="Times New Roman" panose="02020603050405020304" pitchFamily="18" charset="0"/>
                <a:cs typeface="Times New Roman" panose="02020603050405020304" pitchFamily="18" charset="0"/>
              </a:rPr>
              <a:t>Kết</a:t>
            </a:r>
            <a:r>
              <a:rPr lang="en-US" altLang="en-US" sz="2400" b="1" dirty="0" smtClean="0">
                <a:solidFill>
                  <a:srgbClr val="000099"/>
                </a:solidFill>
                <a:latin typeface="Times New Roman" panose="02020603050405020304" pitchFamily="18" charset="0"/>
                <a:cs typeface="Times New Roman" panose="02020603050405020304" pitchFamily="18" charset="0"/>
              </a:rPr>
              <a:t> </a:t>
            </a:r>
            <a:r>
              <a:rPr lang="en-US" altLang="en-US" sz="2400" b="1" dirty="0" err="1" smtClean="0">
                <a:solidFill>
                  <a:srgbClr val="000099"/>
                </a:solidFill>
                <a:latin typeface="Times New Roman" panose="02020603050405020304" pitchFamily="18" charset="0"/>
                <a:cs typeface="Times New Roman" panose="02020603050405020304" pitchFamily="18" charset="0"/>
              </a:rPr>
              <a:t>hợp</a:t>
            </a:r>
            <a:r>
              <a:rPr lang="en-US" altLang="en-US" sz="2400" b="1" dirty="0" smtClean="0">
                <a:solidFill>
                  <a:srgbClr val="000099"/>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sức</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mạnh</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dân</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tộc</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000099"/>
                </a:solidFill>
                <a:latin typeface="Times New Roman" panose="02020603050405020304" pitchFamily="18" charset="0"/>
                <a:cs typeface="Times New Roman" panose="02020603050405020304" pitchFamily="18" charset="0"/>
              </a:rPr>
              <a:t>với</a:t>
            </a:r>
            <a:r>
              <a:rPr lang="en-US" altLang="en-US" sz="2400" b="1" dirty="0" smtClean="0">
                <a:solidFill>
                  <a:srgbClr val="000099"/>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sức</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mạnh</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thời</a:t>
            </a:r>
            <a:r>
              <a:rPr lang="en-US" altLang="en-US" sz="2400" b="1" dirty="0" smtClean="0">
                <a:solidFill>
                  <a:srgbClr val="C00000"/>
                </a:solidFill>
                <a:latin typeface="Times New Roman" panose="02020603050405020304" pitchFamily="18" charset="0"/>
                <a:cs typeface="Times New Roman" panose="02020603050405020304" pitchFamily="18" charset="0"/>
              </a:rPr>
              <a:t> </a:t>
            </a:r>
            <a:r>
              <a:rPr lang="en-US" altLang="en-US" sz="2400" b="1" dirty="0" err="1" smtClean="0">
                <a:solidFill>
                  <a:srgbClr val="C00000"/>
                </a:solidFill>
                <a:latin typeface="Times New Roman" panose="02020603050405020304" pitchFamily="18" charset="0"/>
                <a:cs typeface="Times New Roman" panose="02020603050405020304" pitchFamily="18" charset="0"/>
              </a:rPr>
              <a:t>đại</a:t>
            </a:r>
            <a:endParaRPr lang="en-US" altLang="en-US" sz="2400" b="1" dirty="0" smtClean="0">
              <a:solidFill>
                <a:srgbClr val="000099"/>
              </a:solidFill>
              <a:latin typeface="Times New Roman" panose="02020603050405020304" pitchFamily="18" charset="0"/>
              <a:cs typeface="Times New Roman" panose="02020603050405020304" pitchFamily="18" charset="0"/>
            </a:endParaRPr>
          </a:p>
        </p:txBody>
      </p:sp>
      <p:cxnSp>
        <p:nvCxnSpPr>
          <p:cNvPr id="5" name="Straight Connector 4"/>
          <p:cNvCxnSpPr/>
          <p:nvPr/>
        </p:nvCxnSpPr>
        <p:spPr>
          <a:xfrm>
            <a:off x="2994054" y="0"/>
            <a:ext cx="24275" cy="679731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5019"/>
                                        </p:tgtEl>
                                        <p:attrNameLst>
                                          <p:attrName>style.visibility</p:attrName>
                                        </p:attrNameLst>
                                      </p:cBhvr>
                                      <p:to>
                                        <p:strVal val="visible"/>
                                      </p:to>
                                    </p:set>
                                    <p:animEffect transition="in" filter="box(in)">
                                      <p:cBhvr>
                                        <p:cTn id="17" dur="2000"/>
                                        <p:tgtEl>
                                          <p:spTgt spid="85019"/>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85020"/>
                                        </p:tgtEl>
                                        <p:attrNameLst>
                                          <p:attrName>style.visibility</p:attrName>
                                        </p:attrNameLst>
                                      </p:cBhvr>
                                      <p:to>
                                        <p:strVal val="visible"/>
                                      </p:to>
                                    </p:set>
                                    <p:animEffect transition="in" filter="box(in)">
                                      <p:cBhvr>
                                        <p:cTn id="20" dur="2000"/>
                                        <p:tgtEl>
                                          <p:spTgt spid="85020"/>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ppt_x"/>
                                          </p:val>
                                        </p:tav>
                                        <p:tav tm="100000">
                                          <p:val>
                                            <p:strVal val="#ppt_x"/>
                                          </p:val>
                                        </p:tav>
                                      </p:tavLst>
                                    </p:anim>
                                    <p:anim calcmode="lin" valueType="num">
                                      <p:cBhvr additive="base">
                                        <p:cTn id="30" dur="5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6"/>
                                        </p:tgtEl>
                                        <p:attrNameLst>
                                          <p:attrName>style.visibility</p:attrName>
                                        </p:attrNameLst>
                                      </p:cBhvr>
                                      <p:to>
                                        <p:strVal val="visible"/>
                                      </p:to>
                                    </p:set>
                                    <p:anim calcmode="lin" valueType="num">
                                      <p:cBhvr additive="base">
                                        <p:cTn id="49" dur="500" fill="hold"/>
                                        <p:tgtEl>
                                          <p:spTgt spid="36"/>
                                        </p:tgtEl>
                                        <p:attrNameLst>
                                          <p:attrName>ppt_x</p:attrName>
                                        </p:attrNameLst>
                                      </p:cBhvr>
                                      <p:tavLst>
                                        <p:tav tm="0">
                                          <p:val>
                                            <p:strVal val="#ppt_x"/>
                                          </p:val>
                                        </p:tav>
                                        <p:tav tm="100000">
                                          <p:val>
                                            <p:strVal val="#ppt_x"/>
                                          </p:val>
                                        </p:tav>
                                      </p:tavLst>
                                    </p:anim>
                                    <p:anim calcmode="lin" valueType="num">
                                      <p:cBhvr additive="base">
                                        <p:cTn id="50" dur="500" fill="hold"/>
                                        <p:tgtEl>
                                          <p:spTgt spid="36"/>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7" grpId="0" animBg="1"/>
      <p:bldP spid="7" grpId="1" animBg="1"/>
      <p:bldP spid="8" grpId="0" animBg="1"/>
      <p:bldP spid="8" grpId="1" animBg="1"/>
      <p:bldP spid="9" grpId="0" animBg="1"/>
      <p:bldP spid="9" grpId="1" animBg="1"/>
      <p:bldP spid="36" grpId="0" animBg="1"/>
      <p:bldP spid="36" grpId="1" animBg="1"/>
      <p:bldP spid="85019" grpId="0" animBg="1"/>
      <p:bldP spid="85019" grpId="1" animBg="1"/>
      <p:bldP spid="85020" grpId="0" animBg="1"/>
      <p:bldP spid="85020"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206240" y="116840"/>
            <a:ext cx="4528185" cy="1026160"/>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altLang="zh-CN" sz="2400" dirty="0">
                <a:solidFill>
                  <a:schemeClr val="bg1"/>
                </a:solidFill>
                <a:ea typeface="SimSun" panose="02010600030101010101" pitchFamily="2" charset="-122"/>
              </a:rPr>
              <a:t>SỨC MẠNH THỜI ĐẠI</a:t>
            </a:r>
          </a:p>
        </p:txBody>
      </p:sp>
      <p:sp>
        <p:nvSpPr>
          <p:cNvPr id="11" name="Rounded Rectangle 10"/>
          <p:cNvSpPr/>
          <p:nvPr/>
        </p:nvSpPr>
        <p:spPr>
          <a:xfrm>
            <a:off x="3200304" y="1150140"/>
            <a:ext cx="1790700" cy="766763"/>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PT GPDT/TG</a:t>
            </a:r>
            <a:endParaRPr lang="en-US" sz="2000" dirty="0">
              <a:solidFill>
                <a:schemeClr val="bg1"/>
              </a:solidFill>
            </a:endParaRPr>
          </a:p>
        </p:txBody>
      </p:sp>
      <p:sp>
        <p:nvSpPr>
          <p:cNvPr id="12" name="Rounded Rectangle 11"/>
          <p:cNvSpPr/>
          <p:nvPr/>
        </p:nvSpPr>
        <p:spPr>
          <a:xfrm>
            <a:off x="3771804" y="2216940"/>
            <a:ext cx="2646363"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PTCM CỦA GCCN/TG</a:t>
            </a:r>
            <a:endParaRPr lang="en-US" sz="2000" dirty="0">
              <a:solidFill>
                <a:schemeClr val="bg1"/>
              </a:solidFill>
            </a:endParaRPr>
          </a:p>
        </p:txBody>
      </p:sp>
      <p:sp>
        <p:nvSpPr>
          <p:cNvPr id="13" name="Rounded Rectangle 12"/>
          <p:cNvSpPr/>
          <p:nvPr/>
        </p:nvSpPr>
        <p:spPr>
          <a:xfrm>
            <a:off x="7889194" y="1188169"/>
            <a:ext cx="2244833" cy="8382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sz="2000" dirty="0">
                <a:solidFill>
                  <a:schemeClr val="bg1"/>
                </a:solidFill>
              </a:rPr>
              <a:t>TIẾN BỘ KHKT</a:t>
            </a:r>
            <a:endParaRPr lang="en-US" sz="2000" dirty="0">
              <a:solidFill>
                <a:schemeClr val="bg1"/>
              </a:solidFill>
            </a:endParaRPr>
          </a:p>
        </p:txBody>
      </p:sp>
      <p:cxnSp>
        <p:nvCxnSpPr>
          <p:cNvPr id="22" name="Straight Arrow Connector 21"/>
          <p:cNvCxnSpPr>
            <a:stCxn id="5" idx="4"/>
            <a:endCxn id="11" idx="3"/>
          </p:cNvCxnSpPr>
          <p:nvPr/>
        </p:nvCxnSpPr>
        <p:spPr>
          <a:xfrm flipH="1">
            <a:off x="4991004" y="1143084"/>
            <a:ext cx="1479550" cy="39052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5" idx="4"/>
            <a:endCxn id="12" idx="0"/>
          </p:cNvCxnSpPr>
          <p:nvPr/>
        </p:nvCxnSpPr>
        <p:spPr>
          <a:xfrm flipH="1">
            <a:off x="5095144" y="1143084"/>
            <a:ext cx="1375410" cy="10737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5" idx="4"/>
            <a:endCxn id="13" idx="1"/>
          </p:cNvCxnSpPr>
          <p:nvPr/>
        </p:nvCxnSpPr>
        <p:spPr>
          <a:xfrm>
            <a:off x="6470554" y="1143085"/>
            <a:ext cx="1418590" cy="4641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0" name="Rounded Rectangle 29"/>
          <p:cNvSpPr/>
          <p:nvPr/>
        </p:nvSpPr>
        <p:spPr>
          <a:xfrm>
            <a:off x="6781704" y="2216940"/>
            <a:ext cx="2971800" cy="914400"/>
          </a:xfrm>
          <a:prstGeom prst="roundRect">
            <a:avLst/>
          </a:prstGeom>
          <a:solidFill>
            <a:srgbClr val="0066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vi-VN" altLang="en-US" sz="2000">
                <a:solidFill>
                  <a:schemeClr val="bg1"/>
                </a:solidFill>
              </a:rPr>
              <a:t>SỰ ĐỒNG TÌNH CỦA ND TIẾN BỘ/TG</a:t>
            </a:r>
            <a:endParaRPr lang="en-US" altLang="en-US" sz="2000">
              <a:solidFill>
                <a:schemeClr val="bg1"/>
              </a:solidFill>
            </a:endParaRPr>
          </a:p>
        </p:txBody>
      </p:sp>
      <p:cxnSp>
        <p:nvCxnSpPr>
          <p:cNvPr id="32" name="Straight Arrow Connector 31"/>
          <p:cNvCxnSpPr>
            <a:stCxn id="5" idx="4"/>
            <a:endCxn id="30" idx="0"/>
          </p:cNvCxnSpPr>
          <p:nvPr/>
        </p:nvCxnSpPr>
        <p:spPr>
          <a:xfrm>
            <a:off x="6470554" y="1143085"/>
            <a:ext cx="1797050" cy="1073785"/>
          </a:xfrm>
          <a:prstGeom prst="straightConnector1">
            <a:avLst/>
          </a:prstGeom>
          <a:ln w="38100">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0" y="1371491"/>
            <a:ext cx="3007856" cy="1724015"/>
          </a:xfrm>
          <a:prstGeom prst="rect">
            <a:avLst/>
          </a:prstGeom>
        </p:spPr>
      </p:pic>
      <p:pic>
        <p:nvPicPr>
          <p:cNvPr id="3" name="Picture 2"/>
          <p:cNvPicPr>
            <a:picLocks noChangeAspect="1"/>
          </p:cNvPicPr>
          <p:nvPr/>
        </p:nvPicPr>
        <p:blipFill>
          <a:blip r:embed="rId3"/>
          <a:stretch>
            <a:fillRect/>
          </a:stretch>
        </p:blipFill>
        <p:spPr>
          <a:xfrm>
            <a:off x="83861" y="3095506"/>
            <a:ext cx="2923995" cy="1743075"/>
          </a:xfrm>
          <a:prstGeom prst="rect">
            <a:avLst/>
          </a:prstGeom>
        </p:spPr>
      </p:pic>
      <p:pic>
        <p:nvPicPr>
          <p:cNvPr id="10" name="Picture 9"/>
          <p:cNvPicPr>
            <a:picLocks noChangeAspect="1"/>
          </p:cNvPicPr>
          <p:nvPr/>
        </p:nvPicPr>
        <p:blipFill>
          <a:blip r:embed="rId4"/>
          <a:stretch>
            <a:fillRect/>
          </a:stretch>
        </p:blipFill>
        <p:spPr>
          <a:xfrm>
            <a:off x="3352873" y="3657594"/>
            <a:ext cx="2894140" cy="1914956"/>
          </a:xfrm>
          <a:prstGeom prst="rect">
            <a:avLst/>
          </a:prstGeom>
        </p:spPr>
      </p:pic>
      <p:pic>
        <p:nvPicPr>
          <p:cNvPr id="14" name="Picture 13"/>
          <p:cNvPicPr>
            <a:picLocks noChangeAspect="1"/>
          </p:cNvPicPr>
          <p:nvPr/>
        </p:nvPicPr>
        <p:blipFill>
          <a:blip r:embed="rId5"/>
          <a:stretch>
            <a:fillRect/>
          </a:stretch>
        </p:blipFill>
        <p:spPr>
          <a:xfrm>
            <a:off x="6905528" y="3598065"/>
            <a:ext cx="2850861" cy="1974485"/>
          </a:xfrm>
          <a:prstGeom prst="rect">
            <a:avLst/>
          </a:prstGeom>
        </p:spPr>
      </p:pic>
      <p:pic>
        <p:nvPicPr>
          <p:cNvPr id="16" name="Picture 15"/>
          <p:cNvPicPr>
            <a:picLocks noChangeAspect="1"/>
          </p:cNvPicPr>
          <p:nvPr/>
        </p:nvPicPr>
        <p:blipFill>
          <a:blip r:embed="rId6"/>
          <a:stretch>
            <a:fillRect/>
          </a:stretch>
        </p:blipFill>
        <p:spPr>
          <a:xfrm>
            <a:off x="10134494" y="1236248"/>
            <a:ext cx="2004790" cy="20047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000"/>
                                        <p:tgtEl>
                                          <p:spTgt spid="26"/>
                                        </p:tgtEl>
                                      </p:cBhvr>
                                    </p:animEffect>
                                    <p:anim calcmode="lin" valueType="num">
                                      <p:cBhvr>
                                        <p:cTn id="38" dur="1000" fill="hold"/>
                                        <p:tgtEl>
                                          <p:spTgt spid="26"/>
                                        </p:tgtEl>
                                        <p:attrNameLst>
                                          <p:attrName>ppt_x</p:attrName>
                                        </p:attrNameLst>
                                      </p:cBhvr>
                                      <p:tavLst>
                                        <p:tav tm="0">
                                          <p:val>
                                            <p:strVal val="#ppt_x"/>
                                          </p:val>
                                        </p:tav>
                                        <p:tav tm="100000">
                                          <p:val>
                                            <p:strVal val="#ppt_x"/>
                                          </p:val>
                                        </p:tav>
                                      </p:tavLst>
                                    </p:anim>
                                    <p:anim calcmode="lin" valueType="num">
                                      <p:cBhvr>
                                        <p:cTn id="39" dur="10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fade">
                                      <p:cBhvr>
                                        <p:cTn id="52" dur="1000"/>
                                        <p:tgtEl>
                                          <p:spTgt spid="3"/>
                                        </p:tgtEl>
                                      </p:cBhvr>
                                    </p:animEffect>
                                    <p:anim calcmode="lin" valueType="num">
                                      <p:cBhvr>
                                        <p:cTn id="53" dur="1000" fill="hold"/>
                                        <p:tgtEl>
                                          <p:spTgt spid="3"/>
                                        </p:tgtEl>
                                        <p:attrNameLst>
                                          <p:attrName>ppt_x</p:attrName>
                                        </p:attrNameLst>
                                      </p:cBhvr>
                                      <p:tavLst>
                                        <p:tav tm="0">
                                          <p:val>
                                            <p:strVal val="#ppt_x"/>
                                          </p:val>
                                        </p:tav>
                                        <p:tav tm="100000">
                                          <p:val>
                                            <p:strVal val="#ppt_x"/>
                                          </p:val>
                                        </p:tav>
                                      </p:tavLst>
                                    </p:anim>
                                    <p:anim calcmode="lin" valueType="num">
                                      <p:cBhvr>
                                        <p:cTn id="54" dur="1000" fill="hold"/>
                                        <p:tgtEl>
                                          <p:spTgt spid="3"/>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1000"/>
                                        <p:tgtEl>
                                          <p:spTgt spid="10"/>
                                        </p:tgtEl>
                                      </p:cBhvr>
                                    </p:animEffect>
                                    <p:anim calcmode="lin" valueType="num">
                                      <p:cBhvr>
                                        <p:cTn id="58" dur="1000" fill="hold"/>
                                        <p:tgtEl>
                                          <p:spTgt spid="10"/>
                                        </p:tgtEl>
                                        <p:attrNameLst>
                                          <p:attrName>ppt_x</p:attrName>
                                        </p:attrNameLst>
                                      </p:cBhvr>
                                      <p:tavLst>
                                        <p:tav tm="0">
                                          <p:val>
                                            <p:strVal val="#ppt_x"/>
                                          </p:val>
                                        </p:tav>
                                        <p:tav tm="100000">
                                          <p:val>
                                            <p:strVal val="#ppt_x"/>
                                          </p:val>
                                        </p:tav>
                                      </p:tavLst>
                                    </p:anim>
                                    <p:anim calcmode="lin" valueType="num">
                                      <p:cBhvr>
                                        <p:cTn id="59" dur="1000" fill="hold"/>
                                        <p:tgtEl>
                                          <p:spTgt spid="10"/>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1000"/>
                                        <p:tgtEl>
                                          <p:spTgt spid="16"/>
                                        </p:tgtEl>
                                      </p:cBhvr>
                                    </p:animEffect>
                                    <p:anim calcmode="lin" valueType="num">
                                      <p:cBhvr>
                                        <p:cTn id="68" dur="1000" fill="hold"/>
                                        <p:tgtEl>
                                          <p:spTgt spid="16"/>
                                        </p:tgtEl>
                                        <p:attrNameLst>
                                          <p:attrName>ppt_x</p:attrName>
                                        </p:attrNameLst>
                                      </p:cBhvr>
                                      <p:tavLst>
                                        <p:tav tm="0">
                                          <p:val>
                                            <p:strVal val="#ppt_x"/>
                                          </p:val>
                                        </p:tav>
                                        <p:tav tm="100000">
                                          <p:val>
                                            <p:strVal val="#ppt_x"/>
                                          </p:val>
                                        </p:tav>
                                      </p:tavLst>
                                    </p:anim>
                                    <p:anim calcmode="lin" valueType="num">
                                      <p:cBhvr>
                                        <p:cTn id="6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3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4" name="Oval 3"/>
          <p:cNvSpPr/>
          <p:nvPr/>
        </p:nvSpPr>
        <p:spPr>
          <a:xfrm>
            <a:off x="3211419" y="1637240"/>
            <a:ext cx="2866817" cy="1350056"/>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DÂN TỘC</a:t>
            </a:r>
          </a:p>
        </p:txBody>
      </p:sp>
      <p:sp>
        <p:nvSpPr>
          <p:cNvPr id="5" name="Oval 4"/>
          <p:cNvSpPr/>
          <p:nvPr/>
        </p:nvSpPr>
        <p:spPr>
          <a:xfrm>
            <a:off x="3157356" y="3851085"/>
            <a:ext cx="2920880" cy="1299446"/>
          </a:xfrm>
          <a:prstGeom prst="ellipse">
            <a:avLst/>
          </a:prstGeom>
          <a:solidFill>
            <a:srgbClr val="FF0000"/>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US" sz="2400" dirty="0">
                <a:solidFill>
                  <a:schemeClr val="bg1"/>
                </a:solidFill>
              </a:rPr>
              <a:t>SỨC MẠNH THỜI ĐẠI</a:t>
            </a:r>
          </a:p>
        </p:txBody>
      </p:sp>
      <p:sp>
        <p:nvSpPr>
          <p:cNvPr id="6" name="Oval 5"/>
          <p:cNvSpPr/>
          <p:nvPr/>
        </p:nvSpPr>
        <p:spPr>
          <a:xfrm>
            <a:off x="8357848" y="2271713"/>
            <a:ext cx="1886289" cy="1853406"/>
          </a:xfrm>
          <a:prstGeom prst="ellipse">
            <a:avLst/>
          </a:prstGeom>
          <a:solidFill>
            <a:srgbClr val="660033"/>
          </a:solidFill>
          <a:ln>
            <a:solidFill>
              <a:schemeClr val="bg1"/>
            </a:solidFill>
          </a:ln>
        </p:spPr>
        <p:style>
          <a:lnRef idx="1">
            <a:schemeClr val="accent2"/>
          </a:lnRef>
          <a:fillRef idx="2">
            <a:schemeClr val="accent2"/>
          </a:fillRef>
          <a:effectRef idx="1">
            <a:schemeClr val="accent2"/>
          </a:effectRef>
          <a:fontRef idx="minor">
            <a:schemeClr val="dk1"/>
          </a:fontRef>
        </p:style>
        <p:txBody>
          <a:bodyPr anchor="ctr"/>
          <a:lstStyle/>
          <a:p>
            <a:pPr algn="ctr" eaLnBrk="1" hangingPunct="1">
              <a:defRPr/>
            </a:pPr>
            <a:r>
              <a:rPr lang="en-US" sz="2400" dirty="0">
                <a:solidFill>
                  <a:schemeClr val="bg1"/>
                </a:solidFill>
              </a:rPr>
              <a:t>SỨC MẠNH </a:t>
            </a:r>
            <a:r>
              <a:rPr lang="en-US" sz="2400" dirty="0" smtClean="0">
                <a:solidFill>
                  <a:schemeClr val="bg1"/>
                </a:solidFill>
              </a:rPr>
              <a:t>VÔ TẬN</a:t>
            </a:r>
            <a:endParaRPr lang="en-US" sz="2400" dirty="0">
              <a:solidFill>
                <a:schemeClr val="bg1"/>
              </a:solidFill>
            </a:endParaRPr>
          </a:p>
        </p:txBody>
      </p:sp>
      <p:sp>
        <p:nvSpPr>
          <p:cNvPr id="28" name="Plus 27"/>
          <p:cNvSpPr/>
          <p:nvPr/>
        </p:nvSpPr>
        <p:spPr>
          <a:xfrm>
            <a:off x="4086609" y="2936685"/>
            <a:ext cx="914400" cy="914400"/>
          </a:xfrm>
          <a:prstGeom prst="mathPlus">
            <a:avLst/>
          </a:prstGeom>
          <a:gradFill>
            <a:gsLst>
              <a:gs pos="0">
                <a:srgbClr val="FF3399"/>
              </a:gs>
              <a:gs pos="25000">
                <a:srgbClr val="FF6633"/>
              </a:gs>
              <a:gs pos="50000">
                <a:srgbClr val="FFFF00"/>
              </a:gs>
              <a:gs pos="75000">
                <a:srgbClr val="01A78F"/>
              </a:gs>
              <a:gs pos="100000">
                <a:srgbClr val="3366FF"/>
              </a:gs>
            </a:gsLst>
            <a:lin ang="16200000" scaled="0"/>
          </a:gradFill>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
        <p:nvSpPr>
          <p:cNvPr id="29" name="Notched Right Arrow 28"/>
          <p:cNvSpPr/>
          <p:nvPr/>
        </p:nvSpPr>
        <p:spPr>
          <a:xfrm>
            <a:off x="6457950" y="3044825"/>
            <a:ext cx="1377469" cy="484188"/>
          </a:xfrm>
          <a:prstGeom prst="notchedRightArrow">
            <a:avLst/>
          </a:prstGeom>
          <a:solidFill>
            <a:srgbClr val="0000FF"/>
          </a:solidFill>
          <a:ln>
            <a:solidFill>
              <a:schemeClr val="bg1"/>
            </a:solidFill>
          </a:ln>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endParaRPr lang="en-US"/>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circle(in)">
                                      <p:cBhvr>
                                        <p:cTn id="13"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8" grpId="0" animBg="1"/>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634" name="Content Placeholder 2"/>
          <p:cNvSpPr>
            <a:spLocks noGrp="1" noChangeArrowheads="1"/>
          </p:cNvSpPr>
          <p:nvPr>
            <p:ph idx="4294967295"/>
          </p:nvPr>
        </p:nvSpPr>
        <p:spPr>
          <a:xfrm>
            <a:off x="2171700" y="1016000"/>
            <a:ext cx="8496300" cy="5549900"/>
          </a:xfrm>
        </p:spPr>
        <p:txBody>
          <a:bodyPr/>
          <a:lstStyle/>
          <a:p>
            <a:pPr eaLnBrk="1" hangingPunct="1">
              <a:buFont typeface="Wingdings" panose="05000000000000000000" pitchFamily="2" charset="2"/>
              <a:buNone/>
            </a:pPr>
            <a:r>
              <a:rPr lang="en-US" altLang="en-US" sz="2000" smtClean="0"/>
              <a:t>	</a:t>
            </a:r>
          </a:p>
        </p:txBody>
      </p:sp>
      <p:grpSp>
        <p:nvGrpSpPr>
          <p:cNvPr id="86019" name="Group 3"/>
          <p:cNvGrpSpPr/>
          <p:nvPr/>
        </p:nvGrpSpPr>
        <p:grpSpPr bwMode="auto">
          <a:xfrm>
            <a:off x="1739900" y="296863"/>
            <a:ext cx="8515350" cy="6192837"/>
            <a:chOff x="182248" y="1128681"/>
            <a:chExt cx="8887290" cy="5431196"/>
          </a:xfrm>
        </p:grpSpPr>
        <p:pic>
          <p:nvPicPr>
            <p:cNvPr id="86021" name="Picture 4" descr="BAC HO THAM HUNGARI 1957.jpg"/>
            <p:cNvPicPr>
              <a:picLocks noChangeAspect="1" noChangeArrowheads="1"/>
            </p:cNvPicPr>
            <p:nvPr/>
          </p:nvPicPr>
          <p:blipFill>
            <a:blip r:embed="rId3">
              <a:extLst>
                <a:ext uri="{28A0092B-C50C-407E-A947-70E740481C1C}">
                  <a14:useLocalDpi xmlns:a14="http://schemas.microsoft.com/office/drawing/2010/main" val="0"/>
                </a:ext>
              </a:extLst>
            </a:blip>
            <a:srcRect t="5528"/>
            <a:stretch>
              <a:fillRect/>
            </a:stretch>
          </p:blipFill>
          <p:spPr bwMode="auto">
            <a:xfrm>
              <a:off x="6908832" y="1128681"/>
              <a:ext cx="1971329" cy="1871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6022" name="Group 22"/>
            <p:cNvGrpSpPr/>
            <p:nvPr/>
          </p:nvGrpSpPr>
          <p:grpSpPr bwMode="auto">
            <a:xfrm>
              <a:off x="182248" y="1167399"/>
              <a:ext cx="8887290" cy="5392478"/>
              <a:chOff x="182248" y="1167399"/>
              <a:chExt cx="8887290" cy="5392478"/>
            </a:xfrm>
          </p:grpSpPr>
          <p:pic>
            <p:nvPicPr>
              <p:cNvPr id="86023" name="Picture 7" descr="BAC HO KY TB CHUNG CUA 81 DCS TAI MAT 1960.jpg"/>
              <p:cNvPicPr>
                <a:picLocks noChangeAspect="1" noChangeArrowheads="1"/>
              </p:cNvPicPr>
              <p:nvPr/>
            </p:nvPicPr>
            <p:blipFill>
              <a:blip r:embed="rId4">
                <a:extLst>
                  <a:ext uri="{28A0092B-C50C-407E-A947-70E740481C1C}">
                    <a14:useLocalDpi xmlns:a14="http://schemas.microsoft.com/office/drawing/2010/main" val="0"/>
                  </a:ext>
                </a:extLst>
              </a:blip>
              <a:srcRect t="5380"/>
              <a:stretch>
                <a:fillRect/>
              </a:stretch>
            </p:blipFill>
            <p:spPr bwMode="auto">
              <a:xfrm>
                <a:off x="2514966" y="1167399"/>
                <a:ext cx="1958660" cy="1852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4" name="Picture 8" descr="BAC HO THAM CHDC DUC 1957.jpg"/>
              <p:cNvPicPr>
                <a:picLocks noChangeAspect="1" noChangeArrowheads="1"/>
              </p:cNvPicPr>
              <p:nvPr/>
            </p:nvPicPr>
            <p:blipFill>
              <a:blip r:embed="rId5">
                <a:extLst>
                  <a:ext uri="{28A0092B-C50C-407E-A947-70E740481C1C}">
                    <a14:useLocalDpi xmlns:a14="http://schemas.microsoft.com/office/drawing/2010/main" val="0"/>
                  </a:ext>
                </a:extLst>
              </a:blip>
              <a:srcRect t="1872"/>
              <a:stretch>
                <a:fillRect/>
              </a:stretch>
            </p:blipFill>
            <p:spPr bwMode="auto">
              <a:xfrm>
                <a:off x="4687121" y="1167399"/>
                <a:ext cx="2045526" cy="1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5" name="Picture 9" descr="BAC HO THAM CHDCND TRIEU TIEN 1957.jpg"/>
              <p:cNvPicPr>
                <a:picLocks noChangeAspect="1" noChangeArrowheads="1"/>
              </p:cNvPicPr>
              <p:nvPr/>
            </p:nvPicPr>
            <p:blipFill>
              <a:blip r:embed="rId6">
                <a:extLst>
                  <a:ext uri="{28A0092B-C50C-407E-A947-70E740481C1C}">
                    <a14:useLocalDpi xmlns:a14="http://schemas.microsoft.com/office/drawing/2010/main" val="0"/>
                  </a:ext>
                </a:extLst>
              </a:blip>
              <a:srcRect l="1579" t="3226" r="1732"/>
              <a:stretch>
                <a:fillRect/>
              </a:stretch>
            </p:blipFill>
            <p:spPr bwMode="auto">
              <a:xfrm>
                <a:off x="228488" y="1167399"/>
                <a:ext cx="2049573" cy="187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6" name="Picture 11" descr="BAC HO THAM TIEP KHAC 1957.jpg"/>
              <p:cNvPicPr>
                <a:picLocks noChangeAspect="1" noChangeArrowheads="1"/>
              </p:cNvPicPr>
              <p:nvPr/>
            </p:nvPicPr>
            <p:blipFill>
              <a:blip r:embed="rId7">
                <a:extLst>
                  <a:ext uri="{28A0092B-C50C-407E-A947-70E740481C1C}">
                    <a14:useLocalDpi xmlns:a14="http://schemas.microsoft.com/office/drawing/2010/main" val="0"/>
                  </a:ext>
                </a:extLst>
              </a:blip>
              <a:srcRect l="2988" t="5779" r="4404"/>
              <a:stretch>
                <a:fillRect/>
              </a:stretch>
            </p:blipFill>
            <p:spPr bwMode="auto">
              <a:xfrm>
                <a:off x="4501811" y="4654600"/>
                <a:ext cx="2275540" cy="1905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7" name="Picture 12" descr="BAC HO TIEP CAYXON PHOMVIHAN 1966.jpg"/>
              <p:cNvPicPr>
                <a:picLocks noChangeAspect="1" noChangeArrowheads="1"/>
              </p:cNvPicPr>
              <p:nvPr/>
            </p:nvPicPr>
            <p:blipFill>
              <a:blip r:embed="rId8">
                <a:extLst>
                  <a:ext uri="{28A0092B-C50C-407E-A947-70E740481C1C}">
                    <a14:useLocalDpi xmlns:a14="http://schemas.microsoft.com/office/drawing/2010/main" val="0"/>
                  </a:ext>
                </a:extLst>
              </a:blip>
              <a:srcRect l="4942" t="5873"/>
              <a:stretch>
                <a:fillRect/>
              </a:stretch>
            </p:blipFill>
            <p:spPr bwMode="auto">
              <a:xfrm>
                <a:off x="2322278" y="4654600"/>
                <a:ext cx="2010086" cy="1891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8" name="Picture 13" descr="BAC HO TIEP NHA BAO ITALIA 1959.jpg"/>
              <p:cNvPicPr>
                <a:picLocks noChangeAspect="1" noChangeArrowheads="1"/>
              </p:cNvPicPr>
              <p:nvPr/>
            </p:nvPicPr>
            <p:blipFill>
              <a:blip r:embed="rId9">
                <a:extLst>
                  <a:ext uri="{28A0092B-C50C-407E-A947-70E740481C1C}">
                    <a14:useLocalDpi xmlns:a14="http://schemas.microsoft.com/office/drawing/2010/main" val="0"/>
                  </a:ext>
                </a:extLst>
              </a:blip>
              <a:srcRect l="5276" t="6374"/>
              <a:stretch>
                <a:fillRect/>
              </a:stretch>
            </p:blipFill>
            <p:spPr bwMode="auto">
              <a:xfrm>
                <a:off x="6969261" y="4654600"/>
                <a:ext cx="2100277" cy="18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9" name="Picture 15" descr="BAC HO TIEP XUPHANUVONG 1960.jpg"/>
              <p:cNvPicPr>
                <a:picLocks noChangeAspect="1" noChangeArrowheads="1"/>
              </p:cNvPicPr>
              <p:nvPr/>
            </p:nvPicPr>
            <p:blipFill>
              <a:blip r:embed="rId10">
                <a:extLst>
                  <a:ext uri="{28A0092B-C50C-407E-A947-70E740481C1C}">
                    <a14:useLocalDpi xmlns:a14="http://schemas.microsoft.com/office/drawing/2010/main" val="0"/>
                  </a:ext>
                </a:extLst>
              </a:blip>
              <a:srcRect t="4729"/>
              <a:stretch>
                <a:fillRect/>
              </a:stretch>
            </p:blipFill>
            <p:spPr bwMode="auto">
              <a:xfrm>
                <a:off x="182248" y="4654601"/>
                <a:ext cx="2059359" cy="189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86020" name="Rectangle 16"/>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84205" y="2278091"/>
            <a:ext cx="8387483" cy="1985047"/>
          </a:xfrm>
          <a:prstGeom prst="rect">
            <a:avLst/>
          </a:prstGeom>
          <a:solidFill>
            <a:srgbClr val="FFFFFF">
              <a:shade val="85000"/>
            </a:srgbClr>
          </a:solidFill>
          <a:ln w="9525">
            <a:noFill/>
            <a:miter lim="800000"/>
            <a:headEnd/>
            <a:tailEnd/>
          </a:ln>
          <a:effectLst>
            <a:outerShdw blurRad="55000" dist="18000" dir="5400000" algn="tl" rotWithShape="0">
              <a:schemeClr val="accent4">
                <a:lumMod val="60000"/>
                <a:lumOff val="40000"/>
                <a:alpha val="40000"/>
              </a:schemeClr>
            </a:outerShdw>
          </a:effectLst>
          <a:scene3d>
            <a:camera prst="orthographicFront"/>
            <a:lightRig rig="twoPt" dir="t">
              <a:rot lat="0" lon="0" rev="7200000"/>
            </a:lightRig>
          </a:scene3d>
          <a:sp3d>
            <a:bevelT w="25400" h="19050"/>
            <a:contourClr>
              <a:srgbClr val="FFFFFF"/>
            </a:contourClr>
          </a:sp3d>
          <a:extLst/>
        </p:spPr>
      </p:pic>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34">
                                            <p:txEl>
                                              <p:pRg st="0" end="0"/>
                                            </p:txEl>
                                          </p:spTgt>
                                        </p:tgtEl>
                                        <p:attrNameLst>
                                          <p:attrName>style.visibility</p:attrName>
                                        </p:attrNameLst>
                                      </p:cBhvr>
                                      <p:to>
                                        <p:strVal val="visible"/>
                                      </p:to>
                                    </p:set>
                                    <p:animEffect transition="in" filter="checkerboard(across)">
                                      <p:cBhvr>
                                        <p:cTn id="7" dur="2000"/>
                                        <p:tgtEl>
                                          <p:spTgt spid="6963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1" name="Rectangle 2"/>
          <p:cNvSpPr txBox="1">
            <a:spLocks noChangeArrowheads="1"/>
          </p:cNvSpPr>
          <p:nvPr/>
        </p:nvSpPr>
        <p:spPr bwMode="auto">
          <a:xfrm>
            <a:off x="2011680" y="1914525"/>
            <a:ext cx="7692390"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spcBef>
                <a:spcPct val="0"/>
              </a:spcBef>
              <a:buNone/>
            </a:pPr>
            <a:r>
              <a:rPr lang="en-US" altLang="en-US" sz="2600" b="1" smtClean="0">
                <a:solidFill>
                  <a:srgbClr val="000099"/>
                </a:solidFill>
                <a:latin typeface="Times New Roman" panose="02020603050405020304" pitchFamily="18" charset="0"/>
                <a:cs typeface="Times New Roman" panose="02020603050405020304" pitchFamily="18" charset="0"/>
              </a:rPr>
              <a:t>  Kết </a:t>
            </a:r>
            <a:r>
              <a:rPr lang="en-US" altLang="en-US" sz="2600" b="1">
                <a:solidFill>
                  <a:srgbClr val="000099"/>
                </a:solidFill>
                <a:latin typeface="Times New Roman" panose="02020603050405020304" pitchFamily="18" charset="0"/>
                <a:cs typeface="Times New Roman" panose="02020603050405020304" pitchFamily="18" charset="0"/>
              </a:rPr>
              <a:t>hợp </a:t>
            </a:r>
            <a:r>
              <a:rPr lang="en-US" altLang="en-US" sz="2600" b="1">
                <a:solidFill>
                  <a:srgbClr val="C00000"/>
                </a:solidFill>
                <a:latin typeface="Times New Roman" panose="02020603050405020304" pitchFamily="18" charset="0"/>
                <a:cs typeface="Times New Roman" panose="02020603050405020304" pitchFamily="18" charset="0"/>
              </a:rPr>
              <a:t>sức mạnh dân tộc </a:t>
            </a:r>
            <a:r>
              <a:rPr lang="en-US" altLang="en-US" sz="2600" b="1">
                <a:solidFill>
                  <a:srgbClr val="000099"/>
                </a:solidFill>
                <a:latin typeface="Times New Roman" panose="02020603050405020304" pitchFamily="18" charset="0"/>
                <a:cs typeface="Times New Roman" panose="02020603050405020304" pitchFamily="18" charset="0"/>
              </a:rPr>
              <a:t>với </a:t>
            </a:r>
            <a:r>
              <a:rPr lang="en-US" altLang="en-US" sz="2600" b="1">
                <a:solidFill>
                  <a:srgbClr val="C00000"/>
                </a:solidFill>
                <a:latin typeface="Times New Roman" panose="02020603050405020304" pitchFamily="18" charset="0"/>
                <a:cs typeface="Times New Roman" panose="02020603050405020304" pitchFamily="18" charset="0"/>
              </a:rPr>
              <a:t>sức mạnh thời đại </a:t>
            </a:r>
            <a:r>
              <a:rPr lang="en-US" altLang="en-US" sz="2600" b="1">
                <a:solidFill>
                  <a:srgbClr val="0000CC"/>
                </a:solidFill>
                <a:latin typeface="Times New Roman" panose="02020603050405020304" pitchFamily="18" charset="0"/>
                <a:cs typeface="Times New Roman" panose="02020603050405020304" pitchFamily="18" charset="0"/>
              </a:rPr>
              <a:t>là cơ sở và điều kiện quan trọng để Việt Nam có thể giành độc lập dân tộc và đi lên chủ nghĩa xã hội</a:t>
            </a:r>
            <a:endParaRPr lang="en-US" altLang="en-US" sz="2600" b="1" dirty="0">
              <a:solidFill>
                <a:srgbClr val="0000CC"/>
              </a:solidFill>
              <a:latin typeface="Times New Roman" panose="02020603050405020304" pitchFamily="18" charset="0"/>
              <a:cs typeface="Times New Roman" panose="02020603050405020304" pitchFamily="18" charset="0"/>
            </a:endParaRPr>
          </a:p>
        </p:txBody>
      </p:sp>
      <p:grpSp>
        <p:nvGrpSpPr>
          <p:cNvPr id="37892" name="Group 21"/>
          <p:cNvGrpSpPr/>
          <p:nvPr/>
        </p:nvGrpSpPr>
        <p:grpSpPr bwMode="auto">
          <a:xfrm flipV="1">
            <a:off x="1511300" y="820738"/>
            <a:ext cx="8353425" cy="26987"/>
            <a:chOff x="-970" y="-26274"/>
            <a:chExt cx="5079" cy="26850"/>
          </a:xfrm>
        </p:grpSpPr>
        <p:sp>
          <p:nvSpPr>
            <p:cNvPr id="37897" name="Line 7"/>
            <p:cNvSpPr>
              <a:spLocks noChangeShapeType="1"/>
            </p:cNvSpPr>
            <p:nvPr/>
          </p:nvSpPr>
          <p:spPr bwMode="auto">
            <a:xfrm>
              <a:off x="240" y="576"/>
              <a:ext cx="2688" cy="0"/>
            </a:xfrm>
            <a:prstGeom prst="line">
              <a:avLst/>
            </a:prstGeom>
            <a:noFill/>
            <a:ln w="1270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7898" name="Line 8"/>
            <p:cNvSpPr>
              <a:spLocks noChangeShapeType="1"/>
            </p:cNvSpPr>
            <p:nvPr/>
          </p:nvSpPr>
          <p:spPr bwMode="auto">
            <a:xfrm flipV="1">
              <a:off x="-970" y="-26274"/>
              <a:ext cx="5079" cy="26850"/>
            </a:xfrm>
            <a:prstGeom prst="line">
              <a:avLst/>
            </a:prstGeom>
            <a:noFill/>
            <a:ln w="12700">
              <a:solidFill>
                <a:srgbClr val="FF0066"/>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37893" name="Text Box 3"/>
          <p:cNvSpPr txBox="1">
            <a:spLocks noChangeArrowheads="1"/>
          </p:cNvSpPr>
          <p:nvPr/>
        </p:nvSpPr>
        <p:spPr bwMode="auto">
          <a:xfrm>
            <a:off x="3189288" y="722313"/>
            <a:ext cx="1793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eaLnBrk="1" hangingPunct="1">
              <a:lnSpc>
                <a:spcPct val="100000"/>
              </a:lnSpc>
              <a:spcBef>
                <a:spcPct val="0"/>
              </a:spcBef>
              <a:buFontTx/>
              <a:buNone/>
            </a:pPr>
            <a:endParaRPr lang="en-US" altLang="en-US" sz="1800">
              <a:latin typeface="Arial" panose="020B0604020202020204" pitchFamily="34" charset="0"/>
              <a:ea typeface="Arial Unicode MS" pitchFamily="34" charset="-128"/>
            </a:endParaRPr>
          </a:p>
        </p:txBody>
      </p:sp>
      <p:sp>
        <p:nvSpPr>
          <p:cNvPr id="271369" name="Text Box 50"/>
          <p:cNvSpPr txBox="1">
            <a:spLocks noChangeArrowheads="1"/>
          </p:cNvSpPr>
          <p:nvPr/>
        </p:nvSpPr>
        <p:spPr bwMode="gray">
          <a:xfrm>
            <a:off x="1909763" y="2905125"/>
            <a:ext cx="374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smtClean="0">
                <a:solidFill>
                  <a:schemeClr val="bg1"/>
                </a:solidFill>
                <a:latin typeface="+mn-lt"/>
              </a:rPr>
              <a:t>2</a:t>
            </a:r>
          </a:p>
        </p:txBody>
      </p:sp>
      <p:sp>
        <p:nvSpPr>
          <p:cNvPr id="271373" name="Text Box 50"/>
          <p:cNvSpPr txBox="1">
            <a:spLocks noChangeArrowheads="1"/>
          </p:cNvSpPr>
          <p:nvPr/>
        </p:nvSpPr>
        <p:spPr bwMode="gray">
          <a:xfrm>
            <a:off x="2863850" y="4029075"/>
            <a:ext cx="650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b="1" dirty="0" smtClean="0">
                <a:solidFill>
                  <a:schemeClr val="bg1"/>
                </a:solidFill>
                <a:latin typeface="+mn-lt"/>
              </a:rPr>
              <a:t>3</a:t>
            </a:r>
          </a:p>
        </p:txBody>
      </p:sp>
      <p:sp>
        <p:nvSpPr>
          <p:cNvPr id="271375" name="Text Box 50"/>
          <p:cNvSpPr txBox="1">
            <a:spLocks noChangeArrowheads="1"/>
          </p:cNvSpPr>
          <p:nvPr/>
        </p:nvSpPr>
        <p:spPr bwMode="gray">
          <a:xfrm>
            <a:off x="3013075" y="2741613"/>
            <a:ext cx="3127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en-US" altLang="en-US" b="1" dirty="0" smtClean="0">
                <a:solidFill>
                  <a:schemeClr val="bg1"/>
                </a:solidFill>
                <a:latin typeface="+mn-lt"/>
              </a:rPr>
              <a:t>2</a:t>
            </a: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AutoShape 8">
            <a:hlinkClick r:id="rId2" action="ppaction://hlinkfile"/>
          </p:cNvPr>
          <p:cNvSpPr>
            <a:spLocks noChangeArrowheads="1"/>
          </p:cNvSpPr>
          <p:nvPr/>
        </p:nvSpPr>
        <p:spPr bwMode="auto">
          <a:xfrm>
            <a:off x="752555" y="64828"/>
            <a:ext cx="6198499" cy="2540807"/>
          </a:xfrm>
          <a:prstGeom prst="cloudCallout">
            <a:avLst>
              <a:gd name="adj1" fmla="val 15690"/>
              <a:gd name="adj2" fmla="val 77199"/>
            </a:avLst>
          </a:prstGeom>
          <a:solidFill>
            <a:srgbClr val="0000FF"/>
          </a:solidFill>
          <a:ln w="9525">
            <a:solidFill>
              <a:srgbClr val="FF0066"/>
            </a:solidFill>
            <a:rou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lnSpc>
                <a:spcPct val="100000"/>
              </a:lnSpc>
              <a:spcBef>
                <a:spcPct val="0"/>
              </a:spcBef>
              <a:buFontTx/>
              <a:buNone/>
            </a:pPr>
            <a:endParaRPr lang="vi-VN" altLang="vi-VN" sz="1800">
              <a:solidFill>
                <a:srgbClr val="990000"/>
              </a:solidFill>
              <a:latin typeface="Verdana" panose="020B0604030504040204" pitchFamily="34" charset="0"/>
            </a:endParaRPr>
          </a:p>
        </p:txBody>
      </p:sp>
      <p:sp>
        <p:nvSpPr>
          <p:cNvPr id="29701" name="TextBox 7"/>
          <p:cNvSpPr txBox="1">
            <a:spLocks noChangeArrowheads="1"/>
          </p:cNvSpPr>
          <p:nvPr/>
        </p:nvSpPr>
        <p:spPr bwMode="auto">
          <a:xfrm>
            <a:off x="1586039" y="421316"/>
            <a:ext cx="4555812"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defRPr>
            </a:lvl9pPr>
          </a:lstStyle>
          <a:p>
            <a:pPr algn="ctr">
              <a:buNone/>
              <a:defRPr/>
            </a:pPr>
            <a:r>
              <a:rPr lang="en-US" altLang="zh-CN" b="1" i="1" dirty="0" smtClean="0">
                <a:solidFill>
                  <a:srgbClr val="FFFFFF"/>
                </a:solidFill>
                <a:latin typeface="Times New Roman" panose="02020603050405020304" pitchFamily="18" charset="0"/>
                <a:cs typeface="Times New Roman" panose="02020603050405020304" pitchFamily="18" charset="0"/>
              </a:rPr>
              <a:t>Cho VD minh </a:t>
            </a:r>
            <a:r>
              <a:rPr lang="en-US" altLang="zh-CN" b="1" i="1" dirty="0" err="1" smtClean="0">
                <a:solidFill>
                  <a:srgbClr val="FFFFFF"/>
                </a:solidFill>
                <a:latin typeface="Times New Roman" panose="02020603050405020304" pitchFamily="18" charset="0"/>
                <a:cs typeface="Times New Roman" panose="02020603050405020304" pitchFamily="18" charset="0"/>
              </a:rPr>
              <a:t>họa</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về</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sự</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kết</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hợp</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giữa</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sức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mạnh</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dân</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tộc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với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sức</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mạnh</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thời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đại</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hiện</a:t>
            </a:r>
            <a:r>
              <a:rPr lang="en-US" altLang="zh-CN" b="1" i="1" dirty="0" smtClean="0">
                <a:solidFill>
                  <a:srgbClr val="FFFFFF"/>
                </a:solidFill>
                <a:latin typeface="Times New Roman" panose="02020603050405020304" pitchFamily="18" charset="0"/>
                <a:cs typeface="Times New Roman" panose="02020603050405020304" pitchFamily="18" charset="0"/>
              </a:rPr>
              <a:t> nay ở </a:t>
            </a:r>
            <a:r>
              <a:rPr lang="en-US" altLang="zh-CN" b="1" i="1" dirty="0" err="1" smtClean="0">
                <a:solidFill>
                  <a:srgbClr val="FFFFFF"/>
                </a:solidFill>
                <a:latin typeface="Times New Roman" panose="02020603050405020304" pitchFamily="18" charset="0"/>
                <a:cs typeface="Times New Roman" panose="02020603050405020304" pitchFamily="18" charset="0"/>
              </a:rPr>
              <a:t>Việt</a:t>
            </a:r>
            <a:r>
              <a:rPr lang="en-US" altLang="zh-CN" b="1" i="1" dirty="0" smtClean="0">
                <a:solidFill>
                  <a:srgbClr val="FFFFFF"/>
                </a:solidFill>
                <a:latin typeface="Times New Roman" panose="02020603050405020304" pitchFamily="18" charset="0"/>
                <a:cs typeface="Times New Roman" panose="02020603050405020304" pitchFamily="18" charset="0"/>
              </a:rPr>
              <a:t> Nam </a:t>
            </a:r>
            <a:r>
              <a:rPr lang="en-US" altLang="zh-CN" b="1" i="1" dirty="0" err="1" smtClean="0">
                <a:solidFill>
                  <a:srgbClr val="FFFFFF"/>
                </a:solidFill>
                <a:latin typeface="Times New Roman" panose="02020603050405020304" pitchFamily="18" charset="0"/>
                <a:cs typeface="Times New Roman" panose="02020603050405020304" pitchFamily="18" charset="0"/>
              </a:rPr>
              <a:t>mà</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em</a:t>
            </a:r>
            <a:r>
              <a:rPr lang="en-US" altLang="zh-CN" b="1" i="1" dirty="0" smtClean="0">
                <a:solidFill>
                  <a:srgbClr val="FFFFFF"/>
                </a:solidFill>
                <a:latin typeface="Times New Roman" panose="02020603050405020304" pitchFamily="18" charset="0"/>
                <a:cs typeface="Times New Roman" panose="02020603050405020304" pitchFamily="18" charset="0"/>
              </a:rPr>
              <a:t> </a:t>
            </a:r>
            <a:r>
              <a:rPr lang="en-US" altLang="zh-CN" b="1" i="1" dirty="0" err="1" smtClean="0">
                <a:solidFill>
                  <a:srgbClr val="FFFFFF"/>
                </a:solidFill>
                <a:latin typeface="Times New Roman" panose="02020603050405020304" pitchFamily="18" charset="0"/>
                <a:cs typeface="Times New Roman" panose="02020603050405020304" pitchFamily="18" charset="0"/>
              </a:rPr>
              <a:t>biết</a:t>
            </a:r>
            <a:r>
              <a:rPr lang="en-US" altLang="zh-CN" b="1" i="1" dirty="0" smtClean="0">
                <a:solidFill>
                  <a:srgbClr val="FFFFFF"/>
                </a:solidFill>
                <a:latin typeface="Times New Roman" panose="02020603050405020304" pitchFamily="18" charset="0"/>
                <a:cs typeface="Times New Roman" panose="02020603050405020304" pitchFamily="18" charset="0"/>
              </a:rPr>
              <a:t>?</a:t>
            </a:r>
            <a:endParaRPr lang="en-US" altLang="zh-CN" b="1" i="1" dirty="0">
              <a:solidFill>
                <a:srgbClr val="FFFFFF"/>
              </a:solidFill>
              <a:latin typeface="Times New Roman" panose="02020603050405020304" pitchFamily="18" charset="0"/>
              <a:cs typeface="Times New Roman" panose="02020603050405020304" pitchFamily="18" charset="0"/>
            </a:endParaRPr>
          </a:p>
        </p:txBody>
      </p:sp>
      <p:pic>
        <p:nvPicPr>
          <p:cNvPr id="7" name="Picture 14" descr="https://encrypted-tbn2.gstatic.com/images?q=tbn:ANd9GcTbwS6ZOPtyr1KgYnlNy-kg8kKZEOUpoZeC4ufwTlxNwxvi0GC6x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8192" y="3443923"/>
            <a:ext cx="2362897" cy="2230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Rectangle 2"/>
          <p:cNvSpPr>
            <a:spLocks noChangeArrowheads="1"/>
          </p:cNvSpPr>
          <p:nvPr/>
        </p:nvSpPr>
        <p:spPr bwMode="auto">
          <a:xfrm>
            <a:off x="641350" y="142875"/>
            <a:ext cx="10737215" cy="1691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altLang="en-US" sz="2600" dirty="0" err="1">
                <a:solidFill>
                  <a:srgbClr val="000099"/>
                </a:solidFill>
                <a:latin typeface="Times New Roman" panose="02020603050405020304" pitchFamily="18" charset="0"/>
              </a:rPr>
              <a:t>Nghị</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quyết</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Đại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hội</a:t>
            </a:r>
            <a:r>
              <a:rPr altLang="en-US" sz="2600" dirty="0">
                <a:solidFill>
                  <a:srgbClr val="000099"/>
                </a:solidFill>
                <a:latin typeface="Times New Roman" panose="02020603050405020304" pitchFamily="18" charset="0"/>
              </a:rPr>
              <a:t> XIII </a:t>
            </a:r>
            <a:r>
              <a:rPr altLang="en-US" sz="2600" dirty="0" err="1">
                <a:solidFill>
                  <a:srgbClr val="000099"/>
                </a:solidFill>
                <a:latin typeface="Times New Roman" panose="02020603050405020304" pitchFamily="18" charset="0"/>
              </a:rPr>
              <a:t>nêu</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Kết</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hợp</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sức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mạnh</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dân</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tộc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với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sức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mạnh</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thời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đại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nêu</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cao</a:t>
            </a:r>
            <a:r>
              <a:rPr altLang="en-US" sz="2600" dirty="0">
                <a:solidFill>
                  <a:srgbClr val="000099"/>
                </a:solidFill>
                <a:latin typeface="Times New Roman" panose="02020603050405020304" pitchFamily="18" charset="0"/>
              </a:rPr>
              <a:t> ý </a:t>
            </a:r>
            <a:r>
              <a:rPr altLang="en-US" sz="2600" dirty="0" err="1">
                <a:solidFill>
                  <a:srgbClr val="000099"/>
                </a:solidFill>
                <a:latin typeface="Times New Roman" panose="02020603050405020304" pitchFamily="18" charset="0"/>
              </a:rPr>
              <a:t>chí</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độc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lập</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tự</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chủ</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chủ</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động</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tích</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cực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hội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nhập</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và</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nâng</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cao</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hiệu</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quả</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hợp</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tác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quốc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tế</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phát</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huy</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tối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đa</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nội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lực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tranh</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thủ</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ngoại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lực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trong</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đó</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nguồn</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lực</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nội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sinh</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nhất</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là</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nguồn</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lực</a:t>
            </a:r>
            <a:r>
              <a:rPr altLang="en-US" sz="2600" dirty="0">
                <a:solidFill>
                  <a:srgbClr val="000099"/>
                </a:solidFill>
                <a:latin typeface="Times New Roman" panose="02020603050405020304" pitchFamily="18" charset="0"/>
              </a:rPr>
              <a:t> con </a:t>
            </a:r>
            <a:r>
              <a:rPr altLang="en-US" sz="2600" dirty="0" err="1">
                <a:solidFill>
                  <a:srgbClr val="000099"/>
                </a:solidFill>
                <a:latin typeface="Times New Roman" panose="02020603050405020304" pitchFamily="18" charset="0"/>
              </a:rPr>
              <a:t>người</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là</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quan</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trọng</a:t>
            </a:r>
            <a:r>
              <a:rPr altLang="en-US" sz="2600" dirty="0">
                <a:solidFill>
                  <a:srgbClr val="000099"/>
                </a:solidFill>
                <a:latin typeface="Times New Roman" panose="02020603050405020304" pitchFamily="18" charset="0"/>
              </a:rPr>
              <a:t> </a:t>
            </a:r>
            <a:r>
              <a:rPr altLang="en-US" sz="2600" dirty="0" err="1">
                <a:solidFill>
                  <a:srgbClr val="000099"/>
                </a:solidFill>
                <a:latin typeface="Times New Roman" panose="02020603050405020304" pitchFamily="18" charset="0"/>
              </a:rPr>
              <a:t>nhất</a:t>
            </a:r>
            <a:endParaRPr altLang="en-US" sz="2600" dirty="0">
              <a:solidFill>
                <a:srgbClr val="000099"/>
              </a:solidFill>
              <a:latin typeface="Times New Roman" panose="02020603050405020304" pitchFamily="18" charset="0"/>
            </a:endParaRPr>
          </a:p>
        </p:txBody>
      </p:sp>
      <p:pic>
        <p:nvPicPr>
          <p:cNvPr id="100" name="Content Placeholder 99"/>
          <p:cNvPicPr>
            <a:picLocks noGrp="1"/>
          </p:cNvPicPr>
          <p:nvPr>
            <p:ph/>
          </p:nvPr>
        </p:nvPicPr>
        <p:blipFill>
          <a:blip r:embed="rId2"/>
          <a:stretch>
            <a:fillRect/>
          </a:stretch>
        </p:blipFill>
        <p:spPr>
          <a:xfrm>
            <a:off x="161841" y="3018330"/>
            <a:ext cx="6174223" cy="3694014"/>
          </a:xfrm>
          <a:prstGeom prst="rect">
            <a:avLst/>
          </a:prstGeom>
          <a:noFill/>
          <a:ln w="9525">
            <a:noFill/>
          </a:ln>
        </p:spPr>
      </p:pic>
      <p:pic>
        <p:nvPicPr>
          <p:cNvPr id="1026" name="Picture 2" descr="Việt Nam đoàn kết với quốc tế ứng phó đại dịch COVID-19 | Y tế | Vietnam+  (VietnamPlu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3791" y="3018331"/>
            <a:ext cx="5700117" cy="369401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220"/>
            <a:ext cx="12070080" cy="6854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Snip Diagonal Corner Rectangle 3"/>
          <p:cNvSpPr/>
          <p:nvPr/>
        </p:nvSpPr>
        <p:spPr bwMode="auto">
          <a:xfrm>
            <a:off x="1555125" y="3810000"/>
            <a:ext cx="9144001" cy="990600"/>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ln>
          <a:effectLst>
            <a:outerShdw blurRad="50800" dist="38100" dir="8100000" algn="tr" rotWithShape="0">
              <a:prstClr val="black">
                <a:alpha val="40000"/>
              </a:prstClr>
            </a:outerShdw>
          </a:effectLst>
        </p:spPr>
        <p:txBody>
          <a:bodyPr anchor="ctr"/>
          <a:lstStyle/>
          <a:p>
            <a:pPr algn="ctr"/>
            <a:r>
              <a:rPr lang="en-US" sz="2800" b="1">
                <a:solidFill>
                  <a:schemeClr val="bg1"/>
                </a:solidFill>
                <a:latin typeface="Times New Roman" panose="02020603050405020304" pitchFamily="18" charset="0"/>
                <a:cs typeface="Times New Roman" panose="02020603050405020304" pitchFamily="18" charset="0"/>
              </a:rPr>
              <a:t>XIN TRÂN TRỌNG CẢM ƠN QUÝ THẦY CÔ !</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6572" y="228601"/>
            <a:ext cx="3505200" cy="3457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481</TotalTime>
  <Words>1636</Words>
  <Application>Microsoft Office PowerPoint</Application>
  <PresentationFormat>Widescreen</PresentationFormat>
  <Paragraphs>141</Paragraphs>
  <Slides>28</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28</vt:i4>
      </vt:variant>
    </vt:vector>
  </HeadingPairs>
  <TitlesOfParts>
    <vt:vector size="41" baseType="lpstr">
      <vt:lpstr>SimSun</vt:lpstr>
      <vt:lpstr>.VnTime</vt:lpstr>
      <vt:lpstr>Arial</vt:lpstr>
      <vt:lpstr>Arial Unicode MS</vt:lpstr>
      <vt:lpstr>Calibri</vt:lpstr>
      <vt:lpstr>Calibri Light</vt:lpstr>
      <vt:lpstr>等线</vt:lpstr>
      <vt:lpstr>Times New Roman</vt:lpstr>
      <vt:lpstr>Verdana</vt:lpstr>
      <vt:lpstr>VNbangkok</vt:lpstr>
      <vt:lpstr>VNbritannic</vt:lpstr>
      <vt:lpstr>Wingdings</vt:lpstr>
      <vt:lpstr>Office Theme</vt:lpstr>
      <vt:lpstr>PowerPoint Presentation</vt:lpstr>
      <vt:lpstr>NỘI DUNG BÀI HỌC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Chủ nghĩa xã hội, theo tư tưởng Hồ Chí Minh là một chế độ do nhân dân lao động làm chủ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48</cp:revision>
  <dcterms:created xsi:type="dcterms:W3CDTF">2022-07-03T16:20:00Z</dcterms:created>
  <dcterms:modified xsi:type="dcterms:W3CDTF">2022-07-10T10:29:06Z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8EE655E1CD8640F7A70D796B3FF39660</vt:lpwstr>
  </property>
  <property fmtid="{D5CDD505-2E9C-101B-9397-08002B2CF9AE}" pid="3" name="KSOProductBuildVer">
    <vt:lpwstr>1033-11.2.0.11191</vt:lpwstr>
  </property>
</Properties>
</file>