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vml" ContentType="application/vnd.openxmlformats-officedocument.vmlDrawing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7" r:id="rId3"/>
    <p:sldId id="305" r:id="rId4"/>
    <p:sldId id="310" r:id="rId5"/>
    <p:sldId id="312" r:id="rId6"/>
    <p:sldId id="262" r:id="rId7"/>
    <p:sldId id="263" r:id="rId8"/>
    <p:sldId id="266" r:id="rId9"/>
    <p:sldId id="267" r:id="rId10"/>
    <p:sldId id="268" r:id="rId11"/>
    <p:sldId id="269" r:id="rId12"/>
    <p:sldId id="313" r:id="rId13"/>
    <p:sldId id="270" r:id="rId14"/>
    <p:sldId id="314" r:id="rId15"/>
    <p:sldId id="271" r:id="rId16"/>
    <p:sldId id="315" r:id="rId17"/>
    <p:sldId id="316" r:id="rId18"/>
    <p:sldId id="294" r:id="rId19"/>
    <p:sldId id="276" r:id="rId20"/>
    <p:sldId id="293" r:id="rId21"/>
    <p:sldId id="301" r:id="rId22"/>
    <p:sldId id="275" r:id="rId23"/>
    <p:sldId id="274" r:id="rId24"/>
    <p:sldId id="277" r:id="rId25"/>
    <p:sldId id="289" r:id="rId26"/>
    <p:sldId id="279" r:id="rId27"/>
    <p:sldId id="281" r:id="rId28"/>
    <p:sldId id="283" r:id="rId29"/>
    <p:sldId id="297" r:id="rId30"/>
    <p:sldId id="317" r:id="rId31"/>
    <p:sldId id="299" r:id="rId3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browse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CCC"/>
    <a:srgbClr val="FF99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516" y="11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wmf"/></Relationships>
</file>

<file path=ppt/drawings/_rels/vmlDrawing2.vml.rels><?xml version="1.0" encoding="UTF-8" standalone="yes"?>
<Relationships xmlns="http://schemas.openxmlformats.org/package/2006/relationships"><Relationship Id="rId8" Type="http://schemas.openxmlformats.org/officeDocument/2006/relationships/image" Target="../media/image12.wmf"/><Relationship Id="rId3" Type="http://schemas.openxmlformats.org/officeDocument/2006/relationships/image" Target="../media/image7.wmf"/><Relationship Id="rId7" Type="http://schemas.openxmlformats.org/officeDocument/2006/relationships/image" Target="../media/image11.wmf"/><Relationship Id="rId2" Type="http://schemas.openxmlformats.org/officeDocument/2006/relationships/image" Target="../media/image6.wmf"/><Relationship Id="rId1" Type="http://schemas.openxmlformats.org/officeDocument/2006/relationships/image" Target="../media/image5.wmf"/><Relationship Id="rId6" Type="http://schemas.openxmlformats.org/officeDocument/2006/relationships/image" Target="../media/image10.wmf"/><Relationship Id="rId5" Type="http://schemas.openxmlformats.org/officeDocument/2006/relationships/image" Target="../media/image9.wmf"/><Relationship Id="rId4" Type="http://schemas.openxmlformats.org/officeDocument/2006/relationships/image" Target="../media/image8.wmf"/><Relationship Id="rId9" Type="http://schemas.openxmlformats.org/officeDocument/2006/relationships/image" Target="../media/image13.w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18.wmf"/><Relationship Id="rId1" Type="http://schemas.openxmlformats.org/officeDocument/2006/relationships/image" Target="../media/image17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D2D6CB-60FD-4B0C-9ACD-C3751A86749B}" type="datetimeFigureOut">
              <a:rPr lang="en-US" smtClean="0"/>
              <a:t>3/9/2022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B8B356-8A3F-48F0-8573-EF2ECF2E3E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5017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D2D6CB-60FD-4B0C-9ACD-C3751A86749B}" type="datetimeFigureOut">
              <a:rPr lang="en-US" smtClean="0"/>
              <a:t>3/9/2022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B8B356-8A3F-48F0-8573-EF2ECF2E3E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15172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D2D6CB-60FD-4B0C-9ACD-C3751A86749B}" type="datetimeFigureOut">
              <a:rPr lang="en-US" smtClean="0"/>
              <a:t>3/9/2022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B8B356-8A3F-48F0-8573-EF2ECF2E3E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58315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D2D6CB-60FD-4B0C-9ACD-C3751A86749B}" type="datetimeFigureOut">
              <a:rPr lang="en-US" smtClean="0"/>
              <a:t>3/9/2022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B8B356-8A3F-48F0-8573-EF2ECF2E3E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35698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D2D6CB-60FD-4B0C-9ACD-C3751A86749B}" type="datetimeFigureOut">
              <a:rPr lang="en-US" smtClean="0"/>
              <a:t>3/9/2022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B8B356-8A3F-48F0-8573-EF2ECF2E3E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76618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D2D6CB-60FD-4B0C-9ACD-C3751A86749B}" type="datetimeFigureOut">
              <a:rPr lang="en-US" smtClean="0"/>
              <a:t>3/9/2022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B8B356-8A3F-48F0-8573-EF2ECF2E3E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30393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D2D6CB-60FD-4B0C-9ACD-C3751A86749B}" type="datetimeFigureOut">
              <a:rPr lang="en-US" smtClean="0"/>
              <a:t>3/9/2022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B8B356-8A3F-48F0-8573-EF2ECF2E3E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03077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D2D6CB-60FD-4B0C-9ACD-C3751A86749B}" type="datetimeFigureOut">
              <a:rPr lang="en-US" smtClean="0"/>
              <a:t>3/9/2022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B8B356-8A3F-48F0-8573-EF2ECF2E3E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71638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D2D6CB-60FD-4B0C-9ACD-C3751A86749B}" type="datetimeFigureOut">
              <a:rPr lang="en-US" smtClean="0"/>
              <a:t>3/9/2022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B8B356-8A3F-48F0-8573-EF2ECF2E3E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94445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D2D6CB-60FD-4B0C-9ACD-C3751A86749B}" type="datetimeFigureOut">
              <a:rPr lang="en-US" smtClean="0"/>
              <a:t>3/9/2022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B8B356-8A3F-48F0-8573-EF2ECF2E3E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38924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D2D6CB-60FD-4B0C-9ACD-C3751A86749B}" type="datetimeFigureOut">
              <a:rPr lang="en-US" smtClean="0"/>
              <a:t>3/9/2022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B8B356-8A3F-48F0-8573-EF2ECF2E3E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029728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937F8F-8D32-4DF5-9476-F202571D191B}" type="slidenum">
              <a:rPr lang="en-US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611985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E6EEC6-E12A-4E3B-87A5-41B08ABDEB9B}" type="slidenum">
              <a:rPr lang="en-US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431245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AF277E-97BF-4C30-953B-48696DF0E991}" type="slidenum">
              <a:rPr lang="en-US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901511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0DF38B-DC36-462F-81FA-7510D4B34D05}" type="slidenum">
              <a:rPr lang="en-US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9671043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8EDAF5-C2F8-4549-996D-E9A9560615BC}" type="slidenum">
              <a:rPr lang="en-US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505452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0DA0B1-FA0A-4BD1-ADFA-A70B0F9B72E7}" type="slidenum">
              <a:rPr lang="en-US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191398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5B6078-C572-4305-8637-4702A0AB5BCB}" type="slidenum">
              <a:rPr lang="en-US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826273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14CD9B-C8E6-4AB9-8EF0-11AAA3A3D77C}" type="slidenum">
              <a:rPr lang="en-US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719156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DCED32-A465-402F-8016-2CCF09549649}" type="slidenum">
              <a:rPr lang="en-US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498361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C03811-FBE0-492C-8B23-BC5332E54AAD}" type="slidenum">
              <a:rPr lang="en-US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574763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73C0C4-9740-4486-BA2B-C2E22AB73510}" type="slidenum">
              <a:rPr lang="en-US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73849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D2D6CB-60FD-4B0C-9ACD-C3751A86749B}" type="datetimeFigureOut">
              <a:rPr lang="en-US" smtClean="0"/>
              <a:t>3/9/2022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B8B356-8A3F-48F0-8573-EF2ECF2E3E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34399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075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US" altLang="en-US">
              <a:solidFill>
                <a:prstClr val="black">
                  <a:tint val="75000"/>
                </a:prstClr>
              </a:solidFill>
              <a:latin typeface="Times New Roman" pitchFamily="18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US" altLang="en-US">
              <a:solidFill>
                <a:prstClr val="black">
                  <a:tint val="75000"/>
                </a:prstClr>
              </a:solidFill>
              <a:latin typeface="Times New Roman" pitchFamily="18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fld id="{D4098C88-E7A6-4E48-B8E7-9548F2712724}" type="slidenum">
              <a:rPr lang="en-US" altLang="en-US">
                <a:solidFill>
                  <a:prstClr val="black">
                    <a:tint val="75000"/>
                  </a:prstClr>
                </a:solidFill>
                <a:latin typeface="Times New Roman" pitchFamily="18" charset="0"/>
              </a:rPr>
              <a:pPr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altLang="en-US">
              <a:solidFill>
                <a:prstClr val="black">
                  <a:tint val="75000"/>
                </a:prstClr>
              </a:solidFill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780654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7" Type="http://schemas.openxmlformats.org/officeDocument/2006/relationships/oleObject" Target="../embeddings/oleObject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4.w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wmf"/><Relationship Id="rId13" Type="http://schemas.openxmlformats.org/officeDocument/2006/relationships/oleObject" Target="../embeddings/oleObject7.bin"/><Relationship Id="rId18" Type="http://schemas.openxmlformats.org/officeDocument/2006/relationships/image" Target="../media/image11.wmf"/><Relationship Id="rId3" Type="http://schemas.openxmlformats.org/officeDocument/2006/relationships/image" Target="../media/image3.jpg"/><Relationship Id="rId21" Type="http://schemas.openxmlformats.org/officeDocument/2006/relationships/oleObject" Target="../embeddings/oleObject11.bin"/><Relationship Id="rId7" Type="http://schemas.openxmlformats.org/officeDocument/2006/relationships/oleObject" Target="../embeddings/oleObject4.bin"/><Relationship Id="rId12" Type="http://schemas.openxmlformats.org/officeDocument/2006/relationships/image" Target="../media/image8.wmf"/><Relationship Id="rId17" Type="http://schemas.openxmlformats.org/officeDocument/2006/relationships/oleObject" Target="../embeddings/oleObject9.bin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0.wmf"/><Relationship Id="rId20" Type="http://schemas.openxmlformats.org/officeDocument/2006/relationships/image" Target="../media/image12.wmf"/><Relationship Id="rId1" Type="http://schemas.openxmlformats.org/officeDocument/2006/relationships/vmlDrawing" Target="../drawings/vmlDrawing2.vml"/><Relationship Id="rId6" Type="http://schemas.openxmlformats.org/officeDocument/2006/relationships/image" Target="../media/image5.wmf"/><Relationship Id="rId11" Type="http://schemas.openxmlformats.org/officeDocument/2006/relationships/oleObject" Target="../embeddings/oleObject6.bin"/><Relationship Id="rId5" Type="http://schemas.openxmlformats.org/officeDocument/2006/relationships/oleObject" Target="../embeddings/oleObject3.bin"/><Relationship Id="rId15" Type="http://schemas.openxmlformats.org/officeDocument/2006/relationships/oleObject" Target="../embeddings/oleObject8.bin"/><Relationship Id="rId10" Type="http://schemas.openxmlformats.org/officeDocument/2006/relationships/image" Target="../media/image7.wmf"/><Relationship Id="rId19" Type="http://schemas.openxmlformats.org/officeDocument/2006/relationships/oleObject" Target="../embeddings/oleObject10.bin"/><Relationship Id="rId4" Type="http://schemas.openxmlformats.org/officeDocument/2006/relationships/image" Target="../media/image14.png"/><Relationship Id="rId9" Type="http://schemas.openxmlformats.org/officeDocument/2006/relationships/oleObject" Target="../embeddings/oleObject5.bin"/><Relationship Id="rId14" Type="http://schemas.openxmlformats.org/officeDocument/2006/relationships/image" Target="../media/image9.wmf"/><Relationship Id="rId22" Type="http://schemas.openxmlformats.org/officeDocument/2006/relationships/image" Target="../media/image13.w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0.png"/><Relationship Id="rId3" Type="http://schemas.openxmlformats.org/officeDocument/2006/relationships/image" Target="../media/image340.png"/><Relationship Id="rId7" Type="http://schemas.openxmlformats.org/officeDocument/2006/relationships/image" Target="../media/image23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0.png"/><Relationship Id="rId5" Type="http://schemas.openxmlformats.org/officeDocument/2006/relationships/image" Target="../media/image20.png"/><Relationship Id="rId4" Type="http://schemas.openxmlformats.org/officeDocument/2006/relationships/image" Target="../media/image35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7" Type="http://schemas.openxmlformats.org/officeDocument/2006/relationships/image" Target="../media/image18.w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6" Type="http://schemas.openxmlformats.org/officeDocument/2006/relationships/oleObject" Target="../embeddings/oleObject13.bin"/><Relationship Id="rId5" Type="http://schemas.openxmlformats.org/officeDocument/2006/relationships/image" Target="../media/image17.wmf"/><Relationship Id="rId4" Type="http://schemas.openxmlformats.org/officeDocument/2006/relationships/oleObject" Target="../embeddings/oleObject12.bin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0.pn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0.pn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pn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685800"/>
            <a:ext cx="8153400" cy="4876800"/>
          </a:xfrm>
        </p:spPr>
        <p:txBody>
          <a:bodyPr>
            <a:normAutofit/>
          </a:bodyPr>
          <a:lstStyle/>
          <a:p>
            <a:pPr algn="l"/>
            <a:r>
              <a:rPr lang="en-US" sz="54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CHƯƠNG I:</a:t>
            </a:r>
            <a:br>
              <a:rPr lang="en-US" sz="54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</a:br>
            <a:br>
              <a:rPr lang="en-US" sz="48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en-US" sz="48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         </a:t>
            </a:r>
            <a:r>
              <a:rPr lang="en-US" sz="48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BẤT ĐẲNG THỨC </a:t>
            </a:r>
            <a:br>
              <a:rPr lang="en-US" sz="48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en-US" sz="48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           BẤT PHƯƠNG TRÌNH</a:t>
            </a:r>
            <a:endParaRPr lang="en-US" sz="4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4495800"/>
            <a:ext cx="8229600" cy="1630363"/>
          </a:xfrm>
        </p:spPr>
        <p:txBody>
          <a:bodyPr/>
          <a:lstStyle/>
          <a:p>
            <a:pPr marL="0" indent="0">
              <a:buNone/>
            </a:pPr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5101497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838200"/>
            <a:ext cx="8229600" cy="3581400"/>
          </a:xfrm>
        </p:spPr>
        <p:txBody>
          <a:bodyPr/>
          <a:lstStyle/>
          <a:p>
            <a:r>
              <a:rPr lang="en-US" dirty="0"/>
              <a:t> </a:t>
            </a:r>
          </a:p>
        </p:txBody>
      </p:sp>
      <p:sp>
        <p:nvSpPr>
          <p:cNvPr id="3" name="Rectangle 2"/>
          <p:cNvSpPr/>
          <p:nvPr/>
        </p:nvSpPr>
        <p:spPr>
          <a:xfrm>
            <a:off x="630382" y="2535382"/>
            <a:ext cx="8174674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5400" b="1" cap="none" spc="0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BÀI 1: BẤT ĐẲNG THỨC</a:t>
            </a:r>
          </a:p>
          <a:p>
            <a:pPr algn="ctr"/>
            <a:endParaRPr lang="en-US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58657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itle 1"/>
              <p:cNvSpPr>
                <a:spLocks noGrp="1"/>
              </p:cNvSpPr>
              <p:nvPr>
                <p:ph type="title"/>
              </p:nvPr>
            </p:nvSpPr>
            <p:spPr>
              <a:xfrm>
                <a:off x="457200" y="762000"/>
                <a:ext cx="8610600" cy="5257800"/>
              </a:xfrm>
            </p:spPr>
            <p:txBody>
              <a:bodyPr>
                <a:normAutofit/>
              </a:bodyPr>
              <a:lstStyle/>
              <a:p>
                <a:r>
                  <a:rPr lang="en-US" sz="4000" dirty="0" err="1">
                    <a:latin typeface="Times New Roman" pitchFamily="18" charset="0"/>
                    <a:cs typeface="Times New Roman" pitchFamily="18" charset="0"/>
                  </a:rPr>
                  <a:t>Chọn</a:t>
                </a:r>
                <a:r>
                  <a:rPr lang="en-US" sz="40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4000" dirty="0" err="1">
                    <a:latin typeface="Times New Roman" pitchFamily="18" charset="0"/>
                    <a:cs typeface="Times New Roman" pitchFamily="18" charset="0"/>
                  </a:rPr>
                  <a:t>dấu</a:t>
                </a:r>
                <a:r>
                  <a:rPr lang="en-US" sz="40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4000" dirty="0" err="1">
                    <a:latin typeface="Times New Roman" pitchFamily="18" charset="0"/>
                    <a:cs typeface="Times New Roman" pitchFamily="18" charset="0"/>
                  </a:rPr>
                  <a:t>thích</a:t>
                </a:r>
                <a:r>
                  <a:rPr lang="en-US" sz="40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4000" dirty="0" err="1">
                    <a:latin typeface="Times New Roman" pitchFamily="18" charset="0"/>
                    <a:cs typeface="Times New Roman" pitchFamily="18" charset="0"/>
                  </a:rPr>
                  <a:t>hợp</a:t>
                </a:r>
                <a:r>
                  <a:rPr lang="en-US" sz="4000" dirty="0">
                    <a:latin typeface="Times New Roman" pitchFamily="18" charset="0"/>
                    <a:cs typeface="Times New Roman" pitchFamily="18" charset="0"/>
                  </a:rPr>
                  <a:t> ( =, &gt;, &lt; )  </a:t>
                </a:r>
                <a:r>
                  <a:rPr lang="en-US" sz="4000" dirty="0" err="1">
                    <a:latin typeface="Times New Roman" pitchFamily="18" charset="0"/>
                    <a:cs typeface="Times New Roman" pitchFamily="18" charset="0"/>
                  </a:rPr>
                  <a:t>để</a:t>
                </a:r>
                <a:r>
                  <a:rPr lang="en-US" sz="40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4000" dirty="0" err="1">
                    <a:latin typeface="Times New Roman" pitchFamily="18" charset="0"/>
                    <a:cs typeface="Times New Roman" pitchFamily="18" charset="0"/>
                  </a:rPr>
                  <a:t>khi</a:t>
                </a:r>
                <a:r>
                  <a:rPr lang="en-US" sz="40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4000" dirty="0" err="1">
                    <a:latin typeface="Times New Roman" pitchFamily="18" charset="0"/>
                    <a:cs typeface="Times New Roman" pitchFamily="18" charset="0"/>
                  </a:rPr>
                  <a:t>điền</a:t>
                </a:r>
                <a:r>
                  <a:rPr lang="en-US" sz="40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4000" dirty="0" err="1">
                    <a:latin typeface="Times New Roman" pitchFamily="18" charset="0"/>
                    <a:cs typeface="Times New Roman" pitchFamily="18" charset="0"/>
                  </a:rPr>
                  <a:t>vào</a:t>
                </a:r>
                <a:r>
                  <a:rPr lang="en-US" sz="4000" dirty="0">
                    <a:latin typeface="Times New Roman" pitchFamily="18" charset="0"/>
                    <a:cs typeface="Times New Roman" pitchFamily="18" charset="0"/>
                  </a:rPr>
                  <a:t> ô </a:t>
                </a:r>
                <a:r>
                  <a:rPr lang="en-US" sz="4000" dirty="0" err="1">
                    <a:latin typeface="Times New Roman" pitchFamily="18" charset="0"/>
                    <a:cs typeface="Times New Roman" pitchFamily="18" charset="0"/>
                  </a:rPr>
                  <a:t>vuông</a:t>
                </a:r>
                <a:r>
                  <a:rPr lang="en-US" sz="4000" dirty="0">
                    <a:latin typeface="Times New Roman" pitchFamily="18" charset="0"/>
                    <a:cs typeface="Times New Roman" pitchFamily="18" charset="0"/>
                  </a:rPr>
                  <a:t> ta </a:t>
                </a:r>
                <a:r>
                  <a:rPr lang="en-US" sz="4000" dirty="0" err="1">
                    <a:latin typeface="Times New Roman" pitchFamily="18" charset="0"/>
                    <a:cs typeface="Times New Roman" pitchFamily="18" charset="0"/>
                  </a:rPr>
                  <a:t>được</a:t>
                </a:r>
                <a:r>
                  <a:rPr lang="en-US" sz="40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4000" dirty="0" err="1">
                    <a:latin typeface="Times New Roman" pitchFamily="18" charset="0"/>
                    <a:cs typeface="Times New Roman" pitchFamily="18" charset="0"/>
                  </a:rPr>
                  <a:t>mệnh</a:t>
                </a:r>
                <a:r>
                  <a:rPr lang="en-US" sz="40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4000" dirty="0" err="1">
                    <a:latin typeface="Times New Roman" pitchFamily="18" charset="0"/>
                    <a:cs typeface="Times New Roman" pitchFamily="18" charset="0"/>
                  </a:rPr>
                  <a:t>đề</a:t>
                </a:r>
                <a:r>
                  <a:rPr lang="en-US" sz="40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4000" dirty="0" err="1">
                    <a:latin typeface="Times New Roman" pitchFamily="18" charset="0"/>
                    <a:cs typeface="Times New Roman" pitchFamily="18" charset="0"/>
                  </a:rPr>
                  <a:t>đúng</a:t>
                </a:r>
                <a:r>
                  <a:rPr lang="en-US" sz="4000" dirty="0">
                    <a:latin typeface="Times New Roman" pitchFamily="18" charset="0"/>
                    <a:cs typeface="Times New Roman" pitchFamily="18" charset="0"/>
                  </a:rPr>
                  <a:t>.</a:t>
                </a:r>
                <a:br>
                  <a:rPr lang="en-US" sz="4000" dirty="0">
                    <a:latin typeface="Times New Roman" pitchFamily="18" charset="0"/>
                    <a:cs typeface="Times New Roman" pitchFamily="18" charset="0"/>
                  </a:rPr>
                </a:br>
                <a:r>
                  <a:rPr lang="en-US" sz="4000" dirty="0">
                    <a:latin typeface="Times New Roman" pitchFamily="18" charset="0"/>
                    <a:cs typeface="Times New Roman" pitchFamily="18" charset="0"/>
                  </a:rPr>
                  <a:t>      </a:t>
                </a:r>
                <a:br>
                  <a:rPr lang="en-US" sz="4000" dirty="0">
                    <a:latin typeface="Times New Roman" pitchFamily="18" charset="0"/>
                    <a:cs typeface="Times New Roman" pitchFamily="18" charset="0"/>
                  </a:rPr>
                </a:br>
                <a:r>
                  <a:rPr lang="en-US" sz="4000" dirty="0">
                    <a:latin typeface="Times New Roman" pitchFamily="18" charset="0"/>
                    <a:cs typeface="Times New Roman" pitchFamily="18" charset="0"/>
                  </a:rPr>
                  <a:t>         a) 2 </a:t>
                </a:r>
                <a14:m>
                  <m:oMath xmlns:m="http://schemas.openxmlformats.org/officeDocument/2006/math">
                    <m:borderBox>
                      <m:borderBoxPr>
                        <m:ctrlPr>
                          <a:rPr lang="en-US" sz="4000" i="1">
                            <a:latin typeface="Cambria Math" panose="02040503050406030204" pitchFamily="18" charset="0"/>
                          </a:rPr>
                        </m:ctrlPr>
                      </m:borderBoxPr>
                      <m:e>
                        <m:r>
                          <a:rPr lang="en-US" sz="4000" i="1" smtClean="0">
                            <a:solidFill>
                              <a:schemeClr val="bg1"/>
                            </a:solidFill>
                            <a:latin typeface="Cambria Math"/>
                          </a:rPr>
                          <m:t>𝑙𝑙</m:t>
                        </m:r>
                      </m:e>
                    </m:borderBox>
                  </m:oMath>
                </a14:m>
                <a:r>
                  <a:rPr lang="en-US" sz="4000" dirty="0">
                    <a:latin typeface="Times New Roman" pitchFamily="18" charset="0"/>
                    <a:cs typeface="Times New Roman" pitchFamily="18" charset="0"/>
                  </a:rPr>
                  <a:t> 1;  	           b) </a:t>
                </a:r>
                <a14:m>
                  <m:oMath xmlns:m="http://schemas.openxmlformats.org/officeDocument/2006/math">
                    <m:r>
                      <a:rPr lang="en-US" sz="4000" i="1">
                        <a:latin typeface="Cambria Math"/>
                      </a:rPr>
                      <m:t>−2 </m:t>
                    </m:r>
                    <m:borderBox>
                      <m:borderBoxPr>
                        <m:ctrlPr>
                          <a:rPr lang="en-US" sz="4000" i="1">
                            <a:latin typeface="Cambria Math" panose="02040503050406030204" pitchFamily="18" charset="0"/>
                          </a:rPr>
                        </m:ctrlPr>
                      </m:borderBoxPr>
                      <m:e>
                        <m:r>
                          <a:rPr lang="en-US" sz="4000" i="1" smtClean="0">
                            <a:solidFill>
                              <a:schemeClr val="bg1"/>
                            </a:solidFill>
                            <a:latin typeface="Cambria Math"/>
                          </a:rPr>
                          <m:t>𝑙𝑙</m:t>
                        </m:r>
                      </m:e>
                    </m:borderBox>
                    <m:r>
                      <a:rPr lang="en-US" sz="4000" i="1">
                        <a:latin typeface="Cambria Math"/>
                      </a:rPr>
                      <m:t> 1;</m:t>
                    </m:r>
                  </m:oMath>
                </a14:m>
                <a:r>
                  <a:rPr lang="en-US" sz="4000" dirty="0">
                    <a:latin typeface="Times New Roman" pitchFamily="18" charset="0"/>
                    <a:cs typeface="Times New Roman" pitchFamily="18" charset="0"/>
                  </a:rPr>
                  <a:t> 	 	</a:t>
                </a:r>
                <a:br>
                  <a:rPr lang="en-US" sz="4000" dirty="0">
                    <a:latin typeface="Times New Roman" pitchFamily="18" charset="0"/>
                    <a:cs typeface="Times New Roman" pitchFamily="18" charset="0"/>
                  </a:rPr>
                </a:br>
                <a:r>
                  <a:rPr lang="en-US" sz="4000" dirty="0">
                    <a:latin typeface="Times New Roman" pitchFamily="18" charset="0"/>
                    <a:cs typeface="Times New Roman" pitchFamily="18" charset="0"/>
                  </a:rPr>
                  <a:t>     c)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40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4000" i="1"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en-US" sz="4000" i="1">
                            <a:latin typeface="Cambria Math"/>
                          </a:rPr>
                          <m:t>2</m:t>
                        </m:r>
                      </m:den>
                    </m:f>
                    <m:r>
                      <a:rPr lang="en-US" sz="4000" i="1">
                        <a:latin typeface="Cambria Math"/>
                      </a:rPr>
                      <m:t> </m:t>
                    </m:r>
                    <m:borderBox>
                      <m:borderBoxPr>
                        <m:ctrlPr>
                          <a:rPr lang="en-US" sz="4000" i="1">
                            <a:latin typeface="Cambria Math" panose="02040503050406030204" pitchFamily="18" charset="0"/>
                          </a:rPr>
                        </m:ctrlPr>
                      </m:borderBoxPr>
                      <m:e>
                        <m:r>
                          <a:rPr lang="en-US" sz="4000" i="1" smtClean="0">
                            <a:solidFill>
                              <a:schemeClr val="bg1"/>
                            </a:solidFill>
                            <a:latin typeface="Cambria Math"/>
                          </a:rPr>
                          <m:t>𝑙𝑙</m:t>
                        </m:r>
                      </m:e>
                    </m:borderBox>
                    <m:r>
                      <a:rPr lang="en-US" sz="4000" i="1">
                        <a:latin typeface="Cambria Math"/>
                      </a:rPr>
                      <m:t> 0,5</m:t>
                    </m:r>
                  </m:oMath>
                </a14:m>
                <a:r>
                  <a:rPr lang="en-US" sz="4000" dirty="0">
                    <a:latin typeface="Times New Roman" pitchFamily="18" charset="0"/>
                    <a:cs typeface="Times New Roman" pitchFamily="18" charset="0"/>
                  </a:rPr>
                  <a:t>;		 d) </a:t>
                </a:r>
                <a14:m>
                  <m:oMath xmlns:m="http://schemas.openxmlformats.org/officeDocument/2006/math">
                    <m:r>
                      <a:rPr lang="en-US" sz="4000" i="1">
                        <a:latin typeface="Cambria Math"/>
                      </a:rPr>
                      <m:t>−</m:t>
                    </m:r>
                    <m:rad>
                      <m:radPr>
                        <m:degHide m:val="on"/>
                        <m:ctrlPr>
                          <a:rPr lang="en-US" sz="4000" i="1"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sz="4000" i="1">
                            <a:latin typeface="Cambria Math"/>
                          </a:rPr>
                          <m:t>2</m:t>
                        </m:r>
                      </m:e>
                    </m:rad>
                    <m:r>
                      <a:rPr lang="en-US" sz="4000" i="1">
                        <a:latin typeface="Cambria Math"/>
                      </a:rPr>
                      <m:t> </m:t>
                    </m:r>
                    <m:borderBox>
                      <m:borderBoxPr>
                        <m:ctrlPr>
                          <a:rPr lang="en-US" sz="4000" i="1">
                            <a:latin typeface="Cambria Math" panose="02040503050406030204" pitchFamily="18" charset="0"/>
                          </a:rPr>
                        </m:ctrlPr>
                      </m:borderBoxPr>
                      <m:e>
                        <m:r>
                          <a:rPr lang="en-US" sz="4000" i="1" smtClean="0">
                            <a:solidFill>
                              <a:schemeClr val="bg1"/>
                            </a:solidFill>
                            <a:latin typeface="Cambria Math"/>
                          </a:rPr>
                          <m:t>𝑙𝑙</m:t>
                        </m:r>
                      </m:e>
                    </m:borderBox>
                    <m:r>
                      <a:rPr lang="en-US" sz="4000" i="1">
                        <a:latin typeface="Cambria Math"/>
                      </a:rPr>
                      <m:t> 1.</m:t>
                    </m:r>
                  </m:oMath>
                </a14:m>
                <a:endParaRPr lang="en-US" sz="4000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2" name="Title 1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title"/>
              </p:nvPr>
            </p:nvSpPr>
            <p:spPr>
              <a:xfrm>
                <a:off x="457200" y="762000"/>
                <a:ext cx="8610600" cy="5257800"/>
              </a:xfrm>
              <a:blipFill rotWithShape="1">
                <a:blip r:embed="rId3"/>
                <a:stretch>
                  <a:fillRect l="-1628" r="-162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3626222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itle 1"/>
              <p:cNvSpPr>
                <a:spLocks noGrp="1"/>
              </p:cNvSpPr>
              <p:nvPr>
                <p:ph type="title"/>
              </p:nvPr>
            </p:nvSpPr>
            <p:spPr>
              <a:xfrm>
                <a:off x="457200" y="762000"/>
                <a:ext cx="8610600" cy="5257800"/>
              </a:xfrm>
            </p:spPr>
            <p:txBody>
              <a:bodyPr>
                <a:normAutofit/>
              </a:bodyPr>
              <a:lstStyle/>
              <a:p>
                <a:r>
                  <a:rPr lang="en-US" sz="4000" dirty="0">
                    <a:latin typeface="Times New Roman" pitchFamily="18" charset="0"/>
                    <a:cs typeface="Times New Roman" pitchFamily="18" charset="0"/>
                  </a:rPr>
                  <a:t>C</a:t>
                </a:r>
                <a:r>
                  <a:rPr lang="en-US" sz="4000" dirty="0" err="1">
                    <a:latin typeface="Times New Roman" pitchFamily="18" charset="0"/>
                    <a:cs typeface="Times New Roman" pitchFamily="18" charset="0"/>
                  </a:rPr>
                  <a:t>họn</a:t>
                </a:r>
                <a:r>
                  <a:rPr lang="en-US" sz="40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4000" dirty="0" err="1">
                    <a:latin typeface="Times New Roman" pitchFamily="18" charset="0"/>
                    <a:cs typeface="Times New Roman" pitchFamily="18" charset="0"/>
                  </a:rPr>
                  <a:t>dấu</a:t>
                </a:r>
                <a:r>
                  <a:rPr lang="en-US" sz="40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4000" dirty="0" err="1">
                    <a:latin typeface="Times New Roman" pitchFamily="18" charset="0"/>
                    <a:cs typeface="Times New Roman" pitchFamily="18" charset="0"/>
                  </a:rPr>
                  <a:t>thích</a:t>
                </a:r>
                <a:r>
                  <a:rPr lang="en-US" sz="40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4000" dirty="0" err="1">
                    <a:latin typeface="Times New Roman" pitchFamily="18" charset="0"/>
                    <a:cs typeface="Times New Roman" pitchFamily="18" charset="0"/>
                  </a:rPr>
                  <a:t>hợp</a:t>
                </a:r>
                <a:r>
                  <a:rPr lang="en-US" sz="4000" dirty="0">
                    <a:latin typeface="Times New Roman" pitchFamily="18" charset="0"/>
                    <a:cs typeface="Times New Roman" pitchFamily="18" charset="0"/>
                  </a:rPr>
                  <a:t> ( =, &gt;, &lt; )  </a:t>
                </a:r>
                <a:r>
                  <a:rPr lang="en-US" sz="4000" dirty="0" err="1">
                    <a:latin typeface="Times New Roman" pitchFamily="18" charset="0"/>
                    <a:cs typeface="Times New Roman" pitchFamily="18" charset="0"/>
                  </a:rPr>
                  <a:t>để</a:t>
                </a:r>
                <a:r>
                  <a:rPr lang="en-US" sz="40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4000" dirty="0" err="1">
                    <a:latin typeface="Times New Roman" pitchFamily="18" charset="0"/>
                    <a:cs typeface="Times New Roman" pitchFamily="18" charset="0"/>
                  </a:rPr>
                  <a:t>khi</a:t>
                </a:r>
                <a:r>
                  <a:rPr lang="en-US" sz="40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4000" dirty="0" err="1">
                    <a:latin typeface="Times New Roman" pitchFamily="18" charset="0"/>
                    <a:cs typeface="Times New Roman" pitchFamily="18" charset="0"/>
                  </a:rPr>
                  <a:t>điền</a:t>
                </a:r>
                <a:r>
                  <a:rPr lang="en-US" sz="40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4000" dirty="0" err="1">
                    <a:latin typeface="Times New Roman" pitchFamily="18" charset="0"/>
                    <a:cs typeface="Times New Roman" pitchFamily="18" charset="0"/>
                  </a:rPr>
                  <a:t>vào</a:t>
                </a:r>
                <a:r>
                  <a:rPr lang="en-US" sz="4000" dirty="0">
                    <a:latin typeface="Times New Roman" pitchFamily="18" charset="0"/>
                    <a:cs typeface="Times New Roman" pitchFamily="18" charset="0"/>
                  </a:rPr>
                  <a:t> ô </a:t>
                </a:r>
                <a:r>
                  <a:rPr lang="en-US" sz="4000" dirty="0" err="1">
                    <a:latin typeface="Times New Roman" pitchFamily="18" charset="0"/>
                    <a:cs typeface="Times New Roman" pitchFamily="18" charset="0"/>
                  </a:rPr>
                  <a:t>vuông</a:t>
                </a:r>
                <a:r>
                  <a:rPr lang="en-US" sz="4000" dirty="0">
                    <a:latin typeface="Times New Roman" pitchFamily="18" charset="0"/>
                    <a:cs typeface="Times New Roman" pitchFamily="18" charset="0"/>
                  </a:rPr>
                  <a:t> ta </a:t>
                </a:r>
                <a:r>
                  <a:rPr lang="en-US" sz="4000" dirty="0" err="1">
                    <a:latin typeface="Times New Roman" pitchFamily="18" charset="0"/>
                    <a:cs typeface="Times New Roman" pitchFamily="18" charset="0"/>
                  </a:rPr>
                  <a:t>được</a:t>
                </a:r>
                <a:r>
                  <a:rPr lang="en-US" sz="40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4000" dirty="0" err="1">
                    <a:latin typeface="Times New Roman" pitchFamily="18" charset="0"/>
                    <a:cs typeface="Times New Roman" pitchFamily="18" charset="0"/>
                  </a:rPr>
                  <a:t>mệnh</a:t>
                </a:r>
                <a:r>
                  <a:rPr lang="en-US" sz="40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4000" dirty="0" err="1">
                    <a:latin typeface="Times New Roman" pitchFamily="18" charset="0"/>
                    <a:cs typeface="Times New Roman" pitchFamily="18" charset="0"/>
                  </a:rPr>
                  <a:t>đề</a:t>
                </a:r>
                <a:r>
                  <a:rPr lang="en-US" sz="40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4000" dirty="0" err="1">
                    <a:latin typeface="Times New Roman" pitchFamily="18" charset="0"/>
                    <a:cs typeface="Times New Roman" pitchFamily="18" charset="0"/>
                  </a:rPr>
                  <a:t>đúng</a:t>
                </a:r>
                <a:r>
                  <a:rPr lang="en-US" sz="4000" dirty="0">
                    <a:latin typeface="Times New Roman" pitchFamily="18" charset="0"/>
                    <a:cs typeface="Times New Roman" pitchFamily="18" charset="0"/>
                  </a:rPr>
                  <a:t>.</a:t>
                </a:r>
                <a:br>
                  <a:rPr lang="en-US" sz="4000" dirty="0">
                    <a:latin typeface="Times New Roman" pitchFamily="18" charset="0"/>
                    <a:cs typeface="Times New Roman" pitchFamily="18" charset="0"/>
                  </a:rPr>
                </a:br>
                <a:r>
                  <a:rPr lang="en-US" sz="4000" dirty="0">
                    <a:latin typeface="Times New Roman" pitchFamily="18" charset="0"/>
                    <a:cs typeface="Times New Roman" pitchFamily="18" charset="0"/>
                  </a:rPr>
                  <a:t>      </a:t>
                </a:r>
                <a:br>
                  <a:rPr lang="en-US" sz="4000" dirty="0">
                    <a:latin typeface="Times New Roman" pitchFamily="18" charset="0"/>
                    <a:cs typeface="Times New Roman" pitchFamily="18" charset="0"/>
                  </a:rPr>
                </a:br>
                <a:r>
                  <a:rPr lang="en-US" sz="4000" dirty="0">
                    <a:latin typeface="Times New Roman" pitchFamily="18" charset="0"/>
                    <a:cs typeface="Times New Roman" pitchFamily="18" charset="0"/>
                  </a:rPr>
                  <a:t>         a) 2 </a:t>
                </a:r>
                <a14:m>
                  <m:oMath xmlns:m="http://schemas.openxmlformats.org/officeDocument/2006/math">
                    <m:borderBox>
                      <m:borderBoxPr>
                        <m:ctrlPr>
                          <a:rPr lang="en-US" sz="4000" i="1">
                            <a:latin typeface="Cambria Math" panose="02040503050406030204" pitchFamily="18" charset="0"/>
                          </a:rPr>
                        </m:ctrlPr>
                      </m:borderBoxPr>
                      <m:e>
                        <m:r>
                          <a:rPr lang="en-US" sz="4000" b="0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&gt;</m:t>
                        </m:r>
                      </m:e>
                    </m:borderBox>
                  </m:oMath>
                </a14:m>
                <a:r>
                  <a:rPr lang="en-US" sz="4000" dirty="0">
                    <a:latin typeface="Times New Roman" pitchFamily="18" charset="0"/>
                    <a:cs typeface="Times New Roman" pitchFamily="18" charset="0"/>
                  </a:rPr>
                  <a:t> 1;  	           b) </a:t>
                </a:r>
                <a14:m>
                  <m:oMath xmlns:m="http://schemas.openxmlformats.org/officeDocument/2006/math">
                    <m:r>
                      <a:rPr lang="en-US" sz="4000" i="1">
                        <a:latin typeface="Cambria Math"/>
                      </a:rPr>
                      <m:t>−2 </m:t>
                    </m:r>
                    <m:borderBox>
                      <m:borderBoxPr>
                        <m:ctrlPr>
                          <a:rPr lang="en-US" sz="4000" i="1">
                            <a:latin typeface="Cambria Math" panose="02040503050406030204" pitchFamily="18" charset="0"/>
                          </a:rPr>
                        </m:ctrlPr>
                      </m:borderBoxPr>
                      <m:e>
                        <m:r>
                          <a:rPr lang="en-US" sz="4000" b="0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&lt;</m:t>
                        </m:r>
                      </m:e>
                    </m:borderBox>
                    <m:r>
                      <a:rPr lang="en-US" sz="4000" i="1">
                        <a:latin typeface="Cambria Math"/>
                      </a:rPr>
                      <m:t> 1;</m:t>
                    </m:r>
                  </m:oMath>
                </a14:m>
                <a:r>
                  <a:rPr lang="en-US" sz="4000" dirty="0">
                    <a:latin typeface="Times New Roman" pitchFamily="18" charset="0"/>
                    <a:cs typeface="Times New Roman" pitchFamily="18" charset="0"/>
                  </a:rPr>
                  <a:t> 	 	</a:t>
                </a:r>
                <a:br>
                  <a:rPr lang="en-US" sz="4000" dirty="0">
                    <a:latin typeface="Times New Roman" pitchFamily="18" charset="0"/>
                    <a:cs typeface="Times New Roman" pitchFamily="18" charset="0"/>
                  </a:rPr>
                </a:br>
                <a:r>
                  <a:rPr lang="en-US" sz="4000" dirty="0">
                    <a:latin typeface="Times New Roman" pitchFamily="18" charset="0"/>
                    <a:cs typeface="Times New Roman" pitchFamily="18" charset="0"/>
                  </a:rPr>
                  <a:t>     c)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40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4000" i="1"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en-US" sz="4000" i="1">
                            <a:latin typeface="Cambria Math"/>
                          </a:rPr>
                          <m:t>2</m:t>
                        </m:r>
                      </m:den>
                    </m:f>
                    <m:r>
                      <a:rPr lang="en-US" sz="4000" i="1">
                        <a:latin typeface="Cambria Math"/>
                      </a:rPr>
                      <m:t> </m:t>
                    </m:r>
                    <m:borderBox>
                      <m:borderBoxPr>
                        <m:ctrlPr>
                          <a:rPr lang="en-US" sz="4000" i="1">
                            <a:latin typeface="Cambria Math" panose="02040503050406030204" pitchFamily="18" charset="0"/>
                          </a:rPr>
                        </m:ctrlPr>
                      </m:borderBoxPr>
                      <m:e>
                        <m:r>
                          <a:rPr lang="en-US" sz="4000" b="0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=</m:t>
                        </m:r>
                      </m:e>
                    </m:borderBox>
                    <m:r>
                      <a:rPr lang="en-US" sz="4000" i="1">
                        <a:latin typeface="Cambria Math"/>
                      </a:rPr>
                      <m:t> 0,5</m:t>
                    </m:r>
                  </m:oMath>
                </a14:m>
                <a:r>
                  <a:rPr lang="en-US" sz="4000" dirty="0">
                    <a:latin typeface="Times New Roman" pitchFamily="18" charset="0"/>
                    <a:cs typeface="Times New Roman" pitchFamily="18" charset="0"/>
                  </a:rPr>
                  <a:t>;		 d) </a:t>
                </a:r>
                <a14:m>
                  <m:oMath xmlns:m="http://schemas.openxmlformats.org/officeDocument/2006/math">
                    <m:r>
                      <a:rPr lang="en-US" sz="4000" i="1">
                        <a:latin typeface="Cambria Math"/>
                      </a:rPr>
                      <m:t>−</m:t>
                    </m:r>
                    <m:rad>
                      <m:radPr>
                        <m:degHide m:val="on"/>
                        <m:ctrlPr>
                          <a:rPr lang="en-US" sz="4000" i="1"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sz="4000" i="1">
                            <a:latin typeface="Cambria Math"/>
                          </a:rPr>
                          <m:t>2</m:t>
                        </m:r>
                      </m:e>
                    </m:rad>
                    <m:r>
                      <a:rPr lang="en-US" sz="4000" i="1">
                        <a:latin typeface="Cambria Math"/>
                      </a:rPr>
                      <m:t> </m:t>
                    </m:r>
                    <m:borderBox>
                      <m:borderBoxPr>
                        <m:ctrlPr>
                          <a:rPr lang="en-US" sz="4000" i="1">
                            <a:latin typeface="Cambria Math" panose="02040503050406030204" pitchFamily="18" charset="0"/>
                          </a:rPr>
                        </m:ctrlPr>
                      </m:borderBoxPr>
                      <m:e>
                        <m:r>
                          <a:rPr lang="en-US" sz="4000" b="0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&lt;</m:t>
                        </m:r>
                      </m:e>
                    </m:borderBox>
                    <m:r>
                      <a:rPr lang="en-US" sz="4000" i="1">
                        <a:latin typeface="Cambria Math"/>
                      </a:rPr>
                      <m:t> 1.</m:t>
                    </m:r>
                  </m:oMath>
                </a14:m>
                <a:endParaRPr lang="en-US" sz="4000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2" name="Title 1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title"/>
              </p:nvPr>
            </p:nvSpPr>
            <p:spPr>
              <a:xfrm>
                <a:off x="457200" y="762000"/>
                <a:ext cx="8610600" cy="5257800"/>
              </a:xfrm>
              <a:blipFill rotWithShape="1">
                <a:blip r:embed="rId3"/>
                <a:stretch>
                  <a:fillRect l="-1628" r="-162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7410773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74638"/>
            <a:ext cx="8686800" cy="5745162"/>
          </a:xfrm>
        </p:spPr>
        <p:txBody>
          <a:bodyPr>
            <a:normAutofit/>
          </a:bodyPr>
          <a:lstStyle/>
          <a:p>
            <a:r>
              <a:rPr lang="en-US" dirty="0">
                <a:latin typeface="Times New Roman" pitchFamily="18" charset="0"/>
                <a:cs typeface="Times New Roman" pitchFamily="18" charset="0"/>
              </a:rPr>
              <a:t>ĐỂ SO SÁNH 2 SỐ 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VÀ 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b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dirty="0">
                <a:latin typeface="Times New Roman" pitchFamily="18" charset="0"/>
                <a:cs typeface="Times New Roman" pitchFamily="18" charset="0"/>
              </a:rPr>
              <a:t> TA THƯỜNG DÙNG BIỂU THỨC NÀO?</a:t>
            </a:r>
          </a:p>
        </p:txBody>
      </p:sp>
    </p:spTree>
    <p:extLst>
      <p:ext uri="{BB962C8B-B14F-4D97-AF65-F5344CB8AC3E}">
        <p14:creationId xmlns:p14="http://schemas.microsoft.com/office/powerpoint/2010/main" val="35797556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itle 1"/>
              <p:cNvSpPr>
                <a:spLocks noGrp="1"/>
              </p:cNvSpPr>
              <p:nvPr>
                <p:ph type="title"/>
              </p:nvPr>
            </p:nvSpPr>
            <p:spPr>
              <a:xfrm>
                <a:off x="457200" y="274638"/>
                <a:ext cx="8686800" cy="6202362"/>
              </a:xfrm>
            </p:spPr>
            <p:txBody>
              <a:bodyPr>
                <a:normAutofit/>
              </a:bodyPr>
              <a:lstStyle/>
              <a:p>
                <a:pPr algn="l"/>
                <a:r>
                  <a:rPr lang="en-US" dirty="0">
                    <a:latin typeface="Times New Roman" pitchFamily="18" charset="0"/>
                    <a:cs typeface="Times New Roman" pitchFamily="18" charset="0"/>
                  </a:rPr>
                  <a:t>        ĐỂ SO SÁNH 2 SỐ </a:t>
                </a:r>
                <a:r>
                  <a:rPr lang="en-US" dirty="0">
                    <a:solidFill>
                      <a:srgbClr val="FF0000"/>
                    </a:solidFill>
                    <a:latin typeface="Times New Roman" pitchFamily="18" charset="0"/>
                    <a:cs typeface="Times New Roman" pitchFamily="18" charset="0"/>
                  </a:rPr>
                  <a:t>a</a:t>
                </a:r>
                <a:r>
                  <a:rPr lang="en-US" dirty="0">
                    <a:latin typeface="Times New Roman" pitchFamily="18" charset="0"/>
                    <a:cs typeface="Times New Roman" pitchFamily="18" charset="0"/>
                  </a:rPr>
                  <a:t> VÀ </a:t>
                </a:r>
                <a:r>
                  <a:rPr lang="en-US" dirty="0">
                    <a:solidFill>
                      <a:srgbClr val="FF0000"/>
                    </a:solidFill>
                    <a:latin typeface="Times New Roman" pitchFamily="18" charset="0"/>
                    <a:cs typeface="Times New Roman" pitchFamily="18" charset="0"/>
                  </a:rPr>
                  <a:t>b</a:t>
                </a:r>
                <a:br>
                  <a:rPr lang="en-US" dirty="0">
                    <a:solidFill>
                      <a:srgbClr val="FF0000"/>
                    </a:solidFill>
                    <a:latin typeface="Times New Roman" pitchFamily="18" charset="0"/>
                    <a:cs typeface="Times New Roman" pitchFamily="18" charset="0"/>
                  </a:rPr>
                </a:br>
                <a:r>
                  <a:rPr lang="en-US" dirty="0">
                    <a:latin typeface="Times New Roman" pitchFamily="18" charset="0"/>
                    <a:cs typeface="Times New Roman" pitchFamily="18" charset="0"/>
                  </a:rPr>
                  <a:t>TA THƯỜNG DÙNG BIỂU THỨC 	</a:t>
                </a:r>
                <a:br>
                  <a:rPr lang="en-US" b="0" i="1" dirty="0">
                    <a:latin typeface="Cambria Math"/>
                    <a:cs typeface="Times New Roman" pitchFamily="18" charset="0"/>
                  </a:rPr>
                </a:br>
                <a:br>
                  <a:rPr lang="en-US" b="0" i="1" dirty="0">
                    <a:latin typeface="Cambria Math"/>
                    <a:cs typeface="Times New Roman" pitchFamily="18" charset="0"/>
                  </a:rPr>
                </a:b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6000" b="0" i="1" smtClean="0">
                          <a:effectLst/>
                          <a:latin typeface="Cambria Math"/>
                          <a:cs typeface="Times New Roman" pitchFamily="18" charset="0"/>
                        </a:rPr>
                        <m:t>𝑎</m:t>
                      </m:r>
                      <m:r>
                        <a:rPr lang="en-US" sz="6000" b="0" i="1" smtClean="0">
                          <a:effectLst/>
                          <a:latin typeface="Cambria Math"/>
                          <a:ea typeface="Cambria Math"/>
                          <a:cs typeface="Times New Roman" pitchFamily="18" charset="0"/>
                        </a:rPr>
                        <m:t>&gt;</m:t>
                      </m:r>
                      <m:r>
                        <a:rPr lang="en-US" sz="6000" b="0" i="1" smtClean="0">
                          <a:effectLst/>
                          <a:latin typeface="Cambria Math"/>
                          <a:ea typeface="Cambria Math"/>
                          <a:cs typeface="Times New Roman" pitchFamily="18" charset="0"/>
                        </a:rPr>
                        <m:t>𝑏</m:t>
                      </m:r>
                      <m:r>
                        <a:rPr lang="en-US" sz="6000" b="0" i="1" smtClean="0">
                          <a:effectLst/>
                          <a:latin typeface="Cambria Math"/>
                          <a:ea typeface="Cambria Math"/>
                          <a:cs typeface="Times New Roman" pitchFamily="18" charset="0"/>
                        </a:rPr>
                        <m:t> </m:t>
                      </m:r>
                      <m:r>
                        <a:rPr lang="en-US" sz="6000" b="0" i="1" smtClean="0">
                          <a:effectLst/>
                          <a:latin typeface="Cambria Math"/>
                          <a:ea typeface="Cambria Math"/>
                          <a:cs typeface="Times New Roman" pitchFamily="18" charset="0"/>
                        </a:rPr>
                        <m:t>h𝑜</m:t>
                      </m:r>
                      <m:r>
                        <a:rPr lang="en-US" sz="6000" b="0" i="1" smtClean="0">
                          <a:effectLst/>
                          <a:latin typeface="Cambria Math"/>
                          <a:ea typeface="Cambria Math"/>
                          <a:cs typeface="Times New Roman" pitchFamily="18" charset="0"/>
                        </a:rPr>
                        <m:t>ặ</m:t>
                      </m:r>
                      <m:r>
                        <a:rPr lang="en-US" sz="6000" b="0" i="1" smtClean="0">
                          <a:effectLst/>
                          <a:latin typeface="Cambria Math"/>
                          <a:ea typeface="Cambria Math"/>
                          <a:cs typeface="Times New Roman" pitchFamily="18" charset="0"/>
                        </a:rPr>
                        <m:t>𝑐</m:t>
                      </m:r>
                      <m:r>
                        <a:rPr lang="en-US" sz="6000" b="0" i="1" smtClean="0">
                          <a:effectLst/>
                          <a:latin typeface="Cambria Math"/>
                          <a:ea typeface="Cambria Math"/>
                          <a:cs typeface="Times New Roman" pitchFamily="18" charset="0"/>
                        </a:rPr>
                        <m:t> </m:t>
                      </m:r>
                      <m:r>
                        <a:rPr lang="en-US" sz="6000" b="0" i="1" smtClean="0">
                          <a:effectLst/>
                          <a:latin typeface="Cambria Math"/>
                          <a:ea typeface="Cambria Math"/>
                          <a:cs typeface="Times New Roman" pitchFamily="18" charset="0"/>
                        </a:rPr>
                        <m:t>𝑎</m:t>
                      </m:r>
                      <m:r>
                        <a:rPr lang="en-US" sz="6000" b="0" i="1" smtClean="0">
                          <a:effectLst/>
                          <a:latin typeface="Cambria Math"/>
                          <a:ea typeface="Cambria Math"/>
                          <a:cs typeface="Times New Roman" pitchFamily="18" charset="0"/>
                        </a:rPr>
                        <m:t>&lt;</m:t>
                      </m:r>
                      <m:r>
                        <a:rPr lang="en-US" sz="6000" b="0" i="1" smtClean="0">
                          <a:effectLst/>
                          <a:latin typeface="Cambria Math"/>
                          <a:ea typeface="Cambria Math"/>
                          <a:cs typeface="Times New Roman" pitchFamily="18" charset="0"/>
                        </a:rPr>
                        <m:t>𝑏</m:t>
                      </m:r>
                    </m:oMath>
                  </m:oMathPara>
                </a14:m>
                <a:endParaRPr lang="en-US" sz="6000" dirty="0">
                  <a:effectLst/>
                </a:endParaRPr>
              </a:p>
            </p:txBody>
          </p:sp>
        </mc:Choice>
        <mc:Fallback xmlns="">
          <p:sp>
            <p:nvSpPr>
              <p:cNvPr id="2" name="Title 1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title"/>
              </p:nvPr>
            </p:nvSpPr>
            <p:spPr>
              <a:xfrm>
                <a:off x="457200" y="274638"/>
                <a:ext cx="8686800" cy="6202362"/>
              </a:xfrm>
              <a:blipFill rotWithShape="1">
                <a:blip r:embed="rId3"/>
                <a:stretch>
                  <a:fillRect l="-280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4698416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623455"/>
            <a:ext cx="8229600" cy="1143000"/>
          </a:xfrm>
        </p:spPr>
        <p:txBody>
          <a:bodyPr/>
          <a:lstStyle/>
          <a:p>
            <a:pPr algn="l"/>
            <a:r>
              <a:rPr lang="en-US" b="1" dirty="0">
                <a:latin typeface="Times New Roman" pitchFamily="18" charset="0"/>
                <a:cs typeface="Times New Roman" pitchFamily="18" charset="0"/>
              </a:rPr>
              <a:t>*. ÔN TẬP BẤT ĐẲNG THỨC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1676400"/>
            <a:ext cx="8229600" cy="4221163"/>
          </a:xfrm>
        </p:spPr>
        <p:txBody>
          <a:bodyPr/>
          <a:lstStyle/>
          <a:p>
            <a:pPr marL="514350" indent="-514350">
              <a:buAutoNum type="arabicPeriod"/>
            </a:pP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Khái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niệm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bất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đẳng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thức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0" indent="0" algn="ctr">
              <a:buNone/>
            </a:pPr>
            <a:endParaRPr lang="en-US" sz="4000" i="1" dirty="0"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mệnh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đề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dạng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"a &lt; b"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hoặc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0" indent="0" algn="ctr">
              <a:buNone/>
            </a:pP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"a &gt; b"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gọi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bất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đẳng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>
                <a:latin typeface="Times New Roman" pitchFamily="18" charset="0"/>
                <a:cs typeface="Times New Roman" pitchFamily="18" charset="0"/>
              </a:rPr>
              <a:t>thức</a:t>
            </a:r>
            <a:r>
              <a:rPr lang="en-US" sz="4000" i="1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>
              <a:buNone/>
            </a:pP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-20782" y="0"/>
            <a:ext cx="9144000" cy="685800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BẤT ĐẲNG THỨC</a:t>
            </a:r>
          </a:p>
        </p:txBody>
      </p:sp>
    </p:spTree>
    <p:extLst>
      <p:ext uri="{BB962C8B-B14F-4D97-AF65-F5344CB8AC3E}">
        <p14:creationId xmlns:p14="http://schemas.microsoft.com/office/powerpoint/2010/main" val="383065718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457200" y="457200"/>
                <a:ext cx="8686800" cy="5668963"/>
              </a:xfrm>
            </p:spPr>
            <p:txBody>
              <a:bodyPr>
                <a:normAutofit/>
              </a:bodyPr>
              <a:lstStyle/>
              <a:p>
                <a:pPr marL="0" indent="0" algn="ctr">
                  <a:buNone/>
                </a:pPr>
                <a:endParaRPr lang="en-US" sz="4400" dirty="0">
                  <a:latin typeface="Times New Roman" pitchFamily="18" charset="0"/>
                  <a:cs typeface="Times New Roman" pitchFamily="18" charset="0"/>
                </a:endParaRPr>
              </a:p>
              <a:p>
                <a:pPr marL="0" indent="0" algn="ctr">
                  <a:buNone/>
                </a:pPr>
                <a:r>
                  <a:rPr lang="en-US" sz="4400" dirty="0" err="1">
                    <a:latin typeface="Times New Roman" pitchFamily="18" charset="0"/>
                    <a:cs typeface="Times New Roman" pitchFamily="18" charset="0"/>
                  </a:rPr>
                  <a:t>Trong</a:t>
                </a:r>
                <a:r>
                  <a:rPr lang="en-US" sz="44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4400" dirty="0" err="1">
                    <a:latin typeface="Times New Roman" pitchFamily="18" charset="0"/>
                    <a:cs typeface="Times New Roman" pitchFamily="18" charset="0"/>
                  </a:rPr>
                  <a:t>các</a:t>
                </a:r>
                <a:r>
                  <a:rPr lang="en-US" sz="44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4400" dirty="0" err="1">
                    <a:latin typeface="Times New Roman" pitchFamily="18" charset="0"/>
                    <a:cs typeface="Times New Roman" pitchFamily="18" charset="0"/>
                  </a:rPr>
                  <a:t>mệnh</a:t>
                </a:r>
                <a:r>
                  <a:rPr lang="en-US" sz="44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4400" dirty="0" err="1">
                    <a:latin typeface="Times New Roman" pitchFamily="18" charset="0"/>
                    <a:cs typeface="Times New Roman" pitchFamily="18" charset="0"/>
                  </a:rPr>
                  <a:t>đề</a:t>
                </a:r>
                <a:r>
                  <a:rPr lang="en-US" sz="44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4400" dirty="0" err="1">
                    <a:latin typeface="Times New Roman" pitchFamily="18" charset="0"/>
                    <a:cs typeface="Times New Roman" pitchFamily="18" charset="0"/>
                  </a:rPr>
                  <a:t>sau</a:t>
                </a:r>
                <a:r>
                  <a:rPr lang="en-US" sz="44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</a:p>
              <a:p>
                <a:pPr marL="0" indent="0">
                  <a:buNone/>
                </a:pPr>
                <a:r>
                  <a:rPr lang="en-US" sz="4400" dirty="0" err="1">
                    <a:latin typeface="Times New Roman" pitchFamily="18" charset="0"/>
                    <a:cs typeface="Times New Roman" pitchFamily="18" charset="0"/>
                  </a:rPr>
                  <a:t>mệnh</a:t>
                </a:r>
                <a:r>
                  <a:rPr lang="en-US" sz="44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4400" dirty="0" err="1">
                    <a:latin typeface="Times New Roman" pitchFamily="18" charset="0"/>
                    <a:cs typeface="Times New Roman" pitchFamily="18" charset="0"/>
                  </a:rPr>
                  <a:t>đề</a:t>
                </a:r>
                <a:r>
                  <a:rPr lang="en-US" sz="44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4400" dirty="0" err="1">
                    <a:latin typeface="Times New Roman" pitchFamily="18" charset="0"/>
                    <a:cs typeface="Times New Roman" pitchFamily="18" charset="0"/>
                  </a:rPr>
                  <a:t>nào</a:t>
                </a:r>
                <a:r>
                  <a:rPr lang="en-US" sz="44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4400" dirty="0" err="1">
                    <a:latin typeface="Times New Roman" pitchFamily="18" charset="0"/>
                    <a:cs typeface="Times New Roman" pitchFamily="18" charset="0"/>
                  </a:rPr>
                  <a:t>đúng</a:t>
                </a:r>
                <a:r>
                  <a:rPr lang="en-US" sz="4400" dirty="0">
                    <a:latin typeface="Times New Roman" pitchFamily="18" charset="0"/>
                    <a:cs typeface="Times New Roman" pitchFamily="18" charset="0"/>
                  </a:rPr>
                  <a:t>, </a:t>
                </a:r>
                <a:r>
                  <a:rPr lang="en-US" sz="4400" dirty="0" err="1">
                    <a:latin typeface="Times New Roman" pitchFamily="18" charset="0"/>
                    <a:cs typeface="Times New Roman" pitchFamily="18" charset="0"/>
                  </a:rPr>
                  <a:t>mệnh</a:t>
                </a:r>
                <a:r>
                  <a:rPr lang="en-US" sz="44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4400" dirty="0" err="1">
                    <a:latin typeface="Times New Roman" pitchFamily="18" charset="0"/>
                    <a:cs typeface="Times New Roman" pitchFamily="18" charset="0"/>
                  </a:rPr>
                  <a:t>đề</a:t>
                </a:r>
                <a:r>
                  <a:rPr lang="en-US" sz="44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4400" dirty="0" err="1">
                    <a:latin typeface="Times New Roman" pitchFamily="18" charset="0"/>
                    <a:cs typeface="Times New Roman" pitchFamily="18" charset="0"/>
                  </a:rPr>
                  <a:t>nào</a:t>
                </a:r>
                <a:r>
                  <a:rPr lang="en-US" sz="44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4400" dirty="0" err="1">
                    <a:latin typeface="Times New Roman" pitchFamily="18" charset="0"/>
                    <a:cs typeface="Times New Roman" pitchFamily="18" charset="0"/>
                  </a:rPr>
                  <a:t>sai</a:t>
                </a:r>
                <a:r>
                  <a:rPr lang="en-US" sz="4400" dirty="0">
                    <a:latin typeface="Times New Roman" pitchFamily="18" charset="0"/>
                    <a:cs typeface="Times New Roman" pitchFamily="18" charset="0"/>
                  </a:rPr>
                  <a:t>?</a:t>
                </a:r>
              </a:p>
              <a:p>
                <a:pPr marL="0" indent="0">
                  <a:buNone/>
                </a:pPr>
                <a:r>
                  <a:rPr lang="en-US" sz="4400" dirty="0">
                    <a:latin typeface="Times New Roman" pitchFamily="18" charset="0"/>
                    <a:cs typeface="Times New Roman" pitchFamily="18" charset="0"/>
                  </a:rPr>
                  <a:t>   a) 1 &lt; 4     </a:t>
                </a:r>
                <a14:m>
                  <m:oMath xmlns:m="http://schemas.openxmlformats.org/officeDocument/2006/math">
                    <m:borderBox>
                      <m:borderBoxPr>
                        <m:ctrlPr>
                          <a:rPr lang="en-US" sz="4400" i="1" smtClean="0"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borderBoxPr>
                      <m:e>
                        <m:r>
                          <a:rPr lang="en-US" sz="4400" b="0" i="1" smtClean="0">
                            <a:solidFill>
                              <a:schemeClr val="bg1"/>
                            </a:solidFill>
                            <a:latin typeface="Cambria Math"/>
                            <a:cs typeface="Times New Roman" pitchFamily="18" charset="0"/>
                          </a:rPr>
                          <m:t>Đ</m:t>
                        </m:r>
                      </m:e>
                    </m:borderBox>
                  </m:oMath>
                </a14:m>
                <a:r>
                  <a:rPr lang="en-US" sz="4400" dirty="0">
                    <a:latin typeface="Times New Roman" pitchFamily="18" charset="0"/>
                    <a:cs typeface="Times New Roman" pitchFamily="18" charset="0"/>
                  </a:rPr>
                  <a:t>        b) 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en-US" sz="4400" i="1" smtClean="0"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radPr>
                      <m:deg/>
                      <m:e>
                        <m:r>
                          <a:rPr lang="en-US" sz="4400" b="0" i="1" smtClean="0">
                            <a:latin typeface="Cambria Math"/>
                            <a:cs typeface="Times New Roman" pitchFamily="18" charset="0"/>
                          </a:rPr>
                          <m:t>4</m:t>
                        </m:r>
                      </m:e>
                    </m:rad>
                    <m:r>
                      <a:rPr lang="en-US" sz="4400" b="0" i="1" smtClean="0">
                        <a:latin typeface="Cambria Math"/>
                        <a:cs typeface="Times New Roman" pitchFamily="18" charset="0"/>
                      </a:rPr>
                      <m:t>&gt;3</m:t>
                    </m:r>
                    <m:r>
                      <a:rPr lang="en-US" sz="4400" b="0" i="0" smtClean="0">
                        <a:latin typeface="Cambria Math"/>
                        <a:cs typeface="Times New Roman" pitchFamily="18" charset="0"/>
                      </a:rPr>
                      <m:t>  </m:t>
                    </m:r>
                    <m:borderBox>
                      <m:borderBoxPr>
                        <m:ctrlPr>
                          <a:rPr lang="en-US" sz="4400" b="0" i="1" smtClean="0"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borderBoxPr>
                      <m:e>
                        <m:r>
                          <a:rPr lang="en-US" sz="4400" b="0" i="1" smtClean="0">
                            <a:solidFill>
                              <a:schemeClr val="bg1"/>
                            </a:solidFill>
                            <a:latin typeface="Cambria Math"/>
                            <a:cs typeface="Times New Roman" pitchFamily="18" charset="0"/>
                          </a:rPr>
                          <m:t>Đ</m:t>
                        </m:r>
                      </m:e>
                    </m:borderBox>
                    <m:r>
                      <a:rPr lang="en-US" sz="4400" b="0" i="0" smtClean="0">
                        <a:latin typeface="Cambria Math"/>
                        <a:cs typeface="Times New Roman" pitchFamily="18" charset="0"/>
                      </a:rPr>
                      <m:t> </m:t>
                    </m:r>
                  </m:oMath>
                </a14:m>
                <a:endParaRPr lang="en-US" sz="4400" b="0" i="0" dirty="0">
                  <a:latin typeface="Cambria Math"/>
                  <a:cs typeface="Times New Roman" pitchFamily="18" charset="0"/>
                </a:endParaRP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r>
                      <a:rPr lang="en-US" sz="4400" b="0" i="0" smtClean="0">
                        <a:latin typeface="Cambria Math"/>
                        <a:cs typeface="Times New Roman" pitchFamily="18" charset="0"/>
                      </a:rPr>
                      <m:t>   </m:t>
                    </m:r>
                    <m:r>
                      <m:rPr>
                        <m:sty m:val="p"/>
                      </m:rPr>
                      <a:rPr lang="en-US" sz="4400" b="0" i="0" smtClean="0">
                        <a:latin typeface="Cambria Math"/>
                        <a:cs typeface="Times New Roman" pitchFamily="18" charset="0"/>
                      </a:rPr>
                      <m:t>c</m:t>
                    </m:r>
                    <m:r>
                      <a:rPr lang="en-US" sz="4400" b="0" i="0" smtClean="0">
                        <a:latin typeface="Cambria Math"/>
                        <a:cs typeface="Times New Roman" pitchFamily="18" charset="0"/>
                      </a:rPr>
                      <m:t>) </m:t>
                    </m:r>
                    <m:rad>
                      <m:radPr>
                        <m:degHide m:val="on"/>
                        <m:ctrlPr>
                          <a:rPr lang="en-US" sz="4400" b="0" i="1" smtClean="0"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radPr>
                      <m:deg/>
                      <m:e>
                        <m:r>
                          <a:rPr lang="en-US" sz="4400" b="0" i="1" smtClean="0">
                            <a:latin typeface="Cambria Math"/>
                            <a:cs typeface="Times New Roman" pitchFamily="18" charset="0"/>
                          </a:rPr>
                          <m:t>2</m:t>
                        </m:r>
                      </m:e>
                    </m:rad>
                    <m:r>
                      <a:rPr lang="en-US" sz="4400" b="0" i="1" smtClean="0">
                        <a:latin typeface="Cambria Math"/>
                        <a:ea typeface="Cambria Math"/>
                        <a:cs typeface="Times New Roman" pitchFamily="18" charset="0"/>
                      </a:rPr>
                      <m:t>≥2 </m:t>
                    </m:r>
                    <m:borderBox>
                      <m:borderBoxPr>
                        <m:ctrlPr>
                          <a:rPr lang="en-US" sz="4400" b="0" i="1" smtClean="0">
                            <a:latin typeface="Cambria Math" panose="02040503050406030204" pitchFamily="18" charset="0"/>
                            <a:ea typeface="Cambria Math"/>
                            <a:cs typeface="Times New Roman" pitchFamily="18" charset="0"/>
                          </a:rPr>
                        </m:ctrlPr>
                      </m:borderBoxPr>
                      <m:e>
                        <m:r>
                          <a:rPr lang="en-US" sz="4400" b="0" i="1" smtClean="0">
                            <a:solidFill>
                              <a:schemeClr val="bg1"/>
                            </a:solidFill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Đ</m:t>
                        </m:r>
                      </m:e>
                    </m:borderBox>
                  </m:oMath>
                </a14:m>
                <a:r>
                  <a:rPr lang="en-US" sz="4400" dirty="0">
                    <a:latin typeface="Times New Roman" pitchFamily="18" charset="0"/>
                    <a:cs typeface="Times New Roman" pitchFamily="18" charset="0"/>
                  </a:rPr>
                  <a:t>        d) </a:t>
                </a:r>
                <a14:m>
                  <m:oMath xmlns:m="http://schemas.openxmlformats.org/officeDocument/2006/math">
                    <m:r>
                      <a:rPr lang="en-US" sz="4400" b="0" i="1" smtClean="0">
                        <a:latin typeface="Cambria Math"/>
                        <a:cs typeface="Times New Roman" pitchFamily="18" charset="0"/>
                      </a:rPr>
                      <m:t>−1</m:t>
                    </m:r>
                    <m:r>
                      <a:rPr lang="en-US" sz="4400" b="0" i="1" smtClean="0">
                        <a:latin typeface="Cambria Math"/>
                        <a:ea typeface="Cambria Math"/>
                        <a:cs typeface="Times New Roman" pitchFamily="18" charset="0"/>
                      </a:rPr>
                      <m:t>≤0  </m:t>
                    </m:r>
                    <m:borderBox>
                      <m:borderBoxPr>
                        <m:ctrlPr>
                          <a:rPr lang="en-US" sz="4400" b="0" i="1" smtClean="0">
                            <a:latin typeface="Cambria Math" panose="02040503050406030204" pitchFamily="18" charset="0"/>
                            <a:ea typeface="Cambria Math"/>
                            <a:cs typeface="Times New Roman" pitchFamily="18" charset="0"/>
                          </a:rPr>
                        </m:ctrlPr>
                      </m:borderBoxPr>
                      <m:e>
                        <m:r>
                          <a:rPr lang="en-US" sz="4400" b="0" i="1" smtClean="0">
                            <a:solidFill>
                              <a:schemeClr val="bg1"/>
                            </a:solidFill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Đ</m:t>
                        </m:r>
                      </m:e>
                    </m:borderBox>
                  </m:oMath>
                </a14:m>
                <a:endParaRPr lang="en-US" sz="4400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57200" y="457200"/>
                <a:ext cx="8686800" cy="5668963"/>
              </a:xfrm>
              <a:blipFill rotWithShape="1">
                <a:blip r:embed="rId3"/>
                <a:stretch>
                  <a:fillRect l="-280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Rounded Rectangle 3"/>
          <p:cNvSpPr/>
          <p:nvPr/>
        </p:nvSpPr>
        <p:spPr>
          <a:xfrm>
            <a:off x="0" y="0"/>
            <a:ext cx="9144000" cy="685800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BẤT ĐẲNG THỨC</a:t>
            </a:r>
          </a:p>
        </p:txBody>
      </p:sp>
    </p:spTree>
    <p:extLst>
      <p:ext uri="{BB962C8B-B14F-4D97-AF65-F5344CB8AC3E}">
        <p14:creationId xmlns:p14="http://schemas.microsoft.com/office/powerpoint/2010/main" val="91389291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457200" y="838200"/>
                <a:ext cx="8229600" cy="5287963"/>
              </a:xfrm>
            </p:spPr>
            <p:txBody>
              <a:bodyPr/>
              <a:lstStyle/>
              <a:p>
                <a:pPr marL="0" indent="0" algn="ctr">
                  <a:buNone/>
                </a:pPr>
                <a:endParaRPr lang="en-US" dirty="0">
                  <a:latin typeface="Times New Roman" pitchFamily="18" charset="0"/>
                  <a:cs typeface="Times New Roman" pitchFamily="18" charset="0"/>
                </a:endParaRPr>
              </a:p>
              <a:p>
                <a:pPr marL="0" indent="0" algn="ctr">
                  <a:buNone/>
                </a:pPr>
                <a:r>
                  <a:rPr lang="en-US" sz="4000" dirty="0" err="1">
                    <a:latin typeface="Times New Roman" pitchFamily="18" charset="0"/>
                    <a:cs typeface="Times New Roman" pitchFamily="18" charset="0"/>
                  </a:rPr>
                  <a:t>Trong</a:t>
                </a:r>
                <a:r>
                  <a:rPr lang="en-US" sz="40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4000" dirty="0" err="1">
                    <a:latin typeface="Times New Roman" pitchFamily="18" charset="0"/>
                    <a:cs typeface="Times New Roman" pitchFamily="18" charset="0"/>
                  </a:rPr>
                  <a:t>các</a:t>
                </a:r>
                <a:r>
                  <a:rPr lang="en-US" sz="40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4000" dirty="0" err="1">
                    <a:latin typeface="Times New Roman" pitchFamily="18" charset="0"/>
                    <a:cs typeface="Times New Roman" pitchFamily="18" charset="0"/>
                  </a:rPr>
                  <a:t>mệnh</a:t>
                </a:r>
                <a:r>
                  <a:rPr lang="en-US" sz="40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4000" dirty="0" err="1">
                    <a:latin typeface="Times New Roman" pitchFamily="18" charset="0"/>
                    <a:cs typeface="Times New Roman" pitchFamily="18" charset="0"/>
                  </a:rPr>
                  <a:t>đề</a:t>
                </a:r>
                <a:r>
                  <a:rPr lang="en-US" sz="40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4000" dirty="0" err="1">
                    <a:latin typeface="Times New Roman" pitchFamily="18" charset="0"/>
                    <a:cs typeface="Times New Roman" pitchFamily="18" charset="0"/>
                  </a:rPr>
                  <a:t>sau</a:t>
                </a:r>
                <a:r>
                  <a:rPr lang="en-US" sz="40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</a:p>
              <a:p>
                <a:pPr marL="0" indent="0" algn="ctr">
                  <a:buNone/>
                </a:pPr>
                <a:r>
                  <a:rPr lang="en-US" sz="4000" dirty="0" err="1">
                    <a:latin typeface="Times New Roman" pitchFamily="18" charset="0"/>
                    <a:cs typeface="Times New Roman" pitchFamily="18" charset="0"/>
                  </a:rPr>
                  <a:t>mệnh</a:t>
                </a:r>
                <a:r>
                  <a:rPr lang="en-US" sz="40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4000" dirty="0" err="1">
                    <a:latin typeface="Times New Roman" pitchFamily="18" charset="0"/>
                    <a:cs typeface="Times New Roman" pitchFamily="18" charset="0"/>
                  </a:rPr>
                  <a:t>đề</a:t>
                </a:r>
                <a:r>
                  <a:rPr lang="en-US" sz="40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4000" dirty="0" err="1">
                    <a:latin typeface="Times New Roman" pitchFamily="18" charset="0"/>
                    <a:cs typeface="Times New Roman" pitchFamily="18" charset="0"/>
                  </a:rPr>
                  <a:t>nào</a:t>
                </a:r>
                <a:r>
                  <a:rPr lang="en-US" sz="40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4000" dirty="0" err="1">
                    <a:latin typeface="Times New Roman" pitchFamily="18" charset="0"/>
                    <a:cs typeface="Times New Roman" pitchFamily="18" charset="0"/>
                  </a:rPr>
                  <a:t>đúng</a:t>
                </a:r>
                <a:r>
                  <a:rPr lang="en-US" sz="4000" dirty="0">
                    <a:latin typeface="Times New Roman" pitchFamily="18" charset="0"/>
                    <a:cs typeface="Times New Roman" pitchFamily="18" charset="0"/>
                  </a:rPr>
                  <a:t>, </a:t>
                </a:r>
                <a:r>
                  <a:rPr lang="en-US" sz="4000" dirty="0" err="1">
                    <a:latin typeface="Times New Roman" pitchFamily="18" charset="0"/>
                    <a:cs typeface="Times New Roman" pitchFamily="18" charset="0"/>
                  </a:rPr>
                  <a:t>mệnh</a:t>
                </a:r>
                <a:r>
                  <a:rPr lang="en-US" sz="40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4000" dirty="0" err="1">
                    <a:latin typeface="Times New Roman" pitchFamily="18" charset="0"/>
                    <a:cs typeface="Times New Roman" pitchFamily="18" charset="0"/>
                  </a:rPr>
                  <a:t>đề</a:t>
                </a:r>
                <a:r>
                  <a:rPr lang="en-US" sz="40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4000" dirty="0" err="1">
                    <a:latin typeface="Times New Roman" pitchFamily="18" charset="0"/>
                    <a:cs typeface="Times New Roman" pitchFamily="18" charset="0"/>
                  </a:rPr>
                  <a:t>nào</a:t>
                </a:r>
                <a:r>
                  <a:rPr lang="en-US" sz="40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4000" dirty="0" err="1">
                    <a:latin typeface="Times New Roman" pitchFamily="18" charset="0"/>
                    <a:cs typeface="Times New Roman" pitchFamily="18" charset="0"/>
                  </a:rPr>
                  <a:t>sai</a:t>
                </a:r>
                <a:r>
                  <a:rPr lang="en-US" sz="4000" dirty="0">
                    <a:latin typeface="Times New Roman" pitchFamily="18" charset="0"/>
                    <a:cs typeface="Times New Roman" pitchFamily="18" charset="0"/>
                  </a:rPr>
                  <a:t>?</a:t>
                </a:r>
              </a:p>
              <a:p>
                <a:pPr marL="0" indent="0">
                  <a:buNone/>
                </a:pPr>
                <a:r>
                  <a:rPr lang="en-US" dirty="0">
                    <a:latin typeface="Times New Roman" pitchFamily="18" charset="0"/>
                    <a:cs typeface="Times New Roman" pitchFamily="18" charset="0"/>
                  </a:rPr>
                  <a:t> </a:t>
                </a:r>
              </a:p>
              <a:p>
                <a:pPr marL="0" indent="0">
                  <a:buNone/>
                </a:pPr>
                <a:r>
                  <a:rPr lang="en-US" sz="3600" dirty="0">
                    <a:latin typeface="Times New Roman" pitchFamily="18" charset="0"/>
                    <a:cs typeface="Times New Roman" pitchFamily="18" charset="0"/>
                  </a:rPr>
                  <a:t>       a) 1 &lt; 4       </a:t>
                </a:r>
                <a14:m>
                  <m:oMath xmlns:m="http://schemas.openxmlformats.org/officeDocument/2006/math">
                    <m:borderBox>
                      <m:borderBoxPr>
                        <m:ctrlPr>
                          <a:rPr lang="en-US" sz="3600" i="1" smtClean="0"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borderBoxPr>
                      <m:e>
                        <m:r>
                          <a:rPr lang="en-US" sz="3600" b="0" i="1" smtClean="0">
                            <a:solidFill>
                              <a:srgbClr val="FF0000"/>
                            </a:solidFill>
                            <a:latin typeface="Cambria Math"/>
                            <a:cs typeface="Times New Roman" pitchFamily="18" charset="0"/>
                          </a:rPr>
                          <m:t>Đ</m:t>
                        </m:r>
                      </m:e>
                    </m:borderBox>
                  </m:oMath>
                </a14:m>
                <a:r>
                  <a:rPr lang="en-US" sz="3600" dirty="0">
                    <a:latin typeface="Times New Roman" pitchFamily="18" charset="0"/>
                    <a:cs typeface="Times New Roman" pitchFamily="18" charset="0"/>
                  </a:rPr>
                  <a:t>               b) 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en-US" sz="3600" i="1" smtClean="0"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radPr>
                      <m:deg/>
                      <m:e>
                        <m:r>
                          <a:rPr lang="en-US" sz="3600" b="0" i="1" smtClean="0">
                            <a:latin typeface="Cambria Math"/>
                            <a:cs typeface="Times New Roman" pitchFamily="18" charset="0"/>
                          </a:rPr>
                          <m:t>4</m:t>
                        </m:r>
                      </m:e>
                    </m:rad>
                    <m:r>
                      <a:rPr lang="en-US" sz="3600" b="0" i="1" smtClean="0">
                        <a:latin typeface="Cambria Math"/>
                        <a:cs typeface="Times New Roman" pitchFamily="18" charset="0"/>
                      </a:rPr>
                      <m:t>&gt;3</m:t>
                    </m:r>
                    <m:r>
                      <a:rPr lang="en-US" sz="3600" b="0" i="0" smtClean="0">
                        <a:latin typeface="Cambria Math"/>
                        <a:cs typeface="Times New Roman" pitchFamily="18" charset="0"/>
                      </a:rPr>
                      <m:t>   </m:t>
                    </m:r>
                    <m:borderBox>
                      <m:borderBoxPr>
                        <m:ctrlPr>
                          <a:rPr lang="en-US" sz="3600" b="0" i="1" smtClean="0"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borderBoxPr>
                      <m:e>
                        <m:r>
                          <a:rPr lang="en-US" sz="3600" b="0" i="1" smtClean="0">
                            <a:solidFill>
                              <a:srgbClr val="FF0000"/>
                            </a:solidFill>
                            <a:latin typeface="Cambria Math"/>
                            <a:cs typeface="Times New Roman" pitchFamily="18" charset="0"/>
                          </a:rPr>
                          <m:t>𝑆</m:t>
                        </m:r>
                      </m:e>
                    </m:borderBox>
                  </m:oMath>
                </a14:m>
                <a:endParaRPr lang="en-US" sz="3600" b="0" i="1" dirty="0">
                  <a:latin typeface="Cambria Math"/>
                  <a:cs typeface="Times New Roman" pitchFamily="18" charset="0"/>
                </a:endParaRP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r>
                      <a:rPr lang="en-US" sz="3600" b="0" i="0" smtClean="0">
                        <a:latin typeface="Cambria Math"/>
                        <a:cs typeface="Times New Roman" pitchFamily="18" charset="0"/>
                      </a:rPr>
                      <m:t>        </m:t>
                    </m:r>
                    <m:r>
                      <m:rPr>
                        <m:sty m:val="p"/>
                      </m:rPr>
                      <a:rPr lang="en-US" sz="3600" b="0" i="0" smtClean="0">
                        <a:latin typeface="Cambria Math"/>
                        <a:cs typeface="Times New Roman" pitchFamily="18" charset="0"/>
                      </a:rPr>
                      <m:t>c</m:t>
                    </m:r>
                    <m:r>
                      <a:rPr lang="en-US" sz="3600" b="0" i="0" smtClean="0">
                        <a:latin typeface="Cambria Math"/>
                        <a:cs typeface="Times New Roman" pitchFamily="18" charset="0"/>
                      </a:rPr>
                      <m:t>) </m:t>
                    </m:r>
                    <m:rad>
                      <m:radPr>
                        <m:degHide m:val="on"/>
                        <m:ctrlPr>
                          <a:rPr lang="en-US" sz="3600" b="0" i="1" smtClean="0"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radPr>
                      <m:deg/>
                      <m:e>
                        <m:r>
                          <a:rPr lang="en-US" sz="3600" b="0" i="1" smtClean="0">
                            <a:latin typeface="Cambria Math"/>
                            <a:cs typeface="Times New Roman" pitchFamily="18" charset="0"/>
                          </a:rPr>
                          <m:t>2</m:t>
                        </m:r>
                      </m:e>
                    </m:rad>
                    <m:r>
                      <a:rPr lang="en-US" sz="3600" b="0" i="1" smtClean="0">
                        <a:latin typeface="Cambria Math"/>
                        <a:ea typeface="Cambria Math"/>
                        <a:cs typeface="Times New Roman" pitchFamily="18" charset="0"/>
                      </a:rPr>
                      <m:t>≥2</m:t>
                    </m:r>
                  </m:oMath>
                </a14:m>
                <a:r>
                  <a:rPr lang="en-US" sz="3600" dirty="0">
                    <a:latin typeface="Times New Roman" pitchFamily="18" charset="0"/>
                    <a:cs typeface="Times New Roman" pitchFamily="18" charset="0"/>
                  </a:rPr>
                  <a:t>   </a:t>
                </a:r>
                <a14:m>
                  <m:oMath xmlns:m="http://schemas.openxmlformats.org/officeDocument/2006/math">
                    <m:borderBox>
                      <m:borderBoxPr>
                        <m:ctrlPr>
                          <a:rPr lang="en-US" sz="3600" i="1" smtClean="0"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borderBoxPr>
                      <m:e>
                        <m:r>
                          <a:rPr lang="en-US" sz="3600" b="0" i="1" smtClean="0">
                            <a:solidFill>
                              <a:srgbClr val="FF0000"/>
                            </a:solidFill>
                            <a:latin typeface="Cambria Math"/>
                            <a:cs typeface="Times New Roman" pitchFamily="18" charset="0"/>
                          </a:rPr>
                          <m:t>𝑆</m:t>
                        </m:r>
                      </m:e>
                    </m:borderBox>
                  </m:oMath>
                </a14:m>
                <a:r>
                  <a:rPr lang="en-US" sz="3600" dirty="0">
                    <a:latin typeface="Times New Roman" pitchFamily="18" charset="0"/>
                    <a:cs typeface="Times New Roman" pitchFamily="18" charset="0"/>
                  </a:rPr>
                  <a:t>               d) </a:t>
                </a:r>
                <a14:m>
                  <m:oMath xmlns:m="http://schemas.openxmlformats.org/officeDocument/2006/math">
                    <m:r>
                      <a:rPr lang="en-US" sz="3600" b="0" i="1" smtClean="0">
                        <a:latin typeface="Cambria Math"/>
                        <a:cs typeface="Times New Roman" pitchFamily="18" charset="0"/>
                      </a:rPr>
                      <m:t>−1</m:t>
                    </m:r>
                    <m:r>
                      <a:rPr lang="en-US" sz="3600" b="0" i="1" smtClean="0">
                        <a:latin typeface="Cambria Math"/>
                        <a:ea typeface="Cambria Math"/>
                        <a:cs typeface="Times New Roman" pitchFamily="18" charset="0"/>
                      </a:rPr>
                      <m:t>≤0</m:t>
                    </m:r>
                    <m:r>
                      <a:rPr lang="en-US" sz="3600" b="0" i="0" smtClean="0">
                        <a:latin typeface="Cambria Math"/>
                        <a:ea typeface="Cambria Math"/>
                        <a:cs typeface="Times New Roman" pitchFamily="18" charset="0"/>
                      </a:rPr>
                      <m:t>  </m:t>
                    </m:r>
                    <m:borderBox>
                      <m:borderBoxPr>
                        <m:ctrlPr>
                          <a:rPr lang="en-US" sz="3600" i="1" dirty="0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borderBoxPr>
                      <m:e>
                        <m:r>
                          <a:rPr lang="en-US" sz="3600" b="0" i="1" dirty="0" smtClean="0">
                            <a:solidFill>
                              <a:srgbClr val="FF0000"/>
                            </a:solidFill>
                            <a:latin typeface="Cambria Math"/>
                            <a:cs typeface="Times New Roman" pitchFamily="18" charset="0"/>
                          </a:rPr>
                          <m:t>𝑠</m:t>
                        </m:r>
                      </m:e>
                    </m:borderBox>
                  </m:oMath>
                </a14:m>
                <a:endParaRPr lang="en-US" sz="3600" dirty="0">
                  <a:latin typeface="Times New Roman" pitchFamily="18" charset="0"/>
                  <a:cs typeface="Times New Roman" pitchFamily="18" charset="0"/>
                </a:endParaRPr>
              </a:p>
              <a:p>
                <a:pPr marL="0" indent="0">
                  <a:buNone/>
                </a:pPr>
                <a:endParaRPr lang="en-US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57200" y="838200"/>
                <a:ext cx="8229600" cy="5287963"/>
              </a:xfr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Rounded Rectangle 3"/>
          <p:cNvSpPr/>
          <p:nvPr/>
        </p:nvSpPr>
        <p:spPr>
          <a:xfrm>
            <a:off x="0" y="0"/>
            <a:ext cx="9144000" cy="685800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BẤT ĐẲNG THỨC</a:t>
            </a:r>
          </a:p>
        </p:txBody>
      </p:sp>
    </p:spTree>
    <p:extLst>
      <p:ext uri="{BB962C8B-B14F-4D97-AF65-F5344CB8AC3E}">
        <p14:creationId xmlns:p14="http://schemas.microsoft.com/office/powerpoint/2010/main" val="369598514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itle 1"/>
              <p:cNvSpPr>
                <a:spLocks noGrp="1"/>
              </p:cNvSpPr>
              <p:nvPr>
                <p:ph type="title"/>
              </p:nvPr>
            </p:nvSpPr>
            <p:spPr>
              <a:xfrm>
                <a:off x="533400" y="762000"/>
                <a:ext cx="8229600" cy="4953000"/>
              </a:xfrm>
            </p:spPr>
            <p:txBody>
              <a:bodyPr>
                <a:normAutofit/>
              </a:bodyPr>
              <a:lstStyle/>
              <a:p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en-US" b="0" i="1" smtClean="0"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radPr>
                      <m:deg/>
                      <m:e>
                        <m:r>
                          <a:rPr lang="en-US" b="0" i="1" smtClean="0">
                            <a:latin typeface="Cambria Math"/>
                            <a:cs typeface="Times New Roman" pitchFamily="18" charset="0"/>
                          </a:rPr>
                          <m:t>2</m:t>
                        </m:r>
                      </m:e>
                    </m:rad>
                    <m:r>
                      <a:rPr lang="en-US" b="0" i="1" smtClean="0">
                        <a:latin typeface="Cambria Math"/>
                        <a:ea typeface="Cambria Math"/>
                        <a:cs typeface="Times New Roman" pitchFamily="18" charset="0"/>
                      </a:rPr>
                      <m:t>≥2</m:t>
                    </m:r>
                  </m:oMath>
                </a14:m>
                <a:r>
                  <a:rPr lang="en-US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dirty="0" err="1">
                    <a:latin typeface="Times New Roman" pitchFamily="18" charset="0"/>
                    <a:cs typeface="Times New Roman" pitchFamily="18" charset="0"/>
                  </a:rPr>
                  <a:t>và</a:t>
                </a:r>
                <a:r>
                  <a:rPr lang="en-US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/>
                        <a:cs typeface="Times New Roman" pitchFamily="18" charset="0"/>
                      </a:rPr>
                      <m:t>−1</m:t>
                    </m:r>
                    <m:r>
                      <a:rPr lang="en-US" b="0" i="1" smtClean="0">
                        <a:latin typeface="Cambria Math"/>
                        <a:ea typeface="Cambria Math"/>
                        <a:cs typeface="Times New Roman" pitchFamily="18" charset="0"/>
                      </a:rPr>
                      <m:t>≤0</m:t>
                    </m:r>
                    <m:r>
                      <a:rPr lang="en-US" b="0" i="0" smtClean="0">
                        <a:latin typeface="Cambria Math"/>
                        <a:ea typeface="Cambria Math"/>
                        <a:cs typeface="Times New Roman" pitchFamily="18" charset="0"/>
                      </a:rPr>
                      <m:t> </m:t>
                    </m:r>
                  </m:oMath>
                </a14:m>
                <a:br>
                  <a:rPr lang="en-US" b="0" dirty="0">
                    <a:latin typeface="Times New Roman" pitchFamily="18" charset="0"/>
                    <a:ea typeface="Cambria Math"/>
                    <a:cs typeface="Times New Roman" pitchFamily="18" charset="0"/>
                  </a:rPr>
                </a:br>
                <a:r>
                  <a:rPr lang="en-US" dirty="0">
                    <a:latin typeface="Times New Roman" pitchFamily="18" charset="0"/>
                    <a:cs typeface="Times New Roman" pitchFamily="18" charset="0"/>
                  </a:rPr>
                  <a:t>là </a:t>
                </a:r>
                <a:r>
                  <a:rPr lang="en-US" dirty="0" err="1">
                    <a:latin typeface="Times New Roman" pitchFamily="18" charset="0"/>
                    <a:cs typeface="Times New Roman" pitchFamily="18" charset="0"/>
                  </a:rPr>
                  <a:t>các</a:t>
                </a:r>
                <a:r>
                  <a:rPr lang="en-US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dirty="0" err="1">
                    <a:latin typeface="Times New Roman" pitchFamily="18" charset="0"/>
                    <a:cs typeface="Times New Roman" pitchFamily="18" charset="0"/>
                  </a:rPr>
                  <a:t>bất</a:t>
                </a:r>
                <a:r>
                  <a:rPr lang="en-US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dirty="0" err="1">
                    <a:latin typeface="Times New Roman" pitchFamily="18" charset="0"/>
                    <a:cs typeface="Times New Roman" pitchFamily="18" charset="0"/>
                  </a:rPr>
                  <a:t>đẳng</a:t>
                </a:r>
                <a:r>
                  <a:rPr lang="en-US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dirty="0" err="1">
                    <a:latin typeface="Times New Roman" pitchFamily="18" charset="0"/>
                    <a:cs typeface="Times New Roman" pitchFamily="18" charset="0"/>
                  </a:rPr>
                  <a:t>thức</a:t>
                </a:r>
                <a:r>
                  <a:rPr lang="en-US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dirty="0" err="1">
                    <a:latin typeface="Times New Roman" pitchFamily="18" charset="0"/>
                    <a:cs typeface="Times New Roman" pitchFamily="18" charset="0"/>
                  </a:rPr>
                  <a:t>không</a:t>
                </a:r>
                <a:r>
                  <a:rPr lang="en-US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dirty="0" err="1">
                    <a:latin typeface="Times New Roman" pitchFamily="18" charset="0"/>
                    <a:cs typeface="Times New Roman" pitchFamily="18" charset="0"/>
                  </a:rPr>
                  <a:t>ngặt</a:t>
                </a:r>
                <a:r>
                  <a:rPr lang="en-US" dirty="0">
                    <a:latin typeface="Times New Roman" pitchFamily="18" charset="0"/>
                    <a:cs typeface="Times New Roman" pitchFamily="18" charset="0"/>
                  </a:rPr>
                  <a:t>.</a:t>
                </a:r>
                <a:br>
                  <a:rPr lang="en-US" dirty="0">
                    <a:latin typeface="Times New Roman" pitchFamily="18" charset="0"/>
                    <a:cs typeface="Times New Roman" pitchFamily="18" charset="0"/>
                  </a:rPr>
                </a:br>
                <a:br>
                  <a:rPr lang="en-US" dirty="0">
                    <a:latin typeface="Times New Roman" pitchFamily="18" charset="0"/>
                    <a:cs typeface="Times New Roman" pitchFamily="18" charset="0"/>
                  </a:rPr>
                </a:br>
                <a:r>
                  <a:rPr lang="en-US" dirty="0">
                    <a:latin typeface="Times New Roman" pitchFamily="18" charset="0"/>
                    <a:cs typeface="Times New Roman" pitchFamily="18" charset="0"/>
                  </a:rPr>
                  <a:t>1 &lt; 4 </a:t>
                </a:r>
                <a:r>
                  <a:rPr lang="en-US" dirty="0" err="1">
                    <a:latin typeface="Times New Roman" pitchFamily="18" charset="0"/>
                    <a:cs typeface="Times New Roman" pitchFamily="18" charset="0"/>
                  </a:rPr>
                  <a:t>và</a:t>
                </a:r>
                <a:r>
                  <a:rPr lang="en-US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en-US" i="1" smtClean="0"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radPr>
                      <m:deg/>
                      <m:e>
                        <m:r>
                          <a:rPr lang="en-US" b="0" i="1" smtClean="0">
                            <a:latin typeface="Cambria Math"/>
                            <a:cs typeface="Times New Roman" pitchFamily="18" charset="0"/>
                          </a:rPr>
                          <m:t>4</m:t>
                        </m:r>
                      </m:e>
                    </m:rad>
                    <m:r>
                      <a:rPr lang="en-US" b="0" i="1" smtClean="0">
                        <a:latin typeface="Cambria Math"/>
                        <a:cs typeface="Times New Roman" pitchFamily="18" charset="0"/>
                      </a:rPr>
                      <m:t>&gt;3</m:t>
                    </m:r>
                    <m:r>
                      <a:rPr lang="en-US" b="0" i="0" smtClean="0">
                        <a:latin typeface="Cambria Math"/>
                        <a:cs typeface="Times New Roman" pitchFamily="18" charset="0"/>
                      </a:rPr>
                      <m:t> </m:t>
                    </m:r>
                  </m:oMath>
                </a14:m>
                <a:r>
                  <a:rPr lang="en-US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br>
                  <a:rPr lang="en-US" dirty="0">
                    <a:latin typeface="Times New Roman" pitchFamily="18" charset="0"/>
                    <a:cs typeface="Times New Roman" pitchFamily="18" charset="0"/>
                  </a:rPr>
                </a:br>
                <a:r>
                  <a:rPr lang="en-US" dirty="0">
                    <a:latin typeface="Times New Roman" pitchFamily="18" charset="0"/>
                    <a:cs typeface="Times New Roman" pitchFamily="18" charset="0"/>
                  </a:rPr>
                  <a:t>là </a:t>
                </a:r>
                <a:r>
                  <a:rPr lang="en-US" dirty="0" err="1">
                    <a:latin typeface="Times New Roman" pitchFamily="18" charset="0"/>
                    <a:cs typeface="Times New Roman" pitchFamily="18" charset="0"/>
                  </a:rPr>
                  <a:t>các</a:t>
                </a:r>
                <a:r>
                  <a:rPr lang="en-US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dirty="0" err="1">
                    <a:latin typeface="Times New Roman" pitchFamily="18" charset="0"/>
                    <a:cs typeface="Times New Roman" pitchFamily="18" charset="0"/>
                  </a:rPr>
                  <a:t>bất</a:t>
                </a:r>
                <a:r>
                  <a:rPr lang="en-US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dirty="0" err="1">
                    <a:latin typeface="Times New Roman" pitchFamily="18" charset="0"/>
                    <a:cs typeface="Times New Roman" pitchFamily="18" charset="0"/>
                  </a:rPr>
                  <a:t>đẳng</a:t>
                </a:r>
                <a:r>
                  <a:rPr lang="en-US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dirty="0" err="1">
                    <a:latin typeface="Times New Roman" pitchFamily="18" charset="0"/>
                    <a:cs typeface="Times New Roman" pitchFamily="18" charset="0"/>
                  </a:rPr>
                  <a:t>thức</a:t>
                </a:r>
                <a:r>
                  <a:rPr lang="en-US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dirty="0" err="1">
                    <a:latin typeface="Times New Roman" pitchFamily="18" charset="0"/>
                    <a:cs typeface="Times New Roman" pitchFamily="18" charset="0"/>
                  </a:rPr>
                  <a:t>ngặt</a:t>
                </a:r>
                <a:r>
                  <a:rPr lang="en-US" dirty="0">
                    <a:latin typeface="Times New Roman" pitchFamily="18" charset="0"/>
                    <a:cs typeface="Times New Roman" pitchFamily="18" charset="0"/>
                  </a:rPr>
                  <a:t>.</a:t>
                </a:r>
              </a:p>
            </p:txBody>
          </p:sp>
        </mc:Choice>
        <mc:Fallback xmlns="">
          <p:sp>
            <p:nvSpPr>
              <p:cNvPr id="2" name="Title 1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title"/>
              </p:nvPr>
            </p:nvSpPr>
            <p:spPr>
              <a:xfrm>
                <a:off x="533400" y="762000"/>
                <a:ext cx="8229600" cy="4953000"/>
              </a:xfr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Rounded Rectangle 2"/>
          <p:cNvSpPr/>
          <p:nvPr/>
        </p:nvSpPr>
        <p:spPr>
          <a:xfrm>
            <a:off x="0" y="0"/>
            <a:ext cx="9144000" cy="685800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BẤT ĐẲNG THỨC</a:t>
            </a:r>
          </a:p>
        </p:txBody>
      </p:sp>
    </p:spTree>
    <p:extLst>
      <p:ext uri="{BB962C8B-B14F-4D97-AF65-F5344CB8AC3E}">
        <p14:creationId xmlns:p14="http://schemas.microsoft.com/office/powerpoint/2010/main" val="15847726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itle 1"/>
              <p:cNvSpPr>
                <a:spLocks noGrp="1"/>
              </p:cNvSpPr>
              <p:nvPr>
                <p:ph type="title"/>
              </p:nvPr>
            </p:nvSpPr>
            <p:spPr>
              <a:xfrm>
                <a:off x="457200" y="-228600"/>
                <a:ext cx="8229600" cy="6019800"/>
              </a:xfrm>
            </p:spPr>
            <p:txBody>
              <a:bodyPr>
                <a:normAutofit/>
              </a:bodyPr>
              <a:lstStyle/>
              <a:p>
                <a:pPr algn="l"/>
                <a:br>
                  <a:rPr lang="en-US" b="1" dirty="0">
                    <a:latin typeface="Times New Roman" pitchFamily="18" charset="0"/>
                    <a:cs typeface="Times New Roman" pitchFamily="18" charset="0"/>
                  </a:rPr>
                </a:br>
                <a:r>
                  <a:rPr lang="en-US" b="1" dirty="0" err="1">
                    <a:latin typeface="Times New Roman" pitchFamily="18" charset="0"/>
                    <a:cs typeface="Times New Roman" pitchFamily="18" charset="0"/>
                  </a:rPr>
                  <a:t>Chú</a:t>
                </a:r>
                <a:r>
                  <a:rPr lang="en-US" b="1" dirty="0">
                    <a:latin typeface="Times New Roman" pitchFamily="18" charset="0"/>
                    <a:cs typeface="Times New Roman" pitchFamily="18" charset="0"/>
                  </a:rPr>
                  <a:t> ý:</a:t>
                </a:r>
                <a:r>
                  <a:rPr lang="en-US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br>
                  <a:rPr lang="en-US" dirty="0">
                    <a:latin typeface="Times New Roman" pitchFamily="18" charset="0"/>
                    <a:cs typeface="Times New Roman" pitchFamily="18" charset="0"/>
                  </a:rPr>
                </a:br>
                <a:r>
                  <a:rPr lang="en-US" sz="3100" dirty="0" err="1">
                    <a:latin typeface="Times New Roman" pitchFamily="18" charset="0"/>
                    <a:cs typeface="Times New Roman" pitchFamily="18" charset="0"/>
                  </a:rPr>
                  <a:t>Các</a:t>
                </a:r>
                <a:r>
                  <a:rPr lang="en-US" sz="31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3100" dirty="0" err="1">
                    <a:latin typeface="Times New Roman" pitchFamily="18" charset="0"/>
                    <a:cs typeface="Times New Roman" pitchFamily="18" charset="0"/>
                  </a:rPr>
                  <a:t>mệnh</a:t>
                </a:r>
                <a:r>
                  <a:rPr lang="en-US" sz="31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3100" dirty="0" err="1">
                    <a:latin typeface="Times New Roman" pitchFamily="18" charset="0"/>
                    <a:cs typeface="Times New Roman" pitchFamily="18" charset="0"/>
                  </a:rPr>
                  <a:t>đề</a:t>
                </a:r>
                <a:r>
                  <a:rPr lang="en-US" sz="31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3100" dirty="0" err="1">
                    <a:latin typeface="Times New Roman" pitchFamily="18" charset="0"/>
                    <a:cs typeface="Times New Roman" pitchFamily="18" charset="0"/>
                  </a:rPr>
                  <a:t>dạng</a:t>
                </a:r>
                <a:r>
                  <a:rPr lang="en-US" sz="3100" dirty="0">
                    <a:latin typeface="Times New Roman" pitchFamily="18" charset="0"/>
                    <a:cs typeface="Times New Roman" pitchFamily="18" charset="0"/>
                  </a:rPr>
                  <a:t>: </a:t>
                </a:r>
                <a:br>
                  <a:rPr lang="en-US" sz="3100" dirty="0">
                    <a:latin typeface="Times New Roman" pitchFamily="18" charset="0"/>
                    <a:cs typeface="Times New Roman" pitchFamily="18" charset="0"/>
                  </a:rPr>
                </a:br>
                <a:br>
                  <a:rPr lang="en-US" sz="3100" i="1" dirty="0">
                    <a:latin typeface="Cambria Math"/>
                  </a:rPr>
                </a:br>
                <a14:m>
                  <m:oMath xmlns:m="http://schemas.openxmlformats.org/officeDocument/2006/math">
                    <m:r>
                      <a:rPr lang="en-US" sz="3100" i="1">
                        <a:latin typeface="Cambria Math"/>
                      </a:rPr>
                      <m:t>"</m:t>
                    </m:r>
                    <m:r>
                      <a:rPr lang="en-US" sz="3100" i="1">
                        <a:latin typeface="Cambria Math"/>
                      </a:rPr>
                      <m:t>𝑎</m:t>
                    </m:r>
                    <m:r>
                      <a:rPr lang="en-US" sz="3100" i="1">
                        <a:latin typeface="Cambria Math"/>
                      </a:rPr>
                      <m:t>≤</m:t>
                    </m:r>
                    <m:r>
                      <a:rPr lang="en-US" sz="3100" i="1">
                        <a:latin typeface="Cambria Math"/>
                      </a:rPr>
                      <m:t>𝑏</m:t>
                    </m:r>
                    <m:r>
                      <a:rPr lang="en-US" sz="3100" i="1">
                        <a:latin typeface="Cambria Math"/>
                      </a:rPr>
                      <m:t> </m:t>
                    </m:r>
                    <m:r>
                      <a:rPr lang="en-US" sz="3100" i="1">
                        <a:latin typeface="Cambria Math"/>
                      </a:rPr>
                      <m:t>h𝑜</m:t>
                    </m:r>
                    <m:r>
                      <a:rPr lang="en-US" sz="3100" i="1">
                        <a:latin typeface="Cambria Math"/>
                      </a:rPr>
                      <m:t>ặ</m:t>
                    </m:r>
                    <m:r>
                      <a:rPr lang="en-US" sz="3100" i="1">
                        <a:latin typeface="Cambria Math"/>
                      </a:rPr>
                      <m:t>𝑐</m:t>
                    </m:r>
                    <m:r>
                      <a:rPr lang="en-US" sz="3100" i="1">
                        <a:latin typeface="Cambria Math"/>
                      </a:rPr>
                      <m:t> </m:t>
                    </m:r>
                    <m:r>
                      <a:rPr lang="en-US" sz="3100" i="1">
                        <a:latin typeface="Cambria Math"/>
                      </a:rPr>
                      <m:t>𝑎</m:t>
                    </m:r>
                    <m:r>
                      <a:rPr lang="en-US" sz="3100" i="1">
                        <a:latin typeface="Cambria Math"/>
                      </a:rPr>
                      <m:t>≥</m:t>
                    </m:r>
                    <m:r>
                      <a:rPr lang="en-US" sz="3100" i="1">
                        <a:latin typeface="Cambria Math"/>
                      </a:rPr>
                      <m:t>𝑏</m:t>
                    </m:r>
                  </m:oMath>
                </a14:m>
                <a:r>
                  <a:rPr lang="en-US" sz="31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3100" dirty="0" err="1">
                    <a:latin typeface="Times New Roman" pitchFamily="18" charset="0"/>
                    <a:cs typeface="Times New Roman" pitchFamily="18" charset="0"/>
                  </a:rPr>
                  <a:t>cũng</a:t>
                </a:r>
                <a:r>
                  <a:rPr lang="en-US" sz="31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3100" dirty="0" err="1">
                    <a:latin typeface="Times New Roman" pitchFamily="18" charset="0"/>
                    <a:cs typeface="Times New Roman" pitchFamily="18" charset="0"/>
                  </a:rPr>
                  <a:t>là</a:t>
                </a:r>
                <a:r>
                  <a:rPr lang="en-US" sz="31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3100" dirty="0" err="1">
                    <a:latin typeface="Times New Roman" pitchFamily="18" charset="0"/>
                    <a:cs typeface="Times New Roman" pitchFamily="18" charset="0"/>
                  </a:rPr>
                  <a:t>các</a:t>
                </a:r>
                <a:r>
                  <a:rPr lang="en-US" sz="31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3100" dirty="0" err="1">
                    <a:latin typeface="Times New Roman" pitchFamily="18" charset="0"/>
                    <a:cs typeface="Times New Roman" pitchFamily="18" charset="0"/>
                  </a:rPr>
                  <a:t>bất</a:t>
                </a:r>
                <a:r>
                  <a:rPr lang="en-US" sz="31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3100" dirty="0" err="1">
                    <a:latin typeface="Times New Roman" pitchFamily="18" charset="0"/>
                    <a:cs typeface="Times New Roman" pitchFamily="18" charset="0"/>
                  </a:rPr>
                  <a:t>đẳng</a:t>
                </a:r>
                <a:r>
                  <a:rPr lang="en-US" sz="31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3100" dirty="0" err="1">
                    <a:latin typeface="Times New Roman" pitchFamily="18" charset="0"/>
                    <a:cs typeface="Times New Roman" pitchFamily="18" charset="0"/>
                  </a:rPr>
                  <a:t>thức</a:t>
                </a:r>
                <a:r>
                  <a:rPr lang="en-US" sz="3100" dirty="0">
                    <a:latin typeface="Times New Roman" pitchFamily="18" charset="0"/>
                    <a:cs typeface="Times New Roman" pitchFamily="18" charset="0"/>
                  </a:rPr>
                  <a:t>, </a:t>
                </a:r>
                <a:r>
                  <a:rPr lang="en-US" sz="3100" dirty="0" err="1">
                    <a:latin typeface="Times New Roman" pitchFamily="18" charset="0"/>
                    <a:cs typeface="Times New Roman" pitchFamily="18" charset="0"/>
                  </a:rPr>
                  <a:t>chúng</a:t>
                </a:r>
                <a:r>
                  <a:rPr lang="en-US" sz="31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3100" dirty="0" err="1">
                    <a:latin typeface="Times New Roman" pitchFamily="18" charset="0"/>
                    <a:cs typeface="Times New Roman" pitchFamily="18" charset="0"/>
                  </a:rPr>
                  <a:t>được</a:t>
                </a:r>
                <a:r>
                  <a:rPr lang="en-US" sz="31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3100" dirty="0" err="1">
                    <a:latin typeface="Times New Roman" pitchFamily="18" charset="0"/>
                    <a:cs typeface="Times New Roman" pitchFamily="18" charset="0"/>
                  </a:rPr>
                  <a:t>gọi</a:t>
                </a:r>
                <a:r>
                  <a:rPr lang="en-US" sz="31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3100" dirty="0" err="1">
                    <a:latin typeface="Times New Roman" pitchFamily="18" charset="0"/>
                    <a:cs typeface="Times New Roman" pitchFamily="18" charset="0"/>
                  </a:rPr>
                  <a:t>là</a:t>
                </a:r>
                <a:r>
                  <a:rPr lang="en-US" sz="31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3100" dirty="0" err="1">
                    <a:latin typeface="Times New Roman" pitchFamily="18" charset="0"/>
                    <a:cs typeface="Times New Roman" pitchFamily="18" charset="0"/>
                  </a:rPr>
                  <a:t>các</a:t>
                </a:r>
                <a:r>
                  <a:rPr lang="en-US" sz="31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3100" b="1" dirty="0" err="1">
                    <a:latin typeface="Times New Roman" pitchFamily="18" charset="0"/>
                    <a:cs typeface="Times New Roman" pitchFamily="18" charset="0"/>
                  </a:rPr>
                  <a:t>bất</a:t>
                </a:r>
                <a:r>
                  <a:rPr lang="en-US" sz="3100" b="1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3100" b="1" dirty="0" err="1">
                    <a:latin typeface="Times New Roman" pitchFamily="18" charset="0"/>
                    <a:cs typeface="Times New Roman" pitchFamily="18" charset="0"/>
                  </a:rPr>
                  <a:t>đẳng</a:t>
                </a:r>
                <a:r>
                  <a:rPr lang="en-US" sz="3100" b="1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3100" b="1" dirty="0" err="1">
                    <a:latin typeface="Times New Roman" pitchFamily="18" charset="0"/>
                    <a:cs typeface="Times New Roman" pitchFamily="18" charset="0"/>
                  </a:rPr>
                  <a:t>thức</a:t>
                </a:r>
                <a:r>
                  <a:rPr lang="en-US" sz="3100" b="1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3100" b="1" dirty="0" err="1">
                    <a:latin typeface="Times New Roman" pitchFamily="18" charset="0"/>
                    <a:cs typeface="Times New Roman" pitchFamily="18" charset="0"/>
                  </a:rPr>
                  <a:t>không</a:t>
                </a:r>
                <a:r>
                  <a:rPr lang="en-US" sz="3100" b="1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3100" b="1" dirty="0" err="1">
                    <a:latin typeface="Times New Roman" pitchFamily="18" charset="0"/>
                    <a:cs typeface="Times New Roman" pitchFamily="18" charset="0"/>
                  </a:rPr>
                  <a:t>ngặt</a:t>
                </a:r>
                <a:r>
                  <a:rPr lang="en-US" sz="3100" dirty="0">
                    <a:latin typeface="Times New Roman" pitchFamily="18" charset="0"/>
                    <a:cs typeface="Times New Roman" pitchFamily="18" charset="0"/>
                  </a:rPr>
                  <a:t>.</a:t>
                </a:r>
                <a:br>
                  <a:rPr lang="en-US" sz="3100" dirty="0">
                    <a:latin typeface="Times New Roman" pitchFamily="18" charset="0"/>
                    <a:cs typeface="Times New Roman" pitchFamily="18" charset="0"/>
                  </a:rPr>
                </a:br>
                <a:r>
                  <a:rPr lang="en-US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br>
                  <a:rPr lang="en-US" dirty="0">
                    <a:latin typeface="Times New Roman" pitchFamily="18" charset="0"/>
                    <a:cs typeface="Times New Roman" pitchFamily="18" charset="0"/>
                  </a:rPr>
                </a:br>
                <a:r>
                  <a:rPr lang="en-US" sz="3100" dirty="0">
                    <a:latin typeface="Times New Roman" pitchFamily="18" charset="0"/>
                    <a:cs typeface="Times New Roman" pitchFamily="18" charset="0"/>
                  </a:rPr>
                  <a:t>"a &lt; b" </a:t>
                </a:r>
                <a:r>
                  <a:rPr lang="en-US" sz="3100" dirty="0" err="1">
                    <a:latin typeface="Times New Roman" pitchFamily="18" charset="0"/>
                    <a:cs typeface="Times New Roman" pitchFamily="18" charset="0"/>
                  </a:rPr>
                  <a:t>hoặc</a:t>
                </a:r>
                <a:r>
                  <a:rPr lang="en-US" sz="3100" dirty="0">
                    <a:latin typeface="Times New Roman" pitchFamily="18" charset="0"/>
                    <a:cs typeface="Times New Roman" pitchFamily="18" charset="0"/>
                  </a:rPr>
                  <a:t> "a &gt; b" </a:t>
                </a:r>
                <a:r>
                  <a:rPr lang="en-US" sz="3100" dirty="0" err="1">
                    <a:latin typeface="Times New Roman" pitchFamily="18" charset="0"/>
                    <a:cs typeface="Times New Roman" pitchFamily="18" charset="0"/>
                  </a:rPr>
                  <a:t>là</a:t>
                </a:r>
                <a:r>
                  <a:rPr lang="en-US" sz="31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3100" dirty="0" err="1">
                    <a:latin typeface="Times New Roman" pitchFamily="18" charset="0"/>
                    <a:cs typeface="Times New Roman" pitchFamily="18" charset="0"/>
                  </a:rPr>
                  <a:t>các</a:t>
                </a:r>
                <a:r>
                  <a:rPr lang="en-US" sz="31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3100" b="1" dirty="0" err="1">
                    <a:latin typeface="Times New Roman" pitchFamily="18" charset="0"/>
                    <a:cs typeface="Times New Roman" pitchFamily="18" charset="0"/>
                  </a:rPr>
                  <a:t>bất</a:t>
                </a:r>
                <a:r>
                  <a:rPr lang="en-US" sz="3100" b="1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3100" b="1" dirty="0" err="1">
                    <a:latin typeface="Times New Roman" pitchFamily="18" charset="0"/>
                    <a:cs typeface="Times New Roman" pitchFamily="18" charset="0"/>
                  </a:rPr>
                  <a:t>đẳng</a:t>
                </a:r>
                <a:r>
                  <a:rPr lang="en-US" sz="3100" b="1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3100" b="1" dirty="0" err="1">
                    <a:latin typeface="Times New Roman" pitchFamily="18" charset="0"/>
                    <a:cs typeface="Times New Roman" pitchFamily="18" charset="0"/>
                  </a:rPr>
                  <a:t>thức</a:t>
                </a:r>
                <a:r>
                  <a:rPr lang="en-US" sz="3100" b="1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3100" b="1" dirty="0" err="1">
                    <a:latin typeface="Times New Roman" pitchFamily="18" charset="0"/>
                    <a:cs typeface="Times New Roman" pitchFamily="18" charset="0"/>
                  </a:rPr>
                  <a:t>ngặt</a:t>
                </a:r>
                <a:r>
                  <a:rPr lang="en-US" sz="3100" dirty="0">
                    <a:latin typeface="Times New Roman" pitchFamily="18" charset="0"/>
                    <a:cs typeface="Times New Roman" pitchFamily="18" charset="0"/>
                  </a:rPr>
                  <a:t>.</a:t>
                </a:r>
                <a:br>
                  <a:rPr lang="en-US" sz="3100" dirty="0">
                    <a:latin typeface="Times New Roman" pitchFamily="18" charset="0"/>
                    <a:cs typeface="Times New Roman" pitchFamily="18" charset="0"/>
                  </a:rPr>
                </a:br>
                <a:endParaRPr lang="en-US" sz="3100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2" name="Title 1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title"/>
              </p:nvPr>
            </p:nvSpPr>
            <p:spPr>
              <a:xfrm>
                <a:off x="457200" y="-228600"/>
                <a:ext cx="8229600" cy="6019800"/>
              </a:xfrm>
              <a:blipFill>
                <a:blip r:embed="rId3"/>
                <a:stretch>
                  <a:fillRect l="-2963" r="-1185"/>
                </a:stretch>
              </a:blipFill>
            </p:spPr>
            <p:txBody>
              <a:bodyPr/>
              <a:lstStyle/>
              <a:p>
                <a:r>
                  <a:rPr lang="vi-VN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Rounded Rectangle 2"/>
          <p:cNvSpPr/>
          <p:nvPr/>
        </p:nvSpPr>
        <p:spPr>
          <a:xfrm>
            <a:off x="0" y="0"/>
            <a:ext cx="9144000" cy="685800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BẤT ĐẲNG THỨC</a:t>
            </a:r>
          </a:p>
        </p:txBody>
      </p:sp>
    </p:spTree>
    <p:extLst>
      <p:ext uri="{BB962C8B-B14F-4D97-AF65-F5344CB8AC3E}">
        <p14:creationId xmlns:p14="http://schemas.microsoft.com/office/powerpoint/2010/main" val="118088986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685800"/>
            <a:ext cx="7987145" cy="1676400"/>
          </a:xfrm>
        </p:spPr>
        <p:txBody>
          <a:bodyPr>
            <a:normAutofit/>
          </a:bodyPr>
          <a:lstStyle/>
          <a:p>
            <a:pPr algn="l"/>
            <a:r>
              <a:rPr lang="en-US" b="1" dirty="0"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Bất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đẳng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thức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quả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, </a:t>
            </a:r>
            <a:br>
              <a:rPr lang="en-US" b="1" dirty="0">
                <a:latin typeface="Times New Roman" pitchFamily="18" charset="0"/>
                <a:cs typeface="Times New Roman" pitchFamily="18" charset="0"/>
              </a:rPr>
            </a:b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bất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đẳng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thức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tương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đương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: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457200" y="2286000"/>
                <a:ext cx="8492836" cy="4267200"/>
              </a:xfrm>
            </p:spPr>
            <p:txBody>
              <a:bodyPr/>
              <a:lstStyle/>
              <a:p>
                <a:pPr>
                  <a:spcBef>
                    <a:spcPct val="50000"/>
                  </a:spcBef>
                </a:pPr>
                <a:r>
                  <a:rPr lang="en-US" dirty="0">
                    <a:latin typeface="Times New Roman" pitchFamily="18" charset="0"/>
                    <a:cs typeface="Times New Roman" pitchFamily="18" charset="0"/>
                  </a:rPr>
                  <a:t>Nếu </a:t>
                </a:r>
                <a:r>
                  <a:rPr lang="en-US" dirty="0" err="1">
                    <a:latin typeface="Times New Roman" pitchFamily="18" charset="0"/>
                    <a:cs typeface="Times New Roman" pitchFamily="18" charset="0"/>
                  </a:rPr>
                  <a:t>mệnh</a:t>
                </a:r>
                <a:r>
                  <a:rPr lang="en-US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dirty="0" err="1">
                    <a:latin typeface="Times New Roman" pitchFamily="18" charset="0"/>
                    <a:cs typeface="Times New Roman" pitchFamily="18" charset="0"/>
                  </a:rPr>
                  <a:t>đề</a:t>
                </a:r>
                <a:r>
                  <a:rPr lang="en-US" dirty="0">
                    <a:latin typeface="Times New Roman" pitchFamily="18" charset="0"/>
                    <a:cs typeface="Times New Roman" pitchFamily="18" charset="0"/>
                  </a:rPr>
                  <a:t>                        </a:t>
                </a:r>
                <a:r>
                  <a:rPr lang="en-US" dirty="0" err="1">
                    <a:latin typeface="Times New Roman" pitchFamily="18" charset="0"/>
                    <a:cs typeface="Times New Roman" pitchFamily="18" charset="0"/>
                  </a:rPr>
                  <a:t>đúng</a:t>
                </a:r>
                <a:r>
                  <a:rPr lang="en-US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dirty="0" err="1">
                    <a:latin typeface="Times New Roman" pitchFamily="18" charset="0"/>
                    <a:cs typeface="Times New Roman" pitchFamily="18" charset="0"/>
                  </a:rPr>
                  <a:t>thì</a:t>
                </a:r>
                <a:r>
                  <a:rPr lang="en-US" dirty="0">
                    <a:latin typeface="Times New Roman" pitchFamily="18" charset="0"/>
                    <a:cs typeface="Times New Roman" pitchFamily="18" charset="0"/>
                  </a:rPr>
                  <a:t> ta </a:t>
                </a:r>
                <a:r>
                  <a:rPr lang="en-US" dirty="0" err="1">
                    <a:latin typeface="Times New Roman" pitchFamily="18" charset="0"/>
                    <a:cs typeface="Times New Roman" pitchFamily="18" charset="0"/>
                  </a:rPr>
                  <a:t>nói</a:t>
                </a:r>
                <a:r>
                  <a:rPr lang="en-US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dirty="0" err="1">
                    <a:latin typeface="Times New Roman" pitchFamily="18" charset="0"/>
                    <a:cs typeface="Times New Roman" pitchFamily="18" charset="0"/>
                  </a:rPr>
                  <a:t>bất</a:t>
                </a:r>
                <a:r>
                  <a:rPr lang="en-US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dirty="0" err="1">
                    <a:latin typeface="Times New Roman" pitchFamily="18" charset="0"/>
                    <a:cs typeface="Times New Roman" pitchFamily="18" charset="0"/>
                  </a:rPr>
                  <a:t>đẳng</a:t>
                </a:r>
                <a:r>
                  <a:rPr lang="en-US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dirty="0" err="1">
                    <a:latin typeface="Times New Roman" pitchFamily="18" charset="0"/>
                    <a:cs typeface="Times New Roman" pitchFamily="18" charset="0"/>
                  </a:rPr>
                  <a:t>thức</a:t>
                </a:r>
                <a:r>
                  <a:rPr lang="en-US" dirty="0">
                    <a:latin typeface="Times New Roman" pitchFamily="18" charset="0"/>
                    <a:cs typeface="Times New Roman" pitchFamily="18" charset="0"/>
                  </a:rPr>
                  <a:t> c&lt;d </a:t>
                </a:r>
                <a:r>
                  <a:rPr lang="en-US" dirty="0" err="1">
                    <a:latin typeface="Times New Roman" pitchFamily="18" charset="0"/>
                    <a:cs typeface="Times New Roman" pitchFamily="18" charset="0"/>
                  </a:rPr>
                  <a:t>là</a:t>
                </a:r>
                <a:r>
                  <a:rPr lang="en-US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dirty="0" err="1">
                    <a:solidFill>
                      <a:srgbClr val="FF0000"/>
                    </a:solidFill>
                    <a:latin typeface="Times New Roman" pitchFamily="18" charset="0"/>
                    <a:cs typeface="Times New Roman" pitchFamily="18" charset="0"/>
                  </a:rPr>
                  <a:t>bất</a:t>
                </a:r>
                <a:r>
                  <a:rPr lang="en-US" dirty="0">
                    <a:solidFill>
                      <a:srgbClr val="FF0000"/>
                    </a:solidFill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dirty="0" err="1">
                    <a:solidFill>
                      <a:srgbClr val="FF0000"/>
                    </a:solidFill>
                    <a:latin typeface="Times New Roman" pitchFamily="18" charset="0"/>
                    <a:cs typeface="Times New Roman" pitchFamily="18" charset="0"/>
                  </a:rPr>
                  <a:t>đẳng</a:t>
                </a:r>
                <a:r>
                  <a:rPr lang="en-US" dirty="0">
                    <a:solidFill>
                      <a:srgbClr val="FF0000"/>
                    </a:solidFill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dirty="0" err="1">
                    <a:solidFill>
                      <a:srgbClr val="FF0000"/>
                    </a:solidFill>
                    <a:latin typeface="Times New Roman" pitchFamily="18" charset="0"/>
                    <a:cs typeface="Times New Roman" pitchFamily="18" charset="0"/>
                  </a:rPr>
                  <a:t>thức</a:t>
                </a:r>
                <a:r>
                  <a:rPr lang="en-US" dirty="0">
                    <a:solidFill>
                      <a:srgbClr val="FF0000"/>
                    </a:solidFill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dirty="0" err="1">
                    <a:solidFill>
                      <a:srgbClr val="FF0000"/>
                    </a:solidFill>
                    <a:latin typeface="Times New Roman" pitchFamily="18" charset="0"/>
                    <a:cs typeface="Times New Roman" pitchFamily="18" charset="0"/>
                  </a:rPr>
                  <a:t>hệ</a:t>
                </a:r>
                <a:r>
                  <a:rPr lang="en-US" dirty="0">
                    <a:solidFill>
                      <a:srgbClr val="FF0000"/>
                    </a:solidFill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dirty="0" err="1">
                    <a:solidFill>
                      <a:srgbClr val="FF0000"/>
                    </a:solidFill>
                    <a:latin typeface="Times New Roman" pitchFamily="18" charset="0"/>
                    <a:cs typeface="Times New Roman" pitchFamily="18" charset="0"/>
                  </a:rPr>
                  <a:t>quả</a:t>
                </a:r>
                <a:r>
                  <a:rPr lang="en-US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dirty="0" err="1">
                    <a:latin typeface="Times New Roman" pitchFamily="18" charset="0"/>
                    <a:cs typeface="Times New Roman" pitchFamily="18" charset="0"/>
                  </a:rPr>
                  <a:t>của</a:t>
                </a:r>
                <a:r>
                  <a:rPr lang="en-US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dirty="0" err="1">
                    <a:latin typeface="Times New Roman" pitchFamily="18" charset="0"/>
                    <a:cs typeface="Times New Roman" pitchFamily="18" charset="0"/>
                  </a:rPr>
                  <a:t>bất</a:t>
                </a:r>
                <a:r>
                  <a:rPr lang="en-US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dirty="0" err="1">
                    <a:latin typeface="Times New Roman" pitchFamily="18" charset="0"/>
                    <a:cs typeface="Times New Roman" pitchFamily="18" charset="0"/>
                  </a:rPr>
                  <a:t>đẳng</a:t>
                </a:r>
                <a:r>
                  <a:rPr lang="en-US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dirty="0" err="1">
                    <a:latin typeface="Times New Roman" pitchFamily="18" charset="0"/>
                    <a:cs typeface="Times New Roman" pitchFamily="18" charset="0"/>
                  </a:rPr>
                  <a:t>thức</a:t>
                </a:r>
                <a:r>
                  <a:rPr lang="en-US" dirty="0">
                    <a:latin typeface="Times New Roman" pitchFamily="18" charset="0"/>
                    <a:cs typeface="Times New Roman" pitchFamily="18" charset="0"/>
                  </a:rPr>
                  <a:t> a&lt;b </a:t>
                </a:r>
                <a:r>
                  <a:rPr lang="en-US" dirty="0" err="1">
                    <a:latin typeface="Times New Roman" pitchFamily="18" charset="0"/>
                    <a:cs typeface="Times New Roman" pitchFamily="18" charset="0"/>
                  </a:rPr>
                  <a:t>và</a:t>
                </a:r>
                <a:r>
                  <a:rPr lang="en-US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dirty="0" err="1">
                    <a:latin typeface="Times New Roman" pitchFamily="18" charset="0"/>
                    <a:cs typeface="Times New Roman" pitchFamily="18" charset="0"/>
                  </a:rPr>
                  <a:t>viết</a:t>
                </a:r>
                <a:r>
                  <a:rPr lang="en-US" dirty="0">
                    <a:latin typeface="Times New Roman" pitchFamily="18" charset="0"/>
                    <a:cs typeface="Times New Roman" pitchFamily="18" charset="0"/>
                  </a:rPr>
                  <a:t>:                      .</a:t>
                </a:r>
              </a:p>
              <a:p>
                <a:r>
                  <a:rPr lang="en-US" dirty="0" err="1">
                    <a:latin typeface="Times New Roman" pitchFamily="18" charset="0"/>
                    <a:cs typeface="Times New Roman" pitchFamily="18" charset="0"/>
                  </a:rPr>
                  <a:t>Ngược</a:t>
                </a:r>
                <a:r>
                  <a:rPr lang="en-US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dirty="0" err="1">
                    <a:latin typeface="Times New Roman" pitchFamily="18" charset="0"/>
                    <a:cs typeface="Times New Roman" pitchFamily="18" charset="0"/>
                  </a:rPr>
                  <a:t>lại</a:t>
                </a:r>
                <a:r>
                  <a:rPr lang="en-US" dirty="0">
                    <a:latin typeface="Times New Roman" pitchFamily="18" charset="0"/>
                    <a:cs typeface="Times New Roman" pitchFamily="18" charset="0"/>
                  </a:rPr>
                  <a:t> a&lt;b </a:t>
                </a:r>
                <a:r>
                  <a:rPr lang="en-US" dirty="0" err="1">
                    <a:latin typeface="Times New Roman" pitchFamily="18" charset="0"/>
                    <a:cs typeface="Times New Roman" pitchFamily="18" charset="0"/>
                  </a:rPr>
                  <a:t>là</a:t>
                </a:r>
                <a:r>
                  <a:rPr lang="en-US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dirty="0" err="1">
                    <a:latin typeface="Times New Roman" pitchFamily="18" charset="0"/>
                    <a:cs typeface="Times New Roman" pitchFamily="18" charset="0"/>
                  </a:rPr>
                  <a:t>bất</a:t>
                </a:r>
                <a:r>
                  <a:rPr lang="en-US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dirty="0" err="1">
                    <a:latin typeface="Times New Roman" pitchFamily="18" charset="0"/>
                    <a:cs typeface="Times New Roman" pitchFamily="18" charset="0"/>
                  </a:rPr>
                  <a:t>đẳng</a:t>
                </a:r>
                <a:r>
                  <a:rPr lang="en-US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dirty="0" err="1">
                    <a:latin typeface="Times New Roman" pitchFamily="18" charset="0"/>
                    <a:cs typeface="Times New Roman" pitchFamily="18" charset="0"/>
                  </a:rPr>
                  <a:t>thức</a:t>
                </a:r>
                <a:r>
                  <a:rPr lang="en-US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dirty="0" err="1">
                    <a:latin typeface="Times New Roman" pitchFamily="18" charset="0"/>
                    <a:cs typeface="Times New Roman" pitchFamily="18" charset="0"/>
                  </a:rPr>
                  <a:t>hệ</a:t>
                </a:r>
                <a:r>
                  <a:rPr lang="en-US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dirty="0" err="1">
                    <a:latin typeface="Times New Roman" pitchFamily="18" charset="0"/>
                    <a:cs typeface="Times New Roman" pitchFamily="18" charset="0"/>
                  </a:rPr>
                  <a:t>quả</a:t>
                </a:r>
                <a:r>
                  <a:rPr lang="en-US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dirty="0" err="1">
                    <a:latin typeface="Times New Roman" pitchFamily="18" charset="0"/>
                    <a:cs typeface="Times New Roman" pitchFamily="18" charset="0"/>
                  </a:rPr>
                  <a:t>của</a:t>
                </a:r>
                <a:r>
                  <a:rPr lang="en-US" dirty="0">
                    <a:latin typeface="Times New Roman" pitchFamily="18" charset="0"/>
                    <a:cs typeface="Times New Roman" pitchFamily="18" charset="0"/>
                  </a:rPr>
                  <a:t> c &lt; d </a:t>
                </a:r>
                <a:r>
                  <a:rPr lang="en-US" dirty="0" err="1">
                    <a:latin typeface="Times New Roman" pitchFamily="18" charset="0"/>
                    <a:cs typeface="Times New Roman" pitchFamily="18" charset="0"/>
                  </a:rPr>
                  <a:t>thì</a:t>
                </a:r>
                <a:r>
                  <a:rPr lang="en-US" dirty="0">
                    <a:latin typeface="Times New Roman" pitchFamily="18" charset="0"/>
                    <a:cs typeface="Times New Roman" pitchFamily="18" charset="0"/>
                  </a:rPr>
                  <a:t> 2 </a:t>
                </a:r>
                <a:r>
                  <a:rPr lang="en-US" dirty="0" err="1">
                    <a:solidFill>
                      <a:srgbClr val="FF0000"/>
                    </a:solidFill>
                    <a:latin typeface="Times New Roman" pitchFamily="18" charset="0"/>
                    <a:cs typeface="Times New Roman" pitchFamily="18" charset="0"/>
                  </a:rPr>
                  <a:t>bất</a:t>
                </a:r>
                <a:r>
                  <a:rPr lang="en-US" dirty="0">
                    <a:solidFill>
                      <a:srgbClr val="FF0000"/>
                    </a:solidFill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dirty="0" err="1">
                    <a:solidFill>
                      <a:srgbClr val="FF0000"/>
                    </a:solidFill>
                    <a:latin typeface="Times New Roman" pitchFamily="18" charset="0"/>
                    <a:cs typeface="Times New Roman" pitchFamily="18" charset="0"/>
                  </a:rPr>
                  <a:t>đẳng</a:t>
                </a:r>
                <a:r>
                  <a:rPr lang="en-US" dirty="0">
                    <a:solidFill>
                      <a:srgbClr val="FF0000"/>
                    </a:solidFill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dirty="0" err="1">
                    <a:solidFill>
                      <a:srgbClr val="FF0000"/>
                    </a:solidFill>
                    <a:latin typeface="Times New Roman" pitchFamily="18" charset="0"/>
                    <a:cs typeface="Times New Roman" pitchFamily="18" charset="0"/>
                  </a:rPr>
                  <a:t>thức</a:t>
                </a:r>
                <a:r>
                  <a:rPr lang="en-US" dirty="0">
                    <a:solidFill>
                      <a:srgbClr val="FF0000"/>
                    </a:solidFill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dirty="0" err="1">
                    <a:solidFill>
                      <a:srgbClr val="FF0000"/>
                    </a:solidFill>
                    <a:latin typeface="Times New Roman" pitchFamily="18" charset="0"/>
                    <a:cs typeface="Times New Roman" pitchFamily="18" charset="0"/>
                  </a:rPr>
                  <a:t>tương</a:t>
                </a:r>
                <a:r>
                  <a:rPr lang="en-US" dirty="0">
                    <a:solidFill>
                      <a:srgbClr val="FF0000"/>
                    </a:solidFill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dirty="0" err="1">
                    <a:solidFill>
                      <a:srgbClr val="FF0000"/>
                    </a:solidFill>
                    <a:latin typeface="Times New Roman" pitchFamily="18" charset="0"/>
                    <a:cs typeface="Times New Roman" pitchFamily="18" charset="0"/>
                  </a:rPr>
                  <a:t>đương</a:t>
                </a:r>
                <a:r>
                  <a:rPr lang="en-US" dirty="0">
                    <a:solidFill>
                      <a:srgbClr val="FF0000"/>
                    </a:solidFill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dirty="0" err="1">
                    <a:latin typeface="Times New Roman" pitchFamily="18" charset="0"/>
                    <a:cs typeface="Times New Roman" pitchFamily="18" charset="0"/>
                  </a:rPr>
                  <a:t>với</a:t>
                </a:r>
                <a:r>
                  <a:rPr lang="en-US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dirty="0" err="1">
                    <a:latin typeface="Times New Roman" pitchFamily="18" charset="0"/>
                    <a:cs typeface="Times New Roman" pitchFamily="18" charset="0"/>
                  </a:rPr>
                  <a:t>nhau</a:t>
                </a:r>
                <a:r>
                  <a:rPr lang="en-US" dirty="0">
                    <a:latin typeface="Times New Roman" pitchFamily="18" charset="0"/>
                    <a:cs typeface="Times New Roman" pitchFamily="18" charset="0"/>
                  </a:rPr>
                  <a:t>. </a:t>
                </a:r>
              </a:p>
              <a:p>
                <a:pPr marL="0" indent="0">
                  <a:buNone/>
                </a:pPr>
                <a:r>
                  <a:rPr lang="en-US" dirty="0">
                    <a:latin typeface="Times New Roman" pitchFamily="18" charset="0"/>
                    <a:cs typeface="Times New Roman" pitchFamily="18" charset="0"/>
                  </a:rPr>
                  <a:t>    </a:t>
                </a:r>
                <a:r>
                  <a:rPr lang="en-US" dirty="0" err="1">
                    <a:latin typeface="Times New Roman" pitchFamily="18" charset="0"/>
                    <a:cs typeface="Times New Roman" pitchFamily="18" charset="0"/>
                  </a:rPr>
                  <a:t>Và</a:t>
                </a:r>
                <a:r>
                  <a:rPr lang="en-US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dirty="0" err="1">
                    <a:latin typeface="Times New Roman" pitchFamily="18" charset="0"/>
                    <a:cs typeface="Times New Roman" pitchFamily="18" charset="0"/>
                  </a:rPr>
                  <a:t>viết</a:t>
                </a:r>
                <a:r>
                  <a:rPr lang="en-US" dirty="0">
                    <a:latin typeface="Times New Roman" pitchFamily="18" charset="0"/>
                    <a:cs typeface="Times New Roman" pitchFamily="18" charset="0"/>
                  </a:rPr>
                  <a:t>:</a:t>
                </a:r>
                <a14:m>
                  <m:oMath xmlns:m="http://schemas.openxmlformats.org/officeDocument/2006/math">
                    <m:r>
                      <a:rPr lang="en-US" b="0" i="0" smtClean="0">
                        <a:latin typeface="Cambria Math"/>
                      </a:rPr>
                      <m:t>  "</m:t>
                    </m:r>
                    <m:r>
                      <a:rPr lang="en-US" b="0" i="1" smtClean="0">
                        <a:latin typeface="Cambria Math"/>
                      </a:rPr>
                      <m:t>𝑎</m:t>
                    </m:r>
                    <m:r>
                      <a:rPr lang="en-US" b="0" i="1" smtClean="0">
                        <a:latin typeface="Cambria Math"/>
                      </a:rPr>
                      <m:t>&lt;</m:t>
                    </m:r>
                    <m:r>
                      <a:rPr lang="en-US" b="0" i="1" smtClean="0">
                        <a:latin typeface="Cambria Math"/>
                      </a:rPr>
                      <m:t>𝑏</m:t>
                    </m:r>
                    <m:r>
                      <a:rPr lang="en-US" b="0" i="1" smtClean="0">
                        <a:latin typeface="Cambria Math"/>
                        <a:ea typeface="Cambria Math"/>
                      </a:rPr>
                      <m:t>⇔</m:t>
                    </m:r>
                    <m:r>
                      <a:rPr lang="en-US" b="0" i="1" smtClean="0">
                        <a:latin typeface="Cambria Math"/>
                        <a:ea typeface="Cambria Math"/>
                      </a:rPr>
                      <m:t>𝑐</m:t>
                    </m:r>
                    <m:r>
                      <a:rPr lang="en-US" b="0" i="1" smtClean="0">
                        <a:latin typeface="Cambria Math"/>
                        <a:ea typeface="Cambria Math"/>
                      </a:rPr>
                      <m:t>&lt;</m:t>
                    </m:r>
                    <m:r>
                      <a:rPr lang="en-US" b="0" i="1" smtClean="0">
                        <a:latin typeface="Cambria Math"/>
                        <a:ea typeface="Cambria Math"/>
                      </a:rPr>
                      <m:t>𝑑</m:t>
                    </m:r>
                    <m:r>
                      <a:rPr lang="en-US" b="0" i="1" smtClean="0">
                        <a:latin typeface="Cambria Math"/>
                        <a:ea typeface="Cambria Math"/>
                      </a:rPr>
                      <m:t>“</m:t>
                    </m:r>
                  </m:oMath>
                </a14:m>
                <a:r>
                  <a:rPr lang="en-US" dirty="0">
                    <a:latin typeface="Times New Roman" pitchFamily="18" charset="0"/>
                    <a:cs typeface="Times New Roman" pitchFamily="18" charset="0"/>
                  </a:rPr>
                  <a:t>.</a:t>
                </a:r>
              </a:p>
              <a:p>
                <a:pPr marL="0" indent="0">
                  <a:buNone/>
                </a:pPr>
                <a:endParaRPr lang="en-US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57200" y="2286000"/>
                <a:ext cx="8492836" cy="4267200"/>
              </a:xfrm>
              <a:blipFill rotWithShape="1">
                <a:blip r:embed="rId4"/>
                <a:stretch>
                  <a:fillRect l="-1579" t="-2000" r="-100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4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73245279"/>
              </p:ext>
            </p:extLst>
          </p:nvPr>
        </p:nvGraphicFramePr>
        <p:xfrm>
          <a:off x="3276600" y="2362200"/>
          <a:ext cx="2209800" cy="317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11" name="Equation" r:id="rId5" imgW="2209680" imgH="317160" progId="Equation.DSMT4">
                  <p:embed/>
                </p:oleObj>
              </mc:Choice>
              <mc:Fallback>
                <p:oleObj name="Equation" r:id="rId5" imgW="2209680" imgH="31716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76600" y="2362200"/>
                        <a:ext cx="2209800" cy="317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87845527"/>
              </p:ext>
            </p:extLst>
          </p:nvPr>
        </p:nvGraphicFramePr>
        <p:xfrm>
          <a:off x="4572000" y="3429000"/>
          <a:ext cx="2209800" cy="317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12" name="Equation" r:id="rId7" imgW="2209800" imgH="317500" progId="Equation.DSMT4">
                  <p:embed/>
                </p:oleObj>
              </mc:Choice>
              <mc:Fallback>
                <p:oleObj name="Equation" r:id="rId7" imgW="2209800" imgH="317500" progId="Equation.DSMT4">
                  <p:embed/>
                  <p:pic>
                    <p:nvPicPr>
                      <p:cNvPr id="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72000" y="3429000"/>
                        <a:ext cx="2209800" cy="317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Rounded Rectangle 5"/>
          <p:cNvSpPr/>
          <p:nvPr/>
        </p:nvSpPr>
        <p:spPr>
          <a:xfrm>
            <a:off x="0" y="0"/>
            <a:ext cx="9144000" cy="685800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BẤT ĐẲNG THỨC</a:t>
            </a:r>
          </a:p>
        </p:txBody>
      </p:sp>
    </p:spTree>
    <p:extLst>
      <p:ext uri="{BB962C8B-B14F-4D97-AF65-F5344CB8AC3E}">
        <p14:creationId xmlns:p14="http://schemas.microsoft.com/office/powerpoint/2010/main" val="17492435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457200" y="2743200"/>
                <a:ext cx="8229600" cy="3382963"/>
              </a:xfrm>
            </p:spPr>
            <p:txBody>
              <a:bodyPr/>
              <a:lstStyle/>
              <a:p>
                <a:pPr marL="0" indent="0" algn="ctr">
                  <a:buNone/>
                </a:pPr>
                <a:r>
                  <a:rPr lang="en-US" sz="3600" dirty="0">
                    <a:latin typeface="Times New Roman" pitchFamily="18" charset="0"/>
                    <a:cs typeface="Times New Roman" pitchFamily="18" charset="0"/>
                  </a:rPr>
                  <a:t>C</a:t>
                </a:r>
                <a:r>
                  <a:rPr lang="en-US" sz="3600" dirty="0" err="1">
                    <a:latin typeface="Times New Roman" pitchFamily="18" charset="0"/>
                    <a:cs typeface="Times New Roman" pitchFamily="18" charset="0"/>
                  </a:rPr>
                  <a:t>hứng</a:t>
                </a:r>
                <a:r>
                  <a:rPr lang="en-US" sz="3600" dirty="0">
                    <a:latin typeface="Times New Roman" pitchFamily="18" charset="0"/>
                    <a:cs typeface="Times New Roman" pitchFamily="18" charset="0"/>
                  </a:rPr>
                  <a:t> minh </a:t>
                </a:r>
                <a:r>
                  <a:rPr lang="en-US" sz="3600" dirty="0" err="1">
                    <a:latin typeface="Times New Roman" pitchFamily="18" charset="0"/>
                    <a:cs typeface="Times New Roman" pitchFamily="18" charset="0"/>
                  </a:rPr>
                  <a:t>rằng</a:t>
                </a:r>
                <a:r>
                  <a:rPr lang="en-US" sz="3600" dirty="0">
                    <a:latin typeface="Times New Roman" pitchFamily="18" charset="0"/>
                    <a:cs typeface="Times New Roman" pitchFamily="18" charset="0"/>
                  </a:rPr>
                  <a:t>: </a:t>
                </a:r>
                <a14:m>
                  <m:oMath xmlns:m="http://schemas.openxmlformats.org/officeDocument/2006/math">
                    <m:r>
                      <a:rPr lang="en-US" sz="3600" i="1">
                        <a:latin typeface="Cambria Math"/>
                      </a:rPr>
                      <m:t>𝑎</m:t>
                    </m:r>
                    <m:r>
                      <a:rPr lang="en-US" sz="3600" b="0" i="1" smtClean="0">
                        <a:latin typeface="Cambria Math"/>
                      </a:rPr>
                      <m:t>&gt;</m:t>
                    </m:r>
                    <m:r>
                      <a:rPr lang="en-US" sz="3600" i="1">
                        <a:latin typeface="Cambria Math"/>
                      </a:rPr>
                      <m:t>𝑏</m:t>
                    </m:r>
                    <m:r>
                      <a:rPr lang="en-US" sz="3600" i="1">
                        <a:latin typeface="Cambria Math"/>
                      </a:rPr>
                      <m:t>⇔</m:t>
                    </m:r>
                    <m:r>
                      <a:rPr lang="en-US" sz="3600" i="1">
                        <a:latin typeface="Cambria Math"/>
                      </a:rPr>
                      <m:t>𝑎</m:t>
                    </m:r>
                    <m:r>
                      <a:rPr lang="en-US" sz="3600" i="1">
                        <a:latin typeface="Cambria Math"/>
                      </a:rPr>
                      <m:t>−</m:t>
                    </m:r>
                    <m:r>
                      <a:rPr lang="en-US" sz="3600" i="1">
                        <a:latin typeface="Cambria Math"/>
                      </a:rPr>
                      <m:t>𝑏</m:t>
                    </m:r>
                    <m:r>
                      <a:rPr lang="en-US" sz="3600" b="0" i="1" smtClean="0">
                        <a:latin typeface="Cambria Math"/>
                      </a:rPr>
                      <m:t>&gt;</m:t>
                    </m:r>
                    <m:r>
                      <a:rPr lang="en-US" sz="3600" i="1">
                        <a:latin typeface="Cambria Math"/>
                      </a:rPr>
                      <m:t>0.</m:t>
                    </m:r>
                  </m:oMath>
                </a14:m>
                <a:endParaRPr lang="en-US" sz="3600" dirty="0">
                  <a:latin typeface="Times New Roman" pitchFamily="18" charset="0"/>
                  <a:cs typeface="Times New Roman" pitchFamily="18" charset="0"/>
                </a:endParaRPr>
              </a:p>
              <a:p>
                <a:pPr marL="0" indent="0">
                  <a:buNone/>
                </a:pPr>
                <a:endParaRPr lang="en-US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57200" y="2743200"/>
                <a:ext cx="8229600" cy="3382963"/>
              </a:xfrm>
              <a:blipFill rotWithShape="1">
                <a:blip r:embed="rId3"/>
                <a:stretch>
                  <a:fillRect t="-288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Rounded Rectangle 3"/>
          <p:cNvSpPr/>
          <p:nvPr/>
        </p:nvSpPr>
        <p:spPr>
          <a:xfrm>
            <a:off x="0" y="0"/>
            <a:ext cx="9144000" cy="685800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BẤT ĐẲNG THỨC</a:t>
            </a:r>
          </a:p>
        </p:txBody>
      </p:sp>
    </p:spTree>
    <p:extLst>
      <p:ext uri="{BB962C8B-B14F-4D97-AF65-F5344CB8AC3E}">
        <p14:creationId xmlns:p14="http://schemas.microsoft.com/office/powerpoint/2010/main" val="364937623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5720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US" b="1" dirty="0">
                <a:latin typeface="Arial" charset="0"/>
              </a:rPr>
              <a:t>1. </a:t>
            </a:r>
            <a:r>
              <a:rPr lang="en-US" b="1" dirty="0" err="1">
                <a:latin typeface="Arial" charset="0"/>
              </a:rPr>
              <a:t>Tính</a:t>
            </a:r>
            <a:r>
              <a:rPr lang="en-US" b="1" dirty="0">
                <a:latin typeface="Arial" charset="0"/>
              </a:rPr>
              <a:t> </a:t>
            </a:r>
            <a:r>
              <a:rPr lang="en-US" b="1" dirty="0" err="1">
                <a:latin typeface="Arial" charset="0"/>
              </a:rPr>
              <a:t>chất</a:t>
            </a:r>
            <a:r>
              <a:rPr lang="en-US" b="1" dirty="0">
                <a:latin typeface="Arial" charset="0"/>
              </a:rPr>
              <a:t> </a:t>
            </a:r>
            <a:r>
              <a:rPr lang="en-US" b="1" dirty="0" err="1">
                <a:latin typeface="Arial" charset="0"/>
              </a:rPr>
              <a:t>của</a:t>
            </a:r>
            <a:r>
              <a:rPr lang="en-US" b="1" dirty="0">
                <a:latin typeface="Arial" charset="0"/>
              </a:rPr>
              <a:t> </a:t>
            </a:r>
            <a:r>
              <a:rPr lang="en-US" b="1" dirty="0" err="1">
                <a:latin typeface="Arial" charset="0"/>
              </a:rPr>
              <a:t>bất</a:t>
            </a:r>
            <a:r>
              <a:rPr lang="en-US" b="1" dirty="0">
                <a:latin typeface="Arial" charset="0"/>
              </a:rPr>
              <a:t> </a:t>
            </a:r>
            <a:r>
              <a:rPr lang="en-US" b="1" dirty="0" err="1">
                <a:latin typeface="Arial" charset="0"/>
              </a:rPr>
              <a:t>đẳng</a:t>
            </a:r>
            <a:r>
              <a:rPr lang="en-US" b="1" dirty="0">
                <a:latin typeface="Arial" charset="0"/>
              </a:rPr>
              <a:t> </a:t>
            </a:r>
            <a:r>
              <a:rPr lang="en-US" b="1" dirty="0" err="1">
                <a:latin typeface="Arial" charset="0"/>
              </a:rPr>
              <a:t>thức</a:t>
            </a:r>
            <a:endParaRPr lang="en-US" dirty="0"/>
          </a:p>
        </p:txBody>
      </p:sp>
      <p:pic>
        <p:nvPicPr>
          <p:cNvPr id="4099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1371600"/>
            <a:ext cx="8176272" cy="4906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61346295"/>
              </p:ext>
            </p:extLst>
          </p:nvPr>
        </p:nvGraphicFramePr>
        <p:xfrm>
          <a:off x="2743200" y="2362200"/>
          <a:ext cx="2514600" cy="301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343" name="Equation" r:id="rId5" imgW="1905000" imgH="228600" progId="Equation.DSMT4">
                  <p:embed/>
                </p:oleObj>
              </mc:Choice>
              <mc:Fallback>
                <p:oleObj name="Equation" r:id="rId5" imgW="1905000" imgH="228600" progId="Equation.DSMT4">
                  <p:embed/>
                  <p:pic>
                    <p:nvPicPr>
                      <p:cNvPr id="0" name="Object 12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43200" y="2362200"/>
                        <a:ext cx="2514600" cy="3016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22945222"/>
              </p:ext>
            </p:extLst>
          </p:nvPr>
        </p:nvGraphicFramePr>
        <p:xfrm>
          <a:off x="2895600" y="2971800"/>
          <a:ext cx="1944688" cy="301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344" name="Equation" r:id="rId7" imgW="1473200" imgH="228600" progId="Equation.DSMT4">
                  <p:embed/>
                </p:oleObj>
              </mc:Choice>
              <mc:Fallback>
                <p:oleObj name="Equation" r:id="rId7" imgW="1473200" imgH="228600" progId="Equation.DSMT4">
                  <p:embed/>
                  <p:pic>
                    <p:nvPicPr>
                      <p:cNvPr id="0" name="Object 12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95600" y="2971800"/>
                        <a:ext cx="1944688" cy="3016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81062295"/>
              </p:ext>
            </p:extLst>
          </p:nvPr>
        </p:nvGraphicFramePr>
        <p:xfrm>
          <a:off x="2895600" y="3352800"/>
          <a:ext cx="1944688" cy="301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345" name="Equation" r:id="rId9" imgW="1473200" imgH="228600" progId="Equation.DSMT4">
                  <p:embed/>
                </p:oleObj>
              </mc:Choice>
              <mc:Fallback>
                <p:oleObj name="Equation" r:id="rId9" imgW="1473200" imgH="228600" progId="Equation.DSMT4">
                  <p:embed/>
                  <p:pic>
                    <p:nvPicPr>
                      <p:cNvPr id="0" name="Object 12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95600" y="3352800"/>
                        <a:ext cx="1944688" cy="3016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14913931"/>
              </p:ext>
            </p:extLst>
          </p:nvPr>
        </p:nvGraphicFramePr>
        <p:xfrm>
          <a:off x="2286000" y="3810000"/>
          <a:ext cx="3429000" cy="304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346" name="Equation" r:id="rId11" imgW="2145369" imgH="177723" progId="Equation.DSMT4">
                  <p:embed/>
                </p:oleObj>
              </mc:Choice>
              <mc:Fallback>
                <p:oleObj name="Equation" r:id="rId11" imgW="2145369" imgH="177723" progId="Equation.DSMT4">
                  <p:embed/>
                  <p:pic>
                    <p:nvPicPr>
                      <p:cNvPr id="0" name="Object 12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86000" y="3810000"/>
                        <a:ext cx="3429000" cy="304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55409299"/>
              </p:ext>
            </p:extLst>
          </p:nvPr>
        </p:nvGraphicFramePr>
        <p:xfrm>
          <a:off x="2286000" y="4191000"/>
          <a:ext cx="3071812" cy="333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347" name="Equation" r:id="rId13" imgW="1662978" imgH="177723" progId="Equation.DSMT4">
                  <p:embed/>
                </p:oleObj>
              </mc:Choice>
              <mc:Fallback>
                <p:oleObj name="Equation" r:id="rId13" imgW="1662978" imgH="177723" progId="Equation.DSMT4">
                  <p:embed/>
                  <p:pic>
                    <p:nvPicPr>
                      <p:cNvPr id="0" name="Object 13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86000" y="4191000"/>
                        <a:ext cx="3071812" cy="3333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1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84230592"/>
              </p:ext>
            </p:extLst>
          </p:nvPr>
        </p:nvGraphicFramePr>
        <p:xfrm>
          <a:off x="2590800" y="4572000"/>
          <a:ext cx="2479675" cy="368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348" name="Equation" r:id="rId15" imgW="1879560" imgH="279360" progId="Equation.DSMT4">
                  <p:embed/>
                </p:oleObj>
              </mc:Choice>
              <mc:Fallback>
                <p:oleObj name="Equation" r:id="rId15" imgW="1879560" imgH="279360" progId="Equation.DSMT4">
                  <p:embed/>
                  <p:pic>
                    <p:nvPicPr>
                      <p:cNvPr id="0" name="Object 13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90800" y="4572000"/>
                        <a:ext cx="2479675" cy="3683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" name="Object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3755017"/>
              </p:ext>
            </p:extLst>
          </p:nvPr>
        </p:nvGraphicFramePr>
        <p:xfrm>
          <a:off x="2590800" y="5029200"/>
          <a:ext cx="2547938" cy="368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349" name="Equation" r:id="rId17" imgW="1930400" imgH="279400" progId="Equation.DSMT4">
                  <p:embed/>
                </p:oleObj>
              </mc:Choice>
              <mc:Fallback>
                <p:oleObj name="Equation" r:id="rId17" imgW="1930400" imgH="279400" progId="Equation.DSMT4">
                  <p:embed/>
                  <p:pic>
                    <p:nvPicPr>
                      <p:cNvPr id="0" name="Object 13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90800" y="5029200"/>
                        <a:ext cx="2547938" cy="3683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" name="Object 1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04148701"/>
              </p:ext>
            </p:extLst>
          </p:nvPr>
        </p:nvGraphicFramePr>
        <p:xfrm>
          <a:off x="2667000" y="5410200"/>
          <a:ext cx="2128838" cy="4016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350" name="Equation" r:id="rId19" imgW="1612900" imgH="304800" progId="Equation.DSMT4">
                  <p:embed/>
                </p:oleObj>
              </mc:Choice>
              <mc:Fallback>
                <p:oleObj name="Equation" r:id="rId19" imgW="1612900" imgH="304800" progId="Equation.DSMT4">
                  <p:embed/>
                  <p:pic>
                    <p:nvPicPr>
                      <p:cNvPr id="0" name="Object 13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67000" y="5410200"/>
                        <a:ext cx="2128838" cy="4016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" name="Object 1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90753422"/>
              </p:ext>
            </p:extLst>
          </p:nvPr>
        </p:nvGraphicFramePr>
        <p:xfrm>
          <a:off x="2667000" y="5791200"/>
          <a:ext cx="2128837" cy="4016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351" name="Equation" r:id="rId21" imgW="1612900" imgH="304800" progId="Equation.DSMT4">
                  <p:embed/>
                </p:oleObj>
              </mc:Choice>
              <mc:Fallback>
                <p:oleObj name="Equation" r:id="rId21" imgW="1612900" imgH="304800" progId="Equation.DSMT4">
                  <p:embed/>
                  <p:pic>
                    <p:nvPicPr>
                      <p:cNvPr id="0" name="Object 13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67000" y="5791200"/>
                        <a:ext cx="2128837" cy="4016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" name="Rounded Rectangle 16"/>
          <p:cNvSpPr/>
          <p:nvPr/>
        </p:nvSpPr>
        <p:spPr>
          <a:xfrm>
            <a:off x="0" y="0"/>
            <a:ext cx="9144000" cy="685800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BẤT ĐẲNG THỨC</a:t>
            </a:r>
          </a:p>
        </p:txBody>
      </p:sp>
    </p:spTree>
    <p:extLst>
      <p:ext uri="{BB962C8B-B14F-4D97-AF65-F5344CB8AC3E}">
        <p14:creationId xmlns:p14="http://schemas.microsoft.com/office/powerpoint/2010/main" val="39446006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9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9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900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900" decel="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90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900" decel="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900" decel="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900" decel="10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457200" y="1143000"/>
                <a:ext cx="8229600" cy="4983163"/>
              </a:xfrm>
            </p:spPr>
            <p:txBody>
              <a:bodyPr/>
              <a:lstStyle/>
              <a:p>
                <a:pPr marL="0" indent="0">
                  <a:buNone/>
                </a:pPr>
                <a:r>
                  <a:rPr lang="en-US" sz="4000" dirty="0">
                    <a:latin typeface="Times New Roman" pitchFamily="18" charset="0"/>
                    <a:cs typeface="Times New Roman" pitchFamily="18" charset="0"/>
                  </a:rPr>
                  <a:t>Với </a:t>
                </a:r>
                <a:r>
                  <a:rPr lang="en-US" sz="4000" dirty="0" err="1">
                    <a:latin typeface="Times New Roman" pitchFamily="18" charset="0"/>
                    <a:cs typeface="Times New Roman" pitchFamily="18" charset="0"/>
                  </a:rPr>
                  <a:t>mọi</a:t>
                </a:r>
                <a:r>
                  <a:rPr lang="en-US" sz="40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4000" dirty="0" err="1">
                    <a:latin typeface="Times New Roman" pitchFamily="18" charset="0"/>
                    <a:cs typeface="Times New Roman" pitchFamily="18" charset="0"/>
                  </a:rPr>
                  <a:t>số</a:t>
                </a:r>
                <a:r>
                  <a:rPr lang="en-US" sz="40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4000" dirty="0" err="1">
                    <a:latin typeface="Times New Roman" pitchFamily="18" charset="0"/>
                    <a:cs typeface="Times New Roman" pitchFamily="18" charset="0"/>
                  </a:rPr>
                  <a:t>thực</a:t>
                </a:r>
                <a:r>
                  <a:rPr lang="en-US" sz="4000" dirty="0">
                    <a:latin typeface="Times New Roman" pitchFamily="18" charset="0"/>
                    <a:cs typeface="Times New Roman" pitchFamily="18" charset="0"/>
                  </a:rPr>
                  <a:t> x </a:t>
                </a:r>
                <a:r>
                  <a:rPr lang="en-US" sz="4000" dirty="0" err="1">
                    <a:latin typeface="Times New Roman" pitchFamily="18" charset="0"/>
                    <a:cs typeface="Times New Roman" pitchFamily="18" charset="0"/>
                  </a:rPr>
                  <a:t>giá</a:t>
                </a:r>
                <a:r>
                  <a:rPr lang="en-US" sz="40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4000" dirty="0" err="1">
                    <a:latin typeface="Times New Roman" pitchFamily="18" charset="0"/>
                    <a:cs typeface="Times New Roman" pitchFamily="18" charset="0"/>
                  </a:rPr>
                  <a:t>trị</a:t>
                </a:r>
                <a:r>
                  <a:rPr lang="en-US" sz="40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4000" dirty="0" err="1">
                    <a:latin typeface="Times New Roman" pitchFamily="18" charset="0"/>
                    <a:cs typeface="Times New Roman" pitchFamily="18" charset="0"/>
                  </a:rPr>
                  <a:t>tuyệt</a:t>
                </a:r>
                <a:r>
                  <a:rPr lang="en-US" sz="40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4000" dirty="0" err="1">
                    <a:latin typeface="Times New Roman" pitchFamily="18" charset="0"/>
                    <a:cs typeface="Times New Roman" pitchFamily="18" charset="0"/>
                  </a:rPr>
                  <a:t>đối</a:t>
                </a:r>
                <a:r>
                  <a:rPr lang="en-US" sz="40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4000" dirty="0" err="1">
                    <a:latin typeface="Times New Roman" pitchFamily="18" charset="0"/>
                    <a:cs typeface="Times New Roman" pitchFamily="18" charset="0"/>
                  </a:rPr>
                  <a:t>của</a:t>
                </a:r>
                <a:r>
                  <a:rPr lang="en-US" sz="4000" dirty="0">
                    <a:latin typeface="Times New Roman" pitchFamily="18" charset="0"/>
                    <a:cs typeface="Times New Roman" pitchFamily="18" charset="0"/>
                  </a:rPr>
                  <a:t> x </a:t>
                </a:r>
                <a:r>
                  <a:rPr lang="en-US" sz="4000" dirty="0" err="1">
                    <a:latin typeface="Times New Roman" pitchFamily="18" charset="0"/>
                    <a:cs typeface="Times New Roman" pitchFamily="18" charset="0"/>
                  </a:rPr>
                  <a:t>được</a:t>
                </a:r>
                <a:r>
                  <a:rPr lang="en-US" sz="40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4000" dirty="0" err="1">
                    <a:latin typeface="Times New Roman" pitchFamily="18" charset="0"/>
                    <a:cs typeface="Times New Roman" pitchFamily="18" charset="0"/>
                  </a:rPr>
                  <a:t>định</a:t>
                </a:r>
                <a:r>
                  <a:rPr lang="en-US" sz="40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4000" dirty="0" err="1">
                    <a:latin typeface="Times New Roman" pitchFamily="18" charset="0"/>
                    <a:cs typeface="Times New Roman" pitchFamily="18" charset="0"/>
                  </a:rPr>
                  <a:t>nghĩa</a:t>
                </a:r>
                <a:r>
                  <a:rPr lang="en-US" sz="4000" dirty="0">
                    <a:latin typeface="Times New Roman" pitchFamily="18" charset="0"/>
                    <a:cs typeface="Times New Roman" pitchFamily="18" charset="0"/>
                  </a:rPr>
                  <a:t>:</a:t>
                </a:r>
              </a:p>
              <a:p>
                <a:pPr marL="0" indent="0">
                  <a:buNone/>
                </a:pPr>
                <a:endParaRPr lang="en-US" sz="4000" dirty="0">
                  <a:latin typeface="Times New Roman" pitchFamily="18" charset="0"/>
                  <a:cs typeface="Times New Roman" pitchFamily="18" charset="0"/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|"/>
                          <m:endChr m:val="|"/>
                          <m:ctrlPr>
                            <a:rPr lang="en-US" sz="540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5400" b="0" i="1" smtClean="0">
                              <a:latin typeface="Cambria Math"/>
                            </a:rPr>
                            <m:t>𝑥</m:t>
                          </m:r>
                        </m:e>
                      </m:d>
                      <m:r>
                        <a:rPr lang="en-US" sz="5400" b="0" i="1" smtClean="0">
                          <a:latin typeface="Cambria Math"/>
                        </a:rPr>
                        <m:t>=</m:t>
                      </m:r>
                      <m:d>
                        <m:dPr>
                          <m:begChr m:val="{"/>
                          <m:endChr m:val=""/>
                          <m:ctrlPr>
                            <a:rPr lang="en-US" sz="5400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eqArr>
                            <m:eqArrPr>
                              <m:ctrlPr>
                                <a:rPr lang="en-US" sz="5400" b="0" i="1" smtClean="0">
                                  <a:latin typeface="Cambria Math" panose="02040503050406030204" pitchFamily="18" charset="0"/>
                                </a:rPr>
                              </m:ctrlPr>
                            </m:eqArrPr>
                            <m:e>
                              <m:r>
                                <a:rPr lang="en-US" sz="5400" b="0" i="1" smtClean="0">
                                  <a:latin typeface="Cambria Math"/>
                                </a:rPr>
                                <m:t>𝑥</m:t>
                              </m:r>
                              <m:r>
                                <a:rPr lang="en-US" sz="5400" b="0" i="1" smtClean="0">
                                  <a:latin typeface="Cambria Math"/>
                                </a:rPr>
                                <m:t> </m:t>
                              </m:r>
                              <m:r>
                                <a:rPr lang="en-US" sz="5400" b="0" i="1" smtClean="0">
                                  <a:latin typeface="Cambria Math"/>
                                </a:rPr>
                                <m:t>𝑛</m:t>
                              </m:r>
                              <m:r>
                                <a:rPr lang="en-US" sz="5400" b="0" i="1" smtClean="0">
                                  <a:latin typeface="Cambria Math"/>
                                </a:rPr>
                                <m:t>ế</m:t>
                              </m:r>
                              <m:r>
                                <a:rPr lang="en-US" sz="5400" b="0" i="1" smtClean="0">
                                  <a:latin typeface="Cambria Math"/>
                                </a:rPr>
                                <m:t>𝑢</m:t>
                              </m:r>
                              <m:r>
                                <a:rPr lang="en-US" sz="5400" b="0" i="1" smtClean="0">
                                  <a:latin typeface="Cambria Math"/>
                                </a:rPr>
                                <m:t> </m:t>
                              </m:r>
                              <m:r>
                                <a:rPr lang="en-US" sz="5400" b="0" i="1" smtClean="0">
                                  <a:latin typeface="Cambria Math"/>
                                </a:rPr>
                                <m:t>𝑥</m:t>
                              </m:r>
                              <m:r>
                                <a:rPr lang="en-US" sz="5400" b="0" i="1" smtClean="0">
                                  <a:latin typeface="Cambria Math"/>
                                  <a:ea typeface="Cambria Math"/>
                                </a:rPr>
                                <m:t>≥0</m:t>
                              </m:r>
                            </m:e>
                            <m:e>
                              <m:r>
                                <a:rPr lang="en-US" sz="5400" b="0" i="1" smtClean="0">
                                  <a:latin typeface="Cambria Math"/>
                                </a:rPr>
                                <m:t>−</m:t>
                              </m:r>
                              <m:r>
                                <a:rPr lang="en-US" sz="5400" b="0" i="1" smtClean="0">
                                  <a:latin typeface="Cambria Math"/>
                                </a:rPr>
                                <m:t>𝑥</m:t>
                              </m:r>
                              <m:r>
                                <a:rPr lang="en-US" sz="5400" b="0" i="1" smtClean="0">
                                  <a:latin typeface="Cambria Math"/>
                                </a:rPr>
                                <m:t> </m:t>
                              </m:r>
                              <m:r>
                                <a:rPr lang="en-US" sz="5400" b="0" i="1" smtClean="0">
                                  <a:latin typeface="Cambria Math"/>
                                </a:rPr>
                                <m:t>𝑛</m:t>
                              </m:r>
                              <m:r>
                                <a:rPr lang="en-US" sz="5400" b="0" i="1" smtClean="0">
                                  <a:latin typeface="Cambria Math"/>
                                </a:rPr>
                                <m:t>ế</m:t>
                              </m:r>
                              <m:r>
                                <a:rPr lang="en-US" sz="5400" b="0" i="1" smtClean="0">
                                  <a:latin typeface="Cambria Math"/>
                                </a:rPr>
                                <m:t>𝑢</m:t>
                              </m:r>
                              <m:r>
                                <a:rPr lang="en-US" sz="5400" b="0" i="1" smtClean="0">
                                  <a:latin typeface="Cambria Math"/>
                                </a:rPr>
                                <m:t> </m:t>
                              </m:r>
                              <m:r>
                                <a:rPr lang="en-US" sz="5400" b="0" i="1" smtClean="0">
                                  <a:latin typeface="Cambria Math"/>
                                </a:rPr>
                                <m:t>𝑥</m:t>
                              </m:r>
                              <m:r>
                                <a:rPr lang="en-US" sz="5400" b="0" i="1" smtClean="0">
                                  <a:latin typeface="Cambria Math"/>
                                  <a:ea typeface="Cambria Math"/>
                                </a:rPr>
                                <m:t>&lt;0.</m:t>
                              </m:r>
                            </m:e>
                          </m:eqArr>
                        </m:e>
                      </m:d>
                    </m:oMath>
                  </m:oMathPara>
                </a14:m>
                <a:endParaRPr lang="en-US" sz="5400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57200" y="1143000"/>
                <a:ext cx="8229600" cy="4983163"/>
              </a:xfrm>
              <a:blipFill rotWithShape="1">
                <a:blip r:embed="rId3"/>
                <a:stretch>
                  <a:fillRect l="-2593" t="-220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AutoShape 4" descr="a"/>
          <p:cNvSpPr>
            <a:spLocks noChangeAspect="1" noChangeArrowheads="1"/>
          </p:cNvSpPr>
          <p:nvPr/>
        </p:nvSpPr>
        <p:spPr bwMode="auto">
          <a:xfrm>
            <a:off x="1216025" y="-603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6" name="AutoShape 5" descr="a"/>
          <p:cNvSpPr>
            <a:spLocks noChangeAspect="1" noChangeArrowheads="1"/>
          </p:cNvSpPr>
          <p:nvPr/>
        </p:nvSpPr>
        <p:spPr bwMode="auto">
          <a:xfrm>
            <a:off x="2481263" y="-603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7" name="AutoShape 6" descr="|a|"/>
          <p:cNvSpPr>
            <a:spLocks noChangeAspect="1" noChangeArrowheads="1"/>
          </p:cNvSpPr>
          <p:nvPr/>
        </p:nvSpPr>
        <p:spPr bwMode="auto">
          <a:xfrm>
            <a:off x="3263900" y="-603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9" name="Rounded Rectangle 8"/>
          <p:cNvSpPr/>
          <p:nvPr/>
        </p:nvSpPr>
        <p:spPr>
          <a:xfrm>
            <a:off x="0" y="0"/>
            <a:ext cx="9144000" cy="685800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BẤT ĐẲNG THỨC</a:t>
            </a:r>
          </a:p>
        </p:txBody>
      </p:sp>
    </p:spTree>
    <p:extLst>
      <p:ext uri="{BB962C8B-B14F-4D97-AF65-F5344CB8AC3E}">
        <p14:creationId xmlns:p14="http://schemas.microsoft.com/office/powerpoint/2010/main" val="12636813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-39181" y="0"/>
            <a:ext cx="9144000" cy="685800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BẤT ĐẲNG THỨC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701040" y="1838368"/>
            <a:ext cx="28041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tính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: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383383" y="2504420"/>
                <a:ext cx="411480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457200" indent="-457200">
                  <a:buFont typeface="Wingdings" pitchFamily="2" charset="2"/>
                  <a:buChar char="v"/>
                </a:pPr>
                <a:r>
                  <a:rPr lang="en-US" sz="2800" dirty="0">
                    <a:latin typeface="Times New Roman" pitchFamily="18" charset="0"/>
                    <a:cs typeface="Times New Roman" pitchFamily="18" charset="0"/>
                  </a:rPr>
                  <a:t>Với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/>
                        <a:ea typeface="Cambria Math"/>
                        <a:cs typeface="Times New Roman" pitchFamily="18" charset="0"/>
                      </a:rPr>
                      <m:t>∀</m:t>
                    </m:r>
                  </m:oMath>
                </a14:m>
                <a:r>
                  <a:rPr lang="en-US" sz="2800" dirty="0">
                    <a:latin typeface="Times New Roman" pitchFamily="18" charset="0"/>
                    <a:cs typeface="Times New Roman" pitchFamily="18" charset="0"/>
                  </a:rPr>
                  <a:t>x ta </a:t>
                </a:r>
                <a:r>
                  <a:rPr lang="en-US" sz="2800" dirty="0" err="1">
                    <a:latin typeface="Times New Roman" pitchFamily="18" charset="0"/>
                    <a:cs typeface="Times New Roman" pitchFamily="18" charset="0"/>
                  </a:rPr>
                  <a:t>có</a:t>
                </a:r>
                <a:r>
                  <a:rPr lang="en-US" sz="2800" dirty="0">
                    <a:latin typeface="Times New Roman" pitchFamily="18" charset="0"/>
                    <a:cs typeface="Times New Roman" pitchFamily="18" charset="0"/>
                  </a:rPr>
                  <a:t>:  </a:t>
                </a:r>
                <a14:m>
                  <m:oMath xmlns:m="http://schemas.openxmlformats.org/officeDocument/2006/math">
                    <m:d>
                      <m:dPr>
                        <m:begChr m:val="|"/>
                        <m:endChr m:val="|"/>
                        <m:ctrlPr>
                          <a:rPr lang="en-US" sz="28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800" b="1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𝒙</m:t>
                        </m:r>
                      </m:e>
                    </m:d>
                    <m:r>
                      <a:rPr lang="en-US" sz="2800" b="1" i="1" smtClean="0">
                        <a:solidFill>
                          <a:schemeClr val="tx1"/>
                        </a:solidFill>
                        <a:latin typeface="Cambria Math"/>
                      </a:rPr>
                      <m:t>≥</m:t>
                    </m:r>
                    <m:r>
                      <a:rPr lang="en-US" sz="2800" b="1" i="1" smtClean="0">
                        <a:solidFill>
                          <a:schemeClr val="tx1"/>
                        </a:solidFill>
                        <a:latin typeface="Cambria Math"/>
                      </a:rPr>
                      <m:t>𝟎</m:t>
                    </m:r>
                    <m:r>
                      <a:rPr lang="en-US" sz="2800" b="1" i="1" smtClean="0">
                        <a:solidFill>
                          <a:schemeClr val="tx1"/>
                        </a:solidFill>
                        <a:latin typeface="Cambria Math"/>
                      </a:rPr>
                      <m:t>, </m:t>
                    </m:r>
                  </m:oMath>
                </a14:m>
                <a:endParaRPr lang="en-US" sz="2800" b="1" dirty="0"/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3383" y="2504420"/>
                <a:ext cx="4114800" cy="523220"/>
              </a:xfrm>
              <a:prstGeom prst="rect">
                <a:avLst/>
              </a:prstGeom>
              <a:blipFill rotWithShape="1">
                <a:blip r:embed="rId3"/>
                <a:stretch>
                  <a:fillRect l="-2667" t="-12791" b="-3023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Rectangle 8"/>
              <p:cNvSpPr/>
              <p:nvPr/>
            </p:nvSpPr>
            <p:spPr>
              <a:xfrm>
                <a:off x="4218709" y="2502797"/>
                <a:ext cx="1455591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d>
                      <m:dPr>
                        <m:begChr m:val="|"/>
                        <m:endChr m:val="|"/>
                        <m:ctrlPr>
                          <a:rPr lang="en-US" sz="28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800" b="1" i="1">
                            <a:solidFill>
                              <a:schemeClr val="tx1"/>
                            </a:solidFill>
                            <a:latin typeface="Cambria Math"/>
                          </a:rPr>
                          <m:t>𝒙</m:t>
                        </m:r>
                      </m:e>
                    </m:d>
                    <m:r>
                      <a:rPr lang="en-US" sz="2800" b="1" i="1">
                        <a:solidFill>
                          <a:schemeClr val="tx1"/>
                        </a:solidFill>
                        <a:latin typeface="Cambria Math"/>
                      </a:rPr>
                      <m:t>≥</m:t>
                    </m:r>
                    <m:r>
                      <a:rPr lang="en-US" sz="2800" b="1" i="1">
                        <a:solidFill>
                          <a:schemeClr val="tx1"/>
                        </a:solidFill>
                        <a:latin typeface="Cambria Math"/>
                      </a:rPr>
                      <m:t>𝒙</m:t>
                    </m:r>
                  </m:oMath>
                </a14:m>
                <a:r>
                  <a:rPr lang="en-US" sz="2800" b="1" dirty="0">
                    <a:solidFill>
                      <a:schemeClr val="tx1"/>
                    </a:solidFill>
                  </a:rPr>
                  <a:t>, </a:t>
                </a:r>
              </a:p>
            </p:txBody>
          </p:sp>
        </mc:Choice>
        <mc:Fallback xmlns="">
          <p:sp>
            <p:nvSpPr>
              <p:cNvPr id="9" name="Rectangle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18709" y="2502797"/>
                <a:ext cx="1455591" cy="523220"/>
              </a:xfrm>
              <a:prstGeom prst="rect">
                <a:avLst/>
              </a:prstGeom>
              <a:blipFill rotWithShape="1">
                <a:blip r:embed="rId4"/>
                <a:stretch>
                  <a:fillRect t="-10588" r="-8368" b="-3411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Rectangle 9"/>
              <p:cNvSpPr/>
              <p:nvPr/>
            </p:nvSpPr>
            <p:spPr>
              <a:xfrm>
                <a:off x="5569528" y="2488480"/>
                <a:ext cx="1717521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|"/>
                          <m:endChr m:val="|"/>
                          <m:ctrlPr>
                            <a:rPr lang="en-US" sz="2800" b="1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2800" b="1" i="1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𝒙</m:t>
                          </m:r>
                        </m:e>
                      </m:d>
                      <m:r>
                        <a:rPr lang="en-US" sz="2800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≥</m:t>
                      </m:r>
                      <m:r>
                        <a:rPr lang="en-US" sz="2800" b="1" i="1">
                          <a:solidFill>
                            <a:schemeClr val="tx1"/>
                          </a:solidFill>
                          <a:latin typeface="Cambria Math"/>
                        </a:rPr>
                        <m:t>−</m:t>
                      </m:r>
                      <m:r>
                        <a:rPr lang="en-US" sz="2800" b="1" i="1">
                          <a:solidFill>
                            <a:schemeClr val="tx1"/>
                          </a:solidFill>
                          <a:latin typeface="Cambria Math"/>
                        </a:rPr>
                        <m:t>𝒙</m:t>
                      </m:r>
                      <m:r>
                        <a:rPr lang="en-US" sz="2800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.</m:t>
                      </m:r>
                    </m:oMath>
                  </m:oMathPara>
                </a14:m>
                <a:endParaRPr lang="en-US" sz="2800" b="1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10" name="Rectangle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69528" y="2488480"/>
                <a:ext cx="1717521" cy="523220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/>
              <p:cNvSpPr txBox="1"/>
              <p:nvPr/>
            </p:nvSpPr>
            <p:spPr>
              <a:xfrm>
                <a:off x="457200" y="3190220"/>
                <a:ext cx="640080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285750" indent="-285750">
                  <a:buFont typeface="Wingdings" pitchFamily="2" charset="2"/>
                  <a:buChar char="v"/>
                </a:pP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/>
                      </a:rPr>
                      <m:t>  </m:t>
                    </m:r>
                    <m:d>
                      <m:dPr>
                        <m:begChr m:val="|"/>
                        <m:endChr m:val="|"/>
                        <m:ctrlPr>
                          <a:rPr lang="en-US" sz="28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800" b="1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𝒙</m:t>
                        </m:r>
                      </m:e>
                    </m:d>
                    <m:r>
                      <a:rPr lang="en-US" sz="2800" b="1" i="1" smtClean="0">
                        <a:solidFill>
                          <a:schemeClr val="tx1"/>
                        </a:solidFill>
                        <a:latin typeface="Cambria Math"/>
                      </a:rPr>
                      <m:t>≤</m:t>
                    </m:r>
                    <m:r>
                      <a:rPr lang="en-US" sz="2800" b="1" i="1" smtClean="0">
                        <a:solidFill>
                          <a:schemeClr val="tx1"/>
                        </a:solidFill>
                        <a:latin typeface="Cambria Math"/>
                      </a:rPr>
                      <m:t>𝒂</m:t>
                    </m:r>
                    <m:r>
                      <a:rPr lang="en-US" sz="2800" b="1" i="1" smtClean="0">
                        <a:solidFill>
                          <a:schemeClr val="tx1"/>
                        </a:solidFill>
                        <a:latin typeface="Cambria Math"/>
                      </a:rPr>
                      <m:t>⇔−</m:t>
                    </m:r>
                    <m:r>
                      <a:rPr lang="en-US" sz="2800" b="1" i="1" smtClean="0">
                        <a:solidFill>
                          <a:schemeClr val="tx1"/>
                        </a:solidFill>
                        <a:latin typeface="Cambria Math"/>
                      </a:rPr>
                      <m:t>𝒂</m:t>
                    </m:r>
                    <m:r>
                      <a:rPr lang="en-US" sz="2800" b="1" i="1" smtClean="0">
                        <a:solidFill>
                          <a:schemeClr val="tx1"/>
                        </a:solidFill>
                        <a:latin typeface="Cambria Math"/>
                      </a:rPr>
                      <m:t>≤</m:t>
                    </m:r>
                    <m:r>
                      <a:rPr lang="en-US" sz="2800" b="1" i="1" smtClean="0">
                        <a:solidFill>
                          <a:schemeClr val="tx1"/>
                        </a:solidFill>
                        <a:latin typeface="Cambria Math"/>
                      </a:rPr>
                      <m:t>𝒙</m:t>
                    </m:r>
                    <m:r>
                      <a:rPr lang="en-US" sz="2800" b="1" i="1" smtClean="0">
                        <a:solidFill>
                          <a:schemeClr val="tx1"/>
                        </a:solidFill>
                        <a:latin typeface="Cambria Math"/>
                      </a:rPr>
                      <m:t>≤</m:t>
                    </m:r>
                    <m:r>
                      <a:rPr lang="en-US" sz="2800" b="1" i="0" smtClean="0">
                        <a:solidFill>
                          <a:schemeClr val="tx1"/>
                        </a:solidFill>
                        <a:latin typeface="Cambria Math"/>
                      </a:rPr>
                      <m:t>𝐚</m:t>
                    </m:r>
                  </m:oMath>
                </a14:m>
                <a:r>
                  <a:rPr lang="en-US" sz="2800" b="1" dirty="0">
                    <a:solidFill>
                      <a:schemeClr val="tx1"/>
                    </a:solidFill>
                  </a:rPr>
                  <a:t>    </a:t>
                </a:r>
                <a:r>
                  <a:rPr lang="en-US" sz="2800" dirty="0">
                    <a:latin typeface="Times New Roman" pitchFamily="18" charset="0"/>
                    <a:cs typeface="Times New Roman" pitchFamily="18" charset="0"/>
                  </a:rPr>
                  <a:t>với a &gt; 0.</a:t>
                </a:r>
              </a:p>
            </p:txBody>
          </p:sp>
        </mc:Choice>
        <mc:Fallback xmlns="">
          <p:sp>
            <p:nvSpPr>
              <p:cNvPr id="11" name="TextBox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7200" y="3190220"/>
                <a:ext cx="6400800" cy="523220"/>
              </a:xfrm>
              <a:prstGeom prst="rect">
                <a:avLst/>
              </a:prstGeom>
              <a:blipFill rotWithShape="1">
                <a:blip r:embed="rId6"/>
                <a:stretch>
                  <a:fillRect t="-12791" b="-3023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/>
              <p:cNvSpPr txBox="1"/>
              <p:nvPr/>
            </p:nvSpPr>
            <p:spPr>
              <a:xfrm>
                <a:off x="457200" y="3747409"/>
                <a:ext cx="6400800" cy="80958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285750" indent="-285750">
                  <a:buFont typeface="Wingdings" pitchFamily="2" charset="2"/>
                  <a:buChar char="v"/>
                </a:pPr>
                <a14:m>
                  <m:oMath xmlns:m="http://schemas.openxmlformats.org/officeDocument/2006/math">
                    <m:r>
                      <a:rPr lang="en-US" sz="2800" b="1" i="1" smtClean="0">
                        <a:solidFill>
                          <a:schemeClr val="tx1"/>
                        </a:solidFill>
                        <a:latin typeface="Cambria Math"/>
                      </a:rPr>
                      <m:t>  </m:t>
                    </m:r>
                    <m:d>
                      <m:dPr>
                        <m:begChr m:val="|"/>
                        <m:endChr m:val="|"/>
                        <m:ctrlPr>
                          <a:rPr lang="en-US" sz="28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800" b="1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𝒙</m:t>
                        </m:r>
                      </m:e>
                    </m:d>
                    <m:r>
                      <a:rPr lang="en-US" sz="2800" b="1" i="1" smtClean="0">
                        <a:solidFill>
                          <a:schemeClr val="tx1"/>
                        </a:solidFill>
                        <a:latin typeface="Cambria Math"/>
                      </a:rPr>
                      <m:t>≥</m:t>
                    </m:r>
                    <m:r>
                      <a:rPr lang="en-US" sz="2800" b="1" i="1" smtClean="0">
                        <a:solidFill>
                          <a:schemeClr val="tx1"/>
                        </a:solidFill>
                        <a:latin typeface="Cambria Math"/>
                      </a:rPr>
                      <m:t>𝒂</m:t>
                    </m:r>
                    <m:r>
                      <a:rPr lang="en-US" sz="2800" b="1" i="1" smtClean="0">
                        <a:solidFill>
                          <a:schemeClr val="tx1"/>
                        </a:solidFill>
                        <a:latin typeface="Cambria Math"/>
                      </a:rPr>
                      <m:t>⇔</m:t>
                    </m:r>
                    <m:d>
                      <m:dPr>
                        <m:begChr m:val="["/>
                        <m:endChr m:val=""/>
                        <m:ctrlPr>
                          <a:rPr lang="en-US" sz="28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1"/>
                                  <m:mcJc m:val="center"/>
                                </m:mcPr>
                              </m:mc>
                            </m:mcs>
                            <m:ctrlPr>
                              <a:rPr lang="en-US" sz="2800" b="1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mPr>
                          <m:mr>
                            <m:e>
                              <m:r>
                                <m:rPr>
                                  <m:brk m:alnAt="7"/>
                                </m:rPr>
                                <a:rPr lang="en-US" sz="2800" b="1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</a:rPr>
                                <m:t> </m:t>
                              </m:r>
                              <m:r>
                                <a:rPr lang="en-US" sz="2800" b="1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</a:rPr>
                                <m:t> </m:t>
                              </m:r>
                              <m:r>
                                <a:rPr lang="en-US" sz="2800" b="1" i="1">
                                  <a:solidFill>
                                    <a:schemeClr val="tx1"/>
                                  </a:solidFill>
                                  <a:latin typeface="Cambria Math"/>
                                </a:rPr>
                                <m:t>𝒙</m:t>
                              </m:r>
                              <m:r>
                                <a:rPr lang="en-US" sz="2800" b="1" i="1">
                                  <a:solidFill>
                                    <a:schemeClr val="tx1"/>
                                  </a:solidFill>
                                  <a:latin typeface="Cambria Math"/>
                                </a:rPr>
                                <m:t>≤−</m:t>
                              </m:r>
                              <m:r>
                                <a:rPr lang="en-US" sz="2800" b="1" i="1">
                                  <a:solidFill>
                                    <a:schemeClr val="tx1"/>
                                  </a:solidFill>
                                  <a:latin typeface="Cambria Math"/>
                                </a:rPr>
                                <m:t>𝒂</m:t>
                              </m:r>
                            </m:e>
                          </m:mr>
                          <m:mr>
                            <m:e>
                              <m:r>
                                <a:rPr lang="en-US" sz="2800" b="1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</a:rPr>
                                <m:t>𝒙</m:t>
                              </m:r>
                              <m:r>
                                <a:rPr lang="en-US" sz="2800" b="1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</a:rPr>
                                <m:t>≥</m:t>
                              </m:r>
                              <m:r>
                                <a:rPr lang="en-US" sz="2800" b="1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</a:rPr>
                                <m:t>𝒂</m:t>
                              </m:r>
                            </m:e>
                          </m:mr>
                        </m:m>
                      </m:e>
                    </m:d>
                  </m:oMath>
                </a14:m>
                <a:r>
                  <a:rPr lang="en-US" sz="2800" b="1" dirty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2800" dirty="0">
                    <a:latin typeface="Times New Roman" pitchFamily="18" charset="0"/>
                    <a:cs typeface="Times New Roman" pitchFamily="18" charset="0"/>
                  </a:rPr>
                  <a:t>   với a &gt; 0.</a:t>
                </a:r>
              </a:p>
            </p:txBody>
          </p:sp>
        </mc:Choice>
        <mc:Fallback xmlns="">
          <p:sp>
            <p:nvSpPr>
              <p:cNvPr id="12" name="TextBox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7200" y="3747409"/>
                <a:ext cx="6400800" cy="809581"/>
              </a:xfrm>
              <a:prstGeom prst="rect">
                <a:avLst/>
              </a:prstGeom>
              <a:blipFill rotWithShape="1">
                <a:blip r:embed="rId7"/>
                <a:stretch>
                  <a:fillRect b="-225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/>
              <p:cNvSpPr txBox="1"/>
              <p:nvPr/>
            </p:nvSpPr>
            <p:spPr>
              <a:xfrm>
                <a:off x="431874" y="4773313"/>
                <a:ext cx="723900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285750" indent="-285750">
                  <a:buFont typeface="Wingdings" pitchFamily="2" charset="2"/>
                  <a:buChar char="v"/>
                </a:pP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/>
                      </a:rPr>
                      <m:t>  </m:t>
                    </m:r>
                    <m:d>
                      <m:dPr>
                        <m:begChr m:val="|"/>
                        <m:endChr m:val="|"/>
                        <m:ctrlPr>
                          <a:rPr lang="en-US" sz="28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800" b="1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𝒂</m:t>
                        </m:r>
                      </m:e>
                    </m:d>
                    <m:r>
                      <a:rPr lang="en-US" sz="2800" b="1" i="1" smtClean="0">
                        <a:solidFill>
                          <a:schemeClr val="tx1"/>
                        </a:solidFill>
                        <a:latin typeface="Cambria Math"/>
                      </a:rPr>
                      <m:t>−</m:t>
                    </m:r>
                    <m:d>
                      <m:dPr>
                        <m:begChr m:val="|"/>
                        <m:endChr m:val="|"/>
                        <m:ctrlPr>
                          <a:rPr lang="en-US" sz="28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800" b="1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𝒃</m:t>
                        </m:r>
                      </m:e>
                    </m:d>
                    <m:r>
                      <a:rPr lang="en-US" sz="2800" b="1" i="1" smtClean="0">
                        <a:solidFill>
                          <a:schemeClr val="tx1"/>
                        </a:solidFill>
                        <a:latin typeface="Cambria Math"/>
                      </a:rPr>
                      <m:t>≤</m:t>
                    </m:r>
                    <m:d>
                      <m:dPr>
                        <m:begChr m:val="|"/>
                        <m:endChr m:val="|"/>
                        <m:ctrlPr>
                          <a:rPr lang="en-US" sz="28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800" b="1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𝒂</m:t>
                        </m:r>
                        <m:r>
                          <a:rPr lang="en-US" sz="2800" b="1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+</m:t>
                        </m:r>
                        <m:r>
                          <a:rPr lang="en-US" sz="2800" b="1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𝒃</m:t>
                        </m:r>
                      </m:e>
                    </m:d>
                    <m:r>
                      <a:rPr lang="en-US" sz="2800" b="1" i="1" smtClean="0">
                        <a:solidFill>
                          <a:schemeClr val="tx1"/>
                        </a:solidFill>
                        <a:latin typeface="Cambria Math"/>
                      </a:rPr>
                      <m:t>≤</m:t>
                    </m:r>
                    <m:d>
                      <m:dPr>
                        <m:begChr m:val="|"/>
                        <m:endChr m:val="|"/>
                        <m:ctrlPr>
                          <a:rPr lang="en-US" sz="28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800" b="1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𝒂</m:t>
                        </m:r>
                      </m:e>
                    </m:d>
                    <m:r>
                      <a:rPr lang="en-US" sz="2800" b="1" i="1" smtClean="0">
                        <a:solidFill>
                          <a:schemeClr val="tx1"/>
                        </a:solidFill>
                        <a:latin typeface="Cambria Math"/>
                      </a:rPr>
                      <m:t>+</m:t>
                    </m:r>
                    <m:d>
                      <m:dPr>
                        <m:begChr m:val="|"/>
                        <m:endChr m:val="|"/>
                        <m:ctrlPr>
                          <a:rPr lang="en-US" sz="28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800" b="1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𝒃</m:t>
                        </m:r>
                      </m:e>
                    </m:d>
                  </m:oMath>
                </a14:m>
                <a:r>
                  <a:rPr lang="en-US" sz="28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2800" dirty="0" err="1">
                    <a:latin typeface="Times New Roman" pitchFamily="18" charset="0"/>
                    <a:cs typeface="Times New Roman" pitchFamily="18" charset="0"/>
                  </a:rPr>
                  <a:t>với</a:t>
                </a:r>
                <a:r>
                  <a:rPr lang="en-US" sz="28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i="1" smtClean="0">
                        <a:latin typeface="Cambria Math"/>
                        <a:ea typeface="Cambria Math"/>
                        <a:cs typeface="Times New Roman" pitchFamily="18" charset="0"/>
                      </a:rPr>
                      <m:t>∀</m:t>
                    </m:r>
                  </m:oMath>
                </a14:m>
                <a:r>
                  <a:rPr lang="en-US" sz="2800" dirty="0">
                    <a:latin typeface="Times New Roman" pitchFamily="18" charset="0"/>
                    <a:cs typeface="Times New Roman" pitchFamily="18" charset="0"/>
                  </a:rPr>
                  <a:t>a, b.</a:t>
                </a:r>
              </a:p>
            </p:txBody>
          </p:sp>
        </mc:Choice>
        <mc:Fallback xmlns="">
          <p:sp>
            <p:nvSpPr>
              <p:cNvPr id="13" name="TextBox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1874" y="4773313"/>
                <a:ext cx="7239000" cy="523220"/>
              </a:xfrm>
              <a:prstGeom prst="rect">
                <a:avLst/>
              </a:prstGeom>
              <a:blipFill rotWithShape="1">
                <a:blip r:embed="rId8"/>
                <a:stretch>
                  <a:fillRect t="-11628" b="-3139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Rectangle 1"/>
          <p:cNvSpPr/>
          <p:nvPr/>
        </p:nvSpPr>
        <p:spPr>
          <a:xfrm>
            <a:off x="418019" y="999611"/>
            <a:ext cx="82296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2. BĐT CHỨA DẤU GIÁ TRỊ TUYỆT ĐỐI</a:t>
            </a:r>
            <a:endParaRPr lang="en-US" sz="3200" b="1" kern="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614375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  <p:bldP spid="11" grpId="0"/>
      <p:bldP spid="12" grpId="0"/>
      <p:bldP spid="1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219200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NHÀ TOÁN HỌC </a:t>
            </a:r>
            <a:r>
              <a:rPr lang="en-US" sz="32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CAUCHY</a:t>
            </a:r>
          </a:p>
        </p:txBody>
      </p:sp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0" y="4953000"/>
            <a:ext cx="2590800" cy="1292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/>
            <a:r>
              <a:rPr lang="en-US" sz="2600" b="1">
                <a:cs typeface="Times New Roman" pitchFamily="18" charset="0"/>
              </a:rPr>
              <a:t>Augustin-Louis Cauchy</a:t>
            </a:r>
          </a:p>
          <a:p>
            <a:pPr algn="ctr"/>
            <a:r>
              <a:rPr lang="en-US" sz="2600" b="1">
                <a:cs typeface="Times New Roman" pitchFamily="18" charset="0"/>
              </a:rPr>
              <a:t> (1789-1857)</a:t>
            </a:r>
            <a:endParaRPr lang="en-US" sz="2600">
              <a:cs typeface="Times New Roman" pitchFamily="18" charset="0"/>
            </a:endParaRPr>
          </a:p>
        </p:txBody>
      </p:sp>
      <p:pic>
        <p:nvPicPr>
          <p:cNvPr id="2050" name="Picture 2" descr="C:\Documents and Settings\THIEN PHUC\Desktop\cauchy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1447800"/>
            <a:ext cx="25146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3352800" y="1295400"/>
            <a:ext cx="5638800" cy="492125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kĩ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sư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cầu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đường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–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nhà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toán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352800" y="2144524"/>
            <a:ext cx="5638800" cy="892552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vi-VN" sz="2600" dirty="0">
                <a:latin typeface="+mj-lt"/>
              </a:rPr>
              <a:t>Năm 1805,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Bách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Khoa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Paris, </a:t>
            </a:r>
            <a:r>
              <a:rPr lang="vi-VN" sz="2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ông đứng thứ 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2/</a:t>
            </a:r>
            <a:r>
              <a:rPr lang="vi-VN" sz="2600" dirty="0">
                <a:latin typeface="Times New Roman" pitchFamily="18" charset="0"/>
                <a:cs typeface="Times New Roman" pitchFamily="18" charset="0"/>
              </a:rPr>
              <a:t>293 ứng viên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374571" y="3452812"/>
            <a:ext cx="5638800" cy="492125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vi-VN" sz="2600" dirty="0">
                <a:latin typeface="Times New Roman" pitchFamily="18" charset="0"/>
                <a:cs typeface="Times New Roman" pitchFamily="18" charset="0"/>
              </a:rPr>
              <a:t>18 tuổi, vào 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vi-VN" sz="2600" dirty="0">
                <a:latin typeface="Times New Roman" pitchFamily="18" charset="0"/>
                <a:cs typeface="Times New Roman" pitchFamily="18" charset="0"/>
              </a:rPr>
              <a:t>rường 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ĐH </a:t>
            </a:r>
            <a:r>
              <a:rPr lang="vi-VN" sz="2600" dirty="0">
                <a:latin typeface="Times New Roman" pitchFamily="18" charset="0"/>
                <a:cs typeface="Times New Roman" pitchFamily="18" charset="0"/>
              </a:rPr>
              <a:t>Cầu Đường</a:t>
            </a:r>
            <a:endParaRPr lang="en-US" sz="2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352800" y="4267200"/>
            <a:ext cx="5638800" cy="1292225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 23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tuổi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, Cauchy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về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Paris, 26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tuổi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dành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hết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thời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gian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Toán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thành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>
                <a:latin typeface="Times New Roman" pitchFamily="18" charset="0"/>
                <a:cs typeface="Times New Roman" pitchFamily="18" charset="0"/>
              </a:rPr>
              <a:t>Viện</a:t>
            </a:r>
            <a:r>
              <a:rPr lang="en-US" sz="26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>
                <a:latin typeface="Times New Roman" pitchFamily="18" charset="0"/>
                <a:cs typeface="Times New Roman" pitchFamily="18" charset="0"/>
              </a:rPr>
              <a:t>Hàn</a:t>
            </a:r>
            <a:r>
              <a:rPr lang="en-US" sz="26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>
                <a:latin typeface="Times New Roman" pitchFamily="18" charset="0"/>
                <a:cs typeface="Times New Roman" pitchFamily="18" charset="0"/>
              </a:rPr>
              <a:t>lâm</a:t>
            </a:r>
            <a:r>
              <a:rPr lang="en-US" sz="26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>
                <a:latin typeface="Times New Roman" pitchFamily="18" charset="0"/>
                <a:cs typeface="Times New Roman" pitchFamily="18" charset="0"/>
              </a:rPr>
              <a:t>khoa</a:t>
            </a:r>
            <a:r>
              <a:rPr lang="en-US" sz="26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6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>
                <a:latin typeface="Times New Roman" pitchFamily="18" charset="0"/>
                <a:cs typeface="Times New Roman" pitchFamily="18" charset="0"/>
              </a:rPr>
              <a:t>Pháp</a:t>
            </a:r>
            <a:endParaRPr lang="en-US" sz="2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352800" y="5715000"/>
            <a:ext cx="5638800" cy="892175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19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năm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cuối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đời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trên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500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toán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kể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cả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cơ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vật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lý</a:t>
            </a:r>
            <a:endParaRPr lang="en-US" sz="2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Right Arrow 11"/>
          <p:cNvSpPr/>
          <p:nvPr/>
        </p:nvSpPr>
        <p:spPr>
          <a:xfrm>
            <a:off x="2667000" y="1371600"/>
            <a:ext cx="609600" cy="457200"/>
          </a:xfrm>
          <a:prstGeom prst="rightArrow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3" name="Right Arrow 12"/>
          <p:cNvSpPr/>
          <p:nvPr/>
        </p:nvSpPr>
        <p:spPr>
          <a:xfrm>
            <a:off x="2667000" y="3505200"/>
            <a:ext cx="609600" cy="457200"/>
          </a:xfrm>
          <a:prstGeom prst="rightArrow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4" name="Right Arrow 13"/>
          <p:cNvSpPr/>
          <p:nvPr/>
        </p:nvSpPr>
        <p:spPr>
          <a:xfrm>
            <a:off x="2667000" y="4267200"/>
            <a:ext cx="609600" cy="457200"/>
          </a:xfrm>
          <a:prstGeom prst="rightArrow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5" name="Right Arrow 14"/>
          <p:cNvSpPr/>
          <p:nvPr/>
        </p:nvSpPr>
        <p:spPr>
          <a:xfrm>
            <a:off x="2667000" y="5715000"/>
            <a:ext cx="609600" cy="381000"/>
          </a:xfrm>
          <a:prstGeom prst="rightArrow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16" name="Right Arrow 15"/>
          <p:cNvSpPr/>
          <p:nvPr/>
        </p:nvSpPr>
        <p:spPr>
          <a:xfrm>
            <a:off x="2667000" y="2133600"/>
            <a:ext cx="609600" cy="457200"/>
          </a:xfrm>
          <a:prstGeom prst="rightArrow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7" name="Cloud Callout 16"/>
          <p:cNvSpPr/>
          <p:nvPr/>
        </p:nvSpPr>
        <p:spPr>
          <a:xfrm>
            <a:off x="2209800" y="1447800"/>
            <a:ext cx="7086599" cy="2743200"/>
          </a:xfrm>
          <a:prstGeom prst="cloudCallout">
            <a:avLst>
              <a:gd name="adj1" fmla="val -57728"/>
              <a:gd name="adj2" fmla="val 57805"/>
            </a:avLst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“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con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sẽ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mất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nhưng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họ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vẫn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ở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lại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”</a:t>
            </a:r>
          </a:p>
          <a:p>
            <a:pPr algn="ctr">
              <a:defRPr/>
            </a:pP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0291314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70" decel="100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770" decel="100000"/>
                                        <p:tgtEl>
                                          <p:spTgt spid="2050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2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3" dur="77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4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5" dur="77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7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4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/>
      <p:bldP spid="6" grpId="0" animBg="1"/>
      <p:bldP spid="7" grpId="0" animBg="1"/>
      <p:bldP spid="8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5"/>
          <p:cNvSpPr txBox="1">
            <a:spLocks noGrp="1" noChangeArrowheads="1"/>
          </p:cNvSpPr>
          <p:nvPr>
            <p:ph type="title"/>
          </p:nvPr>
        </p:nvSpPr>
        <p:spPr bwMode="auto">
          <a:xfrm>
            <a:off x="349828" y="762000"/>
            <a:ext cx="8229600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3600" b="1" dirty="0"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en-US" sz="3600" b="1" dirty="0" err="1">
                <a:latin typeface="Times New Roman" pitchFamily="18" charset="0"/>
                <a:cs typeface="Times New Roman" pitchFamily="18" charset="0"/>
              </a:rPr>
              <a:t>Bất</a:t>
            </a:r>
            <a:r>
              <a:rPr lang="en-US" sz="36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latin typeface="Times New Roman" pitchFamily="18" charset="0"/>
                <a:cs typeface="Times New Roman" pitchFamily="18" charset="0"/>
              </a:rPr>
              <a:t>đẳng</a:t>
            </a:r>
            <a:r>
              <a:rPr lang="en-US" sz="36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latin typeface="Times New Roman" pitchFamily="18" charset="0"/>
                <a:cs typeface="Times New Roman" pitchFamily="18" charset="0"/>
              </a:rPr>
              <a:t>thức</a:t>
            </a:r>
            <a:r>
              <a:rPr lang="en-US" sz="36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latin typeface="Times New Roman" pitchFamily="18" charset="0"/>
                <a:cs typeface="Times New Roman" pitchFamily="18" charset="0"/>
              </a:rPr>
              <a:t>giữa</a:t>
            </a:r>
            <a:r>
              <a:rPr lang="en-US" sz="36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latin typeface="Times New Roman" pitchFamily="18" charset="0"/>
                <a:cs typeface="Times New Roman" pitchFamily="18" charset="0"/>
              </a:rPr>
              <a:t>trung</a:t>
            </a:r>
            <a:r>
              <a:rPr lang="en-US" sz="36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latin typeface="Times New Roman" pitchFamily="18" charset="0"/>
                <a:cs typeface="Times New Roman" pitchFamily="18" charset="0"/>
              </a:rPr>
              <a:t>bình</a:t>
            </a:r>
            <a:r>
              <a:rPr lang="en-US" sz="36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latin typeface="Times New Roman" pitchFamily="18" charset="0"/>
                <a:cs typeface="Times New Roman" pitchFamily="18" charset="0"/>
              </a:rPr>
              <a:t>cộng</a:t>
            </a:r>
            <a:r>
              <a:rPr lang="en-US" sz="36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36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latin typeface="Times New Roman" pitchFamily="18" charset="0"/>
                <a:cs typeface="Times New Roman" pitchFamily="18" charset="0"/>
              </a:rPr>
              <a:t>trung</a:t>
            </a:r>
            <a:r>
              <a:rPr lang="en-US" sz="36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latin typeface="Times New Roman" pitchFamily="18" charset="0"/>
                <a:cs typeface="Times New Roman" pitchFamily="18" charset="0"/>
              </a:rPr>
              <a:t>bình</a:t>
            </a:r>
            <a:r>
              <a:rPr lang="en-US" sz="36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latin typeface="Times New Roman" pitchFamily="18" charset="0"/>
                <a:cs typeface="Times New Roman" pitchFamily="18" charset="0"/>
              </a:rPr>
              <a:t>nhân</a:t>
            </a:r>
            <a:r>
              <a:rPr lang="en-US" sz="3600" b="1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3600" b="1" dirty="0" err="1">
                <a:latin typeface="Times New Roman" pitchFamily="18" charset="0"/>
                <a:cs typeface="Times New Roman" pitchFamily="18" charset="0"/>
              </a:rPr>
              <a:t>bất</a:t>
            </a:r>
            <a:r>
              <a:rPr lang="en-US" sz="36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latin typeface="Times New Roman" pitchFamily="18" charset="0"/>
                <a:cs typeface="Times New Roman" pitchFamily="18" charset="0"/>
              </a:rPr>
              <a:t>đẳng</a:t>
            </a:r>
            <a:r>
              <a:rPr lang="en-US" sz="36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latin typeface="Times New Roman" pitchFamily="18" charset="0"/>
                <a:cs typeface="Times New Roman" pitchFamily="18" charset="0"/>
              </a:rPr>
              <a:t>thức</a:t>
            </a:r>
            <a:r>
              <a:rPr lang="en-US" sz="36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latin typeface="Times New Roman" pitchFamily="18" charset="0"/>
                <a:cs typeface="Times New Roman" pitchFamily="18" charset="0"/>
              </a:rPr>
              <a:t>cô-si</a:t>
            </a:r>
            <a:r>
              <a:rPr lang="en-US" sz="3600" b="1" dirty="0">
                <a:latin typeface="Times New Roman" pitchFamily="18" charset="0"/>
                <a:cs typeface="Times New Roman" pitchFamily="18" charset="0"/>
              </a:rPr>
              <a:t>)</a:t>
            </a:r>
          </a:p>
        </p:txBody>
      </p:sp>
      <p:sp>
        <p:nvSpPr>
          <p:cNvPr id="7" name="Rectangle 6"/>
          <p:cNvSpPr/>
          <p:nvPr/>
        </p:nvSpPr>
        <p:spPr>
          <a:xfrm>
            <a:off x="457200" y="2590800"/>
            <a:ext cx="83058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Trung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bình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nhân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hai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không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âm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nhỏ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hơn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hoặc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bằng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trung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bình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cộng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chúng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graphicFrame>
        <p:nvGraphicFramePr>
          <p:cNvPr id="9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74757472"/>
              </p:ext>
            </p:extLst>
          </p:nvPr>
        </p:nvGraphicFramePr>
        <p:xfrm>
          <a:off x="2743200" y="4948231"/>
          <a:ext cx="2362200" cy="990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05" name="Equation" r:id="rId4" imgW="837836" imgH="431613" progId="Equation.DSMT4">
                  <p:embed/>
                </p:oleObj>
              </mc:Choice>
              <mc:Fallback>
                <p:oleObj name="Equation" r:id="rId4" imgW="837836" imgH="431613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43200" y="4948231"/>
                        <a:ext cx="2362200" cy="990600"/>
                      </a:xfrm>
                      <a:prstGeom prst="rect">
                        <a:avLst/>
                      </a:prstGeom>
                      <a:noFill/>
                      <a:ln>
                        <a:solidFill>
                          <a:schemeClr val="bg1"/>
                        </a:solidFill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Rectangle 9"/>
          <p:cNvSpPr/>
          <p:nvPr/>
        </p:nvSpPr>
        <p:spPr>
          <a:xfrm>
            <a:off x="914400" y="5111767"/>
            <a:ext cx="185940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Đẳng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thức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sp>
        <p:nvSpPr>
          <p:cNvPr id="11" name="Rectangle 10"/>
          <p:cNvSpPr/>
          <p:nvPr/>
        </p:nvSpPr>
        <p:spPr>
          <a:xfrm>
            <a:off x="5105400" y="5212699"/>
            <a:ext cx="347402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xảy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ra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khi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chỉ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khi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a = b 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0" y="0"/>
            <a:ext cx="9144000" cy="685800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BẤT ĐẲNG THỨC</a:t>
            </a:r>
          </a:p>
        </p:txBody>
      </p:sp>
      <p:sp>
        <p:nvSpPr>
          <p:cNvPr id="2" name="Rounded Rectangle 1"/>
          <p:cNvSpPr/>
          <p:nvPr/>
        </p:nvSpPr>
        <p:spPr>
          <a:xfrm>
            <a:off x="1844102" y="3668018"/>
            <a:ext cx="4998312" cy="1284982"/>
          </a:xfrm>
          <a:prstGeom prst="round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aphicFrame>
        <p:nvGraphicFramePr>
          <p:cNvPr id="3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29843580"/>
              </p:ext>
            </p:extLst>
          </p:nvPr>
        </p:nvGraphicFramePr>
        <p:xfrm>
          <a:off x="2362200" y="3843338"/>
          <a:ext cx="4114800" cy="9572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06" name="Equation" r:id="rId6" imgW="1625600" imgH="431800" progId="Equation.DSMT4">
                  <p:embed/>
                </p:oleObj>
              </mc:Choice>
              <mc:Fallback>
                <p:oleObj name="Equation" r:id="rId6" imgW="1625600" imgH="431800" progId="Equation.DSMT4">
                  <p:embed/>
                  <p:pic>
                    <p:nvPicPr>
                      <p:cNvPr id="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362200" y="3843338"/>
                        <a:ext cx="4114800" cy="957262"/>
                      </a:xfrm>
                      <a:prstGeom prst="rect">
                        <a:avLst/>
                      </a:prstGeom>
                      <a:noFill/>
                      <a:ln w="9525">
                        <a:solidFill>
                          <a:schemeClr val="bg1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8F261A02-E964-4BAC-91D9-9C4806C07B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4572" y="2038529"/>
            <a:ext cx="8229600" cy="4525963"/>
          </a:xfrm>
        </p:spPr>
        <p:txBody>
          <a:bodyPr/>
          <a:lstStyle/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740331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5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770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770" decel="100000"/>
                                        <p:tgtEl>
                                          <p:spTgt spid="3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7" dur="77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9" dur="77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609600" y="1600200"/>
                <a:ext cx="8229600" cy="4364905"/>
              </a:xfrm>
            </p:spPr>
            <p:txBody>
              <a:bodyPr/>
              <a:lstStyle/>
              <a:p>
                <a:pPr marL="0" indent="0">
                  <a:buNone/>
                </a:pPr>
                <a:r>
                  <a:rPr lang="en-US" dirty="0"/>
                  <a:t>        </a:t>
                </a:r>
                <a:r>
                  <a:rPr lang="en-US" sz="3600" b="1" dirty="0" err="1">
                    <a:latin typeface="Times New Roman" pitchFamily="18" charset="0"/>
                    <a:cs typeface="Times New Roman" pitchFamily="18" charset="0"/>
                  </a:rPr>
                  <a:t>Ví</a:t>
                </a:r>
                <a:r>
                  <a:rPr lang="en-US" sz="3600" b="1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3600" b="1" dirty="0" err="1">
                    <a:latin typeface="Times New Roman" pitchFamily="18" charset="0"/>
                    <a:cs typeface="Times New Roman" pitchFamily="18" charset="0"/>
                  </a:rPr>
                  <a:t>dụ</a:t>
                </a:r>
                <a:r>
                  <a:rPr lang="en-US" sz="3600" b="1" dirty="0">
                    <a:latin typeface="Times New Roman" pitchFamily="18" charset="0"/>
                    <a:cs typeface="Times New Roman" pitchFamily="18" charset="0"/>
                  </a:rPr>
                  <a:t> 1: </a:t>
                </a:r>
                <a:r>
                  <a:rPr lang="en-US" sz="3600" dirty="0" err="1">
                    <a:latin typeface="Times New Roman" pitchFamily="18" charset="0"/>
                    <a:cs typeface="Times New Roman" pitchFamily="18" charset="0"/>
                  </a:rPr>
                  <a:t>Với</a:t>
                </a:r>
                <a:r>
                  <a:rPr lang="en-US" sz="3600" dirty="0">
                    <a:latin typeface="Times New Roman" pitchFamily="18" charset="0"/>
                    <a:cs typeface="Times New Roman" pitchFamily="18" charset="0"/>
                  </a:rPr>
                  <a:t> 2 </a:t>
                </a:r>
                <a:r>
                  <a:rPr lang="en-US" sz="3600" dirty="0" err="1">
                    <a:latin typeface="Times New Roman" pitchFamily="18" charset="0"/>
                    <a:cs typeface="Times New Roman" pitchFamily="18" charset="0"/>
                  </a:rPr>
                  <a:t>số</a:t>
                </a:r>
                <a:r>
                  <a:rPr lang="en-US" sz="36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3600" b="0" i="1" smtClean="0">
                        <a:latin typeface="Cambria Math"/>
                        <a:cs typeface="Times New Roman" pitchFamily="18" charset="0"/>
                      </a:rPr>
                      <m:t>𝑎</m:t>
                    </m:r>
                    <m:r>
                      <a:rPr lang="en-US" sz="3600" b="0" i="1" smtClean="0">
                        <a:latin typeface="Cambria Math"/>
                        <a:cs typeface="Times New Roman" pitchFamily="18" charset="0"/>
                      </a:rPr>
                      <m:t>, </m:t>
                    </m:r>
                    <m:r>
                      <a:rPr lang="en-US" sz="3600" b="0" i="1" smtClean="0">
                        <a:latin typeface="Cambria Math"/>
                        <a:cs typeface="Times New Roman" pitchFamily="18" charset="0"/>
                      </a:rPr>
                      <m:t>𝑏</m:t>
                    </m:r>
                    <m:r>
                      <a:rPr lang="en-US" sz="3600" b="0" i="1" smtClean="0">
                        <a:latin typeface="Cambria Math"/>
                        <a:ea typeface="Cambria Math"/>
                        <a:cs typeface="Times New Roman" pitchFamily="18" charset="0"/>
                      </a:rPr>
                      <m:t>≥0</m:t>
                    </m:r>
                  </m:oMath>
                </a14:m>
                <a:r>
                  <a:rPr lang="en-US" sz="3600" dirty="0">
                    <a:latin typeface="Times New Roman" pitchFamily="18" charset="0"/>
                    <a:cs typeface="Times New Roman" pitchFamily="18" charset="0"/>
                  </a:rPr>
                  <a:t> và </a:t>
                </a:r>
                <a:r>
                  <a:rPr lang="en-US" sz="3600" dirty="0" err="1">
                    <a:latin typeface="Times New Roman" pitchFamily="18" charset="0"/>
                    <a:cs typeface="Times New Roman" pitchFamily="18" charset="0"/>
                  </a:rPr>
                  <a:t>ab</a:t>
                </a:r>
                <a:r>
                  <a:rPr lang="en-US" sz="3600" dirty="0">
                    <a:latin typeface="Times New Roman" pitchFamily="18" charset="0"/>
                    <a:cs typeface="Times New Roman" pitchFamily="18" charset="0"/>
                  </a:rPr>
                  <a:t> = 9, </a:t>
                </a:r>
                <a:r>
                  <a:rPr lang="en-US" sz="3600" dirty="0" err="1">
                    <a:latin typeface="Times New Roman" pitchFamily="18" charset="0"/>
                    <a:cs typeface="Times New Roman" pitchFamily="18" charset="0"/>
                  </a:rPr>
                  <a:t>bất</a:t>
                </a:r>
                <a:r>
                  <a:rPr lang="en-US" sz="36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3600" dirty="0" err="1">
                    <a:latin typeface="Times New Roman" pitchFamily="18" charset="0"/>
                    <a:cs typeface="Times New Roman" pitchFamily="18" charset="0"/>
                  </a:rPr>
                  <a:t>đẳng</a:t>
                </a:r>
                <a:r>
                  <a:rPr lang="en-US" sz="36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3600" dirty="0" err="1">
                    <a:latin typeface="Times New Roman" pitchFamily="18" charset="0"/>
                    <a:cs typeface="Times New Roman" pitchFamily="18" charset="0"/>
                  </a:rPr>
                  <a:t>thức</a:t>
                </a:r>
                <a:r>
                  <a:rPr lang="en-US" sz="36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3600" dirty="0" err="1">
                    <a:latin typeface="Times New Roman" pitchFamily="18" charset="0"/>
                    <a:cs typeface="Times New Roman" pitchFamily="18" charset="0"/>
                  </a:rPr>
                  <a:t>nào</a:t>
                </a:r>
                <a:r>
                  <a:rPr lang="en-US" sz="36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3600" dirty="0" err="1">
                    <a:latin typeface="Times New Roman" pitchFamily="18" charset="0"/>
                    <a:cs typeface="Times New Roman" pitchFamily="18" charset="0"/>
                  </a:rPr>
                  <a:t>sau</a:t>
                </a:r>
                <a:r>
                  <a:rPr lang="en-US" sz="36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3600" dirty="0" err="1">
                    <a:latin typeface="Times New Roman" pitchFamily="18" charset="0"/>
                    <a:cs typeface="Times New Roman" pitchFamily="18" charset="0"/>
                  </a:rPr>
                  <a:t>đây</a:t>
                </a:r>
                <a:r>
                  <a:rPr lang="en-US" sz="36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3600" dirty="0" err="1">
                    <a:latin typeface="Times New Roman" pitchFamily="18" charset="0"/>
                    <a:cs typeface="Times New Roman" pitchFamily="18" charset="0"/>
                  </a:rPr>
                  <a:t>đúng</a:t>
                </a:r>
                <a:r>
                  <a:rPr lang="en-US" sz="3600" dirty="0">
                    <a:latin typeface="Times New Roman" pitchFamily="18" charset="0"/>
                    <a:cs typeface="Times New Roman" pitchFamily="18" charset="0"/>
                  </a:rPr>
                  <a:t>?</a:t>
                </a:r>
              </a:p>
              <a:p>
                <a:pPr marL="514350" indent="-514350">
                  <a:buAutoNum type="alphaUcPeriod"/>
                </a:pPr>
                <a14:m>
                  <m:oMath xmlns:m="http://schemas.openxmlformats.org/officeDocument/2006/math">
                    <m:r>
                      <a:rPr lang="en-US" sz="3600" b="0" i="1" smtClean="0">
                        <a:latin typeface="Cambria Math"/>
                      </a:rPr>
                      <m:t>𝑎</m:t>
                    </m:r>
                    <m:r>
                      <a:rPr lang="en-US" sz="3600" b="0" i="1" smtClean="0">
                        <a:latin typeface="Cambria Math"/>
                      </a:rPr>
                      <m:t>+</m:t>
                    </m:r>
                    <m:r>
                      <a:rPr lang="en-US" sz="3600" b="0" i="1" smtClean="0">
                        <a:latin typeface="Cambria Math"/>
                      </a:rPr>
                      <m:t>𝑏</m:t>
                    </m:r>
                    <m:r>
                      <a:rPr lang="en-US" sz="3600" b="0" i="1" smtClean="0">
                        <a:latin typeface="Cambria Math"/>
                        <a:ea typeface="Cambria Math"/>
                      </a:rPr>
                      <m:t>≥6</m:t>
                    </m:r>
                  </m:oMath>
                </a14:m>
                <a:r>
                  <a:rPr lang="en-US" sz="3600" dirty="0">
                    <a:latin typeface="Times New Roman" pitchFamily="18" charset="0"/>
                    <a:cs typeface="Times New Roman" pitchFamily="18" charset="0"/>
                  </a:rPr>
                  <a:t>		B. </a:t>
                </a:r>
                <a14:m>
                  <m:oMath xmlns:m="http://schemas.openxmlformats.org/officeDocument/2006/math">
                    <m:r>
                      <a:rPr lang="en-US" sz="3600" b="0" i="1" smtClean="0">
                        <a:latin typeface="Cambria Math"/>
                      </a:rPr>
                      <m:t>𝑎</m:t>
                    </m:r>
                    <m:r>
                      <a:rPr lang="en-US" sz="3600" b="0" i="1" smtClean="0">
                        <a:latin typeface="Cambria Math"/>
                      </a:rPr>
                      <m:t>+</m:t>
                    </m:r>
                    <m:r>
                      <a:rPr lang="en-US" sz="3600" b="0" i="1" smtClean="0">
                        <a:latin typeface="Cambria Math"/>
                      </a:rPr>
                      <m:t>𝑏</m:t>
                    </m:r>
                    <m:r>
                      <a:rPr lang="en-US" sz="3600" b="0" i="1" smtClean="0">
                        <a:latin typeface="Cambria Math"/>
                        <a:ea typeface="Cambria Math"/>
                      </a:rPr>
                      <m:t>≥18</m:t>
                    </m:r>
                  </m:oMath>
                </a14:m>
                <a:endParaRPr lang="en-US" sz="3600" dirty="0">
                  <a:latin typeface="Times New Roman" pitchFamily="18" charset="0"/>
                  <a:cs typeface="Times New Roman" pitchFamily="18" charset="0"/>
                </a:endParaRPr>
              </a:p>
              <a:p>
                <a:pPr marL="0" indent="0">
                  <a:buNone/>
                </a:pPr>
                <a:r>
                  <a:rPr lang="en-US" sz="3600" dirty="0">
                    <a:latin typeface="Times New Roman" pitchFamily="18" charset="0"/>
                    <a:cs typeface="Times New Roman" pitchFamily="18" charset="0"/>
                  </a:rPr>
                  <a:t>C.</a:t>
                </a:r>
                <a14:m>
                  <m:oMath xmlns:m="http://schemas.openxmlformats.org/officeDocument/2006/math">
                    <m:r>
                      <a:rPr lang="en-US" sz="3600" b="0" i="1" smtClean="0">
                        <a:latin typeface="Cambria Math"/>
                      </a:rPr>
                      <m:t>𝑎</m:t>
                    </m:r>
                    <m:r>
                      <a:rPr lang="en-US" sz="3600" b="0" i="1" smtClean="0">
                        <a:latin typeface="Cambria Math"/>
                      </a:rPr>
                      <m:t>+</m:t>
                    </m:r>
                    <m:r>
                      <a:rPr lang="en-US" sz="3600" b="0" i="1" smtClean="0">
                        <a:latin typeface="Cambria Math"/>
                      </a:rPr>
                      <m:t>𝑏</m:t>
                    </m:r>
                    <m:r>
                      <a:rPr lang="en-US" sz="3600" b="0" i="1" smtClean="0">
                        <a:latin typeface="Cambria Math"/>
                        <a:ea typeface="Cambria Math"/>
                      </a:rPr>
                      <m:t>≤6</m:t>
                    </m:r>
                  </m:oMath>
                </a14:m>
                <a:r>
                  <a:rPr lang="en-US" sz="3600" dirty="0">
                    <a:latin typeface="Times New Roman" pitchFamily="18" charset="0"/>
                    <a:cs typeface="Times New Roman" pitchFamily="18" charset="0"/>
                  </a:rPr>
                  <a:t>		D. </a:t>
                </a:r>
                <a14:m>
                  <m:oMath xmlns:m="http://schemas.openxmlformats.org/officeDocument/2006/math">
                    <m:r>
                      <a:rPr lang="en-US" sz="3600" b="0" i="1" smtClean="0">
                        <a:latin typeface="Cambria Math"/>
                      </a:rPr>
                      <m:t>𝑎</m:t>
                    </m:r>
                    <m:r>
                      <a:rPr lang="en-US" sz="3600" b="0" i="1" smtClean="0">
                        <a:latin typeface="Cambria Math"/>
                      </a:rPr>
                      <m:t>+</m:t>
                    </m:r>
                    <m:r>
                      <a:rPr lang="en-US" sz="3600" b="0" i="1" smtClean="0">
                        <a:latin typeface="Cambria Math"/>
                      </a:rPr>
                      <m:t>𝑏</m:t>
                    </m:r>
                    <m:r>
                      <a:rPr lang="en-US" sz="3600" b="0" i="1" smtClean="0">
                        <a:latin typeface="Cambria Math"/>
                        <a:ea typeface="Cambria Math"/>
                      </a:rPr>
                      <m:t>≤18.  </m:t>
                    </m:r>
                  </m:oMath>
                </a14:m>
                <a:endParaRPr lang="en-US" sz="3600" dirty="0">
                  <a:latin typeface="Times New Roman" pitchFamily="18" charset="0"/>
                  <a:cs typeface="Times New Roman" pitchFamily="18" charset="0"/>
                </a:endParaRPr>
              </a:p>
              <a:p>
                <a:pPr marL="0" indent="0">
                  <a:buNone/>
                </a:pPr>
                <a:endParaRPr lang="en-US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609600" y="1600200"/>
                <a:ext cx="8229600" cy="4364905"/>
              </a:xfrm>
              <a:blipFill rotWithShape="1">
                <a:blip r:embed="rId3"/>
                <a:stretch>
                  <a:fillRect l="-2222" t="-223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WordArt 5"/>
          <p:cNvSpPr>
            <a:spLocks noChangeArrowheads="1" noChangeShapeType="1" noTextEdit="1"/>
          </p:cNvSpPr>
          <p:nvPr/>
        </p:nvSpPr>
        <p:spPr bwMode="auto">
          <a:xfrm>
            <a:off x="457200" y="1295400"/>
            <a:ext cx="810491" cy="924791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48958"/>
              </a:avLst>
            </a:prstTxWarp>
            <a:scene3d>
              <a:camera prst="legacyPerspectiveBottomRight">
                <a:rot lat="0" lon="21239999" rev="0"/>
              </a:camera>
              <a:lightRig rig="legacyHarsh3" dir="l"/>
            </a:scene3d>
            <a:sp3d extrusionH="430200" prstMaterial="legacyMatte">
              <a:extrusionClr>
                <a:srgbClr val="C0C0C0"/>
              </a:extrusionClr>
            </a:sp3d>
          </a:bodyPr>
          <a:lstStyle/>
          <a:p>
            <a:pPr algn="ctr"/>
            <a:r>
              <a:rPr lang="en-US" sz="2800" kern="10" dirty="0">
                <a:ln w="9525">
                  <a:round/>
                  <a:headEnd/>
                  <a:tailEnd/>
                </a:ln>
                <a:solidFill>
                  <a:srgbClr val="FF6600"/>
                </a:solidFill>
                <a:latin typeface="Arial Black"/>
              </a:rPr>
              <a:t>?</a:t>
            </a:r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0" y="-20782"/>
            <a:ext cx="9143999" cy="782782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BẤT ĐẲNG THỨC</a:t>
            </a:r>
          </a:p>
        </p:txBody>
      </p:sp>
    </p:spTree>
    <p:extLst>
      <p:ext uri="{BB962C8B-B14F-4D97-AF65-F5344CB8AC3E}">
        <p14:creationId xmlns:p14="http://schemas.microsoft.com/office/powerpoint/2010/main" val="22482718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609600" y="1600200"/>
                <a:ext cx="8229600" cy="4364905"/>
              </a:xfrm>
            </p:spPr>
            <p:txBody>
              <a:bodyPr/>
              <a:lstStyle/>
              <a:p>
                <a:pPr marL="0" indent="0">
                  <a:buNone/>
                </a:pPr>
                <a:r>
                  <a:rPr lang="en-US" dirty="0"/>
                  <a:t>        </a:t>
                </a:r>
                <a:r>
                  <a:rPr lang="en-US" sz="3600" b="1" dirty="0" err="1">
                    <a:latin typeface="Times New Roman" pitchFamily="18" charset="0"/>
                    <a:cs typeface="Times New Roman" pitchFamily="18" charset="0"/>
                  </a:rPr>
                  <a:t>Ví</a:t>
                </a:r>
                <a:r>
                  <a:rPr lang="en-US" sz="3600" b="1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3600" b="1" dirty="0" err="1">
                    <a:latin typeface="Times New Roman" pitchFamily="18" charset="0"/>
                    <a:cs typeface="Times New Roman" pitchFamily="18" charset="0"/>
                  </a:rPr>
                  <a:t>dụ</a:t>
                </a:r>
                <a:r>
                  <a:rPr lang="en-US" sz="3600" b="1" dirty="0">
                    <a:latin typeface="Times New Roman" pitchFamily="18" charset="0"/>
                    <a:cs typeface="Times New Roman" pitchFamily="18" charset="0"/>
                  </a:rPr>
                  <a:t> 1: </a:t>
                </a:r>
                <a:r>
                  <a:rPr lang="en-US" sz="3600" dirty="0" err="1">
                    <a:latin typeface="Times New Roman" pitchFamily="18" charset="0"/>
                    <a:cs typeface="Times New Roman" pitchFamily="18" charset="0"/>
                  </a:rPr>
                  <a:t>Với</a:t>
                </a:r>
                <a:r>
                  <a:rPr lang="en-US" sz="3600" dirty="0">
                    <a:latin typeface="Times New Roman" pitchFamily="18" charset="0"/>
                    <a:cs typeface="Times New Roman" pitchFamily="18" charset="0"/>
                  </a:rPr>
                  <a:t> 2 </a:t>
                </a:r>
                <a:r>
                  <a:rPr lang="en-US" sz="3600" dirty="0" err="1">
                    <a:latin typeface="Times New Roman" pitchFamily="18" charset="0"/>
                    <a:cs typeface="Times New Roman" pitchFamily="18" charset="0"/>
                  </a:rPr>
                  <a:t>số</a:t>
                </a:r>
                <a:r>
                  <a:rPr lang="en-US" sz="36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3600" dirty="0" err="1">
                    <a:latin typeface="Times New Roman" pitchFamily="18" charset="0"/>
                    <a:cs typeface="Times New Roman" pitchFamily="18" charset="0"/>
                  </a:rPr>
                  <a:t>ab</a:t>
                </a:r>
                <a:r>
                  <a:rPr lang="en-US" sz="3600" dirty="0">
                    <a:latin typeface="Times New Roman" pitchFamily="18" charset="0"/>
                    <a:cs typeface="Times New Roman" pitchFamily="18" charset="0"/>
                  </a:rPr>
                  <a:t> = 9, </a:t>
                </a:r>
                <a:r>
                  <a:rPr lang="en-US" sz="3600" dirty="0" err="1">
                    <a:latin typeface="Times New Roman" pitchFamily="18" charset="0"/>
                    <a:cs typeface="Times New Roman" pitchFamily="18" charset="0"/>
                  </a:rPr>
                  <a:t>bất</a:t>
                </a:r>
                <a:r>
                  <a:rPr lang="en-US" sz="36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3600" dirty="0" err="1">
                    <a:latin typeface="Times New Roman" pitchFamily="18" charset="0"/>
                    <a:cs typeface="Times New Roman" pitchFamily="18" charset="0"/>
                  </a:rPr>
                  <a:t>đẳng</a:t>
                </a:r>
                <a:r>
                  <a:rPr lang="en-US" sz="36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3600" dirty="0" err="1">
                    <a:latin typeface="Times New Roman" pitchFamily="18" charset="0"/>
                    <a:cs typeface="Times New Roman" pitchFamily="18" charset="0"/>
                  </a:rPr>
                  <a:t>thức</a:t>
                </a:r>
                <a:r>
                  <a:rPr lang="en-US" sz="36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3600" dirty="0" err="1">
                    <a:latin typeface="Times New Roman" pitchFamily="18" charset="0"/>
                    <a:cs typeface="Times New Roman" pitchFamily="18" charset="0"/>
                  </a:rPr>
                  <a:t>nào</a:t>
                </a:r>
                <a:r>
                  <a:rPr lang="en-US" sz="36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3600" dirty="0" err="1">
                    <a:latin typeface="Times New Roman" pitchFamily="18" charset="0"/>
                    <a:cs typeface="Times New Roman" pitchFamily="18" charset="0"/>
                  </a:rPr>
                  <a:t>sau</a:t>
                </a:r>
                <a:r>
                  <a:rPr lang="en-US" sz="36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3600" dirty="0" err="1">
                    <a:latin typeface="Times New Roman" pitchFamily="18" charset="0"/>
                    <a:cs typeface="Times New Roman" pitchFamily="18" charset="0"/>
                  </a:rPr>
                  <a:t>đây</a:t>
                </a:r>
                <a:r>
                  <a:rPr lang="en-US" sz="36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3600" dirty="0" err="1">
                    <a:latin typeface="Times New Roman" pitchFamily="18" charset="0"/>
                    <a:cs typeface="Times New Roman" pitchFamily="18" charset="0"/>
                  </a:rPr>
                  <a:t>đúng</a:t>
                </a:r>
                <a:r>
                  <a:rPr lang="en-US" sz="3600" dirty="0">
                    <a:latin typeface="Times New Roman" pitchFamily="18" charset="0"/>
                    <a:cs typeface="Times New Roman" pitchFamily="18" charset="0"/>
                  </a:rPr>
                  <a:t>?</a:t>
                </a:r>
              </a:p>
              <a:p>
                <a:pPr marL="0" indent="0">
                  <a:buNone/>
                </a:pPr>
                <a:r>
                  <a:rPr lang="en-US" sz="3600" b="1" i="1" dirty="0">
                    <a:solidFill>
                      <a:srgbClr val="FF0000"/>
                    </a:solidFill>
                    <a:latin typeface="Times New Roman" pitchFamily="18" charset="0"/>
                    <a:cs typeface="Times New Roman" pitchFamily="18" charset="0"/>
                  </a:rPr>
                  <a:t>A.</a:t>
                </a:r>
                <a14:m>
                  <m:oMath xmlns:m="http://schemas.openxmlformats.org/officeDocument/2006/math">
                    <m:r>
                      <a:rPr lang="en-US" sz="3600" b="1" i="1" smtClean="0">
                        <a:latin typeface="Cambria Math"/>
                      </a:rPr>
                      <m:t>  </m:t>
                    </m:r>
                    <m:r>
                      <a:rPr lang="en-US" sz="3600" b="0" i="1" smtClean="0">
                        <a:latin typeface="Cambria Math"/>
                      </a:rPr>
                      <m:t>𝑎</m:t>
                    </m:r>
                    <m:r>
                      <a:rPr lang="en-US" sz="3600" b="0" i="1" smtClean="0">
                        <a:latin typeface="Cambria Math"/>
                      </a:rPr>
                      <m:t>+</m:t>
                    </m:r>
                    <m:r>
                      <a:rPr lang="en-US" sz="3600" b="0" i="1" smtClean="0">
                        <a:latin typeface="Cambria Math"/>
                      </a:rPr>
                      <m:t>𝑏</m:t>
                    </m:r>
                    <m:r>
                      <a:rPr lang="en-US" sz="3600" b="0" i="1" smtClean="0">
                        <a:latin typeface="Cambria Math"/>
                        <a:ea typeface="Cambria Math"/>
                      </a:rPr>
                      <m:t>≥6</m:t>
                    </m:r>
                  </m:oMath>
                </a14:m>
                <a:r>
                  <a:rPr lang="en-US" sz="3600" dirty="0">
                    <a:latin typeface="Times New Roman" pitchFamily="18" charset="0"/>
                    <a:cs typeface="Times New Roman" pitchFamily="18" charset="0"/>
                  </a:rPr>
                  <a:t>		B. </a:t>
                </a:r>
                <a14:m>
                  <m:oMath xmlns:m="http://schemas.openxmlformats.org/officeDocument/2006/math">
                    <m:r>
                      <a:rPr lang="en-US" sz="3600" b="0" i="1" smtClean="0">
                        <a:latin typeface="Cambria Math"/>
                      </a:rPr>
                      <m:t>𝑎</m:t>
                    </m:r>
                    <m:r>
                      <a:rPr lang="en-US" sz="3600" b="0" i="1" smtClean="0">
                        <a:latin typeface="Cambria Math"/>
                      </a:rPr>
                      <m:t>+</m:t>
                    </m:r>
                    <m:r>
                      <a:rPr lang="en-US" sz="3600" b="0" i="1" smtClean="0">
                        <a:latin typeface="Cambria Math"/>
                      </a:rPr>
                      <m:t>𝑏</m:t>
                    </m:r>
                    <m:r>
                      <a:rPr lang="en-US" sz="3600" b="0" i="1" smtClean="0">
                        <a:latin typeface="Cambria Math"/>
                        <a:ea typeface="Cambria Math"/>
                      </a:rPr>
                      <m:t>≥18</m:t>
                    </m:r>
                  </m:oMath>
                </a14:m>
                <a:endParaRPr lang="en-US" sz="3600" dirty="0">
                  <a:latin typeface="Times New Roman" pitchFamily="18" charset="0"/>
                  <a:cs typeface="Times New Roman" pitchFamily="18" charset="0"/>
                </a:endParaRPr>
              </a:p>
              <a:p>
                <a:pPr marL="0" indent="0">
                  <a:buNone/>
                </a:pPr>
                <a:r>
                  <a:rPr lang="en-US" sz="3600" dirty="0">
                    <a:latin typeface="Times New Roman" pitchFamily="18" charset="0"/>
                    <a:cs typeface="Times New Roman" pitchFamily="18" charset="0"/>
                  </a:rPr>
                  <a:t>C.</a:t>
                </a:r>
                <a14:m>
                  <m:oMath xmlns:m="http://schemas.openxmlformats.org/officeDocument/2006/math">
                    <m:r>
                      <a:rPr lang="en-US" sz="3600" b="0" i="0" smtClean="0">
                        <a:latin typeface="Cambria Math"/>
                      </a:rPr>
                      <m:t>  </m:t>
                    </m:r>
                    <m:r>
                      <a:rPr lang="en-US" sz="3600" b="0" i="1" smtClean="0">
                        <a:latin typeface="Cambria Math"/>
                      </a:rPr>
                      <m:t>𝑎</m:t>
                    </m:r>
                    <m:r>
                      <a:rPr lang="en-US" sz="3600" b="0" i="1" smtClean="0">
                        <a:latin typeface="Cambria Math"/>
                      </a:rPr>
                      <m:t>+</m:t>
                    </m:r>
                    <m:r>
                      <a:rPr lang="en-US" sz="3600" b="0" i="1" smtClean="0">
                        <a:latin typeface="Cambria Math"/>
                      </a:rPr>
                      <m:t>𝑏</m:t>
                    </m:r>
                    <m:r>
                      <a:rPr lang="en-US" sz="3600" b="0" i="1" smtClean="0">
                        <a:latin typeface="Cambria Math"/>
                        <a:ea typeface="Cambria Math"/>
                      </a:rPr>
                      <m:t>≤6</m:t>
                    </m:r>
                  </m:oMath>
                </a14:m>
                <a:r>
                  <a:rPr lang="en-US" sz="3600" dirty="0">
                    <a:latin typeface="Times New Roman" pitchFamily="18" charset="0"/>
                    <a:cs typeface="Times New Roman" pitchFamily="18" charset="0"/>
                  </a:rPr>
                  <a:t>		D. </a:t>
                </a:r>
                <a14:m>
                  <m:oMath xmlns:m="http://schemas.openxmlformats.org/officeDocument/2006/math">
                    <m:r>
                      <a:rPr lang="en-US" sz="3600" b="0" i="1" smtClean="0">
                        <a:latin typeface="Cambria Math"/>
                      </a:rPr>
                      <m:t>𝑎</m:t>
                    </m:r>
                    <m:r>
                      <a:rPr lang="en-US" sz="3600" b="0" i="1" smtClean="0">
                        <a:latin typeface="Cambria Math"/>
                      </a:rPr>
                      <m:t>+</m:t>
                    </m:r>
                    <m:r>
                      <a:rPr lang="en-US" sz="3600" b="0" i="1" smtClean="0">
                        <a:latin typeface="Cambria Math"/>
                      </a:rPr>
                      <m:t>𝑏</m:t>
                    </m:r>
                    <m:r>
                      <a:rPr lang="en-US" sz="3600" b="0" i="1" smtClean="0">
                        <a:latin typeface="Cambria Math"/>
                        <a:ea typeface="Cambria Math"/>
                      </a:rPr>
                      <m:t>≤18.  </m:t>
                    </m:r>
                  </m:oMath>
                </a14:m>
                <a:endParaRPr lang="en-US" sz="3600" dirty="0">
                  <a:latin typeface="Times New Roman" pitchFamily="18" charset="0"/>
                  <a:cs typeface="Times New Roman" pitchFamily="18" charset="0"/>
                </a:endParaRPr>
              </a:p>
              <a:p>
                <a:pPr marL="0" indent="0">
                  <a:buNone/>
                </a:pPr>
                <a:endParaRPr lang="en-US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609600" y="1600200"/>
                <a:ext cx="8229600" cy="4364905"/>
              </a:xfrm>
              <a:blipFill rotWithShape="1">
                <a:blip r:embed="rId3"/>
                <a:stretch>
                  <a:fillRect l="-2222" t="-2235" r="-118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0" y="-20782"/>
            <a:ext cx="9143999" cy="782782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BẤT ĐẲNG THỨC</a:t>
            </a:r>
          </a:p>
        </p:txBody>
      </p:sp>
    </p:spTree>
    <p:extLst>
      <p:ext uri="{BB962C8B-B14F-4D97-AF65-F5344CB8AC3E}">
        <p14:creationId xmlns:p14="http://schemas.microsoft.com/office/powerpoint/2010/main" val="3446756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533400" y="1219200"/>
                <a:ext cx="8382000" cy="3657600"/>
              </a:xfrm>
            </p:spPr>
            <p:txBody>
              <a:bodyPr>
                <a:normAutofit fontScale="40000" lnSpcReduction="20000"/>
              </a:bodyPr>
              <a:lstStyle/>
              <a:p>
                <a:pPr marL="0" indent="0">
                  <a:buNone/>
                </a:pPr>
                <a:endParaRPr lang="en-US" b="1" dirty="0">
                  <a:latin typeface="Times New Roman" pitchFamily="18" charset="0"/>
                  <a:cs typeface="Times New Roman" pitchFamily="18" charset="0"/>
                </a:endParaRPr>
              </a:p>
              <a:p>
                <a:pPr marL="0" indent="0">
                  <a:lnSpc>
                    <a:spcPct val="120000"/>
                  </a:lnSpc>
                  <a:buNone/>
                </a:pPr>
                <a:r>
                  <a:rPr lang="en-US" sz="10000" b="1" dirty="0" err="1">
                    <a:latin typeface="Times New Roman" pitchFamily="18" charset="0"/>
                    <a:cs typeface="Times New Roman" pitchFamily="18" charset="0"/>
                  </a:rPr>
                  <a:t>Ví</a:t>
                </a:r>
                <a:r>
                  <a:rPr lang="en-US" sz="10000" b="1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10000" b="1" dirty="0" err="1">
                    <a:latin typeface="Times New Roman" pitchFamily="18" charset="0"/>
                    <a:cs typeface="Times New Roman" pitchFamily="18" charset="0"/>
                  </a:rPr>
                  <a:t>dụ</a:t>
                </a:r>
                <a:r>
                  <a:rPr lang="en-US" sz="10000" b="1" dirty="0">
                    <a:latin typeface="Times New Roman" pitchFamily="18" charset="0"/>
                    <a:cs typeface="Times New Roman" pitchFamily="18" charset="0"/>
                  </a:rPr>
                  <a:t> 2: </a:t>
                </a:r>
              </a:p>
              <a:p>
                <a:pPr marL="0" indent="0">
                  <a:lnSpc>
                    <a:spcPct val="120000"/>
                  </a:lnSpc>
                  <a:buNone/>
                </a:pPr>
                <a:r>
                  <a:rPr lang="en-US" sz="10000" dirty="0" err="1">
                    <a:latin typeface="Times New Roman" pitchFamily="18" charset="0"/>
                    <a:cs typeface="Times New Roman" pitchFamily="18" charset="0"/>
                  </a:rPr>
                  <a:t>Ch</a:t>
                </a:r>
                <a:r>
                  <a:rPr lang="vi-VN" sz="10000" dirty="0">
                    <a:latin typeface="Times New Roman" pitchFamily="18" charset="0"/>
                    <a:cs typeface="Times New Roman" pitchFamily="18" charset="0"/>
                  </a:rPr>
                  <a:t>ứng minh với </a:t>
                </a:r>
                <a:r>
                  <a:rPr lang="en-US" sz="10000" dirty="0" err="1">
                    <a:latin typeface="Times New Roman" pitchFamily="18" charset="0"/>
                    <a:cs typeface="Times New Roman" pitchFamily="18" charset="0"/>
                  </a:rPr>
                  <a:t>mọi</a:t>
                </a:r>
                <a:r>
                  <a:rPr lang="en-US" sz="100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10000" dirty="0" err="1">
                    <a:latin typeface="Times New Roman" pitchFamily="18" charset="0"/>
                    <a:cs typeface="Times New Roman" pitchFamily="18" charset="0"/>
                  </a:rPr>
                  <a:t>số</a:t>
                </a:r>
                <a:r>
                  <a:rPr lang="en-US" sz="100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10000" dirty="0" err="1">
                    <a:latin typeface="Times New Roman" pitchFamily="18" charset="0"/>
                    <a:cs typeface="Times New Roman" pitchFamily="18" charset="0"/>
                  </a:rPr>
                  <a:t>dương</a:t>
                </a:r>
                <a:r>
                  <a:rPr lang="en-US" sz="100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10000" dirty="0">
                    <a:solidFill>
                      <a:schemeClr val="accent6">
                        <a:lumMod val="50000"/>
                      </a:schemeClr>
                    </a:solidFill>
                    <a:latin typeface="Times New Roman" pitchFamily="18" charset="0"/>
                    <a:cs typeface="Times New Roman" pitchFamily="18" charset="0"/>
                  </a:rPr>
                  <a:t>a,</a:t>
                </a:r>
                <a:r>
                  <a:rPr lang="en-US" sz="10000" dirty="0">
                    <a:latin typeface="Times New Roman" pitchFamily="18" charset="0"/>
                    <a:cs typeface="Times New Roman" pitchFamily="18" charset="0"/>
                  </a:rPr>
                  <a:t> ta </a:t>
                </a:r>
                <a:r>
                  <a:rPr lang="en-US" sz="10000" dirty="0" err="1">
                    <a:latin typeface="Times New Roman" pitchFamily="18" charset="0"/>
                    <a:cs typeface="Times New Roman" pitchFamily="18" charset="0"/>
                  </a:rPr>
                  <a:t>có</a:t>
                </a:r>
                <a:r>
                  <a:rPr lang="en-US" sz="10000" dirty="0">
                    <a:latin typeface="Times New Roman" pitchFamily="18" charset="0"/>
                    <a:cs typeface="Times New Roman" pitchFamily="18" charset="0"/>
                  </a:rPr>
                  <a:t>:</a:t>
                </a:r>
              </a:p>
              <a:p>
                <a:pPr marL="0" indent="0">
                  <a:lnSpc>
                    <a:spcPct val="12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10000" b="0" i="1" smtClean="0">
                          <a:latin typeface="Cambria Math"/>
                        </a:rPr>
                        <m:t>𝑎</m:t>
                      </m:r>
                      <m:r>
                        <a:rPr lang="en-US" sz="10000" b="0" i="1" smtClean="0">
                          <a:latin typeface="Cambria Math"/>
                        </a:rPr>
                        <m:t>+</m:t>
                      </m:r>
                      <m:f>
                        <m:fPr>
                          <m:ctrlPr>
                            <a:rPr lang="en-US" sz="100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10000" b="0" i="1" smtClean="0">
                              <a:latin typeface="Cambria Math"/>
                            </a:rPr>
                            <m:t>1</m:t>
                          </m:r>
                        </m:num>
                        <m:den>
                          <m:r>
                            <a:rPr lang="en-US" sz="10000" b="0" i="1" smtClean="0">
                              <a:latin typeface="Cambria Math"/>
                            </a:rPr>
                            <m:t>𝑎</m:t>
                          </m:r>
                        </m:den>
                      </m:f>
                      <m:r>
                        <a:rPr lang="en-US" sz="10000" b="0" i="1" smtClean="0">
                          <a:latin typeface="Cambria Math"/>
                          <a:ea typeface="Cambria Math"/>
                        </a:rPr>
                        <m:t>≥2.</m:t>
                      </m:r>
                    </m:oMath>
                  </m:oMathPara>
                </a14:m>
                <a:endParaRPr lang="en-US" sz="10000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533400" y="1219200"/>
                <a:ext cx="8382000" cy="3657600"/>
              </a:xfrm>
              <a:blipFill rotWithShape="1">
                <a:blip r:embed="rId3"/>
                <a:stretch>
                  <a:fillRect l="-261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Rounded Rectangle 4"/>
          <p:cNvSpPr/>
          <p:nvPr/>
        </p:nvSpPr>
        <p:spPr>
          <a:xfrm>
            <a:off x="0" y="0"/>
            <a:ext cx="9144000" cy="685800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BẤT ĐẲNG THỨC</a:t>
            </a:r>
          </a:p>
        </p:txBody>
      </p:sp>
    </p:spTree>
    <p:extLst>
      <p:ext uri="{BB962C8B-B14F-4D97-AF65-F5344CB8AC3E}">
        <p14:creationId xmlns:p14="http://schemas.microsoft.com/office/powerpoint/2010/main" val="339715127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4800" y="2029692"/>
            <a:ext cx="8839200" cy="1371600"/>
          </a:xfrm>
          <a:solidFill>
            <a:srgbClr val="FFCCCC"/>
          </a:solidFill>
          <a:ln>
            <a:noFill/>
          </a:ln>
        </p:spPr>
        <p:txBody>
          <a:bodyPr>
            <a:normAutofit fontScale="90000"/>
          </a:bodyPr>
          <a:lstStyle/>
          <a:p>
            <a:pPr algn="l"/>
            <a:br>
              <a:rPr lang="en-US" dirty="0">
                <a:latin typeface="Times New Roman" pitchFamily="18" charset="0"/>
                <a:cs typeface="Times New Roman" pitchFamily="18" charset="0"/>
              </a:rPr>
            </a:br>
            <a:r>
              <a:rPr lang="en-US" sz="4000" dirty="0" err="1">
                <a:latin typeface="Times New Roman" pitchFamily="18" charset="0"/>
                <a:cs typeface="Times New Roman" pitchFamily="18" charset="0"/>
              </a:rPr>
              <a:t>Tổng</a:t>
            </a:r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latin typeface="Times New Roman" pitchFamily="18" charset="0"/>
                <a:cs typeface="Times New Roman" pitchFamily="18" charset="0"/>
              </a:rPr>
              <a:t>dương</a:t>
            </a:r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latin typeface="Times New Roman" pitchFamily="18" charset="0"/>
                <a:cs typeface="Times New Roman" pitchFamily="18" charset="0"/>
              </a:rPr>
              <a:t>nghịch</a:t>
            </a:r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latin typeface="Times New Roman" pitchFamily="18" charset="0"/>
                <a:cs typeface="Times New Roman" pitchFamily="18" charset="0"/>
              </a:rPr>
              <a:t>đảo</a:t>
            </a:r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latin typeface="Times New Roman" pitchFamily="18" charset="0"/>
                <a:cs typeface="Times New Roman" pitchFamily="18" charset="0"/>
              </a:rPr>
              <a:t>nó</a:t>
            </a:r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latin typeface="Times New Roman" pitchFamily="18" charset="0"/>
                <a:cs typeface="Times New Roman" pitchFamily="18" charset="0"/>
              </a:rPr>
              <a:t>lớn</a:t>
            </a:r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latin typeface="Times New Roman" pitchFamily="18" charset="0"/>
                <a:cs typeface="Times New Roman" pitchFamily="18" charset="0"/>
              </a:rPr>
              <a:t>hơn</a:t>
            </a:r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latin typeface="Times New Roman" pitchFamily="18" charset="0"/>
                <a:cs typeface="Times New Roman" pitchFamily="18" charset="0"/>
              </a:rPr>
              <a:t>hoặc</a:t>
            </a:r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latin typeface="Times New Roman" pitchFamily="18" charset="0"/>
                <a:cs typeface="Times New Roman" pitchFamily="18" charset="0"/>
              </a:rPr>
              <a:t>bằng</a:t>
            </a:r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 2. </a:t>
            </a:r>
            <a:br>
              <a:rPr lang="en-US" dirty="0"/>
            </a:b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5334000"/>
            <a:ext cx="6400800" cy="304800"/>
          </a:xfrm>
        </p:spPr>
        <p:txBody>
          <a:bodyPr>
            <a:normAutofit fontScale="47500" lnSpcReduction="20000"/>
          </a:bodyPr>
          <a:lstStyle/>
          <a:p>
            <a:r>
              <a:rPr lang="en-US" dirty="0"/>
              <a:t> 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0" y="0"/>
            <a:ext cx="9144000" cy="685800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BẤT ĐẲNG THỨC</a:t>
            </a:r>
          </a:p>
        </p:txBody>
      </p:sp>
      <p:sp>
        <p:nvSpPr>
          <p:cNvPr id="6" name="Text Box 5"/>
          <p:cNvSpPr txBox="1">
            <a:spLocks noChangeArrowheads="1"/>
          </p:cNvSpPr>
          <p:nvPr/>
        </p:nvSpPr>
        <p:spPr bwMode="auto">
          <a:xfrm>
            <a:off x="864322" y="1142999"/>
            <a:ext cx="3174278" cy="70788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sz="4000" b="1" dirty="0" err="1"/>
              <a:t>Hệ</a:t>
            </a:r>
            <a:r>
              <a:rPr lang="en-US" sz="4000" b="1" dirty="0"/>
              <a:t> </a:t>
            </a:r>
            <a:r>
              <a:rPr lang="en-US" sz="4000" b="1" dirty="0" err="1"/>
              <a:t>quả</a:t>
            </a:r>
            <a:r>
              <a:rPr lang="en-US" sz="4000" b="1" dirty="0"/>
              <a:t> 1: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Rectangle 6"/>
              <p:cNvSpPr/>
              <p:nvPr/>
            </p:nvSpPr>
            <p:spPr>
              <a:xfrm>
                <a:off x="1981200" y="3657600"/>
                <a:ext cx="4572000" cy="1618841"/>
              </a:xfrm>
              <a:prstGeom prst="rect">
                <a:avLst/>
              </a:prstGeom>
              <a:ln>
                <a:noFill/>
              </a:ln>
            </p:spPr>
            <p:txBody>
              <a:bodyPr>
                <a:spAutoFit/>
              </a:bodyPr>
              <a:lstStyle/>
              <a:p>
                <a:pPr>
                  <a:lnSpc>
                    <a:spcPct val="120000"/>
                  </a:lnSpc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4400" i="1" smtClean="0">
                          <a:latin typeface="Cambria Math"/>
                        </a:rPr>
                        <m:t>𝑎</m:t>
                      </m:r>
                      <m:r>
                        <a:rPr lang="en-US" sz="4400" i="1" smtClean="0">
                          <a:latin typeface="Cambria Math"/>
                        </a:rPr>
                        <m:t>+</m:t>
                      </m:r>
                      <m:f>
                        <m:fPr>
                          <m:ctrlPr>
                            <a:rPr lang="en-US" sz="44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4400" i="1">
                              <a:latin typeface="Cambria Math"/>
                            </a:rPr>
                            <m:t>1</m:t>
                          </m:r>
                        </m:num>
                        <m:den>
                          <m:r>
                            <a:rPr lang="en-US" sz="4400" i="1">
                              <a:latin typeface="Cambria Math"/>
                            </a:rPr>
                            <m:t>𝑎</m:t>
                          </m:r>
                        </m:den>
                      </m:f>
                      <m:r>
                        <a:rPr lang="en-US" sz="4400" i="1">
                          <a:latin typeface="Cambria Math"/>
                          <a:ea typeface="Cambria Math"/>
                        </a:rPr>
                        <m:t>≥2.</m:t>
                      </m:r>
                    </m:oMath>
                  </m:oMathPara>
                </a14:m>
                <a:endParaRPr lang="en-US" sz="4400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7" name="Rectangle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81200" y="3657600"/>
                <a:ext cx="4572000" cy="1618841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6684312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6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91440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pt-BR" dirty="0">
                <a:latin typeface="Times New Roman" pitchFamily="18" charset="0"/>
                <a:cs typeface="Times New Roman" pitchFamily="18" charset="0"/>
              </a:rPr>
              <a:t>Cho hai số dương x, y </a:t>
            </a:r>
            <a:br>
              <a:rPr lang="en-US" dirty="0"/>
            </a:br>
            <a:endParaRPr lang="en-US" dirty="0"/>
          </a:p>
        </p:txBody>
      </p:sp>
      <p:pic>
        <p:nvPicPr>
          <p:cNvPr id="921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748" y="1600200"/>
            <a:ext cx="3920068" cy="31884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Group 3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27438060"/>
              </p:ext>
            </p:extLst>
          </p:nvPr>
        </p:nvGraphicFramePr>
        <p:xfrm>
          <a:off x="4551218" y="1593273"/>
          <a:ext cx="3810000" cy="3124200"/>
        </p:xfrm>
        <a:graphic>
          <a:graphicData uri="http://schemas.openxmlformats.org/drawingml/2006/table">
            <a:tbl>
              <a:tblPr/>
              <a:tblGrid>
                <a:gridCol w="9525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525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525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525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62484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 dirty="0">
                          <a:solidFill>
                            <a:schemeClr val="tx1"/>
                          </a:solidFill>
                          <a:effectLst/>
                          <a:latin typeface="VNI-Times"/>
                          <a:ea typeface="Times New Roman"/>
                          <a:cs typeface="Times New Roman"/>
                        </a:rPr>
                        <a:t>x</a:t>
                      </a:r>
                    </a:p>
                  </a:txBody>
                  <a:tcPr marL="68580" marR="6858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 dirty="0">
                          <a:solidFill>
                            <a:schemeClr val="tx1"/>
                          </a:solidFill>
                          <a:effectLst/>
                          <a:latin typeface="VNI-Times"/>
                          <a:ea typeface="Times New Roman"/>
                          <a:cs typeface="Times New Roman"/>
                        </a:rPr>
                        <a:t>y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 dirty="0" err="1">
                          <a:solidFill>
                            <a:schemeClr val="tx1"/>
                          </a:solidFill>
                          <a:effectLst/>
                          <a:latin typeface="VNI-Times"/>
                          <a:ea typeface="Times New Roman"/>
                          <a:cs typeface="Times New Roman"/>
                        </a:rPr>
                        <a:t>xy</a:t>
                      </a:r>
                      <a:endParaRPr lang="en-US" sz="2400" b="1" dirty="0">
                        <a:solidFill>
                          <a:schemeClr val="tx1"/>
                        </a:solidFill>
                        <a:effectLst/>
                        <a:latin typeface="VNI-Times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 dirty="0" err="1">
                          <a:solidFill>
                            <a:schemeClr val="tx1"/>
                          </a:solidFill>
                          <a:effectLst/>
                          <a:latin typeface="VNI-Times"/>
                          <a:ea typeface="Times New Roman"/>
                          <a:cs typeface="Times New Roman"/>
                        </a:rPr>
                        <a:t>x+y</a:t>
                      </a:r>
                      <a:endParaRPr lang="en-US" sz="2400" b="1" dirty="0">
                        <a:solidFill>
                          <a:schemeClr val="tx1"/>
                        </a:solidFill>
                        <a:effectLst/>
                        <a:latin typeface="VNI-Times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2484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20</a:t>
                      </a:r>
                      <a:endParaRPr lang="en-US" sz="2400" dirty="0">
                        <a:effectLst/>
                        <a:latin typeface="VNI-Times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5</a:t>
                      </a:r>
                      <a:endParaRPr lang="en-US" sz="2400" dirty="0">
                        <a:effectLst/>
                        <a:latin typeface="VNI-Times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100</a:t>
                      </a:r>
                      <a:endParaRPr lang="en-US" sz="2400" dirty="0">
                        <a:effectLst/>
                        <a:latin typeface="VNI-Times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VNI-Times"/>
                          <a:ea typeface="Times New Roman"/>
                          <a:cs typeface="Times New Roman"/>
                        </a:rPr>
                        <a:t>25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2484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10</a:t>
                      </a:r>
                      <a:endParaRPr lang="en-US" sz="2400" dirty="0">
                        <a:effectLst/>
                        <a:latin typeface="VNI-Times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10</a:t>
                      </a:r>
                      <a:endParaRPr lang="en-US" sz="2400" dirty="0">
                        <a:effectLst/>
                        <a:latin typeface="VNI-Times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100</a:t>
                      </a:r>
                      <a:endParaRPr lang="en-US" sz="2400" dirty="0">
                        <a:effectLst/>
                        <a:latin typeface="VNI-Times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VNI-Times"/>
                          <a:ea typeface="Times New Roman"/>
                          <a:cs typeface="Times New Roman"/>
                        </a:rPr>
                        <a:t>20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2484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25</a:t>
                      </a:r>
                      <a:endParaRPr lang="en-US" sz="2400">
                        <a:effectLst/>
                        <a:latin typeface="VNI-Times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4</a:t>
                      </a:r>
                      <a:endParaRPr lang="en-US" sz="2400" dirty="0">
                        <a:effectLst/>
                        <a:latin typeface="VNI-Times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100</a:t>
                      </a:r>
                      <a:endParaRPr lang="en-US" sz="2400" dirty="0">
                        <a:effectLst/>
                        <a:latin typeface="VNI-Times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VNI-Times"/>
                          <a:ea typeface="Times New Roman"/>
                          <a:cs typeface="Times New Roman"/>
                        </a:rPr>
                        <a:t>29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2484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50</a:t>
                      </a:r>
                      <a:endParaRPr lang="en-US" sz="2400">
                        <a:effectLst/>
                        <a:latin typeface="VNI-Times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en-US" sz="2400">
                        <a:effectLst/>
                        <a:latin typeface="VNI-Times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100</a:t>
                      </a:r>
                      <a:endParaRPr lang="en-US" sz="2400" dirty="0">
                        <a:effectLst/>
                        <a:latin typeface="VNI-Times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VNI-Times"/>
                          <a:ea typeface="Times New Roman"/>
                          <a:cs typeface="Times New Roman"/>
                        </a:rPr>
                        <a:t>52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4" name="Rectangle 3"/>
          <p:cNvSpPr/>
          <p:nvPr/>
        </p:nvSpPr>
        <p:spPr>
          <a:xfrm>
            <a:off x="41564" y="4724400"/>
            <a:ext cx="457200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t-BR" sz="30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Nếu tổng x+y không đổi thì </a:t>
            </a:r>
          </a:p>
          <a:p>
            <a:pPr algn="just"/>
            <a:r>
              <a:rPr lang="pt-BR" sz="30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tích xy lớn nhất khi giá trị của x và y như thế nào? </a:t>
            </a:r>
          </a:p>
        </p:txBody>
      </p:sp>
      <p:sp>
        <p:nvSpPr>
          <p:cNvPr id="6" name="Rectangle 5"/>
          <p:cNvSpPr/>
          <p:nvPr/>
        </p:nvSpPr>
        <p:spPr>
          <a:xfrm>
            <a:off x="4551218" y="4724400"/>
            <a:ext cx="4572000" cy="1477328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/>
            <a:r>
              <a:rPr lang="pt-BR" sz="3000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Nếu tích xy không đổi thì </a:t>
            </a:r>
          </a:p>
          <a:p>
            <a:pPr algn="just"/>
            <a:r>
              <a:rPr lang="pt-BR" sz="3000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tổng x+y nhỏ nhất khi giá trị của x và y như thế nào? 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20782" y="13855"/>
            <a:ext cx="9144000" cy="685800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BẤT ĐẲNG THỨC</a:t>
            </a:r>
          </a:p>
        </p:txBody>
      </p:sp>
    </p:spTree>
    <p:extLst>
      <p:ext uri="{BB962C8B-B14F-4D97-AF65-F5344CB8AC3E}">
        <p14:creationId xmlns:p14="http://schemas.microsoft.com/office/powerpoint/2010/main" val="19504254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1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4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2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1541" name="Text Box 5"/>
          <p:cNvSpPr txBox="1">
            <a:spLocks noChangeArrowheads="1"/>
          </p:cNvSpPr>
          <p:nvPr/>
        </p:nvSpPr>
        <p:spPr bwMode="auto">
          <a:xfrm>
            <a:off x="864322" y="1143000"/>
            <a:ext cx="2412278" cy="64633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sz="3600" b="1" dirty="0" err="1"/>
              <a:t>Hệ</a:t>
            </a:r>
            <a:r>
              <a:rPr lang="en-US" sz="3600" b="1" dirty="0"/>
              <a:t> </a:t>
            </a:r>
            <a:r>
              <a:rPr lang="en-US" sz="3600" b="1" dirty="0" err="1"/>
              <a:t>quả</a:t>
            </a:r>
            <a:r>
              <a:rPr lang="en-US" sz="3600" b="1" dirty="0"/>
              <a:t> 2:</a:t>
            </a:r>
          </a:p>
        </p:txBody>
      </p:sp>
      <p:sp>
        <p:nvSpPr>
          <p:cNvPr id="321542" name="Text Box 6"/>
          <p:cNvSpPr txBox="1">
            <a:spLocks noChangeArrowheads="1"/>
          </p:cNvSpPr>
          <p:nvPr/>
        </p:nvSpPr>
        <p:spPr bwMode="auto">
          <a:xfrm>
            <a:off x="836613" y="2121767"/>
            <a:ext cx="7772400" cy="1066800"/>
          </a:xfrm>
          <a:prstGeom prst="rect">
            <a:avLst/>
          </a:prstGeom>
          <a:solidFill>
            <a:srgbClr val="FFCCC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sz="3200" dirty="0" err="1"/>
              <a:t>Nếu</a:t>
            </a:r>
            <a:r>
              <a:rPr lang="en-US" sz="3200" dirty="0"/>
              <a:t> x, y </a:t>
            </a:r>
            <a:r>
              <a:rPr lang="en-US" sz="3200" dirty="0" err="1"/>
              <a:t>cùng</a:t>
            </a:r>
            <a:r>
              <a:rPr lang="en-US" sz="3200" dirty="0"/>
              <a:t> </a:t>
            </a:r>
            <a:r>
              <a:rPr lang="en-US" sz="3200" dirty="0" err="1"/>
              <a:t>dương</a:t>
            </a:r>
            <a:r>
              <a:rPr lang="en-US" sz="3200" dirty="0"/>
              <a:t> </a:t>
            </a:r>
            <a:r>
              <a:rPr lang="en-US" sz="3200" dirty="0" err="1"/>
              <a:t>và</a:t>
            </a:r>
            <a:r>
              <a:rPr lang="en-US" sz="3200" dirty="0"/>
              <a:t> </a:t>
            </a:r>
            <a:r>
              <a:rPr lang="en-US" sz="3200" dirty="0" err="1"/>
              <a:t>có</a:t>
            </a:r>
            <a:r>
              <a:rPr lang="en-US" sz="3200" dirty="0"/>
              <a:t> </a:t>
            </a:r>
            <a:r>
              <a:rPr lang="en-US" sz="3200" dirty="0" err="1"/>
              <a:t>tổng</a:t>
            </a:r>
            <a:r>
              <a:rPr lang="en-US" sz="3200" dirty="0"/>
              <a:t> </a:t>
            </a:r>
            <a:r>
              <a:rPr lang="en-US" sz="3200" dirty="0" err="1"/>
              <a:t>không</a:t>
            </a:r>
            <a:r>
              <a:rPr lang="en-US" sz="3200" dirty="0"/>
              <a:t> </a:t>
            </a:r>
            <a:r>
              <a:rPr lang="en-US" sz="3200" dirty="0" err="1"/>
              <a:t>đổi</a:t>
            </a:r>
            <a:r>
              <a:rPr lang="en-US" sz="3200" dirty="0"/>
              <a:t> </a:t>
            </a:r>
            <a:r>
              <a:rPr lang="en-US" sz="3200" dirty="0" err="1"/>
              <a:t>thì</a:t>
            </a:r>
            <a:r>
              <a:rPr lang="en-US" sz="3200" dirty="0"/>
              <a:t> </a:t>
            </a:r>
            <a:r>
              <a:rPr lang="en-US" sz="3200" dirty="0" err="1"/>
              <a:t>tích</a:t>
            </a:r>
            <a:r>
              <a:rPr lang="en-US" sz="3200" dirty="0"/>
              <a:t> </a:t>
            </a:r>
            <a:r>
              <a:rPr lang="en-US" sz="3200" dirty="0" err="1"/>
              <a:t>xy</a:t>
            </a:r>
            <a:r>
              <a:rPr lang="en-US" sz="3200" dirty="0"/>
              <a:t> </a:t>
            </a:r>
            <a:r>
              <a:rPr lang="en-US" sz="3200" dirty="0" err="1"/>
              <a:t>lớn</a:t>
            </a:r>
            <a:r>
              <a:rPr lang="en-US" sz="3200" dirty="0"/>
              <a:t> </a:t>
            </a:r>
            <a:r>
              <a:rPr lang="en-US" sz="3200" dirty="0" err="1"/>
              <a:t>nhất</a:t>
            </a:r>
            <a:r>
              <a:rPr lang="en-US" sz="3200" dirty="0"/>
              <a:t> </a:t>
            </a:r>
            <a:r>
              <a:rPr lang="en-US" sz="3200" dirty="0" err="1"/>
              <a:t>khi</a:t>
            </a:r>
            <a:r>
              <a:rPr lang="en-US" sz="3200" dirty="0"/>
              <a:t> </a:t>
            </a:r>
            <a:r>
              <a:rPr lang="en-US" sz="3200" dirty="0" err="1"/>
              <a:t>và</a:t>
            </a:r>
            <a:r>
              <a:rPr lang="en-US" sz="3200" dirty="0"/>
              <a:t> </a:t>
            </a:r>
            <a:r>
              <a:rPr lang="en-US" sz="3200" dirty="0" err="1"/>
              <a:t>chỉ</a:t>
            </a:r>
            <a:r>
              <a:rPr lang="en-US" sz="3200" dirty="0"/>
              <a:t> </a:t>
            </a:r>
            <a:r>
              <a:rPr lang="en-US" sz="3200" dirty="0" err="1"/>
              <a:t>khi</a:t>
            </a:r>
            <a:r>
              <a:rPr lang="en-US" sz="3200" dirty="0"/>
              <a:t> x = y </a:t>
            </a:r>
          </a:p>
        </p:txBody>
      </p:sp>
      <p:sp>
        <p:nvSpPr>
          <p:cNvPr id="19" name="Text Box 6"/>
          <p:cNvSpPr txBox="1">
            <a:spLocks noChangeArrowheads="1"/>
          </p:cNvSpPr>
          <p:nvPr/>
        </p:nvSpPr>
        <p:spPr bwMode="auto">
          <a:xfrm>
            <a:off x="864322" y="3399995"/>
            <a:ext cx="3429000" cy="461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b="1" dirty="0"/>
              <a:t>Ý NGHĨA HÌNH HỌC</a:t>
            </a:r>
          </a:p>
        </p:txBody>
      </p:sp>
      <p:sp>
        <p:nvSpPr>
          <p:cNvPr id="20" name="Text Box 7"/>
          <p:cNvSpPr txBox="1">
            <a:spLocks noChangeArrowheads="1"/>
          </p:cNvSpPr>
          <p:nvPr/>
        </p:nvSpPr>
        <p:spPr bwMode="auto">
          <a:xfrm>
            <a:off x="646113" y="4162425"/>
            <a:ext cx="8153400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sz="2800" b="1" i="1" dirty="0" err="1"/>
              <a:t>Trong</a:t>
            </a:r>
            <a:r>
              <a:rPr lang="en-US" sz="2800" b="1" i="1" dirty="0"/>
              <a:t> </a:t>
            </a:r>
            <a:r>
              <a:rPr lang="en-US" sz="2800" b="1" i="1" dirty="0" err="1"/>
              <a:t>tất</a:t>
            </a:r>
            <a:r>
              <a:rPr lang="en-US" sz="2800" b="1" i="1" dirty="0"/>
              <a:t> </a:t>
            </a:r>
            <a:r>
              <a:rPr lang="en-US" sz="2800" b="1" i="1" dirty="0" err="1"/>
              <a:t>cả</a:t>
            </a:r>
            <a:r>
              <a:rPr lang="en-US" sz="2800" b="1" i="1" dirty="0"/>
              <a:t> </a:t>
            </a:r>
            <a:r>
              <a:rPr lang="en-US" sz="2800" b="1" i="1" dirty="0" err="1"/>
              <a:t>các</a:t>
            </a:r>
            <a:r>
              <a:rPr lang="en-US" sz="2800" b="1" i="1" dirty="0"/>
              <a:t> </a:t>
            </a:r>
            <a:r>
              <a:rPr lang="en-US" sz="2800" b="1" i="1" dirty="0" err="1"/>
              <a:t>hình</a:t>
            </a:r>
            <a:r>
              <a:rPr lang="en-US" sz="2800" b="1" i="1" dirty="0"/>
              <a:t> </a:t>
            </a:r>
            <a:r>
              <a:rPr lang="en-US" sz="2800" b="1" i="1" dirty="0" err="1"/>
              <a:t>chữ</a:t>
            </a:r>
            <a:r>
              <a:rPr lang="en-US" sz="2800" b="1" i="1" dirty="0"/>
              <a:t> </a:t>
            </a:r>
            <a:r>
              <a:rPr lang="en-US" sz="2800" b="1" i="1" dirty="0" err="1"/>
              <a:t>nhật</a:t>
            </a:r>
            <a:r>
              <a:rPr lang="en-US" sz="2800" b="1" i="1" dirty="0"/>
              <a:t> </a:t>
            </a:r>
            <a:r>
              <a:rPr lang="en-US" sz="2800" b="1" i="1" dirty="0" err="1"/>
              <a:t>có</a:t>
            </a:r>
            <a:r>
              <a:rPr lang="en-US" sz="2800" b="1" i="1" dirty="0"/>
              <a:t> </a:t>
            </a:r>
            <a:r>
              <a:rPr lang="en-US" sz="2800" b="1" i="1" dirty="0" err="1"/>
              <a:t>cùng</a:t>
            </a:r>
            <a:r>
              <a:rPr lang="en-US" sz="2800" b="1" i="1" dirty="0"/>
              <a:t> </a:t>
            </a:r>
            <a:r>
              <a:rPr lang="en-US" sz="2800" b="1" i="1" dirty="0" err="1"/>
              <a:t>chu</a:t>
            </a:r>
            <a:r>
              <a:rPr lang="en-US" sz="2800" b="1" i="1" dirty="0"/>
              <a:t> vi, </a:t>
            </a:r>
            <a:r>
              <a:rPr lang="en-US" sz="2800" b="1" i="1" dirty="0" err="1"/>
              <a:t>hình</a:t>
            </a:r>
            <a:r>
              <a:rPr lang="en-US" sz="2800" b="1" i="1" dirty="0"/>
              <a:t> </a:t>
            </a:r>
            <a:r>
              <a:rPr lang="en-US" sz="2800" b="1" i="1" dirty="0" err="1"/>
              <a:t>vuông</a:t>
            </a:r>
            <a:r>
              <a:rPr lang="en-US" sz="2800" b="1" i="1" dirty="0"/>
              <a:t> </a:t>
            </a:r>
            <a:r>
              <a:rPr lang="en-US" sz="2800" b="1" i="1" dirty="0" err="1"/>
              <a:t>có</a:t>
            </a:r>
            <a:r>
              <a:rPr lang="en-US" sz="2800" b="1" i="1" dirty="0"/>
              <a:t> </a:t>
            </a:r>
            <a:r>
              <a:rPr lang="en-US" sz="2800" b="1" i="1" dirty="0" err="1"/>
              <a:t>diện</a:t>
            </a:r>
            <a:r>
              <a:rPr lang="en-US" sz="2800" b="1" i="1" dirty="0"/>
              <a:t> </a:t>
            </a:r>
            <a:r>
              <a:rPr lang="en-US" sz="2800" b="1" i="1" dirty="0" err="1"/>
              <a:t>tích</a:t>
            </a:r>
            <a:r>
              <a:rPr lang="en-US" sz="2800" b="1" i="1" dirty="0"/>
              <a:t> </a:t>
            </a:r>
            <a:r>
              <a:rPr lang="en-US" sz="2800" b="1" i="1" dirty="0" err="1"/>
              <a:t>lớn</a:t>
            </a:r>
            <a:r>
              <a:rPr lang="en-US" sz="2800" b="1" i="1" dirty="0"/>
              <a:t> </a:t>
            </a:r>
            <a:r>
              <a:rPr lang="en-US" sz="2800" b="1" i="1" dirty="0" err="1"/>
              <a:t>nhất</a:t>
            </a:r>
            <a:r>
              <a:rPr lang="en-US" sz="2800" b="1" i="1" dirty="0"/>
              <a:t>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0" y="0"/>
            <a:ext cx="9144000" cy="685800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BẤT ĐẲNG THỨC</a:t>
            </a:r>
          </a:p>
        </p:txBody>
      </p:sp>
    </p:spTree>
    <p:extLst>
      <p:ext uri="{BB962C8B-B14F-4D97-AF65-F5344CB8AC3E}">
        <p14:creationId xmlns:p14="http://schemas.microsoft.com/office/powerpoint/2010/main" val="3753688748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15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215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215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3215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15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215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215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1541" grpId="0" animBg="1"/>
      <p:bldP spid="321542" grpId="0" animBg="1"/>
      <p:bldP spid="19" grpId="0"/>
      <p:bldP spid="20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6927" y="1828800"/>
            <a:ext cx="5029200" cy="1600200"/>
          </a:xfrm>
        </p:spPr>
        <p:txBody>
          <a:bodyPr>
            <a:normAutofit fontScale="90000"/>
          </a:bodyPr>
          <a:lstStyle/>
          <a:p>
            <a:pPr lvl="0" eaLnBrk="0" fontAlgn="base" hangingPunct="0">
              <a:spcBef>
                <a:spcPct val="50000"/>
              </a:spcBef>
              <a:spcAft>
                <a:spcPct val="0"/>
              </a:spcAft>
            </a:pPr>
            <a:r>
              <a:rPr lang="en-US" sz="3200" b="1" i="1" dirty="0" err="1">
                <a:solidFill>
                  <a:prstClr val="black"/>
                </a:solidFill>
                <a:latin typeface="Times New Roman" pitchFamily="18" charset="0"/>
                <a:ea typeface="+mn-ea"/>
                <a:cs typeface="+mn-cs"/>
              </a:rPr>
              <a:t>Ví</a:t>
            </a:r>
            <a:r>
              <a:rPr lang="en-US" sz="3200" b="1" i="1" dirty="0">
                <a:solidFill>
                  <a:prstClr val="black"/>
                </a:solidFill>
                <a:latin typeface="Times New Roman" pitchFamily="18" charset="0"/>
                <a:ea typeface="+mn-ea"/>
                <a:cs typeface="+mn-cs"/>
              </a:rPr>
              <a:t> </a:t>
            </a:r>
            <a:r>
              <a:rPr lang="en-US" sz="3200" b="1" i="1" dirty="0" err="1">
                <a:solidFill>
                  <a:prstClr val="black"/>
                </a:solidFill>
                <a:latin typeface="Times New Roman" pitchFamily="18" charset="0"/>
                <a:ea typeface="+mn-ea"/>
                <a:cs typeface="+mn-cs"/>
              </a:rPr>
              <a:t>dụ</a:t>
            </a:r>
            <a:r>
              <a:rPr lang="en-US" sz="3200" b="1" i="1" dirty="0">
                <a:solidFill>
                  <a:prstClr val="black"/>
                </a:solidFill>
                <a:latin typeface="Times New Roman" pitchFamily="18" charset="0"/>
                <a:ea typeface="+mn-ea"/>
                <a:cs typeface="+mn-cs"/>
              </a:rPr>
              <a:t>: </a:t>
            </a:r>
            <a:br>
              <a:rPr lang="en-US" sz="3200" b="1" i="1" dirty="0">
                <a:solidFill>
                  <a:prstClr val="black"/>
                </a:solidFill>
                <a:latin typeface="Times New Roman" pitchFamily="18" charset="0"/>
                <a:ea typeface="+mn-ea"/>
                <a:cs typeface="+mn-cs"/>
              </a:rPr>
            </a:br>
            <a:r>
              <a:rPr lang="en-US" sz="3200" i="1" dirty="0" err="1">
                <a:solidFill>
                  <a:prstClr val="black"/>
                </a:solidFill>
                <a:latin typeface="Times New Roman" pitchFamily="18" charset="0"/>
                <a:ea typeface="+mn-ea"/>
                <a:cs typeface="+mn-cs"/>
              </a:rPr>
              <a:t>Trong</a:t>
            </a:r>
            <a:r>
              <a:rPr lang="en-US" sz="3200" i="1" dirty="0">
                <a:solidFill>
                  <a:prstClr val="black"/>
                </a:solidFill>
                <a:latin typeface="Times New Roman" pitchFamily="18" charset="0"/>
                <a:ea typeface="+mn-ea"/>
                <a:cs typeface="+mn-cs"/>
              </a:rPr>
              <a:t> </a:t>
            </a:r>
            <a:r>
              <a:rPr lang="en-US" sz="3200" i="1" dirty="0" err="1">
                <a:solidFill>
                  <a:prstClr val="black"/>
                </a:solidFill>
                <a:latin typeface="Times New Roman" pitchFamily="18" charset="0"/>
                <a:ea typeface="+mn-ea"/>
                <a:cs typeface="+mn-cs"/>
              </a:rPr>
              <a:t>tất</a:t>
            </a:r>
            <a:r>
              <a:rPr lang="en-US" sz="3200" i="1" dirty="0">
                <a:solidFill>
                  <a:prstClr val="black"/>
                </a:solidFill>
                <a:latin typeface="Times New Roman" pitchFamily="18" charset="0"/>
                <a:ea typeface="+mn-ea"/>
                <a:cs typeface="+mn-cs"/>
              </a:rPr>
              <a:t> </a:t>
            </a:r>
            <a:r>
              <a:rPr lang="en-US" sz="3200" i="1" dirty="0" err="1">
                <a:solidFill>
                  <a:prstClr val="black"/>
                </a:solidFill>
                <a:latin typeface="Times New Roman" pitchFamily="18" charset="0"/>
                <a:ea typeface="+mn-ea"/>
                <a:cs typeface="+mn-cs"/>
              </a:rPr>
              <a:t>cả</a:t>
            </a:r>
            <a:r>
              <a:rPr lang="en-US" sz="3200" i="1" dirty="0">
                <a:solidFill>
                  <a:prstClr val="black"/>
                </a:solidFill>
                <a:latin typeface="Times New Roman" pitchFamily="18" charset="0"/>
                <a:ea typeface="+mn-ea"/>
                <a:cs typeface="+mn-cs"/>
              </a:rPr>
              <a:t> </a:t>
            </a:r>
            <a:r>
              <a:rPr lang="en-US" sz="3200" i="1" dirty="0" err="1">
                <a:solidFill>
                  <a:prstClr val="black"/>
                </a:solidFill>
                <a:latin typeface="Times New Roman" pitchFamily="18" charset="0"/>
                <a:ea typeface="+mn-ea"/>
                <a:cs typeface="+mn-cs"/>
              </a:rPr>
              <a:t>các</a:t>
            </a:r>
            <a:r>
              <a:rPr lang="en-US" sz="3200" i="1" dirty="0">
                <a:solidFill>
                  <a:prstClr val="black"/>
                </a:solidFill>
                <a:latin typeface="Times New Roman" pitchFamily="18" charset="0"/>
                <a:ea typeface="+mn-ea"/>
                <a:cs typeface="+mn-cs"/>
              </a:rPr>
              <a:t> </a:t>
            </a:r>
            <a:r>
              <a:rPr lang="en-US" sz="3200" i="1" dirty="0" err="1">
                <a:solidFill>
                  <a:prstClr val="black"/>
                </a:solidFill>
                <a:latin typeface="Times New Roman" pitchFamily="18" charset="0"/>
                <a:ea typeface="+mn-ea"/>
                <a:cs typeface="+mn-cs"/>
              </a:rPr>
              <a:t>hình</a:t>
            </a:r>
            <a:r>
              <a:rPr lang="en-US" sz="3200" i="1" dirty="0">
                <a:solidFill>
                  <a:prstClr val="black"/>
                </a:solidFill>
                <a:latin typeface="Times New Roman" pitchFamily="18" charset="0"/>
                <a:ea typeface="+mn-ea"/>
                <a:cs typeface="+mn-cs"/>
              </a:rPr>
              <a:t> </a:t>
            </a:r>
            <a:r>
              <a:rPr lang="en-US" sz="3200" i="1" dirty="0" err="1">
                <a:solidFill>
                  <a:prstClr val="black"/>
                </a:solidFill>
                <a:latin typeface="Times New Roman" pitchFamily="18" charset="0"/>
                <a:ea typeface="+mn-ea"/>
                <a:cs typeface="+mn-cs"/>
              </a:rPr>
              <a:t>chữ</a:t>
            </a:r>
            <a:r>
              <a:rPr lang="en-US" sz="3200" i="1" dirty="0">
                <a:solidFill>
                  <a:prstClr val="black"/>
                </a:solidFill>
                <a:latin typeface="Times New Roman" pitchFamily="18" charset="0"/>
                <a:ea typeface="+mn-ea"/>
                <a:cs typeface="+mn-cs"/>
              </a:rPr>
              <a:t> </a:t>
            </a:r>
            <a:r>
              <a:rPr lang="en-US" sz="3200" i="1" dirty="0" err="1">
                <a:solidFill>
                  <a:prstClr val="black"/>
                </a:solidFill>
                <a:latin typeface="Times New Roman" pitchFamily="18" charset="0"/>
                <a:ea typeface="+mn-ea"/>
                <a:cs typeface="+mn-cs"/>
              </a:rPr>
              <a:t>nhật</a:t>
            </a:r>
            <a:r>
              <a:rPr lang="en-US" sz="3200" i="1" dirty="0">
                <a:solidFill>
                  <a:prstClr val="black"/>
                </a:solidFill>
                <a:latin typeface="Times New Roman" pitchFamily="18" charset="0"/>
                <a:ea typeface="+mn-ea"/>
                <a:cs typeface="+mn-cs"/>
              </a:rPr>
              <a:t> </a:t>
            </a:r>
            <a:r>
              <a:rPr lang="en-US" sz="3200" i="1" dirty="0" err="1">
                <a:solidFill>
                  <a:prstClr val="black"/>
                </a:solidFill>
                <a:latin typeface="Times New Roman" pitchFamily="18" charset="0"/>
                <a:ea typeface="+mn-ea"/>
                <a:cs typeface="+mn-cs"/>
              </a:rPr>
              <a:t>có</a:t>
            </a:r>
            <a:r>
              <a:rPr lang="en-US" sz="3200" i="1" dirty="0">
                <a:solidFill>
                  <a:prstClr val="black"/>
                </a:solidFill>
                <a:latin typeface="Times New Roman" pitchFamily="18" charset="0"/>
                <a:ea typeface="+mn-ea"/>
                <a:cs typeface="+mn-cs"/>
              </a:rPr>
              <a:t> </a:t>
            </a:r>
            <a:r>
              <a:rPr lang="en-US" sz="3200" i="1" dirty="0" err="1">
                <a:solidFill>
                  <a:prstClr val="black"/>
                </a:solidFill>
                <a:latin typeface="Times New Roman" pitchFamily="18" charset="0"/>
                <a:ea typeface="+mn-ea"/>
                <a:cs typeface="+mn-cs"/>
              </a:rPr>
              <a:t>cùng</a:t>
            </a:r>
            <a:r>
              <a:rPr lang="en-US" sz="3200" i="1" dirty="0">
                <a:solidFill>
                  <a:prstClr val="black"/>
                </a:solidFill>
                <a:latin typeface="Times New Roman" pitchFamily="18" charset="0"/>
                <a:ea typeface="+mn-ea"/>
                <a:cs typeface="+mn-cs"/>
              </a:rPr>
              <a:t> </a:t>
            </a:r>
            <a:r>
              <a:rPr lang="en-US" sz="3200" i="1" dirty="0" err="1">
                <a:solidFill>
                  <a:prstClr val="black"/>
                </a:solidFill>
                <a:latin typeface="Times New Roman" pitchFamily="18" charset="0"/>
                <a:ea typeface="+mn-ea"/>
                <a:cs typeface="+mn-cs"/>
              </a:rPr>
              <a:t>chu</a:t>
            </a:r>
            <a:r>
              <a:rPr lang="en-US" sz="3200" i="1" dirty="0">
                <a:solidFill>
                  <a:prstClr val="black"/>
                </a:solidFill>
                <a:latin typeface="Times New Roman" pitchFamily="18" charset="0"/>
                <a:ea typeface="+mn-ea"/>
                <a:cs typeface="+mn-cs"/>
              </a:rPr>
              <a:t> </a:t>
            </a:r>
            <a:r>
              <a:rPr lang="en-US" sz="3200" i="1" dirty="0" err="1">
                <a:solidFill>
                  <a:prstClr val="black"/>
                </a:solidFill>
                <a:latin typeface="Times New Roman" pitchFamily="18" charset="0"/>
                <a:ea typeface="+mn-ea"/>
                <a:cs typeface="+mn-cs"/>
              </a:rPr>
              <a:t>vi,hình</a:t>
            </a:r>
            <a:r>
              <a:rPr lang="en-US" sz="3200" i="1" dirty="0">
                <a:solidFill>
                  <a:prstClr val="black"/>
                </a:solidFill>
                <a:latin typeface="Times New Roman" pitchFamily="18" charset="0"/>
                <a:ea typeface="+mn-ea"/>
                <a:cs typeface="+mn-cs"/>
              </a:rPr>
              <a:t> </a:t>
            </a:r>
            <a:r>
              <a:rPr lang="en-US" sz="3200" i="1" dirty="0" err="1">
                <a:solidFill>
                  <a:prstClr val="black"/>
                </a:solidFill>
                <a:latin typeface="Times New Roman" pitchFamily="18" charset="0"/>
                <a:ea typeface="+mn-ea"/>
                <a:cs typeface="+mn-cs"/>
              </a:rPr>
              <a:t>vuông</a:t>
            </a:r>
            <a:r>
              <a:rPr lang="en-US" sz="3200" i="1" dirty="0">
                <a:solidFill>
                  <a:prstClr val="black"/>
                </a:solidFill>
                <a:latin typeface="Times New Roman" pitchFamily="18" charset="0"/>
                <a:ea typeface="+mn-ea"/>
                <a:cs typeface="+mn-cs"/>
              </a:rPr>
              <a:t> </a:t>
            </a:r>
            <a:br>
              <a:rPr lang="en-US" sz="3200" i="1" dirty="0">
                <a:solidFill>
                  <a:prstClr val="black"/>
                </a:solidFill>
                <a:latin typeface="Times New Roman" pitchFamily="18" charset="0"/>
                <a:ea typeface="+mn-ea"/>
                <a:cs typeface="+mn-cs"/>
              </a:rPr>
            </a:br>
            <a:r>
              <a:rPr lang="en-US" sz="3200" i="1" dirty="0" err="1">
                <a:solidFill>
                  <a:prstClr val="black"/>
                </a:solidFill>
                <a:latin typeface="Times New Roman" pitchFamily="18" charset="0"/>
                <a:ea typeface="+mn-ea"/>
                <a:cs typeface="+mn-cs"/>
              </a:rPr>
              <a:t>có</a:t>
            </a:r>
            <a:r>
              <a:rPr lang="en-US" sz="3200" i="1" dirty="0">
                <a:solidFill>
                  <a:prstClr val="black"/>
                </a:solidFill>
                <a:latin typeface="Times New Roman" pitchFamily="18" charset="0"/>
                <a:ea typeface="+mn-ea"/>
                <a:cs typeface="+mn-cs"/>
              </a:rPr>
              <a:t> </a:t>
            </a:r>
            <a:r>
              <a:rPr lang="en-US" sz="3200" i="1" dirty="0" err="1">
                <a:solidFill>
                  <a:prstClr val="black"/>
                </a:solidFill>
                <a:latin typeface="Times New Roman" pitchFamily="18" charset="0"/>
                <a:ea typeface="+mn-ea"/>
                <a:cs typeface="+mn-cs"/>
              </a:rPr>
              <a:t>diện</a:t>
            </a:r>
            <a:r>
              <a:rPr lang="en-US" sz="3200" i="1" dirty="0">
                <a:solidFill>
                  <a:prstClr val="black"/>
                </a:solidFill>
                <a:latin typeface="Times New Roman" pitchFamily="18" charset="0"/>
                <a:ea typeface="+mn-ea"/>
                <a:cs typeface="+mn-cs"/>
              </a:rPr>
              <a:t> </a:t>
            </a:r>
            <a:r>
              <a:rPr lang="en-US" sz="3200" i="1" dirty="0" err="1">
                <a:solidFill>
                  <a:prstClr val="black"/>
                </a:solidFill>
                <a:latin typeface="Times New Roman" pitchFamily="18" charset="0"/>
                <a:ea typeface="+mn-ea"/>
                <a:cs typeface="+mn-cs"/>
              </a:rPr>
              <a:t>tích</a:t>
            </a:r>
            <a:r>
              <a:rPr lang="en-US" sz="3200" i="1" dirty="0">
                <a:solidFill>
                  <a:prstClr val="black"/>
                </a:solidFill>
                <a:latin typeface="Times New Roman" pitchFamily="18" charset="0"/>
                <a:ea typeface="+mn-ea"/>
                <a:cs typeface="+mn-cs"/>
              </a:rPr>
              <a:t> </a:t>
            </a:r>
            <a:r>
              <a:rPr lang="en-US" sz="3200" i="1" dirty="0" err="1">
                <a:solidFill>
                  <a:prstClr val="black"/>
                </a:solidFill>
                <a:latin typeface="Times New Roman" pitchFamily="18" charset="0"/>
                <a:ea typeface="+mn-ea"/>
                <a:cs typeface="+mn-cs"/>
              </a:rPr>
              <a:t>lớn</a:t>
            </a:r>
            <a:r>
              <a:rPr lang="en-US" sz="3200" i="1" dirty="0">
                <a:solidFill>
                  <a:prstClr val="black"/>
                </a:solidFill>
                <a:latin typeface="Times New Roman" pitchFamily="18" charset="0"/>
                <a:ea typeface="+mn-ea"/>
                <a:cs typeface="+mn-cs"/>
              </a:rPr>
              <a:t> </a:t>
            </a:r>
            <a:r>
              <a:rPr lang="en-US" sz="3200" i="1" dirty="0" err="1">
                <a:solidFill>
                  <a:prstClr val="black"/>
                </a:solidFill>
                <a:latin typeface="Times New Roman" pitchFamily="18" charset="0"/>
                <a:ea typeface="+mn-ea"/>
                <a:cs typeface="+mn-cs"/>
              </a:rPr>
              <a:t>nhất</a:t>
            </a:r>
            <a:r>
              <a:rPr lang="en-US" sz="3200" i="1" dirty="0">
                <a:solidFill>
                  <a:prstClr val="black"/>
                </a:solidFill>
                <a:latin typeface="Times New Roman" pitchFamily="18" charset="0"/>
                <a:ea typeface="+mn-ea"/>
                <a:cs typeface="+mn-cs"/>
              </a:rPr>
              <a:t>.</a:t>
            </a:r>
            <a:br>
              <a:rPr lang="en-US" sz="2400" b="1" i="1" dirty="0">
                <a:solidFill>
                  <a:prstClr val="black"/>
                </a:solidFill>
                <a:latin typeface="Times New Roman" pitchFamily="18" charset="0"/>
                <a:ea typeface="+mn-ea"/>
                <a:cs typeface="+mn-cs"/>
              </a:rPr>
            </a:br>
            <a:endParaRPr lang="en-US" dirty="0"/>
          </a:p>
        </p:txBody>
      </p:sp>
      <p:pic>
        <p:nvPicPr>
          <p:cNvPr id="11267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0200" y="990600"/>
            <a:ext cx="2438611" cy="21337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7" name="Group 6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49075761"/>
              </p:ext>
            </p:extLst>
          </p:nvPr>
        </p:nvGraphicFramePr>
        <p:xfrm>
          <a:off x="4876800" y="3429000"/>
          <a:ext cx="2971798" cy="1600200"/>
        </p:xfrm>
        <a:graphic>
          <a:graphicData uri="http://schemas.openxmlformats.org/drawingml/2006/table">
            <a:tbl>
              <a:tblPr/>
              <a:tblGrid>
                <a:gridCol w="59464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9464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3950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4835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94647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5334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vi-VN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vi-VN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vi-VN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vi-VN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vi-VN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334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vi-VN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vi-VN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vi-VN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vi-VN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vi-VN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334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vi-VN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vi-VN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vi-VN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vi-VN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vi-VN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pic>
        <p:nvPicPr>
          <p:cNvPr id="1126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3800" y="5334000"/>
            <a:ext cx="4194175" cy="517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Rounded Rectangle 8"/>
          <p:cNvSpPr/>
          <p:nvPr/>
        </p:nvSpPr>
        <p:spPr>
          <a:xfrm>
            <a:off x="0" y="0"/>
            <a:ext cx="9144000" cy="685800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BẤT ĐẲNG THỨC</a:t>
            </a:r>
          </a:p>
        </p:txBody>
      </p:sp>
    </p:spTree>
    <p:extLst>
      <p:ext uri="{BB962C8B-B14F-4D97-AF65-F5344CB8AC3E}">
        <p14:creationId xmlns:p14="http://schemas.microsoft.com/office/powerpoint/2010/main" val="13776196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43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367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98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98" tmFilter="0, 0; 0.125,0.2665; 0.25,0.4; 0.375,0.465; 0.5,0.5;  0.625,0.535; 0.75,0.6; 0.875,0.7335; 1,1">
                                          <p:stCondLst>
                                            <p:cond delay="498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49" tmFilter="0, 0; 0.125,0.2665; 0.25,0.4; 0.375,0.465; 0.5,0.5;  0.625,0.535; 0.75,0.6; 0.875,0.7335; 1,1">
                                          <p:stCondLst>
                                            <p:cond delay="993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23" tmFilter="0, 0; 0.125,0.2665; 0.25,0.4; 0.375,0.465; 0.5,0.5;  0.625,0.535; 0.75,0.6; 0.875,0.7335; 1,1">
                                          <p:stCondLst>
                                            <p:cond delay="1242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0">
                                          <p:stCondLst>
                                            <p:cond delay="487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24" decel="50000">
                                          <p:stCondLst>
                                            <p:cond delay="507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0">
                                          <p:stCondLst>
                                            <p:cond delay="984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24" decel="50000">
                                          <p:stCondLst>
                                            <p:cond delay="1004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0">
                                          <p:stCondLst>
                                            <p:cond delay="1231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24" decel="50000">
                                          <p:stCondLst>
                                            <p:cond delay="1251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0">
                                          <p:stCondLst>
                                            <p:cond delay="1356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24" decel="50000">
                                          <p:stCondLst>
                                            <p:cond delay="1376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43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367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98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98" tmFilter="0, 0; 0.125,0.2665; 0.25,0.4; 0.375,0.465; 0.5,0.5;  0.625,0.535; 0.75,0.6; 0.875,0.7335; 1,1">
                                          <p:stCondLst>
                                            <p:cond delay="49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49" tmFilter="0, 0; 0.125,0.2665; 0.25,0.4; 0.375,0.465; 0.5,0.5;  0.625,0.535; 0.75,0.6; 0.875,0.7335; 1,1">
                                          <p:stCondLst>
                                            <p:cond delay="993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23" tmFilter="0, 0; 0.125,0.2665; 0.25,0.4; 0.375,0.465; 0.5,0.5;  0.625,0.535; 0.75,0.6; 0.875,0.7335; 1,1">
                                          <p:stCondLst>
                                            <p:cond delay="12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0">
                                          <p:stCondLst>
                                            <p:cond delay="487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24" decel="50000">
                                          <p:stCondLst>
                                            <p:cond delay="507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0">
                                          <p:stCondLst>
                                            <p:cond delay="98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24" decel="50000">
                                          <p:stCondLst>
                                            <p:cond delay="100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0">
                                          <p:stCondLst>
                                            <p:cond delay="1231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24" decel="50000">
                                          <p:stCondLst>
                                            <p:cond delay="1251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0">
                                          <p:stCondLst>
                                            <p:cond delay="13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24" decel="50000">
                                          <p:stCondLst>
                                            <p:cond delay="13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43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367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98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498" tmFilter="0, 0; 0.125,0.2665; 0.25,0.4; 0.375,0.465; 0.5,0.5;  0.625,0.535; 0.75,0.6; 0.875,0.7335; 1,1">
                                          <p:stCondLst>
                                            <p:cond delay="498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49" tmFilter="0, 0; 0.125,0.2665; 0.25,0.4; 0.375,0.465; 0.5,0.5;  0.625,0.535; 0.75,0.6; 0.875,0.7335; 1,1">
                                          <p:stCondLst>
                                            <p:cond delay="993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23" tmFilter="0, 0; 0.125,0.2665; 0.25,0.4; 0.375,0.465; 0.5,0.5;  0.625,0.535; 0.75,0.6; 0.875,0.7335; 1,1">
                                          <p:stCondLst>
                                            <p:cond delay="1242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5" dur="20">
                                          <p:stCondLst>
                                            <p:cond delay="487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6" dur="124" decel="50000">
                                          <p:stCondLst>
                                            <p:cond delay="507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0">
                                          <p:stCondLst>
                                            <p:cond delay="984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8" dur="124" decel="50000">
                                          <p:stCondLst>
                                            <p:cond delay="1004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0">
                                          <p:stCondLst>
                                            <p:cond delay="1231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0" dur="124" decel="50000">
                                          <p:stCondLst>
                                            <p:cond delay="1251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0">
                                          <p:stCondLst>
                                            <p:cond delay="1356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2" dur="124" decel="50000">
                                          <p:stCondLst>
                                            <p:cond delay="1376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3589" name="Text Box 5"/>
          <p:cNvSpPr txBox="1">
            <a:spLocks noChangeArrowheads="1"/>
          </p:cNvSpPr>
          <p:nvPr/>
        </p:nvSpPr>
        <p:spPr bwMode="auto">
          <a:xfrm>
            <a:off x="785812" y="1056589"/>
            <a:ext cx="2719388" cy="64633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0" fontAlgn="base" hangingPunct="0">
              <a:spcBef>
                <a:spcPct val="50000"/>
              </a:spcBef>
              <a:spcAft>
                <a:spcPct val="0"/>
              </a:spcAft>
            </a:pPr>
            <a:r>
              <a:rPr lang="en-US" sz="3600" b="1" dirty="0" err="1"/>
              <a:t>Hệ</a:t>
            </a:r>
            <a:r>
              <a:rPr lang="en-US" sz="3600" b="1" dirty="0"/>
              <a:t> </a:t>
            </a:r>
            <a:r>
              <a:rPr lang="en-US" sz="3600" b="1" dirty="0" err="1"/>
              <a:t>quả</a:t>
            </a:r>
            <a:r>
              <a:rPr lang="en-US" sz="3600" b="1" dirty="0"/>
              <a:t> 3: </a:t>
            </a:r>
            <a:r>
              <a:rPr lang="en-US" sz="2800" u="sng" dirty="0">
                <a:solidFill>
                  <a:prstClr val="white"/>
                </a:solidFill>
              </a:rPr>
              <a:t>3</a:t>
            </a:r>
          </a:p>
        </p:txBody>
      </p:sp>
      <p:sp>
        <p:nvSpPr>
          <p:cNvPr id="323590" name="Text Box 6"/>
          <p:cNvSpPr txBox="1">
            <a:spLocks noChangeArrowheads="1"/>
          </p:cNvSpPr>
          <p:nvPr/>
        </p:nvSpPr>
        <p:spPr bwMode="auto">
          <a:xfrm>
            <a:off x="751176" y="1905000"/>
            <a:ext cx="7772400" cy="1066800"/>
          </a:xfrm>
          <a:prstGeom prst="rect">
            <a:avLst/>
          </a:prstGeom>
          <a:solidFill>
            <a:srgbClr val="FFCCC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0" fontAlgn="base" hangingPunct="0">
              <a:spcBef>
                <a:spcPct val="50000"/>
              </a:spcBef>
              <a:spcAft>
                <a:spcPct val="0"/>
              </a:spcAft>
            </a:pPr>
            <a:r>
              <a:rPr lang="en-US" sz="3200" dirty="0" err="1">
                <a:solidFill>
                  <a:prstClr val="black"/>
                </a:solidFill>
              </a:rPr>
              <a:t>Nếu</a:t>
            </a:r>
            <a:r>
              <a:rPr lang="en-US" sz="3200" dirty="0">
                <a:solidFill>
                  <a:prstClr val="black"/>
                </a:solidFill>
              </a:rPr>
              <a:t> x, y </a:t>
            </a:r>
            <a:r>
              <a:rPr lang="en-US" sz="3200" dirty="0" err="1">
                <a:solidFill>
                  <a:prstClr val="black"/>
                </a:solidFill>
              </a:rPr>
              <a:t>cùng</a:t>
            </a:r>
            <a:r>
              <a:rPr lang="en-US" sz="3200" dirty="0">
                <a:solidFill>
                  <a:prstClr val="black"/>
                </a:solidFill>
              </a:rPr>
              <a:t> </a:t>
            </a:r>
            <a:r>
              <a:rPr lang="en-US" sz="3200" dirty="0" err="1">
                <a:solidFill>
                  <a:prstClr val="black"/>
                </a:solidFill>
              </a:rPr>
              <a:t>dương</a:t>
            </a:r>
            <a:r>
              <a:rPr lang="en-US" sz="3200" dirty="0">
                <a:solidFill>
                  <a:prstClr val="black"/>
                </a:solidFill>
              </a:rPr>
              <a:t> </a:t>
            </a:r>
            <a:r>
              <a:rPr lang="en-US" sz="3200" dirty="0" err="1">
                <a:solidFill>
                  <a:prstClr val="black"/>
                </a:solidFill>
              </a:rPr>
              <a:t>và</a:t>
            </a:r>
            <a:r>
              <a:rPr lang="en-US" sz="3200" dirty="0">
                <a:solidFill>
                  <a:prstClr val="black"/>
                </a:solidFill>
              </a:rPr>
              <a:t> </a:t>
            </a:r>
            <a:r>
              <a:rPr lang="en-US" sz="3200" dirty="0" err="1">
                <a:solidFill>
                  <a:prstClr val="black"/>
                </a:solidFill>
              </a:rPr>
              <a:t>có</a:t>
            </a:r>
            <a:r>
              <a:rPr lang="en-US" sz="3200" dirty="0">
                <a:solidFill>
                  <a:prstClr val="black"/>
                </a:solidFill>
              </a:rPr>
              <a:t> </a:t>
            </a:r>
            <a:r>
              <a:rPr lang="en-US" sz="3200" dirty="0" err="1">
                <a:solidFill>
                  <a:prstClr val="black"/>
                </a:solidFill>
              </a:rPr>
              <a:t>tích</a:t>
            </a:r>
            <a:r>
              <a:rPr lang="en-US" sz="3200" dirty="0">
                <a:solidFill>
                  <a:prstClr val="black"/>
                </a:solidFill>
              </a:rPr>
              <a:t> </a:t>
            </a:r>
            <a:r>
              <a:rPr lang="en-US" sz="3200" dirty="0" err="1">
                <a:solidFill>
                  <a:prstClr val="black"/>
                </a:solidFill>
              </a:rPr>
              <a:t>không</a:t>
            </a:r>
            <a:r>
              <a:rPr lang="en-US" sz="3200" dirty="0">
                <a:solidFill>
                  <a:prstClr val="black"/>
                </a:solidFill>
              </a:rPr>
              <a:t> </a:t>
            </a:r>
            <a:r>
              <a:rPr lang="en-US" sz="3200" dirty="0" err="1">
                <a:solidFill>
                  <a:prstClr val="black"/>
                </a:solidFill>
              </a:rPr>
              <a:t>đổi</a:t>
            </a:r>
            <a:r>
              <a:rPr lang="en-US" sz="3200" dirty="0">
                <a:solidFill>
                  <a:prstClr val="black"/>
                </a:solidFill>
              </a:rPr>
              <a:t> </a:t>
            </a:r>
            <a:r>
              <a:rPr lang="en-US" sz="3200" dirty="0" err="1">
                <a:solidFill>
                  <a:prstClr val="black"/>
                </a:solidFill>
              </a:rPr>
              <a:t>thì</a:t>
            </a:r>
            <a:r>
              <a:rPr lang="en-US" sz="3200" dirty="0">
                <a:solidFill>
                  <a:prstClr val="black"/>
                </a:solidFill>
              </a:rPr>
              <a:t> </a:t>
            </a:r>
            <a:r>
              <a:rPr lang="en-US" sz="3200" dirty="0" err="1">
                <a:solidFill>
                  <a:prstClr val="black"/>
                </a:solidFill>
              </a:rPr>
              <a:t>tổng</a:t>
            </a:r>
            <a:r>
              <a:rPr lang="en-US" sz="3200" dirty="0">
                <a:solidFill>
                  <a:prstClr val="black"/>
                </a:solidFill>
              </a:rPr>
              <a:t> </a:t>
            </a:r>
            <a:r>
              <a:rPr lang="en-US" sz="3200" dirty="0" err="1">
                <a:solidFill>
                  <a:prstClr val="black"/>
                </a:solidFill>
              </a:rPr>
              <a:t>x+y</a:t>
            </a:r>
            <a:r>
              <a:rPr lang="en-US" sz="3200" dirty="0">
                <a:solidFill>
                  <a:prstClr val="black"/>
                </a:solidFill>
              </a:rPr>
              <a:t> </a:t>
            </a:r>
            <a:r>
              <a:rPr lang="en-US" sz="3200" dirty="0" err="1">
                <a:solidFill>
                  <a:prstClr val="black"/>
                </a:solidFill>
              </a:rPr>
              <a:t>nhỏ</a:t>
            </a:r>
            <a:r>
              <a:rPr lang="en-US" sz="3200" dirty="0">
                <a:solidFill>
                  <a:prstClr val="black"/>
                </a:solidFill>
              </a:rPr>
              <a:t> </a:t>
            </a:r>
            <a:r>
              <a:rPr lang="en-US" sz="3200" dirty="0" err="1">
                <a:solidFill>
                  <a:prstClr val="black"/>
                </a:solidFill>
              </a:rPr>
              <a:t>nhất</a:t>
            </a:r>
            <a:r>
              <a:rPr lang="en-US" sz="3200" dirty="0">
                <a:solidFill>
                  <a:prstClr val="black"/>
                </a:solidFill>
              </a:rPr>
              <a:t> </a:t>
            </a:r>
            <a:r>
              <a:rPr lang="en-US" sz="3200" dirty="0" err="1">
                <a:solidFill>
                  <a:prstClr val="black"/>
                </a:solidFill>
              </a:rPr>
              <a:t>khi</a:t>
            </a:r>
            <a:r>
              <a:rPr lang="en-US" sz="3200" dirty="0">
                <a:solidFill>
                  <a:prstClr val="black"/>
                </a:solidFill>
              </a:rPr>
              <a:t> </a:t>
            </a:r>
            <a:r>
              <a:rPr lang="en-US" sz="3200" dirty="0" err="1">
                <a:solidFill>
                  <a:prstClr val="black"/>
                </a:solidFill>
              </a:rPr>
              <a:t>và</a:t>
            </a:r>
            <a:r>
              <a:rPr lang="en-US" sz="3200" dirty="0">
                <a:solidFill>
                  <a:prstClr val="black"/>
                </a:solidFill>
              </a:rPr>
              <a:t> </a:t>
            </a:r>
            <a:r>
              <a:rPr lang="en-US" sz="3200" dirty="0" err="1">
                <a:solidFill>
                  <a:prstClr val="black"/>
                </a:solidFill>
              </a:rPr>
              <a:t>chỉ</a:t>
            </a:r>
            <a:r>
              <a:rPr lang="en-US" sz="3200" dirty="0">
                <a:solidFill>
                  <a:prstClr val="black"/>
                </a:solidFill>
              </a:rPr>
              <a:t> </a:t>
            </a:r>
            <a:r>
              <a:rPr lang="en-US" sz="3200" dirty="0" err="1">
                <a:solidFill>
                  <a:prstClr val="black"/>
                </a:solidFill>
              </a:rPr>
              <a:t>khi</a:t>
            </a:r>
            <a:r>
              <a:rPr lang="en-US" sz="3200" dirty="0">
                <a:solidFill>
                  <a:prstClr val="black"/>
                </a:solidFill>
              </a:rPr>
              <a:t> x = y </a:t>
            </a:r>
          </a:p>
        </p:txBody>
      </p:sp>
      <p:sp>
        <p:nvSpPr>
          <p:cNvPr id="323591" name="Text Box 7"/>
          <p:cNvSpPr txBox="1">
            <a:spLocks noChangeArrowheads="1"/>
          </p:cNvSpPr>
          <p:nvPr/>
        </p:nvSpPr>
        <p:spPr bwMode="auto">
          <a:xfrm>
            <a:off x="645318" y="3318164"/>
            <a:ext cx="3481387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0" fontAlgn="base" hangingPunct="0">
              <a:spcBef>
                <a:spcPct val="50000"/>
              </a:spcBef>
              <a:spcAft>
                <a:spcPct val="0"/>
              </a:spcAft>
            </a:pPr>
            <a:r>
              <a:rPr lang="en-US" b="1" dirty="0">
                <a:solidFill>
                  <a:prstClr val="black"/>
                </a:solidFill>
              </a:rPr>
              <a:t>Ý NGHĨA HÌNH HỌC</a:t>
            </a:r>
          </a:p>
        </p:txBody>
      </p:sp>
      <p:sp>
        <p:nvSpPr>
          <p:cNvPr id="323592" name="Text Box 8"/>
          <p:cNvSpPr txBox="1">
            <a:spLocks noChangeArrowheads="1"/>
          </p:cNvSpPr>
          <p:nvPr/>
        </p:nvSpPr>
        <p:spPr bwMode="auto">
          <a:xfrm>
            <a:off x="702685" y="4038600"/>
            <a:ext cx="8153400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0" fontAlgn="base" hangingPunct="0">
              <a:spcBef>
                <a:spcPct val="50000"/>
              </a:spcBef>
              <a:spcAft>
                <a:spcPct val="0"/>
              </a:spcAft>
            </a:pPr>
            <a:r>
              <a:rPr lang="en-US" sz="2800" b="1" i="1" dirty="0" err="1">
                <a:solidFill>
                  <a:prstClr val="black"/>
                </a:solidFill>
              </a:rPr>
              <a:t>Trong</a:t>
            </a:r>
            <a:r>
              <a:rPr lang="en-US" sz="2800" b="1" i="1" dirty="0">
                <a:solidFill>
                  <a:prstClr val="black"/>
                </a:solidFill>
              </a:rPr>
              <a:t> </a:t>
            </a:r>
            <a:r>
              <a:rPr lang="en-US" sz="2800" b="1" i="1" dirty="0" err="1">
                <a:solidFill>
                  <a:prstClr val="black"/>
                </a:solidFill>
              </a:rPr>
              <a:t>tất</a:t>
            </a:r>
            <a:r>
              <a:rPr lang="en-US" sz="2800" b="1" i="1" dirty="0">
                <a:solidFill>
                  <a:prstClr val="black"/>
                </a:solidFill>
              </a:rPr>
              <a:t> </a:t>
            </a:r>
            <a:r>
              <a:rPr lang="en-US" sz="2800" b="1" i="1" dirty="0" err="1">
                <a:solidFill>
                  <a:prstClr val="black"/>
                </a:solidFill>
              </a:rPr>
              <a:t>cả</a:t>
            </a:r>
            <a:r>
              <a:rPr lang="en-US" sz="2800" b="1" i="1" dirty="0">
                <a:solidFill>
                  <a:prstClr val="black"/>
                </a:solidFill>
              </a:rPr>
              <a:t> </a:t>
            </a:r>
            <a:r>
              <a:rPr lang="en-US" sz="2800" b="1" i="1" dirty="0" err="1">
                <a:solidFill>
                  <a:prstClr val="black"/>
                </a:solidFill>
              </a:rPr>
              <a:t>các</a:t>
            </a:r>
            <a:r>
              <a:rPr lang="en-US" sz="2800" b="1" i="1" dirty="0">
                <a:solidFill>
                  <a:prstClr val="black"/>
                </a:solidFill>
              </a:rPr>
              <a:t> </a:t>
            </a:r>
            <a:r>
              <a:rPr lang="en-US" sz="2800" b="1" i="1" dirty="0" err="1">
                <a:solidFill>
                  <a:prstClr val="black"/>
                </a:solidFill>
              </a:rPr>
              <a:t>hình</a:t>
            </a:r>
            <a:r>
              <a:rPr lang="en-US" sz="2800" b="1" i="1" dirty="0">
                <a:solidFill>
                  <a:prstClr val="black"/>
                </a:solidFill>
              </a:rPr>
              <a:t> </a:t>
            </a:r>
            <a:r>
              <a:rPr lang="en-US" sz="2800" b="1" i="1" dirty="0" err="1">
                <a:solidFill>
                  <a:prstClr val="black"/>
                </a:solidFill>
              </a:rPr>
              <a:t>chữ</a:t>
            </a:r>
            <a:r>
              <a:rPr lang="en-US" sz="2800" b="1" i="1" dirty="0">
                <a:solidFill>
                  <a:prstClr val="black"/>
                </a:solidFill>
              </a:rPr>
              <a:t> </a:t>
            </a:r>
            <a:r>
              <a:rPr lang="en-US" sz="2800" b="1" i="1" dirty="0" err="1">
                <a:solidFill>
                  <a:prstClr val="black"/>
                </a:solidFill>
              </a:rPr>
              <a:t>nhật</a:t>
            </a:r>
            <a:r>
              <a:rPr lang="en-US" sz="2800" b="1" i="1" dirty="0">
                <a:solidFill>
                  <a:prstClr val="black"/>
                </a:solidFill>
              </a:rPr>
              <a:t> </a:t>
            </a:r>
            <a:r>
              <a:rPr lang="en-US" sz="2800" b="1" i="1" dirty="0" err="1">
                <a:solidFill>
                  <a:prstClr val="black"/>
                </a:solidFill>
              </a:rPr>
              <a:t>có</a:t>
            </a:r>
            <a:r>
              <a:rPr lang="en-US" sz="2800" b="1" i="1" dirty="0">
                <a:solidFill>
                  <a:prstClr val="black"/>
                </a:solidFill>
              </a:rPr>
              <a:t> </a:t>
            </a:r>
            <a:r>
              <a:rPr lang="en-US" sz="2800" b="1" i="1" dirty="0" err="1">
                <a:solidFill>
                  <a:prstClr val="black"/>
                </a:solidFill>
              </a:rPr>
              <a:t>cùng</a:t>
            </a:r>
            <a:r>
              <a:rPr lang="en-US" sz="2800" b="1" i="1" dirty="0">
                <a:solidFill>
                  <a:prstClr val="black"/>
                </a:solidFill>
              </a:rPr>
              <a:t> </a:t>
            </a:r>
            <a:r>
              <a:rPr lang="en-US" sz="2800" b="1" i="1" dirty="0" err="1">
                <a:solidFill>
                  <a:prstClr val="black"/>
                </a:solidFill>
              </a:rPr>
              <a:t>diện</a:t>
            </a:r>
            <a:r>
              <a:rPr lang="en-US" sz="2800" b="1" i="1" dirty="0">
                <a:solidFill>
                  <a:prstClr val="black"/>
                </a:solidFill>
              </a:rPr>
              <a:t> </a:t>
            </a:r>
            <a:r>
              <a:rPr lang="en-US" sz="2800" b="1" i="1" dirty="0" err="1">
                <a:solidFill>
                  <a:prstClr val="black"/>
                </a:solidFill>
              </a:rPr>
              <a:t>tích</a:t>
            </a:r>
            <a:r>
              <a:rPr lang="en-US" sz="2800" b="1" i="1" dirty="0">
                <a:solidFill>
                  <a:prstClr val="black"/>
                </a:solidFill>
              </a:rPr>
              <a:t>, </a:t>
            </a:r>
            <a:r>
              <a:rPr lang="en-US" sz="2800" b="1" i="1" dirty="0" err="1">
                <a:solidFill>
                  <a:prstClr val="black"/>
                </a:solidFill>
              </a:rPr>
              <a:t>hình</a:t>
            </a:r>
            <a:r>
              <a:rPr lang="en-US" sz="2800" b="1" i="1" dirty="0">
                <a:solidFill>
                  <a:prstClr val="black"/>
                </a:solidFill>
              </a:rPr>
              <a:t> </a:t>
            </a:r>
            <a:r>
              <a:rPr lang="en-US" sz="2800" b="1" i="1" dirty="0" err="1">
                <a:solidFill>
                  <a:prstClr val="black"/>
                </a:solidFill>
              </a:rPr>
              <a:t>vuông</a:t>
            </a:r>
            <a:r>
              <a:rPr lang="en-US" sz="2800" b="1" i="1" dirty="0">
                <a:solidFill>
                  <a:prstClr val="black"/>
                </a:solidFill>
              </a:rPr>
              <a:t> </a:t>
            </a:r>
            <a:r>
              <a:rPr lang="en-US" sz="2800" b="1" i="1" dirty="0" err="1">
                <a:solidFill>
                  <a:prstClr val="black"/>
                </a:solidFill>
              </a:rPr>
              <a:t>có</a:t>
            </a:r>
            <a:r>
              <a:rPr lang="en-US" sz="2800" b="1" i="1" dirty="0">
                <a:solidFill>
                  <a:prstClr val="black"/>
                </a:solidFill>
              </a:rPr>
              <a:t> </a:t>
            </a:r>
            <a:r>
              <a:rPr lang="en-US" sz="2800" b="1" i="1" dirty="0" err="1">
                <a:solidFill>
                  <a:prstClr val="black"/>
                </a:solidFill>
              </a:rPr>
              <a:t>chu</a:t>
            </a:r>
            <a:r>
              <a:rPr lang="en-US" sz="2800" b="1" i="1" dirty="0">
                <a:solidFill>
                  <a:prstClr val="black"/>
                </a:solidFill>
              </a:rPr>
              <a:t> vi </a:t>
            </a:r>
            <a:r>
              <a:rPr lang="en-US" sz="2800" b="1" i="1" dirty="0" err="1">
                <a:solidFill>
                  <a:prstClr val="black"/>
                </a:solidFill>
              </a:rPr>
              <a:t>nhỏ</a:t>
            </a:r>
            <a:r>
              <a:rPr lang="en-US" sz="2800" b="1" i="1" dirty="0">
                <a:solidFill>
                  <a:prstClr val="black"/>
                </a:solidFill>
              </a:rPr>
              <a:t> </a:t>
            </a:r>
            <a:r>
              <a:rPr lang="en-US" sz="2800" b="1" i="1" dirty="0" err="1">
                <a:solidFill>
                  <a:prstClr val="black"/>
                </a:solidFill>
              </a:rPr>
              <a:t>nhất</a:t>
            </a:r>
            <a:r>
              <a:rPr lang="en-US" sz="2800" b="1" i="1" dirty="0">
                <a:solidFill>
                  <a:prstClr val="black"/>
                </a:solidFill>
              </a:rPr>
              <a:t>.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0" y="0"/>
            <a:ext cx="9144000" cy="685800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BẤT ĐẲNG THỨC</a:t>
            </a:r>
          </a:p>
        </p:txBody>
      </p:sp>
    </p:spTree>
    <p:extLst>
      <p:ext uri="{BB962C8B-B14F-4D97-AF65-F5344CB8AC3E}">
        <p14:creationId xmlns:p14="http://schemas.microsoft.com/office/powerpoint/2010/main" val="3561900139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35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358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358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235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4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35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235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235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235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35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235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235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35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500"/>
                                        <p:tgtEl>
                                          <p:spTgt spid="3235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3589" grpId="0" animBg="1"/>
      <p:bldP spid="323590" grpId="0" animBg="1"/>
      <p:bldP spid="323591" grpId="0"/>
      <p:bldP spid="323592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22595" name="Group 35"/>
          <p:cNvGraphicFramePr>
            <a:graphicFrameLocks noGrp="1"/>
          </p:cNvGraphicFramePr>
          <p:nvPr/>
        </p:nvGraphicFramePr>
        <p:xfrm>
          <a:off x="990600" y="1143000"/>
          <a:ext cx="2438400" cy="2133600"/>
        </p:xfrm>
        <a:graphic>
          <a:graphicData uri="http://schemas.openxmlformats.org/drawingml/2006/table">
            <a:tbl>
              <a:tblPr/>
              <a:tblGrid>
                <a:gridCol w="6096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53340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rotWithShape="1">
                      <a:blip r:embed="rId3"/>
                      <a:stretch>
                        <a:fillRect r="-300000" b="-297727"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vi-VN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vi-VN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vi-VN" sz="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334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vi-VN" sz="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vi-VN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vi-VN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vi-VN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334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vi-VN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vi-VN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vi-VN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vi-VN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334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vi-VN" sz="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vi-VN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vi-VN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vi-VN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10" name="Group 62"/>
          <p:cNvGraphicFramePr>
            <a:graphicFrameLocks noGrp="1"/>
          </p:cNvGraphicFramePr>
          <p:nvPr/>
        </p:nvGraphicFramePr>
        <p:xfrm>
          <a:off x="457200" y="3810000"/>
          <a:ext cx="5029199" cy="1066800"/>
        </p:xfrm>
        <a:graphic>
          <a:graphicData uri="http://schemas.openxmlformats.org/drawingml/2006/table">
            <a:tbl>
              <a:tblPr/>
              <a:tblGrid>
                <a:gridCol w="62884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2884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2731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2884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2884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2884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2884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2884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5334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vi-VN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vi-VN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vi-VN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vi-VN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vi-VN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vi-VN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vi-VN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vi-VN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334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vi-VN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vi-VN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vi-VN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vi-VN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vi-VN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vi-VN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vi-VN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vi-VN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6416" name="Rectangle 1"/>
          <p:cNvSpPr>
            <a:spLocks noChangeArrowheads="1"/>
          </p:cNvSpPr>
          <p:nvPr/>
        </p:nvSpPr>
        <p:spPr bwMode="auto">
          <a:xfrm>
            <a:off x="3886200" y="1219200"/>
            <a:ext cx="5257800" cy="23083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3200" b="1" i="1" dirty="0" err="1">
                <a:solidFill>
                  <a:prstClr val="black"/>
                </a:solidFill>
                <a:latin typeface="Times New Roman" pitchFamily="18" charset="0"/>
              </a:rPr>
              <a:t>Ví</a:t>
            </a:r>
            <a:r>
              <a:rPr lang="en-US" sz="3200" b="1" i="1" dirty="0">
                <a:solidFill>
                  <a:prstClr val="black"/>
                </a:solidFill>
                <a:latin typeface="Times New Roman" pitchFamily="18" charset="0"/>
              </a:rPr>
              <a:t> </a:t>
            </a:r>
            <a:r>
              <a:rPr lang="en-US" sz="3200" b="1" i="1" dirty="0" err="1">
                <a:solidFill>
                  <a:prstClr val="black"/>
                </a:solidFill>
                <a:latin typeface="Times New Roman" pitchFamily="18" charset="0"/>
              </a:rPr>
              <a:t>dụ</a:t>
            </a:r>
            <a:r>
              <a:rPr lang="en-US" sz="3200" b="1" i="1" dirty="0">
                <a:solidFill>
                  <a:prstClr val="black"/>
                </a:solidFill>
                <a:latin typeface="Times New Roman" pitchFamily="18" charset="0"/>
              </a:rPr>
              <a:t>: </a:t>
            </a:r>
          </a:p>
          <a:p>
            <a:pPr>
              <a:spcBef>
                <a:spcPct val="50000"/>
              </a:spcBef>
            </a:pPr>
            <a:r>
              <a:rPr lang="en-US" sz="3200" i="1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32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i="1" dirty="0" err="1">
                <a:latin typeface="Times New Roman" pitchFamily="18" charset="0"/>
                <a:cs typeface="Times New Roman" pitchFamily="18" charset="0"/>
              </a:rPr>
              <a:t>tất</a:t>
            </a:r>
            <a:r>
              <a:rPr lang="en-US" sz="32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i="1" dirty="0" err="1">
                <a:latin typeface="Times New Roman" pitchFamily="18" charset="0"/>
                <a:cs typeface="Times New Roman" pitchFamily="18" charset="0"/>
              </a:rPr>
              <a:t>cả</a:t>
            </a:r>
            <a:r>
              <a:rPr lang="en-US" sz="32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i="1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32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i="1" dirty="0" err="1">
                <a:latin typeface="Times New Roman" pitchFamily="18" charset="0"/>
                <a:cs typeface="Times New Roman" pitchFamily="18" charset="0"/>
              </a:rPr>
              <a:t>hình</a:t>
            </a:r>
            <a:r>
              <a:rPr lang="en-US" sz="32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i="1" dirty="0" err="1">
                <a:latin typeface="Times New Roman" pitchFamily="18" charset="0"/>
                <a:cs typeface="Times New Roman" pitchFamily="18" charset="0"/>
              </a:rPr>
              <a:t>chữ</a:t>
            </a:r>
            <a:r>
              <a:rPr lang="en-US" sz="32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i="1" dirty="0" err="1">
                <a:latin typeface="Times New Roman" pitchFamily="18" charset="0"/>
                <a:cs typeface="Times New Roman" pitchFamily="18" charset="0"/>
              </a:rPr>
              <a:t>nhật</a:t>
            </a:r>
            <a:r>
              <a:rPr lang="en-US" sz="32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i="1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32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i="1" dirty="0" err="1">
                <a:latin typeface="Times New Roman" pitchFamily="18" charset="0"/>
                <a:cs typeface="Times New Roman" pitchFamily="18" charset="0"/>
              </a:rPr>
              <a:t>cùng</a:t>
            </a:r>
            <a:r>
              <a:rPr lang="en-US" sz="32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i="1" dirty="0" err="1">
                <a:latin typeface="Times New Roman" pitchFamily="18" charset="0"/>
                <a:cs typeface="Times New Roman" pitchFamily="18" charset="0"/>
              </a:rPr>
              <a:t>diện</a:t>
            </a:r>
            <a:r>
              <a:rPr lang="en-US" sz="32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i="1" dirty="0" err="1">
                <a:latin typeface="Times New Roman" pitchFamily="18" charset="0"/>
                <a:cs typeface="Times New Roman" pitchFamily="18" charset="0"/>
              </a:rPr>
              <a:t>tích</a:t>
            </a:r>
            <a:r>
              <a:rPr lang="en-US" sz="3200" i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i="1" dirty="0" err="1">
                <a:latin typeface="Times New Roman" pitchFamily="18" charset="0"/>
                <a:cs typeface="Times New Roman" pitchFamily="18" charset="0"/>
              </a:rPr>
              <a:t>hình</a:t>
            </a:r>
            <a:r>
              <a:rPr lang="en-US" sz="32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i="1" dirty="0" err="1">
                <a:latin typeface="Times New Roman" pitchFamily="18" charset="0"/>
                <a:cs typeface="Times New Roman" pitchFamily="18" charset="0"/>
              </a:rPr>
              <a:t>vuông</a:t>
            </a:r>
            <a:r>
              <a:rPr lang="en-US" sz="32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i="1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32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i="1" dirty="0" err="1">
                <a:latin typeface="Times New Roman" pitchFamily="18" charset="0"/>
                <a:cs typeface="Times New Roman" pitchFamily="18" charset="0"/>
              </a:rPr>
              <a:t>chu</a:t>
            </a:r>
            <a:r>
              <a:rPr lang="en-US" sz="3200" i="1" dirty="0">
                <a:latin typeface="Times New Roman" pitchFamily="18" charset="0"/>
                <a:cs typeface="Times New Roman" pitchFamily="18" charset="0"/>
              </a:rPr>
              <a:t> vi </a:t>
            </a:r>
            <a:r>
              <a:rPr lang="en-US" sz="3200" i="1" dirty="0" err="1">
                <a:latin typeface="Times New Roman" pitchFamily="18" charset="0"/>
                <a:cs typeface="Times New Roman" pitchFamily="18" charset="0"/>
              </a:rPr>
              <a:t>nhỏ</a:t>
            </a:r>
            <a:r>
              <a:rPr lang="en-US" sz="32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i="1" dirty="0" err="1">
                <a:latin typeface="Times New Roman" pitchFamily="18" charset="0"/>
                <a:cs typeface="Times New Roman" pitchFamily="18" charset="0"/>
              </a:rPr>
              <a:t>nhất</a:t>
            </a:r>
            <a:r>
              <a:rPr lang="en-US" sz="3200" i="1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0" y="0"/>
            <a:ext cx="9144000" cy="685800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BẤT ĐẲNG THỨC</a:t>
            </a:r>
          </a:p>
        </p:txBody>
      </p:sp>
    </p:spTree>
    <p:extLst>
      <p:ext uri="{BB962C8B-B14F-4D97-AF65-F5344CB8AC3E}">
        <p14:creationId xmlns:p14="http://schemas.microsoft.com/office/powerpoint/2010/main" val="3494921409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25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225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225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2259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225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64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64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64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64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64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64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82" name="Text Box 2"/>
          <p:cNvSpPr txBox="1">
            <a:spLocks noChangeArrowheads="1"/>
          </p:cNvSpPr>
          <p:nvPr/>
        </p:nvSpPr>
        <p:spPr bwMode="auto">
          <a:xfrm>
            <a:off x="1447800" y="381000"/>
            <a:ext cx="6629400" cy="762000"/>
          </a:xfrm>
          <a:prstGeom prst="rect">
            <a:avLst/>
          </a:prstGeom>
          <a:solidFill>
            <a:srgbClr val="6A1DA3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sz="4400" b="1">
                <a:solidFill>
                  <a:schemeClr val="bg1"/>
                </a:solidFill>
              </a:rPr>
              <a:t>Củng cố bài học</a:t>
            </a:r>
          </a:p>
        </p:txBody>
      </p:sp>
      <p:sp>
        <p:nvSpPr>
          <p:cNvPr id="327683" name="Text Box 3"/>
          <p:cNvSpPr txBox="1">
            <a:spLocks noChangeArrowheads="1"/>
          </p:cNvSpPr>
          <p:nvPr/>
        </p:nvSpPr>
        <p:spPr bwMode="auto">
          <a:xfrm>
            <a:off x="1676400" y="1676400"/>
            <a:ext cx="5791200" cy="579438"/>
          </a:xfrm>
          <a:prstGeom prst="rect">
            <a:avLst/>
          </a:prstGeom>
          <a:solidFill>
            <a:srgbClr val="FFCCC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sz="3200"/>
              <a:t>Tính chất của bất đẳng thức. </a:t>
            </a:r>
          </a:p>
        </p:txBody>
      </p:sp>
      <p:sp>
        <p:nvSpPr>
          <p:cNvPr id="327684" name="Rectangle 4"/>
          <p:cNvSpPr>
            <a:spLocks noChangeArrowheads="1"/>
          </p:cNvSpPr>
          <p:nvPr/>
        </p:nvSpPr>
        <p:spPr bwMode="auto">
          <a:xfrm>
            <a:off x="990600" y="2667000"/>
            <a:ext cx="7513638" cy="579438"/>
          </a:xfrm>
          <a:prstGeom prst="rect">
            <a:avLst/>
          </a:prstGeom>
          <a:solidFill>
            <a:srgbClr val="FFCCC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eaLnBrk="1" hangingPunct="1"/>
            <a:r>
              <a:rPr lang="en-US" sz="3200" dirty="0" err="1"/>
              <a:t>Định</a:t>
            </a:r>
            <a:r>
              <a:rPr lang="en-US" sz="3200" dirty="0"/>
              <a:t> </a:t>
            </a:r>
            <a:r>
              <a:rPr lang="en-US" sz="3200" dirty="0" err="1"/>
              <a:t>lý</a:t>
            </a:r>
            <a:r>
              <a:rPr lang="en-US" sz="3200" dirty="0"/>
              <a:t> </a:t>
            </a:r>
            <a:r>
              <a:rPr lang="en-US" sz="3200" dirty="0" err="1"/>
              <a:t>cô-si</a:t>
            </a:r>
            <a:r>
              <a:rPr lang="en-US" sz="3200" dirty="0"/>
              <a:t> </a:t>
            </a:r>
            <a:r>
              <a:rPr lang="en-US" sz="3200" dirty="0" err="1"/>
              <a:t>và</a:t>
            </a:r>
            <a:r>
              <a:rPr lang="en-US" sz="3200" dirty="0"/>
              <a:t> </a:t>
            </a:r>
            <a:r>
              <a:rPr lang="en-US" sz="3200" dirty="0" err="1"/>
              <a:t>các</a:t>
            </a:r>
            <a:r>
              <a:rPr lang="en-US" sz="3200" dirty="0"/>
              <a:t> </a:t>
            </a:r>
            <a:r>
              <a:rPr lang="en-US" sz="3200" dirty="0" err="1"/>
              <a:t>hệ</a:t>
            </a:r>
            <a:r>
              <a:rPr lang="en-US" sz="3200" dirty="0"/>
              <a:t> </a:t>
            </a:r>
            <a:r>
              <a:rPr lang="en-US" sz="3200" dirty="0" err="1"/>
              <a:t>quả</a:t>
            </a:r>
            <a:r>
              <a:rPr lang="en-US" sz="3200" dirty="0"/>
              <a:t> </a:t>
            </a:r>
            <a:r>
              <a:rPr lang="en-US" sz="3200" dirty="0" err="1"/>
              <a:t>của</a:t>
            </a:r>
            <a:r>
              <a:rPr lang="en-US" sz="3200" dirty="0"/>
              <a:t> </a:t>
            </a:r>
            <a:r>
              <a:rPr lang="en-US" sz="3200" dirty="0" err="1"/>
              <a:t>định</a:t>
            </a:r>
            <a:r>
              <a:rPr lang="en-US" sz="3200" dirty="0"/>
              <a:t> </a:t>
            </a:r>
            <a:r>
              <a:rPr lang="en-US" sz="3200" dirty="0" err="1"/>
              <a:t>lý</a:t>
            </a:r>
            <a:r>
              <a:rPr lang="en-US" sz="3200" dirty="0"/>
              <a:t> </a:t>
            </a:r>
            <a:r>
              <a:rPr lang="en-US" sz="3200" dirty="0" err="1"/>
              <a:t>cô-si</a:t>
            </a:r>
            <a:r>
              <a:rPr lang="en-US" sz="3200" dirty="0"/>
              <a:t> </a:t>
            </a:r>
          </a:p>
        </p:txBody>
      </p:sp>
      <p:sp>
        <p:nvSpPr>
          <p:cNvPr id="327685" name="Rectangle 5"/>
          <p:cNvSpPr>
            <a:spLocks noChangeArrowheads="1"/>
          </p:cNvSpPr>
          <p:nvPr/>
        </p:nvSpPr>
        <p:spPr bwMode="auto">
          <a:xfrm>
            <a:off x="2133600" y="3673475"/>
            <a:ext cx="4859338" cy="579438"/>
          </a:xfrm>
          <a:prstGeom prst="rect">
            <a:avLst/>
          </a:prstGeom>
          <a:solidFill>
            <a:srgbClr val="FFCCC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eaLnBrk="1" hangingPunct="1"/>
            <a:r>
              <a:rPr lang="en-US" sz="3200"/>
              <a:t>Ý nghĩa hình học của chúng </a:t>
            </a:r>
          </a:p>
        </p:txBody>
      </p:sp>
      <p:sp>
        <p:nvSpPr>
          <p:cNvPr id="21510" name="Rectangle 6"/>
          <p:cNvSpPr>
            <a:spLocks noChangeArrowheads="1"/>
          </p:cNvSpPr>
          <p:nvPr/>
        </p:nvSpPr>
        <p:spPr bwMode="auto">
          <a:xfrm>
            <a:off x="1066800" y="5745163"/>
            <a:ext cx="7924800" cy="579437"/>
          </a:xfrm>
          <a:prstGeom prst="rect">
            <a:avLst/>
          </a:prstGeom>
          <a:solidFill>
            <a:srgbClr val="FFCCC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/>
          <a:p>
            <a:pPr eaLnBrk="1" hangingPunct="1"/>
            <a:r>
              <a:rPr lang="en-US" sz="3200" dirty="0" err="1"/>
              <a:t>Làm</a:t>
            </a:r>
            <a:r>
              <a:rPr lang="en-US" sz="3200" dirty="0"/>
              <a:t> </a:t>
            </a:r>
            <a:r>
              <a:rPr lang="en-US" sz="3200" dirty="0" err="1"/>
              <a:t>các</a:t>
            </a:r>
            <a:r>
              <a:rPr lang="en-US" sz="3200" dirty="0"/>
              <a:t> </a:t>
            </a:r>
            <a:r>
              <a:rPr lang="en-US" sz="3200" dirty="0" err="1"/>
              <a:t>bài</a:t>
            </a:r>
            <a:r>
              <a:rPr lang="en-US" sz="3200" dirty="0"/>
              <a:t> </a:t>
            </a:r>
            <a:r>
              <a:rPr lang="en-US" sz="3200" dirty="0" err="1"/>
              <a:t>tập</a:t>
            </a:r>
            <a:r>
              <a:rPr lang="en-US" sz="3200" dirty="0"/>
              <a:t> </a:t>
            </a:r>
            <a:r>
              <a:rPr lang="en-US" sz="3200" dirty="0" err="1"/>
              <a:t>trong</a:t>
            </a:r>
            <a:r>
              <a:rPr lang="en-US" sz="3200" dirty="0"/>
              <a:t> </a:t>
            </a:r>
            <a:r>
              <a:rPr lang="en-US" sz="3200" dirty="0" err="1"/>
              <a:t>sách</a:t>
            </a:r>
            <a:r>
              <a:rPr lang="en-US" sz="3200" dirty="0"/>
              <a:t> </a:t>
            </a:r>
            <a:r>
              <a:rPr lang="en-US" sz="3200" dirty="0" err="1"/>
              <a:t>giáo</a:t>
            </a:r>
            <a:r>
              <a:rPr lang="en-US" sz="3200" dirty="0"/>
              <a:t> </a:t>
            </a:r>
            <a:r>
              <a:rPr lang="en-US" sz="3200" dirty="0" err="1"/>
              <a:t>khoa</a:t>
            </a:r>
            <a:r>
              <a:rPr lang="en-US" sz="3200" dirty="0"/>
              <a:t> </a:t>
            </a:r>
            <a:r>
              <a:rPr lang="en-US" sz="3200" dirty="0" err="1"/>
              <a:t>trang</a:t>
            </a:r>
            <a:r>
              <a:rPr lang="en-US" sz="3200" dirty="0"/>
              <a:t> 79</a:t>
            </a:r>
          </a:p>
        </p:txBody>
      </p:sp>
      <p:sp>
        <p:nvSpPr>
          <p:cNvPr id="327687" name="Rectangle 7"/>
          <p:cNvSpPr>
            <a:spLocks noChangeArrowheads="1"/>
          </p:cNvSpPr>
          <p:nvPr/>
        </p:nvSpPr>
        <p:spPr bwMode="auto">
          <a:xfrm>
            <a:off x="1143000" y="4724400"/>
            <a:ext cx="7620000" cy="579438"/>
          </a:xfrm>
          <a:prstGeom prst="rect">
            <a:avLst/>
          </a:prstGeom>
          <a:solidFill>
            <a:srgbClr val="FFCCC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eaLnBrk="1" hangingPunct="1"/>
            <a:r>
              <a:rPr lang="en-US" sz="3200" dirty="0" err="1"/>
              <a:t>Bất</a:t>
            </a:r>
            <a:r>
              <a:rPr lang="en-US" sz="3200" dirty="0"/>
              <a:t> </a:t>
            </a:r>
            <a:r>
              <a:rPr lang="en-US" sz="3200" dirty="0" err="1"/>
              <a:t>đẳng</a:t>
            </a:r>
            <a:r>
              <a:rPr lang="en-US" sz="3200" dirty="0"/>
              <a:t> </a:t>
            </a:r>
            <a:r>
              <a:rPr lang="en-US" sz="3200" dirty="0" err="1"/>
              <a:t>thức</a:t>
            </a:r>
            <a:r>
              <a:rPr lang="en-US" sz="3200" dirty="0"/>
              <a:t> </a:t>
            </a:r>
            <a:r>
              <a:rPr lang="en-US" sz="3200" dirty="0" err="1"/>
              <a:t>chứa</a:t>
            </a:r>
            <a:r>
              <a:rPr lang="en-US" sz="3200" dirty="0"/>
              <a:t> </a:t>
            </a:r>
            <a:r>
              <a:rPr lang="en-US" sz="3200" dirty="0" err="1"/>
              <a:t>dấu</a:t>
            </a:r>
            <a:r>
              <a:rPr lang="en-US" sz="3200" dirty="0"/>
              <a:t> </a:t>
            </a:r>
            <a:r>
              <a:rPr lang="en-US" sz="3200" dirty="0" err="1"/>
              <a:t>giá</a:t>
            </a:r>
            <a:r>
              <a:rPr lang="en-US" sz="3200" dirty="0"/>
              <a:t> </a:t>
            </a:r>
            <a:r>
              <a:rPr lang="en-US" sz="3200" dirty="0" err="1"/>
              <a:t>trị</a:t>
            </a:r>
            <a:r>
              <a:rPr lang="en-US" sz="3200" dirty="0"/>
              <a:t> </a:t>
            </a:r>
            <a:r>
              <a:rPr lang="en-US" sz="3200" dirty="0" err="1"/>
              <a:t>tuyệt</a:t>
            </a:r>
            <a:r>
              <a:rPr lang="en-US" sz="3200" dirty="0"/>
              <a:t> </a:t>
            </a:r>
            <a:r>
              <a:rPr lang="en-US" sz="3200" dirty="0" err="1"/>
              <a:t>đối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5804643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3" presetClass="emph" presetSubtype="0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1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68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7" dur="1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68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3000" fill="hold"/>
                                        <p:tgtEl>
                                          <p:spTgt spid="32768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3000" fill="hold"/>
                                        <p:tgtEl>
                                          <p:spTgt spid="32768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Scale>
                                      <p:cBhvr>
                                        <p:cTn id="10" dur="1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682"/>
                                        </p:tgtEl>
                                      </p:cBhvr>
                                      <p:from x="100000" y="100000"/>
                                      <p:to x="100000" y="140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22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2" dur="500" fill="hold"/>
                                        <p:tgtEl>
                                          <p:spTgt spid="32768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500" fill="hold"/>
                                        <p:tgtEl>
                                          <p:spTgt spid="32768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" dur="500" fill="hold"/>
                                        <p:tgtEl>
                                          <p:spTgt spid="32768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5" dur="500" fill="hold"/>
                                        <p:tgtEl>
                                          <p:spTgt spid="32768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2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7" dur="500" fill="hold"/>
                                        <p:tgtEl>
                                          <p:spTgt spid="32768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8" dur="500" fill="hold"/>
                                        <p:tgtEl>
                                          <p:spTgt spid="32768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9" dur="500" fill="hold"/>
                                        <p:tgtEl>
                                          <p:spTgt spid="32768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20" dur="500" fill="hold"/>
                                        <p:tgtEl>
                                          <p:spTgt spid="32768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2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2" dur="500" fill="hold"/>
                                        <p:tgtEl>
                                          <p:spTgt spid="32768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3" dur="500" fill="hold"/>
                                        <p:tgtEl>
                                          <p:spTgt spid="32768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4" dur="500" fill="hold"/>
                                        <p:tgtEl>
                                          <p:spTgt spid="32768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25" dur="500" fill="hold"/>
                                        <p:tgtEl>
                                          <p:spTgt spid="32768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2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7" dur="500" fill="hold"/>
                                        <p:tgtEl>
                                          <p:spTgt spid="32768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8" dur="500" fill="hold"/>
                                        <p:tgtEl>
                                          <p:spTgt spid="32768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9" dur="500" fill="hold"/>
                                        <p:tgtEl>
                                          <p:spTgt spid="32768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30" dur="500" fill="hold"/>
                                        <p:tgtEl>
                                          <p:spTgt spid="32768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34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32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33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4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215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5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15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36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215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682" grpId="0" animBg="1"/>
      <p:bldP spid="327683" grpId="0" animBg="1"/>
      <p:bldP spid="327684" grpId="0" animBg="1"/>
      <p:bldP spid="327685" grpId="0" animBg="1"/>
      <p:bldP spid="327687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Rectangle 1"/>
              <p:cNvSpPr/>
              <p:nvPr/>
            </p:nvSpPr>
            <p:spPr>
              <a:xfrm>
                <a:off x="284018" y="1828800"/>
                <a:ext cx="8859982" cy="261129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US" sz="4000" b="1" dirty="0">
                    <a:latin typeface="Times New Roman" pitchFamily="18" charset="0"/>
                    <a:cs typeface="Times New Roman" pitchFamily="18" charset="0"/>
                  </a:rPr>
                  <a:t>Bài 1:</a:t>
                </a:r>
                <a:r>
                  <a:rPr lang="en-US" sz="40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vi-VN" sz="4000" dirty="0">
                    <a:latin typeface="Times New Roman" pitchFamily="18" charset="0"/>
                    <a:cs typeface="Times New Roman" pitchFamily="18" charset="0"/>
                  </a:rPr>
                  <a:t>Xét quan hệ hệ quả, tương đương của các cặp bất đẳng thức sau:</a:t>
                </a:r>
                <a:endParaRPr lang="en-US" sz="4000" dirty="0">
                  <a:latin typeface="Times New Roman" pitchFamily="18" charset="0"/>
                  <a:cs typeface="Times New Roman" pitchFamily="18" charset="0"/>
                </a:endParaRPr>
              </a:p>
              <a:p>
                <a:r>
                  <a:rPr lang="en-US" sz="4000" dirty="0">
                    <a:latin typeface="Times New Roman" pitchFamily="18" charset="0"/>
                    <a:cs typeface="Times New Roman" pitchFamily="18" charset="0"/>
                  </a:rPr>
                  <a:t>	</a:t>
                </a:r>
                <a:r>
                  <a:rPr lang="vi-VN" sz="4000" dirty="0">
                    <a:latin typeface="Times New Roman" pitchFamily="18" charset="0"/>
                    <a:cs typeface="Times New Roman" pitchFamily="18" charset="0"/>
                  </a:rPr>
                  <a:t>a) </a:t>
                </a:r>
                <a14:m>
                  <m:oMath xmlns:m="http://schemas.openxmlformats.org/officeDocument/2006/math">
                    <m:r>
                      <a:rPr lang="vi-VN" sz="4000" i="1">
                        <a:latin typeface="Cambria Math"/>
                      </a:rPr>
                      <m:t>𝑥</m:t>
                    </m:r>
                    <m:r>
                      <a:rPr lang="vi-VN" sz="4000" i="1">
                        <a:latin typeface="Cambria Math"/>
                      </a:rPr>
                      <m:t>&gt;2; </m:t>
                    </m:r>
                    <m:sSup>
                      <m:sSupPr>
                        <m:ctrlPr>
                          <a:rPr lang="en-US" sz="40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vi-VN" sz="4000" i="1">
                            <a:latin typeface="Cambria Math"/>
                          </a:rPr>
                          <m:t>𝑥</m:t>
                        </m:r>
                      </m:e>
                      <m:sup>
                        <m:r>
                          <a:rPr lang="vi-VN" sz="4000" i="1">
                            <a:latin typeface="Cambria Math"/>
                          </a:rPr>
                          <m:t>2</m:t>
                        </m:r>
                      </m:sup>
                    </m:sSup>
                    <m:r>
                      <a:rPr lang="vi-VN" sz="4000" i="1">
                        <a:latin typeface="Cambria Math"/>
                      </a:rPr>
                      <m:t>&gt;</m:t>
                    </m:r>
                    <m:sSup>
                      <m:sSupPr>
                        <m:ctrlPr>
                          <a:rPr lang="en-US" sz="40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vi-VN" sz="4000" i="1">
                            <a:latin typeface="Cambria Math"/>
                          </a:rPr>
                          <m:t>2</m:t>
                        </m:r>
                      </m:e>
                      <m:sup>
                        <m:r>
                          <a:rPr lang="vi-VN" sz="4000" i="1">
                            <a:latin typeface="Cambria Math"/>
                          </a:rPr>
                          <m:t>2</m:t>
                        </m:r>
                      </m:sup>
                    </m:sSup>
                    <m:r>
                      <a:rPr lang="vi-VN" sz="4000" i="1">
                        <a:latin typeface="Cambria Math"/>
                      </a:rPr>
                      <m:t>.</m:t>
                    </m:r>
                  </m:oMath>
                </a14:m>
                <a:endParaRPr lang="en-US" sz="4000" dirty="0">
                  <a:latin typeface="Times New Roman" pitchFamily="18" charset="0"/>
                  <a:cs typeface="Times New Roman" pitchFamily="18" charset="0"/>
                </a:endParaRPr>
              </a:p>
              <a:p>
                <a:r>
                  <a:rPr lang="en-US" sz="4000" dirty="0">
                    <a:latin typeface="Times New Roman" pitchFamily="18" charset="0"/>
                    <a:cs typeface="Times New Roman" pitchFamily="18" charset="0"/>
                  </a:rPr>
                  <a:t>	b</a:t>
                </a:r>
                <a:r>
                  <a:rPr lang="vi-VN" sz="4000" dirty="0">
                    <a:latin typeface="Times New Roman" pitchFamily="18" charset="0"/>
                    <a:cs typeface="Times New Roman" pitchFamily="18" charset="0"/>
                  </a:rPr>
                  <a:t>) </a:t>
                </a:r>
                <a14:m>
                  <m:oMath xmlns:m="http://schemas.openxmlformats.org/officeDocument/2006/math">
                    <m:r>
                      <a:rPr lang="vi-VN" sz="4000" i="1">
                        <a:latin typeface="Cambria Math"/>
                      </a:rPr>
                      <m:t>𝑥</m:t>
                    </m:r>
                    <m:r>
                      <a:rPr lang="vi-VN" sz="4000" i="1">
                        <a:latin typeface="Cambria Math"/>
                      </a:rPr>
                      <m:t>&gt;0; </m:t>
                    </m:r>
                    <m:r>
                      <a:rPr lang="vi-VN" sz="4000" i="1">
                        <a:latin typeface="Cambria Math"/>
                      </a:rPr>
                      <m:t>𝑥</m:t>
                    </m:r>
                    <m:r>
                      <a:rPr lang="vi-VN" sz="4000" i="1">
                        <a:latin typeface="Cambria Math"/>
                      </a:rPr>
                      <m:t>+2&gt;0.</m:t>
                    </m:r>
                  </m:oMath>
                </a14:m>
                <a:endParaRPr lang="en-US" sz="4000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2" name="Rectangle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4018" y="1828800"/>
                <a:ext cx="8859982" cy="2611292"/>
              </a:xfrm>
              <a:prstGeom prst="rect">
                <a:avLst/>
              </a:prstGeom>
              <a:blipFill rotWithShape="1">
                <a:blip r:embed="rId3"/>
                <a:stretch>
                  <a:fillRect l="-2478" t="-4206" b="-934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Title 4"/>
          <p:cNvSpPr txBox="1">
            <a:spLocks/>
          </p:cNvSpPr>
          <p:nvPr/>
        </p:nvSpPr>
        <p:spPr>
          <a:xfrm>
            <a:off x="0" y="-20782"/>
            <a:ext cx="9143999" cy="782782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600">
                <a:latin typeface="Times New Roman" pitchFamily="18" charset="0"/>
                <a:cs typeface="Times New Roman" pitchFamily="18" charset="0"/>
              </a:rPr>
              <a:t>BẤT ĐẲNG THỨC</a:t>
            </a:r>
            <a:endParaRPr lang="en-US" sz="36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1006254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533400" y="1905000"/>
                <a:ext cx="8229600" cy="4364905"/>
              </a:xfrm>
            </p:spPr>
            <p:txBody>
              <a:bodyPr/>
              <a:lstStyle/>
              <a:p>
                <a:pPr marL="0" indent="0">
                  <a:lnSpc>
                    <a:spcPct val="150000"/>
                  </a:lnSpc>
                  <a:buNone/>
                </a:pPr>
                <a:r>
                  <a:rPr lang="en-US" b="1" dirty="0"/>
                  <a:t>      </a:t>
                </a:r>
                <a:r>
                  <a:rPr lang="en-US" sz="3600" b="1" dirty="0" err="1">
                    <a:latin typeface="Times New Roman" pitchFamily="18" charset="0"/>
                    <a:cs typeface="Times New Roman" pitchFamily="18" charset="0"/>
                  </a:rPr>
                  <a:t>Bài</a:t>
                </a:r>
                <a:r>
                  <a:rPr lang="en-US" sz="3600" b="1" dirty="0">
                    <a:latin typeface="Times New Roman" pitchFamily="18" charset="0"/>
                    <a:cs typeface="Times New Roman" pitchFamily="18" charset="0"/>
                  </a:rPr>
                  <a:t> 2</a:t>
                </a:r>
                <a:r>
                  <a:rPr lang="vi-VN" sz="3600" b="1" dirty="0">
                    <a:latin typeface="Times New Roman" pitchFamily="18" charset="0"/>
                    <a:cs typeface="Times New Roman" pitchFamily="18" charset="0"/>
                  </a:rPr>
                  <a:t>:</a:t>
                </a:r>
                <a:r>
                  <a:rPr lang="vi-VN" sz="3600" dirty="0">
                    <a:latin typeface="Times New Roman" pitchFamily="18" charset="0"/>
                    <a:cs typeface="Times New Roman" pitchFamily="18" charset="0"/>
                  </a:rPr>
                  <a:t> </a:t>
                </a:r>
                <a:r>
                  <a:rPr lang="en-US" sz="3600" dirty="0">
                    <a:latin typeface="+mj-lt"/>
                  </a:rPr>
                  <a:t>C</a:t>
                </a:r>
                <a:r>
                  <a:rPr lang="vi-VN" sz="3600" dirty="0">
                    <a:latin typeface="+mj-lt"/>
                  </a:rPr>
                  <a:t>ho</a:t>
                </a:r>
                <a14:m>
                  <m:oMath xmlns:m="http://schemas.openxmlformats.org/officeDocument/2006/math">
                    <m:r>
                      <a:rPr lang="en-US" sz="3600" b="0" i="0" smtClean="0">
                        <a:latin typeface="Cambria Math"/>
                      </a:rPr>
                      <m:t> </m:t>
                    </m:r>
                    <m:r>
                      <a:rPr lang="en-US" sz="3600" b="0" i="1" smtClean="0">
                        <a:latin typeface="Cambria Math"/>
                      </a:rPr>
                      <m:t>𝑎</m:t>
                    </m:r>
                    <m:r>
                      <a:rPr lang="en-US" sz="3600" b="0" i="1" smtClean="0">
                        <a:latin typeface="Cambria Math"/>
                        <a:ea typeface="Cambria Math"/>
                      </a:rPr>
                      <m:t>&gt;0, </m:t>
                    </m:r>
                    <m:r>
                      <a:rPr lang="en-US" sz="3600" b="0" i="1" smtClean="0">
                        <a:latin typeface="Cambria Math"/>
                        <a:ea typeface="Cambria Math"/>
                      </a:rPr>
                      <m:t>𝑏</m:t>
                    </m:r>
                    <m:r>
                      <a:rPr lang="en-US" sz="3600" b="0" i="1" smtClean="0">
                        <a:latin typeface="Cambria Math"/>
                        <a:ea typeface="Cambria Math"/>
                      </a:rPr>
                      <m:t>&gt;0</m:t>
                    </m:r>
                  </m:oMath>
                </a14:m>
                <a:r>
                  <a:rPr lang="vi-VN" sz="3600" dirty="0">
                    <a:latin typeface="+mj-lt"/>
                  </a:rPr>
                  <a:t>. </a:t>
                </a:r>
                <a:r>
                  <a:rPr lang="en-US" sz="3600" dirty="0">
                    <a:latin typeface="+mj-lt"/>
                  </a:rPr>
                  <a:t>C</a:t>
                </a:r>
                <a:r>
                  <a:rPr lang="vi-VN" sz="3600" dirty="0">
                    <a:latin typeface="+mj-lt"/>
                  </a:rPr>
                  <a:t>hứng</a:t>
                </a:r>
                <a:r>
                  <a:rPr lang="en-US" sz="3600" dirty="0">
                    <a:latin typeface="+mj-lt"/>
                  </a:rPr>
                  <a:t> </a:t>
                </a:r>
                <a:r>
                  <a:rPr lang="vi-VN" sz="3600" dirty="0">
                    <a:latin typeface="+mj-lt"/>
                  </a:rPr>
                  <a:t>minh:</a:t>
                </a:r>
                <a:r>
                  <a:rPr lang="en-US" sz="3600" dirty="0">
                    <a:latin typeface="+mj-lt"/>
                  </a:rPr>
                  <a:t> </a:t>
                </a:r>
              </a:p>
              <a:p>
                <a:pPr marL="0" indent="0" algn="ctr">
                  <a:lnSpc>
                    <a:spcPct val="150000"/>
                  </a:lnSpc>
                  <a:buNone/>
                </a:pPr>
                <a:r>
                  <a:rPr lang="vi-VN" sz="3600" dirty="0">
                    <a:latin typeface="+mj-lt"/>
                  </a:rPr>
                  <a:t> 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vi-VN" sz="360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3600" b="0" i="1" smtClean="0">
                            <a:latin typeface="Cambria Math"/>
                          </a:rPr>
                          <m:t>𝑎</m:t>
                        </m:r>
                        <m:r>
                          <a:rPr lang="en-US" sz="3600" b="0" i="1" smtClean="0">
                            <a:latin typeface="Cambria Math"/>
                          </a:rPr>
                          <m:t>+</m:t>
                        </m:r>
                        <m:r>
                          <a:rPr lang="en-US" sz="3600" b="0" i="1" smtClean="0">
                            <a:latin typeface="Cambria Math"/>
                          </a:rPr>
                          <m:t>𝑏</m:t>
                        </m:r>
                      </m:e>
                    </m:d>
                    <m:d>
                      <m:dPr>
                        <m:ctrlPr>
                          <a:rPr lang="vi-VN" sz="360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vi-VN" sz="3600" i="1" smtClean="0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sz="3600" b="0" i="1" smtClean="0">
                                <a:latin typeface="Cambria Math"/>
                              </a:rPr>
                              <m:t>1</m:t>
                            </m:r>
                          </m:num>
                          <m:den>
                            <m:r>
                              <a:rPr lang="en-US" sz="3600" b="0" i="1" smtClean="0">
                                <a:latin typeface="Cambria Math"/>
                              </a:rPr>
                              <m:t>𝑎</m:t>
                            </m:r>
                          </m:den>
                        </m:f>
                        <m:r>
                          <a:rPr lang="en-US" sz="3600" b="0" i="1" smtClean="0">
                            <a:latin typeface="Cambria Math"/>
                          </a:rPr>
                          <m:t>+</m:t>
                        </m:r>
                        <m:f>
                          <m:fPr>
                            <m:ctrlPr>
                              <a:rPr lang="en-US" sz="3600" b="0" i="1" smtClean="0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sz="3600" b="0" i="1" smtClean="0">
                                <a:latin typeface="Cambria Math"/>
                              </a:rPr>
                              <m:t>1</m:t>
                            </m:r>
                          </m:num>
                          <m:den>
                            <m:r>
                              <a:rPr lang="en-US" sz="3600" b="0" i="1" smtClean="0">
                                <a:latin typeface="Cambria Math"/>
                              </a:rPr>
                              <m:t>𝑏</m:t>
                            </m:r>
                          </m:den>
                        </m:f>
                      </m:e>
                    </m:d>
                    <m:r>
                      <a:rPr lang="vi-VN" sz="3600" i="1" smtClean="0">
                        <a:latin typeface="Cambria Math"/>
                        <a:ea typeface="Cambria Math"/>
                      </a:rPr>
                      <m:t>≥</m:t>
                    </m:r>
                    <m:r>
                      <a:rPr lang="en-US" sz="3600" b="0" i="1" smtClean="0">
                        <a:latin typeface="Cambria Math"/>
                        <a:ea typeface="Cambria Math"/>
                      </a:rPr>
                      <m:t>4.</m:t>
                    </m:r>
                  </m:oMath>
                </a14:m>
                <a:endParaRPr lang="vi-VN" sz="3600" dirty="0">
                  <a:latin typeface="+mj-lt"/>
                </a:endParaRPr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533400" y="1905000"/>
                <a:ext cx="8229600" cy="4364905"/>
              </a:xfr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WordArt 5"/>
          <p:cNvSpPr>
            <a:spLocks noChangeArrowheads="1" noChangeShapeType="1" noTextEdit="1"/>
          </p:cNvSpPr>
          <p:nvPr/>
        </p:nvSpPr>
        <p:spPr bwMode="auto">
          <a:xfrm>
            <a:off x="457200" y="1295400"/>
            <a:ext cx="810491" cy="924791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48958"/>
              </a:avLst>
            </a:prstTxWarp>
            <a:scene3d>
              <a:camera prst="legacyPerspectiveBottomRight">
                <a:rot lat="0" lon="21239999" rev="0"/>
              </a:camera>
              <a:lightRig rig="legacyHarsh3" dir="l"/>
            </a:scene3d>
            <a:sp3d extrusionH="430200" prstMaterial="legacyMatte">
              <a:extrusionClr>
                <a:srgbClr val="C0C0C0"/>
              </a:extrusionClr>
            </a:sp3d>
          </a:bodyPr>
          <a:lstStyle/>
          <a:p>
            <a:pPr algn="ctr"/>
            <a:endParaRPr lang="en-US" sz="2800" kern="10" dirty="0">
              <a:ln w="9525">
                <a:round/>
                <a:headEnd/>
                <a:tailEnd/>
              </a:ln>
              <a:solidFill>
                <a:srgbClr val="FF6600"/>
              </a:solidFill>
              <a:latin typeface="Arial Black"/>
            </a:endParaRPr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0" y="-20782"/>
            <a:ext cx="9143999" cy="782782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BẤT ĐẲNG THỨC</a:t>
            </a:r>
          </a:p>
        </p:txBody>
      </p:sp>
    </p:spTree>
    <p:extLst>
      <p:ext uri="{BB962C8B-B14F-4D97-AF65-F5344CB8AC3E}">
        <p14:creationId xmlns:p14="http://schemas.microsoft.com/office/powerpoint/2010/main" val="13372340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1250</TotalTime>
  <Words>1330</Words>
  <Application>Microsoft Office PowerPoint</Application>
  <PresentationFormat>On-screen Show (4:3)</PresentationFormat>
  <Paragraphs>145</Paragraphs>
  <Slides>30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7</vt:i4>
      </vt:variant>
      <vt:variant>
        <vt:lpstr>Theme</vt:lpstr>
      </vt:variant>
      <vt:variant>
        <vt:i4>2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30</vt:i4>
      </vt:variant>
    </vt:vector>
  </HeadingPairs>
  <TitlesOfParts>
    <vt:vector size="40" baseType="lpstr">
      <vt:lpstr>Arial</vt:lpstr>
      <vt:lpstr>Arial Black</vt:lpstr>
      <vt:lpstr>Calibri</vt:lpstr>
      <vt:lpstr>Cambria Math</vt:lpstr>
      <vt:lpstr>Times New Roman</vt:lpstr>
      <vt:lpstr>VNI-Times</vt:lpstr>
      <vt:lpstr>Wingdings</vt:lpstr>
      <vt:lpstr>Office Theme</vt:lpstr>
      <vt:lpstr>1_Office Theme</vt:lpstr>
      <vt:lpstr>Equation</vt:lpstr>
      <vt:lpstr>CHƯƠNG I:           BẤT ĐẲNG THỨC             BẤT PHƯƠNG TRÌNH</vt:lpstr>
      <vt:lpstr> </vt:lpstr>
      <vt:lpstr>Chọn dấu thích hợp ( =, &gt;, &lt; )  để khi điền vào ô vuông ta được mệnh đề đúng.                 a) 2 ▭ll 1;              b) -2 ▭ll  1;          c) 1/2  ▭ll  0,5;   d) -√2  ▭ll  1.</vt:lpstr>
      <vt:lpstr>Chọn dấu thích hợp ( =, &gt;, &lt; )  để khi điền vào ô vuông ta được mệnh đề đúng.                 a) 2 ▭(&gt;) 1;              b) -2 ▭(&lt;)  1;          c) 1/2  ▭(=)  0,5;   d) -√2  ▭(&lt;)  1.</vt:lpstr>
      <vt:lpstr>ĐỂ SO SÁNH 2 SỐ a VÀ b  TA THƯỜNG DÙNG BIỂU THỨC NÀO?</vt:lpstr>
      <vt:lpstr>        ĐỂ SO SÁNH 2 SỐ a VÀ b TA THƯỜNG DÙNG BIỂU THỨC    a&gt;b hoặc a&lt;b</vt:lpstr>
      <vt:lpstr>*. ÔN TẬP BẤT ĐẲNG THỨC</vt:lpstr>
      <vt:lpstr> </vt:lpstr>
      <vt:lpstr> </vt:lpstr>
      <vt:lpstr>√2≥2 và -1≤0  là các bất đẳng thức không ngặt.  1 &lt; 4 và √4&gt;3   là các bất đẳng thức ngặt.</vt:lpstr>
      <vt:lpstr> Chú ý:  Các mệnh đề dạng:   "a≤b hoặc a≥b cũng là các bất đẳng thức, chúng được gọi là các bất đẳng thức không ngặt.   "a &lt; b" hoặc "a &gt; b" là các bất đẳng thức ngặt. </vt:lpstr>
      <vt:lpstr>2. Bất đẳng thức hệ quả,  bất đẳng thức tương đương:</vt:lpstr>
      <vt:lpstr> </vt:lpstr>
      <vt:lpstr>1. Tính chất của bất đẳng thức</vt:lpstr>
      <vt:lpstr> </vt:lpstr>
      <vt:lpstr>PowerPoint Presentation</vt:lpstr>
      <vt:lpstr>NHÀ TOÁN HỌC CAUCHY</vt:lpstr>
      <vt:lpstr>3. Bất đẳng thức giữa trung bình cộng và trung bình nhân (bất đẳng thức cô-si)</vt:lpstr>
      <vt:lpstr>BẤT ĐẲNG THỨC</vt:lpstr>
      <vt:lpstr>BẤT ĐẲNG THỨC</vt:lpstr>
      <vt:lpstr> </vt:lpstr>
      <vt:lpstr> Tổng của một số dương với nghịch đảo của nó lớn hơn hoặc bằng 2.  </vt:lpstr>
      <vt:lpstr>Cho hai số dương x, y  </vt:lpstr>
      <vt:lpstr>PowerPoint Presentation</vt:lpstr>
      <vt:lpstr>Ví dụ:  Trong tất cả các hình chữ nhật có cùng chu vi,hình vuông  có diện tích lớn nhất. </vt:lpstr>
      <vt:lpstr>PowerPoint Presentation</vt:lpstr>
      <vt:lpstr>PowerPoint Presentation</vt:lpstr>
      <vt:lpstr>PowerPoint Presentation</vt:lpstr>
      <vt:lpstr>PowerPoint Presentation</vt:lpstr>
      <vt:lpstr>BẤT ĐẲNG THỨC</vt:lpstr>
    </vt:vector>
  </TitlesOfParts>
  <Company>Phan Danh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NHIỆT LIỆT CHÀO MỪNG</dc:title>
  <dc:creator>Dang Le Phan Danh</dc:creator>
  <cp:lastModifiedBy>Thinkpad</cp:lastModifiedBy>
  <cp:revision>76</cp:revision>
  <dcterms:created xsi:type="dcterms:W3CDTF">2019-12-19T12:59:45Z</dcterms:created>
  <dcterms:modified xsi:type="dcterms:W3CDTF">2022-03-09T00:49:50Z</dcterms:modified>
</cp:coreProperties>
</file>