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theme/themeOverride5.xml" ContentType="application/vnd.openxmlformats-officedocument.themeOverr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theme/themeOverride7.xml" ContentType="application/vnd.openxmlformats-officedocument.themeOverride+xml"/>
  <Override PartName="/ppt/charts/chart14.xml" ContentType="application/vnd.openxmlformats-officedocument.drawingml.chart+xml"/>
  <Override PartName="/ppt/theme/themeOverride8.xml" ContentType="application/vnd.openxmlformats-officedocument.themeOverride+xml"/>
  <Override PartName="/ppt/charts/chart15.xml" ContentType="application/vnd.openxmlformats-officedocument.drawingml.chart+xml"/>
  <Override PartName="/ppt/theme/themeOverride9.xml" ContentType="application/vnd.openxmlformats-officedocument.themeOverride+xml"/>
  <Override PartName="/ppt/charts/chart16.xml" ContentType="application/vnd.openxmlformats-officedocument.drawingml.chart+xml"/>
  <Override PartName="/ppt/theme/themeOverride10.xml" ContentType="application/vnd.openxmlformats-officedocument.themeOverride+xml"/>
  <Override PartName="/ppt/charts/chart17.xml" ContentType="application/vnd.openxmlformats-officedocument.drawingml.chart+xml"/>
  <Override PartName="/ppt/theme/themeOverride11.xml" ContentType="application/vnd.openxmlformats-officedocument.themeOverride+xml"/>
  <Override PartName="/ppt/charts/chart18.xml" ContentType="application/vnd.openxmlformats-officedocument.drawingml.chart+xml"/>
  <Override PartName="/ppt/theme/themeOverride1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5"/>
  </p:notesMasterIdLst>
  <p:sldIdLst>
    <p:sldId id="263" r:id="rId2"/>
    <p:sldId id="328" r:id="rId3"/>
    <p:sldId id="330" r:id="rId4"/>
    <p:sldId id="26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285" r:id="rId21"/>
    <p:sldId id="301" r:id="rId22"/>
    <p:sldId id="302" r:id="rId23"/>
    <p:sldId id="303" r:id="rId24"/>
    <p:sldId id="304" r:id="rId25"/>
    <p:sldId id="305" r:id="rId26"/>
    <p:sldId id="306" r:id="rId27"/>
    <p:sldId id="331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1" r:id="rId43"/>
    <p:sldId id="322" r:id="rId44"/>
    <p:sldId id="272" r:id="rId45"/>
    <p:sldId id="323" r:id="rId46"/>
    <p:sldId id="324" r:id="rId47"/>
    <p:sldId id="325" r:id="rId48"/>
    <p:sldId id="326" r:id="rId49"/>
    <p:sldId id="327" r:id="rId50"/>
    <p:sldId id="332" r:id="rId51"/>
    <p:sldId id="333" r:id="rId52"/>
    <p:sldId id="334" r:id="rId53"/>
    <p:sldId id="335" r:id="rId54"/>
    <p:sldId id="336" r:id="rId55"/>
    <p:sldId id="337" r:id="rId56"/>
    <p:sldId id="338" r:id="rId57"/>
    <p:sldId id="339" r:id="rId58"/>
    <p:sldId id="340" r:id="rId59"/>
    <p:sldId id="341" r:id="rId60"/>
    <p:sldId id="342" r:id="rId61"/>
    <p:sldId id="343" r:id="rId62"/>
    <p:sldId id="344" r:id="rId63"/>
    <p:sldId id="345" r:id="rId64"/>
    <p:sldId id="346" r:id="rId65"/>
    <p:sldId id="347" r:id="rId66"/>
    <p:sldId id="348" r:id="rId67"/>
    <p:sldId id="349" r:id="rId68"/>
    <p:sldId id="350" r:id="rId69"/>
    <p:sldId id="351" r:id="rId70"/>
    <p:sldId id="352" r:id="rId71"/>
    <p:sldId id="353" r:id="rId72"/>
    <p:sldId id="354" r:id="rId73"/>
    <p:sldId id="355" r:id="rId74"/>
    <p:sldId id="356" r:id="rId75"/>
    <p:sldId id="357" r:id="rId76"/>
    <p:sldId id="358" r:id="rId77"/>
    <p:sldId id="359" r:id="rId78"/>
    <p:sldId id="360" r:id="rId79"/>
    <p:sldId id="361" r:id="rId80"/>
    <p:sldId id="362" r:id="rId81"/>
    <p:sldId id="363" r:id="rId82"/>
    <p:sldId id="364" r:id="rId83"/>
    <p:sldId id="365" r:id="rId84"/>
    <p:sldId id="366" r:id="rId85"/>
    <p:sldId id="367" r:id="rId86"/>
    <p:sldId id="374" r:id="rId87"/>
    <p:sldId id="368" r:id="rId88"/>
    <p:sldId id="369" r:id="rId89"/>
    <p:sldId id="370" r:id="rId90"/>
    <p:sldId id="371" r:id="rId91"/>
    <p:sldId id="372" r:id="rId92"/>
    <p:sldId id="373" r:id="rId93"/>
    <p:sldId id="282" r:id="rId94"/>
  </p:sldIdLst>
  <p:sldSz cx="9144000" cy="6858000" type="screen4x3"/>
  <p:notesSz cx="6858000" cy="9723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B2B2B2"/>
    <a:srgbClr val="FFFFFF"/>
    <a:srgbClr val="E2E2E2"/>
    <a:srgbClr val="D9D9D9"/>
    <a:srgbClr val="B0E4CF"/>
    <a:srgbClr val="9BC6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50" d="100"/>
          <a:sy n="50" d="100"/>
        </p:scale>
        <p:origin x="-90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5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6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7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8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9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10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7.xlsx"/><Relationship Id="rId1" Type="http://schemas.openxmlformats.org/officeDocument/2006/relationships/themeOverride" Target="../theme/themeOverride11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8.xlsx"/><Relationship Id="rId1" Type="http://schemas.openxmlformats.org/officeDocument/2006/relationships/themeOverride" Target="../theme/themeOverrid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1st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7B7DAB-2B38-48F8-BB9B-8D3B0EE821D4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618633"/>
            <a:ext cx="5486400" cy="4375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FC7D3-3F60-49A6-B1B4-28335EA509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181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FC7D3-3F60-49A6-B1B4-28335EA509D2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2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Select</a:t>
            </a:r>
            <a:r>
              <a:rPr lang="en-GB" baseline="0" dirty="0" smtClean="0"/>
              <a:t> the text and write your word or phrase.</a:t>
            </a:r>
            <a:endParaRPr lang="en-GB" dirty="0" smtClean="0"/>
          </a:p>
          <a:p>
            <a:r>
              <a:rPr lang="en-GB" dirty="0" smtClean="0"/>
              <a:t>Click on</a:t>
            </a:r>
            <a:r>
              <a:rPr lang="en-GB" baseline="0" dirty="0" smtClean="0"/>
              <a:t> a speech bubble to make the text disappear.</a:t>
            </a:r>
          </a:p>
          <a:p>
            <a:r>
              <a:rPr lang="en-GB" baseline="0" dirty="0" smtClean="0"/>
              <a:t>Click on reset to make the text reappear.</a:t>
            </a:r>
          </a:p>
          <a:p>
            <a:r>
              <a:rPr lang="en-GB" baseline="0" dirty="0" smtClean="0"/>
              <a:t>Click on hide all to make all the text disappear.</a:t>
            </a:r>
            <a:endParaRPr lang="en-GB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4149-7882-4BB8-9A71-744CD558FF34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69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hord 6"/>
          <p:cNvSpPr/>
          <p:nvPr userDrawn="1"/>
        </p:nvSpPr>
        <p:spPr bwMode="gray">
          <a:xfrm>
            <a:off x="6576096" y="5188437"/>
            <a:ext cx="2474536" cy="2474536"/>
          </a:xfrm>
          <a:prstGeom prst="chord">
            <a:avLst>
              <a:gd name="adj1" fmla="val 9560776"/>
              <a:gd name="adj2" fmla="val 1214934"/>
            </a:avLst>
          </a:prstGeom>
          <a:solidFill>
            <a:schemeClr val="accent1">
              <a:lumMod val="20000"/>
              <a:lumOff val="8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9"/>
          <p:cNvGrpSpPr/>
          <p:nvPr userDrawn="1"/>
        </p:nvGrpSpPr>
        <p:grpSpPr bwMode="gray">
          <a:xfrm>
            <a:off x="1251542" y="1596450"/>
            <a:ext cx="7343775" cy="3752769"/>
            <a:chOff x="866776" y="695325"/>
            <a:chExt cx="7343775" cy="4231999"/>
          </a:xfrm>
        </p:grpSpPr>
        <p:sp>
          <p:nvSpPr>
            <p:cNvPr id="9" name="Oval 8"/>
            <p:cNvSpPr/>
            <p:nvPr/>
          </p:nvSpPr>
          <p:spPr bwMode="gray">
            <a:xfrm>
              <a:off x="1095377" y="923923"/>
              <a:ext cx="7115174" cy="4003401"/>
            </a:xfrm>
            <a:prstGeom prst="ellipse">
              <a:avLst/>
            </a:prstGeom>
            <a:noFill/>
            <a:ln w="22225">
              <a:gradFill>
                <a:gsLst>
                  <a:gs pos="63000">
                    <a:schemeClr val="accent4">
                      <a:lumMod val="60000"/>
                      <a:lumOff val="40000"/>
                      <a:alpha val="0"/>
                    </a:schemeClr>
                  </a:gs>
                  <a:gs pos="87000">
                    <a:srgbClr val="D9D9D9">
                      <a:alpha val="54000"/>
                    </a:srgb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 bwMode="gray">
            <a:xfrm>
              <a:off x="1200150" y="1072500"/>
              <a:ext cx="6888519" cy="3623326"/>
            </a:xfrm>
            <a:prstGeom prst="ellipse">
              <a:avLst/>
            </a:prstGeom>
            <a:noFill/>
            <a:ln w="12700">
              <a:gradFill>
                <a:gsLst>
                  <a:gs pos="49000">
                    <a:schemeClr val="accent4">
                      <a:lumMod val="75000"/>
                      <a:alpha val="0"/>
                    </a:schemeClr>
                  </a:gs>
                  <a:gs pos="79000">
                    <a:schemeClr val="accent4">
                      <a:lumMod val="75000"/>
                      <a:alpha val="30000"/>
                    </a:schemeClr>
                  </a:gs>
                  <a:gs pos="100000">
                    <a:schemeClr val="accent4">
                      <a:lumMod val="75000"/>
                      <a:alpha val="65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 bwMode="gray">
            <a:xfrm>
              <a:off x="1095376" y="1133474"/>
              <a:ext cx="6877050" cy="3562351"/>
            </a:xfrm>
            <a:prstGeom prst="ellipse">
              <a:avLst/>
            </a:prstGeom>
            <a:noFill/>
            <a:ln w="15875">
              <a:gradFill>
                <a:gsLst>
                  <a:gs pos="56000">
                    <a:schemeClr val="accent1">
                      <a:alpha val="0"/>
                    </a:schemeClr>
                  </a:gs>
                  <a:gs pos="76000">
                    <a:schemeClr val="accent1">
                      <a:alpha val="32000"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 bwMode="gray">
            <a:xfrm>
              <a:off x="1038226" y="1038225"/>
              <a:ext cx="6724649" cy="3518562"/>
            </a:xfrm>
            <a:prstGeom prst="ellipse">
              <a:avLst/>
            </a:prstGeom>
            <a:noFill/>
            <a:ln w="12700">
              <a:gradFill flip="none" rotWithShape="1">
                <a:gsLst>
                  <a:gs pos="60000">
                    <a:schemeClr val="accent4">
                      <a:lumMod val="75000"/>
                      <a:alpha val="0"/>
                    </a:schemeClr>
                  </a:gs>
                  <a:gs pos="87000">
                    <a:schemeClr val="accent2">
                      <a:lumMod val="75000"/>
                      <a:alpha val="27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 bwMode="gray">
            <a:xfrm>
              <a:off x="889608" y="777268"/>
              <a:ext cx="7113272" cy="4037167"/>
            </a:xfrm>
            <a:prstGeom prst="ellipse">
              <a:avLst/>
            </a:prstGeom>
            <a:noFill/>
            <a:ln w="31750">
              <a:gradFill flip="none" rotWithShape="1">
                <a:gsLst>
                  <a:gs pos="68000">
                    <a:schemeClr val="accent2">
                      <a:lumMod val="60000"/>
                      <a:lumOff val="40000"/>
                      <a:alpha val="0"/>
                    </a:schemeClr>
                  </a:gs>
                  <a:gs pos="78000">
                    <a:schemeClr val="accent2">
                      <a:alpha val="18000"/>
                    </a:schemeClr>
                  </a:gs>
                  <a:gs pos="100000">
                    <a:schemeClr val="accent2">
                      <a:alpha val="57000"/>
                    </a:schemeClr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 bwMode="gray">
            <a:xfrm>
              <a:off x="866776" y="960147"/>
              <a:ext cx="7105649" cy="3697578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52000">
                    <a:schemeClr val="accent2">
                      <a:lumMod val="20000"/>
                      <a:lumOff val="80000"/>
                      <a:alpha val="0"/>
                    </a:schemeClr>
                  </a:gs>
                  <a:gs pos="85000">
                    <a:schemeClr val="accent2">
                      <a:alpha val="57000"/>
                    </a:schemeClr>
                  </a:gs>
                  <a:gs pos="100000">
                    <a:schemeClr val="accent2">
                      <a:alpha val="68000"/>
                    </a:schemeClr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 bwMode="gray">
            <a:xfrm>
              <a:off x="1323974" y="695325"/>
              <a:ext cx="6562725" cy="4057649"/>
            </a:xfrm>
            <a:prstGeom prst="ellipse">
              <a:avLst/>
            </a:prstGeom>
            <a:noFill/>
            <a:ln w="41275">
              <a:gradFill flip="none" rotWithShape="1">
                <a:gsLst>
                  <a:gs pos="55000">
                    <a:schemeClr val="accent1">
                      <a:alpha val="0"/>
                    </a:schemeClr>
                  </a:gs>
                  <a:gs pos="80000">
                    <a:schemeClr val="accent1">
                      <a:alpha val="35000"/>
                    </a:schemeClr>
                  </a:gs>
                  <a:gs pos="94000">
                    <a:schemeClr val="accent1"/>
                  </a:gs>
                </a:gsLst>
                <a:lin ang="4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Oval 16"/>
          <p:cNvSpPr/>
          <p:nvPr userDrawn="1"/>
        </p:nvSpPr>
        <p:spPr bwMode="gray">
          <a:xfrm>
            <a:off x="4460020" y="3205316"/>
            <a:ext cx="622917" cy="622917"/>
          </a:xfrm>
          <a:prstGeom prst="ellipse">
            <a:avLst/>
          </a:prstGeom>
          <a:solidFill>
            <a:schemeClr val="accent1">
              <a:lumMod val="40000"/>
              <a:lumOff val="6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 userDrawn="1"/>
        </p:nvSpPr>
        <p:spPr bwMode="gray">
          <a:xfrm>
            <a:off x="300646" y="2921171"/>
            <a:ext cx="284145" cy="284145"/>
          </a:xfrm>
          <a:prstGeom prst="ellipse">
            <a:avLst/>
          </a:prstGeom>
          <a:solidFill>
            <a:schemeClr val="tx2">
              <a:lumMod val="20000"/>
              <a:lumOff val="80000"/>
              <a:alpha val="4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 userDrawn="1"/>
        </p:nvSpPr>
        <p:spPr bwMode="gray">
          <a:xfrm>
            <a:off x="138826" y="851531"/>
            <a:ext cx="200055" cy="200055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 userDrawn="1"/>
        </p:nvSpPr>
        <p:spPr bwMode="gray">
          <a:xfrm>
            <a:off x="321754" y="487698"/>
            <a:ext cx="141111" cy="141111"/>
          </a:xfrm>
          <a:prstGeom prst="ellipse">
            <a:avLst/>
          </a:prstGeom>
          <a:solidFill>
            <a:schemeClr val="accent1">
              <a:lumMod val="60000"/>
              <a:lumOff val="40000"/>
              <a:alpha val="2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 userDrawn="1"/>
        </p:nvSpPr>
        <p:spPr bwMode="gray">
          <a:xfrm>
            <a:off x="585910" y="411513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3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 userDrawn="1"/>
        </p:nvSpPr>
        <p:spPr bwMode="gray">
          <a:xfrm>
            <a:off x="212204" y="1143025"/>
            <a:ext cx="475306" cy="475306"/>
          </a:xfrm>
          <a:prstGeom prst="ellipse">
            <a:avLst/>
          </a:prstGeom>
          <a:solidFill>
            <a:schemeClr val="accent1">
              <a:lumMod val="40000"/>
              <a:lumOff val="6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 userDrawn="1"/>
        </p:nvSpPr>
        <p:spPr bwMode="gray">
          <a:xfrm>
            <a:off x="277701" y="1291678"/>
            <a:ext cx="1431039" cy="1431039"/>
          </a:xfrm>
          <a:prstGeom prst="ellipse">
            <a:avLst/>
          </a:prstGeom>
          <a:solidFill>
            <a:schemeClr val="accent2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 userDrawn="1"/>
        </p:nvSpPr>
        <p:spPr bwMode="gray">
          <a:xfrm>
            <a:off x="5327422" y="2500685"/>
            <a:ext cx="631840" cy="631840"/>
          </a:xfrm>
          <a:prstGeom prst="ellipse">
            <a:avLst/>
          </a:prstGeom>
          <a:solidFill>
            <a:schemeClr val="accent1">
              <a:lumMod val="40000"/>
              <a:lumOff val="60000"/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 userDrawn="1"/>
        </p:nvSpPr>
        <p:spPr bwMode="gray">
          <a:xfrm>
            <a:off x="5693178" y="1677734"/>
            <a:ext cx="381717" cy="381717"/>
          </a:xfrm>
          <a:prstGeom prst="ellipse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 userDrawn="1"/>
        </p:nvSpPr>
        <p:spPr bwMode="gray">
          <a:xfrm>
            <a:off x="6150373" y="2282592"/>
            <a:ext cx="200055" cy="200055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 userDrawn="1"/>
        </p:nvSpPr>
        <p:spPr bwMode="gray">
          <a:xfrm>
            <a:off x="5693178" y="1311978"/>
            <a:ext cx="141111" cy="141111"/>
          </a:xfrm>
          <a:prstGeom prst="ellipse">
            <a:avLst/>
          </a:prstGeom>
          <a:solidFill>
            <a:schemeClr val="accent1">
              <a:lumMod val="20000"/>
              <a:lumOff val="80000"/>
              <a:alpha val="3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 userDrawn="1"/>
        </p:nvSpPr>
        <p:spPr bwMode="gray">
          <a:xfrm>
            <a:off x="5225822" y="3509523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 userDrawn="1"/>
        </p:nvSpPr>
        <p:spPr bwMode="gray">
          <a:xfrm>
            <a:off x="4785546" y="2986988"/>
            <a:ext cx="420304" cy="420304"/>
          </a:xfrm>
          <a:prstGeom prst="ellipse">
            <a:avLst/>
          </a:prstGeom>
          <a:solidFill>
            <a:schemeClr val="accent2">
              <a:lumMod val="40000"/>
              <a:lumOff val="60000"/>
              <a:alpha val="23137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 userDrawn="1"/>
        </p:nvSpPr>
        <p:spPr bwMode="gray">
          <a:xfrm>
            <a:off x="8596889" y="4717734"/>
            <a:ext cx="200055" cy="200055"/>
          </a:xfrm>
          <a:prstGeom prst="ellipse">
            <a:avLst/>
          </a:prstGeom>
          <a:solidFill>
            <a:schemeClr val="accent1">
              <a:alpha val="2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 userDrawn="1"/>
        </p:nvSpPr>
        <p:spPr bwMode="gray">
          <a:xfrm>
            <a:off x="8696917" y="4316073"/>
            <a:ext cx="141111" cy="141111"/>
          </a:xfrm>
          <a:prstGeom prst="ellipse">
            <a:avLst/>
          </a:prstGeom>
          <a:solidFill>
            <a:schemeClr val="bg1">
              <a:lumMod val="85000"/>
              <a:alpha val="4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 userDrawn="1"/>
        </p:nvSpPr>
        <p:spPr bwMode="gray">
          <a:xfrm>
            <a:off x="8595317" y="3977634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 userDrawn="1"/>
        </p:nvSpPr>
        <p:spPr bwMode="gray">
          <a:xfrm>
            <a:off x="8083431" y="5143936"/>
            <a:ext cx="475306" cy="47530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 userDrawn="1"/>
        </p:nvSpPr>
        <p:spPr bwMode="gray">
          <a:xfrm>
            <a:off x="5964962" y="5461682"/>
            <a:ext cx="1227076" cy="122707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 userDrawn="1"/>
        </p:nvSpPr>
        <p:spPr bwMode="gray">
          <a:xfrm>
            <a:off x="5727309" y="5676019"/>
            <a:ext cx="475306" cy="475306"/>
          </a:xfrm>
          <a:prstGeom prst="ellipse">
            <a:avLst/>
          </a:prstGeom>
          <a:solidFill>
            <a:schemeClr val="accent2">
              <a:lumMod val="60000"/>
              <a:lumOff val="40000"/>
              <a:alpha val="2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03106"/>
            <a:ext cx="7772400" cy="2308772"/>
          </a:xfrm>
        </p:spPr>
        <p:txBody>
          <a:bodyPr/>
          <a:lstStyle>
            <a:lvl1pPr algn="l">
              <a:defRPr sz="44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2"/>
                    </a:gs>
                  </a:gsLst>
                  <a:lin ang="13500000" scaled="1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2453" y="3063244"/>
            <a:ext cx="6400800" cy="83153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0000">
                <a:schemeClr val="bg1">
                  <a:alpha val="0"/>
                </a:schemeClr>
              </a:gs>
              <a:gs pos="85000">
                <a:schemeClr val="bg2">
                  <a:lumMod val="90000"/>
                  <a:alpha val="2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hord 7"/>
          <p:cNvSpPr/>
          <p:nvPr userDrawn="1"/>
        </p:nvSpPr>
        <p:spPr bwMode="gray">
          <a:xfrm>
            <a:off x="6576096" y="5188437"/>
            <a:ext cx="2474536" cy="2474536"/>
          </a:xfrm>
          <a:prstGeom prst="chord">
            <a:avLst>
              <a:gd name="adj1" fmla="val 9578837"/>
              <a:gd name="adj2" fmla="val 1230381"/>
            </a:avLst>
          </a:prstGeom>
          <a:solidFill>
            <a:schemeClr val="accent1">
              <a:lumMod val="20000"/>
              <a:lumOff val="8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19"/>
          <p:cNvGrpSpPr/>
          <p:nvPr userDrawn="1"/>
        </p:nvGrpSpPr>
        <p:grpSpPr bwMode="gray">
          <a:xfrm>
            <a:off x="1251542" y="1596450"/>
            <a:ext cx="7343775" cy="3752769"/>
            <a:chOff x="866776" y="695325"/>
            <a:chExt cx="7343775" cy="4231999"/>
          </a:xfrm>
          <a:effectLst>
            <a:reflection blurRad="6350" stA="50000" endA="275" endPos="40000" dist="101600" dir="5400000" sy="-100000" algn="bl" rotWithShape="0"/>
          </a:effectLst>
        </p:grpSpPr>
        <p:sp>
          <p:nvSpPr>
            <p:cNvPr id="10" name="Oval 9"/>
            <p:cNvSpPr/>
            <p:nvPr/>
          </p:nvSpPr>
          <p:spPr bwMode="gray">
            <a:xfrm>
              <a:off x="1095377" y="923923"/>
              <a:ext cx="7115174" cy="4003401"/>
            </a:xfrm>
            <a:prstGeom prst="ellipse">
              <a:avLst/>
            </a:prstGeom>
            <a:noFill/>
            <a:ln w="22225">
              <a:gradFill>
                <a:gsLst>
                  <a:gs pos="63000">
                    <a:schemeClr val="accent4">
                      <a:lumMod val="60000"/>
                      <a:lumOff val="40000"/>
                      <a:alpha val="0"/>
                    </a:schemeClr>
                  </a:gs>
                  <a:gs pos="87000">
                    <a:srgbClr val="D9D9D9">
                      <a:alpha val="54000"/>
                    </a:srgb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 bwMode="gray">
            <a:xfrm>
              <a:off x="1200150" y="1072500"/>
              <a:ext cx="6888519" cy="3623326"/>
            </a:xfrm>
            <a:prstGeom prst="ellipse">
              <a:avLst/>
            </a:prstGeom>
            <a:noFill/>
            <a:ln w="12700">
              <a:gradFill>
                <a:gsLst>
                  <a:gs pos="49000">
                    <a:schemeClr val="accent4">
                      <a:lumMod val="75000"/>
                      <a:alpha val="0"/>
                    </a:schemeClr>
                  </a:gs>
                  <a:gs pos="79000">
                    <a:schemeClr val="accent4">
                      <a:lumMod val="75000"/>
                      <a:alpha val="30000"/>
                    </a:schemeClr>
                  </a:gs>
                  <a:gs pos="100000">
                    <a:schemeClr val="accent4">
                      <a:lumMod val="75000"/>
                      <a:alpha val="65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 bwMode="gray">
            <a:xfrm>
              <a:off x="1095376" y="1133474"/>
              <a:ext cx="6877050" cy="3562351"/>
            </a:xfrm>
            <a:prstGeom prst="ellipse">
              <a:avLst/>
            </a:prstGeom>
            <a:noFill/>
            <a:ln w="15875">
              <a:gradFill>
                <a:gsLst>
                  <a:gs pos="56000">
                    <a:schemeClr val="accent1">
                      <a:alpha val="0"/>
                    </a:schemeClr>
                  </a:gs>
                  <a:gs pos="76000">
                    <a:schemeClr val="accent1">
                      <a:alpha val="32000"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 bwMode="gray">
            <a:xfrm>
              <a:off x="1038226" y="1038225"/>
              <a:ext cx="6724649" cy="3518562"/>
            </a:xfrm>
            <a:prstGeom prst="ellipse">
              <a:avLst/>
            </a:prstGeom>
            <a:noFill/>
            <a:ln w="12700">
              <a:gradFill flip="none" rotWithShape="1">
                <a:gsLst>
                  <a:gs pos="60000">
                    <a:schemeClr val="accent4">
                      <a:lumMod val="75000"/>
                      <a:alpha val="0"/>
                    </a:schemeClr>
                  </a:gs>
                  <a:gs pos="87000">
                    <a:schemeClr val="accent2">
                      <a:lumMod val="75000"/>
                      <a:alpha val="27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 bwMode="gray">
            <a:xfrm>
              <a:off x="889608" y="777268"/>
              <a:ext cx="7113272" cy="4037167"/>
            </a:xfrm>
            <a:prstGeom prst="ellipse">
              <a:avLst/>
            </a:prstGeom>
            <a:noFill/>
            <a:ln w="31750">
              <a:gradFill flip="none" rotWithShape="1">
                <a:gsLst>
                  <a:gs pos="68000">
                    <a:schemeClr val="accent2">
                      <a:lumMod val="60000"/>
                      <a:lumOff val="40000"/>
                      <a:alpha val="0"/>
                    </a:schemeClr>
                  </a:gs>
                  <a:gs pos="78000">
                    <a:schemeClr val="accent2">
                      <a:alpha val="18000"/>
                    </a:schemeClr>
                  </a:gs>
                  <a:gs pos="100000">
                    <a:schemeClr val="accent2">
                      <a:alpha val="57000"/>
                    </a:schemeClr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 bwMode="gray">
            <a:xfrm>
              <a:off x="866776" y="960147"/>
              <a:ext cx="7105649" cy="3697578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52000">
                    <a:schemeClr val="accent2">
                      <a:lumMod val="20000"/>
                      <a:lumOff val="80000"/>
                      <a:alpha val="0"/>
                    </a:schemeClr>
                  </a:gs>
                  <a:gs pos="85000">
                    <a:schemeClr val="accent2">
                      <a:alpha val="57000"/>
                    </a:schemeClr>
                  </a:gs>
                  <a:gs pos="100000">
                    <a:schemeClr val="accent2">
                      <a:alpha val="68000"/>
                    </a:schemeClr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 bwMode="gray">
            <a:xfrm>
              <a:off x="1323974" y="695325"/>
              <a:ext cx="6562725" cy="4057649"/>
            </a:xfrm>
            <a:prstGeom prst="ellipse">
              <a:avLst/>
            </a:prstGeom>
            <a:noFill/>
            <a:ln w="41275">
              <a:gradFill flip="none" rotWithShape="1">
                <a:gsLst>
                  <a:gs pos="55000">
                    <a:schemeClr val="accent1">
                      <a:alpha val="0"/>
                    </a:schemeClr>
                  </a:gs>
                  <a:gs pos="80000">
                    <a:schemeClr val="accent1">
                      <a:alpha val="35000"/>
                    </a:schemeClr>
                  </a:gs>
                  <a:gs pos="94000">
                    <a:schemeClr val="accent1"/>
                  </a:gs>
                </a:gsLst>
                <a:lin ang="4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Oval 16"/>
          <p:cNvSpPr/>
          <p:nvPr userDrawn="1"/>
        </p:nvSpPr>
        <p:spPr bwMode="gray">
          <a:xfrm>
            <a:off x="3854237" y="3205316"/>
            <a:ext cx="168811" cy="201976"/>
          </a:xfrm>
          <a:prstGeom prst="ellipse">
            <a:avLst/>
          </a:prstGeom>
          <a:solidFill>
            <a:schemeClr val="accent1">
              <a:lumMod val="40000"/>
              <a:lumOff val="60000"/>
              <a:alpha val="2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 userDrawn="1"/>
        </p:nvSpPr>
        <p:spPr bwMode="gray">
          <a:xfrm>
            <a:off x="4460020" y="3205316"/>
            <a:ext cx="622917" cy="622917"/>
          </a:xfrm>
          <a:prstGeom prst="ellipse">
            <a:avLst/>
          </a:prstGeom>
          <a:solidFill>
            <a:schemeClr val="accent1">
              <a:lumMod val="40000"/>
              <a:lumOff val="6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 userDrawn="1"/>
        </p:nvSpPr>
        <p:spPr bwMode="gray">
          <a:xfrm>
            <a:off x="300646" y="2921171"/>
            <a:ext cx="284145" cy="284145"/>
          </a:xfrm>
          <a:prstGeom prst="ellipse">
            <a:avLst/>
          </a:prstGeom>
          <a:solidFill>
            <a:schemeClr val="tx2">
              <a:lumMod val="20000"/>
              <a:lumOff val="80000"/>
              <a:alpha val="4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 userDrawn="1"/>
        </p:nvSpPr>
        <p:spPr bwMode="gray">
          <a:xfrm>
            <a:off x="138826" y="851531"/>
            <a:ext cx="200055" cy="200055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 userDrawn="1"/>
        </p:nvSpPr>
        <p:spPr bwMode="gray">
          <a:xfrm>
            <a:off x="321754" y="487698"/>
            <a:ext cx="141111" cy="141111"/>
          </a:xfrm>
          <a:prstGeom prst="ellipse">
            <a:avLst/>
          </a:prstGeom>
          <a:solidFill>
            <a:schemeClr val="accent1">
              <a:lumMod val="60000"/>
              <a:lumOff val="40000"/>
              <a:alpha val="26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 userDrawn="1"/>
        </p:nvSpPr>
        <p:spPr bwMode="gray">
          <a:xfrm>
            <a:off x="585910" y="411513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3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 userDrawn="1"/>
        </p:nvSpPr>
        <p:spPr bwMode="gray">
          <a:xfrm>
            <a:off x="212204" y="1143025"/>
            <a:ext cx="475306" cy="475306"/>
          </a:xfrm>
          <a:prstGeom prst="ellipse">
            <a:avLst/>
          </a:prstGeom>
          <a:solidFill>
            <a:schemeClr val="accent1">
              <a:lumMod val="40000"/>
              <a:lumOff val="6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 userDrawn="1"/>
        </p:nvSpPr>
        <p:spPr bwMode="gray">
          <a:xfrm>
            <a:off x="277701" y="1291678"/>
            <a:ext cx="1431039" cy="1431039"/>
          </a:xfrm>
          <a:prstGeom prst="ellipse">
            <a:avLst/>
          </a:prstGeom>
          <a:solidFill>
            <a:schemeClr val="accent2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 userDrawn="1"/>
        </p:nvSpPr>
        <p:spPr bwMode="gray">
          <a:xfrm>
            <a:off x="5327422" y="2500685"/>
            <a:ext cx="631840" cy="631840"/>
          </a:xfrm>
          <a:prstGeom prst="ellipse">
            <a:avLst/>
          </a:prstGeom>
          <a:solidFill>
            <a:schemeClr val="accent1">
              <a:lumMod val="40000"/>
              <a:lumOff val="60000"/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 userDrawn="1"/>
        </p:nvSpPr>
        <p:spPr bwMode="gray">
          <a:xfrm>
            <a:off x="5693178" y="1677734"/>
            <a:ext cx="381717" cy="381717"/>
          </a:xfrm>
          <a:prstGeom prst="ellipse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 userDrawn="1"/>
        </p:nvSpPr>
        <p:spPr bwMode="gray">
          <a:xfrm>
            <a:off x="6150373" y="2282592"/>
            <a:ext cx="200055" cy="200055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 userDrawn="1"/>
        </p:nvSpPr>
        <p:spPr bwMode="gray">
          <a:xfrm>
            <a:off x="5693178" y="1311978"/>
            <a:ext cx="141111" cy="141111"/>
          </a:xfrm>
          <a:prstGeom prst="ellipse">
            <a:avLst/>
          </a:prstGeom>
          <a:solidFill>
            <a:schemeClr val="accent1">
              <a:lumMod val="20000"/>
              <a:lumOff val="80000"/>
              <a:alpha val="3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 userDrawn="1"/>
        </p:nvSpPr>
        <p:spPr bwMode="gray">
          <a:xfrm>
            <a:off x="4785546" y="2986988"/>
            <a:ext cx="420304" cy="420304"/>
          </a:xfrm>
          <a:prstGeom prst="ellipse">
            <a:avLst/>
          </a:prstGeom>
          <a:solidFill>
            <a:schemeClr val="accent2">
              <a:lumMod val="40000"/>
              <a:lumOff val="60000"/>
              <a:alpha val="23137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 userDrawn="1"/>
        </p:nvSpPr>
        <p:spPr bwMode="gray">
          <a:xfrm>
            <a:off x="8596889" y="4717734"/>
            <a:ext cx="200055" cy="200055"/>
          </a:xfrm>
          <a:prstGeom prst="ellipse">
            <a:avLst/>
          </a:prstGeom>
          <a:solidFill>
            <a:schemeClr val="accent1">
              <a:alpha val="2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 userDrawn="1"/>
        </p:nvSpPr>
        <p:spPr bwMode="gray">
          <a:xfrm>
            <a:off x="8696917" y="4316073"/>
            <a:ext cx="141111" cy="141111"/>
          </a:xfrm>
          <a:prstGeom prst="ellipse">
            <a:avLst/>
          </a:prstGeom>
          <a:solidFill>
            <a:schemeClr val="bg1">
              <a:lumMod val="85000"/>
              <a:alpha val="4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 userDrawn="1"/>
        </p:nvSpPr>
        <p:spPr bwMode="gray">
          <a:xfrm>
            <a:off x="8595317" y="3977634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 userDrawn="1"/>
        </p:nvSpPr>
        <p:spPr bwMode="gray">
          <a:xfrm>
            <a:off x="8083431" y="5143936"/>
            <a:ext cx="475306" cy="47530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 userDrawn="1"/>
        </p:nvSpPr>
        <p:spPr bwMode="gray">
          <a:xfrm>
            <a:off x="5964962" y="5461682"/>
            <a:ext cx="1227076" cy="122707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 userDrawn="1"/>
        </p:nvSpPr>
        <p:spPr bwMode="gray">
          <a:xfrm>
            <a:off x="5727309" y="5676019"/>
            <a:ext cx="475306" cy="475306"/>
          </a:xfrm>
          <a:prstGeom prst="ellipse">
            <a:avLst/>
          </a:prstGeom>
          <a:solidFill>
            <a:schemeClr val="accent2">
              <a:lumMod val="60000"/>
              <a:lumOff val="40000"/>
              <a:alpha val="2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246" y="2107248"/>
            <a:ext cx="7760505" cy="1687508"/>
          </a:xfrm>
        </p:spPr>
        <p:txBody>
          <a:bodyPr anchor="ctr"/>
          <a:lstStyle>
            <a:lvl1pPr algn="ctr">
              <a:defRPr sz="4400" b="1" cap="all"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298" y="3429000"/>
            <a:ext cx="7772400" cy="634937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0000">
                <a:schemeClr val="bg1">
                  <a:alpha val="0"/>
                </a:schemeClr>
              </a:gs>
              <a:gs pos="85000">
                <a:schemeClr val="bg2">
                  <a:lumMod val="90000"/>
                  <a:alpha val="2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3740" y="1927273"/>
            <a:ext cx="2615249" cy="6054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5746" y="1927273"/>
            <a:ext cx="5486400" cy="4114800"/>
          </a:xfrm>
          <a:prstGeom prst="roundRect">
            <a:avLst>
              <a:gd name="adj" fmla="val 623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3740" y="2532699"/>
            <a:ext cx="2615249" cy="35093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 bwMode="gray">
          <a:xfrm>
            <a:off x="74312" y="-251487"/>
            <a:ext cx="8655385" cy="1603194"/>
            <a:chOff x="866776" y="695325"/>
            <a:chExt cx="7343775" cy="4231999"/>
          </a:xfrm>
        </p:grpSpPr>
        <p:sp>
          <p:nvSpPr>
            <p:cNvPr id="8" name="Oval 7"/>
            <p:cNvSpPr/>
            <p:nvPr/>
          </p:nvSpPr>
          <p:spPr bwMode="gray">
            <a:xfrm>
              <a:off x="1095377" y="923923"/>
              <a:ext cx="7115174" cy="4003401"/>
            </a:xfrm>
            <a:prstGeom prst="ellipse">
              <a:avLst/>
            </a:prstGeom>
            <a:noFill/>
            <a:ln w="22225">
              <a:gradFill>
                <a:gsLst>
                  <a:gs pos="63000">
                    <a:schemeClr val="accent4">
                      <a:lumMod val="60000"/>
                      <a:lumOff val="40000"/>
                      <a:alpha val="0"/>
                    </a:schemeClr>
                  </a:gs>
                  <a:gs pos="87000">
                    <a:schemeClr val="accent4">
                      <a:lumMod val="40000"/>
                      <a:lumOff val="60000"/>
                      <a:alpha val="50000"/>
                    </a:scheme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 bwMode="gray">
            <a:xfrm>
              <a:off x="1200150" y="1072500"/>
              <a:ext cx="6888519" cy="3623326"/>
            </a:xfrm>
            <a:prstGeom prst="ellipse">
              <a:avLst/>
            </a:prstGeom>
            <a:noFill/>
            <a:ln w="12700">
              <a:gradFill>
                <a:gsLst>
                  <a:gs pos="49000">
                    <a:schemeClr val="accent4">
                      <a:lumMod val="75000"/>
                      <a:alpha val="0"/>
                    </a:schemeClr>
                  </a:gs>
                  <a:gs pos="79000">
                    <a:schemeClr val="accent4">
                      <a:lumMod val="75000"/>
                      <a:alpha val="30000"/>
                    </a:schemeClr>
                  </a:gs>
                  <a:gs pos="100000">
                    <a:schemeClr val="accent4">
                      <a:lumMod val="75000"/>
                      <a:alpha val="65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/>
          </p:nvSpPr>
          <p:spPr bwMode="gray">
            <a:xfrm>
              <a:off x="1095376" y="1133474"/>
              <a:ext cx="6877050" cy="3562351"/>
            </a:xfrm>
            <a:prstGeom prst="ellipse">
              <a:avLst/>
            </a:prstGeom>
            <a:noFill/>
            <a:ln w="15875">
              <a:gradFill>
                <a:gsLst>
                  <a:gs pos="56000">
                    <a:schemeClr val="accent1">
                      <a:alpha val="0"/>
                    </a:schemeClr>
                  </a:gs>
                  <a:gs pos="76000">
                    <a:schemeClr val="accent1">
                      <a:alpha val="32000"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4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 bwMode="gray">
            <a:xfrm>
              <a:off x="1038226" y="1038226"/>
              <a:ext cx="6724649" cy="3518562"/>
            </a:xfrm>
            <a:prstGeom prst="ellipse">
              <a:avLst/>
            </a:prstGeom>
            <a:noFill/>
            <a:ln w="12700">
              <a:gradFill flip="none" rotWithShape="1">
                <a:gsLst>
                  <a:gs pos="60000">
                    <a:schemeClr val="accent4">
                      <a:lumMod val="75000"/>
                      <a:alpha val="0"/>
                    </a:schemeClr>
                  </a:gs>
                  <a:gs pos="87000">
                    <a:schemeClr val="accent2">
                      <a:lumMod val="75000"/>
                      <a:alpha val="27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 bwMode="gray">
            <a:xfrm>
              <a:off x="889608" y="777268"/>
              <a:ext cx="7113272" cy="4037167"/>
            </a:xfrm>
            <a:prstGeom prst="ellipse">
              <a:avLst/>
            </a:prstGeom>
            <a:noFill/>
            <a:ln w="31750">
              <a:gradFill flip="none" rotWithShape="1">
                <a:gsLst>
                  <a:gs pos="68000">
                    <a:schemeClr val="accent2">
                      <a:lumMod val="60000"/>
                      <a:lumOff val="40000"/>
                      <a:alpha val="0"/>
                    </a:schemeClr>
                  </a:gs>
                  <a:gs pos="78000">
                    <a:schemeClr val="accent2">
                      <a:alpha val="18000"/>
                    </a:schemeClr>
                  </a:gs>
                  <a:gs pos="100000">
                    <a:schemeClr val="accent2">
                      <a:alpha val="57000"/>
                    </a:schemeClr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 bwMode="gray">
            <a:xfrm>
              <a:off x="866776" y="960147"/>
              <a:ext cx="7105649" cy="3697578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52000">
                    <a:schemeClr val="accent4">
                      <a:lumMod val="20000"/>
                      <a:lumOff val="80000"/>
                      <a:alpha val="0"/>
                    </a:schemeClr>
                  </a:gs>
                  <a:gs pos="85000">
                    <a:schemeClr val="accent4">
                      <a:lumMod val="60000"/>
                      <a:lumOff val="40000"/>
                      <a:alpha val="69000"/>
                    </a:schemeClr>
                  </a:gs>
                  <a:gs pos="100000">
                    <a:schemeClr val="accent4"/>
                  </a:gs>
                </a:gsLst>
                <a:lin ang="48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 bwMode="gray">
            <a:xfrm>
              <a:off x="1323974" y="695325"/>
              <a:ext cx="6562725" cy="4057650"/>
            </a:xfrm>
            <a:prstGeom prst="ellipse">
              <a:avLst/>
            </a:prstGeom>
            <a:noFill/>
            <a:ln w="41275">
              <a:gradFill flip="none" rotWithShape="1">
                <a:gsLst>
                  <a:gs pos="68000">
                    <a:schemeClr val="accent1">
                      <a:alpha val="0"/>
                    </a:schemeClr>
                  </a:gs>
                  <a:gs pos="80000">
                    <a:schemeClr val="accent1">
                      <a:alpha val="35000"/>
                    </a:schemeClr>
                  </a:gs>
                  <a:gs pos="94000">
                    <a:schemeClr val="accent1"/>
                  </a:gs>
                </a:gsLst>
                <a:lin ang="4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Oval 14"/>
          <p:cNvSpPr/>
          <p:nvPr/>
        </p:nvSpPr>
        <p:spPr bwMode="gray">
          <a:xfrm>
            <a:off x="721356" y="246738"/>
            <a:ext cx="101600" cy="101600"/>
          </a:xfrm>
          <a:prstGeom prst="ellipse">
            <a:avLst/>
          </a:prstGeom>
          <a:solidFill>
            <a:schemeClr val="accent1">
              <a:lumMod val="20000"/>
              <a:lumOff val="80000"/>
              <a:alpha val="3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 bwMode="gray">
          <a:xfrm>
            <a:off x="6400780" y="4204886"/>
            <a:ext cx="2649852" cy="2519037"/>
          </a:xfrm>
          <a:prstGeom prst="ellipse">
            <a:avLst/>
          </a:prstGeom>
          <a:solidFill>
            <a:schemeClr val="accent1">
              <a:lumMod val="20000"/>
              <a:lumOff val="80000"/>
              <a:alpha val="3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 bwMode="gray">
          <a:xfrm>
            <a:off x="8596889" y="3778684"/>
            <a:ext cx="200055" cy="200055"/>
          </a:xfrm>
          <a:prstGeom prst="ellipse">
            <a:avLst/>
          </a:prstGeom>
          <a:solidFill>
            <a:schemeClr val="accent1">
              <a:alpha val="28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 bwMode="gray">
          <a:xfrm>
            <a:off x="8083431" y="4204886"/>
            <a:ext cx="475306" cy="47530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 bwMode="gray">
          <a:xfrm>
            <a:off x="5906921" y="5402289"/>
            <a:ext cx="1227076" cy="1227076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 bwMode="gray">
          <a:xfrm>
            <a:off x="5486390" y="6154059"/>
            <a:ext cx="475306" cy="475306"/>
          </a:xfrm>
          <a:prstGeom prst="ellipse">
            <a:avLst/>
          </a:prstGeom>
          <a:solidFill>
            <a:schemeClr val="accent2">
              <a:lumMod val="60000"/>
              <a:lumOff val="40000"/>
              <a:alpha val="2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 bwMode="gray">
          <a:xfrm>
            <a:off x="831234" y="579498"/>
            <a:ext cx="631840" cy="631840"/>
          </a:xfrm>
          <a:prstGeom prst="ellipse">
            <a:avLst/>
          </a:prstGeom>
          <a:solidFill>
            <a:schemeClr val="accent1">
              <a:lumMod val="40000"/>
              <a:lumOff val="60000"/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 bwMode="gray">
          <a:xfrm>
            <a:off x="231449" y="121235"/>
            <a:ext cx="381717" cy="381717"/>
          </a:xfrm>
          <a:prstGeom prst="ellipse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 bwMode="gray">
          <a:xfrm>
            <a:off x="1463074" y="361405"/>
            <a:ext cx="200055" cy="200055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 bwMode="gray">
          <a:xfrm>
            <a:off x="538523" y="1588336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 bwMode="gray">
          <a:xfrm>
            <a:off x="640123" y="561460"/>
            <a:ext cx="420304" cy="420304"/>
          </a:xfrm>
          <a:prstGeom prst="ellipse">
            <a:avLst/>
          </a:prstGeom>
          <a:solidFill>
            <a:schemeClr val="accent2">
              <a:lumMod val="40000"/>
              <a:lumOff val="60000"/>
              <a:alpha val="23137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 bwMode="gray">
          <a:xfrm>
            <a:off x="274367" y="1234464"/>
            <a:ext cx="141111" cy="141111"/>
          </a:xfrm>
          <a:prstGeom prst="ellipse">
            <a:avLst/>
          </a:prstGeom>
          <a:solidFill>
            <a:schemeClr val="bg1">
              <a:lumMod val="85000"/>
              <a:alpha val="4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71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19DA8-2DB5-4E5B-B5FE-B018DCD996DA}" type="datetimeFigureOut">
              <a:rPr lang="en-US" smtClean="0"/>
              <a:pPr/>
              <a:t>9/6/2022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34CDC-6D92-446F-AD21-BC7E990553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Oval 18"/>
          <p:cNvSpPr/>
          <p:nvPr/>
        </p:nvSpPr>
        <p:spPr bwMode="gray">
          <a:xfrm>
            <a:off x="8696917" y="3377023"/>
            <a:ext cx="141111" cy="141111"/>
          </a:xfrm>
          <a:prstGeom prst="ellipse">
            <a:avLst/>
          </a:prstGeom>
          <a:solidFill>
            <a:schemeClr val="bg1">
              <a:lumMod val="85000"/>
              <a:alpha val="4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 bwMode="gray">
          <a:xfrm>
            <a:off x="8595317" y="3038584"/>
            <a:ext cx="101600" cy="101600"/>
          </a:xfrm>
          <a:prstGeom prst="ellipse">
            <a:avLst/>
          </a:prstGeom>
          <a:solidFill>
            <a:schemeClr val="accent1">
              <a:lumMod val="40000"/>
              <a:lumOff val="60000"/>
              <a:alpha val="34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lang="en-US" sz="4000" b="1" kern="1200" dirty="0">
          <a:gradFill flip="none" rotWithShape="1">
            <a:gsLst>
              <a:gs pos="20000">
                <a:schemeClr val="tx1"/>
              </a:gs>
              <a:gs pos="100000">
                <a:schemeClr val="tx2"/>
              </a:gs>
            </a:gsLst>
            <a:lin ang="10800000" scaled="1"/>
            <a:tileRect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5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8.xml"/><Relationship Id="rId5" Type="http://schemas.openxmlformats.org/officeDocument/2006/relationships/chart" Target="../charts/chart17.xml"/><Relationship Id="rId4" Type="http://schemas.openxmlformats.org/officeDocument/2006/relationships/chart" Target="../charts/char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</a:b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UNIT 01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</a:br>
            <a:r>
              <a:rPr lang="en-US" sz="48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Century" pitchFamily="18" charset="0"/>
              </a:rPr>
              <a:t>WHAT MAKES PEOPLE HAPPY?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8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3557" y="1752600"/>
            <a:ext cx="6335333" cy="533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Partner/ Family </a:t>
            </a:r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Relationships 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62825" y="2438400"/>
            <a:ext cx="6335333" cy="53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Good health</a:t>
            </a:r>
          </a:p>
        </p:txBody>
      </p:sp>
      <p:sp>
        <p:nvSpPr>
          <p:cNvPr id="4" name="Rectangle 3"/>
          <p:cNvSpPr/>
          <p:nvPr/>
        </p:nvSpPr>
        <p:spPr>
          <a:xfrm>
            <a:off x="1484290" y="3124200"/>
            <a:ext cx="6335333" cy="533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Nice accommodation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461752" y="3810000"/>
            <a:ext cx="6335333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Money</a:t>
            </a:r>
          </a:p>
        </p:txBody>
      </p:sp>
      <p:sp>
        <p:nvSpPr>
          <p:cNvPr id="6" name="Rectangle 5"/>
          <p:cNvSpPr/>
          <p:nvPr/>
        </p:nvSpPr>
        <p:spPr>
          <a:xfrm>
            <a:off x="1447800" y="4495800"/>
            <a:ext cx="6335333" cy="533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Religious/ Spiritual life</a:t>
            </a:r>
          </a:p>
        </p:txBody>
      </p:sp>
      <p:sp>
        <p:nvSpPr>
          <p:cNvPr id="7" name="Rectangle 6"/>
          <p:cNvSpPr/>
          <p:nvPr/>
        </p:nvSpPr>
        <p:spPr>
          <a:xfrm>
            <a:off x="1447800" y="5181600"/>
            <a:ext cx="6335333" cy="533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Community and friends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7800" y="5867400"/>
            <a:ext cx="6335333" cy="53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>
                <a:solidFill>
                  <a:schemeClr val="tx1"/>
                </a:solidFill>
                <a:latin typeface="Century" pitchFamily="18" charset="0"/>
              </a:rPr>
              <a:t>Work fulfillment</a:t>
            </a:r>
          </a:p>
        </p:txBody>
      </p:sp>
      <p:sp>
        <p:nvSpPr>
          <p:cNvPr id="9" name="Title 21"/>
          <p:cNvSpPr txBox="1">
            <a:spLocks/>
          </p:cNvSpPr>
          <p:nvPr/>
        </p:nvSpPr>
        <p:spPr>
          <a:xfrm>
            <a:off x="762000" y="228600"/>
            <a:ext cx="7875431" cy="76200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b="1" kern="1200" dirty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  <a:t/>
            </a:r>
            <a:br>
              <a:rPr lang="en-US" sz="32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</a:br>
            <a:r>
              <a:rPr lang="en-US" sz="3200" dirty="0" smtClean="0">
                <a:latin typeface="Century" pitchFamily="18" charset="0"/>
              </a:rPr>
              <a:t>WHAT MAKES PEOPLE HAPPY?</a:t>
            </a:r>
            <a:endParaRPr lang="en-US" sz="3200" dirty="0">
              <a:latin typeface="Century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60351" y="1578114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47</a:t>
            </a:r>
            <a:endParaRPr lang="en-US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60351" y="22860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24</a:t>
            </a:r>
            <a:endParaRPr lang="en-US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60351" y="30480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0</a:t>
            </a:r>
            <a:r>
              <a:rPr lang="en-US" sz="4000" b="1" dirty="0" smtClean="0"/>
              <a:t>8</a:t>
            </a:r>
            <a:endParaRPr lang="en-US" sz="4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60351" y="36576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0</a:t>
            </a:r>
            <a:r>
              <a:rPr lang="en-US" sz="4000" b="1" dirty="0" smtClean="0"/>
              <a:t>7</a:t>
            </a:r>
            <a:endParaRPr lang="en-US" sz="4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60351" y="4430643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06</a:t>
            </a:r>
            <a:endParaRPr 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760351" y="51054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05</a:t>
            </a:r>
            <a:endParaRPr lang="en-US" sz="4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836551" y="5769114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02</a:t>
            </a:r>
            <a:endParaRPr lang="en-US" sz="4000" b="1" dirty="0"/>
          </a:p>
        </p:txBody>
      </p:sp>
      <p:sp>
        <p:nvSpPr>
          <p:cNvPr id="17" name="Sun 16"/>
          <p:cNvSpPr/>
          <p:nvPr/>
        </p:nvSpPr>
        <p:spPr>
          <a:xfrm>
            <a:off x="1484290" y="1828800"/>
            <a:ext cx="381000" cy="381000"/>
          </a:xfrm>
          <a:prstGeom prst="sun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n 17"/>
          <p:cNvSpPr/>
          <p:nvPr/>
        </p:nvSpPr>
        <p:spPr>
          <a:xfrm>
            <a:off x="1484290" y="2488616"/>
            <a:ext cx="381000" cy="381000"/>
          </a:xfrm>
          <a:prstGeom prst="sun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un 18"/>
          <p:cNvSpPr/>
          <p:nvPr/>
        </p:nvSpPr>
        <p:spPr>
          <a:xfrm>
            <a:off x="1484290" y="3200400"/>
            <a:ext cx="381000" cy="381000"/>
          </a:xfrm>
          <a:prstGeom prst="su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un 19"/>
          <p:cNvSpPr/>
          <p:nvPr/>
        </p:nvSpPr>
        <p:spPr>
          <a:xfrm>
            <a:off x="1484290" y="3886200"/>
            <a:ext cx="381000" cy="381000"/>
          </a:xfrm>
          <a:prstGeom prst="su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n 20"/>
          <p:cNvSpPr/>
          <p:nvPr/>
        </p:nvSpPr>
        <p:spPr>
          <a:xfrm>
            <a:off x="1484290" y="4572000"/>
            <a:ext cx="381000" cy="3810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n 21"/>
          <p:cNvSpPr/>
          <p:nvPr/>
        </p:nvSpPr>
        <p:spPr>
          <a:xfrm>
            <a:off x="1484290" y="5257800"/>
            <a:ext cx="381000" cy="381000"/>
          </a:xfrm>
          <a:prstGeom prst="su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un 22"/>
          <p:cNvSpPr/>
          <p:nvPr/>
        </p:nvSpPr>
        <p:spPr>
          <a:xfrm>
            <a:off x="1484290" y="5932557"/>
            <a:ext cx="381000" cy="381000"/>
          </a:xfrm>
          <a:prstGeom prst="sun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40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1. When we go camping, we only bring _____  such as food, water, and a tent.</a:t>
            </a:r>
            <a:br>
              <a:rPr lang="en-US" sz="3200" b="1" dirty="0"/>
            </a:br>
            <a:endParaRPr lang="en-US" sz="3200" b="1" dirty="0"/>
          </a:p>
        </p:txBody>
      </p:sp>
      <p:sp>
        <p:nvSpPr>
          <p:cNvPr id="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basic </a:t>
            </a:r>
            <a:r>
              <a:rPr lang="en-US" sz="2800" dirty="0" smtClean="0"/>
              <a:t>necessities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2. Leah moved in with her parents to save money and improve her _____  situation.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financial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21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3. To feel more _____  when you’re home alone, you should lock your doors and windows.</a:t>
            </a:r>
          </a:p>
        </p:txBody>
      </p:sp>
      <p:sp>
        <p:nvSpPr>
          <p:cNvPr id="7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secure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28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4. Does the university _____ a safe place for students to leave their books and belongings?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provide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2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5. The cafeteria is a good place for employees to _____  and interact with each other.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socialize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61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6. Since my brother and I are of _____  height and weight, it’s easy for us to share clothes.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equal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12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7. Families dealing with _____  in my town are given help and resources by local charities.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poverty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2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8. In countries where there’s a high _____ , people tend to live longer.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	standard of living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61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9. When Omar retired, he had more _____  from responsibilities to do things that he enjoys.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freedom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12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752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financial</a:t>
            </a:r>
          </a:p>
          <a:p>
            <a:pPr algn="ctr"/>
            <a:r>
              <a:rPr lang="en-US" sz="2400" dirty="0"/>
              <a:t>equal</a:t>
            </a:r>
          </a:p>
          <a:p>
            <a:pPr algn="ctr"/>
            <a:r>
              <a:rPr lang="en-US" sz="2400" dirty="0"/>
              <a:t>standard of living</a:t>
            </a:r>
          </a:p>
          <a:p>
            <a:pPr algn="ctr"/>
            <a:r>
              <a:rPr lang="en-US" sz="2400" dirty="0"/>
              <a:t>access</a:t>
            </a:r>
          </a:p>
          <a:p>
            <a:pPr algn="ctr"/>
            <a:r>
              <a:rPr lang="en-US" sz="2400" dirty="0"/>
              <a:t>provide</a:t>
            </a:r>
          </a:p>
          <a:p>
            <a:pPr algn="ctr"/>
            <a:r>
              <a:rPr lang="en-US" sz="2400" dirty="0"/>
              <a:t>poverty</a:t>
            </a:r>
          </a:p>
          <a:p>
            <a:pPr algn="ctr"/>
            <a:r>
              <a:rPr lang="en-US" sz="2400" dirty="0"/>
              <a:t>secure</a:t>
            </a:r>
          </a:p>
          <a:p>
            <a:pPr algn="ctr"/>
            <a:r>
              <a:rPr lang="en-US" sz="2400" dirty="0"/>
              <a:t>basic necessities</a:t>
            </a:r>
          </a:p>
          <a:p>
            <a:pPr algn="ctr"/>
            <a:r>
              <a:rPr lang="en-US" sz="2400" dirty="0"/>
              <a:t>freedom</a:t>
            </a:r>
          </a:p>
          <a:p>
            <a:pPr algn="ctr"/>
            <a:r>
              <a:rPr lang="en-US" sz="2400" dirty="0"/>
              <a:t>socialize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10. Having _____  to a variety of public transportation options makes it easy to live without a car.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access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806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64250"/>
            <a:ext cx="1828800" cy="49889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474887"/>
            <a:ext cx="1752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1. secure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2. provide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3. access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4. basic </a:t>
            </a:r>
            <a:r>
              <a:rPr lang="en-US" sz="2400" dirty="0"/>
              <a:t>necessities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5. equal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6. financial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7. poverty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8. socialize</a:t>
            </a:r>
            <a:endParaRPr lang="en-US" sz="2400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3226158" y="1768169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A. to </a:t>
            </a:r>
            <a:r>
              <a:rPr lang="en-US" sz="2000" dirty="0"/>
              <a:t>spend time with other people in a friendly way</a:t>
            </a:r>
          </a:p>
        </p:txBody>
      </p:sp>
      <p:sp>
        <p:nvSpPr>
          <p:cNvPr id="11" name="AutoShape 56"/>
          <p:cNvSpPr>
            <a:spLocks noChangeArrowheads="1"/>
          </p:cNvSpPr>
          <p:nvPr/>
        </p:nvSpPr>
        <p:spPr bwMode="invGray">
          <a:xfrm>
            <a:off x="3226158" y="2332149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B. to </a:t>
            </a:r>
            <a:r>
              <a:rPr lang="en-US" sz="2000" dirty="0"/>
              <a:t>supply or make available</a:t>
            </a:r>
          </a:p>
        </p:txBody>
      </p:sp>
      <p:sp>
        <p:nvSpPr>
          <p:cNvPr id="12" name="AutoShape 56"/>
          <p:cNvSpPr>
            <a:spLocks noChangeArrowheads="1"/>
          </p:cNvSpPr>
          <p:nvPr/>
        </p:nvSpPr>
        <p:spPr bwMode="invGray">
          <a:xfrm>
            <a:off x="3200400" y="2895600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C. the </a:t>
            </a:r>
            <a:r>
              <a:rPr lang="en-US" sz="2000" dirty="0"/>
              <a:t>same</a:t>
            </a:r>
          </a:p>
        </p:txBody>
      </p:sp>
      <p:sp>
        <p:nvSpPr>
          <p:cNvPr id="13" name="AutoShape 56"/>
          <p:cNvSpPr>
            <a:spLocks noChangeArrowheads="1"/>
          </p:cNvSpPr>
          <p:nvPr/>
        </p:nvSpPr>
        <p:spPr bwMode="invGray">
          <a:xfrm>
            <a:off x="3200400" y="3459580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D. the </a:t>
            </a:r>
            <a:r>
              <a:rPr lang="en-US" sz="2000" dirty="0"/>
              <a:t>ability to get to or make use of something</a:t>
            </a:r>
          </a:p>
        </p:txBody>
      </p:sp>
      <p:sp>
        <p:nvSpPr>
          <p:cNvPr id="14" name="AutoShape 56"/>
          <p:cNvSpPr>
            <a:spLocks noChangeArrowheads="1"/>
          </p:cNvSpPr>
          <p:nvPr/>
        </p:nvSpPr>
        <p:spPr bwMode="invGray">
          <a:xfrm>
            <a:off x="3226158" y="4039158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E. feeling </a:t>
            </a:r>
            <a:r>
              <a:rPr lang="en-US" sz="2000" dirty="0"/>
              <a:t>protected from danger or harm</a:t>
            </a:r>
          </a:p>
        </p:txBody>
      </p:sp>
      <p:sp>
        <p:nvSpPr>
          <p:cNvPr id="15" name="AutoShape 56"/>
          <p:cNvSpPr>
            <a:spLocks noChangeArrowheads="1"/>
          </p:cNvSpPr>
          <p:nvPr/>
        </p:nvSpPr>
        <p:spPr bwMode="invGray">
          <a:xfrm>
            <a:off x="3226158" y="4603138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F. things </a:t>
            </a:r>
            <a:r>
              <a:rPr lang="en-US" sz="2000" dirty="0"/>
              <a:t>people need to live</a:t>
            </a:r>
          </a:p>
        </p:txBody>
      </p:sp>
      <p:sp>
        <p:nvSpPr>
          <p:cNvPr id="16" name="AutoShape 56"/>
          <p:cNvSpPr>
            <a:spLocks noChangeArrowheads="1"/>
          </p:cNvSpPr>
          <p:nvPr/>
        </p:nvSpPr>
        <p:spPr bwMode="invGray">
          <a:xfrm>
            <a:off x="3200400" y="5166589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G. related </a:t>
            </a:r>
            <a:r>
              <a:rPr lang="en-US" sz="2000" dirty="0"/>
              <a:t>to money</a:t>
            </a:r>
          </a:p>
        </p:txBody>
      </p:sp>
      <p:sp>
        <p:nvSpPr>
          <p:cNvPr id="17" name="AutoShape 56"/>
          <p:cNvSpPr>
            <a:spLocks noChangeArrowheads="1"/>
          </p:cNvSpPr>
          <p:nvPr/>
        </p:nvSpPr>
        <p:spPr bwMode="invGray">
          <a:xfrm>
            <a:off x="3200400" y="5730569"/>
            <a:ext cx="55626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H. having </a:t>
            </a:r>
            <a:r>
              <a:rPr lang="en-US" sz="2000" dirty="0"/>
              <a:t>too little money or material possessions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304800" y="137196"/>
            <a:ext cx="304800" cy="3200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2338588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62408" y="2038518"/>
            <a:ext cx="27990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sz="2400" dirty="0"/>
              <a:t>cost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standard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making a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living the dream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do for a living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1. Renting an apartment in a big city can be expensive due to the high </a:t>
            </a:r>
            <a:r>
              <a:rPr lang="en-US" sz="3200" b="1" dirty="0" smtClean="0"/>
              <a:t>____ .</a:t>
            </a:r>
            <a:endParaRPr lang="en-US" sz="3200" b="1" dirty="0"/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cost </a:t>
            </a:r>
            <a:r>
              <a:rPr lang="en-US" sz="2800" dirty="0"/>
              <a:t>of living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83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2338588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62408" y="2038518"/>
            <a:ext cx="27990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sz="2400" dirty="0"/>
              <a:t>cost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standard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making a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living the dream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do for a living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2. Marcia is </a:t>
            </a:r>
            <a:r>
              <a:rPr lang="en-US" sz="3200" b="1" dirty="0" smtClean="0"/>
              <a:t>_____ by </a:t>
            </a:r>
            <a:r>
              <a:rPr lang="en-US" sz="3200" b="1" dirty="0"/>
              <a:t>working two part-time jobs. She can’t take vacations, but she can pay her bills.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45720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/>
              <a:t>making a living</a:t>
            </a:r>
          </a:p>
        </p:txBody>
      </p:sp>
    </p:spTree>
    <p:extLst>
      <p:ext uri="{BB962C8B-B14F-4D97-AF65-F5344CB8AC3E}">
        <p14:creationId xmlns:p14="http://schemas.microsoft.com/office/powerpoint/2010/main" val="40832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2338588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62408" y="2038518"/>
            <a:ext cx="27990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sz="2400" dirty="0"/>
              <a:t>cost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standard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making a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living the dream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do for a living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3. What do you </a:t>
            </a:r>
            <a:r>
              <a:rPr lang="en-US" sz="3200" b="1" dirty="0" smtClean="0"/>
              <a:t>____ ? </a:t>
            </a:r>
            <a:r>
              <a:rPr lang="en-US" sz="3200" b="1" dirty="0"/>
              <a:t>I’m a graphic designer.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do for a living</a:t>
            </a:r>
          </a:p>
        </p:txBody>
      </p:sp>
    </p:spTree>
    <p:extLst>
      <p:ext uri="{BB962C8B-B14F-4D97-AF65-F5344CB8AC3E}">
        <p14:creationId xmlns:p14="http://schemas.microsoft.com/office/powerpoint/2010/main" val="40832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2338588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62408" y="2038518"/>
            <a:ext cx="27990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sz="2400" dirty="0"/>
              <a:t>cost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standard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making a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living the dream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do for a living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4. </a:t>
            </a:r>
            <a:r>
              <a:rPr lang="en-US" sz="3200" b="1" dirty="0" err="1"/>
              <a:t>Rachid</a:t>
            </a:r>
            <a:r>
              <a:rPr lang="en-US" sz="3200" b="1" dirty="0"/>
              <a:t> enjoys a comfortable </a:t>
            </a:r>
          </a:p>
          <a:p>
            <a:pPr algn="ctr"/>
            <a:r>
              <a:rPr lang="en-US" sz="3200" b="1" dirty="0" smtClean="0"/>
              <a:t>_____. </a:t>
            </a:r>
            <a:r>
              <a:rPr lang="en-US" sz="3200" b="1" dirty="0"/>
              <a:t>He has a good job and spends his money carefully.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standard of living</a:t>
            </a:r>
          </a:p>
        </p:txBody>
      </p:sp>
    </p:spTree>
    <p:extLst>
      <p:ext uri="{BB962C8B-B14F-4D97-AF65-F5344CB8AC3E}">
        <p14:creationId xmlns:p14="http://schemas.microsoft.com/office/powerpoint/2010/main" val="40832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2338588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62408" y="2038518"/>
            <a:ext cx="27990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en-US" sz="2400" dirty="0"/>
              <a:t>cost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standard of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making a living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living the dream</a:t>
            </a:r>
          </a:p>
          <a:p>
            <a:pPr lvl="0">
              <a:lnSpc>
                <a:spcPct val="200000"/>
              </a:lnSpc>
            </a:pPr>
            <a:r>
              <a:rPr lang="en-US" sz="2400" dirty="0"/>
              <a:t>do for a living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5. My parents </a:t>
            </a:r>
            <a:r>
              <a:rPr lang="en-US" sz="3200" b="1" dirty="0" smtClean="0"/>
              <a:t>are _____ .  </a:t>
            </a:r>
          </a:p>
          <a:p>
            <a:pPr algn="ctr"/>
            <a:r>
              <a:rPr lang="en-US" sz="3200" b="1" dirty="0" smtClean="0"/>
              <a:t>They </a:t>
            </a:r>
            <a:r>
              <a:rPr lang="en-US" sz="3200" b="1" dirty="0"/>
              <a:t>retired last year and are sailing around the world now!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living the dream</a:t>
            </a:r>
          </a:p>
        </p:txBody>
      </p:sp>
    </p:spTree>
    <p:extLst>
      <p:ext uri="{BB962C8B-B14F-4D97-AF65-F5344CB8AC3E}">
        <p14:creationId xmlns:p14="http://schemas.microsoft.com/office/powerpoint/2010/main" val="335226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1130300" y="2235098"/>
            <a:ext cx="6613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From the examples of Singapore and Mexico, it’s clear that there is one recipe for happiness.</a:t>
            </a: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24" y="4892899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06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1130300" y="2235098"/>
            <a:ext cx="6613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cs typeface="Arial" pitchFamily="34" charset="0"/>
              </a:rPr>
              <a:t>Many </a:t>
            </a:r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families in Singapore have similar standards of living.</a:t>
            </a: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22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950393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23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990600" y="2235098"/>
            <a:ext cx="6846424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The writer claims that Singaporeans are happy mainly because they enjoy a lot of personal freedom.</a:t>
            </a:r>
          </a:p>
          <a:p>
            <a:pPr algn="ctr"/>
            <a:endParaRPr lang="en-US" sz="24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22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24" y="4892899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90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1130300" y="2235098"/>
            <a:ext cx="6613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cs typeface="Arial" pitchFamily="34" charset="0"/>
              </a:rPr>
              <a:t>Mexicans </a:t>
            </a:r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who have access to education are happier than those who don’t.</a:t>
            </a: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22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455" y="5115674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72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1130300" y="2235098"/>
            <a:ext cx="6613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According to the writer, most Mexicans don’t have time to socialize with family and friends.</a:t>
            </a: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22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24" y="4892899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69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grpSp>
        <p:nvGrpSpPr>
          <p:cNvPr id="4" name="Group 143"/>
          <p:cNvGrpSpPr>
            <a:grpSpLocks/>
          </p:cNvGrpSpPr>
          <p:nvPr/>
        </p:nvGrpSpPr>
        <p:grpSpPr bwMode="auto">
          <a:xfrm>
            <a:off x="640123" y="1658266"/>
            <a:ext cx="304800" cy="304800"/>
            <a:chOff x="338" y="910"/>
            <a:chExt cx="164" cy="164"/>
          </a:xfrm>
        </p:grpSpPr>
        <p:pic>
          <p:nvPicPr>
            <p:cNvPr id="62" name="Picture 144" descr="shadow_1_m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 rot="10800000" flipV="1">
              <a:off x="338" y="910"/>
              <a:ext cx="164" cy="164"/>
            </a:xfrm>
            <a:prstGeom prst="rect">
              <a:avLst/>
            </a:prstGeom>
            <a:noFill/>
          </p:spPr>
        </p:pic>
        <p:sp>
          <p:nvSpPr>
            <p:cNvPr id="63" name="Oval 145"/>
            <p:cNvSpPr>
              <a:spLocks noChangeArrowheads="1"/>
            </p:cNvSpPr>
            <p:nvPr/>
          </p:nvSpPr>
          <p:spPr bwMode="gray">
            <a:xfrm rot="-10876022" flipH="1" flipV="1">
              <a:off x="365" y="937"/>
              <a:ext cx="110" cy="109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969696">
                    <a:gamma/>
                    <a:shade val="8352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/>
            </a:p>
          </p:txBody>
        </p:sp>
        <p:pic>
          <p:nvPicPr>
            <p:cNvPr id="64" name="Picture 146" descr="Picture2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gray">
            <a:xfrm rot="10800000" flipV="1">
              <a:off x="373" y="946"/>
              <a:ext cx="91" cy="54"/>
            </a:xfrm>
            <a:prstGeom prst="rect">
              <a:avLst/>
            </a:prstGeom>
            <a:noFill/>
          </p:spPr>
        </p:pic>
      </p:grpSp>
      <p:grpSp>
        <p:nvGrpSpPr>
          <p:cNvPr id="23" name="Group 38"/>
          <p:cNvGrpSpPr/>
          <p:nvPr/>
        </p:nvGrpSpPr>
        <p:grpSpPr bwMode="gray">
          <a:xfrm>
            <a:off x="914400" y="4450048"/>
            <a:ext cx="7086600" cy="1905000"/>
            <a:chOff x="914400" y="4038600"/>
            <a:chExt cx="7086600" cy="1905000"/>
          </a:xfrm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914400" y="4139076"/>
              <a:ext cx="7086600" cy="1676400"/>
            </a:xfrm>
            <a:prstGeom prst="roundRect">
              <a:avLst>
                <a:gd name="adj" fmla="val 13914"/>
              </a:avLst>
            </a:prstGeom>
            <a:solidFill>
              <a:srgbClr val="CBCBCB"/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143000" y="4038600"/>
              <a:ext cx="6629400" cy="1905000"/>
            </a:xfrm>
            <a:prstGeom prst="roundRect">
              <a:avLst>
                <a:gd name="adj" fmla="val 7747"/>
              </a:avLst>
            </a:prstGeom>
            <a:solidFill>
              <a:srgbClr val="FFFFFF"/>
            </a:solidFill>
            <a:ln w="12700">
              <a:solidFill>
                <a:srgbClr val="8080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39"/>
          <p:cNvGrpSpPr/>
          <p:nvPr/>
        </p:nvGrpSpPr>
        <p:grpSpPr bwMode="gray">
          <a:xfrm>
            <a:off x="890124" y="2100794"/>
            <a:ext cx="7086600" cy="1383736"/>
            <a:chOff x="890124" y="1658868"/>
            <a:chExt cx="7086600" cy="1383736"/>
          </a:xfrm>
        </p:grpSpPr>
        <p:sp>
          <p:nvSpPr>
            <p:cNvPr id="29" name="AutoShape 11"/>
            <p:cNvSpPr>
              <a:spLocks noChangeArrowheads="1"/>
            </p:cNvSpPr>
            <p:nvPr/>
          </p:nvSpPr>
          <p:spPr bwMode="gray">
            <a:xfrm>
              <a:off x="890124" y="1796431"/>
              <a:ext cx="7086600" cy="1246173"/>
            </a:xfrm>
            <a:prstGeom prst="roundRect">
              <a:avLst>
                <a:gd name="adj" fmla="val 19255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AutoShape 11"/>
            <p:cNvSpPr>
              <a:spLocks noChangeArrowheads="1"/>
            </p:cNvSpPr>
            <p:nvPr/>
          </p:nvSpPr>
          <p:spPr bwMode="gray">
            <a:xfrm>
              <a:off x="1126816" y="1658868"/>
              <a:ext cx="6629400" cy="1099606"/>
            </a:xfrm>
            <a:prstGeom prst="roundRect">
              <a:avLst>
                <a:gd name="adj" fmla="val 18419"/>
              </a:avLst>
            </a:prstGeom>
            <a:solidFill>
              <a:srgbClr val="FFFFFF"/>
            </a:solidFill>
            <a:ln w="12700"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32" name="Chart 31"/>
          <p:cNvGraphicFramePr/>
          <p:nvPr/>
        </p:nvGraphicFramePr>
        <p:xfrm>
          <a:off x="11303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3" name="Chart 32"/>
          <p:cNvGraphicFramePr/>
          <p:nvPr/>
        </p:nvGraphicFramePr>
        <p:xfrm>
          <a:off x="35814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Chart 33"/>
          <p:cNvGraphicFramePr/>
          <p:nvPr/>
        </p:nvGraphicFramePr>
        <p:xfrm>
          <a:off x="5930900" y="4556728"/>
          <a:ext cx="1828800" cy="1645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1130300" y="2235098"/>
            <a:ext cx="6613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cs typeface="Arial" pitchFamily="34" charset="0"/>
              </a:rPr>
              <a:t>According to the reading, two out of three Mexicans live in poverty.</a:t>
            </a: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56543" y="5090128"/>
            <a:ext cx="1034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TRUE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45980" y="5090128"/>
            <a:ext cx="1159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FALSE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48400" y="4876800"/>
            <a:ext cx="11785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NOT </a:t>
            </a:r>
          </a:p>
          <a:p>
            <a:pPr algn="ctr"/>
            <a:r>
              <a:rPr lang="en-US" sz="2800" dirty="0" smtClean="0">
                <a:solidFill>
                  <a:srgbClr val="C00000"/>
                </a:solidFill>
              </a:rPr>
              <a:t>GIVEN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22" name="Picture 2" descr="C:\Users\WIN\Desktop\dấu-tick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24" y="4892899"/>
            <a:ext cx="1224976" cy="12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81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</a:b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UNIT 02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74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228600" y="1158025"/>
            <a:ext cx="7875431" cy="2308772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  <a:t/>
            </a:r>
            <a:br>
              <a:rPr lang="en-US" sz="24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</a:br>
            <a:r>
              <a:rPr lang="en-US" sz="66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Century" pitchFamily="18" charset="0"/>
              </a:rPr>
              <a:t>Creativity Test</a:t>
            </a:r>
            <a:endParaRPr lang="en-US" sz="24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Century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9800" y="3658066"/>
            <a:ext cx="5463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https://www.datcreativity.com/</a:t>
            </a:r>
          </a:p>
        </p:txBody>
      </p:sp>
    </p:spTree>
    <p:extLst>
      <p:ext uri="{BB962C8B-B14F-4D97-AF65-F5344CB8AC3E}">
        <p14:creationId xmlns:p14="http://schemas.microsoft.com/office/powerpoint/2010/main" val="223270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1. Who did the web _____  for your blog? I like the colors and layout.</a:t>
            </a:r>
            <a:br>
              <a:rPr lang="en-US" sz="3200" b="1" dirty="0"/>
            </a:br>
            <a:endParaRPr lang="en-US" sz="3200" b="1" dirty="0"/>
          </a:p>
        </p:txBody>
      </p:sp>
      <p:sp>
        <p:nvSpPr>
          <p:cNvPr id="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design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78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2. Leila used to be afraid of heights, but she _____  overcame her fear. Now she sky-dives!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eventually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8082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3. Many useful things can be _____  by sunlight, such as calculators and flashlights.</a:t>
            </a:r>
          </a:p>
        </p:txBody>
      </p:sp>
      <p:sp>
        <p:nvSpPr>
          <p:cNvPr id="7" name="AutoShape 56"/>
          <p:cNvSpPr>
            <a:spLocks noChangeArrowheads="1"/>
          </p:cNvSpPr>
          <p:nvPr/>
        </p:nvSpPr>
        <p:spPr bwMode="invGray">
          <a:xfrm>
            <a:off x="4267200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powered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7110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4. Sports </a:t>
            </a:r>
            <a:r>
              <a:rPr lang="en-US" sz="3200" b="1" dirty="0"/>
              <a:t>_____  can be expensive. I try to buy it when it’s on sale.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equipment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661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5. </a:t>
            </a:r>
            <a:r>
              <a:rPr lang="en-US" sz="3200" b="1" dirty="0" err="1" smtClean="0"/>
              <a:t>Taku</a:t>
            </a:r>
            <a:r>
              <a:rPr lang="en-US" sz="3200" b="1" dirty="0" smtClean="0"/>
              <a:t> </a:t>
            </a:r>
            <a:r>
              <a:rPr lang="en-US" sz="3200" b="1" dirty="0"/>
              <a:t>thinks it’s more _____  to call someone than text or email.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/>
              <a:t>efficient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4665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6. Even though Henry _____  in Math class, he still received a passing grade.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191000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 smtClean="0"/>
              <a:t>struggled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2025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7. Before there was _____ , people used candles for light.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electricity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3451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8. Are you sure you can _____  a new phone? They’re very expensive.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/>
              <a:t>afford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1057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9. Advances </a:t>
            </a:r>
            <a:r>
              <a:rPr lang="en-US" sz="3200" b="1" dirty="0"/>
              <a:t>in computer technology are helping police in the _____  of crime.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prevention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8295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1828800" cy="472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10. One _____  way to use an old window is to repurpose it into a photo frame.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creative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1564250"/>
            <a:ext cx="182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powered</a:t>
            </a:r>
          </a:p>
          <a:p>
            <a:pPr algn="ctr"/>
            <a:r>
              <a:rPr lang="en-US" sz="2800" dirty="0" smtClean="0"/>
              <a:t>efficient</a:t>
            </a:r>
          </a:p>
          <a:p>
            <a:pPr algn="ctr"/>
            <a:r>
              <a:rPr lang="en-US" sz="2800" dirty="0" smtClean="0"/>
              <a:t>struggled</a:t>
            </a:r>
          </a:p>
          <a:p>
            <a:pPr algn="ctr"/>
            <a:r>
              <a:rPr lang="en-US" sz="2800" dirty="0" smtClean="0"/>
              <a:t>electricity</a:t>
            </a:r>
          </a:p>
          <a:p>
            <a:pPr algn="ctr"/>
            <a:r>
              <a:rPr lang="en-US" sz="2800" dirty="0" smtClean="0"/>
              <a:t>afford</a:t>
            </a:r>
          </a:p>
          <a:p>
            <a:pPr algn="ctr"/>
            <a:r>
              <a:rPr lang="en-US" sz="2800" dirty="0" smtClean="0"/>
              <a:t>prevention</a:t>
            </a:r>
          </a:p>
          <a:p>
            <a:pPr lvl="0" algn="ctr"/>
            <a:r>
              <a:rPr lang="en-US" sz="2800" dirty="0" smtClean="0"/>
              <a:t>eventually</a:t>
            </a:r>
          </a:p>
          <a:p>
            <a:pPr algn="ctr"/>
            <a:r>
              <a:rPr lang="en-US" sz="2800" dirty="0" smtClean="0"/>
              <a:t>design</a:t>
            </a:r>
          </a:p>
          <a:p>
            <a:pPr algn="ctr"/>
            <a:r>
              <a:rPr lang="en-US" sz="2800" dirty="0" smtClean="0"/>
              <a:t>creative</a:t>
            </a:r>
          </a:p>
          <a:p>
            <a:pPr algn="ctr"/>
            <a:r>
              <a:rPr lang="en-US" sz="2800" dirty="0" smtClean="0"/>
              <a:t>equipment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7941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1564250"/>
            <a:ext cx="1828800" cy="49889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676400"/>
            <a:ext cx="1981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sz="2400" dirty="0" smtClean="0"/>
              <a:t>1. </a:t>
            </a:r>
            <a:r>
              <a:rPr lang="en-US" sz="2400" dirty="0"/>
              <a:t>powered</a:t>
            </a:r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2. creative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3. eventually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4. afford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5. prevention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6. efficient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7. equipment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8. design</a:t>
            </a:r>
            <a:endParaRPr lang="en-US" sz="2400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464158" y="176816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A. </a:t>
            </a:r>
            <a:r>
              <a:rPr lang="en-US" sz="2000" dirty="0"/>
              <a:t>a plan or drawing that shows how something looks or works</a:t>
            </a:r>
          </a:p>
        </p:txBody>
      </p:sp>
      <p:sp>
        <p:nvSpPr>
          <p:cNvPr id="11" name="AutoShape 56"/>
          <p:cNvSpPr>
            <a:spLocks noChangeArrowheads="1"/>
          </p:cNvSpPr>
          <p:nvPr/>
        </p:nvSpPr>
        <p:spPr bwMode="invGray">
          <a:xfrm>
            <a:off x="2464158" y="233214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B. </a:t>
            </a:r>
            <a:r>
              <a:rPr lang="en-US" sz="2000" dirty="0"/>
              <a:t>able to invent things and have original ideas</a:t>
            </a:r>
          </a:p>
        </p:txBody>
      </p:sp>
      <p:sp>
        <p:nvSpPr>
          <p:cNvPr id="12" name="AutoShape 56"/>
          <p:cNvSpPr>
            <a:spLocks noChangeArrowheads="1"/>
          </p:cNvSpPr>
          <p:nvPr/>
        </p:nvSpPr>
        <p:spPr bwMode="invGray">
          <a:xfrm>
            <a:off x="2438400" y="2895600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C. </a:t>
            </a:r>
            <a:r>
              <a:rPr lang="en-US" sz="2000" dirty="0"/>
              <a:t>in the end, especially after a lot of problems</a:t>
            </a:r>
          </a:p>
        </p:txBody>
      </p:sp>
      <p:sp>
        <p:nvSpPr>
          <p:cNvPr id="13" name="AutoShape 56"/>
          <p:cNvSpPr>
            <a:spLocks noChangeArrowheads="1"/>
          </p:cNvSpPr>
          <p:nvPr/>
        </p:nvSpPr>
        <p:spPr bwMode="invGray">
          <a:xfrm>
            <a:off x="2438400" y="3459580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D. </a:t>
            </a:r>
            <a:r>
              <a:rPr lang="en-US" sz="2000" dirty="0"/>
              <a:t>supplies the energy needed for something to work</a:t>
            </a:r>
          </a:p>
        </p:txBody>
      </p:sp>
      <p:sp>
        <p:nvSpPr>
          <p:cNvPr id="14" name="AutoShape 56"/>
          <p:cNvSpPr>
            <a:spLocks noChangeArrowheads="1"/>
          </p:cNvSpPr>
          <p:nvPr/>
        </p:nvSpPr>
        <p:spPr bwMode="invGray">
          <a:xfrm>
            <a:off x="2464158" y="4039158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E. </a:t>
            </a:r>
            <a:r>
              <a:rPr lang="en-US" sz="2000" dirty="0"/>
              <a:t>the act of making sure that something does not </a:t>
            </a:r>
            <a:r>
              <a:rPr lang="en-US" sz="2000" dirty="0" smtClean="0"/>
              <a:t>happen</a:t>
            </a:r>
            <a:endParaRPr lang="en-US" sz="2000" dirty="0"/>
          </a:p>
        </p:txBody>
      </p:sp>
      <p:sp>
        <p:nvSpPr>
          <p:cNvPr id="15" name="AutoShape 56"/>
          <p:cNvSpPr>
            <a:spLocks noChangeArrowheads="1"/>
          </p:cNvSpPr>
          <p:nvPr/>
        </p:nvSpPr>
        <p:spPr bwMode="invGray">
          <a:xfrm>
            <a:off x="2464158" y="4603138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F. </a:t>
            </a:r>
            <a:r>
              <a:rPr lang="en-US" sz="2000" dirty="0"/>
              <a:t>useful items needed for a purpose (work, sports, etc.)</a:t>
            </a:r>
          </a:p>
        </p:txBody>
      </p:sp>
      <p:sp>
        <p:nvSpPr>
          <p:cNvPr id="16" name="AutoShape 56"/>
          <p:cNvSpPr>
            <a:spLocks noChangeArrowheads="1"/>
          </p:cNvSpPr>
          <p:nvPr/>
        </p:nvSpPr>
        <p:spPr bwMode="invGray">
          <a:xfrm>
            <a:off x="2438400" y="516658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G. </a:t>
            </a:r>
            <a:r>
              <a:rPr lang="en-US" sz="2000" dirty="0"/>
              <a:t>to have enough money to pay for something</a:t>
            </a:r>
          </a:p>
        </p:txBody>
      </p:sp>
      <p:sp>
        <p:nvSpPr>
          <p:cNvPr id="17" name="AutoShape 56"/>
          <p:cNvSpPr>
            <a:spLocks noChangeArrowheads="1"/>
          </p:cNvSpPr>
          <p:nvPr/>
        </p:nvSpPr>
        <p:spPr bwMode="invGray">
          <a:xfrm>
            <a:off x="2438400" y="573056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H. </a:t>
            </a:r>
            <a:r>
              <a:rPr lang="en-US" sz="2000" dirty="0"/>
              <a:t>productive without wasting time or energy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304800" y="137196"/>
            <a:ext cx="304800" cy="3200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8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212" y="1981200"/>
            <a:ext cx="1169294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0" y="2038518"/>
            <a:ext cx="1415772" cy="406285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en-US" sz="4000" dirty="0" smtClean="0"/>
              <a:t>POWER</a:t>
            </a:r>
            <a:endParaRPr lang="en-US" sz="4000" dirty="0"/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1. Never </a:t>
            </a:r>
            <a:r>
              <a:rPr lang="en-US" sz="3200" b="1" dirty="0" smtClean="0"/>
              <a:t>touch POWER _ _ _ _ _</a:t>
            </a:r>
            <a:endParaRPr lang="en-US" sz="3200" b="1" dirty="0"/>
          </a:p>
          <a:p>
            <a:pPr algn="ctr"/>
            <a:r>
              <a:rPr lang="en-US" sz="3200" b="1" dirty="0" smtClean="0"/>
              <a:t>that </a:t>
            </a:r>
            <a:r>
              <a:rPr lang="en-US" sz="3200" b="1" dirty="0"/>
              <a:t>have fallen. You should report the problem immediately.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power lines</a:t>
            </a:r>
          </a:p>
        </p:txBody>
      </p:sp>
    </p:spTree>
    <p:extLst>
      <p:ext uri="{BB962C8B-B14F-4D97-AF65-F5344CB8AC3E}">
        <p14:creationId xmlns:p14="http://schemas.microsoft.com/office/powerpoint/2010/main" val="303733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05000" y="1828800"/>
            <a:ext cx="7086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2. </a:t>
            </a:r>
            <a:r>
              <a:rPr lang="en-US" sz="3200" dirty="0"/>
              <a:t>It’s important to keep a flashlight and batteries handy in case of </a:t>
            </a:r>
            <a:r>
              <a:rPr lang="en-US" sz="3200" dirty="0" smtClean="0"/>
              <a:t>a POWER</a:t>
            </a:r>
            <a:r>
              <a:rPr lang="en-US" sz="3200" dirty="0"/>
              <a:t> </a:t>
            </a:r>
            <a:endParaRPr lang="en-US" sz="3200" dirty="0" smtClean="0"/>
          </a:p>
          <a:p>
            <a:r>
              <a:rPr lang="en-US" sz="3200" dirty="0" smtClean="0"/>
              <a:t>_ _ _ _ _ _ _</a:t>
            </a:r>
            <a:endParaRPr lang="en-US" sz="3200" dirty="0"/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45720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 fontAlgn="t"/>
            <a:r>
              <a:rPr lang="en-US" sz="2800" dirty="0"/>
              <a:t>power failure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212" y="1981200"/>
            <a:ext cx="1169294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038518"/>
            <a:ext cx="1415772" cy="406285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en-US" sz="4000" dirty="0" smtClean="0"/>
              <a:t>POWER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0279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43200" y="1828800"/>
            <a:ext cx="6248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3. More and more people are turning to </a:t>
            </a:r>
            <a:r>
              <a:rPr lang="en-US" sz="3200" b="1" dirty="0" smtClean="0"/>
              <a:t>_ _ _ _ _  POWER</a:t>
            </a:r>
          </a:p>
          <a:p>
            <a:pPr algn="ctr"/>
            <a:r>
              <a:rPr lang="en-US" sz="3200" b="1" dirty="0" smtClean="0"/>
              <a:t> </a:t>
            </a:r>
            <a:r>
              <a:rPr lang="en-US" sz="3200" b="1" dirty="0"/>
              <a:t>to help provide electricity for their homes.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 fontAlgn="t"/>
            <a:r>
              <a:rPr lang="en-US" sz="2800" dirty="0"/>
              <a:t>solar power</a:t>
            </a:r>
          </a:p>
        </p:txBody>
      </p:sp>
      <p:sp>
        <p:nvSpPr>
          <p:cNvPr id="7" name="Rectangle 6"/>
          <p:cNvSpPr/>
          <p:nvPr/>
        </p:nvSpPr>
        <p:spPr>
          <a:xfrm>
            <a:off x="252212" y="1981200"/>
            <a:ext cx="1169294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038518"/>
            <a:ext cx="1415772" cy="406285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en-US" sz="4000" dirty="0" smtClean="0"/>
              <a:t>POWER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22525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00200" y="1828800"/>
            <a:ext cx="75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4. Do you know where the </a:t>
            </a:r>
            <a:r>
              <a:rPr lang="en-US" sz="3200" b="1" dirty="0" smtClean="0"/>
              <a:t>POWER </a:t>
            </a:r>
          </a:p>
          <a:p>
            <a:pPr algn="ctr"/>
            <a:r>
              <a:rPr lang="en-US" sz="3200" b="1" dirty="0" smtClean="0"/>
              <a:t>_ _ _ _ _  </a:t>
            </a:r>
            <a:r>
              <a:rPr lang="en-US" sz="3200" b="1" dirty="0"/>
              <a:t>is that generates electricity in your area?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Power </a:t>
            </a:r>
            <a:r>
              <a:rPr lang="en-US" sz="2800" dirty="0" smtClean="0"/>
              <a:t>plant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252212" y="1981200"/>
            <a:ext cx="1169294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038518"/>
            <a:ext cx="1415772" cy="406285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en-US" sz="4000" dirty="0" smtClean="0"/>
              <a:t>POWER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40213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76400" y="1828800"/>
            <a:ext cx="7315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5. </a:t>
            </a:r>
            <a:r>
              <a:rPr lang="en-US" sz="3200" dirty="0"/>
              <a:t>Some energy-conserving </a:t>
            </a:r>
            <a:r>
              <a:rPr lang="en-US" sz="3200" dirty="0" err="1"/>
              <a:t>lightbulbs</a:t>
            </a:r>
            <a:r>
              <a:rPr lang="en-US" sz="3200" dirty="0"/>
              <a:t> need a few minutes to reach </a:t>
            </a:r>
            <a:r>
              <a:rPr lang="en-US" sz="3200" dirty="0" smtClean="0"/>
              <a:t>_ _ _ _  POWER and brightness</a:t>
            </a:r>
            <a:r>
              <a:rPr lang="en-US" sz="3200" dirty="0"/>
              <a:t>.</a:t>
            </a:r>
          </a:p>
        </p:txBody>
      </p:sp>
      <p:sp>
        <p:nvSpPr>
          <p:cNvPr id="19" name="AutoShape 56"/>
          <p:cNvSpPr>
            <a:spLocks noChangeArrowheads="1"/>
          </p:cNvSpPr>
          <p:nvPr/>
        </p:nvSpPr>
        <p:spPr bwMode="invGray">
          <a:xfrm>
            <a:off x="4466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full power</a:t>
            </a:r>
          </a:p>
        </p:txBody>
      </p:sp>
      <p:sp>
        <p:nvSpPr>
          <p:cNvPr id="7" name="Rectangle 6"/>
          <p:cNvSpPr/>
          <p:nvPr/>
        </p:nvSpPr>
        <p:spPr>
          <a:xfrm>
            <a:off x="252212" y="1981200"/>
            <a:ext cx="1169294" cy="412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038518"/>
            <a:ext cx="1415772" cy="4062852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en-US" sz="4000" dirty="0" smtClean="0"/>
              <a:t>POWER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55622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do not have a shower in their home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do not have a source of water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use an electric stove for cooking </a:t>
            </a:r>
            <a:endParaRPr lang="en-US" sz="2400" dirty="0" smtClean="0"/>
          </a:p>
          <a:p>
            <a:pPr algn="ctr"/>
            <a:r>
              <a:rPr lang="en-US" sz="2400" dirty="0" smtClean="0"/>
              <a:t>in </a:t>
            </a:r>
            <a:r>
              <a:rPr lang="en-US" sz="2400" dirty="0"/>
              <a:t>their home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1. In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Paragraph A, we can infer that most people in Malawi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26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44" y="2625675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he began working at the library </a:t>
            </a:r>
            <a:endParaRPr lang="en-US" sz="2400" dirty="0" smtClean="0"/>
          </a:p>
          <a:p>
            <a:pPr algn="ctr"/>
            <a:r>
              <a:rPr lang="en-US" sz="2400" dirty="0" smtClean="0"/>
              <a:t>during </a:t>
            </a:r>
            <a:r>
              <a:rPr lang="en-US" sz="2400" dirty="0"/>
              <a:t>the day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his parents needed him to work </a:t>
            </a:r>
            <a:endParaRPr lang="en-US" sz="2400" dirty="0" smtClean="0"/>
          </a:p>
          <a:p>
            <a:pPr algn="ctr"/>
            <a:r>
              <a:rPr lang="en-US" sz="2400" dirty="0" smtClean="0"/>
              <a:t>on </a:t>
            </a:r>
            <a:r>
              <a:rPr lang="en-US" sz="2400" dirty="0"/>
              <a:t>their farm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his parents couldn’t afford it </a:t>
            </a:r>
            <a:endParaRPr lang="en-US" sz="2400" dirty="0" smtClean="0"/>
          </a:p>
          <a:p>
            <a:pPr algn="ctr"/>
            <a:r>
              <a:rPr lang="en-US" sz="2400" dirty="0" smtClean="0"/>
              <a:t>due </a:t>
            </a:r>
            <a:r>
              <a:rPr lang="en-US" sz="2400" dirty="0"/>
              <a:t>to the drought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2. William </a:t>
            </a:r>
            <a:r>
              <a:rPr lang="en-US" sz="2800" b="1" kern="10" dirty="0" err="1">
                <a:ln w="0"/>
                <a:solidFill>
                  <a:schemeClr val="tx2"/>
                </a:solidFill>
              </a:rPr>
              <a:t>Kamkwamba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 stopped going to school because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921" y="4773315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86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learn to read and write in English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create a new form of energy </a:t>
            </a:r>
            <a:endParaRPr lang="en-US" sz="2400" dirty="0" smtClean="0"/>
          </a:p>
          <a:p>
            <a:pPr algn="ctr"/>
            <a:r>
              <a:rPr lang="en-US" sz="2400" dirty="0" smtClean="0"/>
              <a:t>for </a:t>
            </a:r>
            <a:r>
              <a:rPr lang="en-US" sz="2400" dirty="0"/>
              <a:t>his village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build an alternative source of electricity </a:t>
            </a:r>
            <a:endParaRPr lang="en-US" sz="2400" dirty="0" smtClean="0"/>
          </a:p>
          <a:p>
            <a:pPr algn="ctr"/>
            <a:r>
              <a:rPr lang="en-US" sz="2400" dirty="0" smtClean="0"/>
              <a:t>for </a:t>
            </a:r>
            <a:r>
              <a:rPr lang="en-US" sz="2400" dirty="0"/>
              <a:t>his family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3. The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book Using Energy inspired William to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90" y="4714024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86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William’s mother helped him </a:t>
            </a:r>
            <a:endParaRPr lang="en-US" sz="2400" dirty="0" smtClean="0"/>
          </a:p>
          <a:p>
            <a:pPr algn="ctr"/>
            <a:r>
              <a:rPr lang="en-US" sz="2400" dirty="0" smtClean="0"/>
              <a:t>build </a:t>
            </a:r>
            <a:r>
              <a:rPr lang="en-US" sz="2400" dirty="0"/>
              <a:t>the windmill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William is a resourceful and </a:t>
            </a:r>
            <a:endParaRPr lang="en-US" sz="2400" dirty="0" smtClean="0"/>
          </a:p>
          <a:p>
            <a:pPr algn="ctr"/>
            <a:r>
              <a:rPr lang="en-US" sz="2400" dirty="0" smtClean="0"/>
              <a:t>independent </a:t>
            </a:r>
            <a:r>
              <a:rPr lang="en-US" sz="2400" dirty="0"/>
              <a:t>person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William felt embarrassed to look </a:t>
            </a:r>
            <a:endParaRPr lang="en-US" sz="2400" dirty="0" smtClean="0"/>
          </a:p>
          <a:p>
            <a:pPr algn="ctr"/>
            <a:r>
              <a:rPr lang="en-US" sz="2400" dirty="0" smtClean="0"/>
              <a:t>for </a:t>
            </a:r>
            <a:r>
              <a:rPr lang="en-US" sz="2400" dirty="0"/>
              <a:t>parts at junkyards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4. From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Paragraph D, we can infer that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880" y="373380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67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process of building William’s </a:t>
            </a:r>
            <a:endParaRPr lang="en-US" sz="2400" dirty="0" smtClean="0"/>
          </a:p>
          <a:p>
            <a:pPr algn="ctr"/>
            <a:r>
              <a:rPr lang="en-US" sz="2400" dirty="0" smtClean="0"/>
              <a:t>windmill happened </a:t>
            </a:r>
            <a:r>
              <a:rPr lang="en-US" sz="2400" dirty="0"/>
              <a:t>quickly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process of building William’s </a:t>
            </a:r>
            <a:endParaRPr lang="en-US" sz="2400" dirty="0" smtClean="0"/>
          </a:p>
          <a:p>
            <a:pPr algn="ctr"/>
            <a:r>
              <a:rPr lang="en-US" sz="2400" dirty="0" smtClean="0"/>
              <a:t>windmill </a:t>
            </a:r>
            <a:r>
              <a:rPr lang="en-US" sz="2400" dirty="0"/>
              <a:t>took some time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process of building William’s windmill </a:t>
            </a:r>
            <a:endParaRPr lang="en-US" sz="2400" dirty="0" smtClean="0"/>
          </a:p>
          <a:p>
            <a:pPr algn="ctr"/>
            <a:r>
              <a:rPr lang="en-US" sz="2400" dirty="0" smtClean="0"/>
              <a:t>was </a:t>
            </a:r>
            <a:r>
              <a:rPr lang="en-US" sz="2400" dirty="0"/>
              <a:t>not fast enough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7200" y="1066800"/>
            <a:ext cx="8077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5. In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Paragraph E, we learn that “Eventually, there was enough electricity for four lights and a radio.” This means that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054" y="3914417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39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believe in themselves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build more windmills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read his book and website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09600" y="1257849"/>
            <a:ext cx="80771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6. William’s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main message in Paragraph F is to encourage Africans and other people to 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544" y="265789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89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</a:b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UNIT 03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5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</a:br>
            <a:r>
              <a:rPr lang="en-US" sz="4800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Century" pitchFamily="18" charset="0"/>
              </a:rPr>
              <a:t>THE MOST POPULAR </a:t>
            </a:r>
            <a:br>
              <a:rPr lang="en-US" sz="4800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Century" pitchFamily="18" charset="0"/>
              </a:rPr>
            </a:br>
            <a:r>
              <a:rPr lang="en-US" sz="4800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Century" pitchFamily="18" charset="0"/>
              </a:rPr>
              <a:t>WEBSITES IN VIETNAM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88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3557" y="1752600"/>
            <a:ext cx="6335333" cy="533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GOOGLE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62825" y="2438400"/>
            <a:ext cx="6335333" cy="53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YOUTUBE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84290" y="3124200"/>
            <a:ext cx="6335333" cy="533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FACEBOOK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1752" y="3810000"/>
            <a:ext cx="6335333" cy="533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ZALO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47800" y="4495800"/>
            <a:ext cx="6335333" cy="533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VN.EXPRESS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47800" y="5181600"/>
            <a:ext cx="6335333" cy="533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SHOPEE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5867400"/>
            <a:ext cx="6335333" cy="53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2800" dirty="0" smtClean="0">
                <a:solidFill>
                  <a:schemeClr val="tx1"/>
                </a:solidFill>
                <a:latin typeface="Century" pitchFamily="18" charset="0"/>
              </a:rPr>
              <a:t>KENH 14</a:t>
            </a:r>
            <a:endParaRPr lang="en-US" sz="2800" dirty="0">
              <a:solidFill>
                <a:schemeClr val="tx1"/>
              </a:solidFill>
              <a:latin typeface="Century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60351" y="1578114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30</a:t>
            </a:r>
            <a:endParaRPr lang="en-US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60351" y="22860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24</a:t>
            </a:r>
            <a:endParaRPr lang="en-US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60351" y="30480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16</a:t>
            </a:r>
            <a:endParaRPr lang="en-US" sz="4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60351" y="36576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11</a:t>
            </a:r>
            <a:endParaRPr lang="en-US" sz="4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60351" y="4430643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08</a:t>
            </a:r>
            <a:endParaRPr 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760351" y="5105400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07</a:t>
            </a:r>
            <a:endParaRPr lang="en-US" sz="4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836551" y="5769114"/>
            <a:ext cx="8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04</a:t>
            </a:r>
            <a:endParaRPr lang="en-US" sz="4000" b="1" dirty="0"/>
          </a:p>
        </p:txBody>
      </p:sp>
      <p:sp>
        <p:nvSpPr>
          <p:cNvPr id="17" name="Sun 16"/>
          <p:cNvSpPr/>
          <p:nvPr/>
        </p:nvSpPr>
        <p:spPr>
          <a:xfrm>
            <a:off x="1484290" y="1828800"/>
            <a:ext cx="381000" cy="381000"/>
          </a:xfrm>
          <a:prstGeom prst="sun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n 17"/>
          <p:cNvSpPr/>
          <p:nvPr/>
        </p:nvSpPr>
        <p:spPr>
          <a:xfrm>
            <a:off x="1484290" y="2488616"/>
            <a:ext cx="381000" cy="381000"/>
          </a:xfrm>
          <a:prstGeom prst="sun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un 18"/>
          <p:cNvSpPr/>
          <p:nvPr/>
        </p:nvSpPr>
        <p:spPr>
          <a:xfrm>
            <a:off x="1484290" y="3200400"/>
            <a:ext cx="381000" cy="381000"/>
          </a:xfrm>
          <a:prstGeom prst="su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un 19"/>
          <p:cNvSpPr/>
          <p:nvPr/>
        </p:nvSpPr>
        <p:spPr>
          <a:xfrm>
            <a:off x="1484290" y="3886200"/>
            <a:ext cx="381000" cy="381000"/>
          </a:xfrm>
          <a:prstGeom prst="su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un 20"/>
          <p:cNvSpPr/>
          <p:nvPr/>
        </p:nvSpPr>
        <p:spPr>
          <a:xfrm>
            <a:off x="1484290" y="4572000"/>
            <a:ext cx="381000" cy="3810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n 21"/>
          <p:cNvSpPr/>
          <p:nvPr/>
        </p:nvSpPr>
        <p:spPr>
          <a:xfrm>
            <a:off x="1484290" y="5257800"/>
            <a:ext cx="381000" cy="381000"/>
          </a:xfrm>
          <a:prstGeom prst="su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un 22"/>
          <p:cNvSpPr/>
          <p:nvPr/>
        </p:nvSpPr>
        <p:spPr>
          <a:xfrm>
            <a:off x="1484290" y="5932557"/>
            <a:ext cx="381000" cy="381000"/>
          </a:xfrm>
          <a:prstGeom prst="sun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itle 21"/>
          <p:cNvSpPr txBox="1">
            <a:spLocks/>
          </p:cNvSpPr>
          <p:nvPr/>
        </p:nvSpPr>
        <p:spPr>
          <a:xfrm>
            <a:off x="12879" y="162059"/>
            <a:ext cx="9144000" cy="8806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b="1" kern="1200" dirty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  <a:t/>
            </a:r>
            <a:br>
              <a:rPr lang="en-US" sz="24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  <a:latin typeface="Century" pitchFamily="18" charset="0"/>
              </a:rPr>
            </a:br>
            <a:r>
              <a:rPr lang="en-US" sz="2400" dirty="0" smtClean="0">
                <a:latin typeface="Century" pitchFamily="18" charset="0"/>
              </a:rPr>
              <a:t>THE MOST POPULAR WEBSITES IN VIETNAM</a:t>
            </a:r>
            <a:endParaRPr lang="en-US" sz="2400" dirty="0">
              <a:latin typeface="Century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17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helps people and scientists find answers </a:t>
            </a:r>
            <a:endParaRPr lang="en-US" sz="2400" dirty="0" smtClean="0"/>
          </a:p>
          <a:p>
            <a:pPr algn="ctr"/>
            <a:r>
              <a:rPr lang="en-US" sz="2400" dirty="0" smtClean="0"/>
              <a:t>by </a:t>
            </a:r>
            <a:r>
              <a:rPr lang="en-US" sz="2400" dirty="0"/>
              <a:t>looking online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helps people find answers by asking </a:t>
            </a:r>
            <a:endParaRPr lang="en-US" sz="2400" dirty="0" smtClean="0"/>
          </a:p>
          <a:p>
            <a:pPr algn="ctr"/>
            <a:r>
              <a:rPr lang="en-US" sz="2400" dirty="0" smtClean="0"/>
              <a:t>scientists  </a:t>
            </a:r>
            <a:r>
              <a:rPr lang="en-US" sz="2400" dirty="0"/>
              <a:t>for help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helps scientists find answers by asking </a:t>
            </a:r>
            <a:endParaRPr lang="en-US" sz="2400" dirty="0" smtClean="0"/>
          </a:p>
          <a:p>
            <a:pPr algn="ctr"/>
            <a:r>
              <a:rPr lang="en-US" sz="2400" dirty="0" smtClean="0"/>
              <a:t>people </a:t>
            </a:r>
            <a:r>
              <a:rPr lang="en-US" sz="2400" dirty="0"/>
              <a:t>online for help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1. In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the reading, crowdsourcing is an approach that __________.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26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31" y="504428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579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</a:t>
            </a:r>
            <a:r>
              <a:rPr lang="en-US" sz="2400" dirty="0" err="1"/>
              <a:t>Burkhan</a:t>
            </a:r>
            <a:r>
              <a:rPr lang="en-US" sz="2400" dirty="0"/>
              <a:t> </a:t>
            </a:r>
            <a:r>
              <a:rPr lang="en-US" sz="2400" dirty="0" err="1"/>
              <a:t>Khaldun</a:t>
            </a:r>
            <a:r>
              <a:rPr lang="en-US" sz="2400" dirty="0"/>
              <a:t> is a difficult </a:t>
            </a:r>
            <a:endParaRPr lang="en-US" sz="2400" dirty="0" smtClean="0"/>
          </a:p>
          <a:p>
            <a:pPr algn="ctr"/>
            <a:r>
              <a:rPr lang="en-US" sz="2400" dirty="0" smtClean="0"/>
              <a:t>place </a:t>
            </a:r>
            <a:r>
              <a:rPr lang="en-US" sz="2400" dirty="0"/>
              <a:t>to reach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there were over 84,000 satellite </a:t>
            </a:r>
            <a:endParaRPr lang="en-US" sz="2400" dirty="0" smtClean="0"/>
          </a:p>
          <a:p>
            <a:pPr algn="ctr"/>
            <a:r>
              <a:rPr lang="en-US" sz="2400" dirty="0" smtClean="0"/>
              <a:t>images </a:t>
            </a:r>
            <a:r>
              <a:rPr lang="en-US" sz="2400" dirty="0"/>
              <a:t>to study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they couldn’t identify some structures </a:t>
            </a:r>
            <a:endParaRPr lang="en-US" sz="2400" dirty="0" smtClean="0"/>
          </a:p>
          <a:p>
            <a:pPr algn="ctr"/>
            <a:r>
              <a:rPr lang="en-US" sz="2400" dirty="0" smtClean="0"/>
              <a:t>in </a:t>
            </a:r>
            <a:r>
              <a:rPr lang="en-US" sz="2400" dirty="0"/>
              <a:t>the images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2.	Scientists used crowdsourcing in Mongolia because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671" y="397895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94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labeling landmarks on online </a:t>
            </a:r>
            <a:endParaRPr lang="en-US" sz="2400" dirty="0" smtClean="0"/>
          </a:p>
          <a:p>
            <a:pPr algn="ctr"/>
            <a:r>
              <a:rPr lang="en-US" sz="2400" dirty="0" smtClean="0"/>
              <a:t>satellite </a:t>
            </a:r>
            <a:r>
              <a:rPr lang="en-US" sz="2400" dirty="0"/>
              <a:t>images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asking more citizen scientists </a:t>
            </a:r>
            <a:endParaRPr lang="en-US" sz="2400" dirty="0" smtClean="0"/>
          </a:p>
          <a:p>
            <a:pPr algn="ctr"/>
            <a:r>
              <a:rPr lang="en-US" sz="2400" dirty="0" smtClean="0"/>
              <a:t>to </a:t>
            </a:r>
            <a:r>
              <a:rPr lang="en-US" sz="2400" dirty="0"/>
              <a:t>join the search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finding the location of Genghis </a:t>
            </a:r>
            <a:endParaRPr lang="en-US" sz="2400" dirty="0" smtClean="0"/>
          </a:p>
          <a:p>
            <a:pPr algn="ctr"/>
            <a:r>
              <a:rPr lang="en-US" sz="2400" dirty="0" smtClean="0"/>
              <a:t>Khan’s </a:t>
            </a:r>
            <a:r>
              <a:rPr lang="en-US" sz="2400" dirty="0"/>
              <a:t>tomb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3. Volunteers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helped scientists in Mongolia by __________.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132" y="2816902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59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looters there can help find the sites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there is a wide range of archaeological </a:t>
            </a:r>
            <a:endParaRPr lang="en-US" sz="2400" dirty="0" smtClean="0"/>
          </a:p>
          <a:p>
            <a:pPr algn="ctr"/>
            <a:r>
              <a:rPr lang="en-US" sz="2400" dirty="0" smtClean="0"/>
              <a:t>sites </a:t>
            </a:r>
            <a:r>
              <a:rPr lang="en-US" sz="2400" dirty="0"/>
              <a:t>there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citizen scientists are interested in </a:t>
            </a:r>
            <a:endParaRPr lang="en-US" sz="2400" dirty="0" smtClean="0"/>
          </a:p>
          <a:p>
            <a:pPr algn="ctr"/>
            <a:r>
              <a:rPr lang="en-US" sz="2400" dirty="0" smtClean="0"/>
              <a:t>learning about </a:t>
            </a:r>
            <a:r>
              <a:rPr lang="en-US" sz="2400" dirty="0"/>
              <a:t>Peruvian culture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4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The </a:t>
            </a:r>
            <a:r>
              <a:rPr lang="en-US" sz="2800" b="1" kern="10" dirty="0" err="1">
                <a:ln w="0"/>
                <a:solidFill>
                  <a:schemeClr val="tx2"/>
                </a:solidFill>
              </a:rPr>
              <a:t>GlobalXplorer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 project was most likely begun in Peru because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880" y="373380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34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look for signs of looting and </a:t>
            </a:r>
            <a:endParaRPr lang="en-US" sz="2400" dirty="0" smtClean="0"/>
          </a:p>
          <a:p>
            <a:pPr algn="ctr"/>
            <a:r>
              <a:rPr lang="en-US" sz="2400" dirty="0" smtClean="0"/>
              <a:t>illegal </a:t>
            </a:r>
            <a:r>
              <a:rPr lang="en-US" sz="2400" dirty="0"/>
              <a:t>construction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get the same results as the </a:t>
            </a:r>
            <a:endParaRPr lang="en-US" sz="2400" dirty="0" smtClean="0"/>
          </a:p>
          <a:p>
            <a:pPr algn="ctr"/>
            <a:r>
              <a:rPr lang="en-US" sz="2400" dirty="0" smtClean="0"/>
              <a:t>other </a:t>
            </a:r>
            <a:r>
              <a:rPr lang="en-US" sz="2400" dirty="0"/>
              <a:t>participants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earn a high score based on </a:t>
            </a:r>
            <a:endParaRPr lang="en-US" sz="2400" dirty="0" smtClean="0"/>
          </a:p>
          <a:p>
            <a:pPr algn="ctr"/>
            <a:r>
              <a:rPr lang="en-US" sz="2400" dirty="0" smtClean="0"/>
              <a:t>their </a:t>
            </a:r>
            <a:r>
              <a:rPr lang="en-US" sz="2400" dirty="0"/>
              <a:t>accuracy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7200" y="1066800"/>
            <a:ext cx="80771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5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When </a:t>
            </a:r>
            <a:r>
              <a:rPr lang="en-US" sz="2800" b="1" kern="10" dirty="0" err="1">
                <a:ln w="0"/>
                <a:solidFill>
                  <a:schemeClr val="tx2"/>
                </a:solidFill>
              </a:rPr>
              <a:t>GlobalXplorer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 participants watch online videos, their main purpose is to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132" y="281015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22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do research to give to </a:t>
            </a:r>
            <a:endParaRPr lang="en-US" sz="2400" dirty="0" smtClean="0"/>
          </a:p>
          <a:p>
            <a:pPr algn="ctr"/>
            <a:r>
              <a:rPr lang="en-US" sz="2400" dirty="0" smtClean="0"/>
              <a:t>archaeologists </a:t>
            </a:r>
            <a:r>
              <a:rPr lang="en-US" sz="2400" dirty="0"/>
              <a:t>in Peru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join a team to gather data together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work by themselves to look at and </a:t>
            </a:r>
            <a:endParaRPr lang="en-US" sz="2400" dirty="0" smtClean="0"/>
          </a:p>
          <a:p>
            <a:pPr algn="ctr"/>
            <a:r>
              <a:rPr lang="en-US" sz="2400" dirty="0" smtClean="0"/>
              <a:t>mark </a:t>
            </a:r>
            <a:r>
              <a:rPr lang="en-US" sz="2400" dirty="0"/>
              <a:t>images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04800" y="1257849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6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After </a:t>
            </a:r>
            <a:r>
              <a:rPr lang="en-US" sz="2800" b="1" kern="10" dirty="0" err="1">
                <a:ln w="0"/>
                <a:solidFill>
                  <a:schemeClr val="tx2"/>
                </a:solidFill>
              </a:rPr>
              <a:t>GlobalXplorer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 participants learn about identifying features on satellite images, they ________.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31" y="506333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85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</a:b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UNIT 04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44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28800" y="2444234"/>
            <a:ext cx="64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https://www.youtube.com/watch?v=Xs_3m-0nUBk</a:t>
            </a:r>
          </a:p>
        </p:txBody>
      </p:sp>
      <p:sp>
        <p:nvSpPr>
          <p:cNvPr id="3" name="Action Button: Movie 2">
            <a:hlinkClick r:id="" action="ppaction://noaction" highlightClick="1"/>
          </p:cNvPr>
          <p:cNvSpPr/>
          <p:nvPr/>
        </p:nvSpPr>
        <p:spPr>
          <a:xfrm>
            <a:off x="762000" y="2209800"/>
            <a:ext cx="914400" cy="838200"/>
          </a:xfrm>
          <a:prstGeom prst="actionButtonMovi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4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There are ongoing efforts to remove a large Q _ _ _ _ _ _ _ of plastic waste from the ocean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quantity</a:t>
            </a:r>
          </a:p>
        </p:txBody>
      </p:sp>
    </p:spTree>
    <p:extLst>
      <p:ext uri="{BB962C8B-B14F-4D97-AF65-F5344CB8AC3E}">
        <p14:creationId xmlns:p14="http://schemas.microsoft.com/office/powerpoint/2010/main" val="306888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Six _ _ _ _ _ ES of seals live in Antarctica, including the leopard and </a:t>
            </a:r>
            <a:r>
              <a:rPr lang="en-US" sz="3200" b="1" dirty="0" err="1"/>
              <a:t>crabeater</a:t>
            </a:r>
            <a:r>
              <a:rPr lang="en-US" sz="3200" b="1" dirty="0"/>
              <a:t> seals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species</a:t>
            </a:r>
          </a:p>
        </p:txBody>
      </p:sp>
    </p:spTree>
    <p:extLst>
      <p:ext uri="{BB962C8B-B14F-4D97-AF65-F5344CB8AC3E}">
        <p14:creationId xmlns:p14="http://schemas.microsoft.com/office/powerpoint/2010/main" val="372101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Scientists _ST_ _ _ _ _ that the sea level will rise by more than half a meter by the end of this century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estimate</a:t>
            </a:r>
          </a:p>
        </p:txBody>
      </p:sp>
    </p:spTree>
    <p:extLst>
      <p:ext uri="{BB962C8B-B14F-4D97-AF65-F5344CB8AC3E}">
        <p14:creationId xmlns:p14="http://schemas.microsoft.com/office/powerpoint/2010/main" val="36384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After the hurricane, the city worked to repair the damage and  R _ S _ _ _ _  the waterfront buildings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restore</a:t>
            </a:r>
          </a:p>
        </p:txBody>
      </p:sp>
    </p:spTree>
    <p:extLst>
      <p:ext uri="{BB962C8B-B14F-4D97-AF65-F5344CB8AC3E}">
        <p14:creationId xmlns:p14="http://schemas.microsoft.com/office/powerpoint/2010/main" val="6115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Most fish can’t S _ _ _ _ _ _ in the Great Salt Lake because of the high salt content.</a:t>
            </a:r>
          </a:p>
          <a:p>
            <a:pPr algn="ctr"/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/>
              <a:t>survive</a:t>
            </a:r>
          </a:p>
        </p:txBody>
      </p:sp>
    </p:spTree>
    <p:extLst>
      <p:ext uri="{BB962C8B-B14F-4D97-AF65-F5344CB8AC3E}">
        <p14:creationId xmlns:p14="http://schemas.microsoft.com/office/powerpoint/2010/main" val="268665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Coral reefs grow most successfully in warm, _ _ _ BL_  water temperatures.</a:t>
            </a:r>
          </a:p>
          <a:p>
            <a:pPr algn="ctr"/>
            <a:endParaRPr lang="en-US" sz="3200" b="1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stable</a:t>
            </a:r>
          </a:p>
        </p:txBody>
      </p:sp>
    </p:spTree>
    <p:extLst>
      <p:ext uri="{BB962C8B-B14F-4D97-AF65-F5344CB8AC3E}">
        <p14:creationId xmlns:p14="http://schemas.microsoft.com/office/powerpoint/2010/main" val="216379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The number of blizzards in the United States has D_ _ _ _ _D  in the past twenty years.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doubled</a:t>
            </a:r>
          </a:p>
        </p:txBody>
      </p:sp>
    </p:spTree>
    <p:extLst>
      <p:ext uri="{BB962C8B-B14F-4D97-AF65-F5344CB8AC3E}">
        <p14:creationId xmlns:p14="http://schemas.microsoft.com/office/powerpoint/2010/main" val="254438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If we R _ _ _ _ _  our use of disposable plastic, we can all help with the problem of trash in the ocean.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t"/>
            <a:r>
              <a:rPr lang="en-US" sz="2800" dirty="0"/>
              <a:t>reduce</a:t>
            </a:r>
          </a:p>
        </p:txBody>
      </p:sp>
    </p:spTree>
    <p:extLst>
      <p:ext uri="{BB962C8B-B14F-4D97-AF65-F5344CB8AC3E}">
        <p14:creationId xmlns:p14="http://schemas.microsoft.com/office/powerpoint/2010/main" val="382745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Australia’s oceans are home to many types of coral and fish. It’s one of the world’s most D_ _ _ _ S_  marine habitats.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diverse</a:t>
            </a:r>
          </a:p>
        </p:txBody>
      </p:sp>
    </p:spTree>
    <p:extLst>
      <p:ext uri="{BB962C8B-B14F-4D97-AF65-F5344CB8AC3E}">
        <p14:creationId xmlns:p14="http://schemas.microsoft.com/office/powerpoint/2010/main" val="276885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" y="1828800"/>
            <a:ext cx="807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Although _ _ MM _ _ _ _ _ _  fishing is a major industry in Alaska, it can be dangerous due to the harsh environment.</a:t>
            </a:r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942431" y="3886200"/>
            <a:ext cx="2801938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en-US" sz="2800" dirty="0"/>
              <a:t>commercial</a:t>
            </a:r>
          </a:p>
        </p:txBody>
      </p:sp>
    </p:spTree>
    <p:extLst>
      <p:ext uri="{BB962C8B-B14F-4D97-AF65-F5344CB8AC3E}">
        <p14:creationId xmlns:p14="http://schemas.microsoft.com/office/powerpoint/2010/main" val="140161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1564250"/>
            <a:ext cx="1828800" cy="49889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676400"/>
            <a:ext cx="1981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en-US" sz="2400" dirty="0" smtClean="0"/>
              <a:t>1. species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2. commercial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3. diverse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4. estimate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5. reduce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6. doubled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7. stable</a:t>
            </a:r>
            <a:endParaRPr lang="en-US" sz="2400" dirty="0"/>
          </a:p>
          <a:p>
            <a:pPr fontAlgn="ctr">
              <a:lnSpc>
                <a:spcPct val="150000"/>
              </a:lnSpc>
            </a:pPr>
            <a:r>
              <a:rPr lang="en-US" sz="2400" dirty="0" smtClean="0"/>
              <a:t>8. quantity</a:t>
            </a:r>
            <a:endParaRPr lang="en-US" sz="2400" dirty="0"/>
          </a:p>
        </p:txBody>
      </p:sp>
      <p:sp>
        <p:nvSpPr>
          <p:cNvPr id="6" name="AutoShape 56"/>
          <p:cNvSpPr>
            <a:spLocks noChangeArrowheads="1"/>
          </p:cNvSpPr>
          <p:nvPr/>
        </p:nvSpPr>
        <p:spPr bwMode="invGray">
          <a:xfrm>
            <a:off x="2464158" y="176816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A. </a:t>
            </a:r>
            <a:r>
              <a:rPr lang="en-US" sz="2000" dirty="0"/>
              <a:t>to make </a:t>
            </a:r>
            <a:r>
              <a:rPr lang="en-US" sz="2000" dirty="0" smtClean="0"/>
              <a:t>less</a:t>
            </a:r>
            <a:endParaRPr lang="en-US" sz="2000" dirty="0"/>
          </a:p>
        </p:txBody>
      </p:sp>
      <p:sp>
        <p:nvSpPr>
          <p:cNvPr id="11" name="AutoShape 56"/>
          <p:cNvSpPr>
            <a:spLocks noChangeArrowheads="1"/>
          </p:cNvSpPr>
          <p:nvPr/>
        </p:nvSpPr>
        <p:spPr bwMode="invGray">
          <a:xfrm>
            <a:off x="2464158" y="233214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B. </a:t>
            </a:r>
            <a:r>
              <a:rPr lang="en-US" sz="2000" dirty="0"/>
              <a:t>related to business or making money</a:t>
            </a:r>
          </a:p>
        </p:txBody>
      </p:sp>
      <p:sp>
        <p:nvSpPr>
          <p:cNvPr id="12" name="AutoShape 56"/>
          <p:cNvSpPr>
            <a:spLocks noChangeArrowheads="1"/>
          </p:cNvSpPr>
          <p:nvPr/>
        </p:nvSpPr>
        <p:spPr bwMode="invGray">
          <a:xfrm>
            <a:off x="2438400" y="2895600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C. </a:t>
            </a:r>
            <a:r>
              <a:rPr lang="en-US" sz="2000" dirty="0"/>
              <a:t>to guess at an amount or size of something based on </a:t>
            </a:r>
            <a:endParaRPr lang="en-US" sz="2000" dirty="0" smtClean="0"/>
          </a:p>
          <a:p>
            <a:pPr fontAlgn="ctr"/>
            <a:r>
              <a:rPr lang="en-US" sz="2000" dirty="0" smtClean="0"/>
              <a:t>available information</a:t>
            </a:r>
            <a:endParaRPr lang="en-US" sz="2000" dirty="0"/>
          </a:p>
        </p:txBody>
      </p:sp>
      <p:sp>
        <p:nvSpPr>
          <p:cNvPr id="13" name="AutoShape 56"/>
          <p:cNvSpPr>
            <a:spLocks noChangeArrowheads="1"/>
          </p:cNvSpPr>
          <p:nvPr/>
        </p:nvSpPr>
        <p:spPr bwMode="invGray">
          <a:xfrm>
            <a:off x="2438400" y="3459580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D. </a:t>
            </a:r>
            <a:r>
              <a:rPr lang="en-US" sz="2000" dirty="0"/>
              <a:t>made something become two times as much or as many</a:t>
            </a:r>
          </a:p>
        </p:txBody>
      </p:sp>
      <p:sp>
        <p:nvSpPr>
          <p:cNvPr id="14" name="AutoShape 56"/>
          <p:cNvSpPr>
            <a:spLocks noChangeArrowheads="1"/>
          </p:cNvSpPr>
          <p:nvPr/>
        </p:nvSpPr>
        <p:spPr bwMode="invGray">
          <a:xfrm>
            <a:off x="2464158" y="4039158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E. </a:t>
            </a:r>
            <a:r>
              <a:rPr lang="en-US" sz="2000" dirty="0"/>
              <a:t>a group of animals or plants with common </a:t>
            </a:r>
            <a:r>
              <a:rPr lang="en-US" sz="2000" dirty="0" smtClean="0"/>
              <a:t>characteristics</a:t>
            </a:r>
            <a:endParaRPr lang="en-US" sz="2000" dirty="0"/>
          </a:p>
        </p:txBody>
      </p:sp>
      <p:sp>
        <p:nvSpPr>
          <p:cNvPr id="15" name="AutoShape 56"/>
          <p:cNvSpPr>
            <a:spLocks noChangeArrowheads="1"/>
          </p:cNvSpPr>
          <p:nvPr/>
        </p:nvSpPr>
        <p:spPr bwMode="invGray">
          <a:xfrm>
            <a:off x="2464158" y="4603138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F. </a:t>
            </a:r>
            <a:r>
              <a:rPr lang="en-US" sz="2000" dirty="0"/>
              <a:t>an amount of something that can be measured</a:t>
            </a:r>
          </a:p>
        </p:txBody>
      </p:sp>
      <p:sp>
        <p:nvSpPr>
          <p:cNvPr id="16" name="AutoShape 56"/>
          <p:cNvSpPr>
            <a:spLocks noChangeArrowheads="1"/>
          </p:cNvSpPr>
          <p:nvPr/>
        </p:nvSpPr>
        <p:spPr bwMode="invGray">
          <a:xfrm>
            <a:off x="2438400" y="516658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G. </a:t>
            </a:r>
            <a:r>
              <a:rPr lang="en-US" sz="2000" dirty="0"/>
              <a:t>a calm, undisturbed state; not likely to change</a:t>
            </a:r>
          </a:p>
        </p:txBody>
      </p:sp>
      <p:sp>
        <p:nvSpPr>
          <p:cNvPr id="17" name="AutoShape 56"/>
          <p:cNvSpPr>
            <a:spLocks noChangeArrowheads="1"/>
          </p:cNvSpPr>
          <p:nvPr/>
        </p:nvSpPr>
        <p:spPr bwMode="invGray">
          <a:xfrm>
            <a:off x="2438400" y="5730569"/>
            <a:ext cx="6553200" cy="517831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19050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ctr"/>
            <a:r>
              <a:rPr lang="en-US" sz="2000" dirty="0" smtClean="0"/>
              <a:t>H. </a:t>
            </a:r>
            <a:r>
              <a:rPr lang="en-US" sz="2000" dirty="0"/>
              <a:t>varied, different from each </a:t>
            </a:r>
            <a:r>
              <a:rPr lang="en-US" sz="2000" dirty="0" smtClean="0"/>
              <a:t>other</a:t>
            </a:r>
            <a:endParaRPr lang="en-US" sz="2000" dirty="0"/>
          </a:p>
        </p:txBody>
      </p:sp>
      <p:sp>
        <p:nvSpPr>
          <p:cNvPr id="2" name="5-Point Star 1"/>
          <p:cNvSpPr/>
          <p:nvPr/>
        </p:nvSpPr>
        <p:spPr>
          <a:xfrm>
            <a:off x="304800" y="137196"/>
            <a:ext cx="304800" cy="32000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85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WIN\Desktop\PWRW2h_02_04_01_04_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4736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4800" y="47244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1. This graph shows the catches of Pacific </a:t>
            </a:r>
            <a:r>
              <a:rPr lang="en-US" sz="3600" dirty="0" err="1" smtClean="0"/>
              <a:t>bluefin</a:t>
            </a:r>
            <a:r>
              <a:rPr lang="en-US" sz="3600" dirty="0" smtClean="0"/>
              <a:t> tuna between the years _____.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3326197" y="5924728"/>
            <a:ext cx="2160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/>
            <a:r>
              <a:rPr lang="en-US" sz="3200" dirty="0">
                <a:solidFill>
                  <a:schemeClr val="accent5">
                    <a:lumMod val="75000"/>
                  </a:schemeClr>
                </a:solidFill>
              </a:rPr>
              <a:t>1952–2012</a:t>
            </a:r>
          </a:p>
        </p:txBody>
      </p:sp>
    </p:spTree>
    <p:extLst>
      <p:ext uri="{BB962C8B-B14F-4D97-AF65-F5344CB8AC3E}">
        <p14:creationId xmlns:p14="http://schemas.microsoft.com/office/powerpoint/2010/main" val="278759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WIN\Desktop\PWRW2h_02_04_01_04_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4736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4800" y="47244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2. The lowest catch of </a:t>
            </a:r>
            <a:r>
              <a:rPr lang="en-US" sz="3600" dirty="0" err="1"/>
              <a:t>bluefin</a:t>
            </a:r>
            <a:r>
              <a:rPr lang="en-US" sz="3600" dirty="0"/>
              <a:t> tuna worldwide was between _____.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326197" y="5924728"/>
            <a:ext cx="2160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/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1987–1992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51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WIN\Desktop\PWRW2h_02_04_01_04_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4736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4800" y="47244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3. Mexico began catching Pacific </a:t>
            </a:r>
            <a:r>
              <a:rPr lang="en-US" sz="3600" dirty="0" err="1"/>
              <a:t>bluefin</a:t>
            </a:r>
            <a:r>
              <a:rPr lang="en-US" sz="3600" dirty="0"/>
              <a:t> tuna in the _____.</a:t>
            </a:r>
          </a:p>
        </p:txBody>
      </p:sp>
      <p:sp>
        <p:nvSpPr>
          <p:cNvPr id="4" name="Rectangle 3"/>
          <p:cNvSpPr/>
          <p:nvPr/>
        </p:nvSpPr>
        <p:spPr>
          <a:xfrm>
            <a:off x="3326197" y="5924728"/>
            <a:ext cx="2160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/>
            <a:r>
              <a:rPr lang="en-US" sz="3200" dirty="0">
                <a:solidFill>
                  <a:schemeClr val="accent5">
                    <a:lumMod val="75000"/>
                  </a:schemeClr>
                </a:solidFill>
              </a:rPr>
              <a:t>1970s</a:t>
            </a:r>
          </a:p>
        </p:txBody>
      </p:sp>
    </p:spTree>
    <p:extLst>
      <p:ext uri="{BB962C8B-B14F-4D97-AF65-F5344CB8AC3E}">
        <p14:creationId xmlns:p14="http://schemas.microsoft.com/office/powerpoint/2010/main" val="353218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WIN\Desktop\PWRW2h_02_04_01_04_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4736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472440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4. In </a:t>
            </a:r>
            <a:r>
              <a:rPr lang="en-US" sz="3600" dirty="0"/>
              <a:t>the _____, most of the world’s Pacific </a:t>
            </a:r>
            <a:r>
              <a:rPr lang="en-US" sz="3600" dirty="0" err="1"/>
              <a:t>bluefin</a:t>
            </a:r>
            <a:r>
              <a:rPr lang="en-US" sz="3600" dirty="0"/>
              <a:t> tuna was caught by Japan and Mexico.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3326197" y="5924728"/>
            <a:ext cx="2160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/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2000s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0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WIN\Desktop\PWRW2h_02_04_01_04_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458200" cy="4736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4800" y="4572000"/>
            <a:ext cx="8458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5. In the _____, Japan and the United States were the only two nations catching Pacific </a:t>
            </a:r>
            <a:r>
              <a:rPr lang="en-US" sz="3600" dirty="0" err="1"/>
              <a:t>bluefin</a:t>
            </a:r>
            <a:r>
              <a:rPr lang="en-US" sz="3600" dirty="0"/>
              <a:t> tuna.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44198" y="6267628"/>
            <a:ext cx="3379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t"/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1950s </a:t>
            </a:r>
            <a:r>
              <a:rPr lang="en-US" sz="3200" dirty="0">
                <a:solidFill>
                  <a:schemeClr val="accent5">
                    <a:lumMod val="75000"/>
                  </a:schemeClr>
                </a:solidFill>
              </a:rPr>
              <a:t>and 1960s</a:t>
            </a:r>
          </a:p>
        </p:txBody>
      </p:sp>
    </p:spTree>
    <p:extLst>
      <p:ext uri="{BB962C8B-B14F-4D97-AF65-F5344CB8AC3E}">
        <p14:creationId xmlns:p14="http://schemas.microsoft.com/office/powerpoint/2010/main" val="93618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Overfishing has caused a serious </a:t>
            </a:r>
            <a:endParaRPr lang="en-US" sz="2400" dirty="0" smtClean="0"/>
          </a:p>
          <a:p>
            <a:pPr algn="ctr"/>
            <a:r>
              <a:rPr lang="en-US" sz="2400" dirty="0" smtClean="0"/>
              <a:t>reduction in </a:t>
            </a:r>
            <a:r>
              <a:rPr lang="en-US" sz="2400" dirty="0"/>
              <a:t>fish populations.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ocean has always been a diverse </a:t>
            </a:r>
            <a:endParaRPr lang="en-US" sz="2400" dirty="0" smtClean="0"/>
          </a:p>
          <a:p>
            <a:pPr algn="ctr"/>
            <a:r>
              <a:rPr lang="en-US" sz="2400" dirty="0" smtClean="0"/>
              <a:t>and </a:t>
            </a:r>
            <a:r>
              <a:rPr lang="en-US" sz="2400" dirty="0"/>
              <a:t>limitless source of food.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If people stop commercial fishing now, </a:t>
            </a:r>
            <a:endParaRPr lang="en-US" sz="2400" dirty="0" smtClean="0"/>
          </a:p>
          <a:p>
            <a:pPr algn="ctr"/>
            <a:r>
              <a:rPr lang="en-US" sz="2400" dirty="0" smtClean="0"/>
              <a:t>we </a:t>
            </a:r>
            <a:r>
              <a:rPr lang="en-US" sz="2400" dirty="0"/>
              <a:t>will have more fish in the future.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1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What is the main idea introduced in paragraph A?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26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921" y="2874903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31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Local fishermen who used traditional </a:t>
            </a:r>
            <a:endParaRPr lang="en-US" sz="2400" dirty="0" smtClean="0"/>
          </a:p>
          <a:p>
            <a:pPr algn="ctr"/>
            <a:r>
              <a:rPr lang="en-US" sz="2400" dirty="0" smtClean="0"/>
              <a:t>fishing </a:t>
            </a:r>
            <a:r>
              <a:rPr lang="en-US" sz="2400" dirty="0"/>
              <a:t>methods fed entire communities.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Governments gave the fishing industry </a:t>
            </a:r>
            <a:endParaRPr lang="en-US" sz="2400" dirty="0" smtClean="0"/>
          </a:p>
          <a:p>
            <a:pPr algn="ctr"/>
            <a:r>
              <a:rPr lang="en-US" sz="2400" dirty="0" smtClean="0"/>
              <a:t>financial aid </a:t>
            </a:r>
            <a:r>
              <a:rPr lang="en-US" sz="2400" dirty="0"/>
              <a:t>and other help.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Commercial fishing companies shared </a:t>
            </a:r>
            <a:endParaRPr lang="en-US" sz="2400" dirty="0" smtClean="0"/>
          </a:p>
          <a:p>
            <a:pPr algn="ctr"/>
            <a:r>
              <a:rPr lang="en-US" sz="2400" dirty="0" smtClean="0"/>
              <a:t>their </a:t>
            </a:r>
            <a:r>
              <a:rPr lang="en-US" sz="2400" dirty="0"/>
              <a:t>equipment with local fishermen.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2. What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initially helped the fishing industry grow?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671" y="397895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73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 large fish in the ocean are eating </a:t>
            </a:r>
            <a:endParaRPr lang="en-US" sz="2400" dirty="0" smtClean="0"/>
          </a:p>
          <a:p>
            <a:pPr algn="ctr"/>
            <a:r>
              <a:rPr lang="en-US" sz="2400" dirty="0" smtClean="0"/>
              <a:t>too </a:t>
            </a:r>
            <a:r>
              <a:rPr lang="en-US" sz="2400" dirty="0"/>
              <a:t>many small fish.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Commercial fishing has caused </a:t>
            </a:r>
            <a:r>
              <a:rPr lang="en-US" sz="2400" dirty="0" smtClean="0"/>
              <a:t>90% </a:t>
            </a:r>
          </a:p>
          <a:p>
            <a:pPr algn="ctr"/>
            <a:r>
              <a:rPr lang="en-US" sz="2400" dirty="0" smtClean="0"/>
              <a:t>of </a:t>
            </a:r>
            <a:r>
              <a:rPr lang="en-US" sz="2400" dirty="0"/>
              <a:t>fish to disappear.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There is a large number of small fish</a:t>
            </a:r>
            <a:r>
              <a:rPr lang="en-US" sz="2400" dirty="0" smtClean="0"/>
              <a:t>,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like anchovies, in the ocean today.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3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	Which is a result of overfishing mentioned in paragraph D?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31" y="5053806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82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Predators help to keep the ocean </a:t>
            </a:r>
            <a:endParaRPr lang="en-US" sz="2400" dirty="0" smtClean="0"/>
          </a:p>
          <a:p>
            <a:pPr algn="ctr"/>
            <a:r>
              <a:rPr lang="en-US" sz="2400" dirty="0" smtClean="0"/>
              <a:t>healthy </a:t>
            </a:r>
            <a:r>
              <a:rPr lang="en-US" sz="2400" dirty="0"/>
              <a:t>by eating other fish.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Predators naturally cause problems </a:t>
            </a:r>
            <a:endParaRPr lang="en-US" sz="2400" dirty="0" smtClean="0"/>
          </a:p>
          <a:p>
            <a:pPr algn="ctr"/>
            <a:r>
              <a:rPr lang="en-US" sz="2400" dirty="0" smtClean="0"/>
              <a:t>for </a:t>
            </a:r>
            <a:r>
              <a:rPr lang="en-US" sz="2400" dirty="0"/>
              <a:t>the ocean’s food chain.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There are fewer small fish in today’s </a:t>
            </a:r>
            <a:endParaRPr lang="en-US" sz="2400" dirty="0" smtClean="0"/>
          </a:p>
          <a:p>
            <a:pPr algn="ctr"/>
            <a:r>
              <a:rPr lang="en-US" sz="2400" dirty="0" smtClean="0"/>
              <a:t>oceans because </a:t>
            </a:r>
            <a:r>
              <a:rPr lang="en-US" sz="2400" dirty="0"/>
              <a:t>of predators.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4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Which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statement is true about predators?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921" y="2791319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43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to maintain the number of large and </a:t>
            </a:r>
            <a:endParaRPr lang="en-US" sz="2400" dirty="0" smtClean="0"/>
          </a:p>
          <a:p>
            <a:pPr algn="ctr"/>
            <a:r>
              <a:rPr lang="en-US" sz="2400" dirty="0" smtClean="0"/>
              <a:t>small </a:t>
            </a:r>
            <a:r>
              <a:rPr lang="en-US" sz="2400" dirty="0"/>
              <a:t>fish currently in the ocean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to decrease the populations of </a:t>
            </a:r>
            <a:r>
              <a:rPr lang="en-US" sz="2400" dirty="0" smtClean="0"/>
              <a:t>small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species of fish in the ocean today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to increase the variety of species in </a:t>
            </a:r>
            <a:endParaRPr lang="en-US" sz="2400" dirty="0" smtClean="0"/>
          </a:p>
          <a:p>
            <a:pPr algn="ctr"/>
            <a:r>
              <a:rPr lang="en-US" sz="2400" dirty="0" smtClean="0"/>
              <a:t>the </a:t>
            </a:r>
            <a:r>
              <a:rPr lang="en-US" sz="2400" dirty="0"/>
              <a:t>ocean </a:t>
            </a:r>
            <a:r>
              <a:rPr lang="en-US" sz="2400" dirty="0" smtClean="0"/>
              <a:t>to </a:t>
            </a:r>
            <a:r>
              <a:rPr lang="en-US" sz="2400" dirty="0"/>
              <a:t>the way it used to be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7200" y="1066800"/>
            <a:ext cx="80771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5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 What does it mean to “restore the ocean’s biodiversity”?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31" y="504428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4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Fish can be grown on farms and released </a:t>
            </a:r>
            <a:endParaRPr lang="en-US" sz="2400" dirty="0" smtClean="0"/>
          </a:p>
          <a:p>
            <a:pPr algn="ctr"/>
            <a:r>
              <a:rPr lang="en-US" sz="2400" dirty="0" smtClean="0"/>
              <a:t>into </a:t>
            </a:r>
            <a:r>
              <a:rPr lang="en-US" sz="2400" dirty="0"/>
              <a:t>the ocean.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Commercial fishing companies will need </a:t>
            </a:r>
            <a:endParaRPr lang="en-US" sz="2400" dirty="0" smtClean="0"/>
          </a:p>
          <a:p>
            <a:pPr algn="ctr"/>
            <a:r>
              <a:rPr lang="en-US" sz="2400" dirty="0" smtClean="0"/>
              <a:t>to </a:t>
            </a:r>
            <a:r>
              <a:rPr lang="en-US" sz="2400" dirty="0"/>
              <a:t>catch fewer wild fish.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People can learn to enjoy different </a:t>
            </a:r>
            <a:endParaRPr lang="en-US" sz="2400" dirty="0" smtClean="0"/>
          </a:p>
          <a:p>
            <a:pPr algn="ctr"/>
            <a:r>
              <a:rPr lang="en-US" sz="2400" dirty="0" smtClean="0"/>
              <a:t>varieties of </a:t>
            </a:r>
            <a:r>
              <a:rPr lang="en-US" sz="2400" dirty="0"/>
              <a:t>fish from around the world.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04800" y="1257849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6. How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can developing aquaculture help to restore the ocean’s biodiversity?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167" y="4005599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56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ctrTitle"/>
          </p:nvPr>
        </p:nvSpPr>
        <p:spPr>
          <a:xfrm>
            <a:off x="658968" y="2209800"/>
            <a:ext cx="7875431" cy="230877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  <a:t/>
            </a:r>
            <a:br>
              <a:rPr lang="en-US" sz="4800" dirty="0" smtClean="0">
                <a:gradFill flip="none" rotWithShape="1">
                  <a:gsLst>
                    <a:gs pos="0">
                      <a:schemeClr val="tx2">
                        <a:lumMod val="40000"/>
                        <a:lumOff val="60000"/>
                      </a:schemeClr>
                    </a:gs>
                    <a:gs pos="100000">
                      <a:schemeClr val="tx2"/>
                    </a:gs>
                  </a:gsLst>
                  <a:lin ang="0" scaled="1"/>
                  <a:tileRect/>
                </a:gradFill>
              </a:rPr>
            </a:b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UNIT </a:t>
            </a:r>
            <a:r>
              <a:rPr lang="en-US" sz="11500" b="1" dirty="0" smtClean="0">
                <a:gradFill flip="none" rotWithShape="1">
                  <a:gsLst>
                    <a:gs pos="20000">
                      <a:schemeClr val="tx1"/>
                    </a:gs>
                    <a:gs pos="100000">
                      <a:schemeClr val="tx2"/>
                    </a:gs>
                  </a:gsLst>
                  <a:lin ang="10800000" scaled="1"/>
                  <a:tileRect/>
                </a:gradFill>
                <a:latin typeface="Algerian" pitchFamily="82" charset="0"/>
              </a:rPr>
              <a:t>05</a:t>
            </a:r>
            <a:endParaRPr lang="en-US" sz="4800" b="1" dirty="0">
              <a:gradFill flip="none" rotWithShape="1">
                <a:gsLst>
                  <a:gs pos="20000">
                    <a:schemeClr val="tx1"/>
                  </a:gs>
                  <a:gs pos="100000">
                    <a:schemeClr val="tx2"/>
                  </a:gs>
                </a:gsLst>
                <a:lin ang="10800000" scaled="1"/>
                <a:tileRect/>
              </a:gra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12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Movie 3">
            <a:hlinkClick r:id="" action="ppaction://noaction" highlightClick="1"/>
          </p:cNvPr>
          <p:cNvSpPr/>
          <p:nvPr/>
        </p:nvSpPr>
        <p:spPr>
          <a:xfrm>
            <a:off x="1676400" y="2133600"/>
            <a:ext cx="1371600" cy="1371600"/>
          </a:xfrm>
          <a:prstGeom prst="actionButtonMovi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429000" y="2133600"/>
            <a:ext cx="5029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j-lt"/>
              </a:rPr>
              <a:t>Try to memorize the list of words when watching the video clip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344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SET BUTTON"/>
          <p:cNvSpPr/>
          <p:nvPr/>
        </p:nvSpPr>
        <p:spPr>
          <a:xfrm>
            <a:off x="2514600" y="6017790"/>
            <a:ext cx="1975172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97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HIDE ALL BUTTON"/>
          <p:cNvSpPr/>
          <p:nvPr/>
        </p:nvSpPr>
        <p:spPr>
          <a:xfrm>
            <a:off x="4655776" y="6017790"/>
            <a:ext cx="2126623" cy="5400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HIDE ALL</a:t>
            </a:r>
            <a:endParaRPr lang="en-US" sz="2400" dirty="0"/>
          </a:p>
        </p:txBody>
      </p:sp>
      <p:sp>
        <p:nvSpPr>
          <p:cNvPr id="9" name="SPEECH BUBBLE 1"/>
          <p:cNvSpPr/>
          <p:nvPr/>
        </p:nvSpPr>
        <p:spPr>
          <a:xfrm>
            <a:off x="100800" y="213360"/>
            <a:ext cx="2160000" cy="1554480"/>
          </a:xfrm>
          <a:prstGeom prst="wedgeEllipseCallout">
            <a:avLst>
              <a:gd name="adj1" fmla="val -42846"/>
              <a:gd name="adj2" fmla="val 61520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memorize</a:t>
            </a:r>
            <a:endParaRPr lang="en-US" sz="24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0" name="SPEECH BUBBLE 2"/>
          <p:cNvSpPr/>
          <p:nvPr/>
        </p:nvSpPr>
        <p:spPr>
          <a:xfrm>
            <a:off x="2361600" y="213360"/>
            <a:ext cx="2160000" cy="1554480"/>
          </a:xfrm>
          <a:prstGeom prst="wedgeEllipseCallout">
            <a:avLst>
              <a:gd name="adj1" fmla="val 40152"/>
              <a:gd name="adj2" fmla="val 57598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internal</a:t>
            </a:r>
            <a:endParaRPr lang="en-US" sz="28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1" name="SPEECH BUBBLE 3"/>
          <p:cNvSpPr/>
          <p:nvPr/>
        </p:nvSpPr>
        <p:spPr>
          <a:xfrm>
            <a:off x="4622400" y="299763"/>
            <a:ext cx="2160000" cy="1554480"/>
          </a:xfrm>
          <a:prstGeom prst="wedgeEllipseCallout">
            <a:avLst>
              <a:gd name="adj1" fmla="val 39718"/>
              <a:gd name="adj2" fmla="val 60172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complex</a:t>
            </a:r>
            <a:endParaRPr lang="en-US" sz="28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3" name="SPEECH BUBBLE 4"/>
          <p:cNvSpPr/>
          <p:nvPr/>
        </p:nvSpPr>
        <p:spPr>
          <a:xfrm>
            <a:off x="6883200" y="305093"/>
            <a:ext cx="2160000" cy="1554480"/>
          </a:xfrm>
          <a:prstGeom prst="wedgeEllipseCallout">
            <a:avLst>
              <a:gd name="adj1" fmla="val 39718"/>
              <a:gd name="adj2" fmla="val 60172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external</a:t>
            </a:r>
            <a:endParaRPr lang="en-US" sz="28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2" name="SPEECH BUBBLE 5"/>
          <p:cNvSpPr/>
          <p:nvPr/>
        </p:nvSpPr>
        <p:spPr>
          <a:xfrm>
            <a:off x="100800" y="2156460"/>
            <a:ext cx="2160000" cy="1554480"/>
          </a:xfrm>
          <a:prstGeom prst="wedgeEllipseCallout">
            <a:avLst>
              <a:gd name="adj1" fmla="val -27123"/>
              <a:gd name="adj2" fmla="val 69853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gradually</a:t>
            </a:r>
            <a:endParaRPr lang="en-US" sz="24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3" name="SPEECH BUBBLE 6"/>
          <p:cNvSpPr/>
          <p:nvPr/>
        </p:nvSpPr>
        <p:spPr>
          <a:xfrm>
            <a:off x="2361600" y="2156460"/>
            <a:ext cx="2160000" cy="1554480"/>
          </a:xfrm>
          <a:prstGeom prst="wedgeEllipseCallout">
            <a:avLst>
              <a:gd name="adj1" fmla="val -31303"/>
              <a:gd name="adj2" fmla="val 63604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simple</a:t>
            </a:r>
            <a:endParaRPr lang="en-US" sz="36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6" name="SPEECH BUBBLE 7"/>
          <p:cNvSpPr/>
          <p:nvPr/>
        </p:nvSpPr>
        <p:spPr>
          <a:xfrm>
            <a:off x="4622400" y="2216715"/>
            <a:ext cx="2160000" cy="1554480"/>
          </a:xfrm>
          <a:prstGeom prst="wedgeEllipseCallout">
            <a:avLst>
              <a:gd name="adj1" fmla="val 38306"/>
              <a:gd name="adj2" fmla="val 61708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familiar</a:t>
            </a:r>
            <a:endParaRPr lang="en-US" sz="28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4" name="SPEECH BUBBLE 8"/>
          <p:cNvSpPr/>
          <p:nvPr/>
        </p:nvSpPr>
        <p:spPr>
          <a:xfrm>
            <a:off x="6883200" y="2219380"/>
            <a:ext cx="2160000" cy="1554480"/>
          </a:xfrm>
          <a:prstGeom prst="wedgeEllipseCallout">
            <a:avLst>
              <a:gd name="adj1" fmla="val 38306"/>
              <a:gd name="adj2" fmla="val 61708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forget</a:t>
            </a:r>
            <a:endParaRPr lang="en-US" sz="36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7" name="SPEECH BUBBLE 9"/>
          <p:cNvSpPr/>
          <p:nvPr/>
        </p:nvSpPr>
        <p:spPr>
          <a:xfrm>
            <a:off x="100800" y="4099560"/>
            <a:ext cx="2160000" cy="1554480"/>
          </a:xfrm>
          <a:prstGeom prst="wedgeEllipseCallout">
            <a:avLst>
              <a:gd name="adj1" fmla="val -42846"/>
              <a:gd name="adj2" fmla="val 61520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strange</a:t>
            </a:r>
            <a:endParaRPr lang="en-US" sz="32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8" name="SPEECH BUBBLE 10"/>
          <p:cNvSpPr/>
          <p:nvPr/>
        </p:nvSpPr>
        <p:spPr>
          <a:xfrm>
            <a:off x="4622400" y="4133666"/>
            <a:ext cx="2160000" cy="1554480"/>
          </a:xfrm>
          <a:prstGeom prst="wedgeEllipseCallout">
            <a:avLst>
              <a:gd name="adj1" fmla="val 34426"/>
              <a:gd name="adj2" fmla="val 69363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cs typeface="Arial" panose="020B0604020202020204" pitchFamily="34" charset="0"/>
              </a:rPr>
              <a:t>achievement</a:t>
            </a:r>
            <a:endParaRPr lang="en-US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9" name="SPEECH BUBBLE 11"/>
          <p:cNvSpPr/>
          <p:nvPr/>
        </p:nvSpPr>
        <p:spPr>
          <a:xfrm>
            <a:off x="2361600" y="4099560"/>
            <a:ext cx="2160000" cy="1554480"/>
          </a:xfrm>
          <a:prstGeom prst="wedgeEllipseCallout">
            <a:avLst>
              <a:gd name="adj1" fmla="val 48245"/>
              <a:gd name="adj2" fmla="val 43556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failure</a:t>
            </a:r>
            <a:endParaRPr lang="en-US" sz="36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5" name="SPEECH BUBBLE 12"/>
          <p:cNvSpPr/>
          <p:nvPr/>
        </p:nvSpPr>
        <p:spPr>
          <a:xfrm>
            <a:off x="6883200" y="4133666"/>
            <a:ext cx="2160000" cy="1554480"/>
          </a:xfrm>
          <a:prstGeom prst="wedgeEllipseCallout">
            <a:avLst>
              <a:gd name="adj1" fmla="val 34426"/>
              <a:gd name="adj2" fmla="val 69363"/>
            </a:avLst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cs typeface="Arial" panose="020B0604020202020204" pitchFamily="34" charset="0"/>
              </a:rPr>
              <a:t>suddenly</a:t>
            </a:r>
            <a:endParaRPr lang="en-US" sz="24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3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Document 1">
            <a:hlinkClick r:id="" action="ppaction://noaction" highlightClick="1"/>
          </p:cNvPr>
          <p:cNvSpPr/>
          <p:nvPr/>
        </p:nvSpPr>
        <p:spPr>
          <a:xfrm>
            <a:off x="3657600" y="2286000"/>
            <a:ext cx="1752600" cy="1752600"/>
          </a:xfrm>
          <a:prstGeom prst="actionButtonDocumen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6600" y="41910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HANDOUTS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97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 err="1"/>
              <a:t>Simonides</a:t>
            </a:r>
            <a:r>
              <a:rPr lang="en-US" sz="2400" dirty="0"/>
              <a:t> came up with the </a:t>
            </a:r>
            <a:endParaRPr lang="en-US" sz="2400" dirty="0" smtClean="0"/>
          </a:p>
          <a:p>
            <a:pPr algn="ctr"/>
            <a:r>
              <a:rPr lang="en-US" sz="2400" dirty="0" smtClean="0"/>
              <a:t>repetition </a:t>
            </a:r>
            <a:r>
              <a:rPr lang="en-US" sz="2400" dirty="0"/>
              <a:t>technique.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Memory techniques were not </a:t>
            </a:r>
            <a:endParaRPr lang="en-US" sz="2400" dirty="0" smtClean="0"/>
          </a:p>
          <a:p>
            <a:pPr algn="ctr"/>
            <a:r>
              <a:rPr lang="en-US" sz="2400" dirty="0" smtClean="0"/>
              <a:t>important </a:t>
            </a:r>
            <a:r>
              <a:rPr lang="en-US" sz="2400" dirty="0"/>
              <a:t>to the ancient Greeks.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2400" dirty="0"/>
              <a:t>We can recall information more </a:t>
            </a:r>
            <a:r>
              <a:rPr lang="en-US" sz="2400" dirty="0" smtClean="0"/>
              <a:t>easily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if we repeat it many times.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1</a:t>
            </a:r>
            <a:r>
              <a:rPr lang="en-US" sz="2800" b="1" dirty="0">
                <a:solidFill>
                  <a:schemeClr val="tx2"/>
                </a:solidFill>
              </a:rPr>
              <a:t>Which statement is true about memory techniques?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26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467" y="4837849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6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You memorize things better by </a:t>
            </a:r>
            <a:endParaRPr lang="en-US" sz="2400" dirty="0" smtClean="0"/>
          </a:p>
          <a:p>
            <a:pPr algn="ctr"/>
            <a:r>
              <a:rPr lang="en-US" sz="2400" dirty="0" smtClean="0"/>
              <a:t>picturing </a:t>
            </a:r>
            <a:r>
              <a:rPr lang="en-US" sz="2400" dirty="0"/>
              <a:t>them in a familiar place.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If you repeat things aloud many times, </a:t>
            </a:r>
            <a:endParaRPr lang="en-US" sz="2400" dirty="0" smtClean="0"/>
          </a:p>
          <a:p>
            <a:pPr algn="ctr"/>
            <a:r>
              <a:rPr lang="en-US" sz="2400" dirty="0" smtClean="0"/>
              <a:t>you </a:t>
            </a:r>
            <a:r>
              <a:rPr lang="en-US" sz="2400" dirty="0"/>
              <a:t>can recall them easily.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Remembering lists of things is easier </a:t>
            </a:r>
            <a:endParaRPr lang="en-US" sz="2400" dirty="0" smtClean="0"/>
          </a:p>
          <a:p>
            <a:pPr algn="ctr"/>
            <a:r>
              <a:rPr lang="en-US" sz="2400" dirty="0" smtClean="0"/>
              <a:t>than </a:t>
            </a:r>
            <a:r>
              <a:rPr lang="en-US" sz="2400" dirty="0"/>
              <a:t>remembering places.</a:t>
            </a:r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 2. </a:t>
            </a:r>
            <a:r>
              <a:rPr lang="en-US" sz="2800" b="1" dirty="0">
                <a:solidFill>
                  <a:schemeClr val="tx2"/>
                </a:solidFill>
              </a:rPr>
              <a:t>Which statement is true about the loci method?</a:t>
            </a:r>
            <a:endParaRPr lang="en-US" sz="2800" dirty="0"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634" y="2666176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23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It’s important to be in a special place </a:t>
            </a:r>
            <a:endParaRPr lang="en-US" sz="2400" dirty="0" smtClean="0"/>
          </a:p>
          <a:p>
            <a:pPr algn="ctr"/>
            <a:r>
              <a:rPr lang="en-US" sz="2400" dirty="0" smtClean="0"/>
              <a:t>when </a:t>
            </a:r>
            <a:r>
              <a:rPr lang="en-US" sz="2400" dirty="0"/>
              <a:t>you want to memorize something.</a:t>
            </a:r>
            <a:endParaRPr lang="en-US" sz="2400" dirty="0"/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It’s important to be able to see </a:t>
            </a:r>
            <a:endParaRPr lang="en-US" sz="2400" dirty="0" smtClean="0"/>
          </a:p>
          <a:p>
            <a:pPr algn="ctr"/>
            <a:r>
              <a:rPr lang="en-US" sz="2400" dirty="0" smtClean="0"/>
              <a:t>yourself </a:t>
            </a:r>
            <a:r>
              <a:rPr lang="en-US" sz="2400" dirty="0"/>
              <a:t>in a special place when memorizing.</a:t>
            </a:r>
            <a:endParaRPr lang="en-US" sz="2400" dirty="0"/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It’s important to be able to </a:t>
            </a:r>
            <a:r>
              <a:rPr lang="en-US" sz="2400" dirty="0" smtClean="0"/>
              <a:t>visualize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yourself writing down a list of tasks.</a:t>
            </a:r>
            <a:endParaRPr lang="en-US" sz="2400" dirty="0"/>
          </a:p>
        </p:txBody>
      </p:sp>
      <p:sp>
        <p:nvSpPr>
          <p:cNvPr id="50" name="Rectangle 49"/>
          <p:cNvSpPr/>
          <p:nvPr/>
        </p:nvSpPr>
        <p:spPr>
          <a:xfrm>
            <a:off x="914803" y="1257849"/>
            <a:ext cx="67813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3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.	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Which statement is true about how the “memory palace” works?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469" y="4094103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15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468898"/>
            <a:ext cx="5127843" cy="96010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It was more convenient to memorize </a:t>
            </a:r>
            <a:r>
              <a:rPr lang="en-US" sz="2400" dirty="0" smtClean="0"/>
              <a:t>info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than carry their books as they traveled.</a:t>
            </a:r>
            <a:endParaRPr lang="en-US" sz="2400" dirty="0"/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587969"/>
            <a:ext cx="5127843" cy="1129864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They used this technique to share </a:t>
            </a:r>
            <a:endParaRPr lang="en-US" sz="2400" dirty="0" smtClean="0"/>
          </a:p>
          <a:p>
            <a:pPr algn="ctr"/>
            <a:r>
              <a:rPr lang="en-US" sz="2400" dirty="0" smtClean="0"/>
              <a:t>traditional </a:t>
            </a:r>
            <a:r>
              <a:rPr lang="en-US" sz="2400" dirty="0"/>
              <a:t>myths and folktales </a:t>
            </a:r>
            <a:endParaRPr lang="en-US" sz="2400" dirty="0" smtClean="0"/>
          </a:p>
          <a:p>
            <a:pPr algn="ctr"/>
            <a:r>
              <a:rPr lang="en-US" sz="2400" dirty="0" smtClean="0"/>
              <a:t>in </a:t>
            </a:r>
            <a:r>
              <a:rPr lang="en-US" sz="2400" dirty="0"/>
              <a:t>their communities.</a:t>
            </a:r>
            <a:endParaRPr lang="en-US" sz="2400" dirty="0"/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2057400" y="4837849"/>
            <a:ext cx="5127843" cy="106533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They didn’t have a way to write things </a:t>
            </a:r>
            <a:endParaRPr lang="en-US" sz="2400" dirty="0" smtClean="0"/>
          </a:p>
          <a:p>
            <a:pPr algn="ctr"/>
            <a:r>
              <a:rPr lang="en-US" sz="2400" dirty="0" smtClean="0"/>
              <a:t>down </a:t>
            </a:r>
            <a:r>
              <a:rPr lang="en-US" sz="2400" dirty="0"/>
              <a:t>easily, so it was important to </a:t>
            </a:r>
            <a:endParaRPr lang="en-US" sz="2400" dirty="0" smtClean="0"/>
          </a:p>
          <a:p>
            <a:pPr algn="ctr"/>
            <a:r>
              <a:rPr lang="en-US" sz="2400" dirty="0" smtClean="0"/>
              <a:t>commit </a:t>
            </a:r>
            <a:r>
              <a:rPr lang="en-US" sz="2400" dirty="0"/>
              <a:t>things to memory.</a:t>
            </a:r>
            <a:endParaRPr lang="en-US" sz="2400" dirty="0"/>
          </a:p>
        </p:txBody>
      </p:sp>
      <p:sp>
        <p:nvSpPr>
          <p:cNvPr id="50" name="Rectangle 49"/>
          <p:cNvSpPr/>
          <p:nvPr/>
        </p:nvSpPr>
        <p:spPr>
          <a:xfrm>
            <a:off x="152401" y="1087749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4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. Why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was it important for people who lived during the time of </a:t>
            </a:r>
            <a:r>
              <a:rPr lang="en-US" sz="2800" b="1" kern="10" dirty="0" err="1">
                <a:ln w="0"/>
                <a:solidFill>
                  <a:schemeClr val="tx2"/>
                </a:solidFill>
              </a:rPr>
              <a:t>Simonides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 and Peter of Ravenna to use the loci method?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657" y="4773315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18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Today, we know that memorization </a:t>
            </a:r>
            <a:endParaRPr lang="en-US" sz="2400" dirty="0" smtClean="0"/>
          </a:p>
          <a:p>
            <a:pPr algn="ctr"/>
            <a:r>
              <a:rPr lang="en-US" sz="2400" dirty="0" smtClean="0"/>
              <a:t>training </a:t>
            </a:r>
            <a:r>
              <a:rPr lang="en-US" sz="2400" dirty="0"/>
              <a:t>is not effective.</a:t>
            </a:r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2400" dirty="0"/>
              <a:t>Memorization became simplified </a:t>
            </a:r>
            <a:r>
              <a:rPr lang="en-US" sz="2400" dirty="0" smtClean="0"/>
              <a:t>after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 err="1"/>
              <a:t>Simonides</a:t>
            </a:r>
            <a:r>
              <a:rPr lang="en-US" sz="2400" dirty="0"/>
              <a:t>.</a:t>
            </a:r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Memorization is a skill that is </a:t>
            </a:r>
            <a:endParaRPr lang="en-US" sz="2400" dirty="0" smtClean="0"/>
          </a:p>
          <a:p>
            <a:pPr algn="ctr"/>
            <a:r>
              <a:rPr lang="en-US" sz="2400" dirty="0" smtClean="0"/>
              <a:t>learned </a:t>
            </a:r>
            <a:r>
              <a:rPr lang="en-US" sz="2400" dirty="0"/>
              <a:t>and practiced.</a:t>
            </a:r>
            <a:endParaRPr lang="en-US" sz="2400" dirty="0"/>
          </a:p>
        </p:txBody>
      </p:sp>
      <p:sp>
        <p:nvSpPr>
          <p:cNvPr id="50" name="Rectangle 49"/>
          <p:cNvSpPr/>
          <p:nvPr/>
        </p:nvSpPr>
        <p:spPr>
          <a:xfrm>
            <a:off x="457200" y="1066800"/>
            <a:ext cx="80771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5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. </a:t>
            </a: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What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is true about the “art of memory”?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31" y="5044281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2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COMPREHENSION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 bwMode="gray">
          <a:xfrm>
            <a:off x="1600200" y="2468898"/>
            <a:ext cx="5943600" cy="3429000"/>
          </a:xfrm>
          <a:prstGeom prst="rect">
            <a:avLst/>
          </a:prstGeom>
          <a:noFill/>
          <a:ln w="28575">
            <a:solidFill>
              <a:srgbClr val="808080"/>
            </a:solidFill>
            <a:prstDash val="sysDot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38"/>
          <p:cNvGrpSpPr/>
          <p:nvPr/>
        </p:nvGrpSpPr>
        <p:grpSpPr bwMode="gray">
          <a:xfrm>
            <a:off x="841157" y="4776272"/>
            <a:ext cx="1140043" cy="1123950"/>
            <a:chOff x="3889375" y="1584325"/>
            <a:chExt cx="1140043" cy="1123950"/>
          </a:xfrm>
        </p:grpSpPr>
        <p:sp>
          <p:nvSpPr>
            <p:cNvPr id="31" name="Oval 3"/>
            <p:cNvSpPr>
              <a:spLocks noChangeArrowheads="1"/>
            </p:cNvSpPr>
            <p:nvPr/>
          </p:nvSpPr>
          <p:spPr bwMode="gray">
            <a:xfrm rot="21581866" flipH="1">
              <a:off x="3889375" y="1584325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gray">
            <a:xfrm>
              <a:off x="3908861" y="164590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C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40"/>
          <p:cNvGrpSpPr/>
          <p:nvPr/>
        </p:nvGrpSpPr>
        <p:grpSpPr bwMode="gray">
          <a:xfrm>
            <a:off x="7185243" y="3590926"/>
            <a:ext cx="1177707" cy="1123950"/>
            <a:chOff x="3889375" y="4954588"/>
            <a:chExt cx="1177707" cy="1123950"/>
          </a:xfrm>
        </p:grpSpPr>
        <p:sp>
          <p:nvSpPr>
            <p:cNvPr id="34" name="Oval 6"/>
            <p:cNvSpPr>
              <a:spLocks noChangeArrowheads="1"/>
            </p:cNvSpPr>
            <p:nvPr/>
          </p:nvSpPr>
          <p:spPr bwMode="gray">
            <a:xfrm rot="21581866" flipH="1">
              <a:off x="3889375" y="4954588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Rectangle 31"/>
            <p:cNvSpPr>
              <a:spLocks noChangeArrowheads="1"/>
            </p:cNvSpPr>
            <p:nvPr/>
          </p:nvSpPr>
          <p:spPr bwMode="gray">
            <a:xfrm>
              <a:off x="3946525" y="5035848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B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7" name="Line 11"/>
          <p:cNvSpPr>
            <a:spLocks noChangeShapeType="1"/>
          </p:cNvSpPr>
          <p:nvPr/>
        </p:nvSpPr>
        <p:spPr bwMode="gray">
          <a:xfrm flipH="1">
            <a:off x="3124603" y="4043698"/>
            <a:ext cx="663170" cy="0"/>
          </a:xfrm>
          <a:prstGeom prst="line">
            <a:avLst/>
          </a:prstGeom>
          <a:noFill/>
          <a:ln w="28575" cap="rnd">
            <a:solidFill>
              <a:srgbClr val="4F85D5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grpSp>
        <p:nvGrpSpPr>
          <p:cNvPr id="40" name="Group 37"/>
          <p:cNvGrpSpPr/>
          <p:nvPr/>
        </p:nvGrpSpPr>
        <p:grpSpPr bwMode="gray">
          <a:xfrm>
            <a:off x="819553" y="2533650"/>
            <a:ext cx="1126908" cy="1123950"/>
            <a:chOff x="1219199" y="3332163"/>
            <a:chExt cx="1126908" cy="1123950"/>
          </a:xfrm>
        </p:grpSpPr>
        <p:sp>
          <p:nvSpPr>
            <p:cNvPr id="41" name="Oval 20"/>
            <p:cNvSpPr>
              <a:spLocks noChangeArrowheads="1"/>
            </p:cNvSpPr>
            <p:nvPr/>
          </p:nvSpPr>
          <p:spPr bwMode="gray">
            <a:xfrm rot="21581866" flipH="1">
              <a:off x="1222157" y="3332163"/>
              <a:ext cx="1123950" cy="1123950"/>
            </a:xfrm>
            <a:prstGeom prst="ellipse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31"/>
            <p:cNvSpPr>
              <a:spLocks noChangeArrowheads="1"/>
            </p:cNvSpPr>
            <p:nvPr/>
          </p:nvSpPr>
          <p:spPr bwMode="gray">
            <a:xfrm>
              <a:off x="1219199" y="3391972"/>
              <a:ext cx="1120557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b="1" dirty="0" smtClean="0">
                  <a:solidFill>
                    <a:srgbClr val="FFFFFF"/>
                  </a:solidFill>
                </a:rPr>
                <a:t>A</a:t>
              </a:r>
              <a:endParaRPr lang="en-US" sz="5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utoShape 27"/>
          <p:cNvSpPr>
            <a:spLocks noChangeArrowheads="1"/>
          </p:cNvSpPr>
          <p:nvPr/>
        </p:nvSpPr>
        <p:spPr bwMode="gray">
          <a:xfrm>
            <a:off x="1981200" y="2590800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Due to technology, we don’t rely on our </a:t>
            </a:r>
            <a:endParaRPr lang="en-US" sz="2400" dirty="0" smtClean="0"/>
          </a:p>
          <a:p>
            <a:pPr algn="ctr"/>
            <a:r>
              <a:rPr lang="en-US" sz="2400" dirty="0" smtClean="0"/>
              <a:t>internal </a:t>
            </a:r>
            <a:r>
              <a:rPr lang="en-US" sz="2400" dirty="0"/>
              <a:t>memory as much.</a:t>
            </a:r>
            <a:endParaRPr lang="en-US" sz="2400" dirty="0"/>
          </a:p>
        </p:txBody>
      </p:sp>
      <p:sp>
        <p:nvSpPr>
          <p:cNvPr id="48" name="AutoShape 28"/>
          <p:cNvSpPr>
            <a:spLocks noChangeArrowheads="1"/>
          </p:cNvSpPr>
          <p:nvPr/>
        </p:nvSpPr>
        <p:spPr bwMode="gray">
          <a:xfrm>
            <a:off x="2057400" y="37338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Devices help us store more information </a:t>
            </a:r>
            <a:endParaRPr lang="en-US" sz="2400" dirty="0" smtClean="0"/>
          </a:p>
          <a:p>
            <a:pPr algn="ctr"/>
            <a:r>
              <a:rPr lang="en-US" sz="2400" dirty="0" smtClean="0"/>
              <a:t>in </a:t>
            </a:r>
            <a:r>
              <a:rPr lang="en-US" sz="2400" dirty="0"/>
              <a:t>our internal memory.</a:t>
            </a:r>
            <a:endParaRPr lang="en-US" sz="2400" dirty="0"/>
          </a:p>
        </p:txBody>
      </p:sp>
      <p:sp>
        <p:nvSpPr>
          <p:cNvPr id="49" name="AutoShape 29"/>
          <p:cNvSpPr>
            <a:spLocks noChangeArrowheads="1"/>
          </p:cNvSpPr>
          <p:nvPr/>
        </p:nvSpPr>
        <p:spPr bwMode="gray">
          <a:xfrm>
            <a:off x="1981200" y="4953001"/>
            <a:ext cx="5127843" cy="838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 algn="ctr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dirty="0"/>
              <a:t>We can remember more things as </a:t>
            </a:r>
            <a:r>
              <a:rPr lang="en-US" sz="2400" dirty="0" smtClean="0"/>
              <a:t>a</a:t>
            </a:r>
          </a:p>
          <a:p>
            <a:pPr algn="ctr"/>
            <a:r>
              <a:rPr lang="en-US" sz="2400" dirty="0" smtClean="0"/>
              <a:t> </a:t>
            </a:r>
            <a:r>
              <a:rPr lang="en-US" sz="2400" dirty="0"/>
              <a:t>result of technology.</a:t>
            </a:r>
            <a:endParaRPr lang="en-US" sz="2400" dirty="0"/>
          </a:p>
        </p:txBody>
      </p:sp>
      <p:sp>
        <p:nvSpPr>
          <p:cNvPr id="50" name="Rectangle 49"/>
          <p:cNvSpPr/>
          <p:nvPr/>
        </p:nvSpPr>
        <p:spPr>
          <a:xfrm>
            <a:off x="304800" y="1257849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</a:pPr>
            <a:r>
              <a:rPr lang="en-US" sz="2800" b="1" kern="10" dirty="0" smtClean="0">
                <a:ln w="0"/>
                <a:solidFill>
                  <a:schemeClr val="tx2"/>
                </a:solidFill>
              </a:rPr>
              <a:t>6. How </a:t>
            </a:r>
            <a:r>
              <a:rPr lang="en-US" sz="2800" b="1" kern="10" dirty="0">
                <a:ln w="0"/>
                <a:solidFill>
                  <a:schemeClr val="tx2"/>
                </a:solidFill>
              </a:rPr>
              <a:t>has memorization changed in the past thousand years?</a:t>
            </a:r>
            <a:endParaRPr lang="en-US" sz="2800" b="1" kern="10" dirty="0" smtClean="0">
              <a:ln w="0"/>
              <a:solidFill>
                <a:schemeClr val="tx2"/>
              </a:solidFill>
            </a:endParaRPr>
          </a:p>
        </p:txBody>
      </p:sp>
      <p:pic>
        <p:nvPicPr>
          <p:cNvPr id="18" name="Picture 2" descr="C:\Users\WIN\Desktop\dấu-tick-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01" y="2874903"/>
            <a:ext cx="851131" cy="85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69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7200" dirty="0" smtClean="0"/>
              <a:t>Thank You!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235TGpx_wave">
  <a:themeElements>
    <a:clrScheme name="Custom 64">
      <a:dk1>
        <a:srgbClr val="000000"/>
      </a:dk1>
      <a:lt1>
        <a:srgbClr val="FFFFFF"/>
      </a:lt1>
      <a:dk2>
        <a:srgbClr val="317162"/>
      </a:dk2>
      <a:lt2>
        <a:srgbClr val="EEFDB9"/>
      </a:lt2>
      <a:accent1>
        <a:srgbClr val="9BC63A"/>
      </a:accent1>
      <a:accent2>
        <a:srgbClr val="3FB786"/>
      </a:accent2>
      <a:accent3>
        <a:srgbClr val="B18BD1"/>
      </a:accent3>
      <a:accent4>
        <a:srgbClr val="79A5D5"/>
      </a:accent4>
      <a:accent5>
        <a:srgbClr val="DE8686"/>
      </a:accent5>
      <a:accent6>
        <a:srgbClr val="D692CC"/>
      </a:accent6>
      <a:hlink>
        <a:srgbClr val="BDB739"/>
      </a:hlink>
      <a:folHlink>
        <a:srgbClr val="CF9835"/>
      </a:folHlink>
    </a:clrScheme>
    <a:fontScheme name="Custom 17">
      <a:majorFont>
        <a:latin typeface="Lucida Sans Unicode"/>
        <a:ea typeface=""/>
        <a:cs typeface=""/>
      </a:majorFont>
      <a:minorFont>
        <a:latin typeface="Corbe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Custom 64">
    <a:dk1>
      <a:srgbClr val="000000"/>
    </a:dk1>
    <a:lt1>
      <a:srgbClr val="FFFFFF"/>
    </a:lt1>
    <a:dk2>
      <a:srgbClr val="317162"/>
    </a:dk2>
    <a:lt2>
      <a:srgbClr val="EEFDB9"/>
    </a:lt2>
    <a:accent1>
      <a:srgbClr val="9BC63A"/>
    </a:accent1>
    <a:accent2>
      <a:srgbClr val="3FB786"/>
    </a:accent2>
    <a:accent3>
      <a:srgbClr val="B18BD1"/>
    </a:accent3>
    <a:accent4>
      <a:srgbClr val="79A5D5"/>
    </a:accent4>
    <a:accent5>
      <a:srgbClr val="DE8686"/>
    </a:accent5>
    <a:accent6>
      <a:srgbClr val="D692CC"/>
    </a:accent6>
    <a:hlink>
      <a:srgbClr val="BDB739"/>
    </a:hlink>
    <a:folHlink>
      <a:srgbClr val="CF9835"/>
    </a:folHlink>
  </a:clrScheme>
  <a:fontScheme name="Custom 17">
    <a:majorFont>
      <a:latin typeface="Lucida Sans Unicode"/>
      <a:ea typeface=""/>
      <a:cs typeface=""/>
    </a:majorFont>
    <a:minorFont>
      <a:latin typeface="Corbe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P235TGpx_wave</Template>
  <TotalTime>6404</TotalTime>
  <Words>2957</Words>
  <Application>Microsoft Office PowerPoint</Application>
  <PresentationFormat>On-screen Show (4:3)</PresentationFormat>
  <Paragraphs>787</Paragraphs>
  <Slides>93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94" baseType="lpstr">
      <vt:lpstr>P235TGpx_wave</vt:lpstr>
      <vt:lpstr> UNIT 01</vt:lpstr>
      <vt:lpstr> WHAT MAKES PEOPLE HAPPY?</vt:lpstr>
      <vt:lpstr>PowerPoint Presentation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READING COMPREHENSION</vt:lpstr>
      <vt:lpstr>READING COMPREHENSION</vt:lpstr>
      <vt:lpstr>READING COMPREHENSION</vt:lpstr>
      <vt:lpstr>READING COMPREHENSION</vt:lpstr>
      <vt:lpstr>READING COMPREHENSION</vt:lpstr>
      <vt:lpstr>READING COMPREHENSION</vt:lpstr>
      <vt:lpstr> UNIT 02</vt:lpstr>
      <vt:lpstr> Creativity Test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READING COMPREHENSION</vt:lpstr>
      <vt:lpstr>READING COMPREHENSION</vt:lpstr>
      <vt:lpstr>READING COMPREHENSION</vt:lpstr>
      <vt:lpstr>READING COMPREHENSION</vt:lpstr>
      <vt:lpstr>READING COMPREHENSION</vt:lpstr>
      <vt:lpstr>READING COMPREHENSION</vt:lpstr>
      <vt:lpstr> UNIT 03</vt:lpstr>
      <vt:lpstr> THE MOST POPULAR  WEBSITES IN VIETNAM</vt:lpstr>
      <vt:lpstr>PowerPoint Presentation</vt:lpstr>
      <vt:lpstr>READING COMPREHENSION</vt:lpstr>
      <vt:lpstr>READING COMPREHENSION</vt:lpstr>
      <vt:lpstr>READING COMPREHENSION</vt:lpstr>
      <vt:lpstr>READING COMPREHENSION</vt:lpstr>
      <vt:lpstr>READING COMPREHENSION</vt:lpstr>
      <vt:lpstr>READING COMPREHENSION</vt:lpstr>
      <vt:lpstr> UNIT 04</vt:lpstr>
      <vt:lpstr>PowerPoint Presentation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COMPREHENSION</vt:lpstr>
      <vt:lpstr>READING COMPREHENSION</vt:lpstr>
      <vt:lpstr>READING COMPREHENSION</vt:lpstr>
      <vt:lpstr>READING COMPREHENSION</vt:lpstr>
      <vt:lpstr>READING COMPREHENSION</vt:lpstr>
      <vt:lpstr>READING COMPREHENSION</vt:lpstr>
      <vt:lpstr> UNIT 05</vt:lpstr>
      <vt:lpstr>PowerPoint Presentation</vt:lpstr>
      <vt:lpstr>PowerPoint Presentation</vt:lpstr>
      <vt:lpstr>PowerPoint Presentation</vt:lpstr>
      <vt:lpstr>READING COMPREHENSION</vt:lpstr>
      <vt:lpstr>READING COMPREHENSION</vt:lpstr>
      <vt:lpstr>READING COMPREHENSION</vt:lpstr>
      <vt:lpstr>READING COMPREHENSION</vt:lpstr>
      <vt:lpstr>READING COMPREHENSION</vt:lpstr>
      <vt:lpstr>READING COMPREHENSION</vt:lpstr>
      <vt:lpstr>Thank You!</vt:lpstr>
    </vt:vector>
  </TitlesOfParts>
  <Company>CKK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WIN</dc:creator>
  <cp:lastModifiedBy>WIN</cp:lastModifiedBy>
  <cp:revision>54</cp:revision>
  <dcterms:created xsi:type="dcterms:W3CDTF">2022-08-14T04:23:50Z</dcterms:created>
  <dcterms:modified xsi:type="dcterms:W3CDTF">2022-09-06T04:19:32Z</dcterms:modified>
</cp:coreProperties>
</file>