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Default Extension="jpeg" ContentType="image/jpeg"/>
  <Override PartName="/ppt/tableStyles.xml" ContentType="application/vnd.openxmlformats-officedocument.presentationml.tableStyles+xml"/>
  <Default Extension="emf" ContentType="image/x-emf"/>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embeddings/oleObject1.bin" ContentType="application/vnd.openxmlformats-officedocument.oleObject"/>
  <Override PartName="/ppt/slideLayouts/slideLayout6.xml" ContentType="application/vnd.openxmlformats-officedocument.presentationml.slideLayout+xml"/>
  <Override PartName="/ppt/slides/slide5.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8.xml" ContentType="application/vnd.openxmlformats-officedocument.presentationml.slide+xml"/>
  <Override PartName="/ppt/presentation.xml" ContentType="application/vnd.openxmlformats-officedocument.presentationml.presentation.main+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slides/slide6.xml" ContentType="application/vnd.openxmlformats-officedocument.presentationml.slide+xml"/>
  <Default Extension="vml" ContentType="application/vnd.openxmlformats-officedocument.vmlDrawing"/>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15"/>
  </p:notesMasterIdLst>
  <p:sldIdLst>
    <p:sldId id="271" r:id="rId2"/>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00B0F0"/>
    <a:srgbClr val="70C2F3"/>
    <a:srgbClr val="4DBFE8"/>
    <a:srgbClr val="00CBDF"/>
    <a:srgbClr val="2ACFE2"/>
    <a:srgbClr val="00C5D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snapToGrid="0" snapToObjects="1">
      <p:cViewPr varScale="1">
        <p:scale>
          <a:sx n="111" d="100"/>
          <a:sy n="111" d="100"/>
        </p:scale>
        <p:origin x="-816" y="-10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F1E58D-3CC8-ED49-9ADB-B6BAC63F260E}" type="datetimeFigureOut">
              <a:rPr lang="en-US" smtClean="0"/>
              <a:pPr/>
              <a:t>10/24/11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7DFFCB-BA2B-3542-99FE-9CFDF988FA4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913674-5599-1A43-A2C9-70E2EF95A2E6}" type="slidenum">
              <a:rPr lang="en-US"/>
              <a:pPr/>
              <a:t>1</a:t>
            </a:fld>
            <a:endParaRPr lang="en-US"/>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p:txBody>
          <a:bodyPr/>
          <a:lstStyle/>
          <a:p>
            <a:r>
              <a:rPr lang="en-US"/>
              <a:t>A paleontologist is looking at a fossil of a ammonite that he has found among rocks on a sea shore. Fossils appear as rock slowly forms around objects buried in mud. As the rock forms, the shape and anatomy of buried animals and plants can be preserved. Ammonites are one of the most common fossils. They lived in the ocean 240-265 million years ago, and became extinct around the time of the dinosaurs. The discovery of fossils has taught us a lot about life long ago.</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57DFFCB-BA2B-3542-99FE-9CFDF988FA46}"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57897B3-309E-1D4E-8FE2-1D347B858D6E}" type="datetimeFigureOut">
              <a:rPr lang="en-US" smtClean="0"/>
              <a:pPr/>
              <a:t>10/24/11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57897B3-309E-1D4E-8FE2-1D347B858D6E}" type="datetimeFigureOut">
              <a:rPr lang="en-US" smtClean="0"/>
              <a:pPr/>
              <a:t>10/24/11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57897B3-309E-1D4E-8FE2-1D347B858D6E}" type="datetimeFigureOut">
              <a:rPr lang="en-US" smtClean="0"/>
              <a:pPr/>
              <a:t>10/24/11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897B3-309E-1D4E-8FE2-1D347B858D6E}" type="datetimeFigureOut">
              <a:rPr lang="en-US" smtClean="0"/>
              <a:pPr/>
              <a:t>10/24/11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7897B3-309E-1D4E-8FE2-1D347B858D6E}" type="datetimeFigureOut">
              <a:rPr lang="en-US" smtClean="0"/>
              <a:pPr/>
              <a:t>10/24/11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57897B3-309E-1D4E-8FE2-1D347B858D6E}" type="datetimeFigureOut">
              <a:rPr lang="en-US" smtClean="0"/>
              <a:pPr/>
              <a:t>10/24/11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7897B3-309E-1D4E-8FE2-1D347B858D6E}" type="datetimeFigureOut">
              <a:rPr lang="en-US" smtClean="0"/>
              <a:pPr/>
              <a:t>10/24/11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96C37B-1CD2-7F4F-A0F9-D3B983E569D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7897B3-309E-1D4E-8FE2-1D347B858D6E}" type="datetimeFigureOut">
              <a:rPr lang="en-US" smtClean="0"/>
              <a:pPr/>
              <a:t>10/24/11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96C37B-1CD2-7F4F-A0F9-D3B983E569D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4" Type="http://schemas.openxmlformats.org/officeDocument/2006/relationships/oleObject" Target="../embeddings/oleObject1.bin"/><Relationship Id="rId5" Type="http://schemas.openxmlformats.org/officeDocument/2006/relationships/image" Target="../media/image2.png"/><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1" Type="http://schemas.openxmlformats.org/officeDocument/2006/relationships/image" Target="../media/image11.png"/><Relationship Id="rId12" Type="http://schemas.openxmlformats.org/officeDocument/2006/relationships/image" Target="../media/image12.png"/><Relationship Id="rId13" Type="http://schemas.openxmlformats.org/officeDocument/2006/relationships/image" Target="../media/image13.png"/><Relationship Id="rId14" Type="http://schemas.openxmlformats.org/officeDocument/2006/relationships/image" Target="../media/image14.png"/><Relationship Id="rId15" Type="http://schemas.openxmlformats.org/officeDocument/2006/relationships/image" Target="../media/image15.png"/><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8.emf"/><Relationship Id="rId9" Type="http://schemas.openxmlformats.org/officeDocument/2006/relationships/image" Target="../media/image9.png"/><Relationship Id="rId10"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emf"/><Relationship Id="rId3" Type="http://schemas.openxmlformats.org/officeDocument/2006/relationships/image" Target="../media/image1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emf"/><Relationship Id="rId3"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20.png"/><Relationship Id="rId1" Type="http://schemas.openxmlformats.org/officeDocument/2006/relationships/slideLayout" Target="../slideLayouts/slideLayout1.xml"/><Relationship Id="rId2" Type="http://schemas.openxmlformats.org/officeDocument/2006/relationships/image" Target="../media/image8.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emf"/><Relationship Id="rId3"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4" Type="http://schemas.openxmlformats.org/officeDocument/2006/relationships/image" Target="../media/image23.png"/><Relationship Id="rId1" Type="http://schemas.openxmlformats.org/officeDocument/2006/relationships/slideLayout" Target="../slideLayouts/slideLayout1.xml"/><Relationship Id="rId2"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4" Type="http://schemas.openxmlformats.org/officeDocument/2006/relationships/image" Target="../media/image25.png"/><Relationship Id="rId1" Type="http://schemas.openxmlformats.org/officeDocument/2006/relationships/slideLayout" Target="../slideLayouts/slideLayout1.xml"/><Relationship Id="rId2" Type="http://schemas.openxmlformats.org/officeDocument/2006/relationships/image" Target="../media/image8.e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emf"/><Relationship Id="rId3" Type="http://schemas.openxmlformats.org/officeDocument/2006/relationships/image" Target="../media/image2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6.png"/><Relationship Id="rId3"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4" Type="http://schemas.openxmlformats.org/officeDocument/2006/relationships/image" Target="../media/image28.png"/><Relationship Id="rId1" Type="http://schemas.openxmlformats.org/officeDocument/2006/relationships/slideLayout" Target="../slideLayouts/slideLayout1.xml"/><Relationship Id="rId2" Type="http://schemas.openxmlformats.org/officeDocument/2006/relationships/image" Target="../media/image8.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emf"/><Relationship Id="rId3" Type="http://schemas.openxmlformats.org/officeDocument/2006/relationships/image" Target="../media/image2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emf"/><Relationship Id="rId3"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12292" name="Object 4"/>
          <p:cNvGraphicFramePr>
            <a:graphicFrameLocks noChangeAspect="1"/>
          </p:cNvGraphicFramePr>
          <p:nvPr/>
        </p:nvGraphicFramePr>
        <p:xfrm>
          <a:off x="0" y="571500"/>
          <a:ext cx="9144000" cy="5715000"/>
        </p:xfrm>
        <a:graphic>
          <a:graphicData uri="http://schemas.openxmlformats.org/presentationml/2006/ole">
            <p:oleObj spid="_x0000_s25602" r:id="rId4" imgW="10971429" imgH="6857143" progId="">
              <p:embed/>
            </p:oleObj>
          </a:graphicData>
        </a:graphic>
      </p:graphicFrame>
      <p:pic>
        <p:nvPicPr>
          <p:cNvPr id="3" name="Picture 2"/>
          <p:cNvPicPr>
            <a:picLocks noChangeAspect="1"/>
          </p:cNvPicPr>
          <p:nvPr/>
        </p:nvPicPr>
        <p:blipFill>
          <a:blip r:embed="rId5"/>
          <a:stretch>
            <a:fillRect/>
          </a:stretch>
        </p:blipFill>
        <p:spPr>
          <a:xfrm>
            <a:off x="606457" y="1363480"/>
            <a:ext cx="7947660" cy="4754880"/>
          </a:xfrm>
          <a:prstGeom prst="rect">
            <a:avLst/>
          </a:prstGeom>
          <a:ln w="38100">
            <a:solidFill>
              <a:schemeClr val="tx1"/>
            </a:solidFill>
            <a:miter lim="800000"/>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rcRect l="1457"/>
          <a:stretch>
            <a:fillRect/>
          </a:stretch>
        </p:blipFill>
        <p:spPr>
          <a:xfrm>
            <a:off x="45720" y="21845"/>
            <a:ext cx="7418852" cy="1234440"/>
          </a:xfrm>
          <a:prstGeom prst="rect">
            <a:avLst/>
          </a:prstGeom>
        </p:spPr>
      </p:pic>
      <p:pic>
        <p:nvPicPr>
          <p:cNvPr id="6" name="Picture 5"/>
          <p:cNvPicPr>
            <a:picLocks noChangeAspect="1"/>
          </p:cNvPicPr>
          <p:nvPr/>
        </p:nvPicPr>
        <p:blipFill>
          <a:blip r:embed="rId4"/>
          <a:stretch>
            <a:fillRect/>
          </a:stretch>
        </p:blipFill>
        <p:spPr>
          <a:xfrm>
            <a:off x="0" y="1234441"/>
            <a:ext cx="5207000" cy="2265045"/>
          </a:xfrm>
          <a:prstGeom prst="rect">
            <a:avLst/>
          </a:prstGeom>
        </p:spPr>
      </p:pic>
      <p:pic>
        <p:nvPicPr>
          <p:cNvPr id="7" name="Picture 6"/>
          <p:cNvPicPr>
            <a:picLocks noChangeAspect="1"/>
          </p:cNvPicPr>
          <p:nvPr/>
        </p:nvPicPr>
        <p:blipFill>
          <a:blip r:embed="rId5"/>
          <a:stretch>
            <a:fillRect/>
          </a:stretch>
        </p:blipFill>
        <p:spPr>
          <a:xfrm>
            <a:off x="5321808" y="1256285"/>
            <a:ext cx="2520188" cy="2244217"/>
          </a:xfrm>
          <a:prstGeom prst="rect">
            <a:avLst/>
          </a:prstGeom>
        </p:spPr>
      </p:pic>
      <p:pic>
        <p:nvPicPr>
          <p:cNvPr id="8" name="Picture 7"/>
          <p:cNvPicPr>
            <a:picLocks noChangeAspect="1"/>
          </p:cNvPicPr>
          <p:nvPr/>
        </p:nvPicPr>
        <p:blipFill>
          <a:blip r:embed="rId6"/>
          <a:stretch>
            <a:fillRect/>
          </a:stretch>
        </p:blipFill>
        <p:spPr>
          <a:xfrm>
            <a:off x="0" y="3646805"/>
            <a:ext cx="5227828" cy="2322322"/>
          </a:xfrm>
          <a:prstGeom prst="rect">
            <a:avLst/>
          </a:prstGeom>
        </p:spPr>
      </p:pic>
      <p:pic>
        <p:nvPicPr>
          <p:cNvPr id="9" name="Picture 8"/>
          <p:cNvPicPr>
            <a:picLocks noChangeAspect="1"/>
          </p:cNvPicPr>
          <p:nvPr/>
        </p:nvPicPr>
        <p:blipFill>
          <a:blip r:embed="rId7"/>
          <a:stretch>
            <a:fillRect/>
          </a:stretch>
        </p:blipFill>
        <p:spPr>
          <a:xfrm>
            <a:off x="5321808" y="3646805"/>
            <a:ext cx="2520188" cy="2249424"/>
          </a:xfrm>
          <a:prstGeom prst="rect">
            <a:avLst/>
          </a:prstGeom>
        </p:spPr>
      </p:pic>
      <p:pic>
        <p:nvPicPr>
          <p:cNvPr id="11" name="Picture 10"/>
          <p:cNvPicPr/>
          <p:nvPr/>
        </p:nvPicPr>
        <p:blipFill>
          <a:blip r:embed="rId8">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12" name="Picture 11"/>
          <p:cNvPicPr>
            <a:picLocks noChangeAspect="1"/>
          </p:cNvPicPr>
          <p:nvPr/>
        </p:nvPicPr>
        <p:blipFill>
          <a:blip r:embed="rId9"/>
          <a:stretch>
            <a:fillRect/>
          </a:stretch>
        </p:blipFill>
        <p:spPr>
          <a:xfrm>
            <a:off x="5394960" y="5680329"/>
            <a:ext cx="924560" cy="302260"/>
          </a:xfrm>
          <a:prstGeom prst="rect">
            <a:avLst/>
          </a:prstGeom>
        </p:spPr>
      </p:pic>
      <p:pic>
        <p:nvPicPr>
          <p:cNvPr id="13" name="Picture 12"/>
          <p:cNvPicPr>
            <a:picLocks noChangeAspect="1"/>
          </p:cNvPicPr>
          <p:nvPr/>
        </p:nvPicPr>
        <p:blipFill>
          <a:blip r:embed="rId10"/>
          <a:stretch>
            <a:fillRect/>
          </a:stretch>
        </p:blipFill>
        <p:spPr>
          <a:xfrm>
            <a:off x="5394960" y="3291840"/>
            <a:ext cx="897890" cy="328930"/>
          </a:xfrm>
          <a:prstGeom prst="rect">
            <a:avLst/>
          </a:prstGeom>
        </p:spPr>
      </p:pic>
      <p:pic>
        <p:nvPicPr>
          <p:cNvPr id="14" name="Picture 13"/>
          <p:cNvPicPr>
            <a:picLocks noChangeAspect="1"/>
          </p:cNvPicPr>
          <p:nvPr/>
        </p:nvPicPr>
        <p:blipFill>
          <a:blip r:embed="rId11"/>
          <a:stretch>
            <a:fillRect/>
          </a:stretch>
        </p:blipFill>
        <p:spPr>
          <a:xfrm>
            <a:off x="2754989" y="3291840"/>
            <a:ext cx="1182370" cy="311150"/>
          </a:xfrm>
          <a:prstGeom prst="rect">
            <a:avLst/>
          </a:prstGeom>
        </p:spPr>
      </p:pic>
      <p:pic>
        <p:nvPicPr>
          <p:cNvPr id="15" name="Picture 14"/>
          <p:cNvPicPr>
            <a:picLocks noChangeAspect="1"/>
          </p:cNvPicPr>
          <p:nvPr/>
        </p:nvPicPr>
        <p:blipFill>
          <a:blip r:embed="rId12"/>
          <a:stretch>
            <a:fillRect/>
          </a:stretch>
        </p:blipFill>
        <p:spPr>
          <a:xfrm>
            <a:off x="91440" y="3291840"/>
            <a:ext cx="586740" cy="293370"/>
          </a:xfrm>
          <a:prstGeom prst="rect">
            <a:avLst/>
          </a:prstGeom>
        </p:spPr>
      </p:pic>
      <p:pic>
        <p:nvPicPr>
          <p:cNvPr id="16" name="Picture 15"/>
          <p:cNvPicPr>
            <a:picLocks noChangeAspect="1"/>
          </p:cNvPicPr>
          <p:nvPr/>
        </p:nvPicPr>
        <p:blipFill>
          <a:blip r:embed="rId13"/>
          <a:stretch>
            <a:fillRect/>
          </a:stretch>
        </p:blipFill>
        <p:spPr>
          <a:xfrm>
            <a:off x="2754989" y="5715000"/>
            <a:ext cx="693420" cy="311150"/>
          </a:xfrm>
          <a:prstGeom prst="rect">
            <a:avLst/>
          </a:prstGeom>
        </p:spPr>
      </p:pic>
      <p:pic>
        <p:nvPicPr>
          <p:cNvPr id="17" name="Picture 16"/>
          <p:cNvPicPr>
            <a:picLocks noChangeAspect="1"/>
          </p:cNvPicPr>
          <p:nvPr/>
        </p:nvPicPr>
        <p:blipFill>
          <a:blip r:embed="rId14"/>
          <a:stretch>
            <a:fillRect/>
          </a:stretch>
        </p:blipFill>
        <p:spPr>
          <a:xfrm>
            <a:off x="118872" y="5715000"/>
            <a:ext cx="1609090" cy="226568"/>
          </a:xfrm>
          <a:prstGeom prst="rect">
            <a:avLst/>
          </a:prstGeom>
        </p:spPr>
      </p:pic>
      <p:pic>
        <p:nvPicPr>
          <p:cNvPr id="18" name="Picture 17"/>
          <p:cNvPicPr>
            <a:picLocks noChangeAspect="1"/>
          </p:cNvPicPr>
          <p:nvPr/>
        </p:nvPicPr>
        <p:blipFill>
          <a:blip r:embed="rId15"/>
          <a:srcRect l="698" r="3492"/>
          <a:stretch>
            <a:fillRect/>
          </a:stretch>
        </p:blipFill>
        <p:spPr>
          <a:xfrm>
            <a:off x="1" y="6005719"/>
            <a:ext cx="7321160" cy="82269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6" name="Picture 5"/>
          <p:cNvPicPr>
            <a:picLocks noChangeAspect="1"/>
          </p:cNvPicPr>
          <p:nvPr/>
        </p:nvPicPr>
        <p:blipFill>
          <a:blip r:embed="rId3"/>
          <a:stretch>
            <a:fillRect/>
          </a:stretch>
        </p:blipFill>
        <p:spPr>
          <a:xfrm>
            <a:off x="0" y="1028040"/>
            <a:ext cx="9144000" cy="2816907"/>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rcRect r="1905"/>
          <a:stretch>
            <a:fillRect/>
          </a:stretch>
        </p:blipFill>
        <p:spPr>
          <a:xfrm>
            <a:off x="-1" y="594989"/>
            <a:ext cx="9009394" cy="4049520"/>
          </a:xfrm>
          <a:prstGeom prst="rect">
            <a:avLst/>
          </a:prstGeom>
        </p:spPr>
      </p:pic>
      <p:sp>
        <p:nvSpPr>
          <p:cNvPr id="5" name="TextBox 4"/>
          <p:cNvSpPr txBox="1"/>
          <p:nvPr/>
        </p:nvSpPr>
        <p:spPr>
          <a:xfrm>
            <a:off x="1431544" y="1707444"/>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
        <p:nvSpPr>
          <p:cNvPr id="6" name="TextBox 5"/>
          <p:cNvSpPr txBox="1"/>
          <p:nvPr/>
        </p:nvSpPr>
        <p:spPr>
          <a:xfrm>
            <a:off x="1431543" y="2478024"/>
            <a:ext cx="445235" cy="461665"/>
          </a:xfrm>
          <a:prstGeom prst="rect">
            <a:avLst/>
          </a:prstGeom>
          <a:noFill/>
        </p:spPr>
        <p:txBody>
          <a:bodyPr wrap="square" rtlCol="0">
            <a:spAutoFit/>
          </a:bodyPr>
          <a:lstStyle/>
          <a:p>
            <a:r>
              <a:rPr lang="en-US" sz="2400" b="1" dirty="0">
                <a:solidFill>
                  <a:srgbClr val="00B0F0"/>
                </a:solidFill>
              </a:rPr>
              <a:t>F</a:t>
            </a:r>
          </a:p>
        </p:txBody>
      </p:sp>
      <p:sp>
        <p:nvSpPr>
          <p:cNvPr id="7" name="TextBox 6"/>
          <p:cNvSpPr txBox="1"/>
          <p:nvPr/>
        </p:nvSpPr>
        <p:spPr>
          <a:xfrm>
            <a:off x="1431543" y="2990088"/>
            <a:ext cx="445235" cy="461665"/>
          </a:xfrm>
          <a:prstGeom prst="rect">
            <a:avLst/>
          </a:prstGeom>
          <a:noFill/>
        </p:spPr>
        <p:txBody>
          <a:bodyPr wrap="square" rtlCol="0">
            <a:spAutoFit/>
          </a:bodyPr>
          <a:lstStyle/>
          <a:p>
            <a:r>
              <a:rPr lang="en-US" sz="2400" b="1" dirty="0">
                <a:solidFill>
                  <a:srgbClr val="00B0F0"/>
                </a:solidFill>
              </a:rPr>
              <a:t>F</a:t>
            </a:r>
          </a:p>
        </p:txBody>
      </p:sp>
      <p:sp>
        <p:nvSpPr>
          <p:cNvPr id="8" name="TextBox 7"/>
          <p:cNvSpPr txBox="1"/>
          <p:nvPr/>
        </p:nvSpPr>
        <p:spPr>
          <a:xfrm>
            <a:off x="1431542" y="3474720"/>
            <a:ext cx="445235" cy="461665"/>
          </a:xfrm>
          <a:prstGeom prst="rect">
            <a:avLst/>
          </a:prstGeom>
          <a:noFill/>
        </p:spPr>
        <p:txBody>
          <a:bodyPr wrap="square" rtlCol="0">
            <a:spAutoFit/>
          </a:bodyPr>
          <a:lstStyle/>
          <a:p>
            <a:r>
              <a:rPr lang="en-US" sz="2400" b="1" dirty="0" smtClean="0">
                <a:solidFill>
                  <a:srgbClr val="00B0F0"/>
                </a:solidFill>
              </a:rPr>
              <a:t>T</a:t>
            </a:r>
            <a:endParaRPr lang="en-US" sz="2400" b="1" dirty="0">
              <a:solidFill>
                <a:srgbClr val="00B0F0"/>
              </a:solidFill>
            </a:endParaRPr>
          </a:p>
        </p:txBody>
      </p:sp>
      <p:sp>
        <p:nvSpPr>
          <p:cNvPr id="9" name="TextBox 8"/>
          <p:cNvSpPr txBox="1"/>
          <p:nvPr/>
        </p:nvSpPr>
        <p:spPr>
          <a:xfrm>
            <a:off x="1431544" y="3995928"/>
            <a:ext cx="445235" cy="461665"/>
          </a:xfrm>
          <a:prstGeom prst="rect">
            <a:avLst/>
          </a:prstGeom>
          <a:noFill/>
        </p:spPr>
        <p:txBody>
          <a:bodyPr wrap="square" rtlCol="0">
            <a:spAutoFit/>
          </a:bodyPr>
          <a:lstStyle/>
          <a:p>
            <a:r>
              <a:rPr lang="en-US" sz="2400" b="1" dirty="0">
                <a:solidFill>
                  <a:srgbClr val="00B0F0"/>
                </a:solidFill>
              </a:rPr>
              <a:t>F</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0" y="0"/>
            <a:ext cx="8242976" cy="1052884"/>
          </a:xfrm>
          <a:prstGeom prst="rect">
            <a:avLst/>
          </a:prstGeom>
        </p:spPr>
      </p:pic>
      <p:pic>
        <p:nvPicPr>
          <p:cNvPr id="5" name="Picture 4"/>
          <p:cNvPicPr>
            <a:picLocks noChangeAspect="1"/>
          </p:cNvPicPr>
          <p:nvPr/>
        </p:nvPicPr>
        <p:blipFill>
          <a:blip r:embed="rId4"/>
          <a:stretch>
            <a:fillRect/>
          </a:stretch>
        </p:blipFill>
        <p:spPr>
          <a:xfrm>
            <a:off x="215228" y="4053078"/>
            <a:ext cx="3600450" cy="2804922"/>
          </a:xfrm>
          <a:prstGeom prst="rect">
            <a:avLst/>
          </a:prstGeom>
        </p:spPr>
      </p:pic>
      <p:pic>
        <p:nvPicPr>
          <p:cNvPr id="6" name="Picture 5"/>
          <p:cNvPicPr>
            <a:picLocks noChangeAspect="1"/>
          </p:cNvPicPr>
          <p:nvPr/>
        </p:nvPicPr>
        <p:blipFill>
          <a:blip r:embed="rId5"/>
          <a:stretch>
            <a:fillRect/>
          </a:stretch>
        </p:blipFill>
        <p:spPr>
          <a:xfrm>
            <a:off x="215228" y="1052883"/>
            <a:ext cx="6993509" cy="2880868"/>
          </a:xfrm>
          <a:prstGeom prst="rect">
            <a:avLst/>
          </a:prstGeom>
        </p:spPr>
      </p:pic>
      <p:sp>
        <p:nvSpPr>
          <p:cNvPr id="7" name="TextBox 6"/>
          <p:cNvSpPr txBox="1"/>
          <p:nvPr/>
        </p:nvSpPr>
        <p:spPr>
          <a:xfrm>
            <a:off x="500209" y="1354667"/>
            <a:ext cx="445235" cy="461665"/>
          </a:xfrm>
          <a:prstGeom prst="rect">
            <a:avLst/>
          </a:prstGeom>
          <a:noFill/>
        </p:spPr>
        <p:txBody>
          <a:bodyPr wrap="square" rtlCol="0">
            <a:spAutoFit/>
          </a:bodyPr>
          <a:lstStyle/>
          <a:p>
            <a:r>
              <a:rPr lang="en-US" sz="2400" b="1" dirty="0" err="1" smtClean="0">
                <a:solidFill>
                  <a:srgbClr val="00B0F0"/>
                </a:solidFill>
              </a:rPr>
              <a:t>d</a:t>
            </a:r>
            <a:endParaRPr lang="en-US" sz="2400" b="1" dirty="0">
              <a:solidFill>
                <a:srgbClr val="00B0F0"/>
              </a:solidFill>
            </a:endParaRPr>
          </a:p>
        </p:txBody>
      </p:sp>
      <p:sp>
        <p:nvSpPr>
          <p:cNvPr id="8" name="TextBox 7"/>
          <p:cNvSpPr txBox="1"/>
          <p:nvPr/>
        </p:nvSpPr>
        <p:spPr>
          <a:xfrm>
            <a:off x="500209" y="1764792"/>
            <a:ext cx="445235" cy="461665"/>
          </a:xfrm>
          <a:prstGeom prst="rect">
            <a:avLst/>
          </a:prstGeom>
          <a:noFill/>
        </p:spPr>
        <p:txBody>
          <a:bodyPr wrap="square" rtlCol="0">
            <a:spAutoFit/>
          </a:bodyPr>
          <a:lstStyle/>
          <a:p>
            <a:r>
              <a:rPr lang="en-US" sz="2400" b="1" dirty="0" err="1" smtClean="0">
                <a:solidFill>
                  <a:srgbClr val="00B0F0"/>
                </a:solidFill>
              </a:rPr>
              <a:t>b</a:t>
            </a:r>
            <a:endParaRPr lang="en-US" sz="2400" b="1" dirty="0">
              <a:solidFill>
                <a:srgbClr val="00B0F0"/>
              </a:solidFill>
            </a:endParaRPr>
          </a:p>
        </p:txBody>
      </p:sp>
      <p:sp>
        <p:nvSpPr>
          <p:cNvPr id="9" name="TextBox 8"/>
          <p:cNvSpPr txBox="1"/>
          <p:nvPr/>
        </p:nvSpPr>
        <p:spPr>
          <a:xfrm>
            <a:off x="500209" y="2194560"/>
            <a:ext cx="445235" cy="461665"/>
          </a:xfrm>
          <a:prstGeom prst="rect">
            <a:avLst/>
          </a:prstGeom>
          <a:noFill/>
        </p:spPr>
        <p:txBody>
          <a:bodyPr wrap="square" rtlCol="0">
            <a:spAutoFit/>
          </a:bodyPr>
          <a:lstStyle/>
          <a:p>
            <a:r>
              <a:rPr lang="en-US" sz="2400" b="1" dirty="0" smtClean="0">
                <a:solidFill>
                  <a:srgbClr val="00B0F0"/>
                </a:solidFill>
              </a:rPr>
              <a:t>a</a:t>
            </a:r>
            <a:endParaRPr lang="en-US" sz="2400" b="1" dirty="0">
              <a:solidFill>
                <a:srgbClr val="00B0F0"/>
              </a:solidFill>
            </a:endParaRPr>
          </a:p>
        </p:txBody>
      </p:sp>
      <p:sp>
        <p:nvSpPr>
          <p:cNvPr id="10" name="TextBox 9"/>
          <p:cNvSpPr txBox="1"/>
          <p:nvPr/>
        </p:nvSpPr>
        <p:spPr>
          <a:xfrm>
            <a:off x="500209" y="2596896"/>
            <a:ext cx="445235" cy="461665"/>
          </a:xfrm>
          <a:prstGeom prst="rect">
            <a:avLst/>
          </a:prstGeom>
          <a:noFill/>
        </p:spPr>
        <p:txBody>
          <a:bodyPr wrap="square" rtlCol="0">
            <a:spAutoFit/>
          </a:bodyPr>
          <a:lstStyle/>
          <a:p>
            <a:r>
              <a:rPr lang="en-US" sz="2400" b="1" dirty="0" err="1" smtClean="0">
                <a:solidFill>
                  <a:srgbClr val="00B0F0"/>
                </a:solidFill>
              </a:rPr>
              <a:t>c</a:t>
            </a:r>
            <a:endParaRPr lang="en-US" sz="2400" b="1" dirty="0">
              <a:solidFill>
                <a:srgbClr val="00B0F0"/>
              </a:solidFill>
            </a:endParaRPr>
          </a:p>
        </p:txBody>
      </p:sp>
      <p:sp>
        <p:nvSpPr>
          <p:cNvPr id="11" name="TextBox 10"/>
          <p:cNvSpPr txBox="1"/>
          <p:nvPr/>
        </p:nvSpPr>
        <p:spPr>
          <a:xfrm>
            <a:off x="500209" y="3017520"/>
            <a:ext cx="445235" cy="461665"/>
          </a:xfrm>
          <a:prstGeom prst="rect">
            <a:avLst/>
          </a:prstGeom>
          <a:noFill/>
        </p:spPr>
        <p:txBody>
          <a:bodyPr wrap="square" rtlCol="0">
            <a:spAutoFit/>
          </a:bodyPr>
          <a:lstStyle/>
          <a:p>
            <a:r>
              <a:rPr lang="en-US" sz="2400" b="1" dirty="0" err="1" smtClean="0">
                <a:solidFill>
                  <a:srgbClr val="00B0F0"/>
                </a:solidFill>
              </a:rPr>
              <a:t>f</a:t>
            </a:r>
            <a:endParaRPr lang="en-US" sz="2400" b="1" dirty="0">
              <a:solidFill>
                <a:srgbClr val="00B0F0"/>
              </a:solidFill>
            </a:endParaRPr>
          </a:p>
        </p:txBody>
      </p:sp>
      <p:sp>
        <p:nvSpPr>
          <p:cNvPr id="12" name="TextBox 11"/>
          <p:cNvSpPr txBox="1"/>
          <p:nvPr/>
        </p:nvSpPr>
        <p:spPr>
          <a:xfrm>
            <a:off x="500209" y="3472086"/>
            <a:ext cx="445235" cy="461665"/>
          </a:xfrm>
          <a:prstGeom prst="rect">
            <a:avLst/>
          </a:prstGeom>
          <a:noFill/>
        </p:spPr>
        <p:txBody>
          <a:bodyPr wrap="square" rtlCol="0">
            <a:spAutoFit/>
          </a:bodyPr>
          <a:lstStyle/>
          <a:p>
            <a:r>
              <a:rPr lang="en-US" sz="2400" b="1" dirty="0" err="1" smtClean="0">
                <a:solidFill>
                  <a:srgbClr val="00B0F0"/>
                </a:solidFill>
              </a:rPr>
              <a:t>e</a:t>
            </a:r>
            <a:endParaRPr lang="en-US" sz="2400" b="1" dirty="0">
              <a:solidFill>
                <a:srgbClr val="00B0F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 y="282197"/>
            <a:ext cx="9144001" cy="4767884"/>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607820" y="913673"/>
            <a:ext cx="7536180" cy="3314700"/>
          </a:xfrm>
          <a:prstGeom prst="rect">
            <a:avLst/>
          </a:prstGeom>
        </p:spPr>
      </p:pic>
      <p:pic>
        <p:nvPicPr>
          <p:cNvPr id="5" name="Picture 4"/>
          <p:cNvPicPr>
            <a:picLocks noChangeAspect="1"/>
          </p:cNvPicPr>
          <p:nvPr/>
        </p:nvPicPr>
        <p:blipFill>
          <a:blip r:embed="rId4"/>
          <a:stretch>
            <a:fillRect/>
          </a:stretch>
        </p:blipFill>
        <p:spPr>
          <a:xfrm>
            <a:off x="0" y="913673"/>
            <a:ext cx="1644650" cy="16510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0" y="252870"/>
            <a:ext cx="8808720" cy="3162300"/>
          </a:xfrm>
          <a:prstGeom prst="rect">
            <a:avLst/>
          </a:prstGeom>
        </p:spPr>
      </p:pic>
      <p:pic>
        <p:nvPicPr>
          <p:cNvPr id="5" name="Picture 4"/>
          <p:cNvPicPr>
            <a:picLocks noChangeAspect="1"/>
          </p:cNvPicPr>
          <p:nvPr/>
        </p:nvPicPr>
        <p:blipFill>
          <a:blip r:embed="rId4"/>
          <a:srcRect b="47735"/>
          <a:stretch>
            <a:fillRect/>
          </a:stretch>
        </p:blipFill>
        <p:spPr>
          <a:xfrm>
            <a:off x="1115568" y="3415170"/>
            <a:ext cx="7620000" cy="2162580"/>
          </a:xfrm>
          <a:prstGeom prst="rect">
            <a:avLst/>
          </a:prstGeom>
        </p:spPr>
      </p:pic>
      <p:sp>
        <p:nvSpPr>
          <p:cNvPr id="6" name="TextBox 5"/>
          <p:cNvSpPr txBox="1"/>
          <p:nvPr/>
        </p:nvSpPr>
        <p:spPr>
          <a:xfrm>
            <a:off x="1539352" y="1735667"/>
            <a:ext cx="7604648" cy="400110"/>
          </a:xfrm>
          <a:prstGeom prst="rect">
            <a:avLst/>
          </a:prstGeom>
          <a:noFill/>
        </p:spPr>
        <p:txBody>
          <a:bodyPr wrap="square" rtlCol="0">
            <a:spAutoFit/>
          </a:bodyPr>
          <a:lstStyle/>
          <a:p>
            <a:r>
              <a:rPr lang="en-US" sz="2000" dirty="0" smtClean="0">
                <a:solidFill>
                  <a:srgbClr val="00B0F0"/>
                </a:solidFill>
              </a:rPr>
              <a:t>They first got to know each other through an Internet support group.</a:t>
            </a:r>
            <a:endParaRPr lang="en-US" sz="2000" dirty="0">
              <a:solidFill>
                <a:srgbClr val="00B0F0"/>
              </a:solidFill>
            </a:endParaRPr>
          </a:p>
        </p:txBody>
      </p:sp>
      <p:sp>
        <p:nvSpPr>
          <p:cNvPr id="7" name="TextBox 6"/>
          <p:cNvSpPr txBox="1"/>
          <p:nvPr/>
        </p:nvSpPr>
        <p:spPr>
          <a:xfrm>
            <a:off x="1539352" y="2971800"/>
            <a:ext cx="7196216" cy="400110"/>
          </a:xfrm>
          <a:prstGeom prst="rect">
            <a:avLst/>
          </a:prstGeom>
          <a:noFill/>
        </p:spPr>
        <p:txBody>
          <a:bodyPr wrap="square" rtlCol="0">
            <a:spAutoFit/>
          </a:bodyPr>
          <a:lstStyle/>
          <a:p>
            <a:r>
              <a:rPr lang="en-US" sz="2000" dirty="0" smtClean="0">
                <a:solidFill>
                  <a:srgbClr val="00B0F0"/>
                </a:solidFill>
              </a:rPr>
              <a:t>Renee looked very similar to Annie.</a:t>
            </a:r>
            <a:endParaRPr lang="en-US" sz="2000" dirty="0">
              <a:solidFill>
                <a:srgbClr val="00B0F0"/>
              </a:solidFill>
            </a:endParaRPr>
          </a:p>
        </p:txBody>
      </p:sp>
      <p:sp>
        <p:nvSpPr>
          <p:cNvPr id="8" name="TextBox 7"/>
          <p:cNvSpPr txBox="1"/>
          <p:nvPr/>
        </p:nvSpPr>
        <p:spPr>
          <a:xfrm>
            <a:off x="1539352" y="4178808"/>
            <a:ext cx="7196216" cy="400110"/>
          </a:xfrm>
          <a:prstGeom prst="rect">
            <a:avLst/>
          </a:prstGeom>
          <a:noFill/>
        </p:spPr>
        <p:txBody>
          <a:bodyPr wrap="square" rtlCol="0">
            <a:spAutoFit/>
          </a:bodyPr>
          <a:lstStyle/>
          <a:p>
            <a:r>
              <a:rPr lang="en-US" sz="2000" dirty="0" smtClean="0">
                <a:solidFill>
                  <a:srgbClr val="00B0F0"/>
                </a:solidFill>
              </a:rPr>
              <a:t>They spent the entire reunion together and became best friends.</a:t>
            </a:r>
            <a:endParaRPr lang="en-US" sz="2000" dirty="0">
              <a:solidFill>
                <a:srgbClr val="00B0F0"/>
              </a:solidFill>
            </a:endParaRPr>
          </a:p>
        </p:txBody>
      </p:sp>
      <p:sp>
        <p:nvSpPr>
          <p:cNvPr id="9" name="TextBox 8"/>
          <p:cNvSpPr txBox="1"/>
          <p:nvPr/>
        </p:nvSpPr>
        <p:spPr>
          <a:xfrm>
            <a:off x="1539352" y="5120640"/>
            <a:ext cx="7196216" cy="707886"/>
          </a:xfrm>
          <a:prstGeom prst="rect">
            <a:avLst/>
          </a:prstGeom>
          <a:noFill/>
        </p:spPr>
        <p:txBody>
          <a:bodyPr wrap="square" rtlCol="0">
            <a:spAutoFit/>
          </a:bodyPr>
          <a:lstStyle/>
          <a:p>
            <a:r>
              <a:rPr lang="en-US" sz="2000" dirty="0" smtClean="0">
                <a:solidFill>
                  <a:srgbClr val="00B0F0"/>
                </a:solidFill>
              </a:rPr>
              <a:t>The two girls were considering each other as sisters, and Andrea </a:t>
            </a:r>
            <a:r>
              <a:rPr lang="en-US" sz="2000" dirty="0" err="1" smtClean="0">
                <a:solidFill>
                  <a:srgbClr val="00B0F0"/>
                </a:solidFill>
              </a:rPr>
              <a:t>Ettingoff</a:t>
            </a:r>
            <a:r>
              <a:rPr lang="en-US" sz="2000" dirty="0" smtClean="0">
                <a:solidFill>
                  <a:srgbClr val="00B0F0"/>
                </a:solidFill>
              </a:rPr>
              <a:t> wanted to make sure they weren’t mistaken.</a:t>
            </a:r>
            <a:endParaRPr lang="en-US" sz="2000" dirty="0">
              <a:solidFill>
                <a:srgbClr val="00B0F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rcRect t="51713" b="-3978"/>
          <a:stretch>
            <a:fillRect/>
          </a:stretch>
        </p:blipFill>
        <p:spPr>
          <a:xfrm>
            <a:off x="635058" y="794976"/>
            <a:ext cx="7620000" cy="2162613"/>
          </a:xfrm>
          <a:prstGeom prst="rect">
            <a:avLst/>
          </a:prstGeom>
        </p:spPr>
      </p:pic>
      <p:sp>
        <p:nvSpPr>
          <p:cNvPr id="5" name="TextBox 4"/>
          <p:cNvSpPr txBox="1"/>
          <p:nvPr/>
        </p:nvSpPr>
        <p:spPr>
          <a:xfrm>
            <a:off x="1058842" y="1325880"/>
            <a:ext cx="7196216" cy="400110"/>
          </a:xfrm>
          <a:prstGeom prst="rect">
            <a:avLst/>
          </a:prstGeom>
          <a:noFill/>
        </p:spPr>
        <p:txBody>
          <a:bodyPr wrap="square" rtlCol="0">
            <a:spAutoFit/>
          </a:bodyPr>
          <a:lstStyle/>
          <a:p>
            <a:r>
              <a:rPr lang="en-US" sz="2000" dirty="0" smtClean="0">
                <a:solidFill>
                  <a:srgbClr val="00B0F0"/>
                </a:solidFill>
              </a:rPr>
              <a:t>The girls are almost certainly fraternal twins.</a:t>
            </a:r>
            <a:endParaRPr lang="en-US" sz="2000" dirty="0">
              <a:solidFill>
                <a:srgbClr val="00B0F0"/>
              </a:solidFill>
            </a:endParaRPr>
          </a:p>
        </p:txBody>
      </p:sp>
      <p:sp>
        <p:nvSpPr>
          <p:cNvPr id="6" name="TextBox 5"/>
          <p:cNvSpPr txBox="1"/>
          <p:nvPr/>
        </p:nvSpPr>
        <p:spPr>
          <a:xfrm>
            <a:off x="1058842" y="2271889"/>
            <a:ext cx="7196216" cy="400110"/>
          </a:xfrm>
          <a:prstGeom prst="rect">
            <a:avLst/>
          </a:prstGeom>
          <a:noFill/>
        </p:spPr>
        <p:txBody>
          <a:bodyPr wrap="square" rtlCol="0">
            <a:spAutoFit/>
          </a:bodyPr>
          <a:lstStyle/>
          <a:p>
            <a:r>
              <a:rPr lang="en-US" sz="2000" dirty="0" smtClean="0">
                <a:solidFill>
                  <a:srgbClr val="00B0F0"/>
                </a:solidFill>
              </a:rPr>
              <a:t>She became very excited and happy.</a:t>
            </a:r>
            <a:endParaRPr lang="en-US" sz="2000" dirty="0">
              <a:solidFill>
                <a:srgbClr val="00B0F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 y="184784"/>
            <a:ext cx="8937061" cy="5694341"/>
          </a:xfrm>
          <a:prstGeom prst="rect">
            <a:avLst/>
          </a:prstGeom>
        </p:spPr>
      </p:pic>
      <p:pic>
        <p:nvPicPr>
          <p:cNvPr id="5" name="Picture 4"/>
          <p:cNvPicPr/>
          <p:nvPr/>
        </p:nvPicPr>
        <p:blipFill>
          <a:blip r:embed="rId3">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sp>
        <p:nvSpPr>
          <p:cNvPr id="4" name="Oval 3"/>
          <p:cNvSpPr/>
          <p:nvPr/>
        </p:nvSpPr>
        <p:spPr>
          <a:xfrm>
            <a:off x="1535737" y="2046111"/>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1535737" y="2878667"/>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1535737" y="4388556"/>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1535737" y="5207000"/>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301916" y="186897"/>
            <a:ext cx="7452360" cy="1661160"/>
          </a:xfrm>
          <a:prstGeom prst="rect">
            <a:avLst/>
          </a:prstGeom>
        </p:spPr>
      </p:pic>
      <p:pic>
        <p:nvPicPr>
          <p:cNvPr id="5" name="Picture 4"/>
          <p:cNvPicPr>
            <a:picLocks noChangeAspect="1"/>
          </p:cNvPicPr>
          <p:nvPr/>
        </p:nvPicPr>
        <p:blipFill>
          <a:blip r:embed="rId4"/>
          <a:stretch>
            <a:fillRect/>
          </a:stretch>
        </p:blipFill>
        <p:spPr>
          <a:xfrm>
            <a:off x="457367" y="1664208"/>
            <a:ext cx="7505700" cy="3672840"/>
          </a:xfrm>
          <a:prstGeom prst="rect">
            <a:avLst/>
          </a:prstGeom>
        </p:spPr>
      </p:pic>
      <p:sp>
        <p:nvSpPr>
          <p:cNvPr id="6" name="Oval 5"/>
          <p:cNvSpPr/>
          <p:nvPr/>
        </p:nvSpPr>
        <p:spPr>
          <a:xfrm>
            <a:off x="717292" y="945444"/>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717292" y="2370667"/>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717292" y="3781778"/>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p:cNvSpPr/>
          <p:nvPr/>
        </p:nvSpPr>
        <p:spPr>
          <a:xfrm>
            <a:off x="717292" y="4928616"/>
            <a:ext cx="341041" cy="335280"/>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183137" y="1136381"/>
            <a:ext cx="7947660" cy="323088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mv="urn:schemas-microsoft-com:mac:vml" xmlns:p="http://schemas.openxmlformats.org/presentationml/2006/main" xmlns="" xmlns:wpc="http://schemas.microsoft.com/office/word/2010/wordprocessingCanvas" xmlns:mc="http://schemas.openxmlformats.org/markup-compatibility/2006" xmlns:o="urn:schemas-microsoft-com:office:office" xmlns:r="http://schemas.openxmlformats.org/officeDocument/2006/relationships"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http://schemas.openxmlformats.org/drawingml/2006/main" xmlns:pic="http://schemas.openxmlformats.org/drawingml/2006/picture" xmlns:a14="http://schemas.microsoft.com/office/drawing/2010/main" xmlns:lc="http://schemas.openxmlformats.org/drawingml/2006/lockedCanvas" val="0"/>
              </a:ext>
            </a:extLst>
          </a:blip>
          <a:srcRect/>
          <a:stretch>
            <a:fillRect/>
          </a:stretch>
        </p:blipFill>
        <p:spPr bwMode="auto">
          <a:xfrm flipV="1">
            <a:off x="7321160" y="5724525"/>
            <a:ext cx="1822840" cy="1133475"/>
          </a:xfrm>
          <a:prstGeom prst="rect">
            <a:avLst/>
          </a:prstGeom>
          <a:noFill/>
          <a:ln>
            <a:noFill/>
          </a:ln>
        </p:spPr>
      </p:pic>
      <p:pic>
        <p:nvPicPr>
          <p:cNvPr id="3" name="Picture 2"/>
          <p:cNvPicPr>
            <a:picLocks noChangeAspect="1"/>
          </p:cNvPicPr>
          <p:nvPr/>
        </p:nvPicPr>
        <p:blipFill>
          <a:blip r:embed="rId3"/>
          <a:stretch>
            <a:fillRect/>
          </a:stretch>
        </p:blipFill>
        <p:spPr>
          <a:xfrm>
            <a:off x="516626" y="928499"/>
            <a:ext cx="8300126" cy="3422054"/>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100</TotalTime>
  <Words>176</Words>
  <Application>Microsoft Macintosh PowerPoint</Application>
  <PresentationFormat>On-screen Show (4:3)</PresentationFormat>
  <Paragraphs>20</Paragraphs>
  <Slides>13</Slides>
  <Notes>2</Notes>
  <HiddenSlides>0</HiddenSlides>
  <MMClips>0</MMClips>
  <ScaleCrop>false</ScaleCrop>
  <HeadingPairs>
    <vt:vector size="6" baseType="variant">
      <vt:variant>
        <vt:lpstr>Design Template</vt:lpstr>
      </vt:variant>
      <vt:variant>
        <vt:i4>1</vt:i4>
      </vt:variant>
      <vt:variant>
        <vt:lpstr>Embedded OLE Servers</vt:lpstr>
      </vt:variant>
      <vt:variant>
        <vt:i4>0</vt:i4>
      </vt:variant>
      <vt:variant>
        <vt:lpstr>Slide Titles</vt:lpstr>
      </vt:variant>
      <vt:variant>
        <vt:i4>13</vt:i4>
      </vt:variant>
    </vt:vector>
  </HeadingPairs>
  <TitlesOfParts>
    <vt:vector size="14"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John Jay College of Criminal Justice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David Green</dc:creator>
  <cp:lastModifiedBy>David Green</cp:lastModifiedBy>
  <cp:revision>5</cp:revision>
  <dcterms:created xsi:type="dcterms:W3CDTF">2011-10-24T18:22:12Z</dcterms:created>
  <dcterms:modified xsi:type="dcterms:W3CDTF">2011-10-24T18:22:23Z</dcterms:modified>
</cp:coreProperties>
</file>