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Default Extension="emf" ContentType="image/x-emf"/>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embeddings/oleObject1.bin" ContentType="application/vnd.openxmlformats-officedocument.oleObject"/>
  <Override PartName="/ppt/slideLayouts/slideLayout6.xml" ContentType="application/vnd.openxmlformats-officedocument.presentationml.slideLayout+xml"/>
  <Override PartName="/ppt/slides/slide5.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Default Extension="vml" ContentType="application/vnd.openxmlformats-officedocument.vmlDrawing"/>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17"/>
  </p:notesMasterIdLst>
  <p:sldIdLst>
    <p:sldId id="27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vertBarState="minimized">
    <p:restoredLeft sz="15620"/>
    <p:restoredTop sz="94660"/>
  </p:normalViewPr>
  <p:slideViewPr>
    <p:cSldViewPr snapToGrid="0" snapToObjects="1">
      <p:cViewPr varScale="1">
        <p:scale>
          <a:sx n="111" d="100"/>
          <a:sy n="111" d="100"/>
        </p:scale>
        <p:origin x="-1280" y="-10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EF1E99-F0BB-DD46-A248-1A6330F36615}" type="datetimeFigureOut">
              <a:rPr lang="en-US" smtClean="0"/>
              <a:pPr/>
              <a:t>10/24/11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653690-16F9-7144-AE3D-7C8EC90FB41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8CE1B2-B664-ED49-B7DD-8DBB9BBE9848}" type="slidenum">
              <a:rPr lang="en-US"/>
              <a:pPr/>
              <a:t>1</a:t>
            </a:fld>
            <a:endParaRPr lang="en-US"/>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p:txBody>
          <a:bodyPr/>
          <a:lstStyle/>
          <a:p>
            <a:r>
              <a:rPr lang="en-US"/>
              <a:t>A polar bear is playing with a tire. Polar bears are the world’s largest land predators. They live in the Arctic, and are very well adapted to living in cold and snowy conditions. An adult male weighs between 775 and 1500 pounds and a female between 330 and 550 pounds. They feed primarily on seals, waiting near holes in the ice to catch them. With global warming and climate change, the areas of ice and snow become smaller as they melt. Polar bears often have to swim very long distances to find food. Polar bears live in Russia, Canada, Greenland, Norway, and the state of Alaska in the United States. Most populations are declining.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7897B3-309E-1D4E-8FE2-1D347B858D6E}" type="datetimeFigureOut">
              <a:rPr lang="en-US" smtClean="0"/>
              <a:pPr/>
              <a:t>10/24/11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7897B3-309E-1D4E-8FE2-1D347B858D6E}" type="datetimeFigureOut">
              <a:rPr lang="en-US" smtClean="0"/>
              <a:pPr/>
              <a:t>10/24/11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897B3-309E-1D4E-8FE2-1D347B858D6E}" type="datetimeFigureOut">
              <a:rPr lang="en-US" smtClean="0"/>
              <a:pPr/>
              <a:t>10/24/11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897B3-309E-1D4E-8FE2-1D347B858D6E}" type="datetimeFigureOut">
              <a:rPr lang="en-US" smtClean="0"/>
              <a:pPr/>
              <a:t>10/24/11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96C37B-1CD2-7F4F-A0F9-D3B983E569D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image" Target="../media/image2.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png"/><Relationship Id="rId3" Type="http://schemas.openxmlformats.org/officeDocument/2006/relationships/image" Target="../media/image3.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 Id="rId3"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13316" name="Object 4"/>
          <p:cNvGraphicFramePr>
            <a:graphicFrameLocks noChangeAspect="1"/>
          </p:cNvGraphicFramePr>
          <p:nvPr/>
        </p:nvGraphicFramePr>
        <p:xfrm>
          <a:off x="0" y="571500"/>
          <a:ext cx="9144000" cy="5715000"/>
        </p:xfrm>
        <a:graphic>
          <a:graphicData uri="http://schemas.openxmlformats.org/presentationml/2006/ole">
            <p:oleObj spid="_x0000_s25602" r:id="rId4" imgW="10971429" imgH="6857143" progId="">
              <p:embed/>
            </p:oleObj>
          </a:graphicData>
        </a:graphic>
      </p:graphicFrame>
      <p:pic>
        <p:nvPicPr>
          <p:cNvPr id="3" name="Picture 2"/>
          <p:cNvPicPr>
            <a:picLocks noChangeAspect="1"/>
          </p:cNvPicPr>
          <p:nvPr/>
        </p:nvPicPr>
        <p:blipFill>
          <a:blip r:embed="rId5"/>
          <a:stretch>
            <a:fillRect/>
          </a:stretch>
        </p:blipFill>
        <p:spPr>
          <a:xfrm>
            <a:off x="450996" y="1596270"/>
            <a:ext cx="8275320" cy="4541520"/>
          </a:xfrm>
          <a:prstGeom prst="rect">
            <a:avLst/>
          </a:prstGeom>
          <a:ln w="38100">
            <a:solidFill>
              <a:schemeClr val="tx1"/>
            </a:solidFill>
            <a:miter lim="800000"/>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212073" y="402120"/>
            <a:ext cx="8281591" cy="466568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rcRect l="3191" r="8298"/>
          <a:stretch>
            <a:fillRect/>
          </a:stretch>
        </p:blipFill>
        <p:spPr>
          <a:xfrm>
            <a:off x="220674" y="0"/>
            <a:ext cx="7312146" cy="602022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88071" y="1473173"/>
            <a:ext cx="8153400" cy="2727960"/>
          </a:xfrm>
          <a:prstGeom prst="rect">
            <a:avLst/>
          </a:prstGeom>
        </p:spPr>
      </p:pic>
      <p:pic>
        <p:nvPicPr>
          <p:cNvPr id="7" name="Picture 6"/>
          <p:cNvPicPr>
            <a:picLocks noChangeAspect="1"/>
          </p:cNvPicPr>
          <p:nvPr/>
        </p:nvPicPr>
        <p:blipFill>
          <a:blip r:embed="rId4"/>
          <a:stretch>
            <a:fillRect/>
          </a:stretch>
        </p:blipFill>
        <p:spPr>
          <a:xfrm>
            <a:off x="365760" y="452093"/>
            <a:ext cx="7749540" cy="102108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805884" y="438178"/>
            <a:ext cx="7185660" cy="3208020"/>
          </a:xfrm>
          <a:prstGeom prst="rect">
            <a:avLst/>
          </a:prstGeom>
        </p:spPr>
      </p:pic>
      <p:pic>
        <p:nvPicPr>
          <p:cNvPr id="5" name="Picture 4"/>
          <p:cNvPicPr>
            <a:picLocks noChangeAspect="1"/>
          </p:cNvPicPr>
          <p:nvPr/>
        </p:nvPicPr>
        <p:blipFill>
          <a:blip r:embed="rId4"/>
          <a:stretch>
            <a:fillRect/>
          </a:stretch>
        </p:blipFill>
        <p:spPr>
          <a:xfrm>
            <a:off x="1" y="438177"/>
            <a:ext cx="1805883" cy="1785743"/>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0"/>
            <a:ext cx="8260080" cy="1028700"/>
          </a:xfrm>
          <a:prstGeom prst="rect">
            <a:avLst/>
          </a:prstGeom>
        </p:spPr>
      </p:pic>
      <p:pic>
        <p:nvPicPr>
          <p:cNvPr id="5" name="Picture 4"/>
          <p:cNvPicPr>
            <a:picLocks noChangeAspect="1"/>
          </p:cNvPicPr>
          <p:nvPr/>
        </p:nvPicPr>
        <p:blipFill>
          <a:blip r:embed="rId4"/>
          <a:srcRect l="1402" r="5609"/>
          <a:stretch>
            <a:fillRect/>
          </a:stretch>
        </p:blipFill>
        <p:spPr>
          <a:xfrm>
            <a:off x="91469" y="1028700"/>
            <a:ext cx="7277060" cy="4046220"/>
          </a:xfrm>
          <a:prstGeom prst="rect">
            <a:avLst/>
          </a:prstGeom>
        </p:spPr>
      </p:pic>
      <p:pic>
        <p:nvPicPr>
          <p:cNvPr id="6" name="Picture 5"/>
          <p:cNvPicPr>
            <a:picLocks noChangeAspect="1"/>
          </p:cNvPicPr>
          <p:nvPr/>
        </p:nvPicPr>
        <p:blipFill>
          <a:blip r:embed="rId5"/>
          <a:srcRect r="6957"/>
          <a:stretch>
            <a:fillRect/>
          </a:stretch>
        </p:blipFill>
        <p:spPr>
          <a:xfrm>
            <a:off x="0" y="4737735"/>
            <a:ext cx="7338113" cy="1973580"/>
          </a:xfrm>
          <a:prstGeom prst="rect">
            <a:avLst/>
          </a:prstGeom>
        </p:spPr>
      </p:pic>
      <p:sp>
        <p:nvSpPr>
          <p:cNvPr id="7" name="TextBox 6"/>
          <p:cNvSpPr txBox="1"/>
          <p:nvPr/>
        </p:nvSpPr>
        <p:spPr>
          <a:xfrm>
            <a:off x="356616" y="1472587"/>
            <a:ext cx="7196216" cy="400110"/>
          </a:xfrm>
          <a:prstGeom prst="rect">
            <a:avLst/>
          </a:prstGeom>
          <a:noFill/>
        </p:spPr>
        <p:txBody>
          <a:bodyPr wrap="square" rtlCol="0">
            <a:spAutoFit/>
          </a:bodyPr>
          <a:lstStyle/>
          <a:p>
            <a:r>
              <a:rPr lang="en-US" sz="2000" dirty="0" smtClean="0">
                <a:solidFill>
                  <a:srgbClr val="00B0F0"/>
                </a:solidFill>
              </a:rPr>
              <a:t>To do research on the polar bears</a:t>
            </a:r>
            <a:endParaRPr lang="en-US" sz="2000" dirty="0">
              <a:solidFill>
                <a:srgbClr val="00B0F0"/>
              </a:solidFill>
            </a:endParaRPr>
          </a:p>
        </p:txBody>
      </p:sp>
      <p:sp>
        <p:nvSpPr>
          <p:cNvPr id="8" name="TextBox 7"/>
          <p:cNvSpPr txBox="1"/>
          <p:nvPr/>
        </p:nvSpPr>
        <p:spPr>
          <a:xfrm>
            <a:off x="356616" y="2431795"/>
            <a:ext cx="7196216" cy="707886"/>
          </a:xfrm>
          <a:prstGeom prst="rect">
            <a:avLst/>
          </a:prstGeom>
          <a:noFill/>
        </p:spPr>
        <p:txBody>
          <a:bodyPr wrap="square" rtlCol="0">
            <a:spAutoFit/>
          </a:bodyPr>
          <a:lstStyle/>
          <a:p>
            <a:r>
              <a:rPr lang="en-US" sz="2000" dirty="0" smtClean="0">
                <a:solidFill>
                  <a:srgbClr val="00B0F0"/>
                </a:solidFill>
              </a:rPr>
              <a:t>The polar bear population is smaller; Polar bears are smaller in size; Winter ends earlier.	</a:t>
            </a:r>
            <a:endParaRPr lang="en-US" sz="2000" dirty="0">
              <a:solidFill>
                <a:srgbClr val="00B0F0"/>
              </a:solidFill>
            </a:endParaRPr>
          </a:p>
        </p:txBody>
      </p:sp>
      <p:sp>
        <p:nvSpPr>
          <p:cNvPr id="9" name="TextBox 8"/>
          <p:cNvSpPr txBox="1"/>
          <p:nvPr/>
        </p:nvSpPr>
        <p:spPr>
          <a:xfrm>
            <a:off x="356616" y="3382682"/>
            <a:ext cx="7196216" cy="400110"/>
          </a:xfrm>
          <a:prstGeom prst="rect">
            <a:avLst/>
          </a:prstGeom>
          <a:noFill/>
        </p:spPr>
        <p:txBody>
          <a:bodyPr wrap="square" rtlCol="0">
            <a:spAutoFit/>
          </a:bodyPr>
          <a:lstStyle/>
          <a:p>
            <a:r>
              <a:rPr lang="en-US" sz="2000" dirty="0" smtClean="0">
                <a:solidFill>
                  <a:srgbClr val="00B0F0"/>
                </a:solidFill>
              </a:rPr>
              <a:t>The ice is melting earlier; The hunting season is shorter.</a:t>
            </a:r>
            <a:endParaRPr lang="en-US" sz="2000" dirty="0">
              <a:solidFill>
                <a:srgbClr val="00B0F0"/>
              </a:solidFill>
            </a:endParaRPr>
          </a:p>
        </p:txBody>
      </p:sp>
      <p:sp>
        <p:nvSpPr>
          <p:cNvPr id="10" name="TextBox 9"/>
          <p:cNvSpPr txBox="1"/>
          <p:nvPr/>
        </p:nvSpPr>
        <p:spPr>
          <a:xfrm>
            <a:off x="356616" y="4337625"/>
            <a:ext cx="7196216" cy="400110"/>
          </a:xfrm>
          <a:prstGeom prst="rect">
            <a:avLst/>
          </a:prstGeom>
          <a:noFill/>
        </p:spPr>
        <p:txBody>
          <a:bodyPr wrap="square" rtlCol="0">
            <a:spAutoFit/>
          </a:bodyPr>
          <a:lstStyle/>
          <a:p>
            <a:r>
              <a:rPr lang="en-US" sz="2000" dirty="0" smtClean="0">
                <a:solidFill>
                  <a:srgbClr val="00B0F0"/>
                </a:solidFill>
              </a:rPr>
              <a:t>They stand on the ice to hunt.	</a:t>
            </a:r>
            <a:endParaRPr lang="en-US" sz="2000" dirty="0">
              <a:solidFill>
                <a:srgbClr val="00B0F0"/>
              </a:solidFill>
            </a:endParaRPr>
          </a:p>
        </p:txBody>
      </p:sp>
      <p:sp>
        <p:nvSpPr>
          <p:cNvPr id="11" name="TextBox 10"/>
          <p:cNvSpPr txBox="1"/>
          <p:nvPr/>
        </p:nvSpPr>
        <p:spPr>
          <a:xfrm>
            <a:off x="356616" y="5276088"/>
            <a:ext cx="7196216" cy="707886"/>
          </a:xfrm>
          <a:prstGeom prst="rect">
            <a:avLst/>
          </a:prstGeom>
          <a:noFill/>
        </p:spPr>
        <p:txBody>
          <a:bodyPr wrap="square" rtlCol="0">
            <a:spAutoFit/>
          </a:bodyPr>
          <a:lstStyle/>
          <a:p>
            <a:r>
              <a:rPr lang="en-US" sz="2000" dirty="0" smtClean="0">
                <a:solidFill>
                  <a:srgbClr val="00B0F0"/>
                </a:solidFill>
              </a:rPr>
              <a:t>Hunting is more difficult; Hunting season is shorter; They have to go farther to find food.</a:t>
            </a:r>
            <a:endParaRPr lang="en-US" sz="2000" dirty="0">
              <a:solidFill>
                <a:srgbClr val="00B0F0"/>
              </a:solidFill>
            </a:endParaRPr>
          </a:p>
        </p:txBody>
      </p:sp>
      <p:sp>
        <p:nvSpPr>
          <p:cNvPr id="12" name="TextBox 11"/>
          <p:cNvSpPr txBox="1"/>
          <p:nvPr/>
        </p:nvSpPr>
        <p:spPr>
          <a:xfrm>
            <a:off x="356616" y="6227064"/>
            <a:ext cx="7196216" cy="400110"/>
          </a:xfrm>
          <a:prstGeom prst="rect">
            <a:avLst/>
          </a:prstGeom>
          <a:noFill/>
        </p:spPr>
        <p:txBody>
          <a:bodyPr wrap="square" rtlCol="0">
            <a:spAutoFit/>
          </a:bodyPr>
          <a:lstStyle/>
          <a:p>
            <a:r>
              <a:rPr lang="en-US" sz="2000" dirty="0" smtClean="0">
                <a:solidFill>
                  <a:srgbClr val="00B0F0"/>
                </a:solidFill>
              </a:rPr>
              <a:t>Create refuges</a:t>
            </a:r>
            <a:endParaRPr lang="en-US" sz="2000"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 y="131445"/>
            <a:ext cx="8527301" cy="6100428"/>
          </a:xfrm>
          <a:prstGeom prst="rect">
            <a:avLst/>
          </a:prstGeom>
        </p:spPr>
      </p:pic>
      <p:pic>
        <p:nvPicPr>
          <p:cNvPr id="5" name="Picture 4"/>
          <p:cNvPicPr/>
          <p:nvPr/>
        </p:nvPicPr>
        <p:blipFill>
          <a:blip r:embed="rId3">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sp>
        <p:nvSpPr>
          <p:cNvPr id="4" name="Oval 3"/>
          <p:cNvSpPr/>
          <p:nvPr/>
        </p:nvSpPr>
        <p:spPr>
          <a:xfrm>
            <a:off x="1726239" y="2515324"/>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 name="Oval 5"/>
          <p:cNvSpPr/>
          <p:nvPr/>
        </p:nvSpPr>
        <p:spPr>
          <a:xfrm>
            <a:off x="1726239" y="4109501"/>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 name="Oval 6"/>
          <p:cNvSpPr/>
          <p:nvPr/>
        </p:nvSpPr>
        <p:spPr>
          <a:xfrm>
            <a:off x="1726239" y="5724525"/>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880745" y="975990"/>
            <a:ext cx="8263255" cy="3632200"/>
          </a:xfrm>
          <a:prstGeom prst="rect">
            <a:avLst/>
          </a:prstGeom>
        </p:spPr>
      </p:pic>
      <p:sp>
        <p:nvSpPr>
          <p:cNvPr id="5" name="Oval 4"/>
          <p:cNvSpPr/>
          <p:nvPr/>
        </p:nvSpPr>
        <p:spPr>
          <a:xfrm>
            <a:off x="1290093" y="1444445"/>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 name="Oval 5"/>
          <p:cNvSpPr/>
          <p:nvPr/>
        </p:nvSpPr>
        <p:spPr>
          <a:xfrm>
            <a:off x="1290093" y="3374522"/>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216294" y="762941"/>
            <a:ext cx="8441782" cy="3328929"/>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638300" y="0"/>
            <a:ext cx="7505700" cy="2392680"/>
          </a:xfrm>
          <a:prstGeom prst="rect">
            <a:avLst/>
          </a:prstGeom>
        </p:spPr>
      </p:pic>
      <p:pic>
        <p:nvPicPr>
          <p:cNvPr id="5" name="Picture 4"/>
          <p:cNvPicPr>
            <a:picLocks noChangeAspect="1"/>
          </p:cNvPicPr>
          <p:nvPr/>
        </p:nvPicPr>
        <p:blipFill>
          <a:blip r:embed="rId4"/>
          <a:stretch>
            <a:fillRect/>
          </a:stretch>
        </p:blipFill>
        <p:spPr>
          <a:xfrm>
            <a:off x="0" y="0"/>
            <a:ext cx="1638300" cy="1613383"/>
          </a:xfrm>
          <a:prstGeom prst="rect">
            <a:avLst/>
          </a:prstGeom>
        </p:spPr>
      </p:pic>
      <p:pic>
        <p:nvPicPr>
          <p:cNvPr id="6" name="Picture 5"/>
          <p:cNvPicPr>
            <a:picLocks noChangeAspect="1"/>
          </p:cNvPicPr>
          <p:nvPr/>
        </p:nvPicPr>
        <p:blipFill>
          <a:blip r:embed="rId5"/>
          <a:stretch>
            <a:fillRect/>
          </a:stretch>
        </p:blipFill>
        <p:spPr>
          <a:xfrm>
            <a:off x="1618488" y="2392680"/>
            <a:ext cx="7178040" cy="1036320"/>
          </a:xfrm>
          <a:prstGeom prst="rect">
            <a:avLst/>
          </a:prstGeom>
        </p:spPr>
      </p:pic>
      <p:pic>
        <p:nvPicPr>
          <p:cNvPr id="7" name="Picture 6"/>
          <p:cNvPicPr>
            <a:picLocks noChangeAspect="1"/>
          </p:cNvPicPr>
          <p:nvPr/>
        </p:nvPicPr>
        <p:blipFill>
          <a:blip r:embed="rId6"/>
          <a:stretch>
            <a:fillRect/>
          </a:stretch>
        </p:blipFill>
        <p:spPr>
          <a:xfrm>
            <a:off x="1638300" y="3429000"/>
            <a:ext cx="4853940" cy="329184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402820"/>
            <a:ext cx="8956688" cy="4582678"/>
          </a:xfrm>
          <a:prstGeom prst="rect">
            <a:avLst/>
          </a:prstGeom>
        </p:spPr>
      </p:pic>
      <p:sp>
        <p:nvSpPr>
          <p:cNvPr id="5" name="Rectangle 4"/>
          <p:cNvSpPr/>
          <p:nvPr/>
        </p:nvSpPr>
        <p:spPr>
          <a:xfrm>
            <a:off x="1662384" y="1444445"/>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6" name="Rectangle 5"/>
          <p:cNvSpPr/>
          <p:nvPr/>
        </p:nvSpPr>
        <p:spPr>
          <a:xfrm>
            <a:off x="1662384" y="2428162"/>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7" name="Rectangle 6"/>
          <p:cNvSpPr/>
          <p:nvPr/>
        </p:nvSpPr>
        <p:spPr>
          <a:xfrm>
            <a:off x="1662384" y="3100576"/>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8" name="Rectangle 7"/>
          <p:cNvSpPr/>
          <p:nvPr/>
        </p:nvSpPr>
        <p:spPr>
          <a:xfrm>
            <a:off x="1662384" y="3772990"/>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
        <p:nvSpPr>
          <p:cNvPr id="9" name="Rectangle 8"/>
          <p:cNvSpPr/>
          <p:nvPr/>
        </p:nvSpPr>
        <p:spPr>
          <a:xfrm>
            <a:off x="1662384" y="4471416"/>
            <a:ext cx="417001" cy="461665"/>
          </a:xfrm>
          <a:prstGeom prst="rect">
            <a:avLst/>
          </a:prstGeom>
        </p:spPr>
        <p:txBody>
          <a:bodyPr wrap="none">
            <a:spAutoFit/>
          </a:bodyPr>
          <a:lstStyle/>
          <a:p>
            <a:r>
              <a:rPr lang="en-US" sz="2400" dirty="0" smtClean="0">
                <a:solidFill>
                  <a:srgbClr val="00C0F6"/>
                </a:solidFill>
                <a:latin typeface="Zapf Dingbats"/>
                <a:ea typeface="Zapf Dingbats"/>
                <a:cs typeface="Zapf Dingbats"/>
              </a:rPr>
              <a:t>✓</a:t>
            </a:r>
            <a:endParaRPr lang="en-US" sz="2400" dirty="0">
              <a:solidFill>
                <a:srgbClr val="00C0F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rcRect b="67457"/>
          <a:stretch>
            <a:fillRect/>
          </a:stretch>
        </p:blipFill>
        <p:spPr>
          <a:xfrm>
            <a:off x="0" y="0"/>
            <a:ext cx="8826510" cy="1350982"/>
          </a:xfrm>
          <a:prstGeom prst="rect">
            <a:avLst/>
          </a:prstGeom>
        </p:spPr>
      </p:pic>
      <p:pic>
        <p:nvPicPr>
          <p:cNvPr id="5" name="Picture 4"/>
          <p:cNvPicPr>
            <a:picLocks noChangeAspect="1"/>
          </p:cNvPicPr>
          <p:nvPr/>
        </p:nvPicPr>
        <p:blipFill>
          <a:blip r:embed="rId4"/>
          <a:stretch>
            <a:fillRect/>
          </a:stretch>
        </p:blipFill>
        <p:spPr>
          <a:xfrm>
            <a:off x="274320" y="4114800"/>
            <a:ext cx="6827520" cy="2263140"/>
          </a:xfrm>
          <a:prstGeom prst="rect">
            <a:avLst/>
          </a:prstGeom>
        </p:spPr>
      </p:pic>
      <p:pic>
        <p:nvPicPr>
          <p:cNvPr id="6" name="Picture 5"/>
          <p:cNvPicPr>
            <a:picLocks noChangeAspect="1"/>
          </p:cNvPicPr>
          <p:nvPr/>
        </p:nvPicPr>
        <p:blipFill>
          <a:blip r:embed="rId3"/>
          <a:srcRect l="13597" t="34417" b="-2753"/>
          <a:stretch>
            <a:fillRect/>
          </a:stretch>
        </p:blipFill>
        <p:spPr>
          <a:xfrm>
            <a:off x="164986" y="1350982"/>
            <a:ext cx="7626277" cy="2836825"/>
          </a:xfrm>
          <a:prstGeom prst="rect">
            <a:avLst/>
          </a:prstGeom>
        </p:spPr>
      </p:pic>
      <p:sp>
        <p:nvSpPr>
          <p:cNvPr id="7" name="TextBox 6"/>
          <p:cNvSpPr txBox="1"/>
          <p:nvPr/>
        </p:nvSpPr>
        <p:spPr>
          <a:xfrm>
            <a:off x="365760" y="1225296"/>
            <a:ext cx="445235" cy="461665"/>
          </a:xfrm>
          <a:prstGeom prst="rect">
            <a:avLst/>
          </a:prstGeom>
          <a:noFill/>
        </p:spPr>
        <p:txBody>
          <a:bodyPr wrap="square" rtlCol="0">
            <a:spAutoFit/>
          </a:bodyPr>
          <a:lstStyle/>
          <a:p>
            <a:r>
              <a:rPr lang="en-US" sz="2400" b="1" dirty="0">
                <a:solidFill>
                  <a:srgbClr val="00B0F0"/>
                </a:solidFill>
              </a:rPr>
              <a:t>F</a:t>
            </a:r>
          </a:p>
        </p:txBody>
      </p:sp>
      <p:sp>
        <p:nvSpPr>
          <p:cNvPr id="8" name="TextBox 7"/>
          <p:cNvSpPr txBox="1"/>
          <p:nvPr/>
        </p:nvSpPr>
        <p:spPr>
          <a:xfrm>
            <a:off x="365760" y="2011680"/>
            <a:ext cx="445235" cy="461665"/>
          </a:xfrm>
          <a:prstGeom prst="rect">
            <a:avLst/>
          </a:prstGeom>
          <a:noFill/>
        </p:spPr>
        <p:txBody>
          <a:bodyPr wrap="square" rtlCol="0">
            <a:spAutoFit/>
          </a:bodyPr>
          <a:lstStyle/>
          <a:p>
            <a:r>
              <a:rPr lang="en-US" sz="2400" b="1" dirty="0">
                <a:solidFill>
                  <a:srgbClr val="00B0F0"/>
                </a:solidFill>
              </a:rPr>
              <a:t>F</a:t>
            </a:r>
          </a:p>
        </p:txBody>
      </p:sp>
      <p:sp>
        <p:nvSpPr>
          <p:cNvPr id="9" name="TextBox 8"/>
          <p:cNvSpPr txBox="1"/>
          <p:nvPr/>
        </p:nvSpPr>
        <p:spPr>
          <a:xfrm>
            <a:off x="365761" y="2514600"/>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10" name="TextBox 9"/>
          <p:cNvSpPr txBox="1"/>
          <p:nvPr/>
        </p:nvSpPr>
        <p:spPr>
          <a:xfrm>
            <a:off x="365760" y="2999232"/>
            <a:ext cx="445235" cy="461665"/>
          </a:xfrm>
          <a:prstGeom prst="rect">
            <a:avLst/>
          </a:prstGeom>
          <a:noFill/>
        </p:spPr>
        <p:txBody>
          <a:bodyPr wrap="square" rtlCol="0">
            <a:spAutoFit/>
          </a:bodyPr>
          <a:lstStyle/>
          <a:p>
            <a:r>
              <a:rPr lang="en-US" sz="2400" b="1" dirty="0">
                <a:solidFill>
                  <a:srgbClr val="00B0F0"/>
                </a:solidFill>
              </a:rPr>
              <a:t>F</a:t>
            </a:r>
          </a:p>
        </p:txBody>
      </p:sp>
      <p:sp>
        <p:nvSpPr>
          <p:cNvPr id="11" name="TextBox 10"/>
          <p:cNvSpPr txBox="1"/>
          <p:nvPr/>
        </p:nvSpPr>
        <p:spPr>
          <a:xfrm>
            <a:off x="365762" y="3493008"/>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12" name="TextBox 11"/>
          <p:cNvSpPr txBox="1"/>
          <p:nvPr/>
        </p:nvSpPr>
        <p:spPr>
          <a:xfrm>
            <a:off x="365761" y="3986784"/>
            <a:ext cx="445235" cy="461665"/>
          </a:xfrm>
          <a:prstGeom prst="rect">
            <a:avLst/>
          </a:prstGeom>
          <a:noFill/>
        </p:spPr>
        <p:txBody>
          <a:bodyPr wrap="square" rtlCol="0">
            <a:spAutoFit/>
          </a:bodyPr>
          <a:lstStyle/>
          <a:p>
            <a:r>
              <a:rPr lang="en-US" sz="2400" b="1" dirty="0">
                <a:solidFill>
                  <a:srgbClr val="00B0F0"/>
                </a:solidFill>
              </a:rPr>
              <a:t>F</a:t>
            </a:r>
          </a:p>
        </p:txBody>
      </p:sp>
      <p:sp>
        <p:nvSpPr>
          <p:cNvPr id="13" name="TextBox 12"/>
          <p:cNvSpPr txBox="1"/>
          <p:nvPr/>
        </p:nvSpPr>
        <p:spPr>
          <a:xfrm>
            <a:off x="365763" y="4448449"/>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14" name="TextBox 13"/>
          <p:cNvSpPr txBox="1"/>
          <p:nvPr/>
        </p:nvSpPr>
        <p:spPr>
          <a:xfrm>
            <a:off x="365762" y="4940770"/>
            <a:ext cx="445235" cy="461665"/>
          </a:xfrm>
          <a:prstGeom prst="rect">
            <a:avLst/>
          </a:prstGeom>
          <a:noFill/>
        </p:spPr>
        <p:txBody>
          <a:bodyPr wrap="square" rtlCol="0">
            <a:spAutoFit/>
          </a:bodyPr>
          <a:lstStyle/>
          <a:p>
            <a:r>
              <a:rPr lang="en-US" sz="2400" b="1" dirty="0">
                <a:solidFill>
                  <a:srgbClr val="00B0F0"/>
                </a:solidFill>
              </a:rPr>
              <a:t>F</a:t>
            </a:r>
          </a:p>
        </p:txBody>
      </p:sp>
      <p:sp>
        <p:nvSpPr>
          <p:cNvPr id="15" name="TextBox 14"/>
          <p:cNvSpPr txBox="1"/>
          <p:nvPr/>
        </p:nvSpPr>
        <p:spPr>
          <a:xfrm>
            <a:off x="365760" y="5423954"/>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16" name="TextBox 15"/>
          <p:cNvSpPr txBox="1"/>
          <p:nvPr/>
        </p:nvSpPr>
        <p:spPr>
          <a:xfrm>
            <a:off x="365759" y="5916275"/>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barn(inVertical)">
                                      <p:cBhvr>
                                        <p:cTn id="5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529792" y="1001120"/>
            <a:ext cx="7856220" cy="3802380"/>
          </a:xfrm>
          <a:prstGeom prst="rect">
            <a:avLst/>
          </a:prstGeom>
        </p:spPr>
      </p:pic>
      <p:sp>
        <p:nvSpPr>
          <p:cNvPr id="5" name="TextBox 4"/>
          <p:cNvSpPr txBox="1"/>
          <p:nvPr/>
        </p:nvSpPr>
        <p:spPr>
          <a:xfrm>
            <a:off x="997729" y="2365901"/>
            <a:ext cx="7196216" cy="400110"/>
          </a:xfrm>
          <a:prstGeom prst="rect">
            <a:avLst/>
          </a:prstGeom>
          <a:noFill/>
        </p:spPr>
        <p:txBody>
          <a:bodyPr wrap="square" rtlCol="0">
            <a:spAutoFit/>
          </a:bodyPr>
          <a:lstStyle/>
          <a:p>
            <a:r>
              <a:rPr lang="en-US" sz="2000" dirty="0" smtClean="0">
                <a:solidFill>
                  <a:srgbClr val="00B0F0"/>
                </a:solidFill>
              </a:rPr>
              <a:t>Hot water killed bacteria that help break down oil.</a:t>
            </a:r>
            <a:endParaRPr lang="en-US" sz="2000" dirty="0">
              <a:solidFill>
                <a:srgbClr val="00B0F0"/>
              </a:solidFill>
            </a:endParaRPr>
          </a:p>
        </p:txBody>
      </p:sp>
      <p:sp>
        <p:nvSpPr>
          <p:cNvPr id="6" name="TextBox 5"/>
          <p:cNvSpPr txBox="1"/>
          <p:nvPr/>
        </p:nvSpPr>
        <p:spPr>
          <a:xfrm>
            <a:off x="997729" y="3328416"/>
            <a:ext cx="7196216" cy="400110"/>
          </a:xfrm>
          <a:prstGeom prst="rect">
            <a:avLst/>
          </a:prstGeom>
          <a:noFill/>
        </p:spPr>
        <p:txBody>
          <a:bodyPr wrap="square" rtlCol="0">
            <a:spAutoFit/>
          </a:bodyPr>
          <a:lstStyle/>
          <a:p>
            <a:r>
              <a:rPr lang="en-US" sz="2000" dirty="0" smtClean="0">
                <a:solidFill>
                  <a:srgbClr val="00B0F0"/>
                </a:solidFill>
              </a:rPr>
              <a:t>It will last indefinitely.</a:t>
            </a:r>
            <a:endParaRPr lang="en-US" sz="2000" dirty="0">
              <a:solidFill>
                <a:srgbClr val="00B0F0"/>
              </a:solidFill>
            </a:endParaRPr>
          </a:p>
        </p:txBody>
      </p:sp>
      <p:sp>
        <p:nvSpPr>
          <p:cNvPr id="7" name="TextBox 6"/>
          <p:cNvSpPr txBox="1"/>
          <p:nvPr/>
        </p:nvSpPr>
        <p:spPr>
          <a:xfrm>
            <a:off x="997729" y="4270248"/>
            <a:ext cx="7196216" cy="400110"/>
          </a:xfrm>
          <a:prstGeom prst="rect">
            <a:avLst/>
          </a:prstGeom>
          <a:noFill/>
        </p:spPr>
        <p:txBody>
          <a:bodyPr wrap="square" rtlCol="0">
            <a:spAutoFit/>
          </a:bodyPr>
          <a:lstStyle/>
          <a:p>
            <a:r>
              <a:rPr lang="en-US" sz="2000" dirty="0" smtClean="0">
                <a:solidFill>
                  <a:srgbClr val="00B0F0"/>
                </a:solidFill>
              </a:rPr>
              <a:t>It has cost $2.1 billion so far.</a:t>
            </a:r>
            <a:endParaRPr lang="en-US" sz="2000"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68803" y="808306"/>
            <a:ext cx="8745902" cy="4071368"/>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297210" y="1158796"/>
            <a:ext cx="8486674" cy="2482438"/>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36</TotalTime>
  <Words>238</Words>
  <Application>Microsoft Macintosh PowerPoint</Application>
  <PresentationFormat>On-screen Show (4:3)</PresentationFormat>
  <Paragraphs>26</Paragraphs>
  <Slides>15</Slides>
  <Notes>1</Notes>
  <HiddenSlides>0</HiddenSlides>
  <MMClips>0</MMClips>
  <ScaleCrop>false</ScaleCrop>
  <HeadingPairs>
    <vt:vector size="6" baseType="variant">
      <vt:variant>
        <vt:lpstr>Design Template</vt:lpstr>
      </vt:variant>
      <vt:variant>
        <vt:i4>1</vt:i4>
      </vt:variant>
      <vt:variant>
        <vt:lpstr>Embedded OLE Servers</vt:lpstr>
      </vt:variant>
      <vt:variant>
        <vt:i4>0</vt:i4>
      </vt:variant>
      <vt:variant>
        <vt:lpstr>Slide Titles</vt:lpstr>
      </vt:variant>
      <vt:variant>
        <vt:i4>15</vt:i4>
      </vt:variant>
    </vt:vector>
  </HeadingPairs>
  <TitlesOfParts>
    <vt:vector size="16"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John Jay College of Criminal Justice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 Green</dc:creator>
  <cp:lastModifiedBy>David Green</cp:lastModifiedBy>
  <cp:revision>5</cp:revision>
  <dcterms:created xsi:type="dcterms:W3CDTF">2011-10-24T18:22:12Z</dcterms:created>
  <dcterms:modified xsi:type="dcterms:W3CDTF">2011-10-24T18:22:21Z</dcterms:modified>
</cp:coreProperties>
</file>