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5"/>
  </p:notesMasterIdLst>
  <p:sldIdLst>
    <p:sldId id="257" r:id="rId2"/>
    <p:sldId id="264" r:id="rId3"/>
    <p:sldId id="352" r:id="rId4"/>
    <p:sldId id="436" r:id="rId5"/>
    <p:sldId id="437" r:id="rId6"/>
    <p:sldId id="359" r:id="rId7"/>
    <p:sldId id="438" r:id="rId8"/>
    <p:sldId id="433" r:id="rId9"/>
    <p:sldId id="439" r:id="rId10"/>
    <p:sldId id="434" r:id="rId11"/>
    <p:sldId id="440" r:id="rId12"/>
    <p:sldId id="441" r:id="rId13"/>
    <p:sldId id="263" r:id="rId1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FFF7E1"/>
    <a:srgbClr val="AD1117"/>
    <a:srgbClr val="CCFFFF"/>
    <a:srgbClr val="FFFAEB"/>
    <a:srgbClr val="008000"/>
    <a:srgbClr val="FCB44E"/>
    <a:srgbClr val="FDEFB5"/>
    <a:srgbClr val="F8B44C"/>
    <a:srgbClr val="FF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8A107856-5554-42FB-B03E-39F5DBC370BA}" styleName="Medium Style 4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  <a:tblStyle styleId="{C4B1156A-380E-4F78-BDF5-A606A8083BF9}" styleName="Medium Style 4 - Accent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4"/>
              </a:solidFill>
            </a:ln>
          </a:top>
        </a:tcBdr>
        <a:fill>
          <a:solidFill>
            <a:schemeClr val="accent4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4">
              <a:tint val="20000"/>
            </a:schemeClr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5659" autoAdjust="0"/>
    <p:restoredTop sz="93970" autoAdjust="0"/>
  </p:normalViewPr>
  <p:slideViewPr>
    <p:cSldViewPr>
      <p:cViewPr varScale="1">
        <p:scale>
          <a:sx n="74" d="100"/>
          <a:sy n="74" d="100"/>
        </p:scale>
        <p:origin x="475" y="67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6601077-CA76-40E7-BDA0-B56BD7977654}" type="datetimeFigureOut">
              <a:rPr lang="en-US" smtClean="0"/>
              <a:t>3/10/2023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5FDD8A3-62A8-456E-8D5B-F0ECB58CE6C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60596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5FDD8A3-62A8-456E-8D5B-F0ECB58CE6C7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051791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5FDD8A3-62A8-456E-8D5B-F0ECB58CE6C7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9519471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5FDD8A3-62A8-456E-8D5B-F0ECB58CE6C7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084391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5FDD8A3-62A8-456E-8D5B-F0ECB58CE6C7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3636825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s-E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E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20E0514-CD58-4DBE-A45E-C990E61646D0}" type="slidenum">
              <a:rPr lang="es-ES" altLang="en-US" smtClean="0"/>
              <a:pPr>
                <a:defRPr/>
              </a:pPr>
              <a:t>‹#›</a:t>
            </a:fld>
            <a:endParaRPr lang="es-ES" altLang="en-US"/>
          </a:p>
        </p:txBody>
      </p:sp>
    </p:spTree>
    <p:extLst>
      <p:ext uri="{BB962C8B-B14F-4D97-AF65-F5344CB8AC3E}">
        <p14:creationId xmlns:p14="http://schemas.microsoft.com/office/powerpoint/2010/main" val="36905402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s-E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E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5FF464C-1842-4E28-9492-671AA2C1FAA8}" type="slidenum">
              <a:rPr lang="es-ES" altLang="en-US" smtClean="0"/>
              <a:pPr>
                <a:defRPr/>
              </a:pPr>
              <a:t>‹#›</a:t>
            </a:fld>
            <a:endParaRPr lang="es-ES" altLang="en-US"/>
          </a:p>
        </p:txBody>
      </p:sp>
    </p:spTree>
    <p:extLst>
      <p:ext uri="{BB962C8B-B14F-4D97-AF65-F5344CB8AC3E}">
        <p14:creationId xmlns:p14="http://schemas.microsoft.com/office/powerpoint/2010/main" val="179637267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s-E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E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B98F8A6-6F84-4954-AB31-8A534D516F86}" type="slidenum">
              <a:rPr lang="es-ES" altLang="en-US" smtClean="0"/>
              <a:pPr>
                <a:defRPr/>
              </a:pPr>
              <a:t>‹#›</a:t>
            </a:fld>
            <a:endParaRPr lang="es-ES" altLang="en-US"/>
          </a:p>
        </p:txBody>
      </p:sp>
    </p:spTree>
    <p:extLst>
      <p:ext uri="{BB962C8B-B14F-4D97-AF65-F5344CB8AC3E}">
        <p14:creationId xmlns:p14="http://schemas.microsoft.com/office/powerpoint/2010/main" val="148960023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s-ES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ES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733EDDB-4CD1-4042-8A1A-EF45E29E279E}" type="slidenum">
              <a:rPr lang="es-ES" altLang="en-US" smtClean="0"/>
              <a:pPr>
                <a:defRPr/>
              </a:pPr>
              <a:t>‹#›</a:t>
            </a:fld>
            <a:endParaRPr lang="es-ES" altLang="en-US"/>
          </a:p>
        </p:txBody>
      </p:sp>
    </p:spTree>
    <p:extLst>
      <p:ext uri="{BB962C8B-B14F-4D97-AF65-F5344CB8AC3E}">
        <p14:creationId xmlns:p14="http://schemas.microsoft.com/office/powerpoint/2010/main" val="25562507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s-ES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ES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648144F-BFD7-42AE-A4E4-52DBB52B2F10}" type="slidenum">
              <a:rPr lang="es-ES" altLang="en-US" smtClean="0"/>
              <a:pPr>
                <a:defRPr/>
              </a:pPr>
              <a:t>‹#›</a:t>
            </a:fld>
            <a:endParaRPr lang="es-ES" altLang="en-US"/>
          </a:p>
        </p:txBody>
      </p:sp>
    </p:spTree>
    <p:extLst>
      <p:ext uri="{BB962C8B-B14F-4D97-AF65-F5344CB8AC3E}">
        <p14:creationId xmlns:p14="http://schemas.microsoft.com/office/powerpoint/2010/main" val="25020353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s-ES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ES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005D20D-801C-474B-ACF7-5490107BE597}" type="slidenum">
              <a:rPr lang="es-ES" altLang="en-US" smtClean="0"/>
              <a:pPr>
                <a:defRPr/>
              </a:pPr>
              <a:t>‹#›</a:t>
            </a:fld>
            <a:endParaRPr lang="es-ES" altLang="en-US"/>
          </a:p>
        </p:txBody>
      </p:sp>
    </p:spTree>
    <p:extLst>
      <p:ext uri="{BB962C8B-B14F-4D97-AF65-F5344CB8AC3E}">
        <p14:creationId xmlns:p14="http://schemas.microsoft.com/office/powerpoint/2010/main" val="4253130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s-ES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ES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2412235-8241-431F-9360-4C5DCC1BD4DF}" type="slidenum">
              <a:rPr lang="es-ES" altLang="en-US" smtClean="0"/>
              <a:pPr>
                <a:defRPr/>
              </a:pPr>
              <a:t>‹#›</a:t>
            </a:fld>
            <a:endParaRPr lang="es-ES" altLang="en-US"/>
          </a:p>
        </p:txBody>
      </p:sp>
    </p:spTree>
    <p:extLst>
      <p:ext uri="{BB962C8B-B14F-4D97-AF65-F5344CB8AC3E}">
        <p14:creationId xmlns:p14="http://schemas.microsoft.com/office/powerpoint/2010/main" val="17004917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s-ES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ES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390FA54-3863-4FA9-BA4E-01E98FD0CB62}" type="slidenum">
              <a:rPr lang="es-ES" altLang="en-US" smtClean="0"/>
              <a:pPr>
                <a:defRPr/>
              </a:pPr>
              <a:t>‹#›</a:t>
            </a:fld>
            <a:endParaRPr lang="es-ES" altLang="en-US"/>
          </a:p>
        </p:txBody>
      </p:sp>
    </p:spTree>
    <p:extLst>
      <p:ext uri="{BB962C8B-B14F-4D97-AF65-F5344CB8AC3E}">
        <p14:creationId xmlns:p14="http://schemas.microsoft.com/office/powerpoint/2010/main" val="229159947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s-ES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ES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EEB5ADB-B440-4E16-95C9-16C80CB5E4E5}" type="slidenum">
              <a:rPr lang="es-ES" altLang="en-US" smtClean="0"/>
              <a:pPr>
                <a:defRPr/>
              </a:pPr>
              <a:t>‹#›</a:t>
            </a:fld>
            <a:endParaRPr lang="es-ES" altLang="en-US"/>
          </a:p>
        </p:txBody>
      </p:sp>
    </p:spTree>
    <p:extLst>
      <p:ext uri="{BB962C8B-B14F-4D97-AF65-F5344CB8AC3E}">
        <p14:creationId xmlns:p14="http://schemas.microsoft.com/office/powerpoint/2010/main" val="156530563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s-E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E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973D332-40F3-40EC-8CCA-239E05D34396}" type="slidenum">
              <a:rPr lang="es-ES" altLang="en-US" smtClean="0"/>
              <a:pPr>
                <a:defRPr/>
              </a:pPr>
              <a:t>‹#›</a:t>
            </a:fld>
            <a:endParaRPr lang="es-ES" altLang="en-US"/>
          </a:p>
        </p:txBody>
      </p:sp>
    </p:spTree>
    <p:extLst>
      <p:ext uri="{BB962C8B-B14F-4D97-AF65-F5344CB8AC3E}">
        <p14:creationId xmlns:p14="http://schemas.microsoft.com/office/powerpoint/2010/main" val="39178688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s-E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E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A522DF9-A7D9-4B30-A548-78AF9952C48B}" type="slidenum">
              <a:rPr lang="es-ES" altLang="en-US" smtClean="0"/>
              <a:pPr>
                <a:defRPr/>
              </a:pPr>
              <a:t>‹#›</a:t>
            </a:fld>
            <a:endParaRPr lang="es-ES" altLang="en-US"/>
          </a:p>
        </p:txBody>
      </p:sp>
    </p:spTree>
    <p:extLst>
      <p:ext uri="{BB962C8B-B14F-4D97-AF65-F5344CB8AC3E}">
        <p14:creationId xmlns:p14="http://schemas.microsoft.com/office/powerpoint/2010/main" val="11351557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s-E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s-E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E033F139-7B63-4B17-A176-CA948AAD1BC5}" type="slidenum">
              <a:rPr lang="es-ES" altLang="en-US" smtClean="0"/>
              <a:pPr>
                <a:defRPr/>
              </a:pPr>
              <a:t>‹#›</a:t>
            </a:fld>
            <a:endParaRPr lang="es-ES" altLang="en-US"/>
          </a:p>
        </p:txBody>
      </p:sp>
    </p:spTree>
    <p:extLst>
      <p:ext uri="{BB962C8B-B14F-4D97-AF65-F5344CB8AC3E}">
        <p14:creationId xmlns:p14="http://schemas.microsoft.com/office/powerpoint/2010/main" val="20833679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1" name="TextBox 3">
            <a:extLst>
              <a:ext uri="{FF2B5EF4-FFF2-40B4-BE49-F238E27FC236}">
                <a16:creationId xmlns:a16="http://schemas.microsoft.com/office/drawing/2014/main" id="{185D8DC9-F51C-437F-AB57-DD3A0945323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95400" y="1844824"/>
            <a:ext cx="11041805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2800" b="1">
                <a:solidFill>
                  <a:srgbClr val="C00000"/>
                </a:solidFill>
              </a:rPr>
              <a:t>TRƯỜNG CAO ĐẲNG LÝ TỰ TRỌNG THÀNH PHỐ HỒ CHÍ MINH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4DC1BAE-5891-46D7-8994-845EFB487D73}"/>
              </a:ext>
            </a:extLst>
          </p:cNvPr>
          <p:cNvSpPr/>
          <p:nvPr/>
        </p:nvSpPr>
        <p:spPr>
          <a:xfrm>
            <a:off x="155340" y="3068960"/>
            <a:ext cx="11881320" cy="150810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>
              <a:lnSpc>
                <a:spcPct val="87000"/>
              </a:lnSpc>
              <a:spcAft>
                <a:spcPts val="300"/>
              </a:spcAft>
            </a:pPr>
            <a:r>
              <a:rPr lang="vi-VN" sz="3600" b="1">
                <a:solidFill>
                  <a:srgbClr val="0000FF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KẾ HOẠCH TRIỂN </a:t>
            </a:r>
            <a:r>
              <a:rPr lang="en-US" sz="3600" b="1">
                <a:solidFill>
                  <a:srgbClr val="0000FF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KHAI </a:t>
            </a:r>
            <a:r>
              <a:rPr lang="vi-VN" sz="3600" b="1">
                <a:solidFill>
                  <a:srgbClr val="0000FF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DỰ Á</a:t>
            </a:r>
            <a:r>
              <a:rPr lang="en-US" sz="3600" b="1">
                <a:solidFill>
                  <a:srgbClr val="0000FF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</a:p>
          <a:p>
            <a:pPr algn="ctr">
              <a:lnSpc>
                <a:spcPct val="87000"/>
              </a:lnSpc>
              <a:spcAft>
                <a:spcPts val="300"/>
              </a:spcAft>
            </a:pPr>
            <a:r>
              <a:rPr lang="en-US" sz="2000" b="1">
                <a:solidFill>
                  <a:srgbClr val="0000FF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</a:p>
          <a:p>
            <a:pPr algn="ctr">
              <a:lnSpc>
                <a:spcPct val="87000"/>
              </a:lnSpc>
              <a:spcAft>
                <a:spcPts val="300"/>
              </a:spcAft>
            </a:pPr>
            <a:r>
              <a:rPr lang="en-US" sz="4400" b="1">
                <a:solidFill>
                  <a:srgbClr val="0000FF"/>
                </a:solidFill>
                <a:effectLst/>
                <a:latin typeface="Arial" panose="020B0604020202020204" pitchFamily="34" charset="0"/>
                <a:ea typeface="Courier New" panose="02070309020205020404" pitchFamily="49" charset="0"/>
                <a:cs typeface="Arial" panose="020B0604020202020204" pitchFamily="34" charset="0"/>
              </a:rPr>
              <a:t>TRUNG TÂM ĐÀO TẠO XUẤT SẮC</a:t>
            </a:r>
            <a:endParaRPr lang="en-US" sz="4400" b="1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4">
            <a:extLst>
              <a:ext uri="{FF2B5EF4-FFF2-40B4-BE49-F238E27FC236}">
                <a16:creationId xmlns:a16="http://schemas.microsoft.com/office/drawing/2014/main" id="{45B376E0-B249-4D39-9252-0D11695A5F63}"/>
              </a:ext>
            </a:extLst>
          </p:cNvPr>
          <p:cNvSpPr txBox="1">
            <a:spLocks/>
          </p:cNvSpPr>
          <p:nvPr/>
        </p:nvSpPr>
        <p:spPr bwMode="gray">
          <a:xfrm>
            <a:off x="0" y="548680"/>
            <a:ext cx="12192000" cy="598314"/>
          </a:xfrm>
          <a:prstGeom prst="rect">
            <a:avLst/>
          </a:prstGeom>
          <a:solidFill>
            <a:srgbClr val="FFFAEB"/>
          </a:solidFill>
          <a:ln/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anchor="ctr">
            <a:normAutofit/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3200" smtClean="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Verdana" pitchFamily="34" charset="0"/>
                <a:cs typeface="Arial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Verdana" pitchFamily="34" charset="0"/>
                <a:cs typeface="Arial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Verdana" pitchFamily="34" charset="0"/>
                <a:cs typeface="Arial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Verdana" pitchFamily="34" charset="0"/>
                <a:cs typeface="Arial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Verdana" pitchFamily="34" charset="0"/>
                <a:cs typeface="Arial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Verdana" pitchFamily="34" charset="0"/>
                <a:cs typeface="Arial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Verdana" pitchFamily="34" charset="0"/>
                <a:cs typeface="Arial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Verdana" pitchFamily="34" charset="0"/>
                <a:cs typeface="Arial" charset="0"/>
              </a:defRPr>
            </a:lvl9pPr>
          </a:lstStyle>
          <a:p>
            <a:pPr marL="0" lvl="1" algn="ctr">
              <a:lnSpc>
                <a:spcPct val="90000"/>
              </a:lnSpc>
              <a:defRPr/>
            </a:pPr>
            <a:r>
              <a:rPr lang="en-US" sz="2400" b="1">
                <a:gradFill flip="none" rotWithShape="1">
                  <a:gsLst>
                    <a:gs pos="0">
                      <a:srgbClr val="FF0000">
                        <a:shade val="30000"/>
                        <a:satMod val="115000"/>
                      </a:srgbClr>
                    </a:gs>
                    <a:gs pos="50000">
                      <a:srgbClr val="FF0000">
                        <a:shade val="67500"/>
                        <a:satMod val="115000"/>
                      </a:srgbClr>
                    </a:gs>
                    <a:gs pos="100000">
                      <a:srgbClr val="FF0000">
                        <a:shade val="100000"/>
                        <a:satMod val="115000"/>
                      </a:srgbClr>
                    </a:gs>
                  </a:gsLst>
                  <a:lin ang="13500000" scaled="1"/>
                  <a:tileRect/>
                </a:gra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NỘI DUNG BÁO CÁO</a:t>
            </a:r>
            <a:endParaRPr lang="vi-VN" sz="2400" b="1">
              <a:gradFill flip="none" rotWithShape="1">
                <a:gsLst>
                  <a:gs pos="0">
                    <a:srgbClr val="FF0000">
                      <a:shade val="30000"/>
                      <a:satMod val="115000"/>
                    </a:srgbClr>
                  </a:gs>
                  <a:gs pos="50000">
                    <a:srgbClr val="FF0000">
                      <a:shade val="67500"/>
                      <a:satMod val="115000"/>
                    </a:srgbClr>
                  </a:gs>
                  <a:gs pos="100000">
                    <a:srgbClr val="FF0000">
                      <a:shade val="100000"/>
                      <a:satMod val="115000"/>
                    </a:srgbClr>
                  </a:gs>
                </a:gsLst>
                <a:lin ang="13500000" scaled="1"/>
                <a:tileRect/>
              </a:gra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5253750-BEBD-4568-980B-B5E44CAEE67C}"/>
              </a:ext>
            </a:extLst>
          </p:cNvPr>
          <p:cNvSpPr txBox="1"/>
          <p:nvPr/>
        </p:nvSpPr>
        <p:spPr>
          <a:xfrm flipH="1">
            <a:off x="0" y="6611118"/>
            <a:ext cx="12192000" cy="230832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>
              <a:defRPr/>
            </a:pPr>
            <a:r>
              <a:rPr lang="en-US" sz="900" b="1">
                <a:ln/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NHÂN VĂN – SÁNG TẠO – PHÁT TRIỂN – BỀN VỮNG</a:t>
            </a:r>
          </a:p>
        </p:txBody>
      </p:sp>
      <p:sp>
        <p:nvSpPr>
          <p:cNvPr id="7" name="Line 33">
            <a:extLst>
              <a:ext uri="{FF2B5EF4-FFF2-40B4-BE49-F238E27FC236}">
                <a16:creationId xmlns:a16="http://schemas.microsoft.com/office/drawing/2014/main" id="{BADE6ABF-B395-4E51-B699-3F77CC116C22}"/>
              </a:ext>
            </a:extLst>
          </p:cNvPr>
          <p:cNvSpPr>
            <a:spLocks noChangeShapeType="1"/>
          </p:cNvSpPr>
          <p:nvPr/>
        </p:nvSpPr>
        <p:spPr bwMode="black">
          <a:xfrm>
            <a:off x="3103563" y="4954167"/>
            <a:ext cx="4767262" cy="20637"/>
          </a:xfrm>
          <a:prstGeom prst="line">
            <a:avLst/>
          </a:prstGeom>
          <a:noFill/>
          <a:ln w="28575" cap="rnd">
            <a:solidFill>
              <a:schemeClr val="bg2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Line 35">
            <a:extLst>
              <a:ext uri="{FF2B5EF4-FFF2-40B4-BE49-F238E27FC236}">
                <a16:creationId xmlns:a16="http://schemas.microsoft.com/office/drawing/2014/main" id="{08C9D569-28C4-4B21-B75A-EB1C9AA4F3D6}"/>
              </a:ext>
            </a:extLst>
          </p:cNvPr>
          <p:cNvSpPr>
            <a:spLocks noChangeShapeType="1"/>
          </p:cNvSpPr>
          <p:nvPr/>
        </p:nvSpPr>
        <p:spPr bwMode="black">
          <a:xfrm>
            <a:off x="3146425" y="2153817"/>
            <a:ext cx="4800600" cy="1587"/>
          </a:xfrm>
          <a:prstGeom prst="line">
            <a:avLst/>
          </a:prstGeom>
          <a:noFill/>
          <a:ln w="28575" cap="rnd">
            <a:solidFill>
              <a:schemeClr val="bg2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ectangle 38">
            <a:extLst>
              <a:ext uri="{FF2B5EF4-FFF2-40B4-BE49-F238E27FC236}">
                <a16:creationId xmlns:a16="http://schemas.microsoft.com/office/drawing/2014/main" id="{F96AFDE7-FB26-4806-AC05-89536069A072}"/>
              </a:ext>
            </a:extLst>
          </p:cNvPr>
          <p:cNvSpPr>
            <a:spLocks noChangeArrowheads="1"/>
          </p:cNvSpPr>
          <p:nvPr/>
        </p:nvSpPr>
        <p:spPr bwMode="black">
          <a:xfrm>
            <a:off x="3570288" y="1772817"/>
            <a:ext cx="4836254" cy="430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eaLnBrk="0" hangingPunct="0"/>
            <a:r>
              <a:rPr lang="en-US" sz="22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TIẾN ĐỘ XÂY DỰNG TÒA NHÀ</a:t>
            </a:r>
          </a:p>
        </p:txBody>
      </p:sp>
      <p:sp>
        <p:nvSpPr>
          <p:cNvPr id="11" name="Line 39">
            <a:extLst>
              <a:ext uri="{FF2B5EF4-FFF2-40B4-BE49-F238E27FC236}">
                <a16:creationId xmlns:a16="http://schemas.microsoft.com/office/drawing/2014/main" id="{19AEA6A5-BA89-4A16-ADD2-C92495781267}"/>
              </a:ext>
            </a:extLst>
          </p:cNvPr>
          <p:cNvSpPr>
            <a:spLocks noChangeShapeType="1"/>
          </p:cNvSpPr>
          <p:nvPr/>
        </p:nvSpPr>
        <p:spPr bwMode="black">
          <a:xfrm>
            <a:off x="3603625" y="2850728"/>
            <a:ext cx="4833938" cy="0"/>
          </a:xfrm>
          <a:prstGeom prst="line">
            <a:avLst/>
          </a:prstGeom>
          <a:noFill/>
          <a:ln w="28575" cap="rnd">
            <a:solidFill>
              <a:schemeClr val="bg2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Rectangle 40">
            <a:extLst>
              <a:ext uri="{FF2B5EF4-FFF2-40B4-BE49-F238E27FC236}">
                <a16:creationId xmlns:a16="http://schemas.microsoft.com/office/drawing/2014/main" id="{60107D12-07B4-4370-B00F-9AFF293ED1EA}"/>
              </a:ext>
            </a:extLst>
          </p:cNvPr>
          <p:cNvSpPr>
            <a:spLocks noChangeArrowheads="1"/>
          </p:cNvSpPr>
          <p:nvPr/>
        </p:nvSpPr>
        <p:spPr bwMode="black">
          <a:xfrm>
            <a:off x="4027488" y="2469729"/>
            <a:ext cx="5497512" cy="430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eaLnBrk="0" hangingPunct="0"/>
            <a:r>
              <a:rPr lang="en-US" sz="22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THIẾT KẾ CHO PHÒNG THỰC HÀNH</a:t>
            </a:r>
          </a:p>
        </p:txBody>
      </p:sp>
      <p:sp>
        <p:nvSpPr>
          <p:cNvPr id="13" name="Line 41">
            <a:extLst>
              <a:ext uri="{FF2B5EF4-FFF2-40B4-BE49-F238E27FC236}">
                <a16:creationId xmlns:a16="http://schemas.microsoft.com/office/drawing/2014/main" id="{E38A7E42-CBF6-4E1F-B29A-560A638BADB3}"/>
              </a:ext>
            </a:extLst>
          </p:cNvPr>
          <p:cNvSpPr>
            <a:spLocks noChangeShapeType="1"/>
          </p:cNvSpPr>
          <p:nvPr/>
        </p:nvSpPr>
        <p:spPr bwMode="black">
          <a:xfrm>
            <a:off x="3832225" y="3565103"/>
            <a:ext cx="4800600" cy="0"/>
          </a:xfrm>
          <a:prstGeom prst="line">
            <a:avLst/>
          </a:prstGeom>
          <a:noFill/>
          <a:ln w="28575" cap="rnd">
            <a:solidFill>
              <a:schemeClr val="bg2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Rectangle 42">
            <a:extLst>
              <a:ext uri="{FF2B5EF4-FFF2-40B4-BE49-F238E27FC236}">
                <a16:creationId xmlns:a16="http://schemas.microsoft.com/office/drawing/2014/main" id="{AC5AEEF6-D254-4870-91D3-799642B19EF0}"/>
              </a:ext>
            </a:extLst>
          </p:cNvPr>
          <p:cNvSpPr>
            <a:spLocks noChangeArrowheads="1"/>
          </p:cNvSpPr>
          <p:nvPr/>
        </p:nvSpPr>
        <p:spPr bwMode="black">
          <a:xfrm>
            <a:off x="3951585" y="3921193"/>
            <a:ext cx="7024488" cy="430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eaLnBrk="0" hangingPunct="0"/>
            <a:r>
              <a:rPr lang="en-US" sz="22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KẾ HOẠCH THỰC HIỆN DỰ ÁN</a:t>
            </a:r>
          </a:p>
        </p:txBody>
      </p:sp>
      <p:sp>
        <p:nvSpPr>
          <p:cNvPr id="15" name="Line 43">
            <a:extLst>
              <a:ext uri="{FF2B5EF4-FFF2-40B4-BE49-F238E27FC236}">
                <a16:creationId xmlns:a16="http://schemas.microsoft.com/office/drawing/2014/main" id="{C1F05131-D149-40D8-B7CA-600C203516F4}"/>
              </a:ext>
            </a:extLst>
          </p:cNvPr>
          <p:cNvSpPr>
            <a:spLocks noChangeShapeType="1"/>
          </p:cNvSpPr>
          <p:nvPr/>
        </p:nvSpPr>
        <p:spPr bwMode="black">
          <a:xfrm>
            <a:off x="3636963" y="4287417"/>
            <a:ext cx="4843462" cy="1587"/>
          </a:xfrm>
          <a:prstGeom prst="line">
            <a:avLst/>
          </a:prstGeom>
          <a:noFill/>
          <a:ln w="28575" cap="rnd">
            <a:solidFill>
              <a:schemeClr val="bg2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Oval 45">
            <a:extLst>
              <a:ext uri="{FF2B5EF4-FFF2-40B4-BE49-F238E27FC236}">
                <a16:creationId xmlns:a16="http://schemas.microsoft.com/office/drawing/2014/main" id="{23E6FA2A-B93E-47B5-B576-4C75F192925C}"/>
              </a:ext>
            </a:extLst>
          </p:cNvPr>
          <p:cNvSpPr>
            <a:spLocks noChangeArrowheads="1"/>
          </p:cNvSpPr>
          <p:nvPr/>
        </p:nvSpPr>
        <p:spPr bwMode="gray">
          <a:xfrm>
            <a:off x="3006726" y="1849016"/>
            <a:ext cx="314325" cy="330200"/>
          </a:xfrm>
          <a:prstGeom prst="ellipse">
            <a:avLst/>
          </a:prstGeom>
          <a:solidFill>
            <a:srgbClr val="FF0000"/>
          </a:solidFill>
          <a:ln w="19050">
            <a:solidFill>
              <a:srgbClr val="FFFFFF"/>
            </a:solidFill>
            <a:round/>
            <a:headEnd/>
            <a:tailEnd/>
          </a:ln>
          <a:effectLst>
            <a:outerShdw dist="63500" dir="2212194" algn="ctr" rotWithShape="0">
              <a:schemeClr val="bg2">
                <a:alpha val="50000"/>
              </a:schemeClr>
            </a:outerShdw>
          </a:effectLst>
        </p:spPr>
        <p:txBody>
          <a:bodyPr wrap="none" anchor="ctr"/>
          <a:lstStyle/>
          <a:p>
            <a:endParaRPr 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Oval 46">
            <a:extLst>
              <a:ext uri="{FF2B5EF4-FFF2-40B4-BE49-F238E27FC236}">
                <a16:creationId xmlns:a16="http://schemas.microsoft.com/office/drawing/2014/main" id="{74F44E8B-FBD9-4841-B475-55F84D4EE717}"/>
              </a:ext>
            </a:extLst>
          </p:cNvPr>
          <p:cNvSpPr>
            <a:spLocks noChangeArrowheads="1"/>
          </p:cNvSpPr>
          <p:nvPr/>
        </p:nvSpPr>
        <p:spPr bwMode="gray">
          <a:xfrm>
            <a:off x="3536951" y="2534816"/>
            <a:ext cx="314325" cy="330200"/>
          </a:xfrm>
          <a:prstGeom prst="ellipse">
            <a:avLst/>
          </a:prstGeom>
          <a:solidFill>
            <a:srgbClr val="FFC000"/>
          </a:solidFill>
          <a:ln w="19050">
            <a:solidFill>
              <a:srgbClr val="FFFFFF"/>
            </a:solidFill>
            <a:round/>
            <a:headEnd/>
            <a:tailEnd/>
          </a:ln>
          <a:effectLst>
            <a:outerShdw dist="63500" dir="2212194" algn="ctr" rotWithShape="0">
              <a:schemeClr val="bg2">
                <a:alpha val="50000"/>
              </a:schemeClr>
            </a:outerShdw>
          </a:effectLst>
        </p:spPr>
        <p:txBody>
          <a:bodyPr wrap="none" anchor="ctr"/>
          <a:lstStyle/>
          <a:p>
            <a:endParaRPr 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Oval 47">
            <a:extLst>
              <a:ext uri="{FF2B5EF4-FFF2-40B4-BE49-F238E27FC236}">
                <a16:creationId xmlns:a16="http://schemas.microsoft.com/office/drawing/2014/main" id="{7A4E9727-BEB0-4A06-A6CA-6932DDA6AB49}"/>
              </a:ext>
            </a:extLst>
          </p:cNvPr>
          <p:cNvSpPr>
            <a:spLocks noChangeArrowheads="1"/>
          </p:cNvSpPr>
          <p:nvPr/>
        </p:nvSpPr>
        <p:spPr bwMode="gray">
          <a:xfrm>
            <a:off x="3760789" y="3273003"/>
            <a:ext cx="314325" cy="330200"/>
          </a:xfrm>
          <a:prstGeom prst="ellipse">
            <a:avLst/>
          </a:prstGeom>
          <a:solidFill>
            <a:srgbClr val="FFDD71"/>
          </a:solidFill>
          <a:ln w="19050">
            <a:solidFill>
              <a:srgbClr val="FFFFFF"/>
            </a:solidFill>
            <a:round/>
            <a:headEnd/>
            <a:tailEnd/>
          </a:ln>
          <a:effectLst>
            <a:outerShdw dist="63500" dir="2212194" algn="ctr" rotWithShape="0">
              <a:schemeClr val="bg2">
                <a:alpha val="50000"/>
              </a:schemeClr>
            </a:outerShdw>
          </a:effectLst>
        </p:spPr>
        <p:txBody>
          <a:bodyPr wrap="none" anchor="ctr"/>
          <a:lstStyle/>
          <a:p>
            <a:endParaRPr 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Oval 48">
            <a:extLst>
              <a:ext uri="{FF2B5EF4-FFF2-40B4-BE49-F238E27FC236}">
                <a16:creationId xmlns:a16="http://schemas.microsoft.com/office/drawing/2014/main" id="{AC9EC76E-7121-4AC7-B324-902940811516}"/>
              </a:ext>
            </a:extLst>
          </p:cNvPr>
          <p:cNvSpPr>
            <a:spLocks noChangeArrowheads="1"/>
          </p:cNvSpPr>
          <p:nvPr/>
        </p:nvSpPr>
        <p:spPr bwMode="gray">
          <a:xfrm>
            <a:off x="3505201" y="3963566"/>
            <a:ext cx="314325" cy="330200"/>
          </a:xfrm>
          <a:prstGeom prst="ellipse">
            <a:avLst/>
          </a:prstGeom>
          <a:solidFill>
            <a:srgbClr val="EF4F43"/>
          </a:solidFill>
          <a:ln w="19050">
            <a:solidFill>
              <a:srgbClr val="FFFFFF"/>
            </a:solidFill>
            <a:round/>
            <a:headEnd/>
            <a:tailEnd/>
          </a:ln>
          <a:effectLst>
            <a:outerShdw dist="63500" dir="2212194" algn="ctr" rotWithShape="0">
              <a:schemeClr val="bg2">
                <a:alpha val="50000"/>
              </a:schemeClr>
            </a:outerShdw>
          </a:effectLst>
        </p:spPr>
        <p:txBody>
          <a:bodyPr wrap="none" anchor="ctr"/>
          <a:lstStyle/>
          <a:p>
            <a:endParaRPr 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" name="Oval 49">
            <a:extLst>
              <a:ext uri="{FF2B5EF4-FFF2-40B4-BE49-F238E27FC236}">
                <a16:creationId xmlns:a16="http://schemas.microsoft.com/office/drawing/2014/main" id="{7C75707B-7BD5-4C94-8040-DEEF1BDFC7FA}"/>
              </a:ext>
            </a:extLst>
          </p:cNvPr>
          <p:cNvSpPr>
            <a:spLocks noChangeArrowheads="1"/>
          </p:cNvSpPr>
          <p:nvPr/>
        </p:nvSpPr>
        <p:spPr bwMode="gray">
          <a:xfrm>
            <a:off x="2971801" y="4644603"/>
            <a:ext cx="314325" cy="330200"/>
          </a:xfrm>
          <a:prstGeom prst="ellipse">
            <a:avLst/>
          </a:prstGeom>
          <a:solidFill>
            <a:srgbClr val="AA151B"/>
          </a:solidFill>
          <a:ln w="19050">
            <a:solidFill>
              <a:srgbClr val="FFFFFF"/>
            </a:solidFill>
            <a:round/>
            <a:headEnd/>
            <a:tailEnd/>
          </a:ln>
          <a:effectLst>
            <a:outerShdw dist="63500" dir="2212194" algn="ctr" rotWithShape="0">
              <a:schemeClr val="bg2">
                <a:alpha val="50000"/>
              </a:schemeClr>
            </a:outerShdw>
          </a:effectLst>
        </p:spPr>
        <p:txBody>
          <a:bodyPr wrap="none" anchor="ctr"/>
          <a:lstStyle/>
          <a:p>
            <a:endParaRPr 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Rectangle 40">
            <a:extLst>
              <a:ext uri="{FF2B5EF4-FFF2-40B4-BE49-F238E27FC236}">
                <a16:creationId xmlns:a16="http://schemas.microsoft.com/office/drawing/2014/main" id="{9F408D7C-A1A2-C941-D2C6-A362B9AB6C86}"/>
              </a:ext>
            </a:extLst>
          </p:cNvPr>
          <p:cNvSpPr>
            <a:spLocks noChangeArrowheads="1"/>
          </p:cNvSpPr>
          <p:nvPr/>
        </p:nvSpPr>
        <p:spPr bwMode="black">
          <a:xfrm>
            <a:off x="4152602" y="3172771"/>
            <a:ext cx="7024488" cy="430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eaLnBrk="0" hangingPunct="0"/>
            <a:r>
              <a:rPr lang="en-US" sz="22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DANH SÁCH THIẾT BỊ ĐÀO TẠO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939629B-D802-FAAE-8991-E64BF084B7D9}"/>
              </a:ext>
            </a:extLst>
          </p:cNvPr>
          <p:cNvSpPr txBox="1"/>
          <p:nvPr/>
        </p:nvSpPr>
        <p:spPr>
          <a:xfrm>
            <a:off x="3416896" y="4603886"/>
            <a:ext cx="616065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0" hangingPunct="0"/>
            <a:r>
              <a:rPr lang="en-US" sz="18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HỢP ĐỒNG GIỮA LTTC VÀ ASSIST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4">
            <a:extLst>
              <a:ext uri="{FF2B5EF4-FFF2-40B4-BE49-F238E27FC236}">
                <a16:creationId xmlns:a16="http://schemas.microsoft.com/office/drawing/2014/main" id="{45B376E0-B249-4D39-9252-0D11695A5F63}"/>
              </a:ext>
            </a:extLst>
          </p:cNvPr>
          <p:cNvSpPr txBox="1">
            <a:spLocks/>
          </p:cNvSpPr>
          <p:nvPr/>
        </p:nvSpPr>
        <p:spPr bwMode="gray">
          <a:xfrm>
            <a:off x="0" y="548681"/>
            <a:ext cx="12192000" cy="522288"/>
          </a:xfrm>
          <a:prstGeom prst="rect">
            <a:avLst/>
          </a:prstGeom>
          <a:solidFill>
            <a:srgbClr val="FFFAEB"/>
          </a:solidFill>
          <a:ln/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anchor="ctr">
            <a:normAutofit/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3200" smtClean="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Verdana" pitchFamily="34" charset="0"/>
                <a:cs typeface="Arial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Verdana" pitchFamily="34" charset="0"/>
                <a:cs typeface="Arial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Verdana" pitchFamily="34" charset="0"/>
                <a:cs typeface="Arial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Verdana" pitchFamily="34" charset="0"/>
                <a:cs typeface="Arial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Verdana" pitchFamily="34" charset="0"/>
                <a:cs typeface="Arial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Verdana" pitchFamily="34" charset="0"/>
                <a:cs typeface="Arial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Verdana" pitchFamily="34" charset="0"/>
                <a:cs typeface="Arial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Verdana" pitchFamily="34" charset="0"/>
                <a:cs typeface="Arial" charset="0"/>
              </a:defRPr>
            </a:lvl9pPr>
          </a:lstStyle>
          <a:p>
            <a:pPr marL="0" lvl="1" algn="ctr">
              <a:lnSpc>
                <a:spcPct val="90000"/>
              </a:lnSpc>
              <a:defRPr/>
            </a:pPr>
            <a:r>
              <a:rPr lang="en-US" sz="2400" b="1" dirty="0">
                <a:gradFill flip="none" rotWithShape="1">
                  <a:gsLst>
                    <a:gs pos="0">
                      <a:srgbClr val="FF0000">
                        <a:shade val="30000"/>
                        <a:satMod val="115000"/>
                      </a:srgbClr>
                    </a:gs>
                    <a:gs pos="50000">
                      <a:srgbClr val="FF0000">
                        <a:shade val="67500"/>
                        <a:satMod val="115000"/>
                      </a:srgbClr>
                    </a:gs>
                    <a:gs pos="100000">
                      <a:srgbClr val="FF0000">
                        <a:shade val="100000"/>
                        <a:satMod val="115000"/>
                      </a:srgbClr>
                    </a:gs>
                  </a:gsLst>
                  <a:lin ang="13500000" scaled="1"/>
                  <a:tileRect/>
                </a:gra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TIẾN ĐỘ XÂY DỰNG VÀ THIẾT KẾ PHÒNG THỰC HÀNH</a:t>
            </a:r>
            <a:endParaRPr lang="vi-VN" sz="2400" b="1" dirty="0">
              <a:gradFill flip="none" rotWithShape="1">
                <a:gsLst>
                  <a:gs pos="0">
                    <a:srgbClr val="FF0000">
                      <a:shade val="30000"/>
                      <a:satMod val="115000"/>
                    </a:srgbClr>
                  </a:gs>
                  <a:gs pos="50000">
                    <a:srgbClr val="FF0000">
                      <a:shade val="67500"/>
                      <a:satMod val="115000"/>
                    </a:srgbClr>
                  </a:gs>
                  <a:gs pos="100000">
                    <a:srgbClr val="FF0000">
                      <a:shade val="100000"/>
                      <a:satMod val="115000"/>
                    </a:srgbClr>
                  </a:gs>
                </a:gsLst>
                <a:lin ang="13500000" scaled="1"/>
                <a:tileRect/>
              </a:gra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grpSp>
        <p:nvGrpSpPr>
          <p:cNvPr id="26" name="Group 11">
            <a:extLst>
              <a:ext uri="{FF2B5EF4-FFF2-40B4-BE49-F238E27FC236}">
                <a16:creationId xmlns:a16="http://schemas.microsoft.com/office/drawing/2014/main" id="{4B703D22-E697-4A6F-BE4C-1285163FD1DB}"/>
              </a:ext>
            </a:extLst>
          </p:cNvPr>
          <p:cNvGrpSpPr>
            <a:grpSpLocks/>
          </p:cNvGrpSpPr>
          <p:nvPr/>
        </p:nvGrpSpPr>
        <p:grpSpPr bwMode="auto">
          <a:xfrm>
            <a:off x="1074808" y="2948851"/>
            <a:ext cx="11004059" cy="1776293"/>
            <a:chOff x="1314" y="1782"/>
            <a:chExt cx="3203" cy="582"/>
          </a:xfrm>
          <a:solidFill>
            <a:srgbClr val="EF4F43"/>
          </a:solidFill>
        </p:grpSpPr>
        <p:sp>
          <p:nvSpPr>
            <p:cNvPr id="27" name="AutoShape 12">
              <a:extLst>
                <a:ext uri="{FF2B5EF4-FFF2-40B4-BE49-F238E27FC236}">
                  <a16:creationId xmlns:a16="http://schemas.microsoft.com/office/drawing/2014/main" id="{A784A4AC-375A-4FD9-8CD2-1846C516BBAE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1314" y="1782"/>
              <a:ext cx="3203" cy="582"/>
            </a:xfrm>
            <a:prstGeom prst="roundRect">
              <a:avLst>
                <a:gd name="adj" fmla="val 16667"/>
              </a:avLst>
            </a:prstGeom>
            <a:grpFill/>
            <a:ln>
              <a:noFill/>
            </a:ln>
            <a:effectLst/>
            <a:scene3d>
              <a:camera prst="legacyPerspectiveBottom"/>
              <a:lightRig rig="legacyNormal3" dir="r"/>
            </a:scene3d>
            <a:sp3d extrusionH="430200" prstMaterial="legacyMatte">
              <a:bevelT w="13500" h="13500" prst="angle"/>
              <a:bevelB w="13500" h="13500" prst="angle"/>
              <a:extrusionClr>
                <a:schemeClr val="accent1"/>
              </a:extrusionClr>
              <a:contourClr>
                <a:schemeClr val="accent1"/>
              </a:contourClr>
            </a:sp3d>
            <a:extLst>
              <a:ext uri="{91240B29-F687-4F45-9708-019B960494DF}">
                <a14:hiddenLine xmlns:a14="http://schemas.microsoft.com/office/drawing/2010/main" w="9525">
                  <a:noFill/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080808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wrap="none" anchor="ctr">
              <a:flatTx/>
            </a:bodyPr>
            <a:lstStyle/>
            <a:p>
              <a:endParaRPr lang="en-US" sz="200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28" name="Line 13">
              <a:extLst>
                <a:ext uri="{FF2B5EF4-FFF2-40B4-BE49-F238E27FC236}">
                  <a16:creationId xmlns:a16="http://schemas.microsoft.com/office/drawing/2014/main" id="{16E77175-1A64-4FE2-BF7D-D8822A4B72E1}"/>
                </a:ext>
              </a:extLst>
            </p:cNvPr>
            <p:cNvSpPr>
              <a:spLocks noChangeShapeType="1"/>
            </p:cNvSpPr>
            <p:nvPr/>
          </p:nvSpPr>
          <p:spPr bwMode="gray">
            <a:xfrm>
              <a:off x="1418" y="2361"/>
              <a:ext cx="2950" cy="0"/>
            </a:xfrm>
            <a:prstGeom prst="line">
              <a:avLst/>
            </a:prstGeom>
            <a:grpFill/>
            <a:ln w="3175">
              <a:solidFill>
                <a:srgbClr val="FFFFFF">
                  <a:alpha val="14999"/>
                </a:srgbClr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200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29" name="Line 14">
              <a:extLst>
                <a:ext uri="{FF2B5EF4-FFF2-40B4-BE49-F238E27FC236}">
                  <a16:creationId xmlns:a16="http://schemas.microsoft.com/office/drawing/2014/main" id="{50A3F5F6-9B41-47EA-B2B4-111C1ACECBE8}"/>
                </a:ext>
              </a:extLst>
            </p:cNvPr>
            <p:cNvSpPr>
              <a:spLocks noChangeShapeType="1"/>
            </p:cNvSpPr>
            <p:nvPr/>
          </p:nvSpPr>
          <p:spPr bwMode="gray">
            <a:xfrm>
              <a:off x="1392" y="1784"/>
              <a:ext cx="2950" cy="0"/>
            </a:xfrm>
            <a:prstGeom prst="line">
              <a:avLst/>
            </a:prstGeom>
            <a:grpFill/>
            <a:ln w="3175">
              <a:solidFill>
                <a:srgbClr val="FFFFFF">
                  <a:alpha val="14999"/>
                </a:srgbClr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200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30" name="Group 15">
            <a:extLst>
              <a:ext uri="{FF2B5EF4-FFF2-40B4-BE49-F238E27FC236}">
                <a16:creationId xmlns:a16="http://schemas.microsoft.com/office/drawing/2014/main" id="{4D5DE7EE-FA98-40E3-8F97-A8BBD28A96B6}"/>
              </a:ext>
            </a:extLst>
          </p:cNvPr>
          <p:cNvGrpSpPr>
            <a:grpSpLocks/>
          </p:cNvGrpSpPr>
          <p:nvPr/>
        </p:nvGrpSpPr>
        <p:grpSpPr bwMode="auto">
          <a:xfrm>
            <a:off x="1065431" y="1205186"/>
            <a:ext cx="10982631" cy="1387370"/>
            <a:chOff x="1255" y="1050"/>
            <a:chExt cx="3167" cy="582"/>
          </a:xfrm>
          <a:solidFill>
            <a:srgbClr val="AE1117"/>
          </a:solidFill>
        </p:grpSpPr>
        <p:sp>
          <p:nvSpPr>
            <p:cNvPr id="31" name="AutoShape 16">
              <a:extLst>
                <a:ext uri="{FF2B5EF4-FFF2-40B4-BE49-F238E27FC236}">
                  <a16:creationId xmlns:a16="http://schemas.microsoft.com/office/drawing/2014/main" id="{F18C8938-D85B-4637-B9E5-D7E39A7E91D1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1255" y="1050"/>
              <a:ext cx="3167" cy="582"/>
            </a:xfrm>
            <a:prstGeom prst="roundRect">
              <a:avLst>
                <a:gd name="adj" fmla="val 16667"/>
              </a:avLst>
            </a:prstGeom>
            <a:grpFill/>
            <a:ln>
              <a:noFill/>
            </a:ln>
            <a:effectLst/>
            <a:scene3d>
              <a:camera prst="legacyPerspectiveBottom"/>
              <a:lightRig rig="legacyNormal3" dir="r"/>
            </a:scene3d>
            <a:sp3d extrusionH="430200" prstMaterial="legacyMatte">
              <a:bevelT w="13500" h="13500" prst="angle"/>
              <a:bevelB w="13500" h="13500" prst="angle"/>
              <a:extrusionClr>
                <a:schemeClr val="folHlink"/>
              </a:extrusionClr>
              <a:contourClr>
                <a:schemeClr val="folHlink"/>
              </a:contourClr>
            </a:sp3d>
            <a:extLst>
              <a:ext uri="{91240B29-F687-4F45-9708-019B960494DF}">
                <a14:hiddenLine xmlns:a14="http://schemas.microsoft.com/office/drawing/2010/main" w="9525">
                  <a:noFill/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080808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wrap="none" anchor="ctr">
              <a:flatTx/>
            </a:bodyPr>
            <a:lstStyle/>
            <a:p>
              <a:endParaRPr lang="en-US" sz="200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32" name="Line 17">
              <a:extLst>
                <a:ext uri="{FF2B5EF4-FFF2-40B4-BE49-F238E27FC236}">
                  <a16:creationId xmlns:a16="http://schemas.microsoft.com/office/drawing/2014/main" id="{B5F4A2C4-C5C3-4629-B5FD-183D5DC1F73E}"/>
                </a:ext>
              </a:extLst>
            </p:cNvPr>
            <p:cNvSpPr>
              <a:spLocks noChangeShapeType="1"/>
            </p:cNvSpPr>
            <p:nvPr/>
          </p:nvSpPr>
          <p:spPr bwMode="gray">
            <a:xfrm>
              <a:off x="1392" y="1632"/>
              <a:ext cx="2950" cy="0"/>
            </a:xfrm>
            <a:prstGeom prst="line">
              <a:avLst/>
            </a:prstGeom>
            <a:grpFill/>
            <a:ln w="3175">
              <a:solidFill>
                <a:srgbClr val="FFFFFF">
                  <a:alpha val="14999"/>
                </a:srgbClr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200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33" name="Line 18">
              <a:extLst>
                <a:ext uri="{FF2B5EF4-FFF2-40B4-BE49-F238E27FC236}">
                  <a16:creationId xmlns:a16="http://schemas.microsoft.com/office/drawing/2014/main" id="{5AD0F143-0CBA-4506-B26B-41DB6318D03E}"/>
                </a:ext>
              </a:extLst>
            </p:cNvPr>
            <p:cNvSpPr>
              <a:spLocks noChangeShapeType="1"/>
            </p:cNvSpPr>
            <p:nvPr/>
          </p:nvSpPr>
          <p:spPr bwMode="gray">
            <a:xfrm>
              <a:off x="1392" y="1052"/>
              <a:ext cx="2950" cy="0"/>
            </a:xfrm>
            <a:prstGeom prst="line">
              <a:avLst/>
            </a:prstGeom>
            <a:grpFill/>
            <a:ln w="3175">
              <a:solidFill>
                <a:srgbClr val="FFFFFF">
                  <a:alpha val="25000"/>
                </a:srgbClr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200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sp>
        <p:nvSpPr>
          <p:cNvPr id="34" name="Text Box 4">
            <a:extLst>
              <a:ext uri="{FF2B5EF4-FFF2-40B4-BE49-F238E27FC236}">
                <a16:creationId xmlns:a16="http://schemas.microsoft.com/office/drawing/2014/main" id="{5E3AFD82-6A5E-42E6-803F-0FADF8D5456D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1199456" y="1586753"/>
            <a:ext cx="10754764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lvl="0"/>
            <a:r>
              <a:rPr lang="en-US" sz="2400" dirty="0" err="1">
                <a:solidFill>
                  <a:schemeClr val="bg1"/>
                </a:solidFill>
              </a:rPr>
              <a:t>Đang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hoàn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thiện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phần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thô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của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err="1">
                <a:solidFill>
                  <a:schemeClr val="bg1"/>
                </a:solidFill>
              </a:rPr>
              <a:t>tòa</a:t>
            </a:r>
            <a:r>
              <a:rPr lang="en-US" sz="2400">
                <a:solidFill>
                  <a:schemeClr val="bg1"/>
                </a:solidFill>
              </a:rPr>
              <a:t> nhà, dự kiến tháng 6/2023 hoàn thành</a:t>
            </a:r>
            <a:endParaRPr lang="en-US" sz="2400" dirty="0">
              <a:solidFill>
                <a:schemeClr val="bg1"/>
              </a:solidFill>
            </a:endParaRPr>
          </a:p>
        </p:txBody>
      </p:sp>
      <p:sp>
        <p:nvSpPr>
          <p:cNvPr id="35" name="Text Box 11">
            <a:extLst>
              <a:ext uri="{FF2B5EF4-FFF2-40B4-BE49-F238E27FC236}">
                <a16:creationId xmlns:a16="http://schemas.microsoft.com/office/drawing/2014/main" id="{CBCC2BB6-200A-4B4E-B08A-D7ACE2D318D7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1208718" y="3054501"/>
            <a:ext cx="10745502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lvl="0" algn="just"/>
            <a:r>
              <a:rPr lang="en-US" sz="2400" dirty="0" err="1">
                <a:solidFill>
                  <a:schemeClr val="bg1"/>
                </a:solidFill>
              </a:rPr>
              <a:t>Đang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hoàn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thiện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cơ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bản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về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không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gian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theo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sơ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đồ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vị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trí</a:t>
            </a:r>
            <a:r>
              <a:rPr lang="en-US" sz="2400" dirty="0">
                <a:solidFill>
                  <a:schemeClr val="bg1"/>
                </a:solidFill>
              </a:rPr>
              <a:t> Trung </a:t>
            </a:r>
            <a:r>
              <a:rPr lang="en-US" sz="2400" dirty="0" err="1">
                <a:solidFill>
                  <a:schemeClr val="bg1"/>
                </a:solidFill>
              </a:rPr>
              <a:t>tâm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Đào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tạo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xuất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sắc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</a:p>
        </p:txBody>
      </p:sp>
      <p:grpSp>
        <p:nvGrpSpPr>
          <p:cNvPr id="37" name="Group 5">
            <a:extLst>
              <a:ext uri="{FF2B5EF4-FFF2-40B4-BE49-F238E27FC236}">
                <a16:creationId xmlns:a16="http://schemas.microsoft.com/office/drawing/2014/main" id="{E7CB0D03-A902-488B-B2D2-91328360CF4D}"/>
              </a:ext>
            </a:extLst>
          </p:cNvPr>
          <p:cNvGrpSpPr>
            <a:grpSpLocks/>
          </p:cNvGrpSpPr>
          <p:nvPr/>
        </p:nvGrpSpPr>
        <p:grpSpPr bwMode="auto">
          <a:xfrm>
            <a:off x="100246" y="1401359"/>
            <a:ext cx="1062754" cy="963587"/>
            <a:chOff x="802" y="845"/>
            <a:chExt cx="827" cy="826"/>
          </a:xfrm>
        </p:grpSpPr>
        <p:sp>
          <p:nvSpPr>
            <p:cNvPr id="38" name="Oval 6">
              <a:extLst>
                <a:ext uri="{FF2B5EF4-FFF2-40B4-BE49-F238E27FC236}">
                  <a16:creationId xmlns:a16="http://schemas.microsoft.com/office/drawing/2014/main" id="{96042911-CC7B-49CF-BE6B-C680E47F54BD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802" y="845"/>
              <a:ext cx="827" cy="826"/>
            </a:xfrm>
            <a:prstGeom prst="ellipse">
              <a:avLst/>
            </a:prstGeom>
            <a:solidFill>
              <a:srgbClr val="F8F8F8"/>
            </a:solidFill>
            <a:ln w="38100">
              <a:solidFill>
                <a:srgbClr val="B41016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25400" dir="5400000" algn="ctr" rotWithShape="0">
                      <a:srgbClr val="00000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endParaRPr lang="en-US" altLang="en-US" sz="200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39" name="Oval 7">
              <a:extLst>
                <a:ext uri="{FF2B5EF4-FFF2-40B4-BE49-F238E27FC236}">
                  <a16:creationId xmlns:a16="http://schemas.microsoft.com/office/drawing/2014/main" id="{3523294C-7EA6-43DA-A373-0DE2EDD03465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836" y="879"/>
              <a:ext cx="758" cy="758"/>
            </a:xfrm>
            <a:prstGeom prst="ellipse">
              <a:avLst/>
            </a:prstGeom>
            <a:noFill/>
            <a:ln w="38100">
              <a:solidFill>
                <a:srgbClr val="B41016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endParaRPr lang="en-US" altLang="en-US" sz="200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40" name="Oval 8">
              <a:extLst>
                <a:ext uri="{FF2B5EF4-FFF2-40B4-BE49-F238E27FC236}">
                  <a16:creationId xmlns:a16="http://schemas.microsoft.com/office/drawing/2014/main" id="{6D103446-2B57-4E06-828C-13029E1D26F0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870" y="915"/>
              <a:ext cx="690" cy="690"/>
            </a:xfrm>
            <a:prstGeom prst="ellipse">
              <a:avLst/>
            </a:prstGeom>
            <a:noFill/>
            <a:ln w="38100">
              <a:solidFill>
                <a:srgbClr val="B41016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endParaRPr lang="en-US" altLang="en-US" sz="200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42" name="Group 12">
            <a:extLst>
              <a:ext uri="{FF2B5EF4-FFF2-40B4-BE49-F238E27FC236}">
                <a16:creationId xmlns:a16="http://schemas.microsoft.com/office/drawing/2014/main" id="{7D58C30D-5012-4736-899A-F0E451E62970}"/>
              </a:ext>
            </a:extLst>
          </p:cNvPr>
          <p:cNvGrpSpPr>
            <a:grpSpLocks/>
          </p:cNvGrpSpPr>
          <p:nvPr/>
        </p:nvGrpSpPr>
        <p:grpSpPr bwMode="auto">
          <a:xfrm>
            <a:off x="100246" y="3355205"/>
            <a:ext cx="1020089" cy="963587"/>
            <a:chOff x="802" y="845"/>
            <a:chExt cx="827" cy="826"/>
          </a:xfrm>
        </p:grpSpPr>
        <p:sp>
          <p:nvSpPr>
            <p:cNvPr id="43" name="Oval 13">
              <a:extLst>
                <a:ext uri="{FF2B5EF4-FFF2-40B4-BE49-F238E27FC236}">
                  <a16:creationId xmlns:a16="http://schemas.microsoft.com/office/drawing/2014/main" id="{FB65085B-8082-4AC1-B3D5-F013B37FCEFA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802" y="845"/>
              <a:ext cx="827" cy="826"/>
            </a:xfrm>
            <a:prstGeom prst="ellipse">
              <a:avLst/>
            </a:prstGeom>
            <a:solidFill>
              <a:srgbClr val="F8F8F8"/>
            </a:solidFill>
            <a:ln w="38100">
              <a:solidFill>
                <a:srgbClr val="EF4F43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endParaRPr lang="en-US" altLang="en-US" sz="200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44" name="Oval 14">
              <a:extLst>
                <a:ext uri="{FF2B5EF4-FFF2-40B4-BE49-F238E27FC236}">
                  <a16:creationId xmlns:a16="http://schemas.microsoft.com/office/drawing/2014/main" id="{1C848456-D53B-43E6-962A-C4B4EC93DA30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836" y="879"/>
              <a:ext cx="758" cy="758"/>
            </a:xfrm>
            <a:prstGeom prst="ellipse">
              <a:avLst/>
            </a:prstGeom>
            <a:noFill/>
            <a:ln w="38100">
              <a:solidFill>
                <a:srgbClr val="EF4F43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endParaRPr lang="en-US" altLang="en-US" sz="200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45" name="Oval 15">
              <a:extLst>
                <a:ext uri="{FF2B5EF4-FFF2-40B4-BE49-F238E27FC236}">
                  <a16:creationId xmlns:a16="http://schemas.microsoft.com/office/drawing/2014/main" id="{83F63ED1-ADD1-4045-9F85-A5148CEA5876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870" y="915"/>
              <a:ext cx="690" cy="690"/>
            </a:xfrm>
            <a:prstGeom prst="ellipse">
              <a:avLst/>
            </a:prstGeom>
            <a:noFill/>
            <a:ln w="38100">
              <a:solidFill>
                <a:srgbClr val="EF4F43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endParaRPr lang="en-US" altLang="en-US" sz="200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22" name="Group 15">
            <a:extLst>
              <a:ext uri="{FF2B5EF4-FFF2-40B4-BE49-F238E27FC236}">
                <a16:creationId xmlns:a16="http://schemas.microsoft.com/office/drawing/2014/main" id="{01ECDF49-314F-5342-9B9E-4B3C87821176}"/>
              </a:ext>
            </a:extLst>
          </p:cNvPr>
          <p:cNvGrpSpPr>
            <a:grpSpLocks/>
          </p:cNvGrpSpPr>
          <p:nvPr/>
        </p:nvGrpSpPr>
        <p:grpSpPr bwMode="auto">
          <a:xfrm>
            <a:off x="1074330" y="5031382"/>
            <a:ext cx="11026123" cy="1384741"/>
            <a:chOff x="1255" y="1050"/>
            <a:chExt cx="3167" cy="582"/>
          </a:xfrm>
          <a:solidFill>
            <a:srgbClr val="FAB54D"/>
          </a:solidFill>
        </p:grpSpPr>
        <p:sp>
          <p:nvSpPr>
            <p:cNvPr id="23" name="AutoShape 16">
              <a:extLst>
                <a:ext uri="{FF2B5EF4-FFF2-40B4-BE49-F238E27FC236}">
                  <a16:creationId xmlns:a16="http://schemas.microsoft.com/office/drawing/2014/main" id="{30245254-672C-4D06-66D1-614DFFFD43DB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1255" y="1050"/>
              <a:ext cx="3167" cy="582"/>
            </a:xfrm>
            <a:prstGeom prst="roundRect">
              <a:avLst>
                <a:gd name="adj" fmla="val 16667"/>
              </a:avLst>
            </a:prstGeom>
            <a:grpFill/>
            <a:ln>
              <a:noFill/>
            </a:ln>
            <a:effectLst/>
            <a:scene3d>
              <a:camera prst="legacyPerspectiveBottom"/>
              <a:lightRig rig="legacyNormal3" dir="r"/>
            </a:scene3d>
            <a:sp3d extrusionH="430200" prstMaterial="legacyMatte">
              <a:bevelT w="13500" h="13500" prst="angle"/>
              <a:bevelB w="13500" h="13500" prst="angle"/>
              <a:extrusionClr>
                <a:schemeClr val="folHlink"/>
              </a:extrusionClr>
              <a:contourClr>
                <a:schemeClr val="folHlink"/>
              </a:contourClr>
            </a:sp3d>
            <a:extLst>
              <a:ext uri="{91240B29-F687-4F45-9708-019B960494DF}">
                <a14:hiddenLine xmlns:a14="http://schemas.microsoft.com/office/drawing/2010/main" w="9525">
                  <a:noFill/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080808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wrap="none" anchor="ctr">
              <a:flatTx/>
            </a:bodyPr>
            <a:lstStyle/>
            <a:p>
              <a:endParaRPr lang="en-US" sz="200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24" name="Line 17">
              <a:extLst>
                <a:ext uri="{FF2B5EF4-FFF2-40B4-BE49-F238E27FC236}">
                  <a16:creationId xmlns:a16="http://schemas.microsoft.com/office/drawing/2014/main" id="{F93C0DB7-686C-DE82-D325-71075E158ADA}"/>
                </a:ext>
              </a:extLst>
            </p:cNvPr>
            <p:cNvSpPr>
              <a:spLocks noChangeShapeType="1"/>
            </p:cNvSpPr>
            <p:nvPr/>
          </p:nvSpPr>
          <p:spPr bwMode="gray">
            <a:xfrm>
              <a:off x="1392" y="1632"/>
              <a:ext cx="2950" cy="0"/>
            </a:xfrm>
            <a:prstGeom prst="line">
              <a:avLst/>
            </a:prstGeom>
            <a:grpFill/>
            <a:ln w="3175">
              <a:solidFill>
                <a:srgbClr val="FFFFFF">
                  <a:alpha val="14999"/>
                </a:srgbClr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200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25" name="Line 18">
              <a:extLst>
                <a:ext uri="{FF2B5EF4-FFF2-40B4-BE49-F238E27FC236}">
                  <a16:creationId xmlns:a16="http://schemas.microsoft.com/office/drawing/2014/main" id="{3C8F3233-3662-FA5C-AD18-5A33349DF35E}"/>
                </a:ext>
              </a:extLst>
            </p:cNvPr>
            <p:cNvSpPr>
              <a:spLocks noChangeShapeType="1"/>
            </p:cNvSpPr>
            <p:nvPr/>
          </p:nvSpPr>
          <p:spPr bwMode="gray">
            <a:xfrm>
              <a:off x="1392" y="1052"/>
              <a:ext cx="2950" cy="0"/>
            </a:xfrm>
            <a:prstGeom prst="line">
              <a:avLst/>
            </a:prstGeom>
            <a:grpFill/>
            <a:ln w="3175">
              <a:solidFill>
                <a:srgbClr val="FFFFFF">
                  <a:alpha val="25000"/>
                </a:srgbClr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200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sp>
        <p:nvSpPr>
          <p:cNvPr id="36" name="Text Box 4">
            <a:extLst>
              <a:ext uri="{FF2B5EF4-FFF2-40B4-BE49-F238E27FC236}">
                <a16:creationId xmlns:a16="http://schemas.microsoft.com/office/drawing/2014/main" id="{AD996487-0807-58F4-AB24-B89FECC84D6A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1199456" y="5118296"/>
            <a:ext cx="10738594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lvl="0" algn="just"/>
            <a:r>
              <a:rPr lang="en-US" sz="2400" dirty="0" err="1">
                <a:solidFill>
                  <a:schemeClr val="bg1"/>
                </a:solidFill>
              </a:rPr>
              <a:t>Bên</a:t>
            </a:r>
            <a:r>
              <a:rPr lang="en-US" sz="2400" dirty="0">
                <a:solidFill>
                  <a:schemeClr val="bg1"/>
                </a:solidFill>
              </a:rPr>
              <a:t> Schneider Electric </a:t>
            </a:r>
            <a:r>
              <a:rPr lang="en-US" sz="2400" dirty="0" err="1">
                <a:solidFill>
                  <a:schemeClr val="bg1"/>
                </a:solidFill>
              </a:rPr>
              <a:t>đang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thiết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kế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vị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trí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lắp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đặt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các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thiết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bị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phục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vụ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cho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công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tác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đào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tạo</a:t>
            </a:r>
            <a:endParaRPr lang="en-US" sz="2400" dirty="0">
              <a:solidFill>
                <a:schemeClr val="bg1"/>
              </a:solidFill>
            </a:endParaRPr>
          </a:p>
        </p:txBody>
      </p:sp>
      <p:grpSp>
        <p:nvGrpSpPr>
          <p:cNvPr id="41" name="Group 5">
            <a:extLst>
              <a:ext uri="{FF2B5EF4-FFF2-40B4-BE49-F238E27FC236}">
                <a16:creationId xmlns:a16="http://schemas.microsoft.com/office/drawing/2014/main" id="{5F6AA20E-E5D1-A15A-B5D3-0E5AB1A1E43B}"/>
              </a:ext>
            </a:extLst>
          </p:cNvPr>
          <p:cNvGrpSpPr>
            <a:grpSpLocks/>
          </p:cNvGrpSpPr>
          <p:nvPr/>
        </p:nvGrpSpPr>
        <p:grpSpPr bwMode="auto">
          <a:xfrm>
            <a:off x="116348" y="5179604"/>
            <a:ext cx="1010894" cy="963585"/>
            <a:chOff x="802" y="845"/>
            <a:chExt cx="827" cy="826"/>
          </a:xfrm>
        </p:grpSpPr>
        <p:sp>
          <p:nvSpPr>
            <p:cNvPr id="46" name="Oval 6">
              <a:extLst>
                <a:ext uri="{FF2B5EF4-FFF2-40B4-BE49-F238E27FC236}">
                  <a16:creationId xmlns:a16="http://schemas.microsoft.com/office/drawing/2014/main" id="{3674C232-58FD-C5D7-E1B8-835806C8F207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802" y="845"/>
              <a:ext cx="827" cy="826"/>
            </a:xfrm>
            <a:prstGeom prst="ellipse">
              <a:avLst/>
            </a:prstGeom>
            <a:solidFill>
              <a:srgbClr val="F8F8F8"/>
            </a:solidFill>
            <a:ln w="38100">
              <a:solidFill>
                <a:srgbClr val="F8B44C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25400" dir="5400000" algn="ctr" rotWithShape="0">
                      <a:srgbClr val="00000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endParaRPr lang="en-US" altLang="en-US" sz="200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47" name="Oval 7">
              <a:extLst>
                <a:ext uri="{FF2B5EF4-FFF2-40B4-BE49-F238E27FC236}">
                  <a16:creationId xmlns:a16="http://schemas.microsoft.com/office/drawing/2014/main" id="{0C622FB7-98CD-00BF-03B7-BBD62035A4C1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836" y="879"/>
              <a:ext cx="758" cy="758"/>
            </a:xfrm>
            <a:prstGeom prst="ellipse">
              <a:avLst/>
            </a:prstGeom>
            <a:noFill/>
            <a:ln w="38100">
              <a:solidFill>
                <a:srgbClr val="F8B44C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endParaRPr lang="en-US" altLang="en-US" sz="200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48" name="Oval 8">
              <a:extLst>
                <a:ext uri="{FF2B5EF4-FFF2-40B4-BE49-F238E27FC236}">
                  <a16:creationId xmlns:a16="http://schemas.microsoft.com/office/drawing/2014/main" id="{A0667DDD-02FF-99E6-8884-51DADEE27EB5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870" y="915"/>
              <a:ext cx="690" cy="690"/>
            </a:xfrm>
            <a:prstGeom prst="ellipse">
              <a:avLst/>
            </a:prstGeom>
            <a:noFill/>
            <a:ln w="38100">
              <a:solidFill>
                <a:srgbClr val="F8B44C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endParaRPr lang="en-US" altLang="en-US" sz="200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sp>
        <p:nvSpPr>
          <p:cNvPr id="2" name="TextBox 1">
            <a:extLst>
              <a:ext uri="{FF2B5EF4-FFF2-40B4-BE49-F238E27FC236}">
                <a16:creationId xmlns:a16="http://schemas.microsoft.com/office/drawing/2014/main" id="{79D2DDAC-2B57-5942-317C-2CE7C5EC4AFC}"/>
              </a:ext>
            </a:extLst>
          </p:cNvPr>
          <p:cNvSpPr txBox="1"/>
          <p:nvPr/>
        </p:nvSpPr>
        <p:spPr>
          <a:xfrm>
            <a:off x="450553" y="1648308"/>
            <a:ext cx="42339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>
                <a:solidFill>
                  <a:srgbClr val="AD1117"/>
                </a:solidFill>
              </a:rPr>
              <a:t>1</a:t>
            </a:r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D2DDFE3F-E0C9-BCB1-70B5-6A8E19F83428}"/>
              </a:ext>
            </a:extLst>
          </p:cNvPr>
          <p:cNvSpPr txBox="1"/>
          <p:nvPr/>
        </p:nvSpPr>
        <p:spPr>
          <a:xfrm>
            <a:off x="382276" y="3616947"/>
            <a:ext cx="42339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>
                <a:solidFill>
                  <a:srgbClr val="ED4E42"/>
                </a:solidFill>
              </a:rPr>
              <a:t>2</a:t>
            </a:r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ADC2820A-ED84-2A54-C983-2C51F6DA96D9}"/>
              </a:ext>
            </a:extLst>
          </p:cNvPr>
          <p:cNvSpPr txBox="1"/>
          <p:nvPr/>
        </p:nvSpPr>
        <p:spPr>
          <a:xfrm>
            <a:off x="397977" y="5433723"/>
            <a:ext cx="42339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>
                <a:solidFill>
                  <a:srgbClr val="F8B44C"/>
                </a:solidFill>
              </a:rPr>
              <a:t>3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DA72499-0196-151F-0945-A39AC3227C1E}"/>
              </a:ext>
            </a:extLst>
          </p:cNvPr>
          <p:cNvSpPr txBox="1"/>
          <p:nvPr/>
        </p:nvSpPr>
        <p:spPr>
          <a:xfrm flipH="1">
            <a:off x="0" y="6611118"/>
            <a:ext cx="12192000" cy="230832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>
              <a:defRPr/>
            </a:pPr>
            <a:r>
              <a:rPr lang="en-US" sz="900" b="1">
                <a:ln/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NHÂN VĂN – SÁNG TẠO – PHÁT TRIỂN – BỀN VỮNG</a:t>
            </a:r>
          </a:p>
        </p:txBody>
      </p:sp>
    </p:spTree>
    <p:extLst>
      <p:ext uri="{BB962C8B-B14F-4D97-AF65-F5344CB8AC3E}">
        <p14:creationId xmlns:p14="http://schemas.microsoft.com/office/powerpoint/2010/main" val="151250219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4"/>
          <a:srcRect r="14604"/>
          <a:stretch/>
        </p:blipFill>
        <p:spPr>
          <a:xfrm>
            <a:off x="0" y="1110979"/>
            <a:ext cx="12192000" cy="5558381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48AB35E7-1A7C-AD6A-D3FC-9577DAC5581D}"/>
              </a:ext>
            </a:extLst>
          </p:cNvPr>
          <p:cNvSpPr txBox="1"/>
          <p:nvPr/>
        </p:nvSpPr>
        <p:spPr>
          <a:xfrm flipH="1">
            <a:off x="0" y="6611118"/>
            <a:ext cx="12192000" cy="230832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>
              <a:defRPr/>
            </a:pPr>
            <a:r>
              <a:rPr lang="en-US" sz="900" b="1">
                <a:ln/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NHÂN VĂN – SÁNG TẠO – PHÁT TRIỂN – BỀN VỮNG</a:t>
            </a:r>
          </a:p>
        </p:txBody>
      </p:sp>
      <p:sp>
        <p:nvSpPr>
          <p:cNvPr id="6" name="Title 4">
            <a:extLst>
              <a:ext uri="{FF2B5EF4-FFF2-40B4-BE49-F238E27FC236}">
                <a16:creationId xmlns:a16="http://schemas.microsoft.com/office/drawing/2014/main" id="{0504D926-FF36-27D8-7AE8-A8957B25878D}"/>
              </a:ext>
            </a:extLst>
          </p:cNvPr>
          <p:cNvSpPr txBox="1">
            <a:spLocks/>
          </p:cNvSpPr>
          <p:nvPr/>
        </p:nvSpPr>
        <p:spPr bwMode="gray">
          <a:xfrm>
            <a:off x="0" y="527779"/>
            <a:ext cx="12192000" cy="524958"/>
          </a:xfrm>
          <a:prstGeom prst="rect">
            <a:avLst/>
          </a:prstGeom>
          <a:solidFill>
            <a:srgbClr val="FFFAEB"/>
          </a:solidFill>
          <a:ln/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3200" smtClean="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Verdana" pitchFamily="34" charset="0"/>
                <a:cs typeface="Arial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Verdana" pitchFamily="34" charset="0"/>
                <a:cs typeface="Arial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Verdana" pitchFamily="34" charset="0"/>
                <a:cs typeface="Arial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Verdana" pitchFamily="34" charset="0"/>
                <a:cs typeface="Arial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Verdana" pitchFamily="34" charset="0"/>
                <a:cs typeface="Arial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Verdana" pitchFamily="34" charset="0"/>
                <a:cs typeface="Arial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Verdana" pitchFamily="34" charset="0"/>
                <a:cs typeface="Arial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Verdana" pitchFamily="34" charset="0"/>
                <a:cs typeface="Arial" charset="0"/>
              </a:defRPr>
            </a:lvl9pPr>
          </a:lstStyle>
          <a:p>
            <a:pPr marL="0" lvl="1" algn="ctr">
              <a:defRPr/>
            </a:pPr>
            <a:r>
              <a:rPr lang="en-US" sz="2400" b="1" dirty="0">
                <a:gradFill flip="none" rotWithShape="1">
                  <a:gsLst>
                    <a:gs pos="0">
                      <a:srgbClr val="FF0000">
                        <a:shade val="30000"/>
                        <a:satMod val="115000"/>
                      </a:srgbClr>
                    </a:gs>
                    <a:gs pos="50000">
                      <a:srgbClr val="FF0000">
                        <a:shade val="67500"/>
                        <a:satMod val="115000"/>
                      </a:srgbClr>
                    </a:gs>
                    <a:gs pos="100000">
                      <a:srgbClr val="FF0000">
                        <a:shade val="100000"/>
                        <a:satMod val="115000"/>
                      </a:srgbClr>
                    </a:gs>
                  </a:gsLst>
                  <a:lin ang="13500000" scaled="1"/>
                  <a:tileRect/>
                </a:gra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SƠ ĐỒ VỊ TRÍ TRUNG TÂM ĐÀO TẠO XUẤT SẮC</a:t>
            </a:r>
            <a:endParaRPr lang="vi-VN" sz="2400" b="1" dirty="0">
              <a:gradFill flip="none" rotWithShape="1">
                <a:gsLst>
                  <a:gs pos="0">
                    <a:srgbClr val="FF0000">
                      <a:shade val="30000"/>
                      <a:satMod val="115000"/>
                    </a:srgbClr>
                  </a:gs>
                  <a:gs pos="50000">
                    <a:srgbClr val="FF0000">
                      <a:shade val="67500"/>
                      <a:satMod val="115000"/>
                    </a:srgbClr>
                  </a:gs>
                  <a:gs pos="100000">
                    <a:srgbClr val="FF0000">
                      <a:shade val="100000"/>
                      <a:satMod val="115000"/>
                    </a:srgbClr>
                  </a:gs>
                </a:gsLst>
                <a:lin ang="13500000" scaled="1"/>
                <a:tileRect/>
              </a:gra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2144009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48AB35E7-1A7C-AD6A-D3FC-9577DAC5581D}"/>
              </a:ext>
            </a:extLst>
          </p:cNvPr>
          <p:cNvSpPr txBox="1"/>
          <p:nvPr/>
        </p:nvSpPr>
        <p:spPr>
          <a:xfrm flipH="1">
            <a:off x="0" y="6611118"/>
            <a:ext cx="12192000" cy="230832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>
              <a:defRPr/>
            </a:pPr>
            <a:r>
              <a:rPr lang="en-US" sz="900" b="1">
                <a:ln/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NHÂN VĂN – SÁNG TẠO – PHÁT TRIỂN – BỀN VỮNG</a:t>
            </a:r>
          </a:p>
        </p:txBody>
      </p:sp>
      <p:sp>
        <p:nvSpPr>
          <p:cNvPr id="6" name="Title 4">
            <a:extLst>
              <a:ext uri="{FF2B5EF4-FFF2-40B4-BE49-F238E27FC236}">
                <a16:creationId xmlns:a16="http://schemas.microsoft.com/office/drawing/2014/main" id="{0504D926-FF36-27D8-7AE8-A8957B25878D}"/>
              </a:ext>
            </a:extLst>
          </p:cNvPr>
          <p:cNvSpPr txBox="1">
            <a:spLocks/>
          </p:cNvSpPr>
          <p:nvPr/>
        </p:nvSpPr>
        <p:spPr bwMode="gray">
          <a:xfrm>
            <a:off x="0" y="527779"/>
            <a:ext cx="12192000" cy="524958"/>
          </a:xfrm>
          <a:prstGeom prst="rect">
            <a:avLst/>
          </a:prstGeom>
          <a:solidFill>
            <a:srgbClr val="FFFAEB"/>
          </a:solidFill>
          <a:ln/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3200" smtClean="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Verdana" pitchFamily="34" charset="0"/>
                <a:cs typeface="Arial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Verdana" pitchFamily="34" charset="0"/>
                <a:cs typeface="Arial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Verdana" pitchFamily="34" charset="0"/>
                <a:cs typeface="Arial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Verdana" pitchFamily="34" charset="0"/>
                <a:cs typeface="Arial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Verdana" pitchFamily="34" charset="0"/>
                <a:cs typeface="Arial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Verdana" pitchFamily="34" charset="0"/>
                <a:cs typeface="Arial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Verdana" pitchFamily="34" charset="0"/>
                <a:cs typeface="Arial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Verdana" pitchFamily="34" charset="0"/>
                <a:cs typeface="Arial" charset="0"/>
              </a:defRPr>
            </a:lvl9pPr>
          </a:lstStyle>
          <a:p>
            <a:pPr marL="0" lvl="1" algn="ctr">
              <a:defRPr/>
            </a:pPr>
            <a:r>
              <a:rPr lang="en-US" sz="2400" b="1" dirty="0">
                <a:gradFill flip="none" rotWithShape="1">
                  <a:gsLst>
                    <a:gs pos="0">
                      <a:srgbClr val="FF0000">
                        <a:shade val="30000"/>
                        <a:satMod val="115000"/>
                      </a:srgbClr>
                    </a:gs>
                    <a:gs pos="50000">
                      <a:srgbClr val="FF0000">
                        <a:shade val="67500"/>
                        <a:satMod val="115000"/>
                      </a:srgbClr>
                    </a:gs>
                    <a:gs pos="100000">
                      <a:srgbClr val="FF0000">
                        <a:shade val="100000"/>
                        <a:satMod val="115000"/>
                      </a:srgbClr>
                    </a:gs>
                  </a:gsLst>
                  <a:lin ang="13500000" scaled="1"/>
                  <a:tileRect/>
                </a:gra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SƠ ĐỒ VỊ TRÍ TRUNG TÂM ĐÀO TẠO XUẤT SẮC</a:t>
            </a:r>
            <a:endParaRPr lang="vi-VN" sz="2400" b="1" dirty="0">
              <a:gradFill flip="none" rotWithShape="1">
                <a:gsLst>
                  <a:gs pos="0">
                    <a:srgbClr val="FF0000">
                      <a:shade val="30000"/>
                      <a:satMod val="115000"/>
                    </a:srgbClr>
                  </a:gs>
                  <a:gs pos="50000">
                    <a:srgbClr val="FF0000">
                      <a:shade val="67500"/>
                      <a:satMod val="115000"/>
                    </a:srgbClr>
                  </a:gs>
                  <a:gs pos="100000">
                    <a:srgbClr val="FF0000">
                      <a:shade val="100000"/>
                      <a:satMod val="115000"/>
                    </a:srgbClr>
                  </a:gs>
                </a:gsLst>
                <a:lin ang="13500000" scaled="1"/>
                <a:tileRect/>
              </a:gra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95400" y="1135415"/>
            <a:ext cx="10801200" cy="481386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 flipH="1">
            <a:off x="5879976" y="5768533"/>
            <a:ext cx="6192688" cy="6848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Tx/>
              <a:buChar char="-"/>
            </a:pP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Tổng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diện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tích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TT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Đào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err="1">
                <a:latin typeface="Times New Roman" panose="02020603050405020304" pitchFamily="18" charset="0"/>
                <a:cs typeface="Times New Roman" panose="02020603050405020304" pitchFamily="18" charset="0"/>
              </a:rPr>
              <a:t>tạo</a:t>
            </a:r>
            <a:r>
              <a:rPr lang="en-US" b="1">
                <a:latin typeface="Times New Roman" panose="02020603050405020304" pitchFamily="18" charset="0"/>
                <a:cs typeface="Times New Roman" panose="02020603050405020304" pitchFamily="18" charset="0"/>
              </a:rPr>
              <a:t> Xuất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sắc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= 300m</a:t>
            </a:r>
            <a:r>
              <a:rPr lang="en-US" b="1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</a:p>
          <a:p>
            <a:pPr marL="285750" indent="-285750">
              <a:spcBef>
                <a:spcPts val="300"/>
              </a:spcBef>
              <a:buFontTx/>
              <a:buChar char="-"/>
            </a:pP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Tổng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diện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tích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phòng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err="1">
                <a:latin typeface="Times New Roman" panose="02020603050405020304" pitchFamily="18" charset="0"/>
                <a:cs typeface="Times New Roman" panose="02020603050405020304" pitchFamily="18" charset="0"/>
              </a:rPr>
              <a:t>điện</a:t>
            </a:r>
            <a:r>
              <a:rPr lang="en-US" b="1">
                <a:latin typeface="Times New Roman" panose="02020603050405020304" pitchFamily="18" charset="0"/>
                <a:cs typeface="Times New Roman" panose="02020603050405020304" pitchFamily="18" charset="0"/>
              </a:rPr>
              <a:t> xanh (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Schneider) = </a:t>
            </a:r>
            <a:r>
              <a:rPr lang="en-US" b="1">
                <a:latin typeface="Times New Roman" panose="02020603050405020304" pitchFamily="18" charset="0"/>
                <a:cs typeface="Times New Roman" panose="02020603050405020304" pitchFamily="18" charset="0"/>
              </a:rPr>
              <a:t>182,5m</a:t>
            </a:r>
            <a:r>
              <a:rPr lang="en-US" b="1" baseline="3000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b="1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1149665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48AB35E7-1A7C-AD6A-D3FC-9577DAC5581D}"/>
              </a:ext>
            </a:extLst>
          </p:cNvPr>
          <p:cNvSpPr txBox="1"/>
          <p:nvPr/>
        </p:nvSpPr>
        <p:spPr>
          <a:xfrm flipH="1">
            <a:off x="0" y="6611118"/>
            <a:ext cx="12192000" cy="230832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>
              <a:defRPr/>
            </a:pPr>
            <a:r>
              <a:rPr lang="en-US" sz="900" b="1">
                <a:ln/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NHÂN VĂN – SÁNG TẠO – PHÁT TRIỂN – BỀN VỮNG</a:t>
            </a:r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A0E84D1B-3E3A-1013-6176-1CA6BFCB4676}"/>
              </a:ext>
            </a:extLst>
          </p:cNvPr>
          <p:cNvSpPr txBox="1">
            <a:spLocks/>
          </p:cNvSpPr>
          <p:nvPr/>
        </p:nvSpPr>
        <p:spPr bwMode="gray">
          <a:xfrm>
            <a:off x="0" y="527779"/>
            <a:ext cx="12192000" cy="524958"/>
          </a:xfrm>
          <a:prstGeom prst="rect">
            <a:avLst/>
          </a:prstGeom>
          <a:solidFill>
            <a:srgbClr val="FFFAEB"/>
          </a:solidFill>
          <a:ln/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3200" smtClean="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Verdana" pitchFamily="34" charset="0"/>
                <a:cs typeface="Arial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Verdana" pitchFamily="34" charset="0"/>
                <a:cs typeface="Arial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Verdana" pitchFamily="34" charset="0"/>
                <a:cs typeface="Arial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Verdana" pitchFamily="34" charset="0"/>
                <a:cs typeface="Arial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Verdana" pitchFamily="34" charset="0"/>
                <a:cs typeface="Arial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Verdana" pitchFamily="34" charset="0"/>
                <a:cs typeface="Arial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Verdana" pitchFamily="34" charset="0"/>
                <a:cs typeface="Arial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Verdana" pitchFamily="34" charset="0"/>
                <a:cs typeface="Arial" charset="0"/>
              </a:defRPr>
            </a:lvl9pPr>
          </a:lstStyle>
          <a:p>
            <a:pPr marL="0" lvl="1" algn="ctr">
              <a:defRPr/>
            </a:pPr>
            <a:r>
              <a:rPr lang="en-GB" sz="2400" b="1">
                <a:gradFill flip="none" rotWithShape="1">
                  <a:gsLst>
                    <a:gs pos="0">
                      <a:srgbClr val="FF0000">
                        <a:shade val="30000"/>
                        <a:satMod val="115000"/>
                      </a:srgbClr>
                    </a:gs>
                    <a:gs pos="50000">
                      <a:srgbClr val="FF0000">
                        <a:shade val="67500"/>
                        <a:satMod val="115000"/>
                      </a:srgbClr>
                    </a:gs>
                    <a:gs pos="100000">
                      <a:srgbClr val="FF0000">
                        <a:shade val="100000"/>
                        <a:satMod val="115000"/>
                      </a:srgbClr>
                    </a:gs>
                  </a:gsLst>
                  <a:lin ang="13500000" scaled="1"/>
                  <a:tileRect/>
                </a:gra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ĐỀ NGHỊ THAY ĐỔI MODULE 3A</a:t>
            </a:r>
            <a:endParaRPr lang="vi-VN" sz="2400" b="1" dirty="0">
              <a:gradFill flip="none" rotWithShape="1">
                <a:gsLst>
                  <a:gs pos="0">
                    <a:srgbClr val="FF0000">
                      <a:shade val="30000"/>
                      <a:satMod val="115000"/>
                    </a:srgbClr>
                  </a:gs>
                  <a:gs pos="50000">
                    <a:srgbClr val="FF0000">
                      <a:shade val="67500"/>
                      <a:satMod val="115000"/>
                    </a:srgbClr>
                  </a:gs>
                  <a:gs pos="100000">
                    <a:srgbClr val="FF0000">
                      <a:shade val="100000"/>
                      <a:satMod val="115000"/>
                    </a:srgbClr>
                  </a:gs>
                </a:gsLst>
                <a:lin ang="13500000" scaled="1"/>
                <a:tileRect/>
              </a:gra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789EE1D-EBDF-0590-52BA-424536815B2E}"/>
              </a:ext>
            </a:extLst>
          </p:cNvPr>
          <p:cNvSpPr txBox="1"/>
          <p:nvPr/>
        </p:nvSpPr>
        <p:spPr>
          <a:xfrm>
            <a:off x="263351" y="1061284"/>
            <a:ext cx="11935575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 algn="just">
              <a:buFont typeface="Wingdings" panose="05000000000000000000" pitchFamily="2" charset="2"/>
              <a:buChar char="Ø"/>
            </a:pPr>
            <a:r>
              <a:rPr lang="en-US" sz="2200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Theo </a:t>
            </a:r>
            <a:r>
              <a:rPr lang="en-US" sz="2200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danh</a:t>
            </a:r>
            <a:r>
              <a:rPr lang="en-US" sz="2200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mục</a:t>
            </a:r>
            <a:r>
              <a:rPr lang="en-US" sz="2200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các</a:t>
            </a:r>
            <a:r>
              <a:rPr lang="en-US" sz="2200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thiết</a:t>
            </a:r>
            <a:r>
              <a:rPr lang="en-US" sz="2200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20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bị</a:t>
            </a:r>
            <a:r>
              <a:rPr lang="en-US" sz="220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200" kern="10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đầu </a:t>
            </a:r>
            <a:r>
              <a:rPr lang="en-US" sz="2200" kern="100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tư</a:t>
            </a:r>
            <a:r>
              <a:rPr lang="en-US" sz="2200" kern="100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200" kern="100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cho</a:t>
            </a:r>
            <a:r>
              <a:rPr lang="en-US" sz="2200" kern="100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Trung </a:t>
            </a:r>
            <a:r>
              <a:rPr lang="en-US" sz="2200" kern="100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tâm</a:t>
            </a:r>
            <a:r>
              <a:rPr lang="en-US" sz="2200" kern="100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200" kern="100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Đào</a:t>
            </a:r>
            <a:r>
              <a:rPr lang="en-US" sz="2200" kern="100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200" kern="100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tạo</a:t>
            </a:r>
            <a:r>
              <a:rPr lang="en-US" sz="2200" kern="100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200" kern="10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Xuất</a:t>
            </a:r>
            <a:r>
              <a:rPr lang="en-US" sz="2200" kern="10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sắc của Schneider có Module 3A:</a:t>
            </a:r>
            <a:endParaRPr lang="en-GB" sz="2200" dirty="0">
              <a:solidFill>
                <a:srgbClr val="0000FF"/>
              </a:solidFill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7B97D529-C622-0333-8367-B2064CE0C9C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94447628"/>
              </p:ext>
            </p:extLst>
          </p:nvPr>
        </p:nvGraphicFramePr>
        <p:xfrm>
          <a:off x="403702" y="1500718"/>
          <a:ext cx="11647947" cy="1181100"/>
        </p:xfrm>
        <a:graphic>
          <a:graphicData uri="http://schemas.openxmlformats.org/drawingml/2006/table">
            <a:tbl>
              <a:tblPr>
                <a:tableStyleId>{8A107856-5554-42FB-B03E-39F5DBC370BA}</a:tableStyleId>
              </a:tblPr>
              <a:tblGrid>
                <a:gridCol w="648072">
                  <a:extLst>
                    <a:ext uri="{9D8B030D-6E8A-4147-A177-3AD203B41FA5}">
                      <a16:colId xmlns:a16="http://schemas.microsoft.com/office/drawing/2014/main" val="3497522924"/>
                    </a:ext>
                  </a:extLst>
                </a:gridCol>
                <a:gridCol w="4104456">
                  <a:extLst>
                    <a:ext uri="{9D8B030D-6E8A-4147-A177-3AD203B41FA5}">
                      <a16:colId xmlns:a16="http://schemas.microsoft.com/office/drawing/2014/main" val="2822860728"/>
                    </a:ext>
                  </a:extLst>
                </a:gridCol>
                <a:gridCol w="3456384">
                  <a:extLst>
                    <a:ext uri="{9D8B030D-6E8A-4147-A177-3AD203B41FA5}">
                      <a16:colId xmlns:a16="http://schemas.microsoft.com/office/drawing/2014/main" val="3601621235"/>
                    </a:ext>
                  </a:extLst>
                </a:gridCol>
                <a:gridCol w="2160240">
                  <a:extLst>
                    <a:ext uri="{9D8B030D-6E8A-4147-A177-3AD203B41FA5}">
                      <a16:colId xmlns:a16="http://schemas.microsoft.com/office/drawing/2014/main" val="204488648"/>
                    </a:ext>
                  </a:extLst>
                </a:gridCol>
                <a:gridCol w="1278795">
                  <a:extLst>
                    <a:ext uri="{9D8B030D-6E8A-4147-A177-3AD203B41FA5}">
                      <a16:colId xmlns:a16="http://schemas.microsoft.com/office/drawing/2014/main" val="220252536"/>
                    </a:ext>
                  </a:extLst>
                </a:gridCol>
              </a:tblGrid>
              <a:tr h="400050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200" b="1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TT</a:t>
                      </a:r>
                      <a:endParaRPr lang="en-US" sz="22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200" b="1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Tên Module</a:t>
                      </a:r>
                      <a:endParaRPr lang="en-US" sz="22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2200" b="1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Mã hàng</a:t>
                      </a:r>
                      <a:endParaRPr lang="en-US" sz="22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200" b="1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Mã hàng</a:t>
                      </a:r>
                      <a:endParaRPr lang="en-US" sz="22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200" b="1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Số lượng</a:t>
                      </a:r>
                      <a:endParaRPr lang="en-US" sz="22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extLst>
                  <a:ext uri="{0D108BD9-81ED-4DB2-BD59-A6C34878D82A}">
                    <a16:rowId xmlns:a16="http://schemas.microsoft.com/office/drawing/2014/main" val="1595588177"/>
                  </a:ext>
                </a:extLst>
              </a:tr>
              <a:tr h="190500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2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01</a:t>
                      </a:r>
                    </a:p>
                  </a:txBody>
                  <a:tcPr marL="7620" marR="7620" marT="7620" marB="0" anchor="ctr"/>
                </a:tc>
                <a:tc rowSpan="2">
                  <a:txBody>
                    <a:bodyPr/>
                    <a:lstStyle/>
                    <a:p>
                      <a:pPr algn="l" fontAlgn="ctr"/>
                      <a:r>
                        <a:rPr lang="en-US" sz="2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Module 3A : Industrial Automation – HMI, PLC and Sensors</a:t>
                      </a:r>
                      <a:endParaRPr lang="en-US" sz="2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2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Training kit for HMI + PLC</a:t>
                      </a:r>
                      <a:endParaRPr lang="en-US" sz="2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AET-P01-HPL</a:t>
                      </a:r>
                      <a:endParaRPr lang="en-US" sz="2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05</a:t>
                      </a:r>
                      <a:endParaRPr lang="en-US" sz="2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extLst>
                  <a:ext uri="{0D108BD9-81ED-4DB2-BD59-A6C34878D82A}">
                    <a16:rowId xmlns:a16="http://schemas.microsoft.com/office/drawing/2014/main" val="560409734"/>
                  </a:ext>
                </a:extLst>
              </a:tr>
              <a:tr h="438150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2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Sensor case</a:t>
                      </a:r>
                      <a:endParaRPr lang="en-US" sz="2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AET-K01-SEN</a:t>
                      </a:r>
                      <a:endParaRPr lang="en-US" sz="2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05</a:t>
                      </a:r>
                      <a:endParaRPr lang="en-US" sz="2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extLst>
                  <a:ext uri="{0D108BD9-81ED-4DB2-BD59-A6C34878D82A}">
                    <a16:rowId xmlns:a16="http://schemas.microsoft.com/office/drawing/2014/main" val="3958059655"/>
                  </a:ext>
                </a:extLst>
              </a:tr>
            </a:tbl>
          </a:graphicData>
        </a:graphic>
      </p:graphicFrame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D9C78DDE-085E-44C4-16BD-906A9EC815B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61633623"/>
              </p:ext>
            </p:extLst>
          </p:nvPr>
        </p:nvGraphicFramePr>
        <p:xfrm>
          <a:off x="401160" y="3301294"/>
          <a:ext cx="11650489" cy="2870390"/>
        </p:xfrm>
        <a:graphic>
          <a:graphicData uri="http://schemas.openxmlformats.org/drawingml/2006/table">
            <a:tbl>
              <a:tblPr firstRow="1" firstCol="1" bandRow="1">
                <a:tableStyleId>{93296810-A885-4BE3-A3E7-6D5BEEA58F35}</a:tableStyleId>
              </a:tblPr>
              <a:tblGrid>
                <a:gridCol w="649441">
                  <a:extLst>
                    <a:ext uri="{9D8B030D-6E8A-4147-A177-3AD203B41FA5}">
                      <a16:colId xmlns:a16="http://schemas.microsoft.com/office/drawing/2014/main" val="1042451592"/>
                    </a:ext>
                  </a:extLst>
                </a:gridCol>
                <a:gridCol w="7504916">
                  <a:extLst>
                    <a:ext uri="{9D8B030D-6E8A-4147-A177-3AD203B41FA5}">
                      <a16:colId xmlns:a16="http://schemas.microsoft.com/office/drawing/2014/main" val="1630269857"/>
                    </a:ext>
                  </a:extLst>
                </a:gridCol>
                <a:gridCol w="2144262">
                  <a:extLst>
                    <a:ext uri="{9D8B030D-6E8A-4147-A177-3AD203B41FA5}">
                      <a16:colId xmlns:a16="http://schemas.microsoft.com/office/drawing/2014/main" val="3473391357"/>
                    </a:ext>
                  </a:extLst>
                </a:gridCol>
                <a:gridCol w="1351870">
                  <a:extLst>
                    <a:ext uri="{9D8B030D-6E8A-4147-A177-3AD203B41FA5}">
                      <a16:colId xmlns:a16="http://schemas.microsoft.com/office/drawing/2014/main" val="2436670564"/>
                    </a:ext>
                  </a:extLst>
                </a:gridCol>
              </a:tblGrid>
              <a:tr h="462685">
                <a:tc>
                  <a:txBody>
                    <a:bodyPr/>
                    <a:lstStyle/>
                    <a:p>
                      <a:pPr algn="ctr"/>
                      <a:r>
                        <a:rPr lang="en-US" sz="2000">
                          <a:effectLst/>
                        </a:rPr>
                        <a:t>TT</a:t>
                      </a:r>
                      <a:endParaRPr lang="en-US" sz="20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Courier New" panose="02070309020205020404" pitchFamily="49" charset="0"/>
                        <a:cs typeface="Times New Roman" panose="02020603050405020304" pitchFamily="18" charset="0"/>
                      </a:endParaRPr>
                    </a:p>
                  </a:txBody>
                  <a:tcPr marL="62095" marR="62095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err="1">
                          <a:effectLst/>
                        </a:rPr>
                        <a:t>Mô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tả</a:t>
                      </a:r>
                      <a:endParaRPr lang="en-US" sz="20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Courier New" panose="02070309020205020404" pitchFamily="49" charset="0"/>
                        <a:cs typeface="Times New Roman" panose="02020603050405020304" pitchFamily="18" charset="0"/>
                      </a:endParaRPr>
                    </a:p>
                  </a:txBody>
                  <a:tcPr marL="62095" marR="62095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err="1">
                          <a:effectLst/>
                        </a:rPr>
                        <a:t>Số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lượng</a:t>
                      </a:r>
                      <a:endParaRPr lang="en-US" sz="20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Courier New" panose="02070309020205020404" pitchFamily="49" charset="0"/>
                        <a:cs typeface="Times New Roman" panose="02020603050405020304" pitchFamily="18" charset="0"/>
                      </a:endParaRPr>
                    </a:p>
                  </a:txBody>
                  <a:tcPr marL="62095" marR="62095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err="1">
                          <a:effectLst/>
                        </a:rPr>
                        <a:t>Đơn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vị</a:t>
                      </a:r>
                      <a:endParaRPr lang="en-US" sz="20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Courier New" panose="02070309020205020404" pitchFamily="49" charset="0"/>
                        <a:cs typeface="Times New Roman" panose="02020603050405020304" pitchFamily="18" charset="0"/>
                      </a:endParaRPr>
                    </a:p>
                  </a:txBody>
                  <a:tcPr marL="62095" marR="62095" marT="0" marB="0" anchor="ctr"/>
                </a:tc>
                <a:extLst>
                  <a:ext uri="{0D108BD9-81ED-4DB2-BD59-A6C34878D82A}">
                    <a16:rowId xmlns:a16="http://schemas.microsoft.com/office/drawing/2014/main" val="3711575127"/>
                  </a:ext>
                </a:extLst>
              </a:tr>
              <a:tr h="493456">
                <a:tc>
                  <a:txBody>
                    <a:bodyPr/>
                    <a:lstStyle/>
                    <a:p>
                      <a:pPr marL="0" lvl="0" indent="0"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SzPts val="1100"/>
                        <a:buFont typeface="+mj-lt"/>
                        <a:buNone/>
                      </a:pPr>
                      <a:r>
                        <a:rPr lang="en-US" sz="2000" dirty="0">
                          <a:effectLst/>
                        </a:rPr>
                        <a:t> </a:t>
                      </a:r>
                      <a:endParaRPr lang="en-US" sz="20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2095" marR="62095" marT="0" marB="0" anchor="ctr"/>
                </a:tc>
                <a:tc>
                  <a:txBody>
                    <a:bodyPr/>
                    <a:lstStyle/>
                    <a:p>
                      <a:pPr marL="0" lvl="0" indent="0" algn="just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Times New Roman" panose="02020603050405020304" pitchFamily="18" charset="0"/>
                        <a:buNone/>
                      </a:pPr>
                      <a:r>
                        <a:rPr lang="en-US" sz="2000" b="1" dirty="0">
                          <a:solidFill>
                            <a:srgbClr val="FF0000"/>
                          </a:solidFill>
                          <a:effectLst/>
                        </a:rPr>
                        <a:t>Module 3A: </a:t>
                      </a:r>
                      <a:r>
                        <a:rPr lang="en-US" sz="2000" b="1" dirty="0" err="1">
                          <a:solidFill>
                            <a:srgbClr val="FF0000"/>
                          </a:solidFill>
                          <a:effectLst/>
                        </a:rPr>
                        <a:t>Trạm</a:t>
                      </a:r>
                      <a:r>
                        <a:rPr lang="en-US" sz="2000" b="1" dirty="0">
                          <a:solidFill>
                            <a:srgbClr val="FF0000"/>
                          </a:solidFill>
                          <a:effectLst/>
                        </a:rPr>
                        <a:t> MPS</a:t>
                      </a:r>
                      <a:endParaRPr lang="en-US" sz="2000" b="1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2095" marR="62095" marT="0" marB="0" anchor="ctr"/>
                </a:tc>
                <a:tc>
                  <a:txBody>
                    <a:bodyPr/>
                    <a:lstStyle/>
                    <a:p>
                      <a:pPr marL="342900" lvl="0" indent="-342900" algn="just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Times New Roman" panose="02020603050405020304" pitchFamily="18" charset="0"/>
                        <a:buChar char="-"/>
                      </a:pPr>
                      <a:endParaRPr lang="en-US" sz="20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2095" marR="62095" marT="0" marB="0" anchor="ctr"/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 typeface="Times New Roman" panose="02020603050405020304" pitchFamily="18" charset="0"/>
                        <a:buNone/>
                        <a:tabLst/>
                        <a:defRPr/>
                      </a:pPr>
                      <a:endParaRPr lang="en-US" sz="20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2095" marR="62095" marT="0" marB="0" anchor="ctr"/>
                </a:tc>
                <a:extLst>
                  <a:ext uri="{0D108BD9-81ED-4DB2-BD59-A6C34878D82A}">
                    <a16:rowId xmlns:a16="http://schemas.microsoft.com/office/drawing/2014/main" val="2745463726"/>
                  </a:ext>
                </a:extLst>
              </a:tr>
              <a:tr h="461339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/>
                        <a:t>1</a:t>
                      </a:r>
                      <a:endParaRPr lang="en-GB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095" marR="62095" marT="0" marB="0" anchor="ctr"/>
                </a:tc>
                <a:tc>
                  <a:txBody>
                    <a:bodyPr/>
                    <a:lstStyle/>
                    <a:p>
                      <a:pPr marL="0" lvl="0" indent="0" algn="just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Times New Roman" panose="02020603050405020304" pitchFamily="18" charset="0"/>
                        <a:buNone/>
                      </a:pPr>
                      <a:r>
                        <a:rPr lang="vi-VN" sz="2000" dirty="0">
                          <a:effectLst/>
                        </a:rPr>
                        <a:t>Bộ MPS Trạm </a:t>
                      </a:r>
                      <a:r>
                        <a:rPr lang="vi-VN" sz="2000">
                          <a:effectLst/>
                        </a:rPr>
                        <a:t>tay gắp</a:t>
                      </a:r>
                      <a:endParaRPr lang="en-US" sz="20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2095" marR="62095" marT="0" marB="0" anchor="ctr"/>
                </a:tc>
                <a:tc>
                  <a:txBody>
                    <a:bodyPr/>
                    <a:lstStyle/>
                    <a:p>
                      <a:pPr marL="0" lvl="0" indent="0"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FontTx/>
                        <a:buNone/>
                      </a:pPr>
                      <a:r>
                        <a:rPr lang="en-US" sz="2000">
                          <a:effectLst/>
                        </a:rPr>
                        <a:t>01</a:t>
                      </a:r>
                      <a:endParaRPr lang="en-US" sz="20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2095" marR="62095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 typeface="Times New Roman" panose="02020603050405020304" pitchFamily="18" charset="0"/>
                        <a:buNone/>
                        <a:tabLst/>
                        <a:defRPr/>
                      </a:pPr>
                      <a:r>
                        <a:rPr lang="en-US" sz="2000" dirty="0" err="1">
                          <a:effectLst/>
                        </a:rPr>
                        <a:t>Bộ</a:t>
                      </a:r>
                      <a:endParaRPr lang="en-US" sz="20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2095" marR="62095" marT="0" marB="0" anchor="ctr"/>
                </a:tc>
                <a:extLst>
                  <a:ext uri="{0D108BD9-81ED-4DB2-BD59-A6C34878D82A}">
                    <a16:rowId xmlns:a16="http://schemas.microsoft.com/office/drawing/2014/main" val="1327685627"/>
                  </a:ext>
                </a:extLst>
              </a:tr>
              <a:tr h="533226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2</a:t>
                      </a:r>
                      <a:endParaRPr lang="en-US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095" marR="62095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2000" dirty="0" err="1">
                          <a:solidFill>
                            <a:srgbClr val="000000"/>
                          </a:solidFill>
                          <a:effectLst/>
                        </a:rPr>
                        <a:t>Bộ</a:t>
                      </a:r>
                      <a:r>
                        <a:rPr lang="en-US" sz="2000" dirty="0">
                          <a:solidFill>
                            <a:srgbClr val="000000"/>
                          </a:solidFill>
                          <a:effectLst/>
                        </a:rPr>
                        <a:t> MPS </a:t>
                      </a:r>
                      <a:r>
                        <a:rPr lang="en-US" sz="2000" dirty="0" err="1">
                          <a:solidFill>
                            <a:srgbClr val="000000"/>
                          </a:solidFill>
                          <a:effectLst/>
                        </a:rPr>
                        <a:t>Trạm</a:t>
                      </a:r>
                      <a:r>
                        <a:rPr lang="en-US" sz="2000" dirty="0">
                          <a:solidFill>
                            <a:srgbClr val="000000"/>
                          </a:solidFill>
                          <a:effectLst/>
                        </a:rPr>
                        <a:t> </a:t>
                      </a:r>
                      <a:r>
                        <a:rPr lang="en-US" sz="2000" err="1">
                          <a:solidFill>
                            <a:srgbClr val="000000"/>
                          </a:solidFill>
                          <a:effectLst/>
                        </a:rPr>
                        <a:t>phân</a:t>
                      </a:r>
                      <a:r>
                        <a:rPr lang="en-US" sz="2000">
                          <a:solidFill>
                            <a:srgbClr val="000000"/>
                          </a:solidFill>
                          <a:effectLst/>
                        </a:rPr>
                        <a:t> loại</a:t>
                      </a:r>
                      <a:endParaRPr lang="en-US" sz="20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Courier New" panose="02070309020205020404" pitchFamily="49" charset="0"/>
                        <a:cs typeface="Times New Roman" panose="02020603050405020304" pitchFamily="18" charset="0"/>
                      </a:endParaRPr>
                    </a:p>
                  </a:txBody>
                  <a:tcPr marL="62095" marR="62095" marT="0" marB="0" anchor="ctr"/>
                </a:tc>
                <a:tc>
                  <a:txBody>
                    <a:bodyPr/>
                    <a:lstStyle/>
                    <a:p>
                      <a:pPr marL="0" lvl="0" indent="0"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FontTx/>
                        <a:buNone/>
                      </a:pPr>
                      <a:r>
                        <a:rPr lang="en-US" sz="2000">
                          <a:effectLst/>
                        </a:rPr>
                        <a:t>01</a:t>
                      </a:r>
                      <a:endParaRPr lang="en-US" sz="20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2095" marR="62095" marT="0" marB="0" anchor="ctr"/>
                </a:tc>
                <a:tc>
                  <a:txBody>
                    <a:bodyPr/>
                    <a:lstStyle/>
                    <a:p>
                      <a:pPr marL="0" lvl="0" indent="0"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Times New Roman" panose="02020603050405020304" pitchFamily="18" charset="0"/>
                        <a:buNone/>
                      </a:pPr>
                      <a:r>
                        <a:rPr lang="en-US" sz="2000" dirty="0" err="1">
                          <a:effectLst/>
                        </a:rPr>
                        <a:t>Bộ</a:t>
                      </a:r>
                      <a:endParaRPr lang="en-US" sz="20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2095" marR="62095" marT="0" marB="0" anchor="ctr"/>
                </a:tc>
                <a:extLst>
                  <a:ext uri="{0D108BD9-81ED-4DB2-BD59-A6C34878D82A}">
                    <a16:rowId xmlns:a16="http://schemas.microsoft.com/office/drawing/2014/main" val="1056152466"/>
                  </a:ext>
                </a:extLst>
              </a:tr>
              <a:tr h="919684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3</a:t>
                      </a:r>
                      <a:endParaRPr lang="en-US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095" marR="62095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2000" dirty="0" err="1">
                          <a:solidFill>
                            <a:srgbClr val="000000"/>
                          </a:solidFill>
                          <a:effectLst/>
                        </a:rPr>
                        <a:t>Bộ</a:t>
                      </a:r>
                      <a:r>
                        <a:rPr lang="en-US" sz="2000" dirty="0">
                          <a:solidFill>
                            <a:srgbClr val="000000"/>
                          </a:solidFill>
                          <a:effectLst/>
                        </a:rPr>
                        <a:t> MPS </a:t>
                      </a:r>
                      <a:r>
                        <a:rPr lang="en-US" sz="2000" dirty="0" err="1">
                          <a:solidFill>
                            <a:srgbClr val="000000"/>
                          </a:solidFill>
                          <a:effectLst/>
                        </a:rPr>
                        <a:t>Trạm</a:t>
                      </a:r>
                      <a:r>
                        <a:rPr lang="en-US" sz="2000" dirty="0">
                          <a:solidFill>
                            <a:srgbClr val="000000"/>
                          </a:solidFill>
                          <a:effectLst/>
                        </a:rPr>
                        <a:t> </a:t>
                      </a:r>
                      <a:r>
                        <a:rPr lang="en-US" sz="2000" err="1">
                          <a:solidFill>
                            <a:srgbClr val="000000"/>
                          </a:solidFill>
                          <a:effectLst/>
                        </a:rPr>
                        <a:t>phân</a:t>
                      </a:r>
                      <a:r>
                        <a:rPr lang="en-US" sz="2000">
                          <a:solidFill>
                            <a:srgbClr val="000000"/>
                          </a:solidFill>
                          <a:effectLst/>
                        </a:rPr>
                        <a:t> nhánh</a:t>
                      </a:r>
                      <a:endParaRPr lang="en-US" sz="20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Courier New" panose="02070309020205020404" pitchFamily="49" charset="0"/>
                        <a:cs typeface="Times New Roman" panose="02020603050405020304" pitchFamily="18" charset="0"/>
                      </a:endParaRPr>
                    </a:p>
                  </a:txBody>
                  <a:tcPr marL="62095" marR="62095" marT="0" marB="0" anchor="ctr"/>
                </a:tc>
                <a:tc>
                  <a:txBody>
                    <a:bodyPr/>
                    <a:lstStyle/>
                    <a:p>
                      <a:pPr marL="0" lvl="0" indent="0"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FontTx/>
                        <a:buNone/>
                      </a:pPr>
                      <a:r>
                        <a:rPr lang="en-US" sz="2000">
                          <a:effectLst/>
                        </a:rPr>
                        <a:t>01</a:t>
                      </a:r>
                      <a:endParaRPr lang="en-US" sz="20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2095" marR="62095" marT="0" marB="0" anchor="ctr"/>
                </a:tc>
                <a:tc>
                  <a:txBody>
                    <a:bodyPr/>
                    <a:lstStyle/>
                    <a:p>
                      <a:pPr marL="0" lvl="0" indent="0"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Times New Roman" panose="02020603050405020304" pitchFamily="18" charset="0"/>
                        <a:buNone/>
                      </a:pPr>
                      <a:r>
                        <a:rPr lang="en-US" sz="2000" dirty="0" err="1">
                          <a:effectLst/>
                        </a:rPr>
                        <a:t>Bộ</a:t>
                      </a:r>
                      <a:endParaRPr lang="en-US" sz="20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2095" marR="62095" marT="0" marB="0" anchor="ctr"/>
                </a:tc>
                <a:extLst>
                  <a:ext uri="{0D108BD9-81ED-4DB2-BD59-A6C34878D82A}">
                    <a16:rowId xmlns:a16="http://schemas.microsoft.com/office/drawing/2014/main" val="2625289158"/>
                  </a:ext>
                </a:extLst>
              </a:tr>
            </a:tbl>
          </a:graphicData>
        </a:graphic>
      </p:graphicFrame>
      <p:sp>
        <p:nvSpPr>
          <p:cNvPr id="10" name="TextBox 9">
            <a:extLst>
              <a:ext uri="{FF2B5EF4-FFF2-40B4-BE49-F238E27FC236}">
                <a16:creationId xmlns:a16="http://schemas.microsoft.com/office/drawing/2014/main" id="{A1E6EC3E-2C2D-FB8F-0CF9-BF78F5267C10}"/>
              </a:ext>
            </a:extLst>
          </p:cNvPr>
          <p:cNvSpPr txBox="1"/>
          <p:nvPr/>
        </p:nvSpPr>
        <p:spPr>
          <a:xfrm>
            <a:off x="302025" y="2870406"/>
            <a:ext cx="11935575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 algn="just">
              <a:buFont typeface="Wingdings" panose="05000000000000000000" pitchFamily="2" charset="2"/>
              <a:buChar char="Ø"/>
            </a:pPr>
            <a:r>
              <a:rPr lang="en-US" sz="220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Nhà trường đề nghị thay thế </a:t>
            </a:r>
            <a:r>
              <a:rPr lang="en-US" sz="2200" kern="10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Module 3A như sau:</a:t>
            </a:r>
            <a:endParaRPr lang="en-GB" sz="2200" dirty="0">
              <a:solidFill>
                <a:srgbClr val="0000FF"/>
              </a:solidFill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3790946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48AB35E7-1A7C-AD6A-D3FC-9577DAC5581D}"/>
              </a:ext>
            </a:extLst>
          </p:cNvPr>
          <p:cNvSpPr txBox="1"/>
          <p:nvPr/>
        </p:nvSpPr>
        <p:spPr>
          <a:xfrm flipH="1">
            <a:off x="0" y="6611118"/>
            <a:ext cx="12192000" cy="230832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>
              <a:defRPr/>
            </a:pPr>
            <a:r>
              <a:rPr lang="en-US" sz="900" b="1">
                <a:ln/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NHÂN VĂN – SÁNG TẠO – PHÁT TRIỂN – BỀN VỮNG</a:t>
            </a: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B05DA209-0D25-0424-DF8C-0E73B7FAFEA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50352696"/>
              </p:ext>
            </p:extLst>
          </p:nvPr>
        </p:nvGraphicFramePr>
        <p:xfrm>
          <a:off x="227348" y="1196752"/>
          <a:ext cx="11737304" cy="5183932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576064">
                  <a:extLst>
                    <a:ext uri="{9D8B030D-6E8A-4147-A177-3AD203B41FA5}">
                      <a16:colId xmlns:a16="http://schemas.microsoft.com/office/drawing/2014/main" val="1042451592"/>
                    </a:ext>
                  </a:extLst>
                </a:gridCol>
                <a:gridCol w="7884876">
                  <a:extLst>
                    <a:ext uri="{9D8B030D-6E8A-4147-A177-3AD203B41FA5}">
                      <a16:colId xmlns:a16="http://schemas.microsoft.com/office/drawing/2014/main" val="1630269857"/>
                    </a:ext>
                  </a:extLst>
                </a:gridCol>
                <a:gridCol w="1728192">
                  <a:extLst>
                    <a:ext uri="{9D8B030D-6E8A-4147-A177-3AD203B41FA5}">
                      <a16:colId xmlns:a16="http://schemas.microsoft.com/office/drawing/2014/main" val="3473391357"/>
                    </a:ext>
                  </a:extLst>
                </a:gridCol>
                <a:gridCol w="1548172">
                  <a:extLst>
                    <a:ext uri="{9D8B030D-6E8A-4147-A177-3AD203B41FA5}">
                      <a16:colId xmlns:a16="http://schemas.microsoft.com/office/drawing/2014/main" val="2436670564"/>
                    </a:ext>
                  </a:extLst>
                </a:gridCol>
              </a:tblGrid>
              <a:tr h="528955">
                <a:tc>
                  <a:txBody>
                    <a:bodyPr/>
                    <a:lstStyle/>
                    <a:p>
                      <a:pPr algn="ctr"/>
                      <a:r>
                        <a:rPr lang="en-US" sz="2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TT</a:t>
                      </a:r>
                      <a:endParaRPr lang="en-US" sz="24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Courier New" panose="02070309020205020404" pitchFamily="49" charset="0"/>
                        <a:cs typeface="Times New Roman" panose="02020603050405020304" pitchFamily="18" charset="0"/>
                      </a:endParaRPr>
                    </a:p>
                  </a:txBody>
                  <a:tcPr marL="62095" marR="62095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Mô</a:t>
                      </a:r>
                      <a:r>
                        <a:rPr lang="en-US" sz="2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tả</a:t>
                      </a:r>
                      <a:endParaRPr lang="en-US" sz="24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Courier New" panose="02070309020205020404" pitchFamily="49" charset="0"/>
                        <a:cs typeface="Times New Roman" panose="02020603050405020304" pitchFamily="18" charset="0"/>
                      </a:endParaRPr>
                    </a:p>
                  </a:txBody>
                  <a:tcPr marL="62095" marR="62095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Số</a:t>
                      </a:r>
                      <a:r>
                        <a:rPr lang="en-US" sz="2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lượng</a:t>
                      </a:r>
                      <a:endParaRPr lang="en-US" sz="24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Courier New" panose="02070309020205020404" pitchFamily="49" charset="0"/>
                        <a:cs typeface="Times New Roman" panose="02020603050405020304" pitchFamily="18" charset="0"/>
                      </a:endParaRPr>
                    </a:p>
                  </a:txBody>
                  <a:tcPr marL="62095" marR="62095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Đơn</a:t>
                      </a:r>
                      <a:r>
                        <a:rPr lang="en-US" sz="2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vị</a:t>
                      </a:r>
                      <a:endParaRPr lang="en-US" sz="24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Courier New" panose="02070309020205020404" pitchFamily="49" charset="0"/>
                        <a:cs typeface="Times New Roman" panose="02020603050405020304" pitchFamily="18" charset="0"/>
                      </a:endParaRPr>
                    </a:p>
                  </a:txBody>
                  <a:tcPr marL="62095" marR="62095" marT="0" marB="0" anchor="ctr"/>
                </a:tc>
                <a:extLst>
                  <a:ext uri="{0D108BD9-81ED-4DB2-BD59-A6C34878D82A}">
                    <a16:rowId xmlns:a16="http://schemas.microsoft.com/office/drawing/2014/main" val="3711575127"/>
                  </a:ext>
                </a:extLst>
              </a:tr>
              <a:tr h="630885">
                <a:tc>
                  <a:txBody>
                    <a:bodyPr/>
                    <a:lstStyle/>
                    <a:p>
                      <a:pPr marL="0" lvl="0" indent="0"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SzPts val="1100"/>
                        <a:buFont typeface="+mj-lt"/>
                        <a:buNone/>
                      </a:pPr>
                      <a:r>
                        <a:rPr lang="en-US" sz="2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24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2095" marR="62095" marT="0" marB="0" anchor="ctr"/>
                </a:tc>
                <a:tc>
                  <a:txBody>
                    <a:bodyPr/>
                    <a:lstStyle/>
                    <a:p>
                      <a:pPr marL="0" lvl="0" indent="0" algn="just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Times New Roman" panose="02020603050405020304" pitchFamily="18" charset="0"/>
                        <a:buNone/>
                      </a:pPr>
                      <a:r>
                        <a:rPr lang="en-US" sz="2400" b="1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Module 3A: </a:t>
                      </a:r>
                      <a:r>
                        <a:rPr lang="en-US" sz="2400" b="1" dirty="0" err="1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Trạm</a:t>
                      </a:r>
                      <a:r>
                        <a:rPr lang="en-US" sz="2400" b="1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MPS</a:t>
                      </a:r>
                    </a:p>
                  </a:txBody>
                  <a:tcPr marL="62095" marR="62095" marT="0" marB="0" anchor="ctr"/>
                </a:tc>
                <a:tc>
                  <a:txBody>
                    <a:bodyPr/>
                    <a:lstStyle/>
                    <a:p>
                      <a:pPr marL="342900" lvl="0" indent="-342900" algn="just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Times New Roman" panose="02020603050405020304" pitchFamily="18" charset="0"/>
                        <a:buChar char="-"/>
                      </a:pPr>
                      <a:endParaRPr lang="en-US" sz="24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2095" marR="62095" marT="0" marB="0" anchor="ctr"/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 typeface="Times New Roman" panose="02020603050405020304" pitchFamily="18" charset="0"/>
                        <a:buNone/>
                        <a:tabLst/>
                        <a:defRPr/>
                      </a:pPr>
                      <a:endParaRPr lang="en-US" sz="24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2095" marR="62095" marT="0" marB="0" anchor="ctr"/>
                </a:tc>
                <a:extLst>
                  <a:ext uri="{0D108BD9-81ED-4DB2-BD59-A6C34878D82A}">
                    <a16:rowId xmlns:a16="http://schemas.microsoft.com/office/drawing/2014/main" val="2745463726"/>
                  </a:ext>
                </a:extLst>
              </a:tr>
              <a:tr h="1243286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</a:p>
                  </a:txBody>
                  <a:tcPr marL="62095" marR="62095" marT="0" marB="0" anchor="ctr"/>
                </a:tc>
                <a:tc>
                  <a:txBody>
                    <a:bodyPr/>
                    <a:lstStyle/>
                    <a:p>
                      <a:pPr marL="0" lvl="0" indent="0" algn="just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Times New Roman" panose="02020603050405020304" pitchFamily="18" charset="0"/>
                        <a:buNone/>
                      </a:pPr>
                      <a:r>
                        <a:rPr lang="vi-VN" sz="2400" b="1" dirty="0">
                          <a:solidFill>
                            <a:srgbClr val="0000FF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Bộ MPS Trạm tay gắp: </a:t>
                      </a:r>
                      <a:r>
                        <a:rPr lang="vi-VN" sz="24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module tay gắp, máng trượt, giá đỡ phôi, cảm biến khuếch tán, van và lọc khí nén, màn hình HMI, cảm biến quang thu phát riêng, PLC S7-1500</a:t>
                      </a:r>
                      <a:endParaRPr lang="en-US" sz="24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2095" marR="62095" marT="0" marB="0" anchor="ctr"/>
                </a:tc>
                <a:tc>
                  <a:txBody>
                    <a:bodyPr/>
                    <a:lstStyle/>
                    <a:p>
                      <a:pPr marL="0" lvl="0" indent="0"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FontTx/>
                        <a:buNone/>
                      </a:pPr>
                      <a:r>
                        <a:rPr lang="en-US" sz="24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01</a:t>
                      </a:r>
                      <a:endParaRPr lang="en-US" sz="24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2095" marR="62095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 typeface="Times New Roman" panose="02020603050405020304" pitchFamily="18" charset="0"/>
                        <a:buNone/>
                        <a:tabLst/>
                        <a:defRPr/>
                      </a:pPr>
                      <a:r>
                        <a:rPr lang="en-US" sz="2400" dirty="0" err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Bộ</a:t>
                      </a:r>
                      <a:endParaRPr lang="en-US" sz="24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2095" marR="62095" marT="0" marB="0" anchor="ctr"/>
                </a:tc>
                <a:extLst>
                  <a:ext uri="{0D108BD9-81ED-4DB2-BD59-A6C34878D82A}">
                    <a16:rowId xmlns:a16="http://schemas.microsoft.com/office/drawing/2014/main" val="1327685627"/>
                  </a:ext>
                </a:extLst>
              </a:tr>
              <a:tr h="1290182">
                <a:tc>
                  <a:txBody>
                    <a:bodyPr/>
                    <a:lstStyle/>
                    <a:p>
                      <a:pPr algn="ctr"/>
                      <a:r>
                        <a:rPr lang="en-US" sz="2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</a:p>
                  </a:txBody>
                  <a:tcPr marL="62095" marR="62095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2400" b="1" dirty="0" err="1">
                          <a:solidFill>
                            <a:srgbClr val="0000FF"/>
                          </a:solidFill>
                          <a:effectLst/>
                          <a:latin typeface="Times New Roman" panose="02020603050405020304" pitchFamily="18" charset="0"/>
                          <a:ea typeface="Courier New" panose="02070309020205020404" pitchFamily="49" charset="0"/>
                          <a:cs typeface="Times New Roman" panose="02020603050405020304" pitchFamily="18" charset="0"/>
                        </a:rPr>
                        <a:t>Bộ</a:t>
                      </a:r>
                      <a:r>
                        <a:rPr lang="en-US" sz="2400" b="1" dirty="0">
                          <a:solidFill>
                            <a:srgbClr val="0000FF"/>
                          </a:solidFill>
                          <a:effectLst/>
                          <a:latin typeface="Times New Roman" panose="02020603050405020304" pitchFamily="18" charset="0"/>
                          <a:ea typeface="Courier New" panose="02070309020205020404" pitchFamily="49" charset="0"/>
                          <a:cs typeface="Times New Roman" panose="02020603050405020304" pitchFamily="18" charset="0"/>
                        </a:rPr>
                        <a:t> MPS </a:t>
                      </a:r>
                      <a:r>
                        <a:rPr lang="en-US" sz="2400" b="1" dirty="0" err="1">
                          <a:solidFill>
                            <a:srgbClr val="0000FF"/>
                          </a:solidFill>
                          <a:effectLst/>
                          <a:latin typeface="Times New Roman" panose="02020603050405020304" pitchFamily="18" charset="0"/>
                          <a:ea typeface="Courier New" panose="02070309020205020404" pitchFamily="49" charset="0"/>
                          <a:cs typeface="Times New Roman" panose="02020603050405020304" pitchFamily="18" charset="0"/>
                        </a:rPr>
                        <a:t>Trạm</a:t>
                      </a:r>
                      <a:r>
                        <a:rPr lang="en-US" sz="2400" b="1" dirty="0">
                          <a:solidFill>
                            <a:srgbClr val="0000FF"/>
                          </a:solidFill>
                          <a:effectLst/>
                          <a:latin typeface="Times New Roman" panose="02020603050405020304" pitchFamily="18" charset="0"/>
                          <a:ea typeface="Courier New" panose="02070309020205020404" pitchFamily="49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0000FF"/>
                          </a:solidFill>
                          <a:effectLst/>
                          <a:latin typeface="Times New Roman" panose="02020603050405020304" pitchFamily="18" charset="0"/>
                          <a:ea typeface="Courier New" panose="02070309020205020404" pitchFamily="49" charset="0"/>
                          <a:cs typeface="Times New Roman" panose="02020603050405020304" pitchFamily="18" charset="0"/>
                        </a:rPr>
                        <a:t>phân</a:t>
                      </a:r>
                      <a:r>
                        <a:rPr lang="en-US" sz="2400" b="1" dirty="0">
                          <a:solidFill>
                            <a:srgbClr val="0000FF"/>
                          </a:solidFill>
                          <a:effectLst/>
                          <a:latin typeface="Times New Roman" panose="02020603050405020304" pitchFamily="18" charset="0"/>
                          <a:ea typeface="Courier New" panose="02070309020205020404" pitchFamily="49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0000FF"/>
                          </a:solidFill>
                          <a:effectLst/>
                          <a:latin typeface="Times New Roman" panose="02020603050405020304" pitchFamily="18" charset="0"/>
                          <a:ea typeface="Courier New" panose="02070309020205020404" pitchFamily="49" charset="0"/>
                          <a:cs typeface="Times New Roman" panose="02020603050405020304" pitchFamily="18" charset="0"/>
                        </a:rPr>
                        <a:t>loại</a:t>
                      </a:r>
                      <a:r>
                        <a:rPr lang="en-US" sz="2400" b="1" dirty="0">
                          <a:solidFill>
                            <a:srgbClr val="0000FF"/>
                          </a:solidFill>
                          <a:effectLst/>
                          <a:latin typeface="Times New Roman" panose="02020603050405020304" pitchFamily="18" charset="0"/>
                          <a:ea typeface="Courier New" panose="02070309020205020404" pitchFamily="49" charset="0"/>
                          <a:cs typeface="Times New Roman" panose="02020603050405020304" pitchFamily="18" charset="0"/>
                        </a:rPr>
                        <a:t>: </a:t>
                      </a:r>
                      <a:r>
                        <a:rPr lang="en-US" sz="2400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ourier New" panose="02070309020205020404" pitchFamily="49" charset="0"/>
                          <a:cs typeface="Times New Roman" panose="02020603050405020304" pitchFamily="18" charset="0"/>
                        </a:rPr>
                        <a:t>moduel</a:t>
                      </a:r>
                      <a:r>
                        <a:rPr lang="en-US" sz="24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ourier New" panose="02070309020205020404" pitchFamily="49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400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ourier New" panose="02070309020205020404" pitchFamily="49" charset="0"/>
                          <a:cs typeface="Times New Roman" panose="02020603050405020304" pitchFamily="18" charset="0"/>
                        </a:rPr>
                        <a:t>băng</a:t>
                      </a:r>
                      <a:r>
                        <a:rPr lang="en-US" sz="24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ourier New" panose="02070309020205020404" pitchFamily="49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400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ourier New" panose="02070309020205020404" pitchFamily="49" charset="0"/>
                          <a:cs typeface="Times New Roman" panose="02020603050405020304" pitchFamily="18" charset="0"/>
                        </a:rPr>
                        <a:t>tải</a:t>
                      </a:r>
                      <a:r>
                        <a:rPr lang="en-US" sz="24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ourier New" panose="02070309020205020404" pitchFamily="49" charset="0"/>
                          <a:cs typeface="Times New Roman" panose="02020603050405020304" pitchFamily="18" charset="0"/>
                        </a:rPr>
                        <a:t>, module </a:t>
                      </a:r>
                      <a:r>
                        <a:rPr lang="en-US" sz="2400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ourier New" panose="02070309020205020404" pitchFamily="49" charset="0"/>
                          <a:cs typeface="Times New Roman" panose="02020603050405020304" pitchFamily="18" charset="0"/>
                        </a:rPr>
                        <a:t>nhận</a:t>
                      </a:r>
                      <a:r>
                        <a:rPr lang="en-US" sz="24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ourier New" panose="02070309020205020404" pitchFamily="49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400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ourier New" panose="02070309020205020404" pitchFamily="49" charset="0"/>
                          <a:cs typeface="Times New Roman" panose="02020603050405020304" pitchFamily="18" charset="0"/>
                        </a:rPr>
                        <a:t>dạng</a:t>
                      </a:r>
                      <a:r>
                        <a:rPr lang="en-US" sz="24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ourier New" panose="02070309020205020404" pitchFamily="49" charset="0"/>
                          <a:cs typeface="Times New Roman" panose="02020603050405020304" pitchFamily="18" charset="0"/>
                        </a:rPr>
                        <a:t>, module </a:t>
                      </a:r>
                      <a:r>
                        <a:rPr lang="en-US" sz="2400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ourier New" panose="02070309020205020404" pitchFamily="49" charset="0"/>
                          <a:cs typeface="Times New Roman" panose="02020603050405020304" pitchFamily="18" charset="0"/>
                        </a:rPr>
                        <a:t>máng</a:t>
                      </a:r>
                      <a:r>
                        <a:rPr lang="en-US" sz="24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ourier New" panose="02070309020205020404" pitchFamily="49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400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ourier New" panose="02070309020205020404" pitchFamily="49" charset="0"/>
                          <a:cs typeface="Times New Roman" panose="02020603050405020304" pitchFamily="18" charset="0"/>
                        </a:rPr>
                        <a:t>truợt</a:t>
                      </a:r>
                      <a:r>
                        <a:rPr lang="en-US" sz="24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ourier New" panose="02070309020205020404" pitchFamily="49" charset="0"/>
                          <a:cs typeface="Times New Roman" panose="02020603050405020304" pitchFamily="18" charset="0"/>
                        </a:rPr>
                        <a:t>, module </a:t>
                      </a:r>
                      <a:r>
                        <a:rPr lang="en-US" sz="2400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ourier New" panose="02070309020205020404" pitchFamily="49" charset="0"/>
                          <a:cs typeface="Times New Roman" panose="02020603050405020304" pitchFamily="18" charset="0"/>
                        </a:rPr>
                        <a:t>phân</a:t>
                      </a:r>
                      <a:r>
                        <a:rPr lang="en-US" sz="24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ourier New" panose="02070309020205020404" pitchFamily="49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400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ourier New" panose="02070309020205020404" pitchFamily="49" charset="0"/>
                          <a:cs typeface="Times New Roman" panose="02020603050405020304" pitchFamily="18" charset="0"/>
                        </a:rPr>
                        <a:t>tách</a:t>
                      </a:r>
                      <a:r>
                        <a:rPr lang="en-US" sz="24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ourier New" panose="02070309020205020404" pitchFamily="49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400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ourier New" panose="02070309020205020404" pitchFamily="49" charset="0"/>
                          <a:cs typeface="Times New Roman" panose="02020603050405020304" pitchFamily="18" charset="0"/>
                        </a:rPr>
                        <a:t>điện</a:t>
                      </a:r>
                      <a:r>
                        <a:rPr lang="en-US" sz="24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ourier New" panose="02070309020205020404" pitchFamily="49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US" sz="2400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ourier New" panose="02070309020205020404" pitchFamily="49" charset="0"/>
                          <a:cs typeface="Times New Roman" panose="02020603050405020304" pitchFamily="18" charset="0"/>
                        </a:rPr>
                        <a:t>bộ</a:t>
                      </a:r>
                      <a:r>
                        <a:rPr lang="en-US" sz="24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ourier New" panose="02070309020205020404" pitchFamily="49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400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ourier New" panose="02070309020205020404" pitchFamily="49" charset="0"/>
                          <a:cs typeface="Times New Roman" panose="02020603050405020304" pitchFamily="18" charset="0"/>
                        </a:rPr>
                        <a:t>chặn</a:t>
                      </a:r>
                      <a:r>
                        <a:rPr lang="en-US" sz="24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ourier New" panose="02070309020205020404" pitchFamily="49" charset="0"/>
                          <a:cs typeface="Times New Roman" panose="02020603050405020304" pitchFamily="18" charset="0"/>
                        </a:rPr>
                        <a:t>, van </a:t>
                      </a:r>
                      <a:r>
                        <a:rPr lang="en-US" sz="2400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ourier New" panose="02070309020205020404" pitchFamily="49" charset="0"/>
                          <a:cs typeface="Times New Roman" panose="02020603050405020304" pitchFamily="18" charset="0"/>
                        </a:rPr>
                        <a:t>và</a:t>
                      </a:r>
                      <a:r>
                        <a:rPr lang="en-US" sz="24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ourier New" panose="02070309020205020404" pitchFamily="49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400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ourier New" panose="02070309020205020404" pitchFamily="49" charset="0"/>
                          <a:cs typeface="Times New Roman" panose="02020603050405020304" pitchFamily="18" charset="0"/>
                        </a:rPr>
                        <a:t>lọc</a:t>
                      </a:r>
                      <a:r>
                        <a:rPr lang="en-US" sz="24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ourier New" panose="02070309020205020404" pitchFamily="49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400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ourier New" panose="02070309020205020404" pitchFamily="49" charset="0"/>
                          <a:cs typeface="Times New Roman" panose="02020603050405020304" pitchFamily="18" charset="0"/>
                        </a:rPr>
                        <a:t>khí</a:t>
                      </a:r>
                      <a:r>
                        <a:rPr lang="en-US" sz="24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ourier New" panose="02070309020205020404" pitchFamily="49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400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ourier New" panose="02070309020205020404" pitchFamily="49" charset="0"/>
                          <a:cs typeface="Times New Roman" panose="02020603050405020304" pitchFamily="18" charset="0"/>
                        </a:rPr>
                        <a:t>nén</a:t>
                      </a:r>
                      <a:r>
                        <a:rPr lang="en-US" sz="24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ourier New" panose="02070309020205020404" pitchFamily="49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US" sz="2400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ourier New" panose="02070309020205020404" pitchFamily="49" charset="0"/>
                          <a:cs typeface="Times New Roman" panose="02020603050405020304" pitchFamily="18" charset="0"/>
                        </a:rPr>
                        <a:t>màn</a:t>
                      </a:r>
                      <a:r>
                        <a:rPr lang="en-US" sz="24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ourier New" panose="02070309020205020404" pitchFamily="49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400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ourier New" panose="02070309020205020404" pitchFamily="49" charset="0"/>
                          <a:cs typeface="Times New Roman" panose="02020603050405020304" pitchFamily="18" charset="0"/>
                        </a:rPr>
                        <a:t>hình</a:t>
                      </a:r>
                      <a:r>
                        <a:rPr lang="en-US" sz="24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ourier New" panose="02070309020205020404" pitchFamily="49" charset="0"/>
                          <a:cs typeface="Times New Roman" panose="02020603050405020304" pitchFamily="18" charset="0"/>
                        </a:rPr>
                        <a:t> HIM, PLC S7-1500</a:t>
                      </a:r>
                    </a:p>
                  </a:txBody>
                  <a:tcPr marL="62095" marR="62095" marT="0" marB="0" anchor="ctr"/>
                </a:tc>
                <a:tc>
                  <a:txBody>
                    <a:bodyPr/>
                    <a:lstStyle/>
                    <a:p>
                      <a:pPr marL="0" lvl="0" indent="0"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FontTx/>
                        <a:buNone/>
                      </a:pPr>
                      <a:r>
                        <a:rPr lang="en-US" sz="24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01</a:t>
                      </a:r>
                      <a:endParaRPr lang="en-US" sz="24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2095" marR="62095" marT="0" marB="0" anchor="ctr"/>
                </a:tc>
                <a:tc>
                  <a:txBody>
                    <a:bodyPr/>
                    <a:lstStyle/>
                    <a:p>
                      <a:pPr marL="0" lvl="0" indent="0"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Times New Roman" panose="02020603050405020304" pitchFamily="18" charset="0"/>
                        <a:buNone/>
                      </a:pPr>
                      <a:r>
                        <a:rPr lang="en-US" sz="2400" dirty="0" err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Bộ</a:t>
                      </a:r>
                      <a:endParaRPr lang="en-US" sz="24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2095" marR="62095" marT="0" marB="0" anchor="ctr"/>
                </a:tc>
                <a:extLst>
                  <a:ext uri="{0D108BD9-81ED-4DB2-BD59-A6C34878D82A}">
                    <a16:rowId xmlns:a16="http://schemas.microsoft.com/office/drawing/2014/main" val="1056152466"/>
                  </a:ext>
                </a:extLst>
              </a:tr>
              <a:tr h="1490624">
                <a:tc>
                  <a:txBody>
                    <a:bodyPr/>
                    <a:lstStyle/>
                    <a:p>
                      <a:pPr algn="ctr"/>
                      <a:r>
                        <a:rPr lang="en-US" sz="2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</a:p>
                  </a:txBody>
                  <a:tcPr marL="62095" marR="62095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2400" b="1" dirty="0" err="1">
                          <a:solidFill>
                            <a:srgbClr val="0000FF"/>
                          </a:solidFill>
                          <a:effectLst/>
                          <a:latin typeface="Times New Roman" panose="02020603050405020304" pitchFamily="18" charset="0"/>
                          <a:ea typeface="Courier New" panose="02070309020205020404" pitchFamily="49" charset="0"/>
                          <a:cs typeface="Times New Roman" panose="02020603050405020304" pitchFamily="18" charset="0"/>
                        </a:rPr>
                        <a:t>Bộ</a:t>
                      </a:r>
                      <a:r>
                        <a:rPr lang="en-US" sz="2400" b="1" dirty="0">
                          <a:solidFill>
                            <a:srgbClr val="0000FF"/>
                          </a:solidFill>
                          <a:effectLst/>
                          <a:latin typeface="Times New Roman" panose="02020603050405020304" pitchFamily="18" charset="0"/>
                          <a:ea typeface="Courier New" panose="02070309020205020404" pitchFamily="49" charset="0"/>
                          <a:cs typeface="Times New Roman" panose="02020603050405020304" pitchFamily="18" charset="0"/>
                        </a:rPr>
                        <a:t> MPS </a:t>
                      </a:r>
                      <a:r>
                        <a:rPr lang="en-US" sz="2400" b="1" dirty="0" err="1">
                          <a:solidFill>
                            <a:srgbClr val="0000FF"/>
                          </a:solidFill>
                          <a:effectLst/>
                          <a:latin typeface="Times New Roman" panose="02020603050405020304" pitchFamily="18" charset="0"/>
                          <a:ea typeface="Courier New" panose="02070309020205020404" pitchFamily="49" charset="0"/>
                          <a:cs typeface="Times New Roman" panose="02020603050405020304" pitchFamily="18" charset="0"/>
                        </a:rPr>
                        <a:t>Trạm</a:t>
                      </a:r>
                      <a:r>
                        <a:rPr lang="en-US" sz="2400" b="1" dirty="0">
                          <a:solidFill>
                            <a:srgbClr val="0000FF"/>
                          </a:solidFill>
                          <a:effectLst/>
                          <a:latin typeface="Times New Roman" panose="02020603050405020304" pitchFamily="18" charset="0"/>
                          <a:ea typeface="Courier New" panose="02070309020205020404" pitchFamily="49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0000FF"/>
                          </a:solidFill>
                          <a:effectLst/>
                          <a:latin typeface="Times New Roman" panose="02020603050405020304" pitchFamily="18" charset="0"/>
                          <a:ea typeface="Courier New" panose="02070309020205020404" pitchFamily="49" charset="0"/>
                          <a:cs typeface="Times New Roman" panose="02020603050405020304" pitchFamily="18" charset="0"/>
                        </a:rPr>
                        <a:t>phân</a:t>
                      </a:r>
                      <a:r>
                        <a:rPr lang="en-US" sz="2400" b="1" dirty="0">
                          <a:solidFill>
                            <a:srgbClr val="0000FF"/>
                          </a:solidFill>
                          <a:effectLst/>
                          <a:latin typeface="Times New Roman" panose="02020603050405020304" pitchFamily="18" charset="0"/>
                          <a:ea typeface="Courier New" panose="02070309020205020404" pitchFamily="49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0000FF"/>
                          </a:solidFill>
                          <a:effectLst/>
                          <a:latin typeface="Times New Roman" panose="02020603050405020304" pitchFamily="18" charset="0"/>
                          <a:ea typeface="Courier New" panose="02070309020205020404" pitchFamily="49" charset="0"/>
                          <a:cs typeface="Times New Roman" panose="02020603050405020304" pitchFamily="18" charset="0"/>
                        </a:rPr>
                        <a:t>nhánh</a:t>
                      </a:r>
                      <a:r>
                        <a:rPr lang="en-US" sz="2400" b="1" dirty="0">
                          <a:solidFill>
                            <a:srgbClr val="0000FF"/>
                          </a:solidFill>
                          <a:effectLst/>
                          <a:latin typeface="Times New Roman" panose="02020603050405020304" pitchFamily="18" charset="0"/>
                          <a:ea typeface="Courier New" panose="02070309020205020404" pitchFamily="49" charset="0"/>
                          <a:cs typeface="Times New Roman" panose="02020603050405020304" pitchFamily="18" charset="0"/>
                        </a:rPr>
                        <a:t>: </a:t>
                      </a:r>
                      <a:r>
                        <a:rPr lang="en-US" sz="24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ourier New" panose="02070309020205020404" pitchFamily="49" charset="0"/>
                          <a:cs typeface="Times New Roman" panose="02020603050405020304" pitchFamily="18" charset="0"/>
                        </a:rPr>
                        <a:t>2 module </a:t>
                      </a:r>
                      <a:r>
                        <a:rPr lang="en-US" sz="2400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ourier New" panose="02070309020205020404" pitchFamily="49" charset="0"/>
                          <a:cs typeface="Times New Roman" panose="02020603050405020304" pitchFamily="18" charset="0"/>
                        </a:rPr>
                        <a:t>băng</a:t>
                      </a:r>
                      <a:r>
                        <a:rPr lang="en-US" sz="24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ourier New" panose="02070309020205020404" pitchFamily="49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400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ourier New" panose="02070309020205020404" pitchFamily="49" charset="0"/>
                          <a:cs typeface="Times New Roman" panose="02020603050405020304" pitchFamily="18" charset="0"/>
                        </a:rPr>
                        <a:t>tải</a:t>
                      </a:r>
                      <a:r>
                        <a:rPr lang="en-US" sz="24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ourier New" panose="02070309020205020404" pitchFamily="49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US" sz="2400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ourier New" panose="02070309020205020404" pitchFamily="49" charset="0"/>
                          <a:cs typeface="Times New Roman" panose="02020603050405020304" pitchFamily="18" charset="0"/>
                        </a:rPr>
                        <a:t>cảm</a:t>
                      </a:r>
                      <a:r>
                        <a:rPr lang="en-US" sz="24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ourier New" panose="02070309020205020404" pitchFamily="49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400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ourier New" panose="02070309020205020404" pitchFamily="49" charset="0"/>
                          <a:cs typeface="Times New Roman" panose="02020603050405020304" pitchFamily="18" charset="0"/>
                        </a:rPr>
                        <a:t>biến</a:t>
                      </a:r>
                      <a:r>
                        <a:rPr lang="en-US" sz="24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ourier New" panose="02070309020205020404" pitchFamily="49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400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ourier New" panose="02070309020205020404" pitchFamily="49" charset="0"/>
                          <a:cs typeface="Times New Roman" panose="02020603050405020304" pitchFamily="18" charset="0"/>
                        </a:rPr>
                        <a:t>khuếch</a:t>
                      </a:r>
                      <a:r>
                        <a:rPr lang="en-US" sz="24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ourier New" panose="02070309020205020404" pitchFamily="49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400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ourier New" panose="02070309020205020404" pitchFamily="49" charset="0"/>
                          <a:cs typeface="Times New Roman" panose="02020603050405020304" pitchFamily="18" charset="0"/>
                        </a:rPr>
                        <a:t>tán</a:t>
                      </a:r>
                      <a:r>
                        <a:rPr lang="en-US" sz="24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ourier New" panose="02070309020205020404" pitchFamily="49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US" sz="2400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ourier New" panose="02070309020205020404" pitchFamily="49" charset="0"/>
                          <a:cs typeface="Times New Roman" panose="02020603050405020304" pitchFamily="18" charset="0"/>
                        </a:rPr>
                        <a:t>bộ</a:t>
                      </a:r>
                      <a:r>
                        <a:rPr lang="en-US" sz="24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ourier New" panose="02070309020205020404" pitchFamily="49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400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ourier New" panose="02070309020205020404" pitchFamily="49" charset="0"/>
                          <a:cs typeface="Times New Roman" panose="02020603050405020304" pitchFamily="18" charset="0"/>
                        </a:rPr>
                        <a:t>chặn</a:t>
                      </a:r>
                      <a:r>
                        <a:rPr lang="en-US" sz="24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ourier New" panose="02070309020205020404" pitchFamily="49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US" sz="2400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ourier New" panose="02070309020205020404" pitchFamily="49" charset="0"/>
                          <a:cs typeface="Times New Roman" panose="02020603050405020304" pitchFamily="18" charset="0"/>
                        </a:rPr>
                        <a:t>thiết</a:t>
                      </a:r>
                      <a:r>
                        <a:rPr lang="en-US" sz="24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ourier New" panose="02070309020205020404" pitchFamily="49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400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ourier New" panose="02070309020205020404" pitchFamily="49" charset="0"/>
                          <a:cs typeface="Times New Roman" panose="02020603050405020304" pitchFamily="18" charset="0"/>
                        </a:rPr>
                        <a:t>bị</a:t>
                      </a:r>
                      <a:r>
                        <a:rPr lang="en-US" sz="24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ourier New" panose="02070309020205020404" pitchFamily="49" charset="0"/>
                          <a:cs typeface="Times New Roman" panose="02020603050405020304" pitchFamily="18" charset="0"/>
                        </a:rPr>
                        <a:t> RFID, PLC S7-1500</a:t>
                      </a:r>
                    </a:p>
                  </a:txBody>
                  <a:tcPr marL="62095" marR="62095" marT="0" marB="0" anchor="ctr"/>
                </a:tc>
                <a:tc>
                  <a:txBody>
                    <a:bodyPr/>
                    <a:lstStyle/>
                    <a:p>
                      <a:pPr marL="0" lvl="0" indent="0"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FontTx/>
                        <a:buNone/>
                      </a:pPr>
                      <a:r>
                        <a:rPr lang="en-US" sz="24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01</a:t>
                      </a:r>
                      <a:endParaRPr lang="en-US" sz="24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2095" marR="62095" marT="0" marB="0" anchor="ctr"/>
                </a:tc>
                <a:tc>
                  <a:txBody>
                    <a:bodyPr/>
                    <a:lstStyle/>
                    <a:p>
                      <a:pPr marL="0" lvl="0" indent="0"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Times New Roman" panose="02020603050405020304" pitchFamily="18" charset="0"/>
                        <a:buNone/>
                      </a:pPr>
                      <a:r>
                        <a:rPr lang="en-US" sz="2400" dirty="0" err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Bộ</a:t>
                      </a:r>
                      <a:endParaRPr lang="en-US" sz="24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2095" marR="62095" marT="0" marB="0" anchor="ctr"/>
                </a:tc>
                <a:extLst>
                  <a:ext uri="{0D108BD9-81ED-4DB2-BD59-A6C34878D82A}">
                    <a16:rowId xmlns:a16="http://schemas.microsoft.com/office/drawing/2014/main" val="2625289158"/>
                  </a:ext>
                </a:extLst>
              </a:tr>
            </a:tbl>
          </a:graphicData>
        </a:graphic>
      </p:graphicFrame>
      <p:sp>
        <p:nvSpPr>
          <p:cNvPr id="5" name="Title 4">
            <a:extLst>
              <a:ext uri="{FF2B5EF4-FFF2-40B4-BE49-F238E27FC236}">
                <a16:creationId xmlns:a16="http://schemas.microsoft.com/office/drawing/2014/main" id="{A0E84D1B-3E3A-1013-6176-1CA6BFCB4676}"/>
              </a:ext>
            </a:extLst>
          </p:cNvPr>
          <p:cNvSpPr txBox="1">
            <a:spLocks/>
          </p:cNvSpPr>
          <p:nvPr/>
        </p:nvSpPr>
        <p:spPr bwMode="gray">
          <a:xfrm>
            <a:off x="0" y="527779"/>
            <a:ext cx="12192000" cy="524958"/>
          </a:xfrm>
          <a:prstGeom prst="rect">
            <a:avLst/>
          </a:prstGeom>
          <a:solidFill>
            <a:srgbClr val="FFFAEB"/>
          </a:solidFill>
          <a:ln/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3200" smtClean="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Verdana" pitchFamily="34" charset="0"/>
                <a:cs typeface="Arial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Verdana" pitchFamily="34" charset="0"/>
                <a:cs typeface="Arial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Verdana" pitchFamily="34" charset="0"/>
                <a:cs typeface="Arial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Verdana" pitchFamily="34" charset="0"/>
                <a:cs typeface="Arial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Verdana" pitchFamily="34" charset="0"/>
                <a:cs typeface="Arial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Verdana" pitchFamily="34" charset="0"/>
                <a:cs typeface="Arial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Verdana" pitchFamily="34" charset="0"/>
                <a:cs typeface="Arial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Verdana" pitchFamily="34" charset="0"/>
                <a:cs typeface="Arial" charset="0"/>
              </a:defRPr>
            </a:lvl9pPr>
          </a:lstStyle>
          <a:p>
            <a:pPr marL="0" lvl="1" algn="ctr">
              <a:defRPr/>
            </a:pPr>
            <a:r>
              <a:rPr lang="en-GB" sz="2400" b="1" dirty="0">
                <a:gradFill flip="none" rotWithShape="1">
                  <a:gsLst>
                    <a:gs pos="0">
                      <a:srgbClr val="FF0000">
                        <a:shade val="30000"/>
                        <a:satMod val="115000"/>
                      </a:srgbClr>
                    </a:gs>
                    <a:gs pos="50000">
                      <a:srgbClr val="FF0000">
                        <a:shade val="67500"/>
                        <a:satMod val="115000"/>
                      </a:srgbClr>
                    </a:gs>
                    <a:gs pos="100000">
                      <a:srgbClr val="FF0000">
                        <a:shade val="100000"/>
                        <a:satMod val="115000"/>
                      </a:srgbClr>
                    </a:gs>
                  </a:gsLst>
                  <a:lin ang="13500000" scaled="1"/>
                  <a:tileRect/>
                </a:gra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THIẾT BỊ </a:t>
            </a:r>
            <a:r>
              <a:rPr lang="en-GB" sz="2400" b="1">
                <a:gradFill flip="none" rotWithShape="1">
                  <a:gsLst>
                    <a:gs pos="0">
                      <a:srgbClr val="FF0000">
                        <a:shade val="30000"/>
                        <a:satMod val="115000"/>
                      </a:srgbClr>
                    </a:gs>
                    <a:gs pos="50000">
                      <a:srgbClr val="FF0000">
                        <a:shade val="67500"/>
                        <a:satMod val="115000"/>
                      </a:srgbClr>
                    </a:gs>
                    <a:gs pos="100000">
                      <a:srgbClr val="FF0000">
                        <a:shade val="100000"/>
                        <a:satMod val="115000"/>
                      </a:srgbClr>
                    </a:gs>
                  </a:gsLst>
                  <a:lin ang="13500000" scaled="1"/>
                  <a:tileRect/>
                </a:gra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ĐÀO TẠO THAY THẾ CỦA MODULE 3A</a:t>
            </a:r>
            <a:endParaRPr lang="vi-VN" sz="2400" b="1" dirty="0">
              <a:gradFill flip="none" rotWithShape="1">
                <a:gsLst>
                  <a:gs pos="0">
                    <a:srgbClr val="FF0000">
                      <a:shade val="30000"/>
                      <a:satMod val="115000"/>
                    </a:srgbClr>
                  </a:gs>
                  <a:gs pos="50000">
                    <a:srgbClr val="FF0000">
                      <a:shade val="67500"/>
                      <a:satMod val="115000"/>
                    </a:srgbClr>
                  </a:gs>
                  <a:gs pos="100000">
                    <a:srgbClr val="FF0000">
                      <a:shade val="100000"/>
                      <a:satMod val="115000"/>
                    </a:srgbClr>
                  </a:gs>
                </a:gsLst>
                <a:lin ang="13500000" scaled="1"/>
                <a:tileRect/>
              </a:gra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4296771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48AB35E7-1A7C-AD6A-D3FC-9577DAC5581D}"/>
              </a:ext>
            </a:extLst>
          </p:cNvPr>
          <p:cNvSpPr txBox="1"/>
          <p:nvPr/>
        </p:nvSpPr>
        <p:spPr>
          <a:xfrm flipH="1">
            <a:off x="0" y="6611118"/>
            <a:ext cx="12192000" cy="230832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>
              <a:defRPr/>
            </a:pPr>
            <a:r>
              <a:rPr lang="en-US" sz="900" b="1">
                <a:ln/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NHÂN VĂN – SÁNG TẠO – PHÁT TRIỂN – BỀN VỮNG</a:t>
            </a: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B05DA209-0D25-0424-DF8C-0E73B7FAFEA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27593850"/>
              </p:ext>
            </p:extLst>
          </p:nvPr>
        </p:nvGraphicFramePr>
        <p:xfrm>
          <a:off x="119336" y="1124745"/>
          <a:ext cx="11881319" cy="504056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583132">
                  <a:extLst>
                    <a:ext uri="{9D8B030D-6E8A-4147-A177-3AD203B41FA5}">
                      <a16:colId xmlns:a16="http://schemas.microsoft.com/office/drawing/2014/main" val="1042451592"/>
                    </a:ext>
                  </a:extLst>
                </a:gridCol>
                <a:gridCol w="1822288">
                  <a:extLst>
                    <a:ext uri="{9D8B030D-6E8A-4147-A177-3AD203B41FA5}">
                      <a16:colId xmlns:a16="http://schemas.microsoft.com/office/drawing/2014/main" val="1630269857"/>
                    </a:ext>
                  </a:extLst>
                </a:gridCol>
                <a:gridCol w="6595580">
                  <a:extLst>
                    <a:ext uri="{9D8B030D-6E8A-4147-A177-3AD203B41FA5}">
                      <a16:colId xmlns:a16="http://schemas.microsoft.com/office/drawing/2014/main" val="3473391357"/>
                    </a:ext>
                  </a:extLst>
                </a:gridCol>
                <a:gridCol w="2880319">
                  <a:extLst>
                    <a:ext uri="{9D8B030D-6E8A-4147-A177-3AD203B41FA5}">
                      <a16:colId xmlns:a16="http://schemas.microsoft.com/office/drawing/2014/main" val="2436670564"/>
                    </a:ext>
                  </a:extLst>
                </a:gridCol>
              </a:tblGrid>
              <a:tr h="656508">
                <a:tc>
                  <a:txBody>
                    <a:bodyPr/>
                    <a:lstStyle/>
                    <a:p>
                      <a:pPr algn="ctr"/>
                      <a:r>
                        <a:rPr lang="en-US" sz="2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TT</a:t>
                      </a:r>
                      <a:endParaRPr lang="en-US" sz="24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Courier New" panose="02070309020205020404" pitchFamily="49" charset="0"/>
                        <a:cs typeface="Times New Roman" panose="02020603050405020304" pitchFamily="18" charset="0"/>
                      </a:endParaRPr>
                    </a:p>
                  </a:txBody>
                  <a:tcPr marL="62095" marR="62095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Hoạt động</a:t>
                      </a:r>
                      <a:endParaRPr lang="en-US" sz="24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Courier New" panose="02070309020205020404" pitchFamily="49" charset="0"/>
                        <a:cs typeface="Times New Roman" panose="02020603050405020304" pitchFamily="18" charset="0"/>
                      </a:endParaRPr>
                    </a:p>
                  </a:txBody>
                  <a:tcPr marL="62095" marR="62095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Nội dung hoạt động</a:t>
                      </a:r>
                      <a:endParaRPr lang="en-US" sz="24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Courier New" panose="02070309020205020404" pitchFamily="49" charset="0"/>
                        <a:cs typeface="Times New Roman" panose="02020603050405020304" pitchFamily="18" charset="0"/>
                      </a:endParaRPr>
                    </a:p>
                  </a:txBody>
                  <a:tcPr marL="62095" marR="62095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Thời gian thực hiện</a:t>
                      </a:r>
                      <a:endParaRPr lang="en-US" sz="24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Courier New" panose="02070309020205020404" pitchFamily="49" charset="0"/>
                        <a:cs typeface="Times New Roman" panose="02020603050405020304" pitchFamily="18" charset="0"/>
                      </a:endParaRPr>
                    </a:p>
                  </a:txBody>
                  <a:tcPr marL="62095" marR="62095" marT="0" marB="0" anchor="ctr"/>
                </a:tc>
                <a:extLst>
                  <a:ext uri="{0D108BD9-81ED-4DB2-BD59-A6C34878D82A}">
                    <a16:rowId xmlns:a16="http://schemas.microsoft.com/office/drawing/2014/main" val="3711575127"/>
                  </a:ext>
                </a:extLst>
              </a:tr>
              <a:tr h="4384052">
                <a:tc>
                  <a:txBody>
                    <a:bodyPr/>
                    <a:lstStyle/>
                    <a:p>
                      <a:pPr marL="0" lvl="0" indent="0"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SzPts val="1100"/>
                        <a:buFont typeface="+mj-lt"/>
                        <a:buNone/>
                      </a:pPr>
                      <a:r>
                        <a:rPr lang="en-US" sz="24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2400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ourier New" panose="02070309020205020404" pitchFamily="49" charset="0"/>
                          <a:cs typeface="Times New Roman" panose="02020603050405020304" pitchFamily="18" charset="0"/>
                        </a:rPr>
                        <a:t>Thực</a:t>
                      </a:r>
                      <a:r>
                        <a:rPr lang="en-US" sz="24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ourier New" panose="02070309020205020404" pitchFamily="49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400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ourier New" panose="02070309020205020404" pitchFamily="49" charset="0"/>
                          <a:cs typeface="Times New Roman" panose="02020603050405020304" pitchFamily="18" charset="0"/>
                        </a:rPr>
                        <a:t>hiện</a:t>
                      </a:r>
                      <a:r>
                        <a:rPr lang="en-US" sz="24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ourier New" panose="02070309020205020404" pitchFamily="49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400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ourier New" panose="02070309020205020404" pitchFamily="49" charset="0"/>
                          <a:cs typeface="Times New Roman" panose="02020603050405020304" pitchFamily="18" charset="0"/>
                        </a:rPr>
                        <a:t>thành</a:t>
                      </a:r>
                      <a:r>
                        <a:rPr lang="en-US" sz="24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ourier New" panose="02070309020205020404" pitchFamily="49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400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ourier New" panose="02070309020205020404" pitchFamily="49" charset="0"/>
                          <a:cs typeface="Times New Roman" panose="02020603050405020304" pitchFamily="18" charset="0"/>
                        </a:rPr>
                        <a:t>lập</a:t>
                      </a:r>
                      <a:r>
                        <a:rPr lang="en-US" sz="24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ourier New" panose="02070309020205020404" pitchFamily="49" charset="0"/>
                          <a:cs typeface="Times New Roman" panose="02020603050405020304" pitchFamily="18" charset="0"/>
                        </a:rPr>
                        <a:t> Trung </a:t>
                      </a:r>
                      <a:r>
                        <a:rPr lang="en-US" sz="2400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ourier New" panose="02070309020205020404" pitchFamily="49" charset="0"/>
                          <a:cs typeface="Times New Roman" panose="02020603050405020304" pitchFamily="18" charset="0"/>
                        </a:rPr>
                        <a:t>tâm</a:t>
                      </a:r>
                      <a:r>
                        <a:rPr lang="en-US" sz="24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ourier New" panose="02070309020205020404" pitchFamily="49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400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ourier New" panose="02070309020205020404" pitchFamily="49" charset="0"/>
                          <a:cs typeface="Times New Roman" panose="02020603050405020304" pitchFamily="18" charset="0"/>
                        </a:rPr>
                        <a:t>và</a:t>
                      </a:r>
                      <a:r>
                        <a:rPr lang="en-US" sz="24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ourier New" panose="02070309020205020404" pitchFamily="49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400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ourier New" panose="02070309020205020404" pitchFamily="49" charset="0"/>
                          <a:cs typeface="Times New Roman" panose="02020603050405020304" pitchFamily="18" charset="0"/>
                        </a:rPr>
                        <a:t>báo</a:t>
                      </a:r>
                      <a:r>
                        <a:rPr lang="en-US" sz="24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ourier New" panose="02070309020205020404" pitchFamily="49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400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ourier New" panose="02070309020205020404" pitchFamily="49" charset="0"/>
                          <a:cs typeface="Times New Roman" panose="02020603050405020304" pitchFamily="18" charset="0"/>
                        </a:rPr>
                        <a:t>cáo</a:t>
                      </a:r>
                      <a:r>
                        <a:rPr lang="en-US" sz="24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ourier New" panose="02070309020205020404" pitchFamily="49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400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ourier New" panose="02070309020205020404" pitchFamily="49" charset="0"/>
                          <a:cs typeface="Times New Roman" panose="02020603050405020304" pitchFamily="18" charset="0"/>
                        </a:rPr>
                        <a:t>cho</a:t>
                      </a:r>
                      <a:r>
                        <a:rPr lang="en-US" sz="24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ourier New" panose="02070309020205020404" pitchFamily="49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400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ourier New" panose="02070309020205020404" pitchFamily="49" charset="0"/>
                          <a:cs typeface="Times New Roman" panose="02020603050405020304" pitchFamily="18" charset="0"/>
                        </a:rPr>
                        <a:t>Sở</a:t>
                      </a:r>
                      <a:r>
                        <a:rPr lang="en-US" sz="24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ourier New" panose="02070309020205020404" pitchFamily="49" charset="0"/>
                          <a:cs typeface="Times New Roman" panose="02020603050405020304" pitchFamily="18" charset="0"/>
                        </a:rPr>
                        <a:t> ban </a:t>
                      </a:r>
                      <a:r>
                        <a:rPr lang="en-US" sz="2400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ourier New" panose="02070309020205020404" pitchFamily="49" charset="0"/>
                          <a:cs typeface="Times New Roman" panose="02020603050405020304" pitchFamily="18" charset="0"/>
                        </a:rPr>
                        <a:t>ngành</a:t>
                      </a:r>
                      <a:endParaRPr lang="en-US" sz="24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Courier New" panose="02070309020205020404" pitchFamily="49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342900" lvl="0" indent="-342900" algn="just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Times New Roman" panose="02020603050405020304" pitchFamily="18" charset="0"/>
                        <a:buChar char="-"/>
                      </a:pPr>
                      <a:r>
                        <a:rPr lang="en-US" sz="2400" dirty="0" err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Nhà</a:t>
                      </a:r>
                      <a:r>
                        <a:rPr lang="en-US" sz="24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trường</a:t>
                      </a:r>
                      <a:r>
                        <a:rPr lang="en-US" sz="24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tiến</a:t>
                      </a:r>
                      <a:r>
                        <a:rPr lang="en-US" sz="24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hành</a:t>
                      </a:r>
                      <a:r>
                        <a:rPr lang="en-US" sz="24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thành</a:t>
                      </a:r>
                      <a:r>
                        <a:rPr lang="en-US" sz="24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lập</a:t>
                      </a:r>
                      <a:r>
                        <a:rPr lang="en-US" sz="24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Trung </a:t>
                      </a:r>
                      <a:r>
                        <a:rPr lang="en-US" sz="2400" dirty="0" err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tâm</a:t>
                      </a:r>
                      <a:r>
                        <a:rPr lang="en-US" sz="24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Đào</a:t>
                      </a:r>
                      <a:r>
                        <a:rPr lang="en-US" sz="24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tạo</a:t>
                      </a:r>
                      <a:r>
                        <a:rPr lang="en-US" sz="24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xuất</a:t>
                      </a:r>
                      <a:r>
                        <a:rPr lang="en-US" sz="24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sắc</a:t>
                      </a:r>
                      <a:r>
                        <a:rPr lang="en-US" sz="24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.</a:t>
                      </a:r>
                    </a:p>
                    <a:p>
                      <a:pPr marL="342900" lvl="0" indent="-342900" algn="just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Times New Roman" panose="02020603050405020304" pitchFamily="18" charset="0"/>
                        <a:buChar char="-"/>
                      </a:pPr>
                      <a:r>
                        <a:rPr lang="en-US" sz="2400" dirty="0" err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Thực</a:t>
                      </a:r>
                      <a:r>
                        <a:rPr lang="en-US" sz="24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hiện</a:t>
                      </a:r>
                      <a:r>
                        <a:rPr lang="en-US" sz="24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ký</a:t>
                      </a:r>
                      <a:r>
                        <a:rPr lang="en-US" sz="24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kết</a:t>
                      </a:r>
                      <a:r>
                        <a:rPr lang="en-US" sz="24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biên</a:t>
                      </a:r>
                      <a:r>
                        <a:rPr lang="en-US" sz="24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bản</a:t>
                      </a:r>
                      <a:r>
                        <a:rPr lang="en-US" sz="24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thỏa</a:t>
                      </a:r>
                      <a:r>
                        <a:rPr lang="en-US" sz="24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thuận</a:t>
                      </a:r>
                      <a:r>
                        <a:rPr lang="en-US" sz="24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giữa</a:t>
                      </a:r>
                      <a:r>
                        <a:rPr lang="en-US" sz="24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LTTC </a:t>
                      </a:r>
                      <a:r>
                        <a:rPr lang="en-US" sz="2400" dirty="0" err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và</a:t>
                      </a:r>
                      <a:r>
                        <a:rPr lang="en-US" sz="24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ASSIST.</a:t>
                      </a:r>
                    </a:p>
                    <a:p>
                      <a:pPr marL="342900" lvl="0" indent="-342900" algn="just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Times New Roman" panose="02020603050405020304" pitchFamily="18" charset="0"/>
                        <a:buChar char="-"/>
                      </a:pPr>
                      <a:r>
                        <a:rPr lang="en-US" sz="2400" dirty="0" err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Thực</a:t>
                      </a:r>
                      <a:r>
                        <a:rPr lang="en-US" sz="24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hiện</a:t>
                      </a:r>
                      <a:r>
                        <a:rPr lang="en-US" sz="24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công</a:t>
                      </a:r>
                      <a:r>
                        <a:rPr lang="en-US" sz="24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văn</a:t>
                      </a:r>
                      <a:r>
                        <a:rPr lang="en-US" sz="24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xin</a:t>
                      </a:r>
                      <a:r>
                        <a:rPr lang="en-US" sz="24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phép</a:t>
                      </a:r>
                      <a:r>
                        <a:rPr lang="en-US" sz="24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tiếp</a:t>
                      </a:r>
                      <a:r>
                        <a:rPr lang="en-US" sz="24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nhận</a:t>
                      </a:r>
                      <a:r>
                        <a:rPr lang="en-US" sz="24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tài</a:t>
                      </a:r>
                      <a:r>
                        <a:rPr lang="en-US" sz="24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trợ</a:t>
                      </a:r>
                      <a:r>
                        <a:rPr lang="en-US" sz="24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dự</a:t>
                      </a:r>
                      <a:r>
                        <a:rPr lang="en-US" sz="24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án</a:t>
                      </a:r>
                      <a:r>
                        <a:rPr lang="en-US" sz="24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từ</a:t>
                      </a:r>
                      <a:r>
                        <a:rPr lang="en-US" sz="24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Công</a:t>
                      </a:r>
                      <a:r>
                        <a:rPr lang="en-US" sz="24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ty TNHH Schneider Electric </a:t>
                      </a:r>
                      <a:r>
                        <a:rPr lang="en-US" sz="2400" dirty="0" err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Việt</a:t>
                      </a:r>
                      <a:r>
                        <a:rPr lang="en-US" sz="24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Nam </a:t>
                      </a:r>
                      <a:r>
                        <a:rPr lang="en-US" sz="2400" dirty="0" err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và</a:t>
                      </a:r>
                      <a:r>
                        <a:rPr lang="en-US" sz="24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tổ</a:t>
                      </a:r>
                      <a:r>
                        <a:rPr lang="en-US" sz="24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chức</a:t>
                      </a:r>
                      <a:r>
                        <a:rPr lang="en-US" sz="24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ASSIST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lvl="0" indent="0"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Times New Roman" panose="02020603050405020304" pitchFamily="18" charset="0"/>
                        <a:buNone/>
                      </a:pPr>
                      <a:r>
                        <a:rPr lang="en-US" sz="2400" dirty="0" err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Tháng</a:t>
                      </a:r>
                      <a:r>
                        <a:rPr lang="en-US" sz="24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3-5/2023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745463726"/>
                  </a:ext>
                </a:extLst>
              </a:tr>
            </a:tbl>
          </a:graphicData>
        </a:graphic>
      </p:graphicFrame>
      <p:sp>
        <p:nvSpPr>
          <p:cNvPr id="5" name="Title 4">
            <a:extLst>
              <a:ext uri="{FF2B5EF4-FFF2-40B4-BE49-F238E27FC236}">
                <a16:creationId xmlns:a16="http://schemas.microsoft.com/office/drawing/2014/main" id="{A85085AA-3C58-4C98-3BCB-5D6CFCB5EBA7}"/>
              </a:ext>
            </a:extLst>
          </p:cNvPr>
          <p:cNvSpPr txBox="1">
            <a:spLocks/>
          </p:cNvSpPr>
          <p:nvPr/>
        </p:nvSpPr>
        <p:spPr bwMode="gray">
          <a:xfrm>
            <a:off x="0" y="527779"/>
            <a:ext cx="12192000" cy="524958"/>
          </a:xfrm>
          <a:prstGeom prst="rect">
            <a:avLst/>
          </a:prstGeom>
          <a:solidFill>
            <a:srgbClr val="FFFAEB"/>
          </a:solidFill>
          <a:ln/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3200" smtClean="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Verdana" pitchFamily="34" charset="0"/>
                <a:cs typeface="Arial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Verdana" pitchFamily="34" charset="0"/>
                <a:cs typeface="Arial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Verdana" pitchFamily="34" charset="0"/>
                <a:cs typeface="Arial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Verdana" pitchFamily="34" charset="0"/>
                <a:cs typeface="Arial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Verdana" pitchFamily="34" charset="0"/>
                <a:cs typeface="Arial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Verdana" pitchFamily="34" charset="0"/>
                <a:cs typeface="Arial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Verdana" pitchFamily="34" charset="0"/>
                <a:cs typeface="Arial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Verdana" pitchFamily="34" charset="0"/>
                <a:cs typeface="Arial" charset="0"/>
              </a:defRPr>
            </a:lvl9pPr>
          </a:lstStyle>
          <a:p>
            <a:pPr marL="0" lvl="1" algn="ctr">
              <a:defRPr/>
            </a:pPr>
            <a:r>
              <a:rPr lang="vi-VN" sz="2400" b="1" dirty="0">
                <a:gradFill flip="none" rotWithShape="1">
                  <a:gsLst>
                    <a:gs pos="0">
                      <a:srgbClr val="FF0000">
                        <a:shade val="30000"/>
                        <a:satMod val="115000"/>
                      </a:srgbClr>
                    </a:gs>
                    <a:gs pos="50000">
                      <a:srgbClr val="FF0000">
                        <a:shade val="67500"/>
                        <a:satMod val="115000"/>
                      </a:srgbClr>
                    </a:gs>
                    <a:gs pos="100000">
                      <a:srgbClr val="FF0000">
                        <a:shade val="100000"/>
                        <a:satMod val="115000"/>
                      </a:srgbClr>
                    </a:gs>
                  </a:gsLst>
                  <a:lin ang="13500000" scaled="1"/>
                  <a:tileRect/>
                </a:gra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K</a:t>
            </a:r>
            <a:r>
              <a:rPr lang="en-US" sz="2400" b="1" dirty="0">
                <a:gradFill flip="none" rotWithShape="1">
                  <a:gsLst>
                    <a:gs pos="0">
                      <a:srgbClr val="FF0000">
                        <a:shade val="30000"/>
                        <a:satMod val="115000"/>
                      </a:srgbClr>
                    </a:gs>
                    <a:gs pos="50000">
                      <a:srgbClr val="FF0000">
                        <a:shade val="67500"/>
                        <a:satMod val="115000"/>
                      </a:srgbClr>
                    </a:gs>
                    <a:gs pos="100000">
                      <a:srgbClr val="FF0000">
                        <a:shade val="100000"/>
                        <a:satMod val="115000"/>
                      </a:srgbClr>
                    </a:gs>
                  </a:gsLst>
                  <a:lin ang="13500000" scaled="1"/>
                  <a:tileRect/>
                </a:gra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Ế HOẠCH TỪ NĂM 2023 ĐẾN NĂM 2028</a:t>
            </a:r>
            <a:endParaRPr lang="vi-VN" sz="2400" b="1" dirty="0">
              <a:gradFill flip="none" rotWithShape="1">
                <a:gsLst>
                  <a:gs pos="0">
                    <a:srgbClr val="FF0000">
                      <a:shade val="30000"/>
                      <a:satMod val="115000"/>
                    </a:srgbClr>
                  </a:gs>
                  <a:gs pos="50000">
                    <a:srgbClr val="FF0000">
                      <a:shade val="67500"/>
                      <a:satMod val="115000"/>
                    </a:srgbClr>
                  </a:gs>
                  <a:gs pos="100000">
                    <a:srgbClr val="FF0000">
                      <a:shade val="100000"/>
                      <a:satMod val="115000"/>
                    </a:srgbClr>
                  </a:gs>
                </a:gsLst>
                <a:lin ang="13500000" scaled="1"/>
                <a:tileRect/>
              </a:gra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2738648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48AB35E7-1A7C-AD6A-D3FC-9577DAC5581D}"/>
              </a:ext>
            </a:extLst>
          </p:cNvPr>
          <p:cNvSpPr txBox="1"/>
          <p:nvPr/>
        </p:nvSpPr>
        <p:spPr>
          <a:xfrm flipH="1">
            <a:off x="0" y="6611118"/>
            <a:ext cx="12192000" cy="230832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>
              <a:defRPr/>
            </a:pPr>
            <a:r>
              <a:rPr lang="en-US" sz="900" b="1">
                <a:ln/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NHÂN VĂN – SÁNG TẠO – PHÁT TRIỂN – BỀN VỮNG</a:t>
            </a: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B05DA209-0D25-0424-DF8C-0E73B7FAFEA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38741275"/>
              </p:ext>
            </p:extLst>
          </p:nvPr>
        </p:nvGraphicFramePr>
        <p:xfrm>
          <a:off x="119336" y="1124744"/>
          <a:ext cx="11881319" cy="5328592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583132">
                  <a:extLst>
                    <a:ext uri="{9D8B030D-6E8A-4147-A177-3AD203B41FA5}">
                      <a16:colId xmlns:a16="http://schemas.microsoft.com/office/drawing/2014/main" val="1042451592"/>
                    </a:ext>
                  </a:extLst>
                </a:gridCol>
                <a:gridCol w="1822288">
                  <a:extLst>
                    <a:ext uri="{9D8B030D-6E8A-4147-A177-3AD203B41FA5}">
                      <a16:colId xmlns:a16="http://schemas.microsoft.com/office/drawing/2014/main" val="1630269857"/>
                    </a:ext>
                  </a:extLst>
                </a:gridCol>
                <a:gridCol w="6851804">
                  <a:extLst>
                    <a:ext uri="{9D8B030D-6E8A-4147-A177-3AD203B41FA5}">
                      <a16:colId xmlns:a16="http://schemas.microsoft.com/office/drawing/2014/main" val="3473391357"/>
                    </a:ext>
                  </a:extLst>
                </a:gridCol>
                <a:gridCol w="2624095">
                  <a:extLst>
                    <a:ext uri="{9D8B030D-6E8A-4147-A177-3AD203B41FA5}">
                      <a16:colId xmlns:a16="http://schemas.microsoft.com/office/drawing/2014/main" val="2436670564"/>
                    </a:ext>
                  </a:extLst>
                </a:gridCol>
              </a:tblGrid>
              <a:tr h="443623">
                <a:tc>
                  <a:txBody>
                    <a:bodyPr/>
                    <a:lstStyle/>
                    <a:p>
                      <a:pPr algn="ctr"/>
                      <a:r>
                        <a:rPr lang="en-US" sz="18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TT</a:t>
                      </a:r>
                      <a:endParaRPr lang="en-US" sz="18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ourier New" panose="02070309020205020404" pitchFamily="49" charset="0"/>
                        <a:cs typeface="Arial" panose="020B0604020202020204" pitchFamily="34" charset="0"/>
                      </a:endParaRPr>
                    </a:p>
                  </a:txBody>
                  <a:tcPr marL="62095" marR="62095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Hoạt động</a:t>
                      </a:r>
                      <a:endParaRPr lang="en-US" sz="18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ourier New" panose="02070309020205020404" pitchFamily="49" charset="0"/>
                        <a:cs typeface="Arial" panose="020B0604020202020204" pitchFamily="34" charset="0"/>
                      </a:endParaRPr>
                    </a:p>
                  </a:txBody>
                  <a:tcPr marL="62095" marR="62095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Nội dung hoạt động</a:t>
                      </a:r>
                      <a:endParaRPr lang="en-US" sz="18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ourier New" panose="02070309020205020404" pitchFamily="49" charset="0"/>
                        <a:cs typeface="Arial" panose="020B0604020202020204" pitchFamily="34" charset="0"/>
                      </a:endParaRPr>
                    </a:p>
                  </a:txBody>
                  <a:tcPr marL="62095" marR="62095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Thời gian thực hiện</a:t>
                      </a:r>
                      <a:endParaRPr lang="en-US" sz="18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ourier New" panose="02070309020205020404" pitchFamily="49" charset="0"/>
                        <a:cs typeface="Arial" panose="020B0604020202020204" pitchFamily="34" charset="0"/>
                      </a:endParaRPr>
                    </a:p>
                  </a:txBody>
                  <a:tcPr marL="62095" marR="62095" marT="0" marB="0" anchor="ctr"/>
                </a:tc>
                <a:extLst>
                  <a:ext uri="{0D108BD9-81ED-4DB2-BD59-A6C34878D82A}">
                    <a16:rowId xmlns:a16="http://schemas.microsoft.com/office/drawing/2014/main" val="3711575127"/>
                  </a:ext>
                </a:extLst>
              </a:tr>
              <a:tr h="2676861">
                <a:tc rowSpan="2">
                  <a:txBody>
                    <a:bodyPr/>
                    <a:lstStyle/>
                    <a:p>
                      <a:pPr marL="0" lvl="0" indent="0"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SzPts val="1100"/>
                        <a:buFont typeface="+mj-lt"/>
                        <a:buNone/>
                      </a:pPr>
                      <a:r>
                        <a:rPr lang="en-US" sz="190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2 </a:t>
                      </a:r>
                    </a:p>
                  </a:txBody>
                  <a:tcPr marL="68580" marR="68580" marT="0" marB="0" anchor="ctr"/>
                </a:tc>
                <a:tc rowSpan="2">
                  <a:txBody>
                    <a:bodyPr/>
                    <a:lstStyle/>
                    <a:p>
                      <a:pPr algn="just"/>
                      <a:r>
                        <a:rPr lang="en-US" sz="19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ourier New" panose="02070309020205020404" pitchFamily="49" charset="0"/>
                          <a:cs typeface="Arial" panose="020B0604020202020204" pitchFamily="34" charset="0"/>
                        </a:rPr>
                        <a:t>Tham gia và tổ chức khóa học "Đào tạo cho giảng viên"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342900" lvl="0" indent="-342900" algn="just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Times New Roman" panose="02020603050405020304" pitchFamily="18" charset="0"/>
                        <a:buChar char="-"/>
                      </a:pPr>
                      <a:r>
                        <a:rPr lang="en-US" sz="190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Các chuyên gia quốc tế từ Schneider sẽ đào tạo 10 giảng viên của Trường CĐ LTT TP. HCM.</a:t>
                      </a:r>
                    </a:p>
                    <a:p>
                      <a:pPr marL="342900" lvl="0" indent="-342900" algn="just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Times New Roman" panose="02020603050405020304" pitchFamily="18" charset="0"/>
                        <a:buChar char="-"/>
                      </a:pPr>
                      <a:r>
                        <a:rPr lang="en-US" sz="190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10 giảng viên trường Cao đẳng Lý Tự Trọng TP. HCM sẽ trở thành những GV của Trung tâm đào tạo xuất sắc.</a:t>
                      </a:r>
                    </a:p>
                    <a:p>
                      <a:pPr marL="342900" lvl="0" indent="-342900" algn="just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Times New Roman" panose="02020603050405020304" pitchFamily="18" charset="0"/>
                        <a:buChar char="-"/>
                      </a:pPr>
                      <a:r>
                        <a:rPr lang="en-US" sz="190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Dịch tài liệu giảng dạy từ tiếng nước ngoài sang tiếng Việt</a:t>
                      </a:r>
                    </a:p>
                    <a:p>
                      <a:pPr marL="342900" lvl="0" indent="-342900" algn="just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Times New Roman" panose="02020603050405020304" pitchFamily="18" charset="0"/>
                        <a:buChar char="-"/>
                      </a:pPr>
                      <a:r>
                        <a:rPr lang="en-US" sz="190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Địa điểm: Phòng CoE tầng 4 xưởng thực hành cơ khí 7 tầng của trường Cao đẳng Lý Tự Trọng TP.HCM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Times New Roman" panose="02020603050405020304" pitchFamily="18" charset="0"/>
                        <a:buChar char="-"/>
                      </a:pPr>
                      <a:r>
                        <a:rPr lang="en-US" sz="190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Tháng 06-08/2023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745463726"/>
                  </a:ext>
                </a:extLst>
              </a:tr>
              <a:tr h="2208108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lvl="0" indent="-342900" algn="just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Times New Roman" panose="02020603050405020304" pitchFamily="18" charset="0"/>
                        <a:buChar char="-"/>
                      </a:pPr>
                      <a:r>
                        <a:rPr lang="en-US" sz="190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Các chuyên gia quốc tế từ Schneider và 10GV  của</a:t>
                      </a:r>
                      <a:r>
                        <a:rPr lang="en-US" sz="1900" baseline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 trường trường </a:t>
                      </a:r>
                      <a:r>
                        <a:rPr lang="en-US" sz="190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CĐ LTT TP. HCM đã được đào tạo sẽ tham gia đào tạo GV cho 20 trường thành viên.</a:t>
                      </a:r>
                    </a:p>
                    <a:p>
                      <a:pPr marL="342900" lvl="0" indent="-342900" algn="just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Times New Roman" panose="02020603050405020304" pitchFamily="18" charset="0"/>
                        <a:buChar char="-"/>
                      </a:pPr>
                      <a:r>
                        <a:rPr lang="en-US" sz="190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Trường Cao đẳng Lý Tự Trọng Tp. HCM sẽ</a:t>
                      </a:r>
                      <a:r>
                        <a:rPr lang="en-US" sz="1900" baseline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 đào tạo là 100 GV cho 20 trường, mỗi trường 5GV </a:t>
                      </a:r>
                      <a:r>
                        <a:rPr lang="en-US" sz="190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(5GV x 20 trường =100GV).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342900" lvl="0" indent="-342900"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Times New Roman" panose="02020603050405020304" pitchFamily="18" charset="0"/>
                        <a:buChar char="-"/>
                      </a:pPr>
                      <a:r>
                        <a:rPr lang="en-US" sz="190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Tháng 09-11/2023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56152466"/>
                  </a:ext>
                </a:extLst>
              </a:tr>
            </a:tbl>
          </a:graphicData>
        </a:graphic>
      </p:graphicFrame>
      <p:sp>
        <p:nvSpPr>
          <p:cNvPr id="5" name="Title 4">
            <a:extLst>
              <a:ext uri="{FF2B5EF4-FFF2-40B4-BE49-F238E27FC236}">
                <a16:creationId xmlns:a16="http://schemas.microsoft.com/office/drawing/2014/main" id="{A85085AA-3C58-4C98-3BCB-5D6CFCB5EBA7}"/>
              </a:ext>
            </a:extLst>
          </p:cNvPr>
          <p:cNvSpPr txBox="1">
            <a:spLocks/>
          </p:cNvSpPr>
          <p:nvPr/>
        </p:nvSpPr>
        <p:spPr bwMode="gray">
          <a:xfrm>
            <a:off x="0" y="527779"/>
            <a:ext cx="12192000" cy="524958"/>
          </a:xfrm>
          <a:prstGeom prst="rect">
            <a:avLst/>
          </a:prstGeom>
          <a:solidFill>
            <a:srgbClr val="FFFAEB"/>
          </a:solidFill>
          <a:ln/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3200" smtClean="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Verdana" pitchFamily="34" charset="0"/>
                <a:cs typeface="Arial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Verdana" pitchFamily="34" charset="0"/>
                <a:cs typeface="Arial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Verdana" pitchFamily="34" charset="0"/>
                <a:cs typeface="Arial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Verdana" pitchFamily="34" charset="0"/>
                <a:cs typeface="Arial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Verdana" pitchFamily="34" charset="0"/>
                <a:cs typeface="Arial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Verdana" pitchFamily="34" charset="0"/>
                <a:cs typeface="Arial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Verdana" pitchFamily="34" charset="0"/>
                <a:cs typeface="Arial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Verdana" pitchFamily="34" charset="0"/>
                <a:cs typeface="Arial" charset="0"/>
              </a:defRPr>
            </a:lvl9pPr>
          </a:lstStyle>
          <a:p>
            <a:pPr marL="0" lvl="1" algn="ctr">
              <a:defRPr/>
            </a:pPr>
            <a:r>
              <a:rPr lang="vi-VN" sz="2400" b="1" dirty="0">
                <a:gradFill flip="none" rotWithShape="1">
                  <a:gsLst>
                    <a:gs pos="0">
                      <a:srgbClr val="FF0000">
                        <a:shade val="30000"/>
                        <a:satMod val="115000"/>
                      </a:srgbClr>
                    </a:gs>
                    <a:gs pos="50000">
                      <a:srgbClr val="FF0000">
                        <a:shade val="67500"/>
                        <a:satMod val="115000"/>
                      </a:srgbClr>
                    </a:gs>
                    <a:gs pos="100000">
                      <a:srgbClr val="FF0000">
                        <a:shade val="100000"/>
                        <a:satMod val="115000"/>
                      </a:srgbClr>
                    </a:gs>
                  </a:gsLst>
                  <a:lin ang="13500000" scaled="1"/>
                  <a:tileRect/>
                </a:gra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K</a:t>
            </a:r>
            <a:r>
              <a:rPr lang="en-US" sz="2400" b="1" dirty="0">
                <a:gradFill flip="none" rotWithShape="1">
                  <a:gsLst>
                    <a:gs pos="0">
                      <a:srgbClr val="FF0000">
                        <a:shade val="30000"/>
                        <a:satMod val="115000"/>
                      </a:srgbClr>
                    </a:gs>
                    <a:gs pos="50000">
                      <a:srgbClr val="FF0000">
                        <a:shade val="67500"/>
                        <a:satMod val="115000"/>
                      </a:srgbClr>
                    </a:gs>
                    <a:gs pos="100000">
                      <a:srgbClr val="FF0000">
                        <a:shade val="100000"/>
                        <a:satMod val="115000"/>
                      </a:srgbClr>
                    </a:gs>
                  </a:gsLst>
                  <a:lin ang="13500000" scaled="1"/>
                  <a:tileRect/>
                </a:gra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Ế HOẠCH TỪ NĂM 2023 ĐẾN NĂM 2028</a:t>
            </a:r>
            <a:endParaRPr lang="vi-VN" sz="2400" b="1" dirty="0">
              <a:gradFill flip="none" rotWithShape="1">
                <a:gsLst>
                  <a:gs pos="0">
                    <a:srgbClr val="FF0000">
                      <a:shade val="30000"/>
                      <a:satMod val="115000"/>
                    </a:srgbClr>
                  </a:gs>
                  <a:gs pos="50000">
                    <a:srgbClr val="FF0000">
                      <a:shade val="67500"/>
                      <a:satMod val="115000"/>
                    </a:srgbClr>
                  </a:gs>
                  <a:gs pos="100000">
                    <a:srgbClr val="FF0000">
                      <a:shade val="100000"/>
                      <a:satMod val="115000"/>
                    </a:srgbClr>
                  </a:gs>
                </a:gsLst>
                <a:lin ang="13500000" scaled="1"/>
                <a:tileRect/>
              </a:gra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8793810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48AB35E7-1A7C-AD6A-D3FC-9577DAC5581D}"/>
              </a:ext>
            </a:extLst>
          </p:cNvPr>
          <p:cNvSpPr txBox="1"/>
          <p:nvPr/>
        </p:nvSpPr>
        <p:spPr>
          <a:xfrm flipH="1">
            <a:off x="0" y="6611118"/>
            <a:ext cx="12192000" cy="230832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>
              <a:defRPr/>
            </a:pPr>
            <a:r>
              <a:rPr lang="en-US" sz="900" b="1">
                <a:ln/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NHÂN VĂN – SÁNG TẠO – PHÁT TRIỂN – BỀN VỮNG</a:t>
            </a: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B05DA209-0D25-0424-DF8C-0E73B7FAFEA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70907186"/>
              </p:ext>
            </p:extLst>
          </p:nvPr>
        </p:nvGraphicFramePr>
        <p:xfrm>
          <a:off x="119336" y="1124744"/>
          <a:ext cx="11881319" cy="5304909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583132">
                  <a:extLst>
                    <a:ext uri="{9D8B030D-6E8A-4147-A177-3AD203B41FA5}">
                      <a16:colId xmlns:a16="http://schemas.microsoft.com/office/drawing/2014/main" val="1042451592"/>
                    </a:ext>
                  </a:extLst>
                </a:gridCol>
                <a:gridCol w="1073052">
                  <a:extLst>
                    <a:ext uri="{9D8B030D-6E8A-4147-A177-3AD203B41FA5}">
                      <a16:colId xmlns:a16="http://schemas.microsoft.com/office/drawing/2014/main" val="1630269857"/>
                    </a:ext>
                  </a:extLst>
                </a:gridCol>
                <a:gridCol w="8496944">
                  <a:extLst>
                    <a:ext uri="{9D8B030D-6E8A-4147-A177-3AD203B41FA5}">
                      <a16:colId xmlns:a16="http://schemas.microsoft.com/office/drawing/2014/main" val="3473391357"/>
                    </a:ext>
                  </a:extLst>
                </a:gridCol>
                <a:gridCol w="1728191">
                  <a:extLst>
                    <a:ext uri="{9D8B030D-6E8A-4147-A177-3AD203B41FA5}">
                      <a16:colId xmlns:a16="http://schemas.microsoft.com/office/drawing/2014/main" val="2436670564"/>
                    </a:ext>
                  </a:extLst>
                </a:gridCol>
              </a:tblGrid>
              <a:tr h="629125">
                <a:tc>
                  <a:txBody>
                    <a:bodyPr/>
                    <a:lstStyle/>
                    <a:p>
                      <a:pPr algn="ctr"/>
                      <a:r>
                        <a:rPr lang="en-US" sz="18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TT</a:t>
                      </a:r>
                      <a:endParaRPr lang="en-US" sz="18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ourier New" panose="02070309020205020404" pitchFamily="49" charset="0"/>
                        <a:cs typeface="Arial" panose="020B0604020202020204" pitchFamily="34" charset="0"/>
                      </a:endParaRPr>
                    </a:p>
                  </a:txBody>
                  <a:tcPr marL="62095" marR="62095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Năm</a:t>
                      </a:r>
                      <a:endParaRPr lang="en-US" sz="18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ourier New" panose="02070309020205020404" pitchFamily="49" charset="0"/>
                        <a:cs typeface="Arial" panose="020B0604020202020204" pitchFamily="34" charset="0"/>
                      </a:endParaRPr>
                    </a:p>
                  </a:txBody>
                  <a:tcPr marL="62095" marR="62095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Nội dung</a:t>
                      </a:r>
                      <a:endParaRPr lang="en-US" sz="18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ourier New" panose="02070309020205020404" pitchFamily="49" charset="0"/>
                        <a:cs typeface="Arial" panose="020B0604020202020204" pitchFamily="34" charset="0"/>
                      </a:endParaRPr>
                    </a:p>
                  </a:txBody>
                  <a:tcPr marL="62095" marR="62095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Thời gian </a:t>
                      </a:r>
                    </a:p>
                    <a:p>
                      <a:pPr algn="ctr"/>
                      <a:r>
                        <a:rPr lang="en-US" sz="18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thực hiện</a:t>
                      </a:r>
                      <a:endParaRPr lang="en-US" sz="18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ourier New" panose="02070309020205020404" pitchFamily="49" charset="0"/>
                        <a:cs typeface="Arial" panose="020B0604020202020204" pitchFamily="34" charset="0"/>
                      </a:endParaRPr>
                    </a:p>
                  </a:txBody>
                  <a:tcPr marL="62095" marR="62095" marT="0" marB="0" anchor="ctr"/>
                </a:tc>
                <a:extLst>
                  <a:ext uri="{0D108BD9-81ED-4DB2-BD59-A6C34878D82A}">
                    <a16:rowId xmlns:a16="http://schemas.microsoft.com/office/drawing/2014/main" val="3711575127"/>
                  </a:ext>
                </a:extLst>
              </a:tr>
              <a:tr h="1953290">
                <a:tc rowSpan="2">
                  <a:txBody>
                    <a:bodyPr/>
                    <a:lstStyle/>
                    <a:p>
                      <a:pPr marL="0" lvl="0" indent="0"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SzPts val="1100"/>
                        <a:buFont typeface="+mj-lt"/>
                        <a:buNone/>
                      </a:pPr>
                      <a:r>
                        <a:rPr lang="en-US" sz="190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3 </a:t>
                      </a:r>
                    </a:p>
                  </a:txBody>
                  <a:tcPr marL="68580" marR="68580" marT="0" marB="0" anchor="ctr"/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en-US" sz="19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ourier New" panose="02070309020205020404" pitchFamily="49" charset="0"/>
                          <a:cs typeface="Arial" panose="020B0604020202020204" pitchFamily="34" charset="0"/>
                        </a:rPr>
                        <a:t>Từ 2024 đến 2028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342900" marR="0" lvl="0" indent="-342900" algn="just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 typeface="Wingdings" panose="05000000000000000000" pitchFamily="2" charset="2"/>
                        <a:buChar char="v"/>
                        <a:tabLst/>
                        <a:defRPr/>
                      </a:pPr>
                      <a:r>
                        <a:rPr lang="en-US" sz="2000" b="1"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Mỗi năm:</a:t>
                      </a:r>
                      <a:endParaRPr lang="en-US" sz="2000"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marL="342900" lvl="0" indent="-342900" algn="just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Times New Roman" panose="02020603050405020304" pitchFamily="18" charset="0"/>
                        <a:buChar char="-"/>
                      </a:pPr>
                      <a:r>
                        <a:rPr lang="en-US" sz="200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10 GV của trường CĐ LTT TP. HCM đã được đào tạo sẽ tham gia đào tạo 100 GV cho 100 trường cao đẳng, trung cấp khác. Mỗi trường là 01GV (1GV X 100 trường = 100GV).</a:t>
                      </a:r>
                    </a:p>
                    <a:p>
                      <a:pPr marL="342900" marR="0" lvl="0" indent="-342900" algn="just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 typeface="Wingdings" panose="05000000000000000000" pitchFamily="2" charset="2"/>
                        <a:buChar char="v"/>
                        <a:tabLst/>
                        <a:defRPr/>
                      </a:pPr>
                      <a:r>
                        <a:rPr lang="en-US" sz="2000" b="1"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5 năm: từ 2024 đến 2028 đào tạo: 5 x 100 = 500 giảng viên</a:t>
                      </a:r>
                    </a:p>
                  </a:txBody>
                  <a:tcPr marL="68580" marR="68580" marT="0" marB="0" anchor="ctr"/>
                </a:tc>
                <a:tc rowSpan="2">
                  <a:txBody>
                    <a:bodyPr/>
                    <a:lstStyle/>
                    <a:p>
                      <a:pPr marL="0" lvl="0" indent="0" algn="just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Times New Roman" panose="02020603050405020304" pitchFamily="18" charset="0"/>
                        <a:buNone/>
                      </a:pPr>
                      <a:r>
                        <a:rPr lang="en-US" sz="200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Từ tháng 01 đến tháng 12 hàng năm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745463726"/>
                  </a:ext>
                </a:extLst>
              </a:tr>
              <a:tr h="2722494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lvl="0" indent="-342900" algn="just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Wingdings" panose="05000000000000000000" pitchFamily="2" charset="2"/>
                        <a:buChar char="v"/>
                      </a:pPr>
                      <a:r>
                        <a:rPr lang="en-US" sz="2000" b="1" dirty="0" err="1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Mỗi</a:t>
                      </a:r>
                      <a:r>
                        <a:rPr lang="en-US" sz="2000" b="1" dirty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b="1" dirty="0" err="1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năm</a:t>
                      </a:r>
                      <a:r>
                        <a:rPr lang="en-US" sz="2000" b="1" dirty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:</a:t>
                      </a:r>
                    </a:p>
                    <a:p>
                      <a:pPr marL="342900" lvl="0" indent="-342900" algn="just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Times New Roman" panose="02020603050405020304" pitchFamily="18" charset="0"/>
                        <a:buChar char="-"/>
                      </a:pPr>
                      <a:r>
                        <a:rPr lang="en-US" sz="2000" dirty="0" err="1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Trường</a:t>
                      </a:r>
                      <a:r>
                        <a:rPr lang="en-US" sz="20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 CĐ </a:t>
                      </a:r>
                      <a:r>
                        <a:rPr lang="en-US" sz="2000" dirty="0" err="1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Lý</a:t>
                      </a:r>
                      <a:r>
                        <a:rPr lang="en-US" sz="20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dirty="0" err="1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Tự</a:t>
                      </a:r>
                      <a:r>
                        <a:rPr lang="en-US" sz="20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dirty="0" err="1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Trọng</a:t>
                      </a:r>
                      <a:r>
                        <a:rPr lang="en-US" sz="20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 Tp. HCM </a:t>
                      </a:r>
                      <a:r>
                        <a:rPr lang="en-US" sz="2000" dirty="0" err="1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đào</a:t>
                      </a:r>
                      <a:r>
                        <a:rPr lang="en-US" sz="20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dirty="0" err="1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tạo</a:t>
                      </a:r>
                      <a:r>
                        <a:rPr lang="en-US" sz="20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: 800 </a:t>
                      </a:r>
                      <a:r>
                        <a:rPr lang="en-US" sz="2000" dirty="0" err="1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học</a:t>
                      </a:r>
                      <a:r>
                        <a:rPr lang="en-US" sz="20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dirty="0" err="1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viên</a:t>
                      </a:r>
                      <a:r>
                        <a:rPr lang="en-US" sz="20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.</a:t>
                      </a:r>
                    </a:p>
                    <a:p>
                      <a:pPr marL="342900" lvl="0" indent="-342900" algn="just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Times New Roman" panose="02020603050405020304" pitchFamily="18" charset="0"/>
                        <a:buChar char="-"/>
                      </a:pPr>
                      <a:r>
                        <a:rPr lang="en-US" sz="20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20 </a:t>
                      </a:r>
                      <a:r>
                        <a:rPr lang="en-US" sz="2000" dirty="0" err="1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trường</a:t>
                      </a:r>
                      <a:r>
                        <a:rPr lang="en-US" sz="20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dirty="0" err="1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thành</a:t>
                      </a:r>
                      <a:r>
                        <a:rPr lang="en-US" sz="20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dirty="0" err="1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viên</a:t>
                      </a:r>
                      <a:r>
                        <a:rPr lang="en-US" sz="20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dirty="0" err="1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đào</a:t>
                      </a:r>
                      <a:r>
                        <a:rPr lang="en-US" sz="20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dirty="0" err="1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tạo</a:t>
                      </a:r>
                      <a:r>
                        <a:rPr lang="en-US" sz="200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: 7.200 học viên </a:t>
                      </a:r>
                      <a:r>
                        <a:rPr lang="en-US" sz="20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(360HV x 20 </a:t>
                      </a:r>
                      <a:r>
                        <a:rPr lang="en-US" sz="2000" dirty="0" err="1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trường</a:t>
                      </a:r>
                      <a:r>
                        <a:rPr lang="en-US" sz="20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= 7.200 học viên).</a:t>
                      </a:r>
                    </a:p>
                    <a:p>
                      <a:pPr marL="342900" lvl="0" indent="-342900" algn="just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Times New Roman" panose="02020603050405020304" pitchFamily="18" charset="0"/>
                        <a:buChar char="-"/>
                      </a:pPr>
                      <a:r>
                        <a:rPr lang="en-US" sz="200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Mỗi </a:t>
                      </a:r>
                      <a:r>
                        <a:rPr lang="en-US" sz="2000" err="1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trường</a:t>
                      </a:r>
                      <a:r>
                        <a:rPr lang="en-US" sz="200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 thành viên đào </a:t>
                      </a:r>
                      <a:r>
                        <a:rPr lang="en-US" sz="2000" err="1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tạo</a:t>
                      </a:r>
                      <a:r>
                        <a:rPr lang="en-US" sz="200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 360HV </a:t>
                      </a:r>
                      <a:r>
                        <a:rPr lang="en-US" sz="2000" dirty="0" err="1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học</a:t>
                      </a:r>
                      <a:r>
                        <a:rPr lang="en-US" sz="20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err="1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tại</a:t>
                      </a:r>
                      <a:r>
                        <a:rPr lang="en-US" sz="200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 các trường thành viên</a:t>
                      </a:r>
                      <a:endParaRPr lang="en-US" sz="20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marL="342900" lvl="0" indent="-342900" algn="just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Wingdings" panose="05000000000000000000" pitchFamily="2" charset="2"/>
                        <a:buChar char="v"/>
                      </a:pPr>
                      <a:r>
                        <a:rPr lang="en-US" sz="2000" b="1" dirty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5 </a:t>
                      </a:r>
                      <a:r>
                        <a:rPr lang="en-US" sz="2000" b="1" dirty="0" err="1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năm</a:t>
                      </a:r>
                      <a:r>
                        <a:rPr lang="en-US" sz="2000" b="1" dirty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: </a:t>
                      </a:r>
                      <a:r>
                        <a:rPr lang="en-US" sz="2000" b="1" dirty="0" err="1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từ</a:t>
                      </a:r>
                      <a:r>
                        <a:rPr lang="en-US" sz="2000" b="1" dirty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 2024 </a:t>
                      </a:r>
                      <a:r>
                        <a:rPr lang="en-US" sz="2000" b="1" dirty="0" err="1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đến</a:t>
                      </a:r>
                      <a:r>
                        <a:rPr lang="en-US" sz="2000" b="1" dirty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 2028 </a:t>
                      </a:r>
                      <a:r>
                        <a:rPr lang="en-US" sz="2000" b="1" dirty="0" err="1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đào</a:t>
                      </a:r>
                      <a:r>
                        <a:rPr lang="en-US" sz="2000" b="1" dirty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b="1" dirty="0" err="1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tạo</a:t>
                      </a:r>
                      <a:r>
                        <a:rPr lang="en-US" sz="2000" b="1" dirty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: 5 x 8.000 = 40.000 </a:t>
                      </a:r>
                      <a:r>
                        <a:rPr lang="en-US" sz="2000" b="1" dirty="0" err="1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học</a:t>
                      </a:r>
                      <a:r>
                        <a:rPr lang="en-US" sz="2000" b="1" dirty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b="1" dirty="0" err="1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viên</a:t>
                      </a:r>
                      <a:endParaRPr lang="en-US" sz="2000" b="1" dirty="0"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56152466"/>
                  </a:ext>
                </a:extLst>
              </a:tr>
            </a:tbl>
          </a:graphicData>
        </a:graphic>
      </p:graphicFrame>
      <p:sp>
        <p:nvSpPr>
          <p:cNvPr id="5" name="Title 4">
            <a:extLst>
              <a:ext uri="{FF2B5EF4-FFF2-40B4-BE49-F238E27FC236}">
                <a16:creationId xmlns:a16="http://schemas.microsoft.com/office/drawing/2014/main" id="{8DAEFEB5-A5B4-C23F-E9C3-893BA86AD2C6}"/>
              </a:ext>
            </a:extLst>
          </p:cNvPr>
          <p:cNvSpPr txBox="1">
            <a:spLocks/>
          </p:cNvSpPr>
          <p:nvPr/>
        </p:nvSpPr>
        <p:spPr bwMode="gray">
          <a:xfrm>
            <a:off x="0" y="527779"/>
            <a:ext cx="12192000" cy="524958"/>
          </a:xfrm>
          <a:prstGeom prst="rect">
            <a:avLst/>
          </a:prstGeom>
          <a:solidFill>
            <a:srgbClr val="FFFAEB"/>
          </a:solidFill>
          <a:ln/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3200" smtClean="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Verdana" pitchFamily="34" charset="0"/>
                <a:cs typeface="Arial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Verdana" pitchFamily="34" charset="0"/>
                <a:cs typeface="Arial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Verdana" pitchFamily="34" charset="0"/>
                <a:cs typeface="Arial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Verdana" pitchFamily="34" charset="0"/>
                <a:cs typeface="Arial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Verdana" pitchFamily="34" charset="0"/>
                <a:cs typeface="Arial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Verdana" pitchFamily="34" charset="0"/>
                <a:cs typeface="Arial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Verdana" pitchFamily="34" charset="0"/>
                <a:cs typeface="Arial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Verdana" pitchFamily="34" charset="0"/>
                <a:cs typeface="Arial" charset="0"/>
              </a:defRPr>
            </a:lvl9pPr>
          </a:lstStyle>
          <a:p>
            <a:pPr marL="0" lvl="1" algn="ctr">
              <a:defRPr/>
            </a:pPr>
            <a:r>
              <a:rPr lang="vi-VN" sz="2400" b="1" dirty="0">
                <a:gradFill flip="none" rotWithShape="1">
                  <a:gsLst>
                    <a:gs pos="0">
                      <a:srgbClr val="FF0000">
                        <a:shade val="30000"/>
                        <a:satMod val="115000"/>
                      </a:srgbClr>
                    </a:gs>
                    <a:gs pos="50000">
                      <a:srgbClr val="FF0000">
                        <a:shade val="67500"/>
                        <a:satMod val="115000"/>
                      </a:srgbClr>
                    </a:gs>
                    <a:gs pos="100000">
                      <a:srgbClr val="FF0000">
                        <a:shade val="100000"/>
                        <a:satMod val="115000"/>
                      </a:srgbClr>
                    </a:gs>
                  </a:gsLst>
                  <a:lin ang="13500000" scaled="1"/>
                  <a:tileRect/>
                </a:gra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K</a:t>
            </a:r>
            <a:r>
              <a:rPr lang="en-US" sz="2400" b="1" dirty="0">
                <a:gradFill flip="none" rotWithShape="1">
                  <a:gsLst>
                    <a:gs pos="0">
                      <a:srgbClr val="FF0000">
                        <a:shade val="30000"/>
                        <a:satMod val="115000"/>
                      </a:srgbClr>
                    </a:gs>
                    <a:gs pos="50000">
                      <a:srgbClr val="FF0000">
                        <a:shade val="67500"/>
                        <a:satMod val="115000"/>
                      </a:srgbClr>
                    </a:gs>
                    <a:gs pos="100000">
                      <a:srgbClr val="FF0000">
                        <a:shade val="100000"/>
                        <a:satMod val="115000"/>
                      </a:srgbClr>
                    </a:gs>
                  </a:gsLst>
                  <a:lin ang="13500000" scaled="1"/>
                  <a:tileRect/>
                </a:gra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Ế HOẠCH TỪ NĂM 2023 ĐẾN NĂM 2028</a:t>
            </a:r>
            <a:endParaRPr lang="vi-VN" sz="2400" b="1" dirty="0">
              <a:gradFill flip="none" rotWithShape="1">
                <a:gsLst>
                  <a:gs pos="0">
                    <a:srgbClr val="FF0000">
                      <a:shade val="30000"/>
                      <a:satMod val="115000"/>
                    </a:srgbClr>
                  </a:gs>
                  <a:gs pos="50000">
                    <a:srgbClr val="FF0000">
                      <a:shade val="67500"/>
                      <a:satMod val="115000"/>
                    </a:srgbClr>
                  </a:gs>
                  <a:gs pos="100000">
                    <a:srgbClr val="FF0000">
                      <a:shade val="100000"/>
                      <a:satMod val="115000"/>
                    </a:srgbClr>
                  </a:gs>
                </a:gsLst>
                <a:lin ang="13500000" scaled="1"/>
                <a:tileRect/>
              </a:gra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4722068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48AB35E7-1A7C-AD6A-D3FC-9577DAC5581D}"/>
              </a:ext>
            </a:extLst>
          </p:cNvPr>
          <p:cNvSpPr txBox="1"/>
          <p:nvPr/>
        </p:nvSpPr>
        <p:spPr>
          <a:xfrm flipH="1">
            <a:off x="0" y="6611118"/>
            <a:ext cx="12192000" cy="230832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>
              <a:defRPr/>
            </a:pPr>
            <a:r>
              <a:rPr lang="en-US" sz="900" b="1">
                <a:ln/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NHÂN VĂN – SÁNG TẠO – PHÁT TRIỂN – BỀN VỮNG</a:t>
            </a:r>
          </a:p>
        </p:txBody>
      </p:sp>
      <p:sp>
        <p:nvSpPr>
          <p:cNvPr id="6" name="Title 4">
            <a:extLst>
              <a:ext uri="{FF2B5EF4-FFF2-40B4-BE49-F238E27FC236}">
                <a16:creationId xmlns:a16="http://schemas.microsoft.com/office/drawing/2014/main" id="{0504D926-FF36-27D8-7AE8-A8957B25878D}"/>
              </a:ext>
            </a:extLst>
          </p:cNvPr>
          <p:cNvSpPr txBox="1">
            <a:spLocks/>
          </p:cNvSpPr>
          <p:nvPr/>
        </p:nvSpPr>
        <p:spPr bwMode="gray">
          <a:xfrm>
            <a:off x="0" y="527779"/>
            <a:ext cx="12192000" cy="524958"/>
          </a:xfrm>
          <a:prstGeom prst="rect">
            <a:avLst/>
          </a:prstGeom>
          <a:solidFill>
            <a:srgbClr val="FFFAEB"/>
          </a:solidFill>
          <a:ln/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3200" smtClean="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Verdana" pitchFamily="34" charset="0"/>
                <a:cs typeface="Arial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Verdana" pitchFamily="34" charset="0"/>
                <a:cs typeface="Arial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Verdana" pitchFamily="34" charset="0"/>
                <a:cs typeface="Arial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Verdana" pitchFamily="34" charset="0"/>
                <a:cs typeface="Arial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Verdana" pitchFamily="34" charset="0"/>
                <a:cs typeface="Arial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Verdana" pitchFamily="34" charset="0"/>
                <a:cs typeface="Arial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Verdana" pitchFamily="34" charset="0"/>
                <a:cs typeface="Arial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Verdana" pitchFamily="34" charset="0"/>
                <a:cs typeface="Arial" charset="0"/>
              </a:defRPr>
            </a:lvl9pPr>
          </a:lstStyle>
          <a:p>
            <a:pPr marL="0" lvl="1" algn="ctr">
              <a:defRPr/>
            </a:pPr>
            <a:r>
              <a:rPr lang="vi-VN" sz="2400" b="1" dirty="0">
                <a:gradFill flip="none" rotWithShape="1">
                  <a:gsLst>
                    <a:gs pos="0">
                      <a:srgbClr val="FF0000">
                        <a:shade val="30000"/>
                        <a:satMod val="115000"/>
                      </a:srgbClr>
                    </a:gs>
                    <a:gs pos="50000">
                      <a:srgbClr val="FF0000">
                        <a:shade val="67500"/>
                        <a:satMod val="115000"/>
                      </a:srgbClr>
                    </a:gs>
                    <a:gs pos="100000">
                      <a:srgbClr val="FF0000">
                        <a:shade val="100000"/>
                        <a:satMod val="115000"/>
                      </a:srgbClr>
                    </a:gs>
                  </a:gsLst>
                  <a:lin ang="13500000" scaled="1"/>
                  <a:tileRect/>
                </a:gra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K</a:t>
            </a:r>
            <a:r>
              <a:rPr lang="en-US" sz="2400" b="1" dirty="0">
                <a:gradFill flip="none" rotWithShape="1">
                  <a:gsLst>
                    <a:gs pos="0">
                      <a:srgbClr val="FF0000">
                        <a:shade val="30000"/>
                        <a:satMod val="115000"/>
                      </a:srgbClr>
                    </a:gs>
                    <a:gs pos="50000">
                      <a:srgbClr val="FF0000">
                        <a:shade val="67500"/>
                        <a:satMod val="115000"/>
                      </a:srgbClr>
                    </a:gs>
                    <a:gs pos="100000">
                      <a:srgbClr val="FF0000">
                        <a:shade val="100000"/>
                        <a:satMod val="115000"/>
                      </a:srgbClr>
                    </a:gs>
                  </a:gsLst>
                  <a:lin ang="13500000" scaled="1"/>
                  <a:tileRect/>
                </a:gra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Ế HOẠCH TỪ NĂM 2029 VÀ NHỮNG NĂM TIẾP </a:t>
            </a:r>
            <a:endParaRPr lang="vi-VN" sz="2400" b="1" dirty="0">
              <a:gradFill flip="none" rotWithShape="1">
                <a:gsLst>
                  <a:gs pos="0">
                    <a:srgbClr val="FF0000">
                      <a:shade val="30000"/>
                      <a:satMod val="115000"/>
                    </a:srgbClr>
                  </a:gs>
                  <a:gs pos="50000">
                    <a:srgbClr val="FF0000">
                      <a:shade val="67500"/>
                      <a:satMod val="115000"/>
                    </a:srgbClr>
                  </a:gs>
                  <a:gs pos="100000">
                    <a:srgbClr val="FF0000">
                      <a:shade val="100000"/>
                      <a:satMod val="115000"/>
                    </a:srgbClr>
                  </a:gs>
                </a:gsLst>
                <a:lin ang="13500000" scaled="1"/>
                <a:tileRect/>
              </a:gra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07D75C2-2143-0A52-A88B-A75766FE47F8}"/>
              </a:ext>
            </a:extLst>
          </p:cNvPr>
          <p:cNvSpPr txBox="1"/>
          <p:nvPr/>
        </p:nvSpPr>
        <p:spPr>
          <a:xfrm>
            <a:off x="335360" y="1340768"/>
            <a:ext cx="11593288" cy="830997"/>
          </a:xfrm>
          <a:prstGeom prst="rect">
            <a:avLst/>
          </a:prstGeom>
          <a:solidFill>
            <a:srgbClr val="CCFFFF"/>
          </a:solidFill>
          <a:ln w="28575">
            <a:solidFill>
              <a:srgbClr val="AD1117"/>
            </a:solidFill>
          </a:ln>
        </p:spPr>
        <p:txBody>
          <a:bodyPr wrap="square">
            <a:spAutoFit/>
          </a:bodyPr>
          <a:lstStyle/>
          <a:p>
            <a:pPr marL="342900" indent="-342900" algn="just">
              <a:buFont typeface="Wingdings" panose="05000000000000000000" pitchFamily="2" charset="2"/>
              <a:buChar char="§"/>
            </a:pPr>
            <a:r>
              <a:rPr lang="en-US" sz="240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Nhà trường </a:t>
            </a:r>
            <a:r>
              <a:rPr lang="en-US" sz="240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sẽ đầu tư thêm các trang thiết bị hiện đại, có tính công nghệ mới và kết hợp với Schneider hỗ trợ vật tư thực tập cho trung tâm.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4758913-4DE1-31BB-C7AD-65A880D44AF8}"/>
              </a:ext>
            </a:extLst>
          </p:cNvPr>
          <p:cNvSpPr txBox="1"/>
          <p:nvPr/>
        </p:nvSpPr>
        <p:spPr>
          <a:xfrm>
            <a:off x="342140" y="2460331"/>
            <a:ext cx="11593288" cy="461665"/>
          </a:xfrm>
          <a:prstGeom prst="rect">
            <a:avLst/>
          </a:prstGeom>
          <a:solidFill>
            <a:srgbClr val="CCFFFF"/>
          </a:solidFill>
          <a:ln w="28575">
            <a:solidFill>
              <a:srgbClr val="AD1117"/>
            </a:solidFill>
          </a:ln>
        </p:spPr>
        <p:txBody>
          <a:bodyPr wrap="square">
            <a:spAutoFit/>
          </a:bodyPr>
          <a:lstStyle/>
          <a:p>
            <a:pPr marL="342900" indent="-342900" algn="just">
              <a:buFont typeface="Wingdings" panose="05000000000000000000" pitchFamily="2" charset="2"/>
              <a:buChar char="§"/>
            </a:pPr>
            <a:r>
              <a:rPr lang="en-US" sz="240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Đào tạo GV cho các trường cao đẳng và trung cấp trong cả nước</a:t>
            </a:r>
            <a:r>
              <a:rPr lang="en-US" sz="240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E0B61B8-8CC9-0925-E71C-13CADC1D8CEF}"/>
              </a:ext>
            </a:extLst>
          </p:cNvPr>
          <p:cNvSpPr txBox="1"/>
          <p:nvPr/>
        </p:nvSpPr>
        <p:spPr>
          <a:xfrm>
            <a:off x="335360" y="3323828"/>
            <a:ext cx="11593288" cy="461665"/>
          </a:xfrm>
          <a:prstGeom prst="rect">
            <a:avLst/>
          </a:prstGeom>
          <a:solidFill>
            <a:srgbClr val="CCFFFF"/>
          </a:solidFill>
          <a:ln w="28575">
            <a:solidFill>
              <a:srgbClr val="AD1117"/>
            </a:solidFill>
          </a:ln>
        </p:spPr>
        <p:txBody>
          <a:bodyPr wrap="square">
            <a:spAutoFit/>
          </a:bodyPr>
          <a:lstStyle/>
          <a:p>
            <a:pPr marL="342900" indent="-342900" algn="just">
              <a:buFont typeface="Wingdings" panose="05000000000000000000" pitchFamily="2" charset="2"/>
              <a:buChar char="§"/>
            </a:pPr>
            <a:r>
              <a:rPr lang="vi-VN" sz="240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Đào tạo học viên cho </a:t>
            </a:r>
            <a:r>
              <a:rPr lang="en-US" sz="240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các trường cao đẳng và trung cấp trong cả nước.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4DB15A5-C27B-51A6-D8C3-553D0D3BBF44}"/>
              </a:ext>
            </a:extLst>
          </p:cNvPr>
          <p:cNvSpPr txBox="1"/>
          <p:nvPr/>
        </p:nvSpPr>
        <p:spPr>
          <a:xfrm>
            <a:off x="342140" y="4116896"/>
            <a:ext cx="11593288" cy="830997"/>
          </a:xfrm>
          <a:prstGeom prst="rect">
            <a:avLst/>
          </a:prstGeom>
          <a:solidFill>
            <a:srgbClr val="CCFFFF"/>
          </a:solidFill>
          <a:ln w="28575">
            <a:solidFill>
              <a:srgbClr val="AD1117"/>
            </a:solidFill>
          </a:ln>
        </p:spPr>
        <p:txBody>
          <a:bodyPr wrap="square">
            <a:spAutoFit/>
          </a:bodyPr>
          <a:lstStyle/>
          <a:p>
            <a:pPr marL="342900" indent="-342900" algn="just">
              <a:buFont typeface="Wingdings" panose="05000000000000000000" pitchFamily="2" charset="2"/>
              <a:buChar char="§"/>
            </a:pPr>
            <a:r>
              <a:rPr lang="vi-VN" sz="240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Đào tạo </a:t>
            </a:r>
            <a:r>
              <a:rPr lang="en-US" sz="240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công nhân cho </a:t>
            </a:r>
            <a:r>
              <a:rPr lang="vi-VN" sz="240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các </a:t>
            </a:r>
            <a:r>
              <a:rPr lang="en-US" sz="240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doanh nghiệp </a:t>
            </a:r>
            <a:r>
              <a:rPr lang="vi-VN" sz="240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trên địa bàn TP</a:t>
            </a:r>
            <a:r>
              <a:rPr lang="en-US" sz="240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. </a:t>
            </a:r>
            <a:r>
              <a:rPr lang="vi-VN" sz="240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HCM</a:t>
            </a:r>
            <a:r>
              <a:rPr lang="en-US" sz="240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và</a:t>
            </a:r>
            <a:r>
              <a:rPr lang="vi-VN" sz="240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các tỉnh </a:t>
            </a:r>
            <a:r>
              <a:rPr lang="en-US" sz="240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thành </a:t>
            </a:r>
            <a:r>
              <a:rPr lang="vi-VN" sz="240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lân cận </a:t>
            </a:r>
            <a:r>
              <a:rPr lang="en-US" sz="240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trong </a:t>
            </a:r>
            <a:r>
              <a:rPr lang="vi-VN" sz="240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cả nước</a:t>
            </a:r>
            <a:r>
              <a:rPr lang="en-US" sz="240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BF59C33-8DBC-F044-E795-D2C7F1DB4E42}"/>
              </a:ext>
            </a:extLst>
          </p:cNvPr>
          <p:cNvSpPr txBox="1"/>
          <p:nvPr/>
        </p:nvSpPr>
        <p:spPr>
          <a:xfrm>
            <a:off x="342140" y="5243412"/>
            <a:ext cx="11593288" cy="830997"/>
          </a:xfrm>
          <a:prstGeom prst="rect">
            <a:avLst/>
          </a:prstGeom>
          <a:solidFill>
            <a:srgbClr val="CCFFFF"/>
          </a:solidFill>
          <a:ln w="28575">
            <a:solidFill>
              <a:srgbClr val="AD1117"/>
            </a:solidFill>
          </a:ln>
        </p:spPr>
        <p:txBody>
          <a:bodyPr wrap="square">
            <a:spAutoFit/>
          </a:bodyPr>
          <a:lstStyle/>
          <a:p>
            <a:pPr marL="342900" indent="-342900" algn="just">
              <a:buFont typeface="Wingdings" panose="05000000000000000000" pitchFamily="2" charset="2"/>
              <a:buChar char="§"/>
            </a:pPr>
            <a:r>
              <a:rPr lang="en-US" sz="24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Tổ chức huấn luyện sinh viên thi giỏi nghề, hội thảo khoa học, chuyên đề, nghiên cứu khoa học. </a:t>
            </a:r>
            <a:endParaRPr 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3148817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48AB35E7-1A7C-AD6A-D3FC-9577DAC5581D}"/>
              </a:ext>
            </a:extLst>
          </p:cNvPr>
          <p:cNvSpPr txBox="1"/>
          <p:nvPr/>
        </p:nvSpPr>
        <p:spPr>
          <a:xfrm flipH="1">
            <a:off x="0" y="6611118"/>
            <a:ext cx="12192000" cy="230832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>
              <a:defRPr/>
            </a:pPr>
            <a:r>
              <a:rPr lang="en-US" sz="900" b="1">
                <a:ln/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NHÂN VĂN – SÁNG TẠO – PHÁT TRIỂN – BỀN VỮNG</a:t>
            </a:r>
          </a:p>
        </p:txBody>
      </p:sp>
      <p:sp>
        <p:nvSpPr>
          <p:cNvPr id="6" name="Title 4">
            <a:extLst>
              <a:ext uri="{FF2B5EF4-FFF2-40B4-BE49-F238E27FC236}">
                <a16:creationId xmlns:a16="http://schemas.microsoft.com/office/drawing/2014/main" id="{0504D926-FF36-27D8-7AE8-A8957B25878D}"/>
              </a:ext>
            </a:extLst>
          </p:cNvPr>
          <p:cNvSpPr txBox="1">
            <a:spLocks/>
          </p:cNvSpPr>
          <p:nvPr/>
        </p:nvSpPr>
        <p:spPr bwMode="gray">
          <a:xfrm>
            <a:off x="0" y="527779"/>
            <a:ext cx="12192000" cy="524958"/>
          </a:xfrm>
          <a:prstGeom prst="rect">
            <a:avLst/>
          </a:prstGeom>
          <a:solidFill>
            <a:srgbClr val="FFFAEB"/>
          </a:solidFill>
          <a:ln/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3200" smtClean="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Verdana" pitchFamily="34" charset="0"/>
                <a:cs typeface="Arial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Verdana" pitchFamily="34" charset="0"/>
                <a:cs typeface="Arial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Verdana" pitchFamily="34" charset="0"/>
                <a:cs typeface="Arial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Verdana" pitchFamily="34" charset="0"/>
                <a:cs typeface="Arial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Verdana" pitchFamily="34" charset="0"/>
                <a:cs typeface="Arial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Verdana" pitchFamily="34" charset="0"/>
                <a:cs typeface="Arial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Verdana" pitchFamily="34" charset="0"/>
                <a:cs typeface="Arial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Verdana" pitchFamily="34" charset="0"/>
                <a:cs typeface="Arial" charset="0"/>
              </a:defRPr>
            </a:lvl9pPr>
          </a:lstStyle>
          <a:p>
            <a:pPr marL="0" lvl="1" algn="ctr">
              <a:defRPr/>
            </a:pPr>
            <a:r>
              <a:rPr lang="vi-VN" sz="2400" b="1">
                <a:gradFill flip="none" rotWithShape="1">
                  <a:gsLst>
                    <a:gs pos="0">
                      <a:srgbClr val="FF0000">
                        <a:shade val="30000"/>
                        <a:satMod val="115000"/>
                      </a:srgbClr>
                    </a:gs>
                    <a:gs pos="50000">
                      <a:srgbClr val="FF0000">
                        <a:shade val="67500"/>
                        <a:satMod val="115000"/>
                      </a:srgbClr>
                    </a:gs>
                    <a:gs pos="100000">
                      <a:srgbClr val="FF0000">
                        <a:shade val="100000"/>
                        <a:satMod val="115000"/>
                      </a:srgbClr>
                    </a:gs>
                  </a:gsLst>
                  <a:lin ang="13500000" scaled="1"/>
                  <a:tileRect/>
                </a:gra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K</a:t>
            </a:r>
            <a:r>
              <a:rPr lang="en-US" sz="2400" b="1">
                <a:gradFill flip="none" rotWithShape="1">
                  <a:gsLst>
                    <a:gs pos="0">
                      <a:srgbClr val="FF0000">
                        <a:shade val="30000"/>
                        <a:satMod val="115000"/>
                      </a:srgbClr>
                    </a:gs>
                    <a:gs pos="50000">
                      <a:srgbClr val="FF0000">
                        <a:shade val="67500"/>
                        <a:satMod val="115000"/>
                      </a:srgbClr>
                    </a:gs>
                    <a:gs pos="100000">
                      <a:srgbClr val="FF0000">
                        <a:shade val="100000"/>
                        <a:satMod val="115000"/>
                      </a:srgbClr>
                    </a:gs>
                  </a:gsLst>
                  <a:lin ang="13500000" scaled="1"/>
                  <a:tileRect/>
                </a:gra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ẾT LUẬN</a:t>
            </a:r>
            <a:endParaRPr lang="vi-VN" sz="2400" b="1" dirty="0">
              <a:gradFill flip="none" rotWithShape="1">
                <a:gsLst>
                  <a:gs pos="0">
                    <a:srgbClr val="FF0000">
                      <a:shade val="30000"/>
                      <a:satMod val="115000"/>
                    </a:srgbClr>
                  </a:gs>
                  <a:gs pos="50000">
                    <a:srgbClr val="FF0000">
                      <a:shade val="67500"/>
                      <a:satMod val="115000"/>
                    </a:srgbClr>
                  </a:gs>
                  <a:gs pos="100000">
                    <a:srgbClr val="FF0000">
                      <a:shade val="100000"/>
                      <a:satMod val="115000"/>
                    </a:srgbClr>
                  </a:gs>
                </a:gsLst>
                <a:lin ang="13500000" scaled="1"/>
                <a:tileRect/>
              </a:gra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07D75C2-2143-0A52-A88B-A75766FE47F8}"/>
              </a:ext>
            </a:extLst>
          </p:cNvPr>
          <p:cNvSpPr txBox="1"/>
          <p:nvPr/>
        </p:nvSpPr>
        <p:spPr>
          <a:xfrm>
            <a:off x="335360" y="1340768"/>
            <a:ext cx="11593288" cy="461665"/>
          </a:xfrm>
          <a:prstGeom prst="rect">
            <a:avLst/>
          </a:prstGeom>
          <a:solidFill>
            <a:srgbClr val="FFF7E1"/>
          </a:solidFill>
          <a:ln w="28575">
            <a:solidFill>
              <a:srgbClr val="AD1117"/>
            </a:solidFill>
          </a:ln>
        </p:spPr>
        <p:txBody>
          <a:bodyPr wrap="square">
            <a:spAutoFit/>
          </a:bodyPr>
          <a:lstStyle/>
          <a:p>
            <a:pPr marL="342900" indent="-342900" algn="just">
              <a:buFont typeface="Wingdings" panose="05000000000000000000" pitchFamily="2" charset="2"/>
              <a:buChar char="ü"/>
            </a:pPr>
            <a:r>
              <a:rPr lang="en-US" sz="240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Kết hoạch triển khai dự án Trung tâm Đào tạo xuất sắc đang thực hiện theo đúng kế hoạch</a:t>
            </a:r>
            <a:endParaRPr lang="en-US" sz="2400">
              <a:solidFill>
                <a:srgbClr val="000000"/>
              </a:solidFill>
              <a:effectLst/>
              <a:latin typeface="Times New Roman" panose="02020603050405020304" pitchFamily="18" charset="0"/>
              <a:ea typeface="Courier New" panose="02070309020205020404" pitchFamily="49" charset="0"/>
              <a:cs typeface="Times New Roman" panose="02020603050405020304" pitchFamily="18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FEBF7F0B-0A03-E243-D136-73D3E901CFDE}"/>
              </a:ext>
            </a:extLst>
          </p:cNvPr>
          <p:cNvSpPr txBox="1"/>
          <p:nvPr/>
        </p:nvSpPr>
        <p:spPr>
          <a:xfrm>
            <a:off x="343744" y="3016478"/>
            <a:ext cx="11593288" cy="461665"/>
          </a:xfrm>
          <a:prstGeom prst="rect">
            <a:avLst/>
          </a:prstGeom>
          <a:solidFill>
            <a:srgbClr val="FFF7E1"/>
          </a:solidFill>
          <a:ln w="28575">
            <a:solidFill>
              <a:srgbClr val="AD1117"/>
            </a:solidFill>
          </a:ln>
        </p:spPr>
        <p:txBody>
          <a:bodyPr wrap="square">
            <a:spAutoFit/>
          </a:bodyPr>
          <a:lstStyle/>
          <a:p>
            <a:pPr marL="342900" indent="-342900" algn="just">
              <a:buFont typeface="Wingdings" panose="05000000000000000000" pitchFamily="2" charset="2"/>
              <a:buChar char="ü"/>
            </a:pPr>
            <a:r>
              <a:rPr lang="en-US" sz="240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Nhà trường có đề nghị thay đổi thiết bị đầu tư ở Module 3A.</a:t>
            </a:r>
            <a:endParaRPr lang="en-US" sz="2400">
              <a:solidFill>
                <a:srgbClr val="000000"/>
              </a:solidFill>
              <a:effectLst/>
              <a:latin typeface="Times New Roman" panose="02020603050405020304" pitchFamily="18" charset="0"/>
              <a:ea typeface="Courier New" panose="02070309020205020404" pitchFamily="49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CC50797-3A83-F457-3693-DA694E292B6C}"/>
              </a:ext>
            </a:extLst>
          </p:cNvPr>
          <p:cNvSpPr txBox="1"/>
          <p:nvPr/>
        </p:nvSpPr>
        <p:spPr>
          <a:xfrm>
            <a:off x="343744" y="2178623"/>
            <a:ext cx="11593288" cy="461665"/>
          </a:xfrm>
          <a:prstGeom prst="rect">
            <a:avLst/>
          </a:prstGeom>
          <a:solidFill>
            <a:srgbClr val="FFF7E1"/>
          </a:solidFill>
          <a:ln w="28575">
            <a:solidFill>
              <a:srgbClr val="AD1117"/>
            </a:solidFill>
          </a:ln>
        </p:spPr>
        <p:txBody>
          <a:bodyPr wrap="square">
            <a:spAutoFit/>
          </a:bodyPr>
          <a:lstStyle/>
          <a:p>
            <a:pPr marL="342900" indent="-342900" algn="just">
              <a:buFont typeface="Wingdings" panose="05000000000000000000" pitchFamily="2" charset="2"/>
              <a:buChar char="ü"/>
            </a:pPr>
            <a:r>
              <a:rPr lang="en-US" sz="240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Tiến độ xây dựng tòa nhà và thiết kế cho phòng thực hành của Trung tâm đang hoàn thiện. </a:t>
            </a:r>
            <a:endParaRPr lang="en-US" sz="2400">
              <a:solidFill>
                <a:srgbClr val="000000"/>
              </a:solidFill>
              <a:effectLst/>
              <a:latin typeface="Times New Roman" panose="02020603050405020304" pitchFamily="18" charset="0"/>
              <a:ea typeface="Courier New" panose="02070309020205020404" pitchFamily="49" charset="0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EEB097A1-6C6D-89B7-BE56-ED25D7720509}"/>
              </a:ext>
            </a:extLst>
          </p:cNvPr>
          <p:cNvSpPr txBox="1"/>
          <p:nvPr/>
        </p:nvSpPr>
        <p:spPr>
          <a:xfrm>
            <a:off x="343744" y="3866310"/>
            <a:ext cx="11593288" cy="461665"/>
          </a:xfrm>
          <a:prstGeom prst="rect">
            <a:avLst/>
          </a:prstGeom>
          <a:solidFill>
            <a:srgbClr val="FFF7E1"/>
          </a:solidFill>
          <a:ln w="28575">
            <a:solidFill>
              <a:srgbClr val="AD1117"/>
            </a:solidFill>
          </a:ln>
        </p:spPr>
        <p:txBody>
          <a:bodyPr wrap="square">
            <a:spAutoFit/>
          </a:bodyPr>
          <a:lstStyle/>
          <a:p>
            <a:pPr marL="342900" indent="-342900" algn="just">
              <a:buFont typeface="Wingdings" panose="05000000000000000000" pitchFamily="2" charset="2"/>
              <a:buChar char="ü"/>
            </a:pPr>
            <a:r>
              <a:rPr lang="en-US" sz="240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Nhà trường đã xây dựng kế hoạch thực hiện dự án.</a:t>
            </a:r>
            <a:endParaRPr lang="en-US" sz="2400">
              <a:solidFill>
                <a:srgbClr val="000000"/>
              </a:solidFill>
              <a:effectLst/>
              <a:latin typeface="Times New Roman" panose="02020603050405020304" pitchFamily="18" charset="0"/>
              <a:ea typeface="Courier New" panose="02070309020205020404" pitchFamily="49" charset="0"/>
              <a:cs typeface="Times New Roman" panose="02020603050405020304" pitchFamily="18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BC008E81-6680-C643-E3DA-EF1912AB9BD5}"/>
              </a:ext>
            </a:extLst>
          </p:cNvPr>
          <p:cNvSpPr txBox="1"/>
          <p:nvPr/>
        </p:nvSpPr>
        <p:spPr>
          <a:xfrm>
            <a:off x="363829" y="4692598"/>
            <a:ext cx="11593288" cy="461665"/>
          </a:xfrm>
          <a:prstGeom prst="rect">
            <a:avLst/>
          </a:prstGeom>
          <a:solidFill>
            <a:srgbClr val="FFF7E1"/>
          </a:solidFill>
          <a:ln w="28575">
            <a:solidFill>
              <a:srgbClr val="AD1117"/>
            </a:solidFill>
          </a:ln>
        </p:spPr>
        <p:txBody>
          <a:bodyPr wrap="square">
            <a:spAutoFit/>
          </a:bodyPr>
          <a:lstStyle/>
          <a:p>
            <a:pPr marL="342900" indent="-342900" algn="just">
              <a:buFont typeface="Wingdings" panose="05000000000000000000" pitchFamily="2" charset="2"/>
              <a:buChar char="ü"/>
            </a:pPr>
            <a:r>
              <a:rPr lang="en-US" sz="240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Thống nhất Hợp đồng giữa LTTC và ASSIST và tiến hành ký kết.</a:t>
            </a:r>
            <a:endParaRPr lang="en-US" sz="2400">
              <a:solidFill>
                <a:srgbClr val="000000"/>
              </a:solidFill>
              <a:effectLst/>
              <a:latin typeface="Times New Roman" panose="02020603050405020304" pitchFamily="18" charset="0"/>
              <a:ea typeface="Courier New" panose="02070309020205020404" pitchFamily="49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7616270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7199809A-5A4E-470D-AE89-5E4D0B3B2B91}"/>
              </a:ext>
            </a:extLst>
          </p:cNvPr>
          <p:cNvSpPr txBox="1"/>
          <p:nvPr/>
        </p:nvSpPr>
        <p:spPr>
          <a:xfrm>
            <a:off x="1641698" y="2996952"/>
            <a:ext cx="8991600" cy="92333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5400" b="1" spc="51">
                <a:ln w="11430">
                  <a:solidFill>
                    <a:schemeClr val="bg1"/>
                  </a:solidFill>
                </a:ln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TRÂN TRỌNG CẢM ƠN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Diseño predeterminado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3719</TotalTime>
  <Words>1175</Words>
  <Application>Microsoft Office PowerPoint</Application>
  <PresentationFormat>Widescreen</PresentationFormat>
  <Paragraphs>145</Paragraphs>
  <Slides>13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20" baseType="lpstr">
      <vt:lpstr>Arial</vt:lpstr>
      <vt:lpstr>Calibri</vt:lpstr>
      <vt:lpstr>Calibri Light</vt:lpstr>
      <vt:lpstr>Tahoma</vt:lpstr>
      <vt:lpstr>Times New Roman</vt:lpstr>
      <vt:lpstr>Wingdings</vt:lpstr>
      <vt:lpstr>Diseño predeterminado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Siracusa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Texto</dc:title>
  <dc:creator>Mariajose</dc:creator>
  <cp:lastModifiedBy>Bảo Châu Văn</cp:lastModifiedBy>
  <cp:revision>211</cp:revision>
  <dcterms:created xsi:type="dcterms:W3CDTF">2008-10-16T00:38:52Z</dcterms:created>
  <dcterms:modified xsi:type="dcterms:W3CDTF">2023-03-10T03:58:09Z</dcterms:modified>
</cp:coreProperties>
</file>