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7"/>
  </p:notes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95" r:id="rId17"/>
    <p:sldId id="297" r:id="rId18"/>
    <p:sldId id="296" r:id="rId19"/>
    <p:sldId id="300" r:id="rId20"/>
    <p:sldId id="301" r:id="rId21"/>
    <p:sldId id="302" r:id="rId22"/>
    <p:sldId id="303" r:id="rId23"/>
    <p:sldId id="304" r:id="rId24"/>
    <p:sldId id="305" r:id="rId25"/>
    <p:sldId id="306" r:id="rId26"/>
    <p:sldId id="307" r:id="rId27"/>
    <p:sldId id="298" r:id="rId28"/>
    <p:sldId id="299" r:id="rId29"/>
    <p:sldId id="308" r:id="rId30"/>
    <p:sldId id="309" r:id="rId31"/>
    <p:sldId id="310" r:id="rId32"/>
    <p:sldId id="311" r:id="rId33"/>
    <p:sldId id="312" r:id="rId34"/>
    <p:sldId id="313" r:id="rId35"/>
    <p:sldId id="275" r:id="rId36"/>
    <p:sldId id="276" r:id="rId37"/>
    <p:sldId id="277" r:id="rId38"/>
    <p:sldId id="278" r:id="rId39"/>
    <p:sldId id="279" r:id="rId40"/>
    <p:sldId id="280" r:id="rId41"/>
    <p:sldId id="281" r:id="rId42"/>
    <p:sldId id="282" r:id="rId43"/>
    <p:sldId id="283" r:id="rId44"/>
    <p:sldId id="284" r:id="rId45"/>
    <p:sldId id="285" r:id="rId46"/>
    <p:sldId id="286" r:id="rId47"/>
    <p:sldId id="287" r:id="rId48"/>
    <p:sldId id="288" r:id="rId49"/>
    <p:sldId id="289" r:id="rId50"/>
    <p:sldId id="290" r:id="rId51"/>
    <p:sldId id="291" r:id="rId52"/>
    <p:sldId id="292" r:id="rId53"/>
    <p:sldId id="293" r:id="rId54"/>
    <p:sldId id="294" r:id="rId55"/>
    <p:sldId id="260" r:id="rId56"/>
  </p:sldIdLst>
  <p:sldSz cx="9144000" cy="6858000" type="screen4x3"/>
  <p:notesSz cx="6858000" cy="9144000"/>
  <p:embeddedFontLst>
    <p:embeddedFont>
      <p:font typeface="Cambria" panose="02040503050406030204" pitchFamily="18" charset="0"/>
      <p:regular r:id="rId58"/>
      <p:bold r:id="rId59"/>
      <p:italic r:id="rId60"/>
      <p:boldItalic r:id="rId61"/>
    </p:embeddedFont>
    <p:embeddedFont>
      <p:font typeface="Consolas" panose="020B0609020204030204" pitchFamily="49" charset="0"/>
      <p:regular r:id="rId62"/>
      <p:bold r:id="rId63"/>
      <p:italic r:id="rId64"/>
      <p:boldItalic r:id="rId65"/>
    </p:embeddedFont>
    <p:embeddedFont>
      <p:font typeface="VNI-Heather" panose="020B0604020202020204"/>
      <p:regular r:id="rId66"/>
    </p:embeddedFont>
    <p:embeddedFont>
      <p:font typeface="Calibri" panose="020F0502020204030204" pitchFamily="34" charset="0"/>
      <p:regular r:id="rId67"/>
      <p:bold r:id="rId68"/>
      <p:italic r:id="rId69"/>
      <p:boldItalic r:id="rId7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12" autoAdjust="0"/>
    <p:restoredTop sz="94671" autoAdjust="0"/>
  </p:normalViewPr>
  <p:slideViewPr>
    <p:cSldViewPr>
      <p:cViewPr varScale="1">
        <p:scale>
          <a:sx n="70" d="100"/>
          <a:sy n="70" d="100"/>
        </p:scale>
        <p:origin x="1434" y="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font" Target="fonts/font11.fntdata"/><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9F7025-33D9-4E9F-9955-A14222A03D05}" type="datetimeFigureOut">
              <a:rPr lang="en-US" smtClean="0"/>
              <a:t>28/01/2016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D3E3EA-CC6A-448F-83C3-9A526F33CF9E}" type="slidenum">
              <a:rPr lang="en-US" smtClean="0"/>
              <a:t>‹#›</a:t>
            </a:fld>
            <a:endParaRPr lang="en-US"/>
          </a:p>
        </p:txBody>
      </p:sp>
    </p:spTree>
    <p:extLst>
      <p:ext uri="{BB962C8B-B14F-4D97-AF65-F5344CB8AC3E}">
        <p14:creationId xmlns:p14="http://schemas.microsoft.com/office/powerpoint/2010/main" val="135252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6D3E3EA-CC6A-448F-83C3-9A526F33CF9E}" type="slidenum">
              <a:rPr lang="en-US" smtClean="0"/>
              <a:t>1</a:t>
            </a:fld>
            <a:endParaRPr lang="en-US"/>
          </a:p>
        </p:txBody>
      </p:sp>
    </p:spTree>
    <p:extLst>
      <p:ext uri="{BB962C8B-B14F-4D97-AF65-F5344CB8AC3E}">
        <p14:creationId xmlns:p14="http://schemas.microsoft.com/office/powerpoint/2010/main" val="4261854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6D3E3EA-CC6A-448F-83C3-9A526F33CF9E}" type="slidenum">
              <a:rPr lang="en-US" smtClean="0"/>
              <a:t>55</a:t>
            </a:fld>
            <a:endParaRPr lang="en-US"/>
          </a:p>
        </p:txBody>
      </p:sp>
    </p:spTree>
    <p:extLst>
      <p:ext uri="{BB962C8B-B14F-4D97-AF65-F5344CB8AC3E}">
        <p14:creationId xmlns:p14="http://schemas.microsoft.com/office/powerpoint/2010/main" val="1427860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28/01/2016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636725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37"/>
          <p:cNvSpPr>
            <a:spLocks noChangeArrowheads="1"/>
          </p:cNvSpPr>
          <p:nvPr userDrawn="1"/>
        </p:nvSpPr>
        <p:spPr bwMode="auto">
          <a:xfrm flipH="1">
            <a:off x="0" y="6504057"/>
            <a:ext cx="9144000" cy="353943"/>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r">
              <a:lnSpc>
                <a:spcPct val="180000"/>
              </a:lnSpc>
            </a:pPr>
            <a:endParaRPr lang="en-US" sz="1100" b="1" baseline="0" smtClean="0">
              <a:solidFill>
                <a:srgbClr val="0070C0"/>
              </a:solidFill>
              <a:latin typeface="Times New Roman" pitchFamily="18" charset="0"/>
              <a:cs typeface="Times New Roman" pitchFamily="18" charset="0"/>
            </a:endParaRPr>
          </a:p>
        </p:txBody>
      </p:sp>
      <p:sp>
        <p:nvSpPr>
          <p:cNvPr id="11" name="Slide Number Placeholder 5"/>
          <p:cNvSpPr>
            <a:spLocks noGrp="1"/>
          </p:cNvSpPr>
          <p:nvPr>
            <p:ph type="sldNum" sz="quarter" idx="12"/>
          </p:nvPr>
        </p:nvSpPr>
        <p:spPr>
          <a:xfrm>
            <a:off x="6553200" y="6467475"/>
            <a:ext cx="2133600" cy="365125"/>
          </a:xfrm>
        </p:spPr>
        <p:txBody>
          <a:bodyPr/>
          <a:lstStyle>
            <a:lvl1pPr>
              <a:defRPr sz="1600" b="1">
                <a:solidFill>
                  <a:srgbClr val="002060"/>
                </a:solidFill>
              </a:defRPr>
            </a:lvl1pPr>
          </a:lstStyle>
          <a:p>
            <a:fld id="{48FE5571-560F-4DFC-BA97-61ACA5F7ADE1}" type="slidenum">
              <a:rPr lang="en-US" smtClean="0"/>
              <a:pPr/>
              <a:t>‹#›</a:t>
            </a:fld>
            <a:endParaRPr lang="en-US"/>
          </a:p>
        </p:txBody>
      </p:sp>
      <p:sp>
        <p:nvSpPr>
          <p:cNvPr id="12" name="Rectangle 11"/>
          <p:cNvSpPr>
            <a:spLocks noChangeArrowheads="1"/>
          </p:cNvSpPr>
          <p:nvPr userDrawn="1"/>
        </p:nvSpPr>
        <p:spPr bwMode="auto">
          <a:xfrm>
            <a:off x="0" y="-9009"/>
            <a:ext cx="9144000" cy="376642"/>
          </a:xfrm>
          <a:prstGeom prst="rect">
            <a:avLst/>
          </a:prstGeom>
          <a:gradFill rotWithShape="1">
            <a:gsLst>
              <a:gs pos="0">
                <a:schemeClr val="bg1"/>
              </a:gs>
              <a:gs pos="100000">
                <a:srgbClr val="FF6600"/>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80000"/>
              </a:lnSpc>
            </a:pPr>
            <a:r>
              <a:rPr lang="en-US" sz="1200" b="1" smtClean="0">
                <a:solidFill>
                  <a:schemeClr val="tx2"/>
                </a:solidFill>
                <a:latin typeface="Cambria" panose="02040503050406030204" pitchFamily="18" charset="0"/>
              </a:rPr>
              <a:t>Khoa</a:t>
            </a:r>
            <a:r>
              <a:rPr lang="en-US" sz="1200" b="1" baseline="0" smtClean="0">
                <a:solidFill>
                  <a:schemeClr val="tx2"/>
                </a:solidFill>
                <a:latin typeface="Cambria" panose="02040503050406030204" pitchFamily="18" charset="0"/>
              </a:rPr>
              <a:t> Hệ Thống Thông Tin</a:t>
            </a:r>
            <a:endParaRPr lang="en-US" sz="1200" b="1" baseline="0" smtClean="0">
              <a:solidFill>
                <a:srgbClr val="0070C0"/>
              </a:solidFill>
              <a:latin typeface="Cambria" panose="02040503050406030204" pitchFamily="18" charset="0"/>
              <a:cs typeface="Times New Roman" pitchFamily="18" charset="0"/>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6734"/>
            <a:ext cx="457200" cy="457200"/>
          </a:xfrm>
          <a:prstGeom prst="rect">
            <a:avLst/>
          </a:prstGeom>
        </p:spPr>
      </p:pic>
      <p:sp>
        <p:nvSpPr>
          <p:cNvPr id="3" name="TextBox 2"/>
          <p:cNvSpPr txBox="1"/>
          <p:nvPr userDrawn="1"/>
        </p:nvSpPr>
        <p:spPr>
          <a:xfrm>
            <a:off x="381000" y="-66020"/>
            <a:ext cx="2106346" cy="492443"/>
          </a:xfrm>
          <a:prstGeom prst="rect">
            <a:avLst/>
          </a:prstGeom>
          <a:noFill/>
        </p:spPr>
        <p:txBody>
          <a:bodyPr wrap="none" rtlCol="0">
            <a:spAutoFit/>
          </a:bodyPr>
          <a:lstStyle/>
          <a:p>
            <a:pPr algn="ctr"/>
            <a:r>
              <a:rPr lang="en-US" sz="1300" b="1" smtClean="0">
                <a:solidFill>
                  <a:srgbClr val="002060"/>
                </a:solidFill>
                <a:latin typeface="Cambria" panose="02040503050406030204" pitchFamily="18" charset="0"/>
              </a:rPr>
              <a:t>Đại</a:t>
            </a:r>
            <a:r>
              <a:rPr lang="en-US" sz="1300" b="1" baseline="0" smtClean="0">
                <a:solidFill>
                  <a:srgbClr val="002060"/>
                </a:solidFill>
                <a:latin typeface="Cambria" panose="02040503050406030204" pitchFamily="18" charset="0"/>
              </a:rPr>
              <a:t> Học Quốc Gia TP.HCM</a:t>
            </a:r>
          </a:p>
          <a:p>
            <a:pPr algn="ctr"/>
            <a:r>
              <a:rPr lang="en-US" sz="1300" b="1" baseline="0" smtClean="0">
                <a:solidFill>
                  <a:srgbClr val="002060"/>
                </a:solidFill>
                <a:latin typeface="Cambria" panose="02040503050406030204" pitchFamily="18" charset="0"/>
              </a:rPr>
              <a:t>Đại Học Kinh Tế Luật</a:t>
            </a:r>
            <a:endParaRPr lang="en-US" sz="1300" b="1">
              <a:solidFill>
                <a:srgbClr val="002060"/>
              </a:solidFill>
              <a:latin typeface="Cambria" panose="02040503050406030204" pitchFamily="18" charset="0"/>
            </a:endParaRPr>
          </a:p>
        </p:txBody>
      </p:sp>
    </p:spTree>
    <p:extLst>
      <p:ext uri="{BB962C8B-B14F-4D97-AF65-F5344CB8AC3E}">
        <p14:creationId xmlns:p14="http://schemas.microsoft.com/office/powerpoint/2010/main" val="2055692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DF62C2-72EA-4953-A1D6-568F980002B8}" type="datetimeFigureOut">
              <a:rPr lang="en-US" smtClean="0"/>
              <a:t>28/01/2016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15203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DF62C2-72EA-4953-A1D6-568F980002B8}" type="datetimeFigureOut">
              <a:rPr lang="en-US" smtClean="0"/>
              <a:t>28/01/2016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1362123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DF62C2-72EA-4953-A1D6-568F980002B8}" type="datetimeFigureOut">
              <a:rPr lang="en-US" smtClean="0"/>
              <a:t>28/01/2016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352609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DF62C2-72EA-4953-A1D6-568F980002B8}" type="datetimeFigureOut">
              <a:rPr lang="en-US" smtClean="0"/>
              <a:t>28/01/2016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3214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F62C2-72EA-4953-A1D6-568F980002B8}" type="datetimeFigureOut">
              <a:rPr lang="en-US" smtClean="0"/>
              <a:t>28/01/2016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63858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28/01/2016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198128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F62C2-72EA-4953-A1D6-568F980002B8}" type="datetimeFigureOut">
              <a:rPr lang="en-US" smtClean="0"/>
              <a:t>28/01/2016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869714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28/01/2016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2941193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F62C2-72EA-4953-A1D6-568F980002B8}" type="datetimeFigureOut">
              <a:rPr lang="en-US" smtClean="0"/>
              <a:t>28/01/2016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E5571-560F-4DFC-BA97-61ACA5F7ADE1}" type="slidenum">
              <a:rPr lang="en-US" smtClean="0"/>
              <a:t>‹#›</a:t>
            </a:fld>
            <a:endParaRPr lang="en-US"/>
          </a:p>
        </p:txBody>
      </p:sp>
    </p:spTree>
    <p:extLst>
      <p:ext uri="{BB962C8B-B14F-4D97-AF65-F5344CB8AC3E}">
        <p14:creationId xmlns:p14="http://schemas.microsoft.com/office/powerpoint/2010/main" val="423121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DF62C2-72EA-4953-A1D6-568F980002B8}" type="datetimeFigureOut">
              <a:rPr lang="en-US" smtClean="0"/>
              <a:t>28/01/2016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E5571-560F-4DFC-BA97-61ACA5F7ADE1}" type="slidenum">
              <a:rPr lang="en-US" smtClean="0"/>
              <a:t>‹#›</a:t>
            </a:fld>
            <a:endParaRPr lang="en-US"/>
          </a:p>
        </p:txBody>
      </p:sp>
    </p:spTree>
    <p:extLst>
      <p:ext uri="{BB962C8B-B14F-4D97-AF65-F5344CB8AC3E}">
        <p14:creationId xmlns:p14="http://schemas.microsoft.com/office/powerpoint/2010/main" val="2548844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2"/>
          <p:cNvSpPr txBox="1">
            <a:spLocks/>
          </p:cNvSpPr>
          <p:nvPr/>
        </p:nvSpPr>
        <p:spPr bwMode="black">
          <a:xfrm>
            <a:off x="838200" y="990600"/>
            <a:ext cx="7086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Clr>
                <a:schemeClr val="hlink"/>
              </a:buClr>
              <a:buFont typeface="Wingdings" pitchFamily="2" charset="2"/>
              <a:buNone/>
              <a:defRPr sz="2800" b="0">
                <a:solidFill>
                  <a:schemeClr val="bg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Chương 2</a:t>
            </a:r>
            <a:endParaRPr kumimoji="0" lang="en-US" sz="2800" b="1" i="0" u="none" strike="noStrike" kern="0" cap="none" spc="0" normalizeH="0" baseline="0" noProof="0">
              <a:ln>
                <a:noFill/>
              </a:ln>
              <a:solidFill>
                <a:srgbClr val="002060"/>
              </a:solidFill>
              <a:effectLst/>
              <a:uLnTx/>
              <a:uFillTx/>
              <a:latin typeface="Cambria" panose="02040503050406030204" pitchFamily="18" charset="0"/>
            </a:endParaRPr>
          </a:p>
        </p:txBody>
      </p:sp>
      <p:sp>
        <p:nvSpPr>
          <p:cNvPr id="7" name="Title 1"/>
          <p:cNvSpPr txBox="1">
            <a:spLocks/>
          </p:cNvSpPr>
          <p:nvPr/>
        </p:nvSpPr>
        <p:spPr bwMode="auto">
          <a:xfrm>
            <a:off x="1143000" y="2644775"/>
            <a:ext cx="7239000" cy="6318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800" b="1">
                <a:solidFill>
                  <a:schemeClr val="bg2"/>
                </a:solidFill>
                <a:latin typeface="+mj-lt"/>
                <a:ea typeface="+mj-ea"/>
                <a:cs typeface="+mj-cs"/>
              </a:defRPr>
            </a:lvl1pPr>
            <a:lvl2pPr algn="ctr" rtl="0" eaLnBrk="1" fontAlgn="base" hangingPunct="1">
              <a:spcBef>
                <a:spcPct val="0"/>
              </a:spcBef>
              <a:spcAft>
                <a:spcPct val="0"/>
              </a:spcAft>
              <a:defRPr sz="3600" b="1">
                <a:solidFill>
                  <a:schemeClr val="bg1"/>
                </a:solidFill>
                <a:latin typeface="Arial" charset="0"/>
              </a:defRPr>
            </a:lvl2pPr>
            <a:lvl3pPr algn="ctr" rtl="0" eaLnBrk="1" fontAlgn="base" hangingPunct="1">
              <a:spcBef>
                <a:spcPct val="0"/>
              </a:spcBef>
              <a:spcAft>
                <a:spcPct val="0"/>
              </a:spcAft>
              <a:defRPr sz="3600" b="1">
                <a:solidFill>
                  <a:schemeClr val="bg1"/>
                </a:solidFill>
                <a:latin typeface="Arial" charset="0"/>
              </a:defRPr>
            </a:lvl3pPr>
            <a:lvl4pPr algn="ctr" rtl="0" eaLnBrk="1" fontAlgn="base" hangingPunct="1">
              <a:spcBef>
                <a:spcPct val="0"/>
              </a:spcBef>
              <a:spcAft>
                <a:spcPct val="0"/>
              </a:spcAft>
              <a:defRPr sz="3600" b="1">
                <a:solidFill>
                  <a:schemeClr val="bg1"/>
                </a:solidFill>
                <a:latin typeface="Arial" charset="0"/>
              </a:defRPr>
            </a:lvl4pPr>
            <a:lvl5pPr algn="ctr" rtl="0" eaLnBrk="1" fontAlgn="base" hangingPunct="1">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800" b="1" i="0" u="none" strike="noStrike" kern="0" cap="none" spc="0" normalizeH="0" baseline="0" noProof="0" smtClean="0">
                <a:ln>
                  <a:noFill/>
                </a:ln>
                <a:solidFill>
                  <a:srgbClr val="002060"/>
                </a:solidFill>
                <a:effectLst/>
                <a:uLnTx/>
                <a:uFillTx/>
                <a:latin typeface="Cambria" panose="02040503050406030204" pitchFamily="18" charset="0"/>
              </a:rPr>
              <a:t>Xử</a:t>
            </a:r>
            <a:r>
              <a:rPr kumimoji="0" lang="en-US" sz="4800" b="1" i="0" u="none" strike="noStrike" kern="0" cap="none" spc="0" normalizeH="0" noProof="0" smtClean="0">
                <a:ln>
                  <a:noFill/>
                </a:ln>
                <a:solidFill>
                  <a:srgbClr val="002060"/>
                </a:solidFill>
                <a:effectLst/>
                <a:uLnTx/>
                <a:uFillTx/>
                <a:latin typeface="Cambria" panose="02040503050406030204" pitchFamily="18" charset="0"/>
              </a:rPr>
              <a:t> lý mảng và chuỗi</a:t>
            </a:r>
            <a:endParaRPr kumimoji="0" lang="en-US" sz="4800" b="1" i="0" u="none" strike="noStrike" kern="0" cap="none" spc="0" normalizeH="0" baseline="0" noProof="0">
              <a:ln>
                <a:noFill/>
              </a:ln>
              <a:solidFill>
                <a:srgbClr val="002060"/>
              </a:solidFill>
              <a:effectLst/>
              <a:uLnTx/>
              <a:uFillTx/>
              <a:latin typeface="Cambria" panose="02040503050406030204" pitchFamily="18"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0" y="4572000"/>
            <a:ext cx="2144973" cy="170096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 y="4890800"/>
            <a:ext cx="2728882" cy="1063359"/>
          </a:xfrm>
          <a:prstGeom prst="rect">
            <a:avLst/>
          </a:prstGeom>
        </p:spPr>
      </p:pic>
    </p:spTree>
    <p:extLst>
      <p:ext uri="{BB962C8B-B14F-4D97-AF65-F5344CB8AC3E}">
        <p14:creationId xmlns:p14="http://schemas.microsoft.com/office/powerpoint/2010/main" val="13814599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Nội dung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Mảng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Các thao tác trên mảng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Chuỗi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Các thao tác trên chuỗi</a:t>
            </a: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1622488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430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Là tập hợp nhiều phần tử có cùng kiểu dữ liệu</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Số phần tử trong mảng được xác định trước</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Mỗi phần tử được đánh số chỉ mục, bắt đầu từ 0</a:t>
            </a: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0048798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pic>
        <p:nvPicPr>
          <p:cNvPr id="10" name="Picture 5" descr="Mailbox%20(Block%20A,%20B%20&amp;%20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1143000"/>
            <a:ext cx="4470400" cy="33528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txBox="1">
            <a:spLocks noChangeArrowheads="1"/>
          </p:cNvSpPr>
          <p:nvPr/>
        </p:nvSpPr>
        <p:spPr bwMode="auto">
          <a:xfrm>
            <a:off x="228600" y="4419600"/>
            <a:ext cx="8686800" cy="2016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nSpc>
                <a:spcPct val="90000"/>
              </a:lnSpc>
              <a:buClr>
                <a:srgbClr val="3DC5C5"/>
              </a:buClr>
              <a:buFont typeface="Wingdings" pitchFamily="2" charset="2"/>
              <a:buNone/>
            </a:pPr>
            <a:r>
              <a:rPr lang="en-US" sz="2800" smtClean="0">
                <a:solidFill>
                  <a:srgbClr val="002060"/>
                </a:solidFill>
                <a:latin typeface="Cambria" panose="02040503050406030204" pitchFamily="18" charset="0"/>
              </a:rPr>
              <a:t>Một phòng chứa các tủ</a:t>
            </a:r>
          </a:p>
          <a:p>
            <a:pPr>
              <a:lnSpc>
                <a:spcPct val="90000"/>
              </a:lnSpc>
              <a:buClr>
                <a:srgbClr val="3DC5C5"/>
              </a:buClr>
            </a:pPr>
            <a:r>
              <a:rPr lang="en-US" sz="2800" smtClean="0">
                <a:solidFill>
                  <a:srgbClr val="002060"/>
                </a:solidFill>
                <a:latin typeface="Cambria" panose="02040503050406030204" pitchFamily="18" charset="0"/>
              </a:rPr>
              <a:t>Số lượng tủ chứa ? </a:t>
            </a:r>
          </a:p>
          <a:p>
            <a:pPr>
              <a:lnSpc>
                <a:spcPct val="90000"/>
              </a:lnSpc>
              <a:buClr>
                <a:srgbClr val="3DC5C5"/>
              </a:buClr>
            </a:pPr>
            <a:r>
              <a:rPr lang="en-US" sz="2800" smtClean="0">
                <a:solidFill>
                  <a:srgbClr val="002060"/>
                </a:solidFill>
                <a:latin typeface="Cambria" panose="02040503050406030204" pitchFamily="18" charset="0"/>
              </a:rPr>
              <a:t>Tủ Chứa gì?</a:t>
            </a:r>
          </a:p>
          <a:p>
            <a:pPr>
              <a:lnSpc>
                <a:spcPct val="90000"/>
              </a:lnSpc>
              <a:buClr>
                <a:srgbClr val="3DC5C5"/>
              </a:buClr>
            </a:pPr>
            <a:r>
              <a:rPr lang="en-US" sz="2800" smtClean="0">
                <a:solidFill>
                  <a:srgbClr val="002060"/>
                </a:solidFill>
                <a:latin typeface="Cambria" panose="02040503050406030204" pitchFamily="18" charset="0"/>
              </a:rPr>
              <a:t>Số thứ tự tủ, chỉ mục tủ</a:t>
            </a:r>
          </a:p>
        </p:txBody>
      </p:sp>
      <p:sp>
        <p:nvSpPr>
          <p:cNvPr id="12" name="AutoShape 8"/>
          <p:cNvSpPr>
            <a:spLocks noChangeArrowheads="1"/>
          </p:cNvSpPr>
          <p:nvPr/>
        </p:nvSpPr>
        <p:spPr bwMode="auto">
          <a:xfrm rot="1759910">
            <a:off x="5250498" y="2590800"/>
            <a:ext cx="381000" cy="381000"/>
          </a:xfrm>
          <a:custGeom>
            <a:avLst/>
            <a:gdLst>
              <a:gd name="T0" fmla="*/ 118540664 w 21600"/>
              <a:gd name="T1" fmla="*/ 59270332 h 21600"/>
              <a:gd name="T2" fmla="*/ 59270332 w 21600"/>
              <a:gd name="T3" fmla="*/ 118540664 h 21600"/>
              <a:gd name="T4" fmla="*/ 0 w 21600"/>
              <a:gd name="T5" fmla="*/ 59270332 h 21600"/>
              <a:gd name="T6" fmla="*/ 59270332 w 21600"/>
              <a:gd name="T7" fmla="*/ 0 h 21600"/>
              <a:gd name="T8" fmla="*/ 0 60000 65536"/>
              <a:gd name="T9" fmla="*/ 5898240 60000 65536"/>
              <a:gd name="T10" fmla="*/ 11796480 60000 65536"/>
              <a:gd name="T11" fmla="*/ 17694720 60000 65536"/>
              <a:gd name="T12" fmla="*/ 2160 w 21600"/>
              <a:gd name="T13" fmla="*/ 8640 h 21600"/>
              <a:gd name="T14" fmla="*/ 19440 w 21600"/>
              <a:gd name="T15" fmla="*/ 12960 h 21600"/>
            </a:gdLst>
            <a:ahLst/>
            <a:cxnLst>
              <a:cxn ang="T8">
                <a:pos x="T0" y="T1"/>
              </a:cxn>
              <a:cxn ang="T9">
                <a:pos x="T2" y="T3"/>
              </a:cxn>
              <a:cxn ang="T10">
                <a:pos x="T4" y="T5"/>
              </a:cxn>
              <a:cxn ang="T11">
                <a:pos x="T6" y="T7"/>
              </a:cxn>
            </a:cxnLst>
            <a:rect l="T12" t="T13" r="T14" b="T15"/>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rgbClr val="FF0000"/>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35311238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2" name="Content Placeholder 3"/>
          <p:cNvGraphicFramePr>
            <a:graphicFrameLocks/>
          </p:cNvGraphicFramePr>
          <p:nvPr>
            <p:extLst>
              <p:ext uri="{D42A27DB-BD31-4B8C-83A1-F6EECF244321}">
                <p14:modId xmlns:p14="http://schemas.microsoft.com/office/powerpoint/2010/main" val="3367986032"/>
              </p:ext>
            </p:extLst>
          </p:nvPr>
        </p:nvGraphicFramePr>
        <p:xfrm>
          <a:off x="485304" y="2514600"/>
          <a:ext cx="8229600" cy="1600200"/>
        </p:xfrm>
        <a:graphic>
          <a:graphicData uri="http://schemas.openxmlformats.org/drawingml/2006/table">
            <a:tbl>
              <a:tblPr firstRow="1" bandRow="1"/>
              <a:tblGrid>
                <a:gridCol w="1645920"/>
                <a:gridCol w="1645920"/>
                <a:gridCol w="1645920"/>
                <a:gridCol w="1645920"/>
                <a:gridCol w="1645920"/>
              </a:tblGrid>
              <a:tr h="80010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Khoa</a:t>
                      </a:r>
                      <a:endParaRPr lang="en-US" sz="3200">
                        <a:latin typeface="Cambria" panose="02040503050406030204" pitchFamily="18" charset="0"/>
                      </a:endParaRPr>
                    </a:p>
                  </a:txBody>
                  <a:tcPr marL="100771" marR="100771" anchor="ctr">
                    <a:lnL w="12700" cmpd="sng">
                      <a:solidFill>
                        <a:srgbClr val="000066"/>
                      </a:solidFill>
                    </a:lnL>
                    <a:lnR w="12700" cmpd="sng">
                      <a:solidFill>
                        <a:srgbClr val="000066"/>
                      </a:solidFill>
                    </a:lnR>
                    <a:lnT w="12700" cmpd="sng">
                      <a:solidFill>
                        <a:srgbClr val="000066"/>
                      </a:solidFill>
                    </a:lnT>
                    <a:lnB w="12700" cap="flat" cmpd="sng" algn="ctr">
                      <a:solidFill>
                        <a:srgbClr val="0000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Hệ</a:t>
                      </a:r>
                      <a:endParaRPr lang="en-US" sz="3200">
                        <a:latin typeface="Cambria" panose="02040503050406030204" pitchFamily="18" charset="0"/>
                      </a:endParaRPr>
                    </a:p>
                  </a:txBody>
                  <a:tcPr marL="100771" marR="100771" anchor="ctr">
                    <a:lnL w="12700" cmpd="sng">
                      <a:solidFill>
                        <a:srgbClr val="000066"/>
                      </a:solidFill>
                    </a:lnL>
                    <a:lnR w="12700" cmpd="sng">
                      <a:solidFill>
                        <a:srgbClr val="000066"/>
                      </a:solidFill>
                    </a:lnR>
                    <a:lnT w="12700" cmpd="sng">
                      <a:solidFill>
                        <a:srgbClr val="000066"/>
                      </a:solidFill>
                    </a:lnT>
                    <a:lnB w="12700" cap="flat" cmpd="sng" algn="ctr">
                      <a:solidFill>
                        <a:srgbClr val="0000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Thống</a:t>
                      </a:r>
                      <a:endParaRPr lang="en-US" sz="3200">
                        <a:latin typeface="Cambria" panose="02040503050406030204" pitchFamily="18" charset="0"/>
                      </a:endParaRPr>
                    </a:p>
                  </a:txBody>
                  <a:tcPr marL="100771" marR="100771" anchor="ctr">
                    <a:lnL w="12700" cmpd="sng">
                      <a:solidFill>
                        <a:srgbClr val="000066"/>
                      </a:solidFill>
                    </a:lnL>
                    <a:lnR w="12700" cmpd="sng">
                      <a:solidFill>
                        <a:srgbClr val="000066"/>
                      </a:solidFill>
                    </a:lnR>
                    <a:lnT w="12700" cmpd="sng">
                      <a:solidFill>
                        <a:srgbClr val="000066"/>
                      </a:solidFill>
                    </a:lnT>
                    <a:lnB w="12700" cap="flat" cmpd="sng" algn="ctr">
                      <a:solidFill>
                        <a:srgbClr val="0000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Thông</a:t>
                      </a:r>
                      <a:endParaRPr lang="en-US" sz="3200">
                        <a:latin typeface="Cambria" panose="02040503050406030204" pitchFamily="18" charset="0"/>
                      </a:endParaRPr>
                    </a:p>
                  </a:txBody>
                  <a:tcPr marL="100771" marR="100771" anchor="ctr">
                    <a:lnL w="12700" cmpd="sng">
                      <a:solidFill>
                        <a:srgbClr val="000066"/>
                      </a:solidFill>
                    </a:lnL>
                    <a:lnR w="12700" cmpd="sng">
                      <a:solidFill>
                        <a:srgbClr val="000066"/>
                      </a:solidFill>
                    </a:lnR>
                    <a:lnT w="12700" cmpd="sng">
                      <a:solidFill>
                        <a:srgbClr val="000066"/>
                      </a:solidFill>
                    </a:lnT>
                    <a:lnB w="12700" cap="flat" cmpd="sng" algn="ctr">
                      <a:solidFill>
                        <a:srgbClr val="000066"/>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Tin</a:t>
                      </a:r>
                      <a:endParaRPr lang="en-US" sz="3200">
                        <a:latin typeface="Cambria" panose="02040503050406030204" pitchFamily="18" charset="0"/>
                      </a:endParaRPr>
                    </a:p>
                  </a:txBody>
                  <a:tcPr marL="100771" marR="100771" anchor="ctr">
                    <a:lnL w="12700" cmpd="sng">
                      <a:solidFill>
                        <a:srgbClr val="000066"/>
                      </a:solidFill>
                    </a:lnL>
                    <a:lnR w="12700" cmpd="sng">
                      <a:solidFill>
                        <a:srgbClr val="000066"/>
                      </a:solidFill>
                    </a:lnR>
                    <a:lnT w="12700" cmpd="sng">
                      <a:solidFill>
                        <a:srgbClr val="000066"/>
                      </a:solidFill>
                    </a:lnT>
                    <a:lnB w="12700" cap="flat" cmpd="sng" algn="ctr">
                      <a:solidFill>
                        <a:srgbClr val="000066"/>
                      </a:solidFill>
                      <a:prstDash val="solid"/>
                      <a:round/>
                      <a:headEnd type="none" w="med" len="med"/>
                      <a:tailEnd type="none" w="med" len="med"/>
                    </a:lnB>
                    <a:lnTlToBr w="12700" cmpd="sng">
                      <a:noFill/>
                      <a:prstDash val="solid"/>
                    </a:lnTlToBr>
                    <a:lnBlToTr w="12700" cmpd="sng">
                      <a:noFill/>
                      <a:prstDash val="solid"/>
                    </a:lnBlToTr>
                    <a:noFill/>
                  </a:tcPr>
                </a:tc>
              </a:tr>
              <a:tr h="80010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0</a:t>
                      </a:r>
                      <a:endParaRPr lang="en-US" sz="3200">
                        <a:latin typeface="Cambria" panose="02040503050406030204" pitchFamily="18" charset="0"/>
                      </a:endParaRPr>
                    </a:p>
                  </a:txBody>
                  <a:tcPr marL="100771" marR="100771" anchor="ctr">
                    <a:lnL w="12700" cmpd="sng">
                      <a:noFill/>
                    </a:lnL>
                    <a:lnR w="12700" cmpd="sng">
                      <a:noFill/>
                    </a:lnR>
                    <a:lnT w="12700" cap="flat" cmpd="sng" algn="ctr">
                      <a:solidFill>
                        <a:srgbClr val="000066"/>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1</a:t>
                      </a:r>
                      <a:endParaRPr lang="en-US" sz="3200">
                        <a:latin typeface="Cambria" panose="02040503050406030204" pitchFamily="18" charset="0"/>
                      </a:endParaRPr>
                    </a:p>
                  </a:txBody>
                  <a:tcPr marL="100771" marR="100771" anchor="ctr">
                    <a:lnL w="12700" cmpd="sng">
                      <a:noFill/>
                    </a:lnL>
                    <a:lnR w="12700" cmpd="sng">
                      <a:noFill/>
                    </a:lnR>
                    <a:lnT w="12700" cap="flat" cmpd="sng" algn="ctr">
                      <a:solidFill>
                        <a:srgbClr val="000066"/>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2</a:t>
                      </a:r>
                      <a:endParaRPr lang="en-US" sz="3200">
                        <a:latin typeface="Cambria" panose="02040503050406030204" pitchFamily="18" charset="0"/>
                      </a:endParaRPr>
                    </a:p>
                  </a:txBody>
                  <a:tcPr marL="100771" marR="100771" anchor="ctr">
                    <a:lnL w="12700" cmpd="sng">
                      <a:noFill/>
                    </a:lnL>
                    <a:lnR w="12700" cmpd="sng">
                      <a:noFill/>
                    </a:lnR>
                    <a:lnT w="12700" cap="flat" cmpd="sng" algn="ctr">
                      <a:solidFill>
                        <a:srgbClr val="000066"/>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3</a:t>
                      </a:r>
                      <a:endParaRPr lang="en-US" sz="3200">
                        <a:latin typeface="Cambria" panose="02040503050406030204" pitchFamily="18" charset="0"/>
                      </a:endParaRPr>
                    </a:p>
                  </a:txBody>
                  <a:tcPr marL="100771" marR="100771" anchor="ctr">
                    <a:lnL w="12700" cmpd="sng">
                      <a:noFill/>
                    </a:lnL>
                    <a:lnR w="12700" cmpd="sng">
                      <a:noFill/>
                    </a:lnR>
                    <a:lnT w="12700" cap="flat" cmpd="sng" algn="ctr">
                      <a:solidFill>
                        <a:srgbClr val="000066"/>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3200" smtClean="0">
                          <a:latin typeface="Cambria" panose="02040503050406030204" pitchFamily="18" charset="0"/>
                        </a:rPr>
                        <a:t>4</a:t>
                      </a:r>
                      <a:endParaRPr lang="en-US" sz="3200">
                        <a:latin typeface="Cambria" panose="02040503050406030204" pitchFamily="18" charset="0"/>
                      </a:endParaRPr>
                    </a:p>
                  </a:txBody>
                  <a:tcPr marL="100771" marR="100771" anchor="ctr">
                    <a:lnL w="12700" cmpd="sng">
                      <a:noFill/>
                    </a:lnL>
                    <a:lnR w="12700" cmpd="sng">
                      <a:noFill/>
                    </a:lnR>
                    <a:lnT w="12700" cap="flat" cmpd="sng" algn="ctr">
                      <a:solidFill>
                        <a:srgbClr val="000066"/>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13" name="TextBox 12"/>
          <p:cNvSpPr txBox="1"/>
          <p:nvPr/>
        </p:nvSpPr>
        <p:spPr>
          <a:xfrm>
            <a:off x="561504" y="1828800"/>
            <a:ext cx="4267200" cy="584775"/>
          </a:xfrm>
          <a:prstGeom prst="rect">
            <a:avLst/>
          </a:prstGeom>
          <a:noFill/>
        </p:spPr>
        <p:txBody>
          <a:bodyPr wrap="square" rtlCol="0">
            <a:spAutoFit/>
          </a:bodyPr>
          <a:lstStyle/>
          <a:p>
            <a:r>
              <a:rPr lang="en-US" sz="3200" smtClean="0">
                <a:solidFill>
                  <a:srgbClr val="000066"/>
                </a:solidFill>
                <a:latin typeface="Cambria" panose="02040503050406030204" pitchFamily="18" charset="0"/>
              </a:rPr>
              <a:t>Mảng các từ:</a:t>
            </a:r>
            <a:endParaRPr lang="en-US" sz="3200">
              <a:solidFill>
                <a:srgbClr val="000066"/>
              </a:solidFill>
              <a:latin typeface="Cambria" panose="02040503050406030204" pitchFamily="18" charset="0"/>
            </a:endParaRPr>
          </a:p>
        </p:txBody>
      </p:sp>
      <p:sp>
        <p:nvSpPr>
          <p:cNvPr id="14" name="TextBox 13"/>
          <p:cNvSpPr txBox="1"/>
          <p:nvPr/>
        </p:nvSpPr>
        <p:spPr>
          <a:xfrm>
            <a:off x="443022" y="4215825"/>
            <a:ext cx="3767185" cy="584775"/>
          </a:xfrm>
          <a:prstGeom prst="rect">
            <a:avLst/>
          </a:prstGeom>
          <a:noFill/>
        </p:spPr>
        <p:txBody>
          <a:bodyPr wrap="none" rtlCol="0">
            <a:spAutoFit/>
          </a:bodyPr>
          <a:lstStyle/>
          <a:p>
            <a:r>
              <a:rPr lang="en-US" sz="3200" smtClean="0">
                <a:solidFill>
                  <a:srgbClr val="000066"/>
                </a:solidFill>
                <a:latin typeface="Cambria" panose="02040503050406030204" pitchFamily="18" charset="0"/>
              </a:rPr>
              <a:t>Mảng các số nguyên:</a:t>
            </a:r>
            <a:endParaRPr lang="en-US" sz="3200">
              <a:solidFill>
                <a:srgbClr val="000066"/>
              </a:solidFill>
              <a:latin typeface="Cambria" panose="02040503050406030204" pitchFamily="18" charset="0"/>
            </a:endParaRPr>
          </a:p>
        </p:txBody>
      </p:sp>
      <p:sp>
        <p:nvSpPr>
          <p:cNvPr id="15" name="Oval 14"/>
          <p:cNvSpPr/>
          <p:nvPr/>
        </p:nvSpPr>
        <p:spPr>
          <a:xfrm>
            <a:off x="1171104"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4</a:t>
            </a:r>
          </a:p>
        </p:txBody>
      </p:sp>
      <p:sp>
        <p:nvSpPr>
          <p:cNvPr id="16" name="Oval 15"/>
          <p:cNvSpPr/>
          <p:nvPr/>
        </p:nvSpPr>
        <p:spPr>
          <a:xfrm>
            <a:off x="1933104"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0</a:t>
            </a:r>
          </a:p>
        </p:txBody>
      </p:sp>
      <p:sp>
        <p:nvSpPr>
          <p:cNvPr id="17" name="Oval 16"/>
          <p:cNvSpPr/>
          <p:nvPr/>
        </p:nvSpPr>
        <p:spPr>
          <a:xfrm>
            <a:off x="2695104"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6</a:t>
            </a:r>
          </a:p>
        </p:txBody>
      </p:sp>
      <p:sp>
        <p:nvSpPr>
          <p:cNvPr id="18" name="Oval 17"/>
          <p:cNvSpPr/>
          <p:nvPr/>
        </p:nvSpPr>
        <p:spPr>
          <a:xfrm>
            <a:off x="3505200"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1</a:t>
            </a:r>
          </a:p>
        </p:txBody>
      </p:sp>
      <p:sp>
        <p:nvSpPr>
          <p:cNvPr id="19" name="Oval 18"/>
          <p:cNvSpPr/>
          <p:nvPr/>
        </p:nvSpPr>
        <p:spPr>
          <a:xfrm>
            <a:off x="4267200"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1</a:t>
            </a:r>
          </a:p>
        </p:txBody>
      </p:sp>
      <p:sp>
        <p:nvSpPr>
          <p:cNvPr id="20" name="Oval 19"/>
          <p:cNvSpPr/>
          <p:nvPr/>
        </p:nvSpPr>
        <p:spPr>
          <a:xfrm>
            <a:off x="5029200"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2</a:t>
            </a:r>
          </a:p>
        </p:txBody>
      </p:sp>
      <p:sp>
        <p:nvSpPr>
          <p:cNvPr id="21" name="Oval 20"/>
          <p:cNvSpPr/>
          <p:nvPr/>
        </p:nvSpPr>
        <p:spPr>
          <a:xfrm>
            <a:off x="5867400"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8</a:t>
            </a:r>
          </a:p>
        </p:txBody>
      </p:sp>
      <p:sp>
        <p:nvSpPr>
          <p:cNvPr id="22" name="Oval 21"/>
          <p:cNvSpPr/>
          <p:nvPr/>
        </p:nvSpPr>
        <p:spPr>
          <a:xfrm>
            <a:off x="6629400" y="5105400"/>
            <a:ext cx="685800" cy="685800"/>
          </a:xfrm>
          <a:prstGeom prst="ellipse">
            <a:avLst/>
          </a:prstGeom>
          <a:gradFill rotWithShape="1">
            <a:gsLst>
              <a:gs pos="0">
                <a:srgbClr val="2045AE">
                  <a:shade val="51000"/>
                  <a:satMod val="130000"/>
                </a:srgbClr>
              </a:gs>
              <a:gs pos="80000">
                <a:srgbClr val="2045AE">
                  <a:shade val="93000"/>
                  <a:satMod val="130000"/>
                </a:srgbClr>
              </a:gs>
              <a:gs pos="100000">
                <a:srgbClr val="2045AE">
                  <a:shade val="94000"/>
                  <a:satMod val="135000"/>
                </a:srgbClr>
              </a:gs>
            </a:gsLst>
            <a:lin ang="16200000" scaled="0"/>
          </a:gradFill>
          <a:ln w="9525" cap="flat" cmpd="sng" algn="ctr">
            <a:solidFill>
              <a:srgbClr val="2045AE">
                <a:shade val="95000"/>
                <a:satMod val="105000"/>
              </a:srgbClr>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ambria" panose="02040503050406030204" pitchFamily="18" charset="0"/>
              </a:rPr>
              <a:t>9</a:t>
            </a:r>
          </a:p>
        </p:txBody>
      </p:sp>
      <p:sp>
        <p:nvSpPr>
          <p:cNvPr id="23" name="TextBox 22"/>
          <p:cNvSpPr txBox="1"/>
          <p:nvPr/>
        </p:nvSpPr>
        <p:spPr>
          <a:xfrm>
            <a:off x="1323504" y="5867400"/>
            <a:ext cx="381000" cy="584775"/>
          </a:xfrm>
          <a:prstGeom prst="rect">
            <a:avLst/>
          </a:prstGeom>
          <a:noFill/>
        </p:spPr>
        <p:txBody>
          <a:bodyPr wrap="square" rtlCol="0">
            <a:spAutoFit/>
          </a:bodyPr>
          <a:lstStyle/>
          <a:p>
            <a:r>
              <a:rPr lang="en-US" sz="3200" smtClean="0">
                <a:solidFill>
                  <a:srgbClr val="000066"/>
                </a:solidFill>
                <a:latin typeface="Cambria" panose="02040503050406030204" pitchFamily="18" charset="0"/>
              </a:rPr>
              <a:t>0</a:t>
            </a:r>
            <a:endParaRPr lang="en-US" sz="3200">
              <a:solidFill>
                <a:srgbClr val="000066"/>
              </a:solidFill>
              <a:latin typeface="Cambria" panose="02040503050406030204" pitchFamily="18" charset="0"/>
            </a:endParaRPr>
          </a:p>
        </p:txBody>
      </p:sp>
      <p:sp>
        <p:nvSpPr>
          <p:cNvPr id="24" name="TextBox 23"/>
          <p:cNvSpPr txBox="1"/>
          <p:nvPr/>
        </p:nvSpPr>
        <p:spPr>
          <a:xfrm>
            <a:off x="2085504" y="5867400"/>
            <a:ext cx="381000" cy="584775"/>
          </a:xfrm>
          <a:prstGeom prst="rect">
            <a:avLst/>
          </a:prstGeom>
          <a:noFill/>
        </p:spPr>
        <p:txBody>
          <a:bodyPr wrap="square" rtlCol="0">
            <a:spAutoFit/>
          </a:bodyPr>
          <a:lstStyle/>
          <a:p>
            <a:r>
              <a:rPr lang="en-US" sz="3200" smtClean="0">
                <a:solidFill>
                  <a:srgbClr val="000066"/>
                </a:solidFill>
                <a:latin typeface="Cambria" panose="02040503050406030204" pitchFamily="18" charset="0"/>
              </a:rPr>
              <a:t>1</a:t>
            </a:r>
            <a:endParaRPr lang="en-US" sz="3200">
              <a:solidFill>
                <a:srgbClr val="000066"/>
              </a:solidFill>
              <a:latin typeface="Cambria" panose="02040503050406030204" pitchFamily="18" charset="0"/>
            </a:endParaRPr>
          </a:p>
        </p:txBody>
      </p:sp>
      <p:sp>
        <p:nvSpPr>
          <p:cNvPr id="25" name="TextBox 24"/>
          <p:cNvSpPr txBox="1"/>
          <p:nvPr/>
        </p:nvSpPr>
        <p:spPr>
          <a:xfrm>
            <a:off x="2847504" y="5867401"/>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2</a:t>
            </a:r>
            <a:endParaRPr lang="en-US" sz="3200">
              <a:solidFill>
                <a:srgbClr val="000066"/>
              </a:solidFill>
              <a:latin typeface="Cambria" panose="02040503050406030204" pitchFamily="18" charset="0"/>
            </a:endParaRPr>
          </a:p>
        </p:txBody>
      </p:sp>
      <p:sp>
        <p:nvSpPr>
          <p:cNvPr id="26" name="TextBox 25"/>
          <p:cNvSpPr txBox="1"/>
          <p:nvPr/>
        </p:nvSpPr>
        <p:spPr>
          <a:xfrm>
            <a:off x="3609504" y="5867400"/>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3</a:t>
            </a:r>
            <a:endParaRPr lang="en-US" sz="3200">
              <a:solidFill>
                <a:srgbClr val="000066"/>
              </a:solidFill>
              <a:latin typeface="Cambria" panose="02040503050406030204" pitchFamily="18" charset="0"/>
            </a:endParaRPr>
          </a:p>
        </p:txBody>
      </p:sp>
      <p:sp>
        <p:nvSpPr>
          <p:cNvPr id="27" name="TextBox 26"/>
          <p:cNvSpPr txBox="1"/>
          <p:nvPr/>
        </p:nvSpPr>
        <p:spPr>
          <a:xfrm>
            <a:off x="4371504" y="5867400"/>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4</a:t>
            </a:r>
            <a:endParaRPr lang="en-US" sz="3200">
              <a:solidFill>
                <a:srgbClr val="000066"/>
              </a:solidFill>
              <a:latin typeface="Cambria" panose="02040503050406030204" pitchFamily="18" charset="0"/>
            </a:endParaRPr>
          </a:p>
        </p:txBody>
      </p:sp>
      <p:sp>
        <p:nvSpPr>
          <p:cNvPr id="28" name="TextBox 27"/>
          <p:cNvSpPr txBox="1"/>
          <p:nvPr/>
        </p:nvSpPr>
        <p:spPr>
          <a:xfrm>
            <a:off x="5133504" y="5867400"/>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5</a:t>
            </a:r>
            <a:endParaRPr lang="en-US" sz="3200">
              <a:solidFill>
                <a:srgbClr val="000066"/>
              </a:solidFill>
              <a:latin typeface="Cambria" panose="02040503050406030204" pitchFamily="18" charset="0"/>
            </a:endParaRPr>
          </a:p>
        </p:txBody>
      </p:sp>
      <p:sp>
        <p:nvSpPr>
          <p:cNvPr id="29" name="TextBox 28"/>
          <p:cNvSpPr txBox="1"/>
          <p:nvPr/>
        </p:nvSpPr>
        <p:spPr>
          <a:xfrm>
            <a:off x="5895504" y="5867400"/>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6</a:t>
            </a:r>
            <a:endParaRPr lang="en-US" sz="3200">
              <a:solidFill>
                <a:srgbClr val="000066"/>
              </a:solidFill>
              <a:latin typeface="Cambria" panose="02040503050406030204" pitchFamily="18" charset="0"/>
            </a:endParaRPr>
          </a:p>
        </p:txBody>
      </p:sp>
      <p:sp>
        <p:nvSpPr>
          <p:cNvPr id="30" name="TextBox 29"/>
          <p:cNvSpPr txBox="1"/>
          <p:nvPr/>
        </p:nvSpPr>
        <p:spPr>
          <a:xfrm>
            <a:off x="6657504" y="5867400"/>
            <a:ext cx="381000" cy="584774"/>
          </a:xfrm>
          <a:prstGeom prst="rect">
            <a:avLst/>
          </a:prstGeom>
          <a:noFill/>
        </p:spPr>
        <p:txBody>
          <a:bodyPr wrap="square" rtlCol="0">
            <a:spAutoFit/>
          </a:bodyPr>
          <a:lstStyle/>
          <a:p>
            <a:r>
              <a:rPr lang="en-US" sz="3200" smtClean="0">
                <a:solidFill>
                  <a:srgbClr val="000066"/>
                </a:solidFill>
                <a:latin typeface="Cambria" panose="02040503050406030204" pitchFamily="18" charset="0"/>
              </a:rPr>
              <a:t>7</a:t>
            </a:r>
            <a:endParaRPr lang="en-US" sz="3200">
              <a:solidFill>
                <a:srgbClr val="000066"/>
              </a:solidFill>
              <a:latin typeface="Cambria" panose="02040503050406030204" pitchFamily="18" charset="0"/>
            </a:endParaRPr>
          </a:p>
        </p:txBody>
      </p:sp>
      <p:sp>
        <p:nvSpPr>
          <p:cNvPr id="31" name="TextBox 30"/>
          <p:cNvSpPr txBox="1"/>
          <p:nvPr/>
        </p:nvSpPr>
        <p:spPr>
          <a:xfrm>
            <a:off x="460890" y="1113838"/>
            <a:ext cx="4267200" cy="584775"/>
          </a:xfrm>
          <a:prstGeom prst="rect">
            <a:avLst/>
          </a:prstGeom>
          <a:noFill/>
        </p:spPr>
        <p:txBody>
          <a:bodyPr wrap="square" rtlCol="0">
            <a:spAutoFit/>
          </a:bodyPr>
          <a:lstStyle/>
          <a:p>
            <a:r>
              <a:rPr lang="en-US" sz="3200" smtClean="0">
                <a:solidFill>
                  <a:srgbClr val="000066"/>
                </a:solidFill>
                <a:latin typeface="Cambria" panose="02040503050406030204" pitchFamily="18" charset="0"/>
              </a:rPr>
              <a:t>Ví dụ về mảng:</a:t>
            </a:r>
            <a:endParaRPr lang="en-US" sz="3200">
              <a:solidFill>
                <a:srgbClr val="000066"/>
              </a:solidFill>
              <a:latin typeface="Cambria" panose="020405030504060302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856127753"/>
              </p:ext>
            </p:extLst>
          </p:nvPr>
        </p:nvGraphicFramePr>
        <p:xfrm>
          <a:off x="1082064" y="5105400"/>
          <a:ext cx="6274080" cy="685800"/>
        </p:xfrm>
        <a:graphic>
          <a:graphicData uri="http://schemas.openxmlformats.org/drawingml/2006/table">
            <a:tbl>
              <a:tblPr firstRow="1" bandRow="1">
                <a:tableStyleId>{5C22544A-7EE6-4342-B048-85BDC9FD1C3A}</a:tableStyleId>
              </a:tblPr>
              <a:tblGrid>
                <a:gridCol w="784260"/>
                <a:gridCol w="784260"/>
                <a:gridCol w="784260"/>
                <a:gridCol w="784260"/>
                <a:gridCol w="784260"/>
                <a:gridCol w="784260"/>
                <a:gridCol w="784260"/>
                <a:gridCol w="784260"/>
              </a:tblGrid>
              <a:tr h="68580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3448182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Khai báo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2"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FF0000"/>
                </a:solidFill>
                <a:effectLst/>
                <a:uLnTx/>
                <a:uFillTx/>
                <a:latin typeface="Cambria" panose="02040503050406030204" pitchFamily="18" charset="0"/>
              </a:rPr>
              <a:t>KiểuDữLiệu</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tênMảng;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FF0000"/>
                </a:solidFill>
                <a:effectLst/>
                <a:uLnTx/>
                <a:uFillTx/>
                <a:latin typeface="Cambria" panose="02040503050406030204" pitchFamily="18" charset="0"/>
              </a:rPr>
              <a:t>int</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bangDiem;</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FF0000"/>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loiNoi;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FF0000"/>
                </a:solidFill>
                <a:effectLst/>
                <a:uLnTx/>
                <a:uFillTx/>
                <a:latin typeface="Cambria" panose="02040503050406030204" pitchFamily="18" charset="0"/>
              </a:rPr>
              <a:t>DateTime</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ngaySinh;</a:t>
            </a:r>
            <a:endParaRPr kumimoji="0" lang="en-US" sz="28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507684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Khởi tạo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tenMang = new KieuDuLieu[soPhanTu]</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diem = new int[10];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loiNoi = new string[20];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ngaySinh = new DateTime[7];</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float diemTB = new float[5];</a:t>
            </a:r>
            <a:endParaRPr kumimoji="0" lang="en-US" sz="2800" b="0" i="0" u="none" strike="noStrike" kern="0" cap="none" spc="0" normalizeH="0" baseline="0" noProof="0">
              <a:ln>
                <a:noFill/>
              </a:ln>
              <a:solidFill>
                <a:srgbClr val="002060"/>
              </a:solidFill>
              <a:effectLst/>
              <a:uLnTx/>
              <a:uFillTx/>
              <a:latin typeface="Cambria" panose="02040503050406030204" pitchFamily="18" charset="0"/>
            </a:endParaRPr>
          </a:p>
        </p:txBody>
      </p:sp>
      <p:grpSp>
        <p:nvGrpSpPr>
          <p:cNvPr id="10" name="Group 9"/>
          <p:cNvGrpSpPr/>
          <p:nvPr/>
        </p:nvGrpSpPr>
        <p:grpSpPr>
          <a:xfrm>
            <a:off x="2362200" y="4800600"/>
            <a:ext cx="4191000" cy="990600"/>
            <a:chOff x="1447800" y="4800600"/>
            <a:chExt cx="4191000" cy="990600"/>
          </a:xfrm>
        </p:grpSpPr>
        <p:sp>
          <p:nvSpPr>
            <p:cNvPr id="11" name="Rectangle 4"/>
            <p:cNvSpPr>
              <a:spLocks noChangeArrowheads="1"/>
            </p:cNvSpPr>
            <p:nvPr/>
          </p:nvSpPr>
          <p:spPr bwMode="auto">
            <a:xfrm>
              <a:off x="14478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0</a:t>
              </a:r>
            </a:p>
          </p:txBody>
        </p:sp>
        <p:sp>
          <p:nvSpPr>
            <p:cNvPr id="12" name="Rectangle 5"/>
            <p:cNvSpPr>
              <a:spLocks noChangeArrowheads="1"/>
            </p:cNvSpPr>
            <p:nvPr/>
          </p:nvSpPr>
          <p:spPr bwMode="auto">
            <a:xfrm>
              <a:off x="23622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0</a:t>
              </a:r>
            </a:p>
          </p:txBody>
        </p:sp>
        <p:sp>
          <p:nvSpPr>
            <p:cNvPr id="13" name="Rectangle 6"/>
            <p:cNvSpPr>
              <a:spLocks noChangeArrowheads="1"/>
            </p:cNvSpPr>
            <p:nvPr/>
          </p:nvSpPr>
          <p:spPr bwMode="auto">
            <a:xfrm>
              <a:off x="51054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0</a:t>
              </a:r>
            </a:p>
          </p:txBody>
        </p:sp>
        <p:sp>
          <p:nvSpPr>
            <p:cNvPr id="14" name="Rectangle 7"/>
            <p:cNvSpPr>
              <a:spLocks noChangeArrowheads="1"/>
            </p:cNvSpPr>
            <p:nvPr/>
          </p:nvSpPr>
          <p:spPr bwMode="auto">
            <a:xfrm>
              <a:off x="41910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0</a:t>
              </a:r>
            </a:p>
          </p:txBody>
        </p:sp>
        <p:sp>
          <p:nvSpPr>
            <p:cNvPr id="15" name="Rectangle 8"/>
            <p:cNvSpPr>
              <a:spLocks noChangeArrowheads="1"/>
            </p:cNvSpPr>
            <p:nvPr/>
          </p:nvSpPr>
          <p:spPr bwMode="auto">
            <a:xfrm>
              <a:off x="32766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0</a:t>
              </a:r>
            </a:p>
          </p:txBody>
        </p:sp>
        <p:sp>
          <p:nvSpPr>
            <p:cNvPr id="16" name="Rectangle 11"/>
            <p:cNvSpPr>
              <a:spLocks noChangeArrowheads="1"/>
            </p:cNvSpPr>
            <p:nvPr/>
          </p:nvSpPr>
          <p:spPr bwMode="auto">
            <a:xfrm>
              <a:off x="1447800" y="55626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Arial"/>
                </a:rPr>
                <a:t>0</a:t>
              </a:r>
            </a:p>
          </p:txBody>
        </p:sp>
        <p:sp>
          <p:nvSpPr>
            <p:cNvPr id="17" name="Rectangle 12"/>
            <p:cNvSpPr>
              <a:spLocks noChangeArrowheads="1"/>
            </p:cNvSpPr>
            <p:nvPr/>
          </p:nvSpPr>
          <p:spPr bwMode="auto">
            <a:xfrm>
              <a:off x="2362200" y="55626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Arial"/>
                </a:rPr>
                <a:t>1</a:t>
              </a:r>
            </a:p>
          </p:txBody>
        </p:sp>
        <p:sp>
          <p:nvSpPr>
            <p:cNvPr id="18" name="Rectangle 13"/>
            <p:cNvSpPr>
              <a:spLocks noChangeArrowheads="1"/>
            </p:cNvSpPr>
            <p:nvPr/>
          </p:nvSpPr>
          <p:spPr bwMode="auto">
            <a:xfrm>
              <a:off x="5105400" y="55626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Arial"/>
                </a:rPr>
                <a:t>4</a:t>
              </a:r>
            </a:p>
          </p:txBody>
        </p:sp>
        <p:sp>
          <p:nvSpPr>
            <p:cNvPr id="19" name="Rectangle 14"/>
            <p:cNvSpPr>
              <a:spLocks noChangeArrowheads="1"/>
            </p:cNvSpPr>
            <p:nvPr/>
          </p:nvSpPr>
          <p:spPr bwMode="auto">
            <a:xfrm>
              <a:off x="4191000" y="55626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Arial"/>
                </a:rPr>
                <a:t>3</a:t>
              </a:r>
            </a:p>
          </p:txBody>
        </p:sp>
        <p:sp>
          <p:nvSpPr>
            <p:cNvPr id="20" name="Rectangle 15"/>
            <p:cNvSpPr>
              <a:spLocks noChangeArrowheads="1"/>
            </p:cNvSpPr>
            <p:nvPr/>
          </p:nvSpPr>
          <p:spPr bwMode="auto">
            <a:xfrm>
              <a:off x="3276600" y="55626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Arial"/>
                </a:rPr>
                <a:t>2</a:t>
              </a:r>
            </a:p>
          </p:txBody>
        </p:sp>
      </p:grpSp>
    </p:spTree>
    <p:extLst>
      <p:ext uri="{BB962C8B-B14F-4D97-AF65-F5344CB8AC3E}">
        <p14:creationId xmlns:p14="http://schemas.microsoft.com/office/powerpoint/2010/main" val="3757399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Khởi tạo và gán giá trị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21"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tenMang = new KieuDuLieu[spt]{gtri1, gtri2, gtri3,…};</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diem = new int[5]{ 5, 6, 7, 6, 9 }</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Giá trị không nhất thiết phải là hằng số</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Random r = new Random(); </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int[] pins = new int[4]{ </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	r.Next() % 10, r.Next() % 10,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	r.Next() % 10, r.Next() % 10 };</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Số giá trị trong dấu ngoặc phải bằng số phần tử mảng được khai báo</a:t>
            </a:r>
          </a:p>
        </p:txBody>
      </p:sp>
    </p:spTree>
    <p:extLst>
      <p:ext uri="{BB962C8B-B14F-4D97-AF65-F5344CB8AC3E}">
        <p14:creationId xmlns:p14="http://schemas.microsoft.com/office/powerpoint/2010/main" val="7420630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4620576" cy="508000"/>
            <a:chOff x="789624" y="1191463"/>
            <a:chExt cx="4620576" cy="508000"/>
          </a:xfrm>
        </p:grpSpPr>
        <p:sp>
          <p:nvSpPr>
            <p:cNvPr id="3" name="AutoShape 52"/>
            <p:cNvSpPr>
              <a:spLocks noChangeArrowheads="1"/>
            </p:cNvSpPr>
            <p:nvPr/>
          </p:nvSpPr>
          <p:spPr bwMode="gray">
            <a:xfrm>
              <a:off x="990600" y="1191463"/>
              <a:ext cx="4419600"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Truy suất từng phần tử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4582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Xác định số phần tử của mảng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tenMang.Length</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Truy xuất phần tử: tenMang[soThuTu]</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0 &lt;= soThuTu &lt;= (tenMang.Length – 1)</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Lấy điểm thứ 3 (soThuTu = 2) của mảng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diem</a:t>
            </a: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int diem3 = diem[2];</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diem3 = 7</a:t>
            </a:r>
            <a:endParaRPr kumimoji="0" lang="en-US" sz="28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41143484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Gán giá trị cho từng phần tử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Gán điểm thứ 3 của mảng diem là 10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diem[2] = 10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Gán điểm thứ 4 của mảng diem bằng điểm thứ nhất cộng 4</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rPr>
              <a:t>diem[3] = diem[0] + 4</a:t>
            </a:r>
            <a:endParaRPr kumimoji="0" lang="en-US" sz="2800" b="0" i="0" u="none" strike="noStrike" kern="0" cap="none" spc="0" normalizeH="0" baseline="0" noProof="0">
              <a:ln>
                <a:noFill/>
              </a:ln>
              <a:solidFill>
                <a:srgbClr val="002060"/>
              </a:solidFill>
              <a:effectLst/>
              <a:uLnTx/>
              <a:uFillTx/>
              <a:latin typeface="Cambria" panose="02040503050406030204" pitchFamily="18" charset="0"/>
              <a:cs typeface="Consolas" pitchFamily="49" charset="0"/>
            </a:endParaRPr>
          </a:p>
        </p:txBody>
      </p:sp>
      <p:grpSp>
        <p:nvGrpSpPr>
          <p:cNvPr id="11" name="Group 10"/>
          <p:cNvGrpSpPr/>
          <p:nvPr/>
        </p:nvGrpSpPr>
        <p:grpSpPr>
          <a:xfrm>
            <a:off x="2209800" y="2209800"/>
            <a:ext cx="4191000" cy="990600"/>
            <a:chOff x="1981200" y="2362200"/>
            <a:chExt cx="4191000" cy="990600"/>
          </a:xfrm>
        </p:grpSpPr>
        <p:sp>
          <p:nvSpPr>
            <p:cNvPr id="12" name="Rectangle 4"/>
            <p:cNvSpPr>
              <a:spLocks noChangeArrowheads="1"/>
            </p:cNvSpPr>
            <p:nvPr/>
          </p:nvSpPr>
          <p:spPr bwMode="auto">
            <a:xfrm>
              <a:off x="1981200" y="23622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Cambria" panose="02040503050406030204" pitchFamily="18" charset="0"/>
                </a:rPr>
                <a:t>5</a:t>
              </a:r>
            </a:p>
          </p:txBody>
        </p:sp>
        <p:sp>
          <p:nvSpPr>
            <p:cNvPr id="13" name="Rectangle 5"/>
            <p:cNvSpPr>
              <a:spLocks noChangeArrowheads="1"/>
            </p:cNvSpPr>
            <p:nvPr/>
          </p:nvSpPr>
          <p:spPr bwMode="auto">
            <a:xfrm>
              <a:off x="2895600" y="23622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Cambria" panose="02040503050406030204" pitchFamily="18" charset="0"/>
                </a:rPr>
                <a:t>6</a:t>
              </a:r>
            </a:p>
          </p:txBody>
        </p:sp>
        <p:sp>
          <p:nvSpPr>
            <p:cNvPr id="14" name="Rectangle 6"/>
            <p:cNvSpPr>
              <a:spLocks noChangeArrowheads="1"/>
            </p:cNvSpPr>
            <p:nvPr/>
          </p:nvSpPr>
          <p:spPr bwMode="auto">
            <a:xfrm>
              <a:off x="5638800" y="23622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Cambria" panose="02040503050406030204" pitchFamily="18" charset="0"/>
                </a:rPr>
                <a:t>9</a:t>
              </a:r>
            </a:p>
          </p:txBody>
        </p:sp>
        <p:sp>
          <p:nvSpPr>
            <p:cNvPr id="15" name="Rectangle 7"/>
            <p:cNvSpPr>
              <a:spLocks noChangeArrowheads="1"/>
            </p:cNvSpPr>
            <p:nvPr/>
          </p:nvSpPr>
          <p:spPr bwMode="auto">
            <a:xfrm>
              <a:off x="4724400" y="23622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Cambria" panose="02040503050406030204" pitchFamily="18" charset="0"/>
                </a:rPr>
                <a:t>6</a:t>
              </a:r>
            </a:p>
          </p:txBody>
        </p:sp>
        <p:sp>
          <p:nvSpPr>
            <p:cNvPr id="16" name="Rectangle 8"/>
            <p:cNvSpPr>
              <a:spLocks noChangeArrowheads="1"/>
            </p:cNvSpPr>
            <p:nvPr/>
          </p:nvSpPr>
          <p:spPr bwMode="auto">
            <a:xfrm>
              <a:off x="3810000" y="2362200"/>
              <a:ext cx="533400" cy="457200"/>
            </a:xfrm>
            <a:prstGeom prst="rect">
              <a:avLst/>
            </a:prstGeom>
            <a:noFill/>
            <a:ln w="9525">
              <a:solidFill>
                <a:srgbClr val="FF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FF0000"/>
                  </a:solidFill>
                  <a:effectLst/>
                  <a:uLnTx/>
                  <a:uFillTx/>
                  <a:latin typeface="Cambria" panose="02040503050406030204" pitchFamily="18" charset="0"/>
                </a:rPr>
                <a:t>10</a:t>
              </a:r>
            </a:p>
          </p:txBody>
        </p:sp>
        <p:sp>
          <p:nvSpPr>
            <p:cNvPr id="17" name="Rectangle 11"/>
            <p:cNvSpPr>
              <a:spLocks noChangeArrowheads="1"/>
            </p:cNvSpPr>
            <p:nvPr/>
          </p:nvSpPr>
          <p:spPr bwMode="auto">
            <a:xfrm>
              <a:off x="1981200" y="31242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Cambria" panose="02040503050406030204" pitchFamily="18" charset="0"/>
                </a:rPr>
                <a:t>0</a:t>
              </a:r>
            </a:p>
          </p:txBody>
        </p:sp>
        <p:sp>
          <p:nvSpPr>
            <p:cNvPr id="18" name="Rectangle 12"/>
            <p:cNvSpPr>
              <a:spLocks noChangeArrowheads="1"/>
            </p:cNvSpPr>
            <p:nvPr/>
          </p:nvSpPr>
          <p:spPr bwMode="auto">
            <a:xfrm>
              <a:off x="2895600" y="31242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Cambria" panose="02040503050406030204" pitchFamily="18" charset="0"/>
                </a:rPr>
                <a:t>1</a:t>
              </a:r>
            </a:p>
          </p:txBody>
        </p:sp>
        <p:sp>
          <p:nvSpPr>
            <p:cNvPr id="19" name="Rectangle 13"/>
            <p:cNvSpPr>
              <a:spLocks noChangeArrowheads="1"/>
            </p:cNvSpPr>
            <p:nvPr/>
          </p:nvSpPr>
          <p:spPr bwMode="auto">
            <a:xfrm>
              <a:off x="5638800" y="31242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Cambria" panose="02040503050406030204" pitchFamily="18" charset="0"/>
                </a:rPr>
                <a:t>4</a:t>
              </a:r>
            </a:p>
          </p:txBody>
        </p:sp>
        <p:sp>
          <p:nvSpPr>
            <p:cNvPr id="20" name="Rectangle 14"/>
            <p:cNvSpPr>
              <a:spLocks noChangeArrowheads="1"/>
            </p:cNvSpPr>
            <p:nvPr/>
          </p:nvSpPr>
          <p:spPr bwMode="auto">
            <a:xfrm>
              <a:off x="4724400" y="31242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000066"/>
                  </a:solidFill>
                  <a:effectLst/>
                  <a:uLnTx/>
                  <a:uFillTx/>
                  <a:latin typeface="Cambria" panose="02040503050406030204" pitchFamily="18" charset="0"/>
                </a:rPr>
                <a:t>3</a:t>
              </a:r>
            </a:p>
          </p:txBody>
        </p:sp>
        <p:sp>
          <p:nvSpPr>
            <p:cNvPr id="21" name="Rectangle 15"/>
            <p:cNvSpPr>
              <a:spLocks noChangeArrowheads="1"/>
            </p:cNvSpPr>
            <p:nvPr/>
          </p:nvSpPr>
          <p:spPr bwMode="auto">
            <a:xfrm>
              <a:off x="3810000" y="3124200"/>
              <a:ext cx="533400" cy="228600"/>
            </a:xfrm>
            <a:prstGeom prst="rect">
              <a:avLst/>
            </a:prstGeom>
            <a:noFill/>
            <a:ln w="9525">
              <a:no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FF0000"/>
                  </a:solidFill>
                  <a:effectLst/>
                  <a:uLnTx/>
                  <a:uFillTx/>
                  <a:latin typeface="Cambria" panose="02040503050406030204" pitchFamily="18" charset="0"/>
                </a:rPr>
                <a:t>2</a:t>
              </a:r>
            </a:p>
          </p:txBody>
        </p:sp>
      </p:grpSp>
    </p:spTree>
    <p:extLst>
      <p:ext uri="{BB962C8B-B14F-4D97-AF65-F5344CB8AC3E}">
        <p14:creationId xmlns:p14="http://schemas.microsoft.com/office/powerpoint/2010/main" val="34819962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Duyệt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22" name="Content Placeholder 2"/>
          <p:cNvSpPr txBox="1">
            <a:spLocks/>
          </p:cNvSpPr>
          <p:nvPr/>
        </p:nvSpPr>
        <p:spPr bwMode="auto">
          <a:xfrm>
            <a:off x="512600" y="1066800"/>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Dùng vòng lặp for</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Ví dụ duyệt mảng diem</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nn-NO" sz="2200" b="1" i="0" u="none" strike="noStrike" kern="0" cap="none" spc="0" normalizeH="0" baseline="0" noProof="0" smtClean="0">
                <a:ln>
                  <a:noFill/>
                </a:ln>
                <a:solidFill>
                  <a:srgbClr val="002060"/>
                </a:solidFill>
                <a:effectLst/>
                <a:uLnTx/>
                <a:uFillTx/>
                <a:latin typeface="Cambria" panose="02040503050406030204" pitchFamily="18" charset="0"/>
              </a:rPr>
              <a:t>for (int i = 0; i &lt; diem.Length; 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002060"/>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002060"/>
                </a:solidFill>
                <a:effectLst/>
                <a:uLnTx/>
                <a:uFillTx/>
                <a:latin typeface="Cambria" panose="02040503050406030204" pitchFamily="18" charset="0"/>
              </a:rPr>
              <a:t>	Console.WriteLine(diem[i].ToString());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002060"/>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Duyệt và gán phần tử</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nn-NO" sz="2400" b="1" i="0" u="none" strike="noStrike" kern="0" cap="none" spc="0" normalizeH="0" baseline="0" noProof="0" smtClean="0">
                <a:ln>
                  <a:noFill/>
                </a:ln>
                <a:solidFill>
                  <a:srgbClr val="002060"/>
                </a:solidFill>
                <a:effectLst/>
                <a:uLnTx/>
                <a:uFillTx/>
                <a:latin typeface="Cambria" panose="02040503050406030204" pitchFamily="18" charset="0"/>
              </a:rPr>
              <a:t>for (int i = 0; i &lt; diem.Length; 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		diem[i] += 1;                	Console.WriteLine(diem[i].ToString());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6370096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Duyệt Mảng bằng foreach</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Ví dụ</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nn-NO" sz="2200" b="1" i="0" u="none" strike="noStrike" kern="0" cap="none" spc="0" normalizeH="0" baseline="0" noProof="0" smtClean="0">
                <a:ln>
                  <a:noFill/>
                </a:ln>
                <a:solidFill>
                  <a:srgbClr val="0000FF"/>
                </a:solidFill>
                <a:effectLst/>
                <a:uLnTx/>
                <a:uFillTx/>
                <a:latin typeface="Cambria" panose="02040503050406030204" pitchFamily="18" charset="0"/>
              </a:rPr>
              <a:t>foreach (int i in diem)</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0000FF"/>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2B91AF"/>
                </a:solidFill>
                <a:effectLst/>
                <a:uLnTx/>
                <a:uFillTx/>
                <a:latin typeface="Cambria" panose="02040503050406030204" pitchFamily="18" charset="0"/>
              </a:rPr>
              <a:t>	Console.WriteLine(i.ToString());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None/>
              <a:tabLst/>
              <a:defRPr/>
            </a:pPr>
            <a:r>
              <a:rPr kumimoji="0" lang="en-US" sz="2200" b="1" i="0" u="none" strike="noStrike" kern="0" cap="none" spc="0" normalizeH="0" baseline="0" noProof="0" smtClean="0">
                <a:ln>
                  <a:noFill/>
                </a:ln>
                <a:solidFill>
                  <a:srgbClr val="000066">
                    <a:lumMod val="60000"/>
                    <a:lumOff val="40000"/>
                  </a:srgbClr>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Không nên dùng foreach khi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Cần duyệt một phần trong mảng (ví dụ duyệt từ phần tử thứ 2 tới thứ 10)</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Cần duyệt từ cuối về đầu mảng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Cần biết chỉ số mảng trong vòng lặp</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Cần thay đổi giá trị của phần tử mảng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a:ln>
                <a:noFill/>
              </a:ln>
              <a:solidFill>
                <a:srgbClr val="000066"/>
              </a:solidFill>
              <a:effectLst/>
              <a:uLnTx/>
              <a:uFillTx/>
              <a:latin typeface="Cambria" panose="02040503050406030204" pitchFamily="18" charset="0"/>
            </a:endParaRPr>
          </a:p>
        </p:txBody>
      </p:sp>
    </p:spTree>
    <p:extLst>
      <p:ext uri="{BB962C8B-B14F-4D97-AF65-F5344CB8AC3E}">
        <p14:creationId xmlns:p14="http://schemas.microsoft.com/office/powerpoint/2010/main" val="36034797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Sao chép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Mảng là kiểu tham chiếu </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gán mảng là gán tham chiếu</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Ví dụ</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cs typeface="Consolas" pitchFamily="49" charset="0"/>
                <a:sym typeface="Wingdings" pitchFamily="2" charset="2"/>
              </a:rPr>
              <a:t>int[] mangA = diem;</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sym typeface="Wingdings" pitchFamily="2" charset="2"/>
              </a:rPr>
              <a:t> mangA và diem cùng tham chiếu đến vùng nhớ chứa các phần tử của mảng</a:t>
            </a: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Thay đổi giá trị trong mangA sẽ ảnh hưởng đến diem</a:t>
            </a:r>
            <a:endParaRPr kumimoji="0" lang="en-US" sz="28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42860550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Sao chép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pSp>
        <p:nvGrpSpPr>
          <p:cNvPr id="9" name="Group 8"/>
          <p:cNvGrpSpPr/>
          <p:nvPr/>
        </p:nvGrpSpPr>
        <p:grpSpPr>
          <a:xfrm>
            <a:off x="1905000" y="1015425"/>
            <a:ext cx="4800600" cy="2642175"/>
            <a:chOff x="1905000" y="1066800"/>
            <a:chExt cx="4800600" cy="2642175"/>
          </a:xfrm>
        </p:grpSpPr>
        <p:sp>
          <p:nvSpPr>
            <p:cNvPr id="11" name="TextBox 10"/>
            <p:cNvSpPr txBox="1"/>
            <p:nvPr/>
          </p:nvSpPr>
          <p:spPr>
            <a:xfrm>
              <a:off x="3657600" y="1066800"/>
              <a:ext cx="1072730" cy="5847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a:noFill/>
                  </a:ln>
                  <a:solidFill>
                    <a:srgbClr val="000066"/>
                  </a:solidFill>
                  <a:effectLst/>
                  <a:uLnTx/>
                  <a:uFillTx/>
                  <a:latin typeface="Arial"/>
                </a:rPr>
                <a:t>diem</a:t>
              </a:r>
            </a:p>
          </p:txBody>
        </p:sp>
        <p:sp>
          <p:nvSpPr>
            <p:cNvPr id="12" name="TextBox 11"/>
            <p:cNvSpPr txBox="1"/>
            <p:nvPr/>
          </p:nvSpPr>
          <p:spPr>
            <a:xfrm>
              <a:off x="3352800" y="3124200"/>
              <a:ext cx="2133600"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a:noFill/>
                  </a:ln>
                  <a:solidFill>
                    <a:srgbClr val="000066"/>
                  </a:solidFill>
                  <a:effectLst/>
                  <a:uLnTx/>
                  <a:uFillTx/>
                  <a:latin typeface="Arial"/>
                </a:rPr>
                <a:t>mangA</a:t>
              </a:r>
            </a:p>
          </p:txBody>
        </p:sp>
        <p:sp>
          <p:nvSpPr>
            <p:cNvPr id="13" name="Down Arrow 12"/>
            <p:cNvSpPr/>
            <p:nvPr/>
          </p:nvSpPr>
          <p:spPr>
            <a:xfrm>
              <a:off x="4038600" y="1600200"/>
              <a:ext cx="228600" cy="381000"/>
            </a:xfrm>
            <a:prstGeom prst="downArrow">
              <a:avLst/>
            </a:prstGeom>
            <a:solidFill>
              <a:srgbClr val="2045AE"/>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sp>
          <p:nvSpPr>
            <p:cNvPr id="14" name="Freeform 13"/>
            <p:cNvSpPr/>
            <p:nvPr/>
          </p:nvSpPr>
          <p:spPr>
            <a:xfrm flipV="1">
              <a:off x="4038600" y="2819400"/>
              <a:ext cx="228600" cy="381000"/>
            </a:xfrm>
            <a:custGeom>
              <a:avLst/>
              <a:gdLst>
                <a:gd name="connsiteX0" fmla="*/ 0 w 228600"/>
                <a:gd name="connsiteY0" fmla="*/ 419100 h 533400"/>
                <a:gd name="connsiteX1" fmla="*/ 57150 w 228600"/>
                <a:gd name="connsiteY1" fmla="*/ 419100 h 533400"/>
                <a:gd name="connsiteX2" fmla="*/ 57150 w 228600"/>
                <a:gd name="connsiteY2" fmla="*/ 0 h 533400"/>
                <a:gd name="connsiteX3" fmla="*/ 171450 w 228600"/>
                <a:gd name="connsiteY3" fmla="*/ 0 h 533400"/>
                <a:gd name="connsiteX4" fmla="*/ 171450 w 228600"/>
                <a:gd name="connsiteY4" fmla="*/ 419100 h 533400"/>
                <a:gd name="connsiteX5" fmla="*/ 228600 w 228600"/>
                <a:gd name="connsiteY5" fmla="*/ 419100 h 533400"/>
                <a:gd name="connsiteX6" fmla="*/ 114300 w 228600"/>
                <a:gd name="connsiteY6" fmla="*/ 533400 h 533400"/>
                <a:gd name="connsiteX7" fmla="*/ 0 w 228600"/>
                <a:gd name="connsiteY7" fmla="*/ 419100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8600" h="533400">
                  <a:moveTo>
                    <a:pt x="0" y="419100"/>
                  </a:moveTo>
                  <a:lnTo>
                    <a:pt x="57150" y="419100"/>
                  </a:lnTo>
                  <a:lnTo>
                    <a:pt x="57150" y="0"/>
                  </a:lnTo>
                  <a:lnTo>
                    <a:pt x="171450" y="0"/>
                  </a:lnTo>
                  <a:lnTo>
                    <a:pt x="171450" y="419100"/>
                  </a:lnTo>
                  <a:lnTo>
                    <a:pt x="228600" y="419100"/>
                  </a:lnTo>
                  <a:lnTo>
                    <a:pt x="114300" y="533400"/>
                  </a:lnTo>
                  <a:lnTo>
                    <a:pt x="0" y="419100"/>
                  </a:lnTo>
                  <a:close/>
                </a:path>
              </a:pathLst>
            </a:custGeom>
            <a:solidFill>
              <a:srgbClr val="2045AE"/>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sp>
          <p:nvSpPr>
            <p:cNvPr id="15" name="Rectangle 14"/>
            <p:cNvSpPr/>
            <p:nvPr/>
          </p:nvSpPr>
          <p:spPr>
            <a:xfrm>
              <a:off x="1905000" y="2133600"/>
              <a:ext cx="4800600" cy="609600"/>
            </a:xfrm>
            <a:prstGeom prst="rect">
              <a:avLst/>
            </a:prstGeom>
            <a:solidFill>
              <a:srgbClr val="FFFFFF"/>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grpSp>
          <p:nvGrpSpPr>
            <p:cNvPr id="16" name="Group 15"/>
            <p:cNvGrpSpPr/>
            <p:nvPr/>
          </p:nvGrpSpPr>
          <p:grpSpPr>
            <a:xfrm>
              <a:off x="2209800" y="2209800"/>
              <a:ext cx="4191000" cy="457200"/>
              <a:chOff x="1447800" y="4800600"/>
              <a:chExt cx="4191000" cy="457200"/>
            </a:xfrm>
          </p:grpSpPr>
          <p:sp>
            <p:nvSpPr>
              <p:cNvPr id="17" name="Rectangle 16"/>
              <p:cNvSpPr>
                <a:spLocks noChangeArrowheads="1"/>
              </p:cNvSpPr>
              <p:nvPr/>
            </p:nvSpPr>
            <p:spPr bwMode="auto">
              <a:xfrm>
                <a:off x="14478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5</a:t>
                </a:r>
              </a:p>
            </p:txBody>
          </p:sp>
          <p:sp>
            <p:nvSpPr>
              <p:cNvPr id="18" name="Rectangle 17"/>
              <p:cNvSpPr>
                <a:spLocks noChangeArrowheads="1"/>
              </p:cNvSpPr>
              <p:nvPr/>
            </p:nvSpPr>
            <p:spPr bwMode="auto">
              <a:xfrm>
                <a:off x="23622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6</a:t>
                </a:r>
              </a:p>
            </p:txBody>
          </p:sp>
          <p:sp>
            <p:nvSpPr>
              <p:cNvPr id="19" name="Rectangle 18"/>
              <p:cNvSpPr>
                <a:spLocks noChangeArrowheads="1"/>
              </p:cNvSpPr>
              <p:nvPr/>
            </p:nvSpPr>
            <p:spPr bwMode="auto">
              <a:xfrm>
                <a:off x="51054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9</a:t>
                </a:r>
              </a:p>
            </p:txBody>
          </p:sp>
          <p:sp>
            <p:nvSpPr>
              <p:cNvPr id="20" name="Rectangle 19"/>
              <p:cNvSpPr>
                <a:spLocks noChangeArrowheads="1"/>
              </p:cNvSpPr>
              <p:nvPr/>
            </p:nvSpPr>
            <p:spPr bwMode="auto">
              <a:xfrm>
                <a:off x="41910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6</a:t>
                </a:r>
              </a:p>
            </p:txBody>
          </p:sp>
          <p:sp>
            <p:nvSpPr>
              <p:cNvPr id="21" name="Rectangle 20"/>
              <p:cNvSpPr>
                <a:spLocks noChangeArrowheads="1"/>
              </p:cNvSpPr>
              <p:nvPr/>
            </p:nvSpPr>
            <p:spPr bwMode="auto">
              <a:xfrm>
                <a:off x="32766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7</a:t>
                </a:r>
              </a:p>
            </p:txBody>
          </p:sp>
        </p:grpSp>
      </p:grpSp>
      <p:grpSp>
        <p:nvGrpSpPr>
          <p:cNvPr id="22" name="Group 21"/>
          <p:cNvGrpSpPr/>
          <p:nvPr/>
        </p:nvGrpSpPr>
        <p:grpSpPr>
          <a:xfrm>
            <a:off x="1981200" y="3987225"/>
            <a:ext cx="4800600" cy="2642175"/>
            <a:chOff x="1981200" y="3886200"/>
            <a:chExt cx="4800600" cy="2642175"/>
          </a:xfrm>
        </p:grpSpPr>
        <p:sp>
          <p:nvSpPr>
            <p:cNvPr id="23" name="TextBox 22"/>
            <p:cNvSpPr txBox="1"/>
            <p:nvPr/>
          </p:nvSpPr>
          <p:spPr>
            <a:xfrm>
              <a:off x="3733800" y="3886200"/>
              <a:ext cx="1072730" cy="5847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a:noFill/>
                  </a:ln>
                  <a:solidFill>
                    <a:srgbClr val="000066"/>
                  </a:solidFill>
                  <a:effectLst/>
                  <a:uLnTx/>
                  <a:uFillTx/>
                  <a:latin typeface="Arial"/>
                </a:rPr>
                <a:t>diem</a:t>
              </a:r>
            </a:p>
          </p:txBody>
        </p:sp>
        <p:sp>
          <p:nvSpPr>
            <p:cNvPr id="24" name="TextBox 23"/>
            <p:cNvSpPr txBox="1"/>
            <p:nvPr/>
          </p:nvSpPr>
          <p:spPr>
            <a:xfrm>
              <a:off x="3581400" y="5943600"/>
              <a:ext cx="2133600"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smtClean="0">
                  <a:ln>
                    <a:noFill/>
                  </a:ln>
                  <a:solidFill>
                    <a:srgbClr val="000066"/>
                  </a:solidFill>
                  <a:effectLst/>
                  <a:uLnTx/>
                  <a:uFillTx/>
                  <a:latin typeface="Arial"/>
                </a:rPr>
                <a:t>mangA</a:t>
              </a:r>
            </a:p>
          </p:txBody>
        </p:sp>
        <p:sp>
          <p:nvSpPr>
            <p:cNvPr id="25" name="Down Arrow 24"/>
            <p:cNvSpPr/>
            <p:nvPr/>
          </p:nvSpPr>
          <p:spPr>
            <a:xfrm>
              <a:off x="4114800" y="4419600"/>
              <a:ext cx="228600" cy="381000"/>
            </a:xfrm>
            <a:prstGeom prst="downArrow">
              <a:avLst/>
            </a:prstGeom>
            <a:solidFill>
              <a:srgbClr val="2045AE"/>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sp>
          <p:nvSpPr>
            <p:cNvPr id="26" name="Freeform 25"/>
            <p:cNvSpPr/>
            <p:nvPr/>
          </p:nvSpPr>
          <p:spPr>
            <a:xfrm flipV="1">
              <a:off x="4114800" y="5638800"/>
              <a:ext cx="228600" cy="381000"/>
            </a:xfrm>
            <a:custGeom>
              <a:avLst/>
              <a:gdLst>
                <a:gd name="connsiteX0" fmla="*/ 0 w 228600"/>
                <a:gd name="connsiteY0" fmla="*/ 419100 h 533400"/>
                <a:gd name="connsiteX1" fmla="*/ 57150 w 228600"/>
                <a:gd name="connsiteY1" fmla="*/ 419100 h 533400"/>
                <a:gd name="connsiteX2" fmla="*/ 57150 w 228600"/>
                <a:gd name="connsiteY2" fmla="*/ 0 h 533400"/>
                <a:gd name="connsiteX3" fmla="*/ 171450 w 228600"/>
                <a:gd name="connsiteY3" fmla="*/ 0 h 533400"/>
                <a:gd name="connsiteX4" fmla="*/ 171450 w 228600"/>
                <a:gd name="connsiteY4" fmla="*/ 419100 h 533400"/>
                <a:gd name="connsiteX5" fmla="*/ 228600 w 228600"/>
                <a:gd name="connsiteY5" fmla="*/ 419100 h 533400"/>
                <a:gd name="connsiteX6" fmla="*/ 114300 w 228600"/>
                <a:gd name="connsiteY6" fmla="*/ 533400 h 533400"/>
                <a:gd name="connsiteX7" fmla="*/ 0 w 228600"/>
                <a:gd name="connsiteY7" fmla="*/ 419100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8600" h="533400">
                  <a:moveTo>
                    <a:pt x="0" y="419100"/>
                  </a:moveTo>
                  <a:lnTo>
                    <a:pt x="57150" y="419100"/>
                  </a:lnTo>
                  <a:lnTo>
                    <a:pt x="57150" y="0"/>
                  </a:lnTo>
                  <a:lnTo>
                    <a:pt x="171450" y="0"/>
                  </a:lnTo>
                  <a:lnTo>
                    <a:pt x="171450" y="419100"/>
                  </a:lnTo>
                  <a:lnTo>
                    <a:pt x="228600" y="419100"/>
                  </a:lnTo>
                  <a:lnTo>
                    <a:pt x="114300" y="533400"/>
                  </a:lnTo>
                  <a:lnTo>
                    <a:pt x="0" y="419100"/>
                  </a:lnTo>
                  <a:close/>
                </a:path>
              </a:pathLst>
            </a:custGeom>
            <a:solidFill>
              <a:srgbClr val="2045AE"/>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sp>
          <p:nvSpPr>
            <p:cNvPr id="27" name="Rectangle 26"/>
            <p:cNvSpPr/>
            <p:nvPr/>
          </p:nvSpPr>
          <p:spPr>
            <a:xfrm>
              <a:off x="1981200" y="4953000"/>
              <a:ext cx="4800600" cy="609600"/>
            </a:xfrm>
            <a:prstGeom prst="rect">
              <a:avLst/>
            </a:prstGeom>
            <a:solidFill>
              <a:srgbClr val="FFFFFF"/>
            </a:solidFill>
            <a:ln w="25400" cap="flat" cmpd="sng" algn="ctr">
              <a:solidFill>
                <a:srgbClr val="2045AE">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FFFF"/>
                </a:solidFill>
                <a:effectLst/>
                <a:uLnTx/>
                <a:uFillTx/>
                <a:latin typeface="Arial"/>
              </a:endParaRPr>
            </a:p>
          </p:txBody>
        </p:sp>
        <p:grpSp>
          <p:nvGrpSpPr>
            <p:cNvPr id="28" name="Group 27"/>
            <p:cNvGrpSpPr/>
            <p:nvPr/>
          </p:nvGrpSpPr>
          <p:grpSpPr>
            <a:xfrm>
              <a:off x="2286000" y="5029200"/>
              <a:ext cx="4191000" cy="457200"/>
              <a:chOff x="1447800" y="4800600"/>
              <a:chExt cx="4191000" cy="457200"/>
            </a:xfrm>
          </p:grpSpPr>
          <p:sp>
            <p:nvSpPr>
              <p:cNvPr id="29" name="Rectangle 28"/>
              <p:cNvSpPr>
                <a:spLocks noChangeArrowheads="1"/>
              </p:cNvSpPr>
              <p:nvPr/>
            </p:nvSpPr>
            <p:spPr bwMode="auto">
              <a:xfrm>
                <a:off x="14478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5</a:t>
                </a:r>
              </a:p>
            </p:txBody>
          </p:sp>
          <p:sp>
            <p:nvSpPr>
              <p:cNvPr id="30" name="Rectangle 29"/>
              <p:cNvSpPr>
                <a:spLocks noChangeArrowheads="1"/>
              </p:cNvSpPr>
              <p:nvPr/>
            </p:nvSpPr>
            <p:spPr bwMode="auto">
              <a:xfrm>
                <a:off x="23622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6</a:t>
                </a:r>
              </a:p>
            </p:txBody>
          </p:sp>
          <p:sp>
            <p:nvSpPr>
              <p:cNvPr id="31" name="Rectangle 30"/>
              <p:cNvSpPr>
                <a:spLocks noChangeArrowheads="1"/>
              </p:cNvSpPr>
              <p:nvPr/>
            </p:nvSpPr>
            <p:spPr bwMode="auto">
              <a:xfrm>
                <a:off x="51054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9</a:t>
                </a:r>
              </a:p>
            </p:txBody>
          </p:sp>
          <p:sp>
            <p:nvSpPr>
              <p:cNvPr id="32" name="Rectangle 31"/>
              <p:cNvSpPr>
                <a:spLocks noChangeArrowheads="1"/>
              </p:cNvSpPr>
              <p:nvPr/>
            </p:nvSpPr>
            <p:spPr bwMode="auto">
              <a:xfrm>
                <a:off x="4191000" y="4800600"/>
                <a:ext cx="533400" cy="457200"/>
              </a:xfrm>
              <a:prstGeom prst="rect">
                <a:avLst/>
              </a:prstGeom>
              <a:noFill/>
              <a:ln w="9525">
                <a:solidFill>
                  <a:srgbClr val="000066"/>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000066"/>
                    </a:solidFill>
                    <a:effectLst/>
                    <a:uLnTx/>
                    <a:uFillTx/>
                    <a:latin typeface="Arial"/>
                  </a:rPr>
                  <a:t>6</a:t>
                </a:r>
              </a:p>
            </p:txBody>
          </p:sp>
          <p:sp>
            <p:nvSpPr>
              <p:cNvPr id="33" name="Rectangle 32"/>
              <p:cNvSpPr>
                <a:spLocks noChangeArrowheads="1"/>
              </p:cNvSpPr>
              <p:nvPr/>
            </p:nvSpPr>
            <p:spPr bwMode="auto">
              <a:xfrm>
                <a:off x="3276600" y="4800600"/>
                <a:ext cx="533400" cy="457200"/>
              </a:xfrm>
              <a:prstGeom prst="rect">
                <a:avLst/>
              </a:prstGeom>
              <a:noFill/>
              <a:ln w="9525">
                <a:solidFill>
                  <a:srgbClr val="FF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smtClean="0">
                    <a:ln>
                      <a:noFill/>
                    </a:ln>
                    <a:solidFill>
                      <a:srgbClr val="FF0000"/>
                    </a:solidFill>
                    <a:effectLst/>
                    <a:uLnTx/>
                    <a:uFillTx/>
                    <a:latin typeface="Arial"/>
                  </a:rPr>
                  <a:t>8</a:t>
                </a:r>
              </a:p>
            </p:txBody>
          </p:sp>
        </p:grpSp>
      </p:grpSp>
    </p:spTree>
    <p:extLst>
      <p:ext uri="{BB962C8B-B14F-4D97-AF65-F5344CB8AC3E}">
        <p14:creationId xmlns:p14="http://schemas.microsoft.com/office/powerpoint/2010/main" val="20206086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Sao chép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Tạo mảng mới và gán giá trị từ mảng cũ</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Dùng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CopyTo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int[] mangA = new int[diem.Length];</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diem.CopyTo(mangA, 0);</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Dùng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Array.Copy</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Array.Copy(diem, mangA, diem.Length);</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Dùng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Clone</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mangA = (int[]) diem.Clone();</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9837101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Đảo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lvl="0" indent="0" algn="just">
              <a:buClr>
                <a:srgbClr val="3DC5C5"/>
              </a:buClr>
              <a:buNone/>
              <a:defRPr/>
            </a:pPr>
            <a:r>
              <a:rPr lang="vi-VN" sz="2800" smtClean="0">
                <a:solidFill>
                  <a:srgbClr val="002060"/>
                </a:solidFill>
                <a:latin typeface="Cambria" panose="02040503050406030204" pitchFamily="18" charset="0"/>
              </a:rPr>
              <a:t>Phương </a:t>
            </a:r>
            <a:r>
              <a:rPr lang="vi-VN" sz="2800">
                <a:solidFill>
                  <a:srgbClr val="002060"/>
                </a:solidFill>
                <a:latin typeface="Cambria" panose="02040503050406030204" pitchFamily="18" charset="0"/>
              </a:rPr>
              <a:t>thức </a:t>
            </a:r>
            <a:r>
              <a:rPr lang="vi-VN" sz="2800">
                <a:solidFill>
                  <a:srgbClr val="FF0000"/>
                </a:solidFill>
                <a:latin typeface="Cambria" panose="02040503050406030204" pitchFamily="18" charset="0"/>
              </a:rPr>
              <a:t>Reverse </a:t>
            </a:r>
            <a:r>
              <a:rPr lang="vi-VN" sz="2800">
                <a:solidFill>
                  <a:srgbClr val="002060"/>
                </a:solidFill>
                <a:latin typeface="Cambria" panose="02040503050406030204" pitchFamily="18" charset="0"/>
              </a:rPr>
              <a:t>của lớp </a:t>
            </a:r>
            <a:r>
              <a:rPr lang="vi-VN" sz="2800">
                <a:solidFill>
                  <a:srgbClr val="FF0000"/>
                </a:solidFill>
                <a:latin typeface="Cambria" panose="02040503050406030204" pitchFamily="18" charset="0"/>
              </a:rPr>
              <a:t>Array</a:t>
            </a:r>
            <a:r>
              <a:rPr lang="vi-VN" sz="2800">
                <a:solidFill>
                  <a:srgbClr val="002060"/>
                </a:solidFill>
                <a:latin typeface="Cambria" panose="02040503050406030204" pitchFamily="18" charset="0"/>
              </a:rPr>
              <a:t> thực hiện việc đảo thứ tự các phần tử trong </a:t>
            </a:r>
            <a:r>
              <a:rPr lang="vi-VN" sz="2800" smtClean="0">
                <a:solidFill>
                  <a:srgbClr val="002060"/>
                </a:solidFill>
                <a:latin typeface="Cambria" panose="02040503050406030204" pitchFamily="18" charset="0"/>
              </a:rPr>
              <a:t>mảng. </a:t>
            </a:r>
            <a:r>
              <a:rPr lang="vi-VN" sz="2800">
                <a:solidFill>
                  <a:srgbClr val="002060"/>
                </a:solidFill>
                <a:latin typeface="Cambria" panose="02040503050406030204" pitchFamily="18" charset="0"/>
              </a:rPr>
              <a:t>Cú pháp thực hiện: </a:t>
            </a:r>
            <a:endParaRPr kumimoji="0" lang="en-US" sz="2800" b="0" i="0" u="none" strike="noStrike" kern="0" cap="none" spc="0" normalizeH="0" baseline="0" noProof="0" smtClean="0">
              <a:ln>
                <a:noFill/>
              </a:ln>
              <a:solidFill>
                <a:srgbClr val="002060"/>
              </a:solidFill>
              <a:effectLst/>
              <a:uLnTx/>
              <a:uFillTx/>
              <a:latin typeface="Cambria" panose="02040503050406030204" pitchFamily="18" charset="0"/>
            </a:endParaRPr>
          </a:p>
          <a:p>
            <a:pPr marL="0" lvl="0" indent="0" algn="just">
              <a:buClr>
                <a:srgbClr val="3DC5C5"/>
              </a:buClr>
              <a:buNone/>
              <a:defRPr/>
            </a:pPr>
            <a:r>
              <a:rPr lang="en-US">
                <a:solidFill>
                  <a:srgbClr val="002060"/>
                </a:solidFill>
                <a:latin typeface="Cambria" panose="02040503050406030204" pitchFamily="18" charset="0"/>
              </a:rPr>
              <a:t>int[] mang = { 15, 26, 7, 28, 19, 6 }; </a:t>
            </a:r>
            <a:endParaRPr lang="en-US" smtClean="0">
              <a:solidFill>
                <a:srgbClr val="002060"/>
              </a:solidFill>
              <a:latin typeface="Cambria" panose="02040503050406030204" pitchFamily="18" charset="0"/>
            </a:endParaRPr>
          </a:p>
          <a:p>
            <a:pPr marL="0" lvl="0" indent="0" algn="just">
              <a:buClr>
                <a:srgbClr val="3DC5C5"/>
              </a:buClr>
              <a:buNone/>
              <a:defRPr/>
            </a:pPr>
            <a:r>
              <a:rPr lang="en-US">
                <a:solidFill>
                  <a:srgbClr val="FF0000"/>
                </a:solidFill>
                <a:latin typeface="Cambria" panose="02040503050406030204" pitchFamily="18" charset="0"/>
              </a:rPr>
              <a:t>Array.Reverse(mang); </a:t>
            </a:r>
            <a:endParaRPr lang="en-US" smtClean="0">
              <a:solidFill>
                <a:srgbClr val="FF0000"/>
              </a:solidFill>
              <a:latin typeface="Cambria" panose="02040503050406030204" pitchFamily="18" charset="0"/>
            </a:endParaRPr>
          </a:p>
          <a:p>
            <a:pPr marL="0" lvl="0" indent="0" algn="just">
              <a:buClr>
                <a:srgbClr val="3DC5C5"/>
              </a:buClr>
              <a:buNone/>
              <a:defRPr/>
            </a:pPr>
            <a:r>
              <a:rPr kumimoji="0" lang="en-US" sz="3200" b="1" i="0" u="sng" strike="noStrike" kern="0" cap="none" spc="0" normalizeH="0" baseline="0" noProof="0" smtClean="0">
                <a:ln>
                  <a:noFill/>
                </a:ln>
                <a:solidFill>
                  <a:srgbClr val="002060"/>
                </a:solidFill>
                <a:effectLst/>
                <a:uLnTx/>
                <a:uFillTx/>
                <a:latin typeface="Cambria" panose="02040503050406030204" pitchFamily="18" charset="0"/>
              </a:rPr>
              <a:t>Kết</a:t>
            </a:r>
            <a:r>
              <a:rPr kumimoji="0" lang="en-US" sz="3200" b="1" i="0" u="sng" strike="noStrike" kern="0" cap="none" spc="0" normalizeH="0" noProof="0" smtClean="0">
                <a:ln>
                  <a:noFill/>
                </a:ln>
                <a:solidFill>
                  <a:srgbClr val="002060"/>
                </a:solidFill>
                <a:effectLst/>
                <a:uLnTx/>
                <a:uFillTx/>
                <a:latin typeface="Cambria" panose="02040503050406030204" pitchFamily="18" charset="0"/>
              </a:rPr>
              <a:t> quả:</a:t>
            </a:r>
          </a:p>
          <a:p>
            <a:pPr marL="0" indent="0" algn="just">
              <a:buClr>
                <a:srgbClr val="3DC5C5"/>
              </a:buClr>
              <a:buNone/>
              <a:defRPr/>
            </a:pPr>
            <a:r>
              <a:rPr lang="en-US">
                <a:solidFill>
                  <a:srgbClr val="002060"/>
                </a:solidFill>
                <a:latin typeface="Cambria" panose="02040503050406030204" pitchFamily="18" charset="0"/>
              </a:rPr>
              <a:t>mang = { </a:t>
            </a:r>
            <a:r>
              <a:rPr lang="en-US" smtClean="0">
                <a:solidFill>
                  <a:srgbClr val="002060"/>
                </a:solidFill>
                <a:latin typeface="Cambria" panose="02040503050406030204" pitchFamily="18" charset="0"/>
              </a:rPr>
              <a:t>6,19,28,7,26,15}; </a:t>
            </a: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4858530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Sắp xếp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lvl="0" indent="0" algn="just">
              <a:buClr>
                <a:srgbClr val="3DC5C5"/>
              </a:buClr>
              <a:buNone/>
              <a:defRPr/>
            </a:pPr>
            <a:r>
              <a:rPr lang="vi-VN" sz="2800" smtClean="0">
                <a:solidFill>
                  <a:srgbClr val="002060"/>
                </a:solidFill>
                <a:latin typeface="Cambria" panose="02040503050406030204" pitchFamily="18" charset="0"/>
              </a:rPr>
              <a:t>Phương </a:t>
            </a:r>
            <a:r>
              <a:rPr lang="vi-VN" sz="2800">
                <a:solidFill>
                  <a:srgbClr val="002060"/>
                </a:solidFill>
                <a:latin typeface="Cambria" panose="02040503050406030204" pitchFamily="18" charset="0"/>
              </a:rPr>
              <a:t>thức </a:t>
            </a:r>
            <a:r>
              <a:rPr lang="vi-VN" sz="2800">
                <a:solidFill>
                  <a:srgbClr val="FF0000"/>
                </a:solidFill>
                <a:latin typeface="Cambria" panose="02040503050406030204" pitchFamily="18" charset="0"/>
              </a:rPr>
              <a:t>Sort() </a:t>
            </a:r>
            <a:r>
              <a:rPr lang="vi-VN" sz="2800">
                <a:solidFill>
                  <a:srgbClr val="002060"/>
                </a:solidFill>
                <a:latin typeface="Cambria" panose="02040503050406030204" pitchFamily="18" charset="0"/>
              </a:rPr>
              <a:t>của lớp </a:t>
            </a:r>
            <a:r>
              <a:rPr lang="vi-VN" sz="2800">
                <a:solidFill>
                  <a:srgbClr val="FF0000"/>
                </a:solidFill>
                <a:latin typeface="Cambria" panose="02040503050406030204" pitchFamily="18" charset="0"/>
              </a:rPr>
              <a:t>Array</a:t>
            </a:r>
            <a:r>
              <a:rPr lang="vi-VN" sz="2800">
                <a:solidFill>
                  <a:srgbClr val="002060"/>
                </a:solidFill>
                <a:latin typeface="Cambria" panose="02040503050406030204" pitchFamily="18" charset="0"/>
              </a:rPr>
              <a:t> thực hiện việc sắp xếp các phần tử trong </a:t>
            </a:r>
            <a:r>
              <a:rPr lang="vi-VN" sz="2800" smtClean="0">
                <a:solidFill>
                  <a:srgbClr val="002060"/>
                </a:solidFill>
                <a:latin typeface="Cambria" panose="02040503050406030204" pitchFamily="18" charset="0"/>
              </a:rPr>
              <a:t>mảng. </a:t>
            </a:r>
            <a:r>
              <a:rPr lang="vi-VN" sz="2800">
                <a:solidFill>
                  <a:srgbClr val="002060"/>
                </a:solidFill>
                <a:latin typeface="Cambria" panose="02040503050406030204" pitchFamily="18" charset="0"/>
              </a:rPr>
              <a:t>Cú pháp thực hiện: </a:t>
            </a:r>
            <a:endParaRPr lang="en-US" sz="2800" smtClean="0">
              <a:solidFill>
                <a:srgbClr val="002060"/>
              </a:solidFill>
              <a:latin typeface="Cambria" panose="02040503050406030204" pitchFamily="18" charset="0"/>
            </a:endParaRPr>
          </a:p>
          <a:p>
            <a:pPr marL="0" lvl="0" indent="0" algn="ctr">
              <a:buClr>
                <a:srgbClr val="3DC5C5"/>
              </a:buClr>
              <a:buNone/>
              <a:defRPr/>
            </a:pPr>
            <a:r>
              <a:rPr lang="en-US" sz="2800" b="1">
                <a:solidFill>
                  <a:srgbClr val="002060"/>
                </a:solidFill>
                <a:latin typeface="Cambria" panose="02040503050406030204" pitchFamily="18" charset="0"/>
              </a:rPr>
              <a:t>Array.Sort(ten_mang); </a:t>
            </a:r>
            <a:endParaRPr lang="en-US" sz="2800" b="1" smtClean="0">
              <a:solidFill>
                <a:srgbClr val="002060"/>
              </a:solidFill>
              <a:latin typeface="Cambria" panose="02040503050406030204" pitchFamily="18" charset="0"/>
            </a:endParaRPr>
          </a:p>
          <a:p>
            <a:pPr marL="0" lvl="0" indent="0">
              <a:buClr>
                <a:srgbClr val="3DC5C5"/>
              </a:buClr>
              <a:buNone/>
              <a:defRPr/>
            </a:pPr>
            <a:r>
              <a:rPr lang="en-US" sz="2800" b="1" u="sng" smtClean="0">
                <a:solidFill>
                  <a:srgbClr val="002060"/>
                </a:solidFill>
                <a:latin typeface="Cambria" panose="02040503050406030204" pitchFamily="18" charset="0"/>
              </a:rPr>
              <a:t>Ví dụ:</a:t>
            </a:r>
          </a:p>
          <a:p>
            <a:pPr marL="0" indent="0">
              <a:buNone/>
            </a:pPr>
            <a:r>
              <a:rPr lang="en-US" sz="2800">
                <a:solidFill>
                  <a:srgbClr val="002060"/>
                </a:solidFill>
                <a:latin typeface="Cambria" panose="02040503050406030204" pitchFamily="18" charset="0"/>
              </a:rPr>
              <a:t>int[] mang = { 9, 5, 7, 4, 6 }; </a:t>
            </a:r>
          </a:p>
          <a:p>
            <a:pPr marL="0" indent="0">
              <a:buNone/>
            </a:pPr>
            <a:r>
              <a:rPr lang="en-US" sz="2800">
                <a:solidFill>
                  <a:srgbClr val="FF0000"/>
                </a:solidFill>
                <a:latin typeface="Cambria" panose="02040503050406030204" pitchFamily="18" charset="0"/>
              </a:rPr>
              <a:t>Array.Sort(mang); </a:t>
            </a:r>
            <a:endParaRPr lang="en-US" sz="2800" smtClean="0">
              <a:solidFill>
                <a:srgbClr val="FF0000"/>
              </a:solidFill>
              <a:latin typeface="Cambria" panose="02040503050406030204" pitchFamily="18" charset="0"/>
            </a:endParaRPr>
          </a:p>
          <a:p>
            <a:pPr marL="0" indent="0">
              <a:buNone/>
            </a:pPr>
            <a:r>
              <a:rPr kumimoji="0" lang="en-US" sz="2800" b="1" i="0" u="sng" strike="noStrike" kern="0" cap="none" spc="0" normalizeH="0" baseline="0" noProof="0" smtClean="0">
                <a:ln>
                  <a:noFill/>
                </a:ln>
                <a:solidFill>
                  <a:srgbClr val="002060"/>
                </a:solidFill>
                <a:effectLst/>
                <a:uLnTx/>
                <a:uFillTx/>
                <a:latin typeface="Cambria" panose="02040503050406030204" pitchFamily="18" charset="0"/>
              </a:rPr>
              <a:t>Kết</a:t>
            </a:r>
            <a:r>
              <a:rPr kumimoji="0" lang="en-US" sz="2800" b="1" i="0" u="sng" strike="noStrike" kern="0" cap="none" spc="0" normalizeH="0" noProof="0" smtClean="0">
                <a:ln>
                  <a:noFill/>
                </a:ln>
                <a:solidFill>
                  <a:srgbClr val="002060"/>
                </a:solidFill>
                <a:effectLst/>
                <a:uLnTx/>
                <a:uFillTx/>
                <a:latin typeface="Cambria" panose="02040503050406030204" pitchFamily="18" charset="0"/>
              </a:rPr>
              <a:t> quả:</a:t>
            </a:r>
          </a:p>
          <a:p>
            <a:pPr marL="0" indent="0">
              <a:buNone/>
            </a:pPr>
            <a:r>
              <a:rPr lang="en-US" sz="2800">
                <a:solidFill>
                  <a:srgbClr val="002060"/>
                </a:solidFill>
                <a:latin typeface="Cambria" panose="02040503050406030204" pitchFamily="18" charset="0"/>
              </a:rPr>
              <a:t>mang = { </a:t>
            </a:r>
            <a:r>
              <a:rPr lang="en-US" sz="2800" smtClean="0">
                <a:solidFill>
                  <a:srgbClr val="002060"/>
                </a:solidFill>
                <a:latin typeface="Cambria" panose="02040503050406030204" pitchFamily="18" charset="0"/>
              </a:rPr>
              <a:t>4, </a:t>
            </a:r>
            <a:r>
              <a:rPr lang="en-US" sz="2800">
                <a:solidFill>
                  <a:srgbClr val="002060"/>
                </a:solidFill>
                <a:latin typeface="Cambria" panose="02040503050406030204" pitchFamily="18" charset="0"/>
              </a:rPr>
              <a:t>5, </a:t>
            </a:r>
            <a:r>
              <a:rPr lang="en-US" sz="2800" smtClean="0">
                <a:solidFill>
                  <a:srgbClr val="002060"/>
                </a:solidFill>
                <a:latin typeface="Cambria" panose="02040503050406030204" pitchFamily="18" charset="0"/>
              </a:rPr>
              <a:t>6, 7,9 </a:t>
            </a:r>
            <a:r>
              <a:rPr lang="en-US" sz="2800">
                <a:solidFill>
                  <a:srgbClr val="002060"/>
                </a:solidFill>
                <a:latin typeface="Cambria" panose="02040503050406030204" pitchFamily="18" charset="0"/>
              </a:rPr>
              <a:t>}; </a:t>
            </a:r>
          </a:p>
          <a:p>
            <a:pPr marL="0" indent="0">
              <a:buNone/>
            </a:pPr>
            <a:endParaRPr kumimoji="0" lang="en-US" sz="28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12851754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Tìm kiếm trên mảng đã được sắp xếp</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a:solidFill>
                <a:srgbClr val="002060"/>
              </a:solidFill>
              <a:latin typeface="Cambria" panose="02040503050406030204" pitchFamily="18" charset="0"/>
            </a:endParaRPr>
          </a:p>
          <a:p>
            <a:pPr marL="0" marR="0" lvl="0" indent="0" algn="l" defTabSz="914400" rtl="0" eaLnBrk="1" fontAlgn="base" latinLnBrk="0" hangingPunct="1">
              <a:lnSpc>
                <a:spcPct val="100000"/>
              </a:lnSpc>
              <a:spcBef>
                <a:spcPct val="20000"/>
              </a:spcBef>
              <a:spcAft>
                <a:spcPct val="0"/>
              </a:spcAft>
              <a:buClr>
                <a:srgbClr val="3DC5C5"/>
              </a:buClr>
              <a:buSzTx/>
              <a:buNone/>
              <a:tabLst/>
              <a:defRPr/>
            </a:pPr>
            <a:endParaRPr lang="en-US" kern="0" smtClean="0">
              <a:solidFill>
                <a:srgbClr val="002060"/>
              </a:solidFill>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Tìm</a:t>
            </a:r>
            <a:r>
              <a:rPr kumimoji="0" lang="en-US" sz="3200" b="0" i="0" u="none" strike="noStrike" kern="0" cap="none" spc="0" normalizeH="0" noProof="0" smtClean="0">
                <a:ln>
                  <a:noFill/>
                </a:ln>
                <a:solidFill>
                  <a:srgbClr val="002060"/>
                </a:solidFill>
                <a:effectLst/>
                <a:uLnTx/>
                <a:uFillTx/>
                <a:latin typeface="Cambria" panose="02040503050406030204" pitchFamily="18" charset="0"/>
              </a:rPr>
              <a:t> kiếm trên mảng chưa được sắp xếp</a:t>
            </a: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grpSp>
        <p:nvGrpSpPr>
          <p:cNvPr id="9" name="Group 8"/>
          <p:cNvGrpSpPr/>
          <p:nvPr/>
        </p:nvGrpSpPr>
        <p:grpSpPr>
          <a:xfrm>
            <a:off x="871182" y="1752600"/>
            <a:ext cx="7739418" cy="990600"/>
            <a:chOff x="685800" y="2209800"/>
            <a:chExt cx="7467600" cy="762000"/>
          </a:xfrm>
        </p:grpSpPr>
        <p:sp>
          <p:nvSpPr>
            <p:cNvPr id="10" name="Rectangle 9"/>
            <p:cNvSpPr/>
            <p:nvPr/>
          </p:nvSpPr>
          <p:spPr>
            <a:xfrm>
              <a:off x="6858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0</a:t>
              </a:r>
              <a:endParaRPr lang="en-US" sz="5400" dirty="0"/>
            </a:p>
          </p:txBody>
        </p:sp>
        <p:sp>
          <p:nvSpPr>
            <p:cNvPr id="11" name="Rectangle 10"/>
            <p:cNvSpPr/>
            <p:nvPr/>
          </p:nvSpPr>
          <p:spPr>
            <a:xfrm>
              <a:off x="17526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2</a:t>
              </a:r>
              <a:endParaRPr lang="en-US" sz="5400" dirty="0"/>
            </a:p>
          </p:txBody>
        </p:sp>
        <p:sp>
          <p:nvSpPr>
            <p:cNvPr id="12" name="Rectangle 11"/>
            <p:cNvSpPr/>
            <p:nvPr/>
          </p:nvSpPr>
          <p:spPr>
            <a:xfrm>
              <a:off x="28194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5</a:t>
              </a:r>
              <a:endParaRPr lang="en-US" sz="5400" dirty="0"/>
            </a:p>
          </p:txBody>
        </p:sp>
        <p:sp>
          <p:nvSpPr>
            <p:cNvPr id="13" name="Rectangle 12"/>
            <p:cNvSpPr/>
            <p:nvPr/>
          </p:nvSpPr>
          <p:spPr>
            <a:xfrm>
              <a:off x="38862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6</a:t>
              </a:r>
              <a:endParaRPr lang="en-US" sz="5400" dirty="0"/>
            </a:p>
          </p:txBody>
        </p:sp>
        <p:sp>
          <p:nvSpPr>
            <p:cNvPr id="14" name="Rectangle 13"/>
            <p:cNvSpPr/>
            <p:nvPr/>
          </p:nvSpPr>
          <p:spPr>
            <a:xfrm>
              <a:off x="49530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7</a:t>
              </a:r>
              <a:endParaRPr lang="en-US" sz="5400" dirty="0"/>
            </a:p>
          </p:txBody>
        </p:sp>
        <p:sp>
          <p:nvSpPr>
            <p:cNvPr id="15" name="Rectangle 14"/>
            <p:cNvSpPr/>
            <p:nvPr/>
          </p:nvSpPr>
          <p:spPr>
            <a:xfrm>
              <a:off x="60198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8</a:t>
              </a:r>
              <a:endParaRPr lang="en-US" sz="5400" dirty="0"/>
            </a:p>
          </p:txBody>
        </p:sp>
        <p:sp>
          <p:nvSpPr>
            <p:cNvPr id="16" name="Rectangle 15"/>
            <p:cNvSpPr/>
            <p:nvPr/>
          </p:nvSpPr>
          <p:spPr>
            <a:xfrm>
              <a:off x="70866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9</a:t>
              </a:r>
              <a:endParaRPr lang="en-US" sz="5400" dirty="0"/>
            </a:p>
          </p:txBody>
        </p:sp>
      </p:grpSp>
      <p:grpSp>
        <p:nvGrpSpPr>
          <p:cNvPr id="36" name="Group 35"/>
          <p:cNvGrpSpPr/>
          <p:nvPr/>
        </p:nvGrpSpPr>
        <p:grpSpPr>
          <a:xfrm>
            <a:off x="883810" y="4724400"/>
            <a:ext cx="7574390" cy="1172188"/>
            <a:chOff x="685800" y="2209800"/>
            <a:chExt cx="7467600" cy="762000"/>
          </a:xfrm>
        </p:grpSpPr>
        <p:sp>
          <p:nvSpPr>
            <p:cNvPr id="37" name="Rectangle 36"/>
            <p:cNvSpPr/>
            <p:nvPr/>
          </p:nvSpPr>
          <p:spPr>
            <a:xfrm>
              <a:off x="6858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5</a:t>
              </a:r>
              <a:endParaRPr lang="en-US" sz="5400" dirty="0"/>
            </a:p>
          </p:txBody>
        </p:sp>
        <p:sp>
          <p:nvSpPr>
            <p:cNvPr id="38" name="Rectangle 37"/>
            <p:cNvSpPr/>
            <p:nvPr/>
          </p:nvSpPr>
          <p:spPr>
            <a:xfrm>
              <a:off x="17526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2</a:t>
              </a:r>
              <a:endParaRPr lang="en-US" sz="5400" dirty="0"/>
            </a:p>
          </p:txBody>
        </p:sp>
        <p:sp>
          <p:nvSpPr>
            <p:cNvPr id="39" name="Rectangle 38"/>
            <p:cNvSpPr/>
            <p:nvPr/>
          </p:nvSpPr>
          <p:spPr>
            <a:xfrm>
              <a:off x="28194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9</a:t>
              </a:r>
              <a:endParaRPr lang="en-US" sz="5400" dirty="0"/>
            </a:p>
          </p:txBody>
        </p:sp>
        <p:sp>
          <p:nvSpPr>
            <p:cNvPr id="40" name="Rectangle 39"/>
            <p:cNvSpPr/>
            <p:nvPr/>
          </p:nvSpPr>
          <p:spPr>
            <a:xfrm>
              <a:off x="38862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7</a:t>
              </a:r>
            </a:p>
          </p:txBody>
        </p:sp>
        <p:sp>
          <p:nvSpPr>
            <p:cNvPr id="41" name="Rectangle 40"/>
            <p:cNvSpPr/>
            <p:nvPr/>
          </p:nvSpPr>
          <p:spPr>
            <a:xfrm>
              <a:off x="49530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6</a:t>
              </a:r>
            </a:p>
          </p:txBody>
        </p:sp>
        <p:sp>
          <p:nvSpPr>
            <p:cNvPr id="42" name="Rectangle 41"/>
            <p:cNvSpPr/>
            <p:nvPr/>
          </p:nvSpPr>
          <p:spPr>
            <a:xfrm>
              <a:off x="60198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0</a:t>
              </a:r>
              <a:endParaRPr lang="en-US" sz="5400" dirty="0"/>
            </a:p>
          </p:txBody>
        </p:sp>
        <p:sp>
          <p:nvSpPr>
            <p:cNvPr id="43" name="Rectangle 42"/>
            <p:cNvSpPr/>
            <p:nvPr/>
          </p:nvSpPr>
          <p:spPr>
            <a:xfrm>
              <a:off x="70866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8</a:t>
              </a:r>
              <a:endParaRPr lang="en-US" sz="5400" dirty="0"/>
            </a:p>
          </p:txBody>
        </p:sp>
      </p:grpSp>
      <p:grpSp>
        <p:nvGrpSpPr>
          <p:cNvPr id="44" name="Group 43"/>
          <p:cNvGrpSpPr/>
          <p:nvPr/>
        </p:nvGrpSpPr>
        <p:grpSpPr>
          <a:xfrm>
            <a:off x="861910" y="3048000"/>
            <a:ext cx="7748690" cy="1029313"/>
            <a:chOff x="685800" y="2209800"/>
            <a:chExt cx="7467600" cy="762000"/>
          </a:xfrm>
        </p:grpSpPr>
        <p:sp>
          <p:nvSpPr>
            <p:cNvPr id="45" name="Rectangle 44"/>
            <p:cNvSpPr/>
            <p:nvPr/>
          </p:nvSpPr>
          <p:spPr>
            <a:xfrm>
              <a:off x="6858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9</a:t>
              </a:r>
              <a:endParaRPr lang="en-US" sz="5400" dirty="0"/>
            </a:p>
          </p:txBody>
        </p:sp>
        <p:sp>
          <p:nvSpPr>
            <p:cNvPr id="46" name="Rectangle 45"/>
            <p:cNvSpPr/>
            <p:nvPr/>
          </p:nvSpPr>
          <p:spPr>
            <a:xfrm>
              <a:off x="17526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8</a:t>
              </a:r>
              <a:endParaRPr lang="en-US" sz="5400" dirty="0"/>
            </a:p>
          </p:txBody>
        </p:sp>
        <p:sp>
          <p:nvSpPr>
            <p:cNvPr id="47" name="Rectangle 46"/>
            <p:cNvSpPr/>
            <p:nvPr/>
          </p:nvSpPr>
          <p:spPr>
            <a:xfrm>
              <a:off x="28194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7</a:t>
              </a:r>
              <a:endParaRPr lang="en-US" sz="5400" dirty="0"/>
            </a:p>
          </p:txBody>
        </p:sp>
        <p:sp>
          <p:nvSpPr>
            <p:cNvPr id="48" name="Rectangle 47"/>
            <p:cNvSpPr/>
            <p:nvPr/>
          </p:nvSpPr>
          <p:spPr>
            <a:xfrm>
              <a:off x="38862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6</a:t>
              </a:r>
              <a:endParaRPr lang="en-US" sz="5400" dirty="0"/>
            </a:p>
          </p:txBody>
        </p:sp>
        <p:sp>
          <p:nvSpPr>
            <p:cNvPr id="49" name="Rectangle 48"/>
            <p:cNvSpPr/>
            <p:nvPr/>
          </p:nvSpPr>
          <p:spPr>
            <a:xfrm>
              <a:off x="49530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a:t>5</a:t>
              </a:r>
              <a:endParaRPr lang="en-US" sz="5400" dirty="0"/>
            </a:p>
          </p:txBody>
        </p:sp>
        <p:sp>
          <p:nvSpPr>
            <p:cNvPr id="50" name="Rectangle 49"/>
            <p:cNvSpPr/>
            <p:nvPr/>
          </p:nvSpPr>
          <p:spPr>
            <a:xfrm>
              <a:off x="60198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2</a:t>
              </a:r>
              <a:endParaRPr lang="en-US" sz="5400" dirty="0"/>
            </a:p>
          </p:txBody>
        </p:sp>
        <p:sp>
          <p:nvSpPr>
            <p:cNvPr id="51" name="Rectangle 50"/>
            <p:cNvSpPr/>
            <p:nvPr/>
          </p:nvSpPr>
          <p:spPr>
            <a:xfrm>
              <a:off x="70866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a:t>0</a:t>
              </a:r>
              <a:endParaRPr lang="en-US" sz="5400" dirty="0"/>
            </a:p>
          </p:txBody>
        </p:sp>
      </p:grpSp>
    </p:spTree>
    <p:extLst>
      <p:ext uri="{BB962C8B-B14F-4D97-AF65-F5344CB8AC3E}">
        <p14:creationId xmlns:p14="http://schemas.microsoft.com/office/powerpoint/2010/main" val="422556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Tìm kiếm trên mảng đã được sắp xếp</a:t>
            </a:r>
          </a:p>
          <a:p>
            <a:pPr marL="0" lvl="0" indent="0" algn="just">
              <a:buClr>
                <a:srgbClr val="3DC5C5"/>
              </a:buClr>
              <a:buNone/>
              <a:defRPr/>
            </a:pPr>
            <a:r>
              <a:rPr lang="vi-VN">
                <a:solidFill>
                  <a:srgbClr val="002060"/>
                </a:solidFill>
                <a:latin typeface="Cambria" panose="02040503050406030204" pitchFamily="18" charset="0"/>
              </a:rPr>
              <a:t>Phương thức </a:t>
            </a:r>
            <a:r>
              <a:rPr lang="vi-VN">
                <a:solidFill>
                  <a:srgbClr val="FF0000"/>
                </a:solidFill>
                <a:latin typeface="Cambria" panose="02040503050406030204" pitchFamily="18" charset="0"/>
              </a:rPr>
              <a:t>BinarySearch</a:t>
            </a:r>
            <a:r>
              <a:rPr lang="vi-VN">
                <a:solidFill>
                  <a:srgbClr val="002060"/>
                </a:solidFill>
                <a:latin typeface="Cambria" panose="02040503050406030204" pitchFamily="18" charset="0"/>
              </a:rPr>
              <a:t> của lớp </a:t>
            </a:r>
            <a:r>
              <a:rPr lang="vi-VN">
                <a:solidFill>
                  <a:srgbClr val="FF0000"/>
                </a:solidFill>
                <a:latin typeface="Cambria" panose="02040503050406030204" pitchFamily="18" charset="0"/>
              </a:rPr>
              <a:t>Array</a:t>
            </a:r>
            <a:r>
              <a:rPr lang="vi-VN">
                <a:solidFill>
                  <a:srgbClr val="002060"/>
                </a:solidFill>
                <a:latin typeface="Cambria" panose="02040503050406030204" pitchFamily="18" charset="0"/>
              </a:rPr>
              <a:t> thực hiện việc tìm kiếm một giá trị trong một mảng đã được sắp xếp trước, </a:t>
            </a:r>
            <a:r>
              <a:rPr lang="vi-VN">
                <a:solidFill>
                  <a:srgbClr val="FF0000"/>
                </a:solidFill>
                <a:latin typeface="Cambria" panose="02040503050406030204" pitchFamily="18" charset="0"/>
              </a:rPr>
              <a:t>trả về kết quả là số nguyên cho biết chỉ số index của phần tử tìm được</a:t>
            </a:r>
            <a:r>
              <a:rPr lang="vi-VN">
                <a:solidFill>
                  <a:srgbClr val="002060"/>
                </a:solidFill>
                <a:latin typeface="Cambria" panose="02040503050406030204" pitchFamily="18" charset="0"/>
              </a:rPr>
              <a:t>, </a:t>
            </a:r>
            <a:r>
              <a:rPr lang="vi-VN">
                <a:solidFill>
                  <a:srgbClr val="FF0000"/>
                </a:solidFill>
                <a:latin typeface="Cambria" panose="02040503050406030204" pitchFamily="18" charset="0"/>
              </a:rPr>
              <a:t>nếu không tìm được thì trả về -1</a:t>
            </a:r>
            <a:r>
              <a:rPr lang="vi-VN">
                <a:solidFill>
                  <a:srgbClr val="002060"/>
                </a:solidFill>
                <a:latin typeface="Cambria" panose="02040503050406030204" pitchFamily="18" charset="0"/>
              </a:rPr>
              <a:t>. Cú pháp thực hiện: </a:t>
            </a:r>
            <a:endParaRPr lang="en-US" smtClean="0">
              <a:solidFill>
                <a:srgbClr val="002060"/>
              </a:solidFill>
              <a:latin typeface="Cambria" panose="02040503050406030204" pitchFamily="18" charset="0"/>
            </a:endParaRPr>
          </a:p>
          <a:p>
            <a:pPr marL="0" lvl="0" indent="0" algn="just">
              <a:buClr>
                <a:srgbClr val="3DC5C5"/>
              </a:buClr>
              <a:buNone/>
              <a:defRPr/>
            </a:pPr>
            <a:endParaRPr lang="en-US" kern="0">
              <a:solidFill>
                <a:srgbClr val="002060"/>
              </a:solidFill>
              <a:latin typeface="Cambria" panose="02040503050406030204" pitchFamily="18" charset="0"/>
            </a:endParaRPr>
          </a:p>
          <a:p>
            <a:pPr marL="0" lvl="0" indent="0">
              <a:buClr>
                <a:srgbClr val="3DC5C5"/>
              </a:buClr>
              <a:buNone/>
              <a:defRPr/>
            </a:pPr>
            <a:r>
              <a:rPr lang="en-US" sz="2600" b="1" smtClean="0">
                <a:solidFill>
                  <a:srgbClr val="002060"/>
                </a:solidFill>
                <a:latin typeface="Cambria" panose="02040503050406030204" pitchFamily="18" charset="0"/>
              </a:rPr>
              <a:t>int</a:t>
            </a:r>
            <a:r>
              <a:rPr lang="en-US" sz="2600" smtClean="0">
                <a:solidFill>
                  <a:srgbClr val="002060"/>
                </a:solidFill>
                <a:latin typeface="Cambria" panose="02040503050406030204" pitchFamily="18" charset="0"/>
              </a:rPr>
              <a:t> </a:t>
            </a:r>
            <a:r>
              <a:rPr lang="en-US" sz="2600">
                <a:solidFill>
                  <a:srgbClr val="FF0000"/>
                </a:solidFill>
                <a:latin typeface="Cambria" panose="02040503050406030204" pitchFamily="18" charset="0"/>
              </a:rPr>
              <a:t>vitri</a:t>
            </a:r>
            <a:r>
              <a:rPr lang="en-US" sz="2600">
                <a:solidFill>
                  <a:srgbClr val="002060"/>
                </a:solidFill>
                <a:latin typeface="Cambria" panose="02040503050406030204" pitchFamily="18" charset="0"/>
              </a:rPr>
              <a:t> = </a:t>
            </a:r>
            <a:r>
              <a:rPr lang="en-US" sz="2600" smtClean="0">
                <a:solidFill>
                  <a:srgbClr val="002060"/>
                </a:solidFill>
                <a:latin typeface="Cambria" panose="02040503050406030204" pitchFamily="18" charset="0"/>
              </a:rPr>
              <a:t>Array.BinarySearch(</a:t>
            </a:r>
            <a:r>
              <a:rPr lang="en-US" sz="2600" smtClean="0">
                <a:solidFill>
                  <a:srgbClr val="FF0000"/>
                </a:solidFill>
                <a:latin typeface="Cambria" panose="02040503050406030204" pitchFamily="18" charset="0"/>
              </a:rPr>
              <a:t>tenMang</a:t>
            </a:r>
            <a:r>
              <a:rPr lang="en-US" sz="2600">
                <a:solidFill>
                  <a:srgbClr val="002060"/>
                </a:solidFill>
                <a:latin typeface="Cambria" panose="02040503050406030204" pitchFamily="18" charset="0"/>
              </a:rPr>
              <a:t>, </a:t>
            </a:r>
            <a:r>
              <a:rPr lang="en-US" sz="2600">
                <a:solidFill>
                  <a:srgbClr val="FF0000"/>
                </a:solidFill>
                <a:latin typeface="Cambria" panose="02040503050406030204" pitchFamily="18" charset="0"/>
              </a:rPr>
              <a:t>giaTriCanTim</a:t>
            </a:r>
            <a:r>
              <a:rPr lang="en-US" sz="2600">
                <a:solidFill>
                  <a:srgbClr val="002060"/>
                </a:solidFill>
                <a:latin typeface="Cambria" panose="02040503050406030204" pitchFamily="18" charset="0"/>
              </a:rPr>
              <a:t>); </a:t>
            </a:r>
            <a:endParaRPr kumimoji="0" lang="en-US" sz="26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7812068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đã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Ví dụ:</a:t>
            </a:r>
          </a:p>
          <a:p>
            <a:pPr marL="0" marR="0" lvl="0" indent="0" algn="l" defTabSz="914400" rtl="0" eaLnBrk="1" fontAlgn="base" latinLnBrk="0" hangingPunct="1">
              <a:lnSpc>
                <a:spcPct val="100000"/>
              </a:lnSpc>
              <a:spcBef>
                <a:spcPct val="20000"/>
              </a:spcBef>
              <a:spcAft>
                <a:spcPct val="0"/>
              </a:spcAft>
              <a:buClr>
                <a:srgbClr val="3DC5C5"/>
              </a:buClr>
              <a:buSzTx/>
              <a:buNone/>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grpSp>
        <p:nvGrpSpPr>
          <p:cNvPr id="9" name="Group 8"/>
          <p:cNvGrpSpPr/>
          <p:nvPr/>
        </p:nvGrpSpPr>
        <p:grpSpPr>
          <a:xfrm>
            <a:off x="1219200" y="1803779"/>
            <a:ext cx="7739418" cy="990600"/>
            <a:chOff x="685800" y="2209800"/>
            <a:chExt cx="7467600" cy="762000"/>
          </a:xfrm>
        </p:grpSpPr>
        <p:sp>
          <p:nvSpPr>
            <p:cNvPr id="10" name="Rectangle 9"/>
            <p:cNvSpPr/>
            <p:nvPr/>
          </p:nvSpPr>
          <p:spPr>
            <a:xfrm>
              <a:off x="6858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0</a:t>
              </a:r>
              <a:endParaRPr lang="en-US" sz="5400" dirty="0"/>
            </a:p>
          </p:txBody>
        </p:sp>
        <p:sp>
          <p:nvSpPr>
            <p:cNvPr id="11" name="Rectangle 10"/>
            <p:cNvSpPr/>
            <p:nvPr/>
          </p:nvSpPr>
          <p:spPr>
            <a:xfrm>
              <a:off x="17526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2</a:t>
              </a:r>
              <a:endParaRPr lang="en-US" sz="5400" dirty="0"/>
            </a:p>
          </p:txBody>
        </p:sp>
        <p:sp>
          <p:nvSpPr>
            <p:cNvPr id="12" name="Rectangle 11"/>
            <p:cNvSpPr/>
            <p:nvPr/>
          </p:nvSpPr>
          <p:spPr>
            <a:xfrm>
              <a:off x="28194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5</a:t>
              </a:r>
              <a:endParaRPr lang="en-US" sz="5400" dirty="0"/>
            </a:p>
          </p:txBody>
        </p:sp>
        <p:sp>
          <p:nvSpPr>
            <p:cNvPr id="13" name="Rectangle 12"/>
            <p:cNvSpPr/>
            <p:nvPr/>
          </p:nvSpPr>
          <p:spPr>
            <a:xfrm>
              <a:off x="38862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6</a:t>
              </a:r>
              <a:endParaRPr lang="en-US" sz="5400" dirty="0"/>
            </a:p>
          </p:txBody>
        </p:sp>
        <p:sp>
          <p:nvSpPr>
            <p:cNvPr id="14" name="Rectangle 13"/>
            <p:cNvSpPr/>
            <p:nvPr/>
          </p:nvSpPr>
          <p:spPr>
            <a:xfrm>
              <a:off x="49530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7</a:t>
              </a:r>
              <a:endParaRPr lang="en-US" sz="5400" dirty="0"/>
            </a:p>
          </p:txBody>
        </p:sp>
        <p:sp>
          <p:nvSpPr>
            <p:cNvPr id="15" name="Rectangle 14"/>
            <p:cNvSpPr/>
            <p:nvPr/>
          </p:nvSpPr>
          <p:spPr>
            <a:xfrm>
              <a:off x="60198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8</a:t>
              </a:r>
              <a:endParaRPr lang="en-US" sz="5400" dirty="0"/>
            </a:p>
          </p:txBody>
        </p:sp>
        <p:sp>
          <p:nvSpPr>
            <p:cNvPr id="16" name="Rectangle 15"/>
            <p:cNvSpPr/>
            <p:nvPr/>
          </p:nvSpPr>
          <p:spPr>
            <a:xfrm>
              <a:off x="70866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smtClean="0"/>
                <a:t>9</a:t>
              </a:r>
              <a:endParaRPr lang="en-US" sz="5400" dirty="0"/>
            </a:p>
          </p:txBody>
        </p:sp>
      </p:grpSp>
      <p:sp>
        <p:nvSpPr>
          <p:cNvPr id="8" name="Rectangle 7"/>
          <p:cNvSpPr/>
          <p:nvPr/>
        </p:nvSpPr>
        <p:spPr>
          <a:xfrm>
            <a:off x="762000" y="3036716"/>
            <a:ext cx="7739418" cy="138499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800">
                <a:solidFill>
                  <a:srgbClr val="000000"/>
                </a:solidFill>
                <a:latin typeface="Cambria" panose="02040503050406030204" pitchFamily="18" charset="0"/>
              </a:rPr>
              <a:t>int vitri = Array.BinarySearch(</a:t>
            </a:r>
            <a:r>
              <a:rPr lang="en-US" sz="2800">
                <a:solidFill>
                  <a:srgbClr val="FF0000"/>
                </a:solidFill>
                <a:latin typeface="Cambria" panose="02040503050406030204" pitchFamily="18" charset="0"/>
              </a:rPr>
              <a:t>mang</a:t>
            </a:r>
            <a:r>
              <a:rPr lang="en-US" sz="2800">
                <a:solidFill>
                  <a:srgbClr val="000000"/>
                </a:solidFill>
                <a:latin typeface="Cambria" panose="02040503050406030204" pitchFamily="18" charset="0"/>
              </a:rPr>
              <a:t>, </a:t>
            </a:r>
            <a:r>
              <a:rPr lang="en-US" sz="2800" smtClean="0">
                <a:solidFill>
                  <a:srgbClr val="000000"/>
                </a:solidFill>
                <a:latin typeface="Cambria" panose="02040503050406030204" pitchFamily="18" charset="0"/>
              </a:rPr>
              <a:t>7); </a:t>
            </a:r>
          </a:p>
          <a:p>
            <a:endParaRPr lang="en-US" sz="2800">
              <a:solidFill>
                <a:srgbClr val="000000"/>
              </a:solidFill>
              <a:latin typeface="Cambria" panose="02040503050406030204" pitchFamily="18" charset="0"/>
            </a:endParaRPr>
          </a:p>
          <a:p>
            <a:r>
              <a:rPr lang="en-US" sz="2800" smtClean="0">
                <a:solidFill>
                  <a:srgbClr val="000000"/>
                </a:solidFill>
                <a:latin typeface="Cambria" panose="02040503050406030204" pitchFamily="18" charset="0"/>
              </a:rPr>
              <a:t>Kết quả </a:t>
            </a:r>
            <a:r>
              <a:rPr lang="en-US" sz="2800" smtClean="0">
                <a:solidFill>
                  <a:srgbClr val="FF0000"/>
                </a:solidFill>
                <a:latin typeface="Cambria" panose="02040503050406030204" pitchFamily="18" charset="0"/>
              </a:rPr>
              <a:t>vitri=4</a:t>
            </a:r>
            <a:r>
              <a:rPr lang="en-US" sz="2800" smtClean="0">
                <a:solidFill>
                  <a:srgbClr val="000000"/>
                </a:solidFill>
                <a:latin typeface="Cambria" panose="02040503050406030204" pitchFamily="18" charset="0"/>
              </a:rPr>
              <a:t> (Tìm thấy số 7 ở vị trí thứ 4)</a:t>
            </a:r>
            <a:endParaRPr lang="en-US" sz="2800">
              <a:latin typeface="Cambria" panose="02040503050406030204" pitchFamily="18" charset="0"/>
            </a:endParaRPr>
          </a:p>
        </p:txBody>
      </p:sp>
      <p:sp>
        <p:nvSpPr>
          <p:cNvPr id="20" name="Rectangle 19"/>
          <p:cNvSpPr/>
          <p:nvPr/>
        </p:nvSpPr>
        <p:spPr>
          <a:xfrm>
            <a:off x="762000" y="4664048"/>
            <a:ext cx="7739418" cy="138499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800">
                <a:solidFill>
                  <a:srgbClr val="000000"/>
                </a:solidFill>
                <a:latin typeface="Cambria" panose="02040503050406030204" pitchFamily="18" charset="0"/>
              </a:rPr>
              <a:t>int vitri = Array.BinarySearch(</a:t>
            </a:r>
            <a:r>
              <a:rPr lang="en-US" sz="2800">
                <a:solidFill>
                  <a:srgbClr val="FF0000"/>
                </a:solidFill>
                <a:latin typeface="Cambria" panose="02040503050406030204" pitchFamily="18" charset="0"/>
              </a:rPr>
              <a:t>mang</a:t>
            </a:r>
            <a:r>
              <a:rPr lang="en-US" sz="2800">
                <a:solidFill>
                  <a:srgbClr val="000000"/>
                </a:solidFill>
                <a:latin typeface="Cambria" panose="02040503050406030204" pitchFamily="18" charset="0"/>
              </a:rPr>
              <a:t>, </a:t>
            </a:r>
            <a:r>
              <a:rPr lang="en-US" sz="2800" smtClean="0">
                <a:solidFill>
                  <a:srgbClr val="000000"/>
                </a:solidFill>
                <a:latin typeface="Cambria" panose="02040503050406030204" pitchFamily="18" charset="0"/>
              </a:rPr>
              <a:t>113); </a:t>
            </a:r>
          </a:p>
          <a:p>
            <a:endParaRPr lang="en-US" sz="2800">
              <a:solidFill>
                <a:srgbClr val="000000"/>
              </a:solidFill>
              <a:latin typeface="Cambria" panose="02040503050406030204" pitchFamily="18" charset="0"/>
            </a:endParaRPr>
          </a:p>
          <a:p>
            <a:r>
              <a:rPr lang="en-US" sz="2800" smtClean="0">
                <a:solidFill>
                  <a:srgbClr val="000000"/>
                </a:solidFill>
                <a:latin typeface="Cambria" panose="02040503050406030204" pitchFamily="18" charset="0"/>
              </a:rPr>
              <a:t>Kết quả </a:t>
            </a:r>
            <a:r>
              <a:rPr lang="en-US" sz="2800" smtClean="0">
                <a:solidFill>
                  <a:srgbClr val="FF0000"/>
                </a:solidFill>
                <a:latin typeface="Cambria" panose="02040503050406030204" pitchFamily="18" charset="0"/>
              </a:rPr>
              <a:t>vitri=-1 </a:t>
            </a:r>
            <a:r>
              <a:rPr lang="en-US" sz="2800" smtClean="0">
                <a:solidFill>
                  <a:srgbClr val="000000"/>
                </a:solidFill>
                <a:latin typeface="Cambria" panose="02040503050406030204" pitchFamily="18" charset="0"/>
              </a:rPr>
              <a:t>(-1 tức là không tìm thấy số 113)</a:t>
            </a:r>
            <a:endParaRPr lang="en-US" sz="2800">
              <a:latin typeface="Cambria" panose="02040503050406030204" pitchFamily="18" charset="0"/>
            </a:endParaRPr>
          </a:p>
        </p:txBody>
      </p:sp>
      <p:sp>
        <p:nvSpPr>
          <p:cNvPr id="17" name="Rectangle 16"/>
          <p:cNvSpPr/>
          <p:nvPr/>
        </p:nvSpPr>
        <p:spPr>
          <a:xfrm>
            <a:off x="120822" y="2057400"/>
            <a:ext cx="1098378" cy="523220"/>
          </a:xfrm>
          <a:prstGeom prst="rect">
            <a:avLst/>
          </a:prstGeom>
        </p:spPr>
        <p:txBody>
          <a:bodyPr wrap="none">
            <a:spAutoFit/>
          </a:bodyPr>
          <a:lstStyle/>
          <a:p>
            <a:r>
              <a:rPr lang="en-US" sz="2800" b="1">
                <a:solidFill>
                  <a:srgbClr val="FF0000"/>
                </a:solidFill>
                <a:latin typeface="Cambria" panose="02040503050406030204" pitchFamily="18" charset="0"/>
              </a:rPr>
              <a:t>mang</a:t>
            </a:r>
            <a:endParaRPr lang="en-US" sz="2800" b="1">
              <a:solidFill>
                <a:srgbClr val="FF0000"/>
              </a:solidFill>
            </a:endParaRPr>
          </a:p>
        </p:txBody>
      </p:sp>
    </p:spTree>
    <p:extLst>
      <p:ext uri="{BB962C8B-B14F-4D97-AF65-F5344CB8AC3E}">
        <p14:creationId xmlns:p14="http://schemas.microsoft.com/office/powerpoint/2010/main" val="26138543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Ví dụ:</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smtClea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u="sng" kern="0" smtClean="0">
                <a:solidFill>
                  <a:srgbClr val="002060"/>
                </a:solidFill>
                <a:latin typeface="Cambria" panose="02040503050406030204" pitchFamily="18" charset="0"/>
              </a:rPr>
              <a:t>Giải pháp 1:</a:t>
            </a:r>
            <a:r>
              <a:rPr lang="en-US" kern="0" smtClean="0">
                <a:solidFill>
                  <a:srgbClr val="002060"/>
                </a:solidFill>
                <a:latin typeface="Cambria" panose="02040503050406030204" pitchFamily="18" charset="0"/>
              </a:rPr>
              <a:t> Sắp xếp mảng trước, sau đó gọi hàm tìm kiếm nhị phân(đơn giản, tuy nhiên nếu trường hợp không được thay đổi giá trị gốc thì không được dùng giải pháp này)</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u="sng" kern="0" smtClean="0">
                <a:solidFill>
                  <a:srgbClr val="002060"/>
                </a:solidFill>
                <a:latin typeface="Cambria" panose="02040503050406030204" pitchFamily="18" charset="0"/>
              </a:rPr>
              <a:t>Giải pháp 2:</a:t>
            </a:r>
            <a:r>
              <a:rPr lang="en-US" kern="0" smtClean="0">
                <a:solidFill>
                  <a:srgbClr val="002060"/>
                </a:solidFill>
                <a:latin typeface="Cambria" panose="02040503050406030204" pitchFamily="18" charset="0"/>
              </a:rPr>
              <a:t> Không sắp xếp, tiến hành dùng giải thuật tìm kiếm tuyến tính.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smtClean="0">
              <a:solidFill>
                <a:srgbClr val="002060"/>
              </a:solidFill>
              <a:latin typeface="Cambria" panose="02040503050406030204" pitchFamily="18" charset="0"/>
            </a:endParaRP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
        <p:nvSpPr>
          <p:cNvPr id="17" name="Rectangle 16"/>
          <p:cNvSpPr/>
          <p:nvPr/>
        </p:nvSpPr>
        <p:spPr>
          <a:xfrm>
            <a:off x="120822" y="2057400"/>
            <a:ext cx="1098378" cy="523220"/>
          </a:xfrm>
          <a:prstGeom prst="rect">
            <a:avLst/>
          </a:prstGeom>
        </p:spPr>
        <p:txBody>
          <a:bodyPr wrap="none">
            <a:spAutoFit/>
          </a:bodyPr>
          <a:lstStyle/>
          <a:p>
            <a:r>
              <a:rPr lang="en-US" sz="2800" b="1">
                <a:solidFill>
                  <a:srgbClr val="FF0000"/>
                </a:solidFill>
                <a:latin typeface="Cambria" panose="02040503050406030204" pitchFamily="18" charset="0"/>
              </a:rPr>
              <a:t>mang</a:t>
            </a:r>
            <a:endParaRPr lang="en-US" sz="2800" b="1">
              <a:solidFill>
                <a:srgbClr val="FF0000"/>
              </a:solidFill>
            </a:endParaRPr>
          </a:p>
        </p:txBody>
      </p:sp>
      <p:grpSp>
        <p:nvGrpSpPr>
          <p:cNvPr id="21" name="Group 20"/>
          <p:cNvGrpSpPr/>
          <p:nvPr/>
        </p:nvGrpSpPr>
        <p:grpSpPr>
          <a:xfrm>
            <a:off x="1219200" y="1732916"/>
            <a:ext cx="7574390" cy="1172188"/>
            <a:chOff x="685800" y="2209800"/>
            <a:chExt cx="7467600" cy="762000"/>
          </a:xfrm>
        </p:grpSpPr>
        <p:sp>
          <p:nvSpPr>
            <p:cNvPr id="22" name="Rectangle 21"/>
            <p:cNvSpPr/>
            <p:nvPr/>
          </p:nvSpPr>
          <p:spPr>
            <a:xfrm>
              <a:off x="6858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5</a:t>
              </a:r>
              <a:endParaRPr lang="en-US" sz="5400" dirty="0"/>
            </a:p>
          </p:txBody>
        </p:sp>
        <p:sp>
          <p:nvSpPr>
            <p:cNvPr id="23" name="Rectangle 22"/>
            <p:cNvSpPr/>
            <p:nvPr/>
          </p:nvSpPr>
          <p:spPr>
            <a:xfrm>
              <a:off x="17526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2</a:t>
              </a:r>
              <a:endParaRPr lang="en-US" sz="5400" dirty="0"/>
            </a:p>
          </p:txBody>
        </p:sp>
        <p:sp>
          <p:nvSpPr>
            <p:cNvPr id="24" name="Rectangle 23"/>
            <p:cNvSpPr/>
            <p:nvPr/>
          </p:nvSpPr>
          <p:spPr>
            <a:xfrm>
              <a:off x="28194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9</a:t>
              </a:r>
              <a:endParaRPr lang="en-US" sz="5400" dirty="0"/>
            </a:p>
          </p:txBody>
        </p:sp>
        <p:sp>
          <p:nvSpPr>
            <p:cNvPr id="25" name="Rectangle 24"/>
            <p:cNvSpPr/>
            <p:nvPr/>
          </p:nvSpPr>
          <p:spPr>
            <a:xfrm>
              <a:off x="38862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7</a:t>
              </a:r>
            </a:p>
          </p:txBody>
        </p:sp>
        <p:sp>
          <p:nvSpPr>
            <p:cNvPr id="26" name="Rectangle 25"/>
            <p:cNvSpPr/>
            <p:nvPr/>
          </p:nvSpPr>
          <p:spPr>
            <a:xfrm>
              <a:off x="49530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6</a:t>
              </a:r>
            </a:p>
          </p:txBody>
        </p:sp>
        <p:sp>
          <p:nvSpPr>
            <p:cNvPr id="27" name="Rectangle 26"/>
            <p:cNvSpPr/>
            <p:nvPr/>
          </p:nvSpPr>
          <p:spPr>
            <a:xfrm>
              <a:off x="6019800" y="2209800"/>
              <a:ext cx="10668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0</a:t>
              </a:r>
              <a:endParaRPr lang="en-US" sz="5400" dirty="0"/>
            </a:p>
          </p:txBody>
        </p:sp>
        <p:sp>
          <p:nvSpPr>
            <p:cNvPr id="28" name="Rectangle 27"/>
            <p:cNvSpPr/>
            <p:nvPr/>
          </p:nvSpPr>
          <p:spPr>
            <a:xfrm>
              <a:off x="7086600" y="2209800"/>
              <a:ext cx="1066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8</a:t>
              </a:r>
              <a:endParaRPr lang="en-US" sz="5400" dirty="0"/>
            </a:p>
          </p:txBody>
        </p:sp>
      </p:grpSp>
    </p:spTree>
    <p:extLst>
      <p:ext uri="{BB962C8B-B14F-4D97-AF65-F5344CB8AC3E}">
        <p14:creationId xmlns:p14="http://schemas.microsoft.com/office/powerpoint/2010/main" val="17936001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Giải thuật tìm kiếm tuyến tính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smtClean="0">
              <a:solidFill>
                <a:srgbClr val="002060"/>
              </a:solidFill>
              <a:latin typeface="Cambria" panose="02040503050406030204" pitchFamily="18" charset="0"/>
            </a:endParaRP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
        <p:nvSpPr>
          <p:cNvPr id="8" name="Rectangle 7"/>
          <p:cNvSpPr/>
          <p:nvPr/>
        </p:nvSpPr>
        <p:spPr>
          <a:xfrm>
            <a:off x="609600" y="1828800"/>
            <a:ext cx="7976712" cy="3108543"/>
          </a:xfrm>
          <a:prstGeom prst="rect">
            <a:avLst/>
          </a:prstGeom>
        </p:spPr>
        <p:txBody>
          <a:bodyPr wrap="square">
            <a:spAutoFit/>
          </a:bodyPr>
          <a:lstStyle/>
          <a:p>
            <a:pPr algn="just">
              <a:spcBef>
                <a:spcPct val="50000"/>
              </a:spcBef>
            </a:pPr>
            <a:r>
              <a:rPr lang="en-US" sz="2800">
                <a:solidFill>
                  <a:srgbClr val="002060"/>
                </a:solidFill>
                <a:latin typeface="Cambria" panose="02040503050406030204" pitchFamily="18" charset="0"/>
              </a:rPr>
              <a:t>Xét phần tử từ đầu cho đến cuối một cách tuần tự</a:t>
            </a:r>
          </a:p>
          <a:p>
            <a:pPr algn="just">
              <a:spcBef>
                <a:spcPct val="50000"/>
              </a:spcBef>
            </a:pPr>
            <a:r>
              <a:rPr lang="en-US" sz="2800">
                <a:solidFill>
                  <a:srgbClr val="002060"/>
                </a:solidFill>
                <a:latin typeface="Cambria" panose="02040503050406030204" pitchFamily="18" charset="0"/>
              </a:rPr>
              <a:t>Tại vị trí thứ</a:t>
            </a:r>
            <a:r>
              <a:rPr lang="en-US" sz="2800">
                <a:solidFill>
                  <a:srgbClr val="FF0000"/>
                </a:solidFill>
                <a:latin typeface="Cambria" panose="02040503050406030204" pitchFamily="18" charset="0"/>
              </a:rPr>
              <a:t> </a:t>
            </a:r>
            <a:r>
              <a:rPr lang="en-US" sz="2800" smtClean="0">
                <a:solidFill>
                  <a:srgbClr val="FF0000"/>
                </a:solidFill>
                <a:latin typeface="Cambria" panose="02040503050406030204" pitchFamily="18" charset="0"/>
              </a:rPr>
              <a:t>i </a:t>
            </a:r>
            <a:r>
              <a:rPr lang="en-US" sz="2800" smtClean="0">
                <a:solidFill>
                  <a:srgbClr val="002060"/>
                </a:solidFill>
                <a:latin typeface="Cambria" panose="02040503050406030204" pitchFamily="18" charset="0"/>
              </a:rPr>
              <a:t>nếu </a:t>
            </a:r>
            <a:r>
              <a:rPr lang="en-US" sz="2800">
                <a:solidFill>
                  <a:srgbClr val="002060"/>
                </a:solidFill>
                <a:latin typeface="Cambria" panose="02040503050406030204" pitchFamily="18" charset="0"/>
              </a:rPr>
              <a:t>giá trị trong dữ liệu đúng với khoá cần tìm kiếm -&gt; tìm </a:t>
            </a:r>
            <a:r>
              <a:rPr lang="en-US" sz="2800" smtClean="0">
                <a:solidFill>
                  <a:srgbClr val="002060"/>
                </a:solidFill>
                <a:latin typeface="Cambria" panose="02040503050406030204" pitchFamily="18" charset="0"/>
              </a:rPr>
              <a:t>thấy. Nếu </a:t>
            </a:r>
            <a:r>
              <a:rPr lang="en-US" sz="2800">
                <a:solidFill>
                  <a:srgbClr val="002060"/>
                </a:solidFill>
                <a:latin typeface="Cambria" panose="02040503050406030204" pitchFamily="18" charset="0"/>
              </a:rPr>
              <a:t>không đúng tìm đến phần tử kế tiếp </a:t>
            </a:r>
            <a:r>
              <a:rPr lang="en-US" sz="2800">
                <a:solidFill>
                  <a:srgbClr val="FF0000"/>
                </a:solidFill>
                <a:latin typeface="Cambria" panose="02040503050406030204" pitchFamily="18" charset="0"/>
              </a:rPr>
              <a:t>i+1</a:t>
            </a:r>
          </a:p>
          <a:p>
            <a:pPr algn="just">
              <a:spcBef>
                <a:spcPct val="50000"/>
              </a:spcBef>
            </a:pPr>
            <a:r>
              <a:rPr lang="en-US" sz="2800">
                <a:solidFill>
                  <a:srgbClr val="002060"/>
                </a:solidFill>
                <a:latin typeface="Cambria" panose="02040503050406030204" pitchFamily="18" charset="0"/>
              </a:rPr>
              <a:t>Nếu sau khi xét hết N phần tử mà không có giá trị khoá cần tìm </a:t>
            </a:r>
            <a:r>
              <a:rPr lang="en-US" sz="2800">
                <a:solidFill>
                  <a:srgbClr val="002060"/>
                </a:solidFill>
                <a:latin typeface="Cambria" panose="02040503050406030204" pitchFamily="18" charset="0"/>
                <a:sym typeface="Wingdings" pitchFamily="2" charset="2"/>
              </a:rPr>
              <a:t> không tìm thấy</a:t>
            </a:r>
            <a:endParaRPr lang="en-US" sz="2800">
              <a:solidFill>
                <a:srgbClr val="002060"/>
              </a:solidFill>
              <a:latin typeface="Cambria" panose="02040503050406030204" pitchFamily="18" charset="0"/>
            </a:endParaRPr>
          </a:p>
        </p:txBody>
      </p:sp>
    </p:spTree>
    <p:extLst>
      <p:ext uri="{BB962C8B-B14F-4D97-AF65-F5344CB8AC3E}">
        <p14:creationId xmlns:p14="http://schemas.microsoft.com/office/powerpoint/2010/main" val="29937252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Giải thuật tìm kiếm tuyến tính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smtClean="0">
              <a:solidFill>
                <a:srgbClr val="002060"/>
              </a:solidFill>
              <a:latin typeface="Cambria" panose="02040503050406030204" pitchFamily="18" charset="0"/>
            </a:endParaRP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
        <p:nvSpPr>
          <p:cNvPr id="10" name="Rectangle 3"/>
          <p:cNvSpPr txBox="1">
            <a:spLocks noChangeArrowheads="1"/>
          </p:cNvSpPr>
          <p:nvPr/>
        </p:nvSpPr>
        <p:spPr>
          <a:xfrm>
            <a:off x="457200" y="1798637"/>
            <a:ext cx="83820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Bước 1: i = </a:t>
            </a: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0; </a:t>
            </a: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bắt đầu từ phần tử đầu tiên của dãy</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Bước 2: So sánh a[i] với x, có 2 khả năng :</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 a[i] = x : Tìm thấy. Dừng</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 a[i] ≠ x : Sang Bước 3.</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Bước 3 : i = i+1; // xét tiếp phần tử kế trong mảng</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Nếu i = N: Hết mảng,không tìm thấy.Dừng</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smtClean="0">
                <a:ln>
                  <a:noFill/>
                </a:ln>
                <a:solidFill>
                  <a:srgbClr val="002060"/>
                </a:solidFill>
                <a:effectLst/>
                <a:uLnTx/>
                <a:uFillTx/>
                <a:latin typeface="Cambria" panose="02040503050406030204" pitchFamily="18" charset="0"/>
              </a:rPr>
              <a:t>  Ngược lại: Lặp lại Bước 2. </a:t>
            </a:r>
            <a:endParaRPr kumimoji="0" lang="en-US" sz="2800" b="0" i="0" u="none" strike="noStrike" kern="1200" cap="none" spc="0" normalizeH="0" baseline="0" noProof="0" dirty="0" smtClean="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830881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lang="en-US" kern="0" smtClean="0">
                <a:solidFill>
                  <a:srgbClr val="002060"/>
                </a:solidFill>
                <a:latin typeface="Cambria" panose="02040503050406030204" pitchFamily="18" charset="0"/>
              </a:rPr>
              <a:t>Giải thuật tìm kiếm tuyến tính</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a:solidFill>
                <a:srgbClr val="002060"/>
              </a:solidFill>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lang="en-US" kern="0" smtClean="0">
              <a:solidFill>
                <a:srgbClr val="002060"/>
              </a:solidFill>
              <a:latin typeface="Cambria" panose="02040503050406030204" pitchFamily="18" charset="0"/>
            </a:endParaRPr>
          </a:p>
          <a:p>
            <a:pPr marL="0" marR="0" lvl="0" indent="0" algn="just" defTabSz="914400" rtl="0" eaLnBrk="1" fontAlgn="base" latinLnBrk="0" hangingPunct="1">
              <a:lnSpc>
                <a:spcPct val="100000"/>
              </a:lnSpc>
              <a:spcBef>
                <a:spcPct val="20000"/>
              </a:spcBef>
              <a:spcAft>
                <a:spcPct val="0"/>
              </a:spcAft>
              <a:buClr>
                <a:srgbClr val="3DC5C5"/>
              </a:buClr>
              <a:buSzTx/>
              <a:buNone/>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smtClean="0">
              <a:ln>
                <a:noFill/>
              </a:ln>
              <a:solidFill>
                <a:srgbClr val="002060"/>
              </a:solidFill>
              <a:effectLst/>
              <a:uLnTx/>
              <a:uFillTx/>
              <a:latin typeface="Cambria" panose="02040503050406030204" pitchFamily="18" charset="0"/>
            </a:endParaRPr>
          </a:p>
        </p:txBody>
      </p:sp>
      <p:sp>
        <p:nvSpPr>
          <p:cNvPr id="11" name="Rectangle 3"/>
          <p:cNvSpPr txBox="1">
            <a:spLocks noChangeArrowheads="1"/>
          </p:cNvSpPr>
          <p:nvPr/>
        </p:nvSpPr>
        <p:spPr>
          <a:xfrm>
            <a:off x="653782" y="17526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1" i="0" u="none" strike="noStrike" kern="1200" cap="none" spc="0" normalizeH="0" baseline="0" noProof="0" smtClean="0">
                <a:ln>
                  <a:noFill/>
                </a:ln>
                <a:solidFill>
                  <a:srgbClr val="0000FF"/>
                </a:solidFill>
                <a:effectLst/>
                <a:uLnTx/>
                <a:uFillTx/>
                <a:latin typeface="Cambria" panose="02040503050406030204" pitchFamily="18" charset="0"/>
              </a:rPr>
              <a:t>int</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a:t>
            </a:r>
            <a:r>
              <a:rPr kumimoji="0" lang="en-US" sz="2800" b="1" i="0" u="none" strike="noStrike" kern="1200" cap="none" spc="0" normalizeH="0" baseline="0" noProof="0" smtClean="0">
                <a:ln>
                  <a:noFill/>
                </a:ln>
                <a:solidFill>
                  <a:srgbClr val="CC0000"/>
                </a:solidFill>
                <a:effectLst/>
                <a:uLnTx/>
                <a:uFillTx/>
                <a:latin typeface="Cambria" panose="02040503050406030204" pitchFamily="18" charset="0"/>
              </a:rPr>
              <a:t>TimKiem</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a:t>
            </a:r>
            <a:r>
              <a:rPr kumimoji="0" lang="en-US" sz="2800" b="1" i="0" u="none" strike="noStrike" kern="1200" cap="none" spc="0" normalizeH="0" baseline="0" noProof="0" smtClean="0">
                <a:ln>
                  <a:noFill/>
                </a:ln>
                <a:solidFill>
                  <a:srgbClr val="0000FF"/>
                </a:solidFill>
                <a:effectLst/>
                <a:uLnTx/>
                <a:uFillTx/>
                <a:latin typeface="Cambria" panose="02040503050406030204" pitchFamily="18" charset="0"/>
              </a:rPr>
              <a:t>int</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x){</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1" i="0" u="none" strike="noStrike" kern="1200" cap="none" spc="0" normalizeH="0" baseline="0" noProof="0" smtClean="0">
                <a:ln>
                  <a:noFill/>
                </a:ln>
                <a:solidFill>
                  <a:srgbClr val="0000FF"/>
                </a:solidFill>
                <a:effectLst/>
                <a:uLnTx/>
                <a:uFillTx/>
                <a:latin typeface="Cambria" panose="02040503050406030204" pitchFamily="18" charset="0"/>
              </a:rPr>
              <a:t>for</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a:t>
            </a:r>
            <a:r>
              <a:rPr kumimoji="0" lang="en-US" sz="2800" b="1" i="0" u="none" strike="noStrike" kern="1200" cap="none" spc="0" normalizeH="0" baseline="0" noProof="0" smtClean="0">
                <a:ln>
                  <a:noFill/>
                </a:ln>
                <a:solidFill>
                  <a:srgbClr val="0000FF"/>
                </a:solidFill>
                <a:effectLst/>
                <a:uLnTx/>
                <a:uFillTx/>
                <a:latin typeface="Cambria" panose="02040503050406030204" pitchFamily="18" charset="0"/>
              </a:rPr>
              <a:t>int</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i=0; i&lt;N;i++) {</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  if (a[i]==x) return i ; </a:t>
            </a:r>
            <a:r>
              <a:rPr kumimoji="0" lang="en-US" sz="2800" b="0" i="1" u="none" strike="noStrike" kern="1200" cap="none" spc="0" normalizeH="0" baseline="0" noProof="0" smtClean="0">
                <a:ln>
                  <a:noFill/>
                </a:ln>
                <a:solidFill>
                  <a:sysClr val="windowText" lastClr="000000"/>
                </a:solidFill>
                <a:effectLst/>
                <a:uLnTx/>
                <a:uFillTx/>
                <a:latin typeface="Cambria" panose="02040503050406030204" pitchFamily="18" charset="0"/>
              </a:rPr>
              <a:t>// a[i] là phần tử có khoá x</a:t>
            </a:r>
            <a:endPar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1" i="0" u="none" strike="noStrike" kern="1200" cap="none" spc="0" normalizeH="0" baseline="0" noProof="0" smtClean="0">
                <a:ln>
                  <a:noFill/>
                </a:ln>
                <a:solidFill>
                  <a:srgbClr val="0000FF"/>
                </a:solidFill>
                <a:effectLst/>
                <a:uLnTx/>
                <a:uFillTx/>
                <a:latin typeface="Cambria" panose="02040503050406030204" pitchFamily="18" charset="0"/>
              </a:rPr>
              <a:t>	return </a:t>
            </a:r>
            <a:r>
              <a:rPr kumimoji="0" lang="en-US" sz="2800" b="1" i="0" u="none" strike="noStrike" kern="1200" cap="none" spc="0" normalizeH="0" baseline="0" noProof="0" smtClean="0">
                <a:ln>
                  <a:noFill/>
                </a:ln>
                <a:solidFill>
                  <a:sysClr val="windowText" lastClr="000000"/>
                </a:solidFill>
                <a:effectLst/>
                <a:uLnTx/>
                <a:uFillTx/>
                <a:latin typeface="Cambria" panose="02040503050406030204" pitchFamily="18" charset="0"/>
              </a:rPr>
              <a:t>-1;</a:t>
            </a:r>
            <a:r>
              <a:rPr kumimoji="0" lang="en-US" sz="2800" b="0" i="1" u="none" strike="noStrike" kern="1200" cap="none" spc="0" normalizeH="0" baseline="0" noProof="0" smtClean="0">
                <a:ln>
                  <a:noFill/>
                </a:ln>
                <a:solidFill>
                  <a:sysClr val="windowText" lastClr="000000"/>
                </a:solidFill>
                <a:effectLst/>
                <a:uLnTx/>
                <a:uFillTx/>
                <a:latin typeface="Cambria" panose="02040503050406030204" pitchFamily="18" charset="0"/>
              </a:rPr>
              <a:t>// tìm hết mảng nhưng không có x</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US" sz="2800" b="0" i="0" u="none" strike="noStrike" kern="1200" cap="none" spc="0" normalizeH="0" baseline="0" noProof="0" smtClean="0">
                <a:ln>
                  <a:noFill/>
                </a:ln>
                <a:solidFill>
                  <a:sysClr val="windowText" lastClr="000000"/>
                </a:solidFill>
                <a:effectLst/>
                <a:uLnTx/>
                <a:uFillTx/>
                <a:latin typeface="Cambria" panose="02040503050406030204" pitchFamily="18" charset="0"/>
              </a:rPr>
              <a:t>}</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US" sz="2800" b="0" i="0" u="none" strike="noStrike" kern="1200" cap="none" spc="0" normalizeH="0" baseline="0" noProof="0" dirty="0" smtClean="0">
              <a:ln>
                <a:noFill/>
              </a:ln>
              <a:solidFill>
                <a:sysClr val="windowText" lastClr="000000"/>
              </a:solidFill>
              <a:effectLst/>
              <a:uLnTx/>
              <a:uFillTx/>
              <a:latin typeface="Cambria" panose="02040503050406030204" pitchFamily="18" charset="0"/>
            </a:endParaRPr>
          </a:p>
        </p:txBody>
      </p:sp>
    </p:spTree>
    <p:extLst>
      <p:ext uri="{BB962C8B-B14F-4D97-AF65-F5344CB8AC3E}">
        <p14:creationId xmlns:p14="http://schemas.microsoft.com/office/powerpoint/2010/main" val="9404166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3"/>
          <p:cNvSpPr txBox="1">
            <a:spLocks noChangeArrowheads="1"/>
          </p:cNvSpPr>
          <p:nvPr/>
        </p:nvSpPr>
        <p:spPr>
          <a:xfrm>
            <a:off x="457200" y="1219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rPr>
              <a:t>Ví dụ: Cho dãy số a</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a:solidFill>
                  <a:sysClr val="windowText" lastClr="000000"/>
                </a:solidFill>
                <a:latin typeface="Cambria" panose="02040503050406030204" pitchFamily="18" charset="0"/>
              </a:rPr>
              <a:t>{</a:t>
            </a:r>
            <a:r>
              <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rPr>
              <a:t>12, 2, 8, 5, 1, 6, 4, 15}</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rPr>
              <a:t>  Giá trị cần tìm: 8</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rPr>
              <a:t>  i = </a:t>
            </a:r>
            <a:r>
              <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rPr>
              <a:t>0</a:t>
            </a:r>
            <a:endParaRPr kumimoji="0" lang="en-US" sz="3200" b="0" i="0" u="none" strike="noStrike" kern="1200" cap="none" spc="0" normalizeH="0" baseline="0" noProof="0" smtClean="0">
              <a:ln>
                <a:noFill/>
              </a:ln>
              <a:solidFill>
                <a:sysClr val="windowText" lastClr="000000"/>
              </a:solidFill>
              <a:effectLst/>
              <a:uLnTx/>
              <a:uFillTx/>
              <a:latin typeface="Cambria" panose="02040503050406030204" pitchFamily="18" charset="0"/>
            </a:endParaRPr>
          </a:p>
        </p:txBody>
      </p:sp>
      <p:sp>
        <p:nvSpPr>
          <p:cNvPr id="12" name="Rectangle 5"/>
          <p:cNvSpPr>
            <a:spLocks noChangeArrowheads="1"/>
          </p:cNvSpPr>
          <p:nvPr/>
        </p:nvSpPr>
        <p:spPr bwMode="auto">
          <a:xfrm>
            <a:off x="685800" y="5181600"/>
            <a:ext cx="7315200" cy="914400"/>
          </a:xfrm>
          <a:prstGeom prst="rect">
            <a:avLst/>
          </a:prstGeom>
          <a:noFill/>
          <a:ln w="25400">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13" name="Rectangle 6"/>
          <p:cNvSpPr>
            <a:spLocks noChangeArrowheads="1"/>
          </p:cNvSpPr>
          <p:nvPr/>
        </p:nvSpPr>
        <p:spPr bwMode="auto">
          <a:xfrm>
            <a:off x="685800" y="5181600"/>
            <a:ext cx="914400" cy="914400"/>
          </a:xfrm>
          <a:prstGeom prst="rect">
            <a:avLst/>
          </a:prstGeom>
          <a:solidFill>
            <a:srgbClr val="0000FF"/>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12</a:t>
            </a:r>
          </a:p>
        </p:txBody>
      </p:sp>
      <p:sp>
        <p:nvSpPr>
          <p:cNvPr id="14" name="Rectangle 7"/>
          <p:cNvSpPr>
            <a:spLocks noChangeArrowheads="1"/>
          </p:cNvSpPr>
          <p:nvPr/>
        </p:nvSpPr>
        <p:spPr bwMode="auto">
          <a:xfrm>
            <a:off x="16002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2</a:t>
            </a:r>
          </a:p>
        </p:txBody>
      </p:sp>
      <p:sp>
        <p:nvSpPr>
          <p:cNvPr id="15" name="Rectangle 8"/>
          <p:cNvSpPr>
            <a:spLocks noChangeArrowheads="1"/>
          </p:cNvSpPr>
          <p:nvPr/>
        </p:nvSpPr>
        <p:spPr bwMode="auto">
          <a:xfrm>
            <a:off x="43434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a:t>
            </a:r>
          </a:p>
        </p:txBody>
      </p:sp>
      <p:sp>
        <p:nvSpPr>
          <p:cNvPr id="16" name="Rectangle 9"/>
          <p:cNvSpPr>
            <a:spLocks noChangeArrowheads="1"/>
          </p:cNvSpPr>
          <p:nvPr/>
        </p:nvSpPr>
        <p:spPr bwMode="auto">
          <a:xfrm>
            <a:off x="34290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5</a:t>
            </a:r>
          </a:p>
        </p:txBody>
      </p:sp>
      <p:sp>
        <p:nvSpPr>
          <p:cNvPr id="17" name="Rectangle 10"/>
          <p:cNvSpPr>
            <a:spLocks noChangeArrowheads="1"/>
          </p:cNvSpPr>
          <p:nvPr/>
        </p:nvSpPr>
        <p:spPr bwMode="auto">
          <a:xfrm>
            <a:off x="25146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8</a:t>
            </a:r>
          </a:p>
        </p:txBody>
      </p:sp>
      <p:sp>
        <p:nvSpPr>
          <p:cNvPr id="18" name="Rectangle 11"/>
          <p:cNvSpPr>
            <a:spLocks noChangeArrowheads="1"/>
          </p:cNvSpPr>
          <p:nvPr/>
        </p:nvSpPr>
        <p:spPr bwMode="auto">
          <a:xfrm>
            <a:off x="52578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6</a:t>
            </a:r>
          </a:p>
        </p:txBody>
      </p:sp>
      <p:sp>
        <p:nvSpPr>
          <p:cNvPr id="19" name="Rectangle 12"/>
          <p:cNvSpPr>
            <a:spLocks noChangeArrowheads="1"/>
          </p:cNvSpPr>
          <p:nvPr/>
        </p:nvSpPr>
        <p:spPr bwMode="auto">
          <a:xfrm>
            <a:off x="61722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4</a:t>
            </a:r>
          </a:p>
        </p:txBody>
      </p:sp>
      <p:sp>
        <p:nvSpPr>
          <p:cNvPr id="20" name="Rectangle 13"/>
          <p:cNvSpPr>
            <a:spLocks noChangeArrowheads="1"/>
          </p:cNvSpPr>
          <p:nvPr/>
        </p:nvSpPr>
        <p:spPr bwMode="auto">
          <a:xfrm>
            <a:off x="7086600" y="5181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15</a:t>
            </a:r>
          </a:p>
        </p:txBody>
      </p:sp>
      <p:sp>
        <p:nvSpPr>
          <p:cNvPr id="21" name="Rectangle 14"/>
          <p:cNvSpPr>
            <a:spLocks noChangeArrowheads="1"/>
          </p:cNvSpPr>
          <p:nvPr/>
        </p:nvSpPr>
        <p:spPr bwMode="auto">
          <a:xfrm>
            <a:off x="685800" y="4343400"/>
            <a:ext cx="914400" cy="457200"/>
          </a:xfrm>
          <a:prstGeom prst="rect">
            <a:avLst/>
          </a:prstGeom>
          <a:solidFill>
            <a:srgbClr val="FF99CC"/>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prstClr val="black"/>
                </a:solidFill>
                <a:effectLst/>
                <a:uLnTx/>
                <a:uFillTx/>
              </a:rPr>
              <a:t>X=8</a:t>
            </a:r>
          </a:p>
        </p:txBody>
      </p:sp>
      <p:sp>
        <p:nvSpPr>
          <p:cNvPr id="22" name="Line 15"/>
          <p:cNvSpPr>
            <a:spLocks noChangeShapeType="1"/>
          </p:cNvSpPr>
          <p:nvPr/>
        </p:nvSpPr>
        <p:spPr bwMode="auto">
          <a:xfrm>
            <a:off x="1143000" y="4800600"/>
            <a:ext cx="0" cy="381000"/>
          </a:xfrm>
          <a:prstGeom prst="line">
            <a:avLst/>
          </a:prstGeom>
          <a:noFill/>
          <a:ln w="38100">
            <a:solidFill>
              <a:sysClr val="windowText" lastClr="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3" name="Rectangle 16"/>
          <p:cNvSpPr>
            <a:spLocks noChangeArrowheads="1"/>
          </p:cNvSpPr>
          <p:nvPr/>
        </p:nvSpPr>
        <p:spPr bwMode="auto">
          <a:xfrm>
            <a:off x="762000" y="6248400"/>
            <a:ext cx="7315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24" name="Rectangle 17"/>
          <p:cNvSpPr>
            <a:spLocks noChangeArrowheads="1"/>
          </p:cNvSpPr>
          <p:nvPr/>
        </p:nvSpPr>
        <p:spPr bwMode="auto">
          <a:xfrm>
            <a:off x="7620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0</a:t>
            </a:r>
            <a:endParaRPr kumimoji="0" lang="en-US" sz="1200" b="0" i="0" u="none" strike="noStrike" kern="0" cap="none" spc="0" normalizeH="0" baseline="0" noProof="0" smtClean="0">
              <a:ln>
                <a:noFill/>
              </a:ln>
              <a:solidFill>
                <a:srgbClr val="0000FF"/>
              </a:solidFill>
              <a:effectLst/>
              <a:uLnTx/>
              <a:uFillTx/>
            </a:endParaRPr>
          </a:p>
        </p:txBody>
      </p:sp>
      <p:sp>
        <p:nvSpPr>
          <p:cNvPr id="25" name="Rectangle 18"/>
          <p:cNvSpPr>
            <a:spLocks noChangeArrowheads="1"/>
          </p:cNvSpPr>
          <p:nvPr/>
        </p:nvSpPr>
        <p:spPr bwMode="auto">
          <a:xfrm>
            <a:off x="16764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1</a:t>
            </a:r>
            <a:endParaRPr kumimoji="0" lang="en-US" sz="1200" b="0" i="0" u="none" strike="noStrike" kern="0" cap="none" spc="0" normalizeH="0" baseline="0" noProof="0" smtClean="0">
              <a:ln>
                <a:noFill/>
              </a:ln>
              <a:solidFill>
                <a:srgbClr val="0000FF"/>
              </a:solidFill>
              <a:effectLst/>
              <a:uLnTx/>
              <a:uFillTx/>
            </a:endParaRPr>
          </a:p>
        </p:txBody>
      </p:sp>
      <p:sp>
        <p:nvSpPr>
          <p:cNvPr id="26" name="Rectangle 19"/>
          <p:cNvSpPr>
            <a:spLocks noChangeArrowheads="1"/>
          </p:cNvSpPr>
          <p:nvPr/>
        </p:nvSpPr>
        <p:spPr bwMode="auto">
          <a:xfrm>
            <a:off x="44196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4</a:t>
            </a:r>
            <a:endParaRPr kumimoji="0" lang="en-US" sz="1200" b="0" i="0" u="none" strike="noStrike" kern="0" cap="none" spc="0" normalizeH="0" baseline="0" noProof="0" smtClean="0">
              <a:ln>
                <a:noFill/>
              </a:ln>
              <a:solidFill>
                <a:srgbClr val="0000FF"/>
              </a:solidFill>
              <a:effectLst/>
              <a:uLnTx/>
              <a:uFillTx/>
            </a:endParaRPr>
          </a:p>
        </p:txBody>
      </p:sp>
      <p:sp>
        <p:nvSpPr>
          <p:cNvPr id="27" name="Rectangle 20"/>
          <p:cNvSpPr>
            <a:spLocks noChangeArrowheads="1"/>
          </p:cNvSpPr>
          <p:nvPr/>
        </p:nvSpPr>
        <p:spPr bwMode="auto">
          <a:xfrm>
            <a:off x="35052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3</a:t>
            </a:r>
            <a:endParaRPr kumimoji="0" lang="en-US" sz="1200" b="0" i="0" u="none" strike="noStrike" kern="0" cap="none" spc="0" normalizeH="0" baseline="0" noProof="0" smtClean="0">
              <a:ln>
                <a:noFill/>
              </a:ln>
              <a:solidFill>
                <a:srgbClr val="0000FF"/>
              </a:solidFill>
              <a:effectLst/>
              <a:uLnTx/>
              <a:uFillTx/>
            </a:endParaRPr>
          </a:p>
        </p:txBody>
      </p:sp>
      <p:sp>
        <p:nvSpPr>
          <p:cNvPr id="28" name="Rectangle 21"/>
          <p:cNvSpPr>
            <a:spLocks noChangeArrowheads="1"/>
          </p:cNvSpPr>
          <p:nvPr/>
        </p:nvSpPr>
        <p:spPr bwMode="auto">
          <a:xfrm>
            <a:off x="25908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2</a:t>
            </a:r>
            <a:endParaRPr kumimoji="0" lang="en-US" sz="1200" b="0" i="0" u="none" strike="noStrike" kern="0" cap="none" spc="0" normalizeH="0" baseline="0" noProof="0" smtClean="0">
              <a:ln>
                <a:noFill/>
              </a:ln>
              <a:solidFill>
                <a:srgbClr val="0000FF"/>
              </a:solidFill>
              <a:effectLst/>
              <a:uLnTx/>
              <a:uFillTx/>
            </a:endParaRPr>
          </a:p>
        </p:txBody>
      </p:sp>
      <p:sp>
        <p:nvSpPr>
          <p:cNvPr id="29" name="Rectangle 22"/>
          <p:cNvSpPr>
            <a:spLocks noChangeArrowheads="1"/>
          </p:cNvSpPr>
          <p:nvPr/>
        </p:nvSpPr>
        <p:spPr bwMode="auto">
          <a:xfrm>
            <a:off x="53340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5</a:t>
            </a:r>
            <a:endParaRPr kumimoji="0" lang="en-US" sz="1200" b="0" i="0" u="none" strike="noStrike" kern="0" cap="none" spc="0" normalizeH="0" baseline="0" noProof="0" smtClean="0">
              <a:ln>
                <a:noFill/>
              </a:ln>
              <a:solidFill>
                <a:srgbClr val="0000FF"/>
              </a:solidFill>
              <a:effectLst/>
              <a:uLnTx/>
              <a:uFillTx/>
            </a:endParaRPr>
          </a:p>
        </p:txBody>
      </p:sp>
      <p:sp>
        <p:nvSpPr>
          <p:cNvPr id="30" name="Rectangle 23"/>
          <p:cNvSpPr>
            <a:spLocks noChangeArrowheads="1"/>
          </p:cNvSpPr>
          <p:nvPr/>
        </p:nvSpPr>
        <p:spPr bwMode="auto">
          <a:xfrm>
            <a:off x="62484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6</a:t>
            </a:r>
            <a:endParaRPr kumimoji="0" lang="en-US" sz="1200" b="0" i="0" u="none" strike="noStrike" kern="0" cap="none" spc="0" normalizeH="0" baseline="0" noProof="0" smtClean="0">
              <a:ln>
                <a:noFill/>
              </a:ln>
              <a:solidFill>
                <a:srgbClr val="0000FF"/>
              </a:solidFill>
              <a:effectLst/>
              <a:uLnTx/>
              <a:uFillTx/>
            </a:endParaRPr>
          </a:p>
        </p:txBody>
      </p:sp>
      <p:sp>
        <p:nvSpPr>
          <p:cNvPr id="31" name="Rectangle 24"/>
          <p:cNvSpPr>
            <a:spLocks noChangeArrowheads="1"/>
          </p:cNvSpPr>
          <p:nvPr/>
        </p:nvSpPr>
        <p:spPr bwMode="auto">
          <a:xfrm>
            <a:off x="7162800" y="6248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7</a:t>
            </a:r>
            <a:endParaRPr kumimoji="0" lang="en-US" sz="1200" b="0" i="0" u="none" strike="noStrike" kern="0" cap="none" spc="0" normalizeH="0" baseline="0" noProof="0" smtClean="0">
              <a:ln>
                <a:noFill/>
              </a:ln>
              <a:solidFill>
                <a:srgbClr val="0000FF"/>
              </a:solidFill>
              <a:effectLst/>
              <a:uLnTx/>
              <a:uFillTx/>
            </a:endParaRPr>
          </a:p>
        </p:txBody>
      </p:sp>
    </p:spTree>
    <p:extLst>
      <p:ext uri="{BB962C8B-B14F-4D97-AF65-F5344CB8AC3E}">
        <p14:creationId xmlns:p14="http://schemas.microsoft.com/office/powerpoint/2010/main" val="11699917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Tìm kiếm trên Mảng chưa sắp xếp</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2" name="Rectangle 4"/>
          <p:cNvSpPr>
            <a:spLocks noChangeArrowheads="1"/>
          </p:cNvSpPr>
          <p:nvPr/>
        </p:nvSpPr>
        <p:spPr bwMode="auto">
          <a:xfrm>
            <a:off x="1600200" y="2133600"/>
            <a:ext cx="7315200" cy="914400"/>
          </a:xfrm>
          <a:prstGeom prst="rect">
            <a:avLst/>
          </a:prstGeom>
          <a:noFill/>
          <a:ln w="25400">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33" name="Rectangle 5"/>
          <p:cNvSpPr>
            <a:spLocks noChangeArrowheads="1"/>
          </p:cNvSpPr>
          <p:nvPr/>
        </p:nvSpPr>
        <p:spPr bwMode="auto">
          <a:xfrm>
            <a:off x="16002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12</a:t>
            </a:r>
          </a:p>
        </p:txBody>
      </p:sp>
      <p:sp>
        <p:nvSpPr>
          <p:cNvPr id="34" name="Rectangle 6"/>
          <p:cNvSpPr>
            <a:spLocks noChangeArrowheads="1"/>
          </p:cNvSpPr>
          <p:nvPr/>
        </p:nvSpPr>
        <p:spPr bwMode="auto">
          <a:xfrm>
            <a:off x="2514600" y="2133600"/>
            <a:ext cx="914400" cy="914400"/>
          </a:xfrm>
          <a:prstGeom prst="rect">
            <a:avLst/>
          </a:prstGeom>
          <a:solidFill>
            <a:srgbClr val="0000FF"/>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2</a:t>
            </a:r>
          </a:p>
        </p:txBody>
      </p:sp>
      <p:sp>
        <p:nvSpPr>
          <p:cNvPr id="35" name="Rectangle 7"/>
          <p:cNvSpPr>
            <a:spLocks noChangeArrowheads="1"/>
          </p:cNvSpPr>
          <p:nvPr/>
        </p:nvSpPr>
        <p:spPr bwMode="auto">
          <a:xfrm>
            <a:off x="52578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a:t>
            </a:r>
          </a:p>
        </p:txBody>
      </p:sp>
      <p:sp>
        <p:nvSpPr>
          <p:cNvPr id="36" name="Rectangle 8"/>
          <p:cNvSpPr>
            <a:spLocks noChangeArrowheads="1"/>
          </p:cNvSpPr>
          <p:nvPr/>
        </p:nvSpPr>
        <p:spPr bwMode="auto">
          <a:xfrm>
            <a:off x="43434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5</a:t>
            </a:r>
          </a:p>
        </p:txBody>
      </p:sp>
      <p:sp>
        <p:nvSpPr>
          <p:cNvPr id="37" name="Rectangle 9"/>
          <p:cNvSpPr>
            <a:spLocks noChangeArrowheads="1"/>
          </p:cNvSpPr>
          <p:nvPr/>
        </p:nvSpPr>
        <p:spPr bwMode="auto">
          <a:xfrm>
            <a:off x="34290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8</a:t>
            </a:r>
          </a:p>
        </p:txBody>
      </p:sp>
      <p:sp>
        <p:nvSpPr>
          <p:cNvPr id="38" name="Rectangle 10"/>
          <p:cNvSpPr>
            <a:spLocks noChangeArrowheads="1"/>
          </p:cNvSpPr>
          <p:nvPr/>
        </p:nvSpPr>
        <p:spPr bwMode="auto">
          <a:xfrm>
            <a:off x="61722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6</a:t>
            </a:r>
          </a:p>
        </p:txBody>
      </p:sp>
      <p:sp>
        <p:nvSpPr>
          <p:cNvPr id="39" name="Rectangle 11"/>
          <p:cNvSpPr>
            <a:spLocks noChangeArrowheads="1"/>
          </p:cNvSpPr>
          <p:nvPr/>
        </p:nvSpPr>
        <p:spPr bwMode="auto">
          <a:xfrm>
            <a:off x="70866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4</a:t>
            </a:r>
          </a:p>
        </p:txBody>
      </p:sp>
      <p:sp>
        <p:nvSpPr>
          <p:cNvPr id="40" name="Rectangle 12"/>
          <p:cNvSpPr>
            <a:spLocks noChangeArrowheads="1"/>
          </p:cNvSpPr>
          <p:nvPr/>
        </p:nvSpPr>
        <p:spPr bwMode="auto">
          <a:xfrm>
            <a:off x="8001000" y="2133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15</a:t>
            </a:r>
          </a:p>
        </p:txBody>
      </p:sp>
      <p:sp>
        <p:nvSpPr>
          <p:cNvPr id="41" name="Rectangle 13"/>
          <p:cNvSpPr>
            <a:spLocks noChangeArrowheads="1"/>
          </p:cNvSpPr>
          <p:nvPr/>
        </p:nvSpPr>
        <p:spPr bwMode="auto">
          <a:xfrm>
            <a:off x="2514600" y="1295400"/>
            <a:ext cx="914400" cy="457200"/>
          </a:xfrm>
          <a:prstGeom prst="rect">
            <a:avLst/>
          </a:prstGeom>
          <a:solidFill>
            <a:srgbClr val="FF99CC"/>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prstClr val="black"/>
                </a:solidFill>
                <a:effectLst/>
                <a:uLnTx/>
                <a:uFillTx/>
              </a:rPr>
              <a:t>X=8</a:t>
            </a:r>
          </a:p>
        </p:txBody>
      </p:sp>
      <p:sp>
        <p:nvSpPr>
          <p:cNvPr id="42" name="Line 14"/>
          <p:cNvSpPr>
            <a:spLocks noChangeShapeType="1"/>
          </p:cNvSpPr>
          <p:nvPr/>
        </p:nvSpPr>
        <p:spPr bwMode="auto">
          <a:xfrm>
            <a:off x="2971800" y="1752600"/>
            <a:ext cx="0" cy="381000"/>
          </a:xfrm>
          <a:prstGeom prst="line">
            <a:avLst/>
          </a:prstGeom>
          <a:noFill/>
          <a:ln w="38100">
            <a:solidFill>
              <a:sysClr val="windowText" lastClr="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43" name="Rectangle 15"/>
          <p:cNvSpPr>
            <a:spLocks noChangeArrowheads="1"/>
          </p:cNvSpPr>
          <p:nvPr/>
        </p:nvSpPr>
        <p:spPr bwMode="auto">
          <a:xfrm>
            <a:off x="1626358" y="3179928"/>
            <a:ext cx="7315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44" name="Rectangle 16"/>
          <p:cNvSpPr>
            <a:spLocks noChangeArrowheads="1"/>
          </p:cNvSpPr>
          <p:nvPr/>
        </p:nvSpPr>
        <p:spPr bwMode="auto">
          <a:xfrm>
            <a:off x="16764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0</a:t>
            </a:r>
            <a:endParaRPr kumimoji="0" lang="en-US" sz="1200" b="0" i="0" u="none" strike="noStrike" kern="0" cap="none" spc="0" normalizeH="0" baseline="0" noProof="0" smtClean="0">
              <a:ln>
                <a:noFill/>
              </a:ln>
              <a:solidFill>
                <a:srgbClr val="0000FF"/>
              </a:solidFill>
              <a:effectLst/>
              <a:uLnTx/>
              <a:uFillTx/>
            </a:endParaRPr>
          </a:p>
        </p:txBody>
      </p:sp>
      <p:sp>
        <p:nvSpPr>
          <p:cNvPr id="45" name="Rectangle 17"/>
          <p:cNvSpPr>
            <a:spLocks noChangeArrowheads="1"/>
          </p:cNvSpPr>
          <p:nvPr/>
        </p:nvSpPr>
        <p:spPr bwMode="auto">
          <a:xfrm>
            <a:off x="25908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1</a:t>
            </a:r>
            <a:endParaRPr kumimoji="0" lang="en-US" sz="1200" b="0" i="0" u="none" strike="noStrike" kern="0" cap="none" spc="0" normalizeH="0" baseline="0" noProof="0" smtClean="0">
              <a:ln>
                <a:noFill/>
              </a:ln>
              <a:solidFill>
                <a:srgbClr val="0000FF"/>
              </a:solidFill>
              <a:effectLst/>
              <a:uLnTx/>
              <a:uFillTx/>
            </a:endParaRPr>
          </a:p>
        </p:txBody>
      </p:sp>
      <p:sp>
        <p:nvSpPr>
          <p:cNvPr id="46" name="Rectangle 18"/>
          <p:cNvSpPr>
            <a:spLocks noChangeArrowheads="1"/>
          </p:cNvSpPr>
          <p:nvPr/>
        </p:nvSpPr>
        <p:spPr bwMode="auto">
          <a:xfrm>
            <a:off x="53340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4</a:t>
            </a:r>
            <a:endParaRPr kumimoji="0" lang="en-US" sz="1200" b="0" i="0" u="none" strike="noStrike" kern="0" cap="none" spc="0" normalizeH="0" baseline="0" noProof="0" smtClean="0">
              <a:ln>
                <a:noFill/>
              </a:ln>
              <a:solidFill>
                <a:srgbClr val="0000FF"/>
              </a:solidFill>
              <a:effectLst/>
              <a:uLnTx/>
              <a:uFillTx/>
            </a:endParaRPr>
          </a:p>
        </p:txBody>
      </p:sp>
      <p:sp>
        <p:nvSpPr>
          <p:cNvPr id="47" name="Rectangle 19"/>
          <p:cNvSpPr>
            <a:spLocks noChangeArrowheads="1"/>
          </p:cNvSpPr>
          <p:nvPr/>
        </p:nvSpPr>
        <p:spPr bwMode="auto">
          <a:xfrm>
            <a:off x="44196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3</a:t>
            </a:r>
            <a:endParaRPr kumimoji="0" lang="en-US" sz="1200" b="0" i="0" u="none" strike="noStrike" kern="0" cap="none" spc="0" normalizeH="0" baseline="0" noProof="0" smtClean="0">
              <a:ln>
                <a:noFill/>
              </a:ln>
              <a:solidFill>
                <a:srgbClr val="0000FF"/>
              </a:solidFill>
              <a:effectLst/>
              <a:uLnTx/>
              <a:uFillTx/>
            </a:endParaRPr>
          </a:p>
        </p:txBody>
      </p:sp>
      <p:sp>
        <p:nvSpPr>
          <p:cNvPr id="48" name="Rectangle 20"/>
          <p:cNvSpPr>
            <a:spLocks noChangeArrowheads="1"/>
          </p:cNvSpPr>
          <p:nvPr/>
        </p:nvSpPr>
        <p:spPr bwMode="auto">
          <a:xfrm>
            <a:off x="35052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2</a:t>
            </a:r>
            <a:endParaRPr kumimoji="0" lang="en-US" sz="1200" b="0" i="0" u="none" strike="noStrike" kern="0" cap="none" spc="0" normalizeH="0" baseline="0" noProof="0" smtClean="0">
              <a:ln>
                <a:noFill/>
              </a:ln>
              <a:solidFill>
                <a:srgbClr val="0000FF"/>
              </a:solidFill>
              <a:effectLst/>
              <a:uLnTx/>
              <a:uFillTx/>
            </a:endParaRPr>
          </a:p>
        </p:txBody>
      </p:sp>
      <p:sp>
        <p:nvSpPr>
          <p:cNvPr id="49" name="Rectangle 21"/>
          <p:cNvSpPr>
            <a:spLocks noChangeArrowheads="1"/>
          </p:cNvSpPr>
          <p:nvPr/>
        </p:nvSpPr>
        <p:spPr bwMode="auto">
          <a:xfrm>
            <a:off x="62484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5</a:t>
            </a:r>
            <a:endParaRPr kumimoji="0" lang="en-US" sz="1200" b="0" i="0" u="none" strike="noStrike" kern="0" cap="none" spc="0" normalizeH="0" baseline="0" noProof="0" smtClean="0">
              <a:ln>
                <a:noFill/>
              </a:ln>
              <a:solidFill>
                <a:srgbClr val="0000FF"/>
              </a:solidFill>
              <a:effectLst/>
              <a:uLnTx/>
              <a:uFillTx/>
            </a:endParaRPr>
          </a:p>
        </p:txBody>
      </p:sp>
      <p:sp>
        <p:nvSpPr>
          <p:cNvPr id="50" name="Rectangle 22"/>
          <p:cNvSpPr>
            <a:spLocks noChangeArrowheads="1"/>
          </p:cNvSpPr>
          <p:nvPr/>
        </p:nvSpPr>
        <p:spPr bwMode="auto">
          <a:xfrm>
            <a:off x="71628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6</a:t>
            </a:r>
            <a:endParaRPr kumimoji="0" lang="en-US" sz="1200" b="0" i="0" u="none" strike="noStrike" kern="0" cap="none" spc="0" normalizeH="0" baseline="0" noProof="0" smtClean="0">
              <a:ln>
                <a:noFill/>
              </a:ln>
              <a:solidFill>
                <a:srgbClr val="0000FF"/>
              </a:solidFill>
              <a:effectLst/>
              <a:uLnTx/>
              <a:uFillTx/>
            </a:endParaRPr>
          </a:p>
        </p:txBody>
      </p:sp>
      <p:sp>
        <p:nvSpPr>
          <p:cNvPr id="51" name="Rectangle 23"/>
          <p:cNvSpPr>
            <a:spLocks noChangeArrowheads="1"/>
          </p:cNvSpPr>
          <p:nvPr/>
        </p:nvSpPr>
        <p:spPr bwMode="auto">
          <a:xfrm>
            <a:off x="8077200" y="3200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7</a:t>
            </a:r>
            <a:endParaRPr kumimoji="0" lang="en-US" sz="1200" b="0" i="0" u="none" strike="noStrike" kern="0" cap="none" spc="0" normalizeH="0" baseline="0" noProof="0" smtClean="0">
              <a:ln>
                <a:noFill/>
              </a:ln>
              <a:solidFill>
                <a:srgbClr val="0000FF"/>
              </a:solidFill>
              <a:effectLst/>
              <a:uLnTx/>
              <a:uFillTx/>
            </a:endParaRPr>
          </a:p>
        </p:txBody>
      </p:sp>
      <p:sp>
        <p:nvSpPr>
          <p:cNvPr id="52" name="Rectangle 24"/>
          <p:cNvSpPr>
            <a:spLocks noChangeArrowheads="1"/>
          </p:cNvSpPr>
          <p:nvPr/>
        </p:nvSpPr>
        <p:spPr bwMode="auto">
          <a:xfrm>
            <a:off x="1524000" y="4419600"/>
            <a:ext cx="7315200" cy="914400"/>
          </a:xfrm>
          <a:prstGeom prst="rect">
            <a:avLst/>
          </a:prstGeom>
          <a:noFill/>
          <a:ln w="25400">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53" name="Rectangle 25"/>
          <p:cNvSpPr>
            <a:spLocks noChangeArrowheads="1"/>
          </p:cNvSpPr>
          <p:nvPr/>
        </p:nvSpPr>
        <p:spPr bwMode="auto">
          <a:xfrm>
            <a:off x="15240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12</a:t>
            </a:r>
          </a:p>
        </p:txBody>
      </p:sp>
      <p:sp>
        <p:nvSpPr>
          <p:cNvPr id="54" name="Rectangle 26"/>
          <p:cNvSpPr>
            <a:spLocks noChangeArrowheads="1"/>
          </p:cNvSpPr>
          <p:nvPr/>
        </p:nvSpPr>
        <p:spPr bwMode="auto">
          <a:xfrm>
            <a:off x="24384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2</a:t>
            </a:r>
          </a:p>
        </p:txBody>
      </p:sp>
      <p:sp>
        <p:nvSpPr>
          <p:cNvPr id="55" name="Rectangle 27"/>
          <p:cNvSpPr>
            <a:spLocks noChangeArrowheads="1"/>
          </p:cNvSpPr>
          <p:nvPr/>
        </p:nvSpPr>
        <p:spPr bwMode="auto">
          <a:xfrm>
            <a:off x="51816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a:t>
            </a:r>
          </a:p>
        </p:txBody>
      </p:sp>
      <p:sp>
        <p:nvSpPr>
          <p:cNvPr id="56" name="Rectangle 28"/>
          <p:cNvSpPr>
            <a:spLocks noChangeArrowheads="1"/>
          </p:cNvSpPr>
          <p:nvPr/>
        </p:nvSpPr>
        <p:spPr bwMode="auto">
          <a:xfrm>
            <a:off x="42672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5</a:t>
            </a:r>
          </a:p>
        </p:txBody>
      </p:sp>
      <p:sp>
        <p:nvSpPr>
          <p:cNvPr id="57" name="Rectangle 29"/>
          <p:cNvSpPr>
            <a:spLocks noChangeArrowheads="1"/>
          </p:cNvSpPr>
          <p:nvPr/>
        </p:nvSpPr>
        <p:spPr bwMode="auto">
          <a:xfrm>
            <a:off x="3352800" y="4419600"/>
            <a:ext cx="914400" cy="914400"/>
          </a:xfrm>
          <a:prstGeom prst="rect">
            <a:avLst/>
          </a:prstGeom>
          <a:solidFill>
            <a:srgbClr val="0000FF"/>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8</a:t>
            </a:r>
          </a:p>
        </p:txBody>
      </p:sp>
      <p:sp>
        <p:nvSpPr>
          <p:cNvPr id="58" name="Rectangle 30"/>
          <p:cNvSpPr>
            <a:spLocks noChangeArrowheads="1"/>
          </p:cNvSpPr>
          <p:nvPr/>
        </p:nvSpPr>
        <p:spPr bwMode="auto">
          <a:xfrm>
            <a:off x="60960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6</a:t>
            </a:r>
          </a:p>
        </p:txBody>
      </p:sp>
      <p:sp>
        <p:nvSpPr>
          <p:cNvPr id="59" name="Rectangle 31"/>
          <p:cNvSpPr>
            <a:spLocks noChangeArrowheads="1"/>
          </p:cNvSpPr>
          <p:nvPr/>
        </p:nvSpPr>
        <p:spPr bwMode="auto">
          <a:xfrm>
            <a:off x="70104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4</a:t>
            </a:r>
          </a:p>
        </p:txBody>
      </p:sp>
      <p:sp>
        <p:nvSpPr>
          <p:cNvPr id="60" name="Rectangle 32"/>
          <p:cNvSpPr>
            <a:spLocks noChangeArrowheads="1"/>
          </p:cNvSpPr>
          <p:nvPr/>
        </p:nvSpPr>
        <p:spPr bwMode="auto">
          <a:xfrm>
            <a:off x="7924800" y="4419600"/>
            <a:ext cx="914400" cy="9144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prstClr val="black"/>
                </a:solidFill>
                <a:effectLst/>
                <a:uLnTx/>
                <a:uFillTx/>
              </a:rPr>
              <a:t>15</a:t>
            </a:r>
          </a:p>
        </p:txBody>
      </p:sp>
      <p:sp>
        <p:nvSpPr>
          <p:cNvPr id="61" name="Rectangle 33"/>
          <p:cNvSpPr>
            <a:spLocks noChangeArrowheads="1"/>
          </p:cNvSpPr>
          <p:nvPr/>
        </p:nvSpPr>
        <p:spPr bwMode="auto">
          <a:xfrm>
            <a:off x="3352800" y="3581400"/>
            <a:ext cx="914400" cy="457200"/>
          </a:xfrm>
          <a:prstGeom prst="rect">
            <a:avLst/>
          </a:prstGeom>
          <a:solidFill>
            <a:srgbClr val="FF99CC"/>
          </a:solidFill>
          <a:ln w="9525">
            <a:solidFill>
              <a:sysClr val="windowText" lastClr="000000"/>
            </a:solidFill>
            <a:miter lim="800000"/>
            <a:headEnd/>
            <a:tailEnd/>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prstClr val="black"/>
                </a:solidFill>
                <a:effectLst/>
                <a:uLnTx/>
                <a:uFillTx/>
              </a:rPr>
              <a:t>X=8</a:t>
            </a:r>
          </a:p>
        </p:txBody>
      </p:sp>
      <p:sp>
        <p:nvSpPr>
          <p:cNvPr id="62" name="Line 34"/>
          <p:cNvSpPr>
            <a:spLocks noChangeShapeType="1"/>
          </p:cNvSpPr>
          <p:nvPr/>
        </p:nvSpPr>
        <p:spPr bwMode="auto">
          <a:xfrm>
            <a:off x="3886200" y="4038600"/>
            <a:ext cx="0" cy="381000"/>
          </a:xfrm>
          <a:prstGeom prst="line">
            <a:avLst/>
          </a:prstGeom>
          <a:noFill/>
          <a:ln w="38100">
            <a:solidFill>
              <a:sysClr val="windowText" lastClr="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63" name="Rectangle 35"/>
          <p:cNvSpPr>
            <a:spLocks noChangeArrowheads="1"/>
          </p:cNvSpPr>
          <p:nvPr/>
        </p:nvSpPr>
        <p:spPr bwMode="auto">
          <a:xfrm>
            <a:off x="1600200" y="5486400"/>
            <a:ext cx="7315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endParaRPr>
          </a:p>
        </p:txBody>
      </p:sp>
      <p:sp>
        <p:nvSpPr>
          <p:cNvPr id="64" name="Rectangle 36"/>
          <p:cNvSpPr>
            <a:spLocks noChangeArrowheads="1"/>
          </p:cNvSpPr>
          <p:nvPr/>
        </p:nvSpPr>
        <p:spPr bwMode="auto">
          <a:xfrm>
            <a:off x="16002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0</a:t>
            </a:r>
            <a:endParaRPr kumimoji="0" lang="en-US" sz="1200" b="0" i="0" u="none" strike="noStrike" kern="0" cap="none" spc="0" normalizeH="0" baseline="0" noProof="0" smtClean="0">
              <a:ln>
                <a:noFill/>
              </a:ln>
              <a:solidFill>
                <a:srgbClr val="0000FF"/>
              </a:solidFill>
              <a:effectLst/>
              <a:uLnTx/>
              <a:uFillTx/>
            </a:endParaRPr>
          </a:p>
        </p:txBody>
      </p:sp>
      <p:sp>
        <p:nvSpPr>
          <p:cNvPr id="65" name="Rectangle 37"/>
          <p:cNvSpPr>
            <a:spLocks noChangeArrowheads="1"/>
          </p:cNvSpPr>
          <p:nvPr/>
        </p:nvSpPr>
        <p:spPr bwMode="auto">
          <a:xfrm>
            <a:off x="25146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1</a:t>
            </a:r>
            <a:endParaRPr kumimoji="0" lang="en-US" sz="1200" b="0" i="0" u="none" strike="noStrike" kern="0" cap="none" spc="0" normalizeH="0" baseline="0" noProof="0" smtClean="0">
              <a:ln>
                <a:noFill/>
              </a:ln>
              <a:solidFill>
                <a:srgbClr val="0000FF"/>
              </a:solidFill>
              <a:effectLst/>
              <a:uLnTx/>
              <a:uFillTx/>
            </a:endParaRPr>
          </a:p>
        </p:txBody>
      </p:sp>
      <p:sp>
        <p:nvSpPr>
          <p:cNvPr id="66" name="Rectangle 38"/>
          <p:cNvSpPr>
            <a:spLocks noChangeArrowheads="1"/>
          </p:cNvSpPr>
          <p:nvPr/>
        </p:nvSpPr>
        <p:spPr bwMode="auto">
          <a:xfrm>
            <a:off x="52578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4</a:t>
            </a:r>
            <a:endParaRPr kumimoji="0" lang="en-US" sz="1200" b="0" i="0" u="none" strike="noStrike" kern="0" cap="none" spc="0" normalizeH="0" baseline="0" noProof="0" smtClean="0">
              <a:ln>
                <a:noFill/>
              </a:ln>
              <a:solidFill>
                <a:srgbClr val="0000FF"/>
              </a:solidFill>
              <a:effectLst/>
              <a:uLnTx/>
              <a:uFillTx/>
            </a:endParaRPr>
          </a:p>
        </p:txBody>
      </p:sp>
      <p:sp>
        <p:nvSpPr>
          <p:cNvPr id="67" name="Rectangle 39"/>
          <p:cNvSpPr>
            <a:spLocks noChangeArrowheads="1"/>
          </p:cNvSpPr>
          <p:nvPr/>
        </p:nvSpPr>
        <p:spPr bwMode="auto">
          <a:xfrm>
            <a:off x="43434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3</a:t>
            </a:r>
            <a:endParaRPr kumimoji="0" lang="en-US" sz="1200" b="0" i="0" u="none" strike="noStrike" kern="0" cap="none" spc="0" normalizeH="0" baseline="0" noProof="0" smtClean="0">
              <a:ln>
                <a:noFill/>
              </a:ln>
              <a:solidFill>
                <a:srgbClr val="0000FF"/>
              </a:solidFill>
              <a:effectLst/>
              <a:uLnTx/>
              <a:uFillTx/>
            </a:endParaRPr>
          </a:p>
        </p:txBody>
      </p:sp>
      <p:sp>
        <p:nvSpPr>
          <p:cNvPr id="68" name="Rectangle 40"/>
          <p:cNvSpPr>
            <a:spLocks noChangeArrowheads="1"/>
          </p:cNvSpPr>
          <p:nvPr/>
        </p:nvSpPr>
        <p:spPr bwMode="auto">
          <a:xfrm>
            <a:off x="34290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2</a:t>
            </a:r>
            <a:endParaRPr kumimoji="0" lang="en-US" sz="1200" b="0" i="0" u="none" strike="noStrike" kern="0" cap="none" spc="0" normalizeH="0" baseline="0" noProof="0" smtClean="0">
              <a:ln>
                <a:noFill/>
              </a:ln>
              <a:solidFill>
                <a:srgbClr val="0000FF"/>
              </a:solidFill>
              <a:effectLst/>
              <a:uLnTx/>
              <a:uFillTx/>
            </a:endParaRPr>
          </a:p>
        </p:txBody>
      </p:sp>
      <p:sp>
        <p:nvSpPr>
          <p:cNvPr id="69" name="Rectangle 41"/>
          <p:cNvSpPr>
            <a:spLocks noChangeArrowheads="1"/>
          </p:cNvSpPr>
          <p:nvPr/>
        </p:nvSpPr>
        <p:spPr bwMode="auto">
          <a:xfrm>
            <a:off x="61722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5</a:t>
            </a:r>
            <a:endParaRPr kumimoji="0" lang="en-US" sz="1200" b="0" i="0" u="none" strike="noStrike" kern="0" cap="none" spc="0" normalizeH="0" baseline="0" noProof="0" smtClean="0">
              <a:ln>
                <a:noFill/>
              </a:ln>
              <a:solidFill>
                <a:srgbClr val="0000FF"/>
              </a:solidFill>
              <a:effectLst/>
              <a:uLnTx/>
              <a:uFillTx/>
            </a:endParaRPr>
          </a:p>
        </p:txBody>
      </p:sp>
      <p:sp>
        <p:nvSpPr>
          <p:cNvPr id="70" name="Rectangle 42"/>
          <p:cNvSpPr>
            <a:spLocks noChangeArrowheads="1"/>
          </p:cNvSpPr>
          <p:nvPr/>
        </p:nvSpPr>
        <p:spPr bwMode="auto">
          <a:xfrm>
            <a:off x="70866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6</a:t>
            </a:r>
            <a:endParaRPr kumimoji="0" lang="en-US" sz="1200" b="0" i="0" u="none" strike="noStrike" kern="0" cap="none" spc="0" normalizeH="0" baseline="0" noProof="0" smtClean="0">
              <a:ln>
                <a:noFill/>
              </a:ln>
              <a:solidFill>
                <a:srgbClr val="0000FF"/>
              </a:solidFill>
              <a:effectLst/>
              <a:uLnTx/>
              <a:uFillTx/>
            </a:endParaRPr>
          </a:p>
        </p:txBody>
      </p:sp>
      <p:sp>
        <p:nvSpPr>
          <p:cNvPr id="71" name="Rectangle 43"/>
          <p:cNvSpPr>
            <a:spLocks noChangeArrowheads="1"/>
          </p:cNvSpPr>
          <p:nvPr/>
        </p:nvSpPr>
        <p:spPr bwMode="auto">
          <a:xfrm>
            <a:off x="8001000" y="5486400"/>
            <a:ext cx="914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smtClean="0">
                <a:ln>
                  <a:noFill/>
                </a:ln>
                <a:solidFill>
                  <a:srgbClr val="0000FF"/>
                </a:solidFill>
                <a:effectLst/>
                <a:uLnTx/>
                <a:uFillTx/>
              </a:rPr>
              <a:t>7</a:t>
            </a:r>
            <a:endParaRPr kumimoji="0" lang="en-US" sz="1200" b="0" i="0" u="none" strike="noStrike" kern="0" cap="none" spc="0" normalizeH="0" baseline="0" noProof="0" smtClean="0">
              <a:ln>
                <a:noFill/>
              </a:ln>
              <a:solidFill>
                <a:srgbClr val="0000FF"/>
              </a:solidFill>
              <a:effectLst/>
              <a:uLnTx/>
              <a:uFillTx/>
            </a:endParaRPr>
          </a:p>
        </p:txBody>
      </p:sp>
      <p:sp>
        <p:nvSpPr>
          <p:cNvPr id="72" name="Rectangle 44"/>
          <p:cNvSpPr>
            <a:spLocks noChangeArrowheads="1"/>
          </p:cNvSpPr>
          <p:nvPr/>
        </p:nvSpPr>
        <p:spPr bwMode="auto">
          <a:xfrm>
            <a:off x="381000" y="1371600"/>
            <a:ext cx="6319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0000FF"/>
                </a:solidFill>
                <a:effectLst/>
                <a:uLnTx/>
                <a:uFillTx/>
              </a:rPr>
              <a:t> i = </a:t>
            </a:r>
            <a:r>
              <a:rPr kumimoji="0" lang="en-US" sz="1800" b="1" i="0" u="none" strike="noStrike" kern="0" cap="none" spc="0" normalizeH="0" baseline="0" noProof="0" smtClean="0">
                <a:ln>
                  <a:noFill/>
                </a:ln>
                <a:solidFill>
                  <a:srgbClr val="0000FF"/>
                </a:solidFill>
                <a:effectLst/>
                <a:uLnTx/>
                <a:uFillTx/>
              </a:rPr>
              <a:t>1</a:t>
            </a:r>
            <a:endParaRPr kumimoji="0" lang="en-US" sz="1800" b="1" i="0" u="none" strike="noStrike" kern="0" cap="none" spc="0" normalizeH="0" baseline="0" noProof="0" smtClean="0">
              <a:ln>
                <a:noFill/>
              </a:ln>
              <a:solidFill>
                <a:srgbClr val="0000FF"/>
              </a:solidFill>
              <a:effectLst/>
              <a:uLnTx/>
              <a:uFillTx/>
            </a:endParaRPr>
          </a:p>
        </p:txBody>
      </p:sp>
      <p:sp>
        <p:nvSpPr>
          <p:cNvPr id="73" name="Rectangle 45"/>
          <p:cNvSpPr>
            <a:spLocks noChangeArrowheads="1"/>
          </p:cNvSpPr>
          <p:nvPr/>
        </p:nvSpPr>
        <p:spPr bwMode="auto">
          <a:xfrm>
            <a:off x="381000" y="3429000"/>
            <a:ext cx="698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0000FF"/>
                </a:solidFill>
                <a:effectLst/>
                <a:uLnTx/>
                <a:uFillTx/>
              </a:rPr>
              <a:t> i = </a:t>
            </a:r>
            <a:r>
              <a:rPr kumimoji="0" lang="en-US" sz="1800" b="1" i="0" u="none" strike="noStrike" kern="0" cap="none" spc="0" normalizeH="0" baseline="0" noProof="0" smtClean="0">
                <a:ln>
                  <a:noFill/>
                </a:ln>
                <a:solidFill>
                  <a:srgbClr val="0000FF"/>
                </a:solidFill>
                <a:effectLst/>
                <a:uLnTx/>
                <a:uFillTx/>
              </a:rPr>
              <a:t>2</a:t>
            </a:r>
            <a:endParaRPr kumimoji="0" lang="en-US" sz="1800" b="1" i="0" u="none" strike="noStrike" kern="0" cap="none" spc="0" normalizeH="0" baseline="0" noProof="0" smtClean="0">
              <a:ln>
                <a:noFill/>
              </a:ln>
              <a:solidFill>
                <a:srgbClr val="0000FF"/>
              </a:solidFill>
              <a:effectLst/>
              <a:uLnTx/>
              <a:uFillTx/>
            </a:endParaRPr>
          </a:p>
        </p:txBody>
      </p:sp>
    </p:spTree>
    <p:extLst>
      <p:ext uri="{BB962C8B-B14F-4D97-AF65-F5344CB8AC3E}">
        <p14:creationId xmlns:p14="http://schemas.microsoft.com/office/powerpoint/2010/main" val="7625809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 đa chiều</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pSp>
        <p:nvGrpSpPr>
          <p:cNvPr id="8" name="Group 7"/>
          <p:cNvGrpSpPr/>
          <p:nvPr/>
        </p:nvGrpSpPr>
        <p:grpSpPr>
          <a:xfrm>
            <a:off x="2507612" y="1219200"/>
            <a:ext cx="4267200" cy="2286000"/>
            <a:chOff x="2590800" y="2362200"/>
            <a:chExt cx="4267200" cy="2286000"/>
          </a:xfrm>
        </p:grpSpPr>
        <p:sp>
          <p:nvSpPr>
            <p:cNvPr id="9" name="Rectangle 8"/>
            <p:cNvSpPr/>
            <p:nvPr/>
          </p:nvSpPr>
          <p:spPr>
            <a:xfrm>
              <a:off x="2590800" y="2362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7</a:t>
              </a:r>
              <a:endParaRPr lang="en-US" sz="5400" dirty="0"/>
            </a:p>
          </p:txBody>
        </p:sp>
        <p:sp>
          <p:nvSpPr>
            <p:cNvPr id="10" name="Rectangle 9"/>
            <p:cNvSpPr/>
            <p:nvPr/>
          </p:nvSpPr>
          <p:spPr>
            <a:xfrm>
              <a:off x="3657600" y="2362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2</a:t>
              </a:r>
              <a:endParaRPr lang="en-US" sz="5400" dirty="0"/>
            </a:p>
          </p:txBody>
        </p:sp>
        <p:sp>
          <p:nvSpPr>
            <p:cNvPr id="11" name="Rectangle 10"/>
            <p:cNvSpPr/>
            <p:nvPr/>
          </p:nvSpPr>
          <p:spPr>
            <a:xfrm>
              <a:off x="4724400" y="2362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9</a:t>
              </a:r>
              <a:endParaRPr lang="en-US" sz="5400" dirty="0"/>
            </a:p>
          </p:txBody>
        </p:sp>
        <p:sp>
          <p:nvSpPr>
            <p:cNvPr id="12" name="Rectangle 11"/>
            <p:cNvSpPr/>
            <p:nvPr/>
          </p:nvSpPr>
          <p:spPr>
            <a:xfrm>
              <a:off x="2590800" y="3124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9</a:t>
              </a:r>
              <a:endParaRPr lang="en-US" sz="5400" dirty="0"/>
            </a:p>
          </p:txBody>
        </p:sp>
        <p:sp>
          <p:nvSpPr>
            <p:cNvPr id="13" name="Rectangle 12"/>
            <p:cNvSpPr/>
            <p:nvPr/>
          </p:nvSpPr>
          <p:spPr>
            <a:xfrm>
              <a:off x="3657600" y="3124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5</a:t>
              </a:r>
              <a:endParaRPr lang="en-US" sz="5400" dirty="0"/>
            </a:p>
          </p:txBody>
        </p:sp>
        <p:sp>
          <p:nvSpPr>
            <p:cNvPr id="14" name="Rectangle 13"/>
            <p:cNvSpPr/>
            <p:nvPr/>
          </p:nvSpPr>
          <p:spPr>
            <a:xfrm>
              <a:off x="4724400" y="3124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4</a:t>
              </a:r>
              <a:endParaRPr lang="en-US" sz="5400" dirty="0"/>
            </a:p>
          </p:txBody>
        </p:sp>
        <p:sp>
          <p:nvSpPr>
            <p:cNvPr id="15" name="Rectangle 14"/>
            <p:cNvSpPr/>
            <p:nvPr/>
          </p:nvSpPr>
          <p:spPr>
            <a:xfrm>
              <a:off x="2590800" y="3886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8</a:t>
              </a:r>
              <a:endParaRPr lang="en-US" sz="5400" dirty="0"/>
            </a:p>
          </p:txBody>
        </p:sp>
        <p:sp>
          <p:nvSpPr>
            <p:cNvPr id="16" name="Rectangle 15"/>
            <p:cNvSpPr/>
            <p:nvPr/>
          </p:nvSpPr>
          <p:spPr>
            <a:xfrm>
              <a:off x="3657600" y="3886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0</a:t>
              </a:r>
              <a:endParaRPr lang="en-US" sz="5400" dirty="0"/>
            </a:p>
          </p:txBody>
        </p:sp>
        <p:sp>
          <p:nvSpPr>
            <p:cNvPr id="17" name="Rectangle 16"/>
            <p:cNvSpPr/>
            <p:nvPr/>
          </p:nvSpPr>
          <p:spPr>
            <a:xfrm>
              <a:off x="4724400" y="3886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3</a:t>
              </a:r>
              <a:endParaRPr lang="en-US" sz="5400" dirty="0"/>
            </a:p>
          </p:txBody>
        </p:sp>
        <p:sp>
          <p:nvSpPr>
            <p:cNvPr id="18" name="Rectangle 17"/>
            <p:cNvSpPr/>
            <p:nvPr/>
          </p:nvSpPr>
          <p:spPr>
            <a:xfrm>
              <a:off x="5791200" y="2362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0</a:t>
              </a:r>
              <a:endParaRPr lang="en-US" sz="5400" dirty="0"/>
            </a:p>
          </p:txBody>
        </p:sp>
        <p:sp>
          <p:nvSpPr>
            <p:cNvPr id="19" name="Rectangle 18"/>
            <p:cNvSpPr/>
            <p:nvPr/>
          </p:nvSpPr>
          <p:spPr>
            <a:xfrm>
              <a:off x="5791200" y="3124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1</a:t>
              </a:r>
              <a:endParaRPr lang="en-US" sz="5400" dirty="0"/>
            </a:p>
          </p:txBody>
        </p:sp>
        <p:sp>
          <p:nvSpPr>
            <p:cNvPr id="20" name="Rectangle 19"/>
            <p:cNvSpPr/>
            <p:nvPr/>
          </p:nvSpPr>
          <p:spPr>
            <a:xfrm>
              <a:off x="5791200" y="3886200"/>
              <a:ext cx="1066800" cy="762000"/>
            </a:xfrm>
            <a:prstGeom prst="rect">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smtClean="0"/>
                <a:t>6</a:t>
              </a:r>
              <a:endParaRPr lang="en-US" sz="5400" dirty="0"/>
            </a:p>
          </p:txBody>
        </p:sp>
      </p:grpSp>
      <p:sp>
        <p:nvSpPr>
          <p:cNvPr id="22" name="TextBox 21"/>
          <p:cNvSpPr txBox="1"/>
          <p:nvPr/>
        </p:nvSpPr>
        <p:spPr>
          <a:xfrm>
            <a:off x="633310" y="3749457"/>
            <a:ext cx="8243576" cy="2677656"/>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smtClean="0">
                <a:solidFill>
                  <a:srgbClr val="002060"/>
                </a:solidFill>
                <a:latin typeface="Cambria" panose="02040503050406030204" pitchFamily="18" charset="0"/>
              </a:rPr>
              <a:t>C# hỗ trợ mảng đa chiều, ở đây ta xét mảng 2 chiều vì nó phổ biến nhất.</a:t>
            </a:r>
          </a:p>
          <a:p>
            <a:pPr marL="457200" indent="-457200" algn="just">
              <a:buFont typeface="Wingdings" panose="05000000000000000000" pitchFamily="2" charset="2"/>
              <a:buChar char="Ø"/>
            </a:pPr>
            <a:endParaRPr lang="en-US" sz="2800">
              <a:solidFill>
                <a:srgbClr val="002060"/>
              </a:solidFill>
              <a:latin typeface="Cambria" panose="02040503050406030204" pitchFamily="18" charset="0"/>
            </a:endParaRPr>
          </a:p>
          <a:p>
            <a:pPr marL="457200" indent="-457200" algn="just">
              <a:buFont typeface="Wingdings" panose="05000000000000000000" pitchFamily="2" charset="2"/>
              <a:buChar char="Ø"/>
            </a:pPr>
            <a:r>
              <a:rPr lang="en-US" sz="2800">
                <a:solidFill>
                  <a:srgbClr val="002060"/>
                </a:solidFill>
                <a:latin typeface="Cambria" panose="02040503050406030204" pitchFamily="18" charset="0"/>
              </a:rPr>
              <a:t>Mảng hai chiều thực chất là mảng của những mảng một chiều. Ta có thể xem mảng hai chiều là một ma trận gồm các hàng và các </a:t>
            </a:r>
            <a:r>
              <a:rPr lang="en-US" sz="2800" smtClean="0">
                <a:solidFill>
                  <a:srgbClr val="002060"/>
                </a:solidFill>
                <a:latin typeface="Cambria" panose="02040503050406030204" pitchFamily="18" charset="0"/>
              </a:rPr>
              <a:t>cột</a:t>
            </a:r>
            <a:endParaRPr lang="en-US" sz="2800">
              <a:solidFill>
                <a:srgbClr val="002060"/>
              </a:solidFill>
              <a:latin typeface="Cambria" panose="02040503050406030204" pitchFamily="18" charset="0"/>
            </a:endParaRPr>
          </a:p>
        </p:txBody>
      </p:sp>
    </p:spTree>
    <p:extLst>
      <p:ext uri="{BB962C8B-B14F-4D97-AF65-F5344CB8AC3E}">
        <p14:creationId xmlns:p14="http://schemas.microsoft.com/office/powerpoint/2010/main" val="41615333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 đa chiều</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pSp>
        <p:nvGrpSpPr>
          <p:cNvPr id="21" name="Group 44"/>
          <p:cNvGrpSpPr>
            <a:grpSpLocks/>
          </p:cNvGrpSpPr>
          <p:nvPr/>
        </p:nvGrpSpPr>
        <p:grpSpPr bwMode="auto">
          <a:xfrm>
            <a:off x="304800" y="1078296"/>
            <a:ext cx="8254941" cy="4517966"/>
            <a:chOff x="1152" y="1425"/>
            <a:chExt cx="3039" cy="766"/>
          </a:xfrm>
        </p:grpSpPr>
        <p:sp>
          <p:nvSpPr>
            <p:cNvPr id="22" name="Text Box 5"/>
            <p:cNvSpPr txBox="1">
              <a:spLocks noChangeArrowheads="1"/>
            </p:cNvSpPr>
            <p:nvPr/>
          </p:nvSpPr>
          <p:spPr bwMode="auto">
            <a:xfrm>
              <a:off x="1152" y="1580"/>
              <a:ext cx="405"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smtClean="0"/>
                <a:t>Dòng </a:t>
              </a:r>
              <a:r>
                <a:rPr lang="en-US" sz="2400"/>
                <a:t>0</a:t>
              </a:r>
            </a:p>
          </p:txBody>
        </p:sp>
        <p:sp>
          <p:nvSpPr>
            <p:cNvPr id="23" name="Text Box 7"/>
            <p:cNvSpPr txBox="1">
              <a:spLocks noChangeArrowheads="1"/>
            </p:cNvSpPr>
            <p:nvPr/>
          </p:nvSpPr>
          <p:spPr bwMode="auto">
            <a:xfrm>
              <a:off x="1152" y="1826"/>
              <a:ext cx="405"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smtClean="0"/>
                <a:t>Dòng </a:t>
              </a:r>
              <a:r>
                <a:rPr lang="en-US" sz="2400"/>
                <a:t>1</a:t>
              </a:r>
            </a:p>
          </p:txBody>
        </p:sp>
        <p:sp>
          <p:nvSpPr>
            <p:cNvPr id="24" name="Text Box 8"/>
            <p:cNvSpPr txBox="1">
              <a:spLocks noChangeArrowheads="1"/>
            </p:cNvSpPr>
            <p:nvPr/>
          </p:nvSpPr>
          <p:spPr bwMode="auto">
            <a:xfrm>
              <a:off x="1152" y="2071"/>
              <a:ext cx="405"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smtClean="0"/>
                <a:t>Dòng </a:t>
              </a:r>
              <a:r>
                <a:rPr lang="en-US" sz="2400" dirty="0"/>
                <a:t>2</a:t>
              </a:r>
            </a:p>
          </p:txBody>
        </p:sp>
        <p:sp>
          <p:nvSpPr>
            <p:cNvPr id="25" name="Text Box 9"/>
            <p:cNvSpPr txBox="1">
              <a:spLocks noChangeArrowheads="1"/>
            </p:cNvSpPr>
            <p:nvPr/>
          </p:nvSpPr>
          <p:spPr bwMode="auto">
            <a:xfrm>
              <a:off x="2266" y="1426"/>
              <a:ext cx="625"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pPr algn="ctr"/>
              <a:r>
                <a:rPr lang="en-US" sz="2400" smtClean="0"/>
                <a:t>Cột </a:t>
              </a:r>
              <a:r>
                <a:rPr lang="en-US" sz="2400" dirty="0"/>
                <a:t>1</a:t>
              </a:r>
            </a:p>
          </p:txBody>
        </p:sp>
        <p:sp>
          <p:nvSpPr>
            <p:cNvPr id="26" name="Text Box 11"/>
            <p:cNvSpPr txBox="1">
              <a:spLocks noChangeArrowheads="1"/>
            </p:cNvSpPr>
            <p:nvPr/>
          </p:nvSpPr>
          <p:spPr bwMode="auto">
            <a:xfrm>
              <a:off x="1621" y="1425"/>
              <a:ext cx="316"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smtClean="0"/>
                <a:t>Cột 0</a:t>
              </a:r>
              <a:endParaRPr lang="en-US" sz="2400" dirty="0"/>
            </a:p>
          </p:txBody>
        </p:sp>
        <p:sp>
          <p:nvSpPr>
            <p:cNvPr id="27" name="Text Box 12"/>
            <p:cNvSpPr txBox="1">
              <a:spLocks noChangeArrowheads="1"/>
            </p:cNvSpPr>
            <p:nvPr/>
          </p:nvSpPr>
          <p:spPr bwMode="auto">
            <a:xfrm>
              <a:off x="2975" y="1435"/>
              <a:ext cx="544"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pPr algn="ctr"/>
              <a:r>
                <a:rPr lang="en-US" sz="2400" smtClean="0"/>
                <a:t>Cột </a:t>
              </a:r>
              <a:r>
                <a:rPr lang="en-US" sz="2400" dirty="0"/>
                <a:t>2</a:t>
              </a:r>
            </a:p>
          </p:txBody>
        </p:sp>
        <p:sp>
          <p:nvSpPr>
            <p:cNvPr id="28" name="Text Box 13"/>
            <p:cNvSpPr txBox="1">
              <a:spLocks noChangeArrowheads="1"/>
            </p:cNvSpPr>
            <p:nvPr/>
          </p:nvSpPr>
          <p:spPr bwMode="auto">
            <a:xfrm>
              <a:off x="3649" y="1435"/>
              <a:ext cx="542" cy="78"/>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pPr algn="ctr"/>
              <a:r>
                <a:rPr lang="en-US" sz="2400" smtClean="0"/>
                <a:t>Cột </a:t>
              </a:r>
              <a:r>
                <a:rPr lang="en-US" sz="2400" dirty="0"/>
                <a:t>3</a:t>
              </a:r>
            </a:p>
          </p:txBody>
        </p:sp>
        <p:sp>
          <p:nvSpPr>
            <p:cNvPr id="29" name="Text Box 14"/>
            <p:cNvSpPr txBox="1">
              <a:spLocks noChangeArrowheads="1"/>
            </p:cNvSpPr>
            <p:nvPr/>
          </p:nvSpPr>
          <p:spPr bwMode="auto">
            <a:xfrm>
              <a:off x="1553" y="153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pPr algn="ctr"/>
              <a:r>
                <a:rPr lang="en-US" sz="2400" b="1" dirty="0" smtClean="0">
                  <a:latin typeface="Courier New" pitchFamily="49" charset="0"/>
                </a:rPr>
                <a:t>M[0</a:t>
              </a:r>
              <a:r>
                <a:rPr lang="en-US" sz="2400" b="1" dirty="0">
                  <a:latin typeface="Courier New" pitchFamily="49" charset="0"/>
                </a:rPr>
                <a:t>, 0</a:t>
              </a:r>
              <a:r>
                <a:rPr lang="en-US" sz="2400" b="1" dirty="0" smtClean="0">
                  <a:latin typeface="Courier New" pitchFamily="49" charset="0"/>
                </a:rPr>
                <a:t>]</a:t>
              </a:r>
            </a:p>
            <a:p>
              <a:pPr algn="ctr"/>
              <a:r>
                <a:rPr lang="en-US" sz="3600" b="1" dirty="0" smtClean="0">
                  <a:solidFill>
                    <a:srgbClr val="FF0000"/>
                  </a:solidFill>
                  <a:latin typeface="Courier New" pitchFamily="49" charset="0"/>
                </a:rPr>
                <a:t>7</a:t>
              </a:r>
            </a:p>
          </p:txBody>
        </p:sp>
        <p:sp>
          <p:nvSpPr>
            <p:cNvPr id="30" name="Text Box 15"/>
            <p:cNvSpPr txBox="1">
              <a:spLocks noChangeArrowheads="1"/>
            </p:cNvSpPr>
            <p:nvPr/>
          </p:nvSpPr>
          <p:spPr bwMode="auto">
            <a:xfrm>
              <a:off x="3648" y="153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M[0</a:t>
              </a:r>
              <a:r>
                <a:rPr lang="en-US" sz="2400" b="1" dirty="0">
                  <a:latin typeface="Courier New" pitchFamily="49" charset="0"/>
                </a:rPr>
                <a:t>, 3</a:t>
              </a:r>
              <a:r>
                <a:rPr lang="en-US" sz="2400" b="1" dirty="0" smtClean="0">
                  <a:latin typeface="Courier New" pitchFamily="49" charset="0"/>
                </a:rPr>
                <a:t>]</a:t>
              </a:r>
            </a:p>
            <a:p>
              <a:pPr algn="ctr"/>
              <a:r>
                <a:rPr lang="en-US" sz="3600" b="1" dirty="0" smtClean="0">
                  <a:solidFill>
                    <a:srgbClr val="FF0000"/>
                  </a:solidFill>
                  <a:latin typeface="Courier New" pitchFamily="49" charset="0"/>
                </a:rPr>
                <a:t>0</a:t>
              </a:r>
              <a:endParaRPr lang="en-US" sz="3600" b="1" dirty="0">
                <a:solidFill>
                  <a:srgbClr val="FF0000"/>
                </a:solidFill>
                <a:latin typeface="Courier New" pitchFamily="49" charset="0"/>
              </a:endParaRPr>
            </a:p>
          </p:txBody>
        </p:sp>
        <p:sp>
          <p:nvSpPr>
            <p:cNvPr id="31" name="Text Box 16"/>
            <p:cNvSpPr txBox="1">
              <a:spLocks noChangeArrowheads="1"/>
            </p:cNvSpPr>
            <p:nvPr/>
          </p:nvSpPr>
          <p:spPr bwMode="auto">
            <a:xfrm>
              <a:off x="2308" y="153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en-US"/>
              </a:defPPr>
              <a:lvl1pPr algn="ctr" eaLnBrk="0" hangingPunct="0">
                <a:defRPr sz="2400" b="1">
                  <a:latin typeface="Courier New" pitchFamily="49" charset="0"/>
                  <a:cs typeface="Times New Roman" pitchFamily="18" charset="0"/>
                </a:defRPr>
              </a:lvl1pPr>
              <a:lvl2pPr marL="742950" indent="-285750" eaLnBrk="0" hangingPunct="0">
                <a:defRPr sz="1600">
                  <a:latin typeface="Times New Roman" pitchFamily="18" charset="0"/>
                  <a:cs typeface="Times New Roman" pitchFamily="18" charset="0"/>
                </a:defRPr>
              </a:lvl2pPr>
              <a:lvl3pPr marL="1143000" indent="-228600" eaLnBrk="0" hangingPunct="0">
                <a:defRPr sz="1600">
                  <a:latin typeface="Times New Roman" pitchFamily="18" charset="0"/>
                  <a:cs typeface="Times New Roman" pitchFamily="18" charset="0"/>
                </a:defRPr>
              </a:lvl3pPr>
              <a:lvl4pPr marL="1600200" indent="-228600" eaLnBrk="0" hangingPunct="0">
                <a:defRPr sz="1600">
                  <a:latin typeface="Times New Roman" pitchFamily="18" charset="0"/>
                  <a:cs typeface="Times New Roman" pitchFamily="18" charset="0"/>
                </a:defRPr>
              </a:lvl4pPr>
              <a:lvl5pPr marL="2057400" indent="-228600" eaLnBrk="0" hangingPunct="0">
                <a:defRPr sz="1600">
                  <a:latin typeface="Times New Roman" pitchFamily="18" charset="0"/>
                  <a:cs typeface="Times New Roman" pitchFamily="18" charset="0"/>
                </a:defRPr>
              </a:lvl5pPr>
              <a:lvl6pPr marL="2514600" indent="-228600" eaLnBrk="0" fontAlgn="base" hangingPunct="0">
                <a:spcBef>
                  <a:spcPct val="50000"/>
                </a:spcBef>
                <a:spcAft>
                  <a:spcPct val="0"/>
                </a:spcAft>
                <a:defRPr sz="1600">
                  <a:latin typeface="Times New Roman" pitchFamily="18" charset="0"/>
                  <a:cs typeface="Times New Roman" pitchFamily="18" charset="0"/>
                </a:defRPr>
              </a:lvl6pPr>
              <a:lvl7pPr marL="2971800" indent="-228600" eaLnBrk="0" fontAlgn="base" hangingPunct="0">
                <a:spcBef>
                  <a:spcPct val="50000"/>
                </a:spcBef>
                <a:spcAft>
                  <a:spcPct val="0"/>
                </a:spcAft>
                <a:defRPr sz="1600">
                  <a:latin typeface="Times New Roman" pitchFamily="18" charset="0"/>
                  <a:cs typeface="Times New Roman" pitchFamily="18" charset="0"/>
                </a:defRPr>
              </a:lvl7pPr>
              <a:lvl8pPr marL="3429000" indent="-228600" eaLnBrk="0" fontAlgn="base" hangingPunct="0">
                <a:spcBef>
                  <a:spcPct val="50000"/>
                </a:spcBef>
                <a:spcAft>
                  <a:spcPct val="0"/>
                </a:spcAft>
                <a:defRPr sz="1600">
                  <a:latin typeface="Times New Roman" pitchFamily="18" charset="0"/>
                  <a:cs typeface="Times New Roman" pitchFamily="18" charset="0"/>
                </a:defRPr>
              </a:lvl8pPr>
              <a:lvl9pPr marL="3886200" indent="-228600" eaLnBrk="0" fontAlgn="base" hangingPunct="0">
                <a:spcBef>
                  <a:spcPct val="50000"/>
                </a:spcBef>
                <a:spcAft>
                  <a:spcPct val="0"/>
                </a:spcAft>
                <a:defRPr sz="1600">
                  <a:latin typeface="Times New Roman" pitchFamily="18" charset="0"/>
                  <a:cs typeface="Times New Roman" pitchFamily="18" charset="0"/>
                </a:defRPr>
              </a:lvl9pPr>
            </a:lstStyle>
            <a:p>
              <a:r>
                <a:rPr lang="en-US" dirty="0" smtClean="0"/>
                <a:t>M[0</a:t>
              </a:r>
              <a:r>
                <a:rPr lang="en-US" dirty="0"/>
                <a:t>, 1</a:t>
              </a:r>
              <a:r>
                <a:rPr lang="en-US" dirty="0" smtClean="0"/>
                <a:t>]</a:t>
              </a:r>
            </a:p>
            <a:p>
              <a:r>
                <a:rPr lang="en-US" sz="3600" dirty="0" smtClean="0">
                  <a:solidFill>
                    <a:srgbClr val="FF0000"/>
                  </a:solidFill>
                </a:rPr>
                <a:t>2</a:t>
              </a:r>
              <a:endParaRPr lang="en-US" sz="3600" dirty="0">
                <a:solidFill>
                  <a:srgbClr val="FF0000"/>
                </a:solidFill>
              </a:endParaRPr>
            </a:p>
          </p:txBody>
        </p:sp>
        <p:sp>
          <p:nvSpPr>
            <p:cNvPr id="32" name="Text Box 17"/>
            <p:cNvSpPr txBox="1">
              <a:spLocks noChangeArrowheads="1"/>
            </p:cNvSpPr>
            <p:nvPr/>
          </p:nvSpPr>
          <p:spPr bwMode="auto">
            <a:xfrm>
              <a:off x="2976" y="153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M[0</a:t>
              </a:r>
              <a:r>
                <a:rPr lang="en-US" sz="2400" b="1" dirty="0">
                  <a:latin typeface="Courier New" pitchFamily="49" charset="0"/>
                </a:rPr>
                <a:t>, 2</a:t>
              </a:r>
              <a:r>
                <a:rPr lang="en-US" sz="2400" b="1" dirty="0" smtClean="0">
                  <a:latin typeface="Courier New" pitchFamily="49" charset="0"/>
                </a:rPr>
                <a:t>]</a:t>
              </a:r>
            </a:p>
            <a:p>
              <a:pPr algn="ctr"/>
              <a:r>
                <a:rPr lang="en-US" sz="3600" b="1" dirty="0" smtClean="0">
                  <a:solidFill>
                    <a:srgbClr val="FF0000"/>
                  </a:solidFill>
                  <a:latin typeface="Courier New" pitchFamily="49" charset="0"/>
                </a:rPr>
                <a:t>9</a:t>
              </a:r>
              <a:endParaRPr lang="en-US" sz="3600" b="1" dirty="0">
                <a:solidFill>
                  <a:srgbClr val="FF0000"/>
                </a:solidFill>
                <a:latin typeface="Courier New" pitchFamily="49" charset="0"/>
              </a:endParaRPr>
            </a:p>
          </p:txBody>
        </p:sp>
        <p:sp>
          <p:nvSpPr>
            <p:cNvPr id="33" name="Text Box 20"/>
            <p:cNvSpPr txBox="1">
              <a:spLocks noChangeArrowheads="1"/>
            </p:cNvSpPr>
            <p:nvPr/>
          </p:nvSpPr>
          <p:spPr bwMode="auto">
            <a:xfrm>
              <a:off x="1545" y="177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M[1</a:t>
              </a:r>
              <a:r>
                <a:rPr lang="en-US" sz="2400" b="1" dirty="0">
                  <a:latin typeface="Courier New" pitchFamily="49" charset="0"/>
                </a:rPr>
                <a:t>, 0</a:t>
              </a:r>
              <a:r>
                <a:rPr lang="en-US" sz="2400" b="1" dirty="0" smtClean="0">
                  <a:latin typeface="Courier New" pitchFamily="49" charset="0"/>
                </a:rPr>
                <a:t>]</a:t>
              </a:r>
            </a:p>
            <a:p>
              <a:pPr algn="ctr"/>
              <a:r>
                <a:rPr lang="en-US" sz="3600" b="1" dirty="0" smtClean="0">
                  <a:solidFill>
                    <a:srgbClr val="FF0000"/>
                  </a:solidFill>
                  <a:latin typeface="Courier New" pitchFamily="49" charset="0"/>
                </a:rPr>
                <a:t>9</a:t>
              </a:r>
              <a:endParaRPr lang="en-US" sz="3600" b="1" dirty="0">
                <a:solidFill>
                  <a:srgbClr val="FF0000"/>
                </a:solidFill>
                <a:latin typeface="Courier New" pitchFamily="49" charset="0"/>
              </a:endParaRPr>
            </a:p>
          </p:txBody>
        </p:sp>
        <p:sp>
          <p:nvSpPr>
            <p:cNvPr id="35" name="Text Box 21"/>
            <p:cNvSpPr txBox="1">
              <a:spLocks noChangeArrowheads="1"/>
            </p:cNvSpPr>
            <p:nvPr/>
          </p:nvSpPr>
          <p:spPr bwMode="auto">
            <a:xfrm>
              <a:off x="3648" y="177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M[1</a:t>
              </a:r>
              <a:r>
                <a:rPr lang="en-US" sz="2400" b="1" dirty="0">
                  <a:latin typeface="Courier New" pitchFamily="49" charset="0"/>
                </a:rPr>
                <a:t>, 3</a:t>
              </a:r>
              <a:r>
                <a:rPr lang="en-US" sz="2400" b="1" dirty="0" smtClean="0">
                  <a:latin typeface="Courier New" pitchFamily="49" charset="0"/>
                </a:rPr>
                <a:t>]</a:t>
              </a:r>
            </a:p>
            <a:p>
              <a:pPr algn="ctr"/>
              <a:r>
                <a:rPr lang="en-US" sz="3600" b="1" dirty="0" smtClean="0">
                  <a:solidFill>
                    <a:srgbClr val="FF0000"/>
                  </a:solidFill>
                  <a:latin typeface="Courier New" pitchFamily="49" charset="0"/>
                </a:rPr>
                <a:t>1</a:t>
              </a:r>
              <a:endParaRPr lang="en-US" sz="3600" b="1" dirty="0">
                <a:solidFill>
                  <a:srgbClr val="FF0000"/>
                </a:solidFill>
                <a:latin typeface="Courier New" pitchFamily="49" charset="0"/>
              </a:endParaRPr>
            </a:p>
          </p:txBody>
        </p:sp>
        <p:sp>
          <p:nvSpPr>
            <p:cNvPr id="36" name="Text Box 22"/>
            <p:cNvSpPr txBox="1">
              <a:spLocks noChangeArrowheads="1"/>
            </p:cNvSpPr>
            <p:nvPr/>
          </p:nvSpPr>
          <p:spPr bwMode="auto">
            <a:xfrm>
              <a:off x="2304" y="177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M[1</a:t>
              </a:r>
              <a:r>
                <a:rPr lang="en-US" sz="2400" b="1" dirty="0">
                  <a:latin typeface="Courier New" pitchFamily="49" charset="0"/>
                </a:rPr>
                <a:t>, 1</a:t>
              </a:r>
              <a:r>
                <a:rPr lang="en-US" sz="2400" b="1" dirty="0" smtClean="0">
                  <a:latin typeface="Courier New" pitchFamily="49" charset="0"/>
                </a:rPr>
                <a:t>]</a:t>
              </a:r>
            </a:p>
            <a:p>
              <a:pPr algn="ctr"/>
              <a:r>
                <a:rPr lang="en-US" sz="3600" b="1" dirty="0" smtClean="0">
                  <a:solidFill>
                    <a:srgbClr val="FF0000"/>
                  </a:solidFill>
                  <a:latin typeface="Courier New" pitchFamily="49" charset="0"/>
                </a:rPr>
                <a:t>5</a:t>
              </a:r>
              <a:endParaRPr lang="en-US" sz="3600" b="1" dirty="0">
                <a:solidFill>
                  <a:srgbClr val="FF0000"/>
                </a:solidFill>
                <a:latin typeface="Courier New" pitchFamily="49" charset="0"/>
              </a:endParaRPr>
            </a:p>
          </p:txBody>
        </p:sp>
        <p:sp>
          <p:nvSpPr>
            <p:cNvPr id="37" name="Text Box 23"/>
            <p:cNvSpPr txBox="1">
              <a:spLocks noChangeArrowheads="1"/>
            </p:cNvSpPr>
            <p:nvPr/>
          </p:nvSpPr>
          <p:spPr bwMode="auto">
            <a:xfrm>
              <a:off x="2976" y="177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M[1</a:t>
              </a:r>
              <a:r>
                <a:rPr lang="en-US" sz="2400" b="1" dirty="0">
                  <a:latin typeface="Courier New" pitchFamily="49" charset="0"/>
                </a:rPr>
                <a:t>, 2</a:t>
              </a:r>
              <a:r>
                <a:rPr lang="en-US" sz="2400" b="1" dirty="0" smtClean="0">
                  <a:latin typeface="Courier New" pitchFamily="49" charset="0"/>
                </a:rPr>
                <a:t>]</a:t>
              </a:r>
            </a:p>
            <a:p>
              <a:pPr algn="ctr"/>
              <a:r>
                <a:rPr lang="en-US" sz="3600" b="1" dirty="0" smtClean="0">
                  <a:solidFill>
                    <a:srgbClr val="FF0000"/>
                  </a:solidFill>
                  <a:latin typeface="Courier New" pitchFamily="49" charset="0"/>
                </a:rPr>
                <a:t>4</a:t>
              </a:r>
              <a:endParaRPr lang="en-US" sz="3600" b="1" dirty="0">
                <a:solidFill>
                  <a:srgbClr val="FF0000"/>
                </a:solidFill>
                <a:latin typeface="Courier New" pitchFamily="49" charset="0"/>
              </a:endParaRPr>
            </a:p>
          </p:txBody>
        </p:sp>
        <p:sp>
          <p:nvSpPr>
            <p:cNvPr id="38" name="Text Box 25"/>
            <p:cNvSpPr txBox="1">
              <a:spLocks noChangeArrowheads="1"/>
            </p:cNvSpPr>
            <p:nvPr/>
          </p:nvSpPr>
          <p:spPr bwMode="auto">
            <a:xfrm>
              <a:off x="1545" y="201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M[2</a:t>
              </a:r>
              <a:r>
                <a:rPr lang="en-US" sz="2400" b="1" dirty="0">
                  <a:latin typeface="Courier New" pitchFamily="49" charset="0"/>
                </a:rPr>
                <a:t>, 0</a:t>
              </a:r>
              <a:r>
                <a:rPr lang="en-US" sz="2400" b="1" dirty="0" smtClean="0">
                  <a:latin typeface="Courier New" pitchFamily="49" charset="0"/>
                </a:rPr>
                <a:t>]</a:t>
              </a:r>
            </a:p>
            <a:p>
              <a:pPr algn="ctr"/>
              <a:r>
                <a:rPr lang="en-US" sz="3600" b="1" dirty="0" smtClean="0">
                  <a:solidFill>
                    <a:srgbClr val="FF0000"/>
                  </a:solidFill>
                  <a:latin typeface="Courier New" pitchFamily="49" charset="0"/>
                </a:rPr>
                <a:t>8</a:t>
              </a:r>
              <a:endParaRPr lang="en-US" sz="3600" b="1" dirty="0">
                <a:solidFill>
                  <a:srgbClr val="FF0000"/>
                </a:solidFill>
                <a:latin typeface="Courier New" pitchFamily="49" charset="0"/>
              </a:endParaRPr>
            </a:p>
          </p:txBody>
        </p:sp>
        <p:sp>
          <p:nvSpPr>
            <p:cNvPr id="39" name="Text Box 26"/>
            <p:cNvSpPr txBox="1">
              <a:spLocks noChangeArrowheads="1"/>
            </p:cNvSpPr>
            <p:nvPr/>
          </p:nvSpPr>
          <p:spPr bwMode="auto">
            <a:xfrm>
              <a:off x="3648" y="201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M[2</a:t>
              </a:r>
              <a:r>
                <a:rPr lang="en-US" sz="2400" b="1" dirty="0">
                  <a:latin typeface="Courier New" pitchFamily="49" charset="0"/>
                </a:rPr>
                <a:t>, 3</a:t>
              </a:r>
              <a:r>
                <a:rPr lang="en-US" sz="2400" b="1" dirty="0" smtClean="0">
                  <a:latin typeface="Courier New" pitchFamily="49" charset="0"/>
                </a:rPr>
                <a:t>]</a:t>
              </a:r>
            </a:p>
            <a:p>
              <a:pPr algn="ctr"/>
              <a:r>
                <a:rPr lang="en-US" sz="3600" b="1" dirty="0" smtClean="0">
                  <a:solidFill>
                    <a:srgbClr val="FF0000"/>
                  </a:solidFill>
                  <a:latin typeface="Courier New" pitchFamily="49" charset="0"/>
                </a:rPr>
                <a:t>6</a:t>
              </a:r>
              <a:endParaRPr lang="en-US" sz="3600" b="1" dirty="0">
                <a:solidFill>
                  <a:srgbClr val="FF0000"/>
                </a:solidFill>
                <a:latin typeface="Courier New" pitchFamily="49" charset="0"/>
              </a:endParaRPr>
            </a:p>
          </p:txBody>
        </p:sp>
        <p:sp>
          <p:nvSpPr>
            <p:cNvPr id="40" name="Text Box 28"/>
            <p:cNvSpPr txBox="1">
              <a:spLocks noChangeArrowheads="1"/>
            </p:cNvSpPr>
            <p:nvPr/>
          </p:nvSpPr>
          <p:spPr bwMode="auto">
            <a:xfrm>
              <a:off x="2976" y="2016"/>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M[2</a:t>
              </a:r>
              <a:r>
                <a:rPr lang="en-US" sz="2400" b="1" dirty="0">
                  <a:latin typeface="Courier New" pitchFamily="49" charset="0"/>
                </a:rPr>
                <a:t>, 2</a:t>
              </a:r>
              <a:r>
                <a:rPr lang="en-US" sz="2400" b="1" dirty="0" smtClean="0">
                  <a:latin typeface="Courier New" pitchFamily="49" charset="0"/>
                </a:rPr>
                <a:t>]</a:t>
              </a:r>
            </a:p>
            <a:p>
              <a:pPr algn="ctr"/>
              <a:r>
                <a:rPr lang="en-US" sz="3600" b="1" dirty="0" smtClean="0">
                  <a:solidFill>
                    <a:srgbClr val="FF0000"/>
                  </a:solidFill>
                  <a:latin typeface="Courier New" pitchFamily="49" charset="0"/>
                </a:rPr>
                <a:t>3</a:t>
              </a:r>
              <a:endParaRPr lang="en-US" sz="3600" b="1" dirty="0">
                <a:solidFill>
                  <a:srgbClr val="FF0000"/>
                </a:solidFill>
                <a:latin typeface="Courier New" pitchFamily="49" charset="0"/>
              </a:endParaRPr>
            </a:p>
          </p:txBody>
        </p:sp>
        <p:sp>
          <p:nvSpPr>
            <p:cNvPr id="41" name="Text Box 28"/>
            <p:cNvSpPr txBox="1">
              <a:spLocks noChangeArrowheads="1"/>
            </p:cNvSpPr>
            <p:nvPr/>
          </p:nvSpPr>
          <p:spPr bwMode="auto">
            <a:xfrm>
              <a:off x="2322" y="2019"/>
              <a:ext cx="543" cy="172"/>
            </a:xfrm>
            <a:prstGeom prst="rect">
              <a:avLst/>
            </a:prstGeom>
            <a:solidFill>
              <a:srgbClr val="CCECFF"/>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400" b="1" dirty="0" smtClean="0">
                  <a:latin typeface="Courier New" pitchFamily="49" charset="0"/>
                </a:rPr>
                <a:t>M[2</a:t>
              </a:r>
              <a:r>
                <a:rPr lang="en-US" sz="2400" b="1" dirty="0">
                  <a:latin typeface="Courier New" pitchFamily="49" charset="0"/>
                </a:rPr>
                <a:t>, </a:t>
              </a:r>
              <a:r>
                <a:rPr lang="en-US" sz="2400" b="1" dirty="0" smtClean="0">
                  <a:latin typeface="Courier New" pitchFamily="49" charset="0"/>
                </a:rPr>
                <a:t>1]</a:t>
              </a:r>
            </a:p>
            <a:p>
              <a:pPr algn="ctr"/>
              <a:r>
                <a:rPr lang="en-US" sz="3600" b="1" dirty="0" smtClean="0">
                  <a:solidFill>
                    <a:srgbClr val="FF0000"/>
                  </a:solidFill>
                  <a:latin typeface="Courier New" pitchFamily="49" charset="0"/>
                </a:rPr>
                <a:t>0</a:t>
              </a:r>
              <a:endParaRPr lang="en-US" sz="3600" b="1" dirty="0">
                <a:solidFill>
                  <a:srgbClr val="FF0000"/>
                </a:solidFill>
                <a:latin typeface="Courier New" pitchFamily="49" charset="0"/>
              </a:endParaRPr>
            </a:p>
          </p:txBody>
        </p:sp>
      </p:grpSp>
      <p:sp>
        <p:nvSpPr>
          <p:cNvPr id="42" name="Text Box 33"/>
          <p:cNvSpPr txBox="1">
            <a:spLocks noChangeArrowheads="1"/>
          </p:cNvSpPr>
          <p:nvPr/>
        </p:nvSpPr>
        <p:spPr bwMode="auto">
          <a:xfrm>
            <a:off x="5486400" y="5620997"/>
            <a:ext cx="1638590" cy="52322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800" smtClean="0"/>
              <a:t>Chỉ số cột</a:t>
            </a:r>
            <a:endParaRPr lang="en-US" sz="2800"/>
          </a:p>
        </p:txBody>
      </p:sp>
      <p:sp>
        <p:nvSpPr>
          <p:cNvPr id="44" name="Text Box 34"/>
          <p:cNvSpPr txBox="1">
            <a:spLocks noChangeArrowheads="1"/>
          </p:cNvSpPr>
          <p:nvPr/>
        </p:nvSpPr>
        <p:spPr bwMode="auto">
          <a:xfrm>
            <a:off x="5486400" y="6069037"/>
            <a:ext cx="1919115" cy="52322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800" smtClean="0"/>
              <a:t>Chỉ số dòng</a:t>
            </a:r>
            <a:endParaRPr lang="en-US" sz="2800"/>
          </a:p>
        </p:txBody>
      </p:sp>
      <p:cxnSp>
        <p:nvCxnSpPr>
          <p:cNvPr id="45" name="AutoShape 42"/>
          <p:cNvCxnSpPr>
            <a:cxnSpLocks noChangeShapeType="1"/>
          </p:cNvCxnSpPr>
          <p:nvPr/>
        </p:nvCxnSpPr>
        <p:spPr bwMode="auto">
          <a:xfrm rot="16200000" flipV="1">
            <a:off x="4581528" y="4989992"/>
            <a:ext cx="953864" cy="855880"/>
          </a:xfrm>
          <a:prstGeom prst="bentConnector3">
            <a:avLst>
              <a:gd name="adj1" fmla="val 1353"/>
            </a:avLst>
          </a:prstGeom>
          <a:noFill/>
          <a:ln w="9525">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AutoShape 42"/>
          <p:cNvCxnSpPr>
            <a:cxnSpLocks noChangeShapeType="1"/>
          </p:cNvCxnSpPr>
          <p:nvPr/>
        </p:nvCxnSpPr>
        <p:spPr bwMode="auto">
          <a:xfrm rot="10800000">
            <a:off x="3992714" y="4953000"/>
            <a:ext cx="1493686" cy="1319078"/>
          </a:xfrm>
          <a:prstGeom prst="bentConnector3">
            <a:avLst>
              <a:gd name="adj1" fmla="val 100254"/>
            </a:avLst>
          </a:prstGeom>
          <a:noFill/>
          <a:ln w="9525">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2" name="AutoShape 42"/>
          <p:cNvCxnSpPr>
            <a:cxnSpLocks noChangeShapeType="1"/>
          </p:cNvCxnSpPr>
          <p:nvPr/>
        </p:nvCxnSpPr>
        <p:spPr bwMode="auto">
          <a:xfrm flipV="1">
            <a:off x="2518430" y="4993877"/>
            <a:ext cx="1142593" cy="1075160"/>
          </a:xfrm>
          <a:prstGeom prst="bentConnector3">
            <a:avLst>
              <a:gd name="adj1" fmla="val 100167"/>
            </a:avLst>
          </a:prstGeom>
          <a:noFill/>
          <a:ln w="9525">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3" name="Text Box 34"/>
          <p:cNvSpPr txBox="1">
            <a:spLocks noChangeArrowheads="1"/>
          </p:cNvSpPr>
          <p:nvPr/>
        </p:nvSpPr>
        <p:spPr bwMode="auto">
          <a:xfrm>
            <a:off x="809428" y="5760634"/>
            <a:ext cx="1628972" cy="523220"/>
          </a:xfrm>
          <a:prstGeom prst="rect">
            <a:avLst/>
          </a:prstGeom>
          <a:noFill/>
          <a:ln>
            <a:noFill/>
          </a:ln>
          <a:effectLst/>
          <a:extLst>
            <a:ext uri="{909E8E84-426E-40DD-AFC4-6F175D3DCCD1}">
              <a14:hiddenFill xmlns:a14="http://schemas.microsoft.com/office/drawing/2010/main">
                <a:solidFill>
                  <a:srgbClr val="99C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600">
                <a:solidFill>
                  <a:schemeClr val="tx1"/>
                </a:solidFill>
                <a:latin typeface="Times New Roman" pitchFamily="18" charset="0"/>
                <a:cs typeface="Times New Roman" pitchFamily="18" charset="0"/>
              </a:defRPr>
            </a:lvl1pPr>
            <a:lvl2pPr marL="742950" indent="-285750" eaLnBrk="0" hangingPunct="0">
              <a:defRPr sz="1600">
                <a:solidFill>
                  <a:schemeClr val="tx1"/>
                </a:solidFill>
                <a:latin typeface="Times New Roman" pitchFamily="18" charset="0"/>
                <a:cs typeface="Times New Roman" pitchFamily="18" charset="0"/>
              </a:defRPr>
            </a:lvl2pPr>
            <a:lvl3pPr marL="1143000" indent="-228600" eaLnBrk="0" hangingPunct="0">
              <a:defRPr sz="1600">
                <a:solidFill>
                  <a:schemeClr val="tx1"/>
                </a:solidFill>
                <a:latin typeface="Times New Roman" pitchFamily="18" charset="0"/>
                <a:cs typeface="Times New Roman" pitchFamily="18" charset="0"/>
              </a:defRPr>
            </a:lvl3pPr>
            <a:lvl4pPr marL="1600200" indent="-228600" eaLnBrk="0" hangingPunct="0">
              <a:defRPr sz="1600">
                <a:solidFill>
                  <a:schemeClr val="tx1"/>
                </a:solidFill>
                <a:latin typeface="Times New Roman" pitchFamily="18" charset="0"/>
                <a:cs typeface="Times New Roman" pitchFamily="18" charset="0"/>
              </a:defRPr>
            </a:lvl4pPr>
            <a:lvl5pPr marL="2057400" indent="-228600" eaLnBrk="0" hangingPunct="0">
              <a:defRPr sz="1600">
                <a:solidFill>
                  <a:schemeClr val="tx1"/>
                </a:solidFill>
                <a:latin typeface="Times New Roman" pitchFamily="18" charset="0"/>
                <a:cs typeface="Times New Roman" pitchFamily="18" charset="0"/>
              </a:defRPr>
            </a:lvl5pPr>
            <a:lvl6pPr marL="25146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6pPr>
            <a:lvl7pPr marL="29718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7pPr>
            <a:lvl8pPr marL="34290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8pPr>
            <a:lvl9pPr marL="3886200" indent="-228600" eaLnBrk="0" fontAlgn="base" hangingPunct="0">
              <a:spcBef>
                <a:spcPct val="50000"/>
              </a:spcBef>
              <a:spcAft>
                <a:spcPct val="0"/>
              </a:spcAft>
              <a:defRPr sz="1600">
                <a:solidFill>
                  <a:schemeClr val="tx1"/>
                </a:solidFill>
                <a:latin typeface="Times New Roman" pitchFamily="18" charset="0"/>
                <a:cs typeface="Times New Roman" pitchFamily="18" charset="0"/>
              </a:defRPr>
            </a:lvl9pPr>
          </a:lstStyle>
          <a:p>
            <a:r>
              <a:rPr lang="en-US" sz="2800" smtClean="0"/>
              <a:t>Tên mảng</a:t>
            </a:r>
            <a:endParaRPr lang="en-US" sz="2800"/>
          </a:p>
        </p:txBody>
      </p:sp>
    </p:spTree>
    <p:extLst>
      <p:ext uri="{BB962C8B-B14F-4D97-AF65-F5344CB8AC3E}">
        <p14:creationId xmlns:p14="http://schemas.microsoft.com/office/powerpoint/2010/main" val="31909838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 đa chiều</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34" name="TextBox 33"/>
          <p:cNvSpPr txBox="1"/>
          <p:nvPr/>
        </p:nvSpPr>
        <p:spPr>
          <a:xfrm>
            <a:off x="472794" y="1192346"/>
            <a:ext cx="8366406" cy="5262979"/>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smtClean="0">
                <a:solidFill>
                  <a:srgbClr val="002060"/>
                </a:solidFill>
                <a:latin typeface="Cambria" panose="02040503050406030204" pitchFamily="18" charset="0"/>
              </a:rPr>
              <a:t>Cú pháp khai báo:</a:t>
            </a:r>
          </a:p>
          <a:p>
            <a:pPr algn="just"/>
            <a:endParaRPr lang="en-US" sz="2800" smtClean="0">
              <a:solidFill>
                <a:srgbClr val="002060"/>
              </a:solidFill>
              <a:latin typeface="Cambria" panose="02040503050406030204" pitchFamily="18" charset="0"/>
            </a:endParaRPr>
          </a:p>
          <a:p>
            <a:pPr algn="just"/>
            <a:r>
              <a:rPr lang="en-US" sz="2800">
                <a:solidFill>
                  <a:srgbClr val="002060"/>
                </a:solidFill>
                <a:latin typeface="Cambria" panose="02040503050406030204" pitchFamily="18" charset="0"/>
              </a:rPr>
              <a:t>Kiểu_dữ_liệu</a:t>
            </a:r>
            <a:r>
              <a:rPr lang="en-US" sz="2800">
                <a:latin typeface="Cambria" panose="02040503050406030204" pitchFamily="18" charset="0"/>
              </a:rPr>
              <a:t>[ , ] mang = </a:t>
            </a:r>
            <a:endParaRPr lang="en-US" sz="2800" smtClean="0">
              <a:latin typeface="Cambria" panose="02040503050406030204" pitchFamily="18" charset="0"/>
            </a:endParaRPr>
          </a:p>
          <a:p>
            <a:pPr algn="just"/>
            <a:r>
              <a:rPr lang="en-US" sz="2800">
                <a:solidFill>
                  <a:srgbClr val="FF0000"/>
                </a:solidFill>
                <a:latin typeface="Cambria" panose="02040503050406030204" pitchFamily="18" charset="0"/>
              </a:rPr>
              <a:t>	</a:t>
            </a:r>
            <a:r>
              <a:rPr lang="en-US" sz="2800" smtClean="0">
                <a:solidFill>
                  <a:srgbClr val="FF0000"/>
                </a:solidFill>
                <a:latin typeface="Cambria" panose="02040503050406030204" pitchFamily="18" charset="0"/>
              </a:rPr>
              <a:t>	new</a:t>
            </a:r>
            <a:r>
              <a:rPr lang="en-US" sz="2800" smtClean="0">
                <a:latin typeface="Cambria" panose="02040503050406030204" pitchFamily="18" charset="0"/>
              </a:rPr>
              <a:t> </a:t>
            </a:r>
            <a:r>
              <a:rPr lang="en-US" sz="2800">
                <a:solidFill>
                  <a:srgbClr val="002060"/>
                </a:solidFill>
                <a:latin typeface="Cambria" panose="02040503050406030204" pitchFamily="18" charset="0"/>
              </a:rPr>
              <a:t>Kiểu_dữ_liệu</a:t>
            </a:r>
            <a:r>
              <a:rPr lang="en-US" sz="2800">
                <a:latin typeface="Cambria" panose="02040503050406030204" pitchFamily="18" charset="0"/>
              </a:rPr>
              <a:t> [so_hang, so_cot];</a:t>
            </a:r>
          </a:p>
          <a:p>
            <a:pPr algn="just"/>
            <a:endParaRPr lang="en-US" sz="2800" smtClean="0">
              <a:solidFill>
                <a:srgbClr val="002060"/>
              </a:solidFill>
              <a:latin typeface="Cambria" panose="02040503050406030204" pitchFamily="18" charset="0"/>
            </a:endParaRPr>
          </a:p>
          <a:p>
            <a:pPr marL="457200" indent="-457200" algn="just">
              <a:buFont typeface="Wingdings" panose="05000000000000000000" pitchFamily="2" charset="2"/>
              <a:buChar char="Ø"/>
            </a:pPr>
            <a:r>
              <a:rPr lang="en-US" sz="2800" smtClean="0">
                <a:solidFill>
                  <a:srgbClr val="002060"/>
                </a:solidFill>
                <a:latin typeface="Cambria" panose="02040503050406030204" pitchFamily="18" charset="0"/>
              </a:rPr>
              <a:t>Ví dụ:</a:t>
            </a:r>
          </a:p>
          <a:p>
            <a:pPr algn="just"/>
            <a:r>
              <a:rPr lang="en-US" sz="2800" smtClean="0">
                <a:latin typeface="Cambria" panose="02040503050406030204" pitchFamily="18" charset="0"/>
              </a:rPr>
              <a:t>Tạo mảng 2 chiều có 3 dòng 5 cột:</a:t>
            </a:r>
          </a:p>
          <a:p>
            <a:pPr algn="just"/>
            <a:r>
              <a:rPr lang="en-US" sz="2800" smtClean="0">
                <a:latin typeface="Cambria" panose="02040503050406030204" pitchFamily="18" charset="0"/>
              </a:rPr>
              <a:t>	</a:t>
            </a:r>
            <a:r>
              <a:rPr lang="en-US" sz="2800" smtClean="0">
                <a:solidFill>
                  <a:srgbClr val="002060"/>
                </a:solidFill>
                <a:latin typeface="Cambria" panose="02040503050406030204" pitchFamily="18" charset="0"/>
              </a:rPr>
              <a:t>int</a:t>
            </a:r>
            <a:r>
              <a:rPr lang="en-US" sz="2800">
                <a:latin typeface="Cambria" panose="02040503050406030204" pitchFamily="18" charset="0"/>
              </a:rPr>
              <a:t>[ , ] mang = </a:t>
            </a:r>
            <a:r>
              <a:rPr lang="en-US" sz="2800">
                <a:solidFill>
                  <a:srgbClr val="FF0000"/>
                </a:solidFill>
                <a:latin typeface="Cambria" panose="02040503050406030204" pitchFamily="18" charset="0"/>
              </a:rPr>
              <a:t>new</a:t>
            </a:r>
            <a:r>
              <a:rPr lang="en-US" sz="2800">
                <a:latin typeface="Cambria" panose="02040503050406030204" pitchFamily="18" charset="0"/>
              </a:rPr>
              <a:t> </a:t>
            </a:r>
            <a:r>
              <a:rPr lang="en-US" sz="2800">
                <a:solidFill>
                  <a:srgbClr val="002060"/>
                </a:solidFill>
                <a:latin typeface="Cambria" panose="02040503050406030204" pitchFamily="18" charset="0"/>
              </a:rPr>
              <a:t>int</a:t>
            </a:r>
            <a:r>
              <a:rPr lang="en-US" sz="2800">
                <a:latin typeface="Cambria" panose="02040503050406030204" pitchFamily="18" charset="0"/>
              </a:rPr>
              <a:t>[3, 5];</a:t>
            </a:r>
          </a:p>
          <a:p>
            <a:pPr algn="just"/>
            <a:endParaRPr lang="en-US" sz="2800" smtClean="0">
              <a:solidFill>
                <a:srgbClr val="002060"/>
              </a:solidFill>
              <a:latin typeface="Cambria" panose="02040503050406030204" pitchFamily="18" charset="0"/>
            </a:endParaRPr>
          </a:p>
          <a:p>
            <a:pPr marL="457200" indent="-457200" algn="just">
              <a:buFont typeface="Wingdings" panose="05000000000000000000" pitchFamily="2" charset="2"/>
              <a:buChar char="Ø"/>
            </a:pPr>
            <a:r>
              <a:rPr lang="en-US" sz="2800">
                <a:solidFill>
                  <a:srgbClr val="002060"/>
                </a:solidFill>
                <a:latin typeface="Cambria" panose="02040503050406030204" pitchFamily="18" charset="0"/>
              </a:rPr>
              <a:t>Để truy cập phần tử trong mảng hai chiều, ta sử dụng index dạng</a:t>
            </a:r>
            <a:r>
              <a:rPr lang="en-US" sz="2800" i="1">
                <a:solidFill>
                  <a:srgbClr val="002060"/>
                </a:solidFill>
                <a:latin typeface="Cambria" panose="02040503050406030204" pitchFamily="18" charset="0"/>
              </a:rPr>
              <a:t> </a:t>
            </a:r>
            <a:r>
              <a:rPr lang="en-US" sz="2800" i="1">
                <a:solidFill>
                  <a:srgbClr val="FF0000"/>
                </a:solidFill>
                <a:latin typeface="Cambria" panose="02040503050406030204" pitchFamily="18" charset="0"/>
              </a:rPr>
              <a:t>tenMang</a:t>
            </a:r>
            <a:r>
              <a:rPr lang="en-US" sz="2800" i="1">
                <a:solidFill>
                  <a:srgbClr val="002060"/>
                </a:solidFill>
                <a:latin typeface="Cambria" panose="02040503050406030204" pitchFamily="18" charset="0"/>
              </a:rPr>
              <a:t>[</a:t>
            </a:r>
            <a:r>
              <a:rPr lang="en-US" sz="2800" i="1">
                <a:solidFill>
                  <a:srgbClr val="FF0000"/>
                </a:solidFill>
                <a:latin typeface="Cambria" panose="02040503050406030204" pitchFamily="18" charset="0"/>
              </a:rPr>
              <a:t>vị trí dòng</a:t>
            </a:r>
            <a:r>
              <a:rPr lang="en-US" sz="2800" i="1">
                <a:solidFill>
                  <a:srgbClr val="002060"/>
                </a:solidFill>
                <a:latin typeface="Cambria" panose="02040503050406030204" pitchFamily="18" charset="0"/>
              </a:rPr>
              <a:t>, </a:t>
            </a:r>
            <a:r>
              <a:rPr lang="en-US" sz="2800" i="1">
                <a:solidFill>
                  <a:srgbClr val="FF0000"/>
                </a:solidFill>
                <a:latin typeface="Cambria" panose="02040503050406030204" pitchFamily="18" charset="0"/>
              </a:rPr>
              <a:t>vị trí cột</a:t>
            </a:r>
            <a:r>
              <a:rPr lang="en-US" sz="2800" i="1">
                <a:solidFill>
                  <a:srgbClr val="002060"/>
                </a:solidFill>
                <a:latin typeface="Cambria" panose="02040503050406030204" pitchFamily="18" charset="0"/>
              </a:rPr>
              <a:t>]</a:t>
            </a:r>
            <a:r>
              <a:rPr lang="en-US" sz="2800">
                <a:solidFill>
                  <a:srgbClr val="002060"/>
                </a:solidFill>
                <a:latin typeface="Cambria" panose="02040503050406030204" pitchFamily="18" charset="0"/>
              </a:rPr>
              <a:t>. </a:t>
            </a:r>
          </a:p>
          <a:p>
            <a:pPr algn="just"/>
            <a:endParaRPr lang="en-US" sz="2800">
              <a:solidFill>
                <a:srgbClr val="002060"/>
              </a:solidFill>
              <a:latin typeface="Cambria" panose="02040503050406030204" pitchFamily="18" charset="0"/>
            </a:endParaRPr>
          </a:p>
        </p:txBody>
      </p:sp>
    </p:spTree>
    <p:extLst>
      <p:ext uri="{BB962C8B-B14F-4D97-AF65-F5344CB8AC3E}">
        <p14:creationId xmlns:p14="http://schemas.microsoft.com/office/powerpoint/2010/main" val="345313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 đa chiều</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Rectangle 8"/>
          <p:cNvSpPr/>
          <p:nvPr/>
        </p:nvSpPr>
        <p:spPr>
          <a:xfrm>
            <a:off x="505776" y="1170736"/>
            <a:ext cx="8181024" cy="5234766"/>
          </a:xfrm>
          <a:prstGeom prst="rect">
            <a:avLst/>
          </a:prstGeom>
        </p:spPr>
        <p:txBody>
          <a:bodyPr wrap="square">
            <a:spAutoFit/>
          </a:bodyPr>
          <a:lstStyle/>
          <a:p>
            <a:pPr lvl="1"/>
            <a:r>
              <a:rPr lang="en-US" sz="2800">
                <a:solidFill>
                  <a:srgbClr val="FF0000"/>
                </a:solidFill>
                <a:latin typeface="Cambria" panose="02040503050406030204" pitchFamily="18" charset="0"/>
              </a:rPr>
              <a:t>int</a:t>
            </a:r>
            <a:r>
              <a:rPr lang="en-US" sz="2800">
                <a:solidFill>
                  <a:srgbClr val="002060"/>
                </a:solidFill>
                <a:latin typeface="Cambria" panose="02040503050406030204" pitchFamily="18" charset="0"/>
              </a:rPr>
              <a:t> soDong = 3;</a:t>
            </a:r>
          </a:p>
          <a:p>
            <a:pPr lvl="1"/>
            <a:r>
              <a:rPr lang="en-US" sz="2800">
                <a:solidFill>
                  <a:srgbClr val="FF0000"/>
                </a:solidFill>
                <a:latin typeface="Cambria" panose="02040503050406030204" pitchFamily="18" charset="0"/>
              </a:rPr>
              <a:t>int</a:t>
            </a:r>
            <a:r>
              <a:rPr lang="en-US" sz="2800">
                <a:solidFill>
                  <a:srgbClr val="002060"/>
                </a:solidFill>
                <a:latin typeface="Cambria" panose="02040503050406030204" pitchFamily="18" charset="0"/>
              </a:rPr>
              <a:t> soCot = 4;</a:t>
            </a:r>
          </a:p>
          <a:p>
            <a:pPr lvl="1"/>
            <a:r>
              <a:rPr lang="en-US" sz="2800">
                <a:solidFill>
                  <a:srgbClr val="FF0000"/>
                </a:solidFill>
                <a:latin typeface="Cambria" panose="02040503050406030204" pitchFamily="18" charset="0"/>
              </a:rPr>
              <a:t>int</a:t>
            </a:r>
            <a:r>
              <a:rPr lang="en-US" sz="2800">
                <a:solidFill>
                  <a:srgbClr val="002060"/>
                </a:solidFill>
                <a:latin typeface="Cambria" panose="02040503050406030204" pitchFamily="18" charset="0"/>
              </a:rPr>
              <a:t>[,] mang = </a:t>
            </a:r>
            <a:r>
              <a:rPr lang="en-US" sz="2800">
                <a:solidFill>
                  <a:srgbClr val="00B050"/>
                </a:solidFill>
                <a:latin typeface="Cambria" panose="02040503050406030204" pitchFamily="18" charset="0"/>
              </a:rPr>
              <a:t>new</a:t>
            </a:r>
            <a:r>
              <a:rPr lang="en-US" sz="2800">
                <a:solidFill>
                  <a:srgbClr val="002060"/>
                </a:solidFill>
                <a:latin typeface="Cambria" panose="02040503050406030204" pitchFamily="18" charset="0"/>
              </a:rPr>
              <a:t> </a:t>
            </a:r>
            <a:r>
              <a:rPr lang="en-US" sz="2800">
                <a:solidFill>
                  <a:srgbClr val="FF0000"/>
                </a:solidFill>
                <a:latin typeface="Cambria" panose="02040503050406030204" pitchFamily="18" charset="0"/>
              </a:rPr>
              <a:t>int</a:t>
            </a:r>
            <a:r>
              <a:rPr lang="en-US" sz="2800">
                <a:solidFill>
                  <a:srgbClr val="002060"/>
                </a:solidFill>
                <a:latin typeface="Cambria" panose="02040503050406030204" pitchFamily="18" charset="0"/>
              </a:rPr>
              <a:t>[soDong, soCot];</a:t>
            </a:r>
            <a:endParaRPr lang="en-US" sz="2800" smtClean="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smtClean="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for(</a:t>
            </a:r>
            <a:r>
              <a:rPr lang="en-US" sz="2800" smtClean="0">
                <a:solidFill>
                  <a:srgbClr val="FF000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int </a:t>
            </a: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i = 0; i &lt; soDong; i++)</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    for (</a:t>
            </a:r>
            <a:r>
              <a:rPr lang="en-US" sz="2800">
                <a:solidFill>
                  <a:srgbClr val="FF000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int</a:t>
            </a: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 j = 0; j &lt; soCot; j++ )</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    {</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        mang[i, j] = (i +1) * j;</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    }</a:t>
            </a:r>
            <a:endParaRPr lang="en-US" sz="2800">
              <a:solidFill>
                <a:srgbClr val="002060"/>
              </a:solidFill>
              <a:latin typeface="Cambria" panose="02040503050406030204" pitchFamily="18" charset="0"/>
              <a:ea typeface="Times New Roman" panose="02020603050405020304" pitchFamily="18" charset="0"/>
              <a:cs typeface="Consolas" panose="020B0609020204030204" pitchFamily="49" charset="0"/>
            </a:endParaRPr>
          </a:p>
          <a:p>
            <a:pPr marL="457200" marR="0">
              <a:spcBef>
                <a:spcPts val="500"/>
              </a:spcBef>
              <a:spcAft>
                <a:spcPts val="500"/>
              </a:spcAft>
            </a:pPr>
            <a:r>
              <a:rPr lang="en-US" sz="2800">
                <a:solidFill>
                  <a:srgbClr val="002060"/>
                </a:solidFill>
                <a:highlight>
                  <a:srgbClr val="FFFFFF"/>
                </a:highlight>
                <a:latin typeface="Cambria" panose="02040503050406030204" pitchFamily="18" charset="0"/>
                <a:ea typeface="Times New Roman" panose="02020603050405020304" pitchFamily="18" charset="0"/>
                <a:cs typeface="Consolas" panose="020B0609020204030204" pitchFamily="49" charset="0"/>
              </a:rPr>
              <a:t>}</a:t>
            </a:r>
            <a:endParaRPr lang="en-US" sz="2800">
              <a:solidFill>
                <a:srgbClr val="002060"/>
              </a:solidFill>
              <a:effectLst/>
              <a:latin typeface="Cambria" panose="02040503050406030204" pitchFamily="18" charset="0"/>
              <a:ea typeface="Times New Roman" panose="02020603050405020304" pitchFamily="18" charset="0"/>
              <a:cs typeface="Consolas" panose="020B0609020204030204" pitchFamily="49" charset="0"/>
            </a:endParaRPr>
          </a:p>
        </p:txBody>
      </p:sp>
    </p:spTree>
    <p:extLst>
      <p:ext uri="{BB962C8B-B14F-4D97-AF65-F5344CB8AC3E}">
        <p14:creationId xmlns:p14="http://schemas.microsoft.com/office/powerpoint/2010/main" val="20184237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Mảng đa chiều</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p:nvPr/>
        </p:nvSpPr>
        <p:spPr>
          <a:xfrm>
            <a:off x="633310" y="1187797"/>
            <a:ext cx="7467600" cy="3970318"/>
          </a:xfrm>
          <a:prstGeom prst="rect">
            <a:avLst/>
          </a:prstGeom>
        </p:spPr>
        <p:txBody>
          <a:bodyPr wrap="square">
            <a:spAutoFit/>
          </a:bodyPr>
          <a:lstStyle/>
          <a:p>
            <a:pPr marL="457200" indent="-457200">
              <a:buFont typeface="Wingdings" panose="05000000000000000000" pitchFamily="2" charset="2"/>
              <a:buChar char="Ø"/>
            </a:pPr>
            <a:r>
              <a:rPr lang="nn-NO" sz="2800" b="1" smtClean="0">
                <a:solidFill>
                  <a:srgbClr val="002060"/>
                </a:solidFill>
                <a:latin typeface="Cambria" panose="02040503050406030204" pitchFamily="18" charset="0"/>
              </a:rPr>
              <a:t>Ngoài ra có thể duyệt bằng cách sau:</a:t>
            </a:r>
          </a:p>
          <a:p>
            <a:r>
              <a:rPr lang="nn-NO" sz="2800" b="1" smtClean="0">
                <a:solidFill>
                  <a:srgbClr val="0000FF"/>
                </a:solidFill>
                <a:latin typeface="Cambria" panose="02040503050406030204" pitchFamily="18" charset="0"/>
              </a:rPr>
              <a:t>for</a:t>
            </a:r>
            <a:r>
              <a:rPr lang="nn-NO" sz="2800" b="1" smtClean="0">
                <a:solidFill>
                  <a:prstClr val="black"/>
                </a:solidFill>
                <a:latin typeface="Cambria" panose="02040503050406030204" pitchFamily="18" charset="0"/>
              </a:rPr>
              <a:t> </a:t>
            </a:r>
            <a:r>
              <a:rPr lang="nn-NO" sz="2800" b="1" dirty="0">
                <a:solidFill>
                  <a:prstClr val="black"/>
                </a:solidFill>
                <a:latin typeface="Cambria" panose="02040503050406030204" pitchFamily="18" charset="0"/>
              </a:rPr>
              <a:t>(</a:t>
            </a:r>
            <a:r>
              <a:rPr lang="nn-NO" sz="2800" b="1" dirty="0">
                <a:solidFill>
                  <a:srgbClr val="0000FF"/>
                </a:solidFill>
                <a:latin typeface="Cambria" panose="02040503050406030204" pitchFamily="18" charset="0"/>
              </a:rPr>
              <a:t>int</a:t>
            </a:r>
            <a:r>
              <a:rPr lang="nn-NO" sz="2800" b="1" dirty="0">
                <a:solidFill>
                  <a:prstClr val="black"/>
                </a:solidFill>
                <a:latin typeface="Cambria" panose="02040503050406030204" pitchFamily="18" charset="0"/>
              </a:rPr>
              <a:t> i = 0; i </a:t>
            </a:r>
            <a:r>
              <a:rPr lang="nn-NO" sz="2800" b="1">
                <a:solidFill>
                  <a:prstClr val="black"/>
                </a:solidFill>
                <a:latin typeface="Cambria" panose="02040503050406030204" pitchFamily="18" charset="0"/>
              </a:rPr>
              <a:t>&lt; </a:t>
            </a:r>
            <a:r>
              <a:rPr lang="nn-NO" sz="2800" b="1" smtClean="0">
                <a:solidFill>
                  <a:prstClr val="black"/>
                </a:solidFill>
                <a:latin typeface="Cambria" panose="02040503050406030204" pitchFamily="18" charset="0"/>
              </a:rPr>
              <a:t>mang.GetLength(0</a:t>
            </a:r>
            <a:r>
              <a:rPr lang="nn-NO" sz="2800" b="1" dirty="0">
                <a:solidFill>
                  <a:prstClr val="black"/>
                </a:solidFill>
                <a:latin typeface="Cambria" panose="02040503050406030204" pitchFamily="18" charset="0"/>
              </a:rPr>
              <a:t>); i++)</a:t>
            </a:r>
          </a:p>
          <a:p>
            <a:r>
              <a:rPr lang="en-US" sz="2800" b="1" dirty="0" smtClean="0">
                <a:solidFill>
                  <a:prstClr val="black"/>
                </a:solidFill>
                <a:latin typeface="Cambria" panose="02040503050406030204" pitchFamily="18" charset="0"/>
              </a:rPr>
              <a:t>{</a:t>
            </a:r>
            <a:endParaRPr lang="en-US" sz="2800" b="1" dirty="0">
              <a:solidFill>
                <a:prstClr val="black"/>
              </a:solidFill>
              <a:latin typeface="Cambria" panose="02040503050406030204" pitchFamily="18" charset="0"/>
            </a:endParaRPr>
          </a:p>
          <a:p>
            <a:r>
              <a:rPr lang="en-US" sz="2800" b="1" dirty="0" smtClean="0">
                <a:solidFill>
                  <a:srgbClr val="0000FF"/>
                </a:solidFill>
                <a:latin typeface="Cambria" panose="02040503050406030204" pitchFamily="18" charset="0"/>
              </a:rPr>
              <a:t>  for</a:t>
            </a:r>
            <a:r>
              <a:rPr lang="en-US" sz="2800" b="1" dirty="0" smtClean="0">
                <a:solidFill>
                  <a:prstClr val="black"/>
                </a:solidFill>
                <a:latin typeface="Cambria" panose="02040503050406030204" pitchFamily="18" charset="0"/>
              </a:rPr>
              <a:t> </a:t>
            </a:r>
            <a:r>
              <a:rPr lang="en-US" sz="2800" b="1" dirty="0">
                <a:solidFill>
                  <a:prstClr val="black"/>
                </a:solidFill>
                <a:latin typeface="Cambria" panose="02040503050406030204" pitchFamily="18" charset="0"/>
              </a:rPr>
              <a:t>(</a:t>
            </a:r>
            <a:r>
              <a:rPr lang="en-US" sz="2800" b="1" dirty="0" err="1">
                <a:solidFill>
                  <a:srgbClr val="0000FF"/>
                </a:solidFill>
                <a:latin typeface="Cambria" panose="02040503050406030204" pitchFamily="18" charset="0"/>
              </a:rPr>
              <a:t>int</a:t>
            </a:r>
            <a:r>
              <a:rPr lang="en-US" sz="2800" b="1" dirty="0">
                <a:solidFill>
                  <a:prstClr val="black"/>
                </a:solidFill>
                <a:latin typeface="Cambria" panose="02040503050406030204" pitchFamily="18" charset="0"/>
              </a:rPr>
              <a:t> j = 0; j </a:t>
            </a:r>
            <a:r>
              <a:rPr lang="en-US" sz="2800" b="1">
                <a:solidFill>
                  <a:prstClr val="black"/>
                </a:solidFill>
                <a:latin typeface="Cambria" panose="02040503050406030204" pitchFamily="18" charset="0"/>
              </a:rPr>
              <a:t>&lt; </a:t>
            </a:r>
            <a:r>
              <a:rPr lang="en-US" sz="2800" b="1" smtClean="0">
                <a:solidFill>
                  <a:prstClr val="black"/>
                </a:solidFill>
                <a:latin typeface="Cambria" panose="02040503050406030204" pitchFamily="18" charset="0"/>
              </a:rPr>
              <a:t>mang.GetLength(1</a:t>
            </a:r>
            <a:r>
              <a:rPr lang="en-US" sz="2800" b="1" dirty="0">
                <a:solidFill>
                  <a:prstClr val="black"/>
                </a:solidFill>
                <a:latin typeface="Cambria" panose="02040503050406030204" pitchFamily="18" charset="0"/>
              </a:rPr>
              <a:t>); j++)</a:t>
            </a:r>
          </a:p>
          <a:p>
            <a:r>
              <a:rPr lang="en-US" sz="2800" b="1" dirty="0" smtClean="0">
                <a:solidFill>
                  <a:prstClr val="black"/>
                </a:solidFill>
                <a:latin typeface="Cambria" panose="02040503050406030204" pitchFamily="18" charset="0"/>
              </a:rPr>
              <a:t>  {</a:t>
            </a:r>
            <a:endParaRPr lang="en-US" sz="2800" b="1" dirty="0">
              <a:solidFill>
                <a:prstClr val="black"/>
              </a:solidFill>
              <a:latin typeface="Cambria" panose="02040503050406030204" pitchFamily="18" charset="0"/>
            </a:endParaRPr>
          </a:p>
          <a:p>
            <a:r>
              <a:rPr lang="en-US" sz="2800" b="1" smtClean="0">
                <a:solidFill>
                  <a:srgbClr val="2B91AF"/>
                </a:solidFill>
                <a:latin typeface="Cambria" panose="02040503050406030204" pitchFamily="18" charset="0"/>
              </a:rPr>
              <a:t>	Console</a:t>
            </a:r>
            <a:r>
              <a:rPr lang="en-US" sz="2800" b="1" smtClean="0">
                <a:solidFill>
                  <a:prstClr val="black"/>
                </a:solidFill>
                <a:latin typeface="Cambria" panose="02040503050406030204" pitchFamily="18" charset="0"/>
              </a:rPr>
              <a:t>.Write(mang[i,j</a:t>
            </a:r>
            <a:r>
              <a:rPr lang="en-US" sz="2800" b="1" dirty="0">
                <a:solidFill>
                  <a:prstClr val="black"/>
                </a:solidFill>
                <a:latin typeface="Cambria" panose="02040503050406030204" pitchFamily="18" charset="0"/>
              </a:rPr>
              <a:t>] +</a:t>
            </a:r>
            <a:r>
              <a:rPr lang="en-US" sz="2800" b="1" dirty="0">
                <a:solidFill>
                  <a:srgbClr val="A31515"/>
                </a:solidFill>
                <a:latin typeface="Cambria" panose="02040503050406030204" pitchFamily="18" charset="0"/>
              </a:rPr>
              <a:t>" "</a:t>
            </a:r>
            <a:r>
              <a:rPr lang="en-US" sz="2800" b="1" dirty="0">
                <a:solidFill>
                  <a:prstClr val="black"/>
                </a:solidFill>
                <a:latin typeface="Cambria" panose="02040503050406030204" pitchFamily="18" charset="0"/>
              </a:rPr>
              <a:t>);</a:t>
            </a:r>
          </a:p>
          <a:p>
            <a:r>
              <a:rPr lang="en-US" sz="2800" b="1" dirty="0" smtClean="0">
                <a:solidFill>
                  <a:prstClr val="black"/>
                </a:solidFill>
                <a:latin typeface="Cambria" panose="02040503050406030204" pitchFamily="18" charset="0"/>
              </a:rPr>
              <a:t>  }</a:t>
            </a:r>
            <a:endParaRPr lang="en-US" sz="2800" b="1" dirty="0">
              <a:solidFill>
                <a:prstClr val="black"/>
              </a:solidFill>
              <a:latin typeface="Cambria" panose="02040503050406030204" pitchFamily="18" charset="0"/>
            </a:endParaRPr>
          </a:p>
          <a:p>
            <a:r>
              <a:rPr lang="en-US" sz="2800" b="1" dirty="0" smtClean="0">
                <a:solidFill>
                  <a:srgbClr val="2B91AF"/>
                </a:solidFill>
                <a:latin typeface="Cambria" panose="02040503050406030204" pitchFamily="18" charset="0"/>
              </a:rPr>
              <a:t>  </a:t>
            </a:r>
            <a:r>
              <a:rPr lang="en-US" sz="2800" b="1" dirty="0" err="1" smtClean="0">
                <a:solidFill>
                  <a:srgbClr val="2B91AF"/>
                </a:solidFill>
                <a:latin typeface="Cambria" panose="02040503050406030204" pitchFamily="18" charset="0"/>
              </a:rPr>
              <a:t>Console</a:t>
            </a:r>
            <a:r>
              <a:rPr lang="en-US" sz="2800" b="1" dirty="0" err="1" smtClean="0">
                <a:solidFill>
                  <a:prstClr val="black"/>
                </a:solidFill>
                <a:latin typeface="Cambria" panose="02040503050406030204" pitchFamily="18" charset="0"/>
              </a:rPr>
              <a:t>.WriteLine</a:t>
            </a:r>
            <a:r>
              <a:rPr lang="en-US" sz="2800" b="1" dirty="0" smtClean="0">
                <a:solidFill>
                  <a:prstClr val="black"/>
                </a:solidFill>
                <a:latin typeface="Cambria" panose="02040503050406030204" pitchFamily="18" charset="0"/>
              </a:rPr>
              <a:t>();</a:t>
            </a:r>
          </a:p>
          <a:p>
            <a:r>
              <a:rPr lang="en-US" sz="2800" b="1" dirty="0" smtClean="0">
                <a:solidFill>
                  <a:prstClr val="black"/>
                </a:solidFill>
                <a:latin typeface="Cambria" panose="02040503050406030204" pitchFamily="18" charset="0"/>
              </a:rPr>
              <a:t>}</a:t>
            </a:r>
            <a:endParaRPr lang="en-US" sz="2800" b="1" dirty="0">
              <a:solidFill>
                <a:prstClr val="black"/>
              </a:solidFill>
              <a:latin typeface="Cambria" panose="02040503050406030204" pitchFamily="18" charset="0"/>
            </a:endParaRPr>
          </a:p>
        </p:txBody>
      </p:sp>
    </p:spTree>
    <p:extLst>
      <p:ext uri="{BB962C8B-B14F-4D97-AF65-F5344CB8AC3E}">
        <p14:creationId xmlns:p14="http://schemas.microsoft.com/office/powerpoint/2010/main" val="11284513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Đánh giá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p:nvPr/>
        </p:nvSpPr>
        <p:spPr>
          <a:xfrm>
            <a:off x="633310" y="1187797"/>
            <a:ext cx="8053490" cy="4401205"/>
          </a:xfrm>
          <a:prstGeom prst="rect">
            <a:avLst/>
          </a:prstGeom>
        </p:spPr>
        <p:txBody>
          <a:bodyPr wrap="square">
            <a:spAutoFit/>
          </a:bodyPr>
          <a:lstStyle/>
          <a:p>
            <a:pPr marL="457200" indent="-457200" algn="just">
              <a:buFont typeface="Wingdings" panose="05000000000000000000" pitchFamily="2" charset="2"/>
              <a:buChar char="Ø"/>
            </a:pPr>
            <a:r>
              <a:rPr lang="vi-VN" sz="2800" b="1" smtClean="0">
                <a:solidFill>
                  <a:prstClr val="black"/>
                </a:solidFill>
                <a:latin typeface="Cambria" panose="02040503050406030204" pitchFamily="18" charset="0"/>
              </a:rPr>
              <a:t>Ư</a:t>
            </a:r>
            <a:r>
              <a:rPr lang="en-US" sz="2800" b="1" smtClean="0">
                <a:solidFill>
                  <a:prstClr val="black"/>
                </a:solidFill>
                <a:latin typeface="Cambria" panose="02040503050406030204" pitchFamily="18" charset="0"/>
              </a:rPr>
              <a:t>u điểm chính của mảng:</a:t>
            </a:r>
          </a:p>
          <a:p>
            <a:pPr marL="457200" indent="-457200" algn="just">
              <a:buFont typeface="Courier New" panose="02070309020205020404" pitchFamily="49" charset="0"/>
              <a:buChar char="o"/>
            </a:pPr>
            <a:r>
              <a:rPr lang="en-US" sz="2800" smtClean="0">
                <a:solidFill>
                  <a:prstClr val="black"/>
                </a:solidFill>
                <a:latin typeface="Cambria" panose="02040503050406030204" pitchFamily="18" charset="0"/>
              </a:rPr>
              <a:t>Truy suất nhanh, dễ sử dụng với tập dữ liệu cố định không thay đổi trong quá trình thực thi</a:t>
            </a:r>
          </a:p>
          <a:p>
            <a:pPr marL="457200" indent="-457200" algn="just">
              <a:buFont typeface="Wingdings" panose="05000000000000000000" pitchFamily="2" charset="2"/>
              <a:buChar char="Ø"/>
            </a:pPr>
            <a:r>
              <a:rPr lang="en-US" sz="2800" b="1">
                <a:solidFill>
                  <a:prstClr val="black"/>
                </a:solidFill>
                <a:latin typeface="Cambria" panose="02040503050406030204" pitchFamily="18" charset="0"/>
              </a:rPr>
              <a:t>Hạn chế của mảng</a:t>
            </a:r>
            <a:r>
              <a:rPr lang="en-US" sz="2800" b="1" smtClean="0">
                <a:solidFill>
                  <a:prstClr val="black"/>
                </a:solidFill>
                <a:latin typeface="Cambria" panose="02040503050406030204" pitchFamily="18" charset="0"/>
              </a:rPr>
              <a:t>:</a:t>
            </a:r>
            <a:endParaRPr lang="en-US" sz="2800" smtClean="0">
              <a:solidFill>
                <a:prstClr val="black"/>
              </a:solidFill>
              <a:latin typeface="Cambria" panose="02040503050406030204" pitchFamily="18" charset="0"/>
            </a:endParaRPr>
          </a:p>
          <a:p>
            <a:pPr marL="457200" indent="-457200" algn="just">
              <a:buFont typeface="Courier New" panose="02070309020205020404" pitchFamily="49" charset="0"/>
              <a:buChar char="o"/>
            </a:pPr>
            <a:r>
              <a:rPr lang="vi-VN" sz="2800" smtClean="0">
                <a:solidFill>
                  <a:prstClr val="black"/>
                </a:solidFill>
                <a:latin typeface="Cambria" panose="02040503050406030204" pitchFamily="18" charset="0"/>
              </a:rPr>
              <a:t>Mảng </a:t>
            </a:r>
            <a:r>
              <a:rPr lang="vi-VN" sz="2800">
                <a:solidFill>
                  <a:prstClr val="black"/>
                </a:solidFill>
                <a:latin typeface="Cambria" panose="02040503050406030204" pitchFamily="18" charset="0"/>
              </a:rPr>
              <a:t>có kích cỡ và số chiều cố định nên khó khăn trong việc mở rộng ứng dụng.</a:t>
            </a:r>
          </a:p>
          <a:p>
            <a:pPr marL="457200" indent="-457200" algn="just">
              <a:buFont typeface="Courier New" panose="02070309020205020404" pitchFamily="49" charset="0"/>
              <a:buChar char="o"/>
            </a:pPr>
            <a:r>
              <a:rPr lang="vi-VN" sz="2800">
                <a:solidFill>
                  <a:prstClr val="black"/>
                </a:solidFill>
                <a:latin typeface="Cambria" panose="02040503050406030204" pitchFamily="18" charset="0"/>
              </a:rPr>
              <a:t>Các phần tử được đặt và tham chiếu một cách liên tiếp nhau trong bộ nhớ nên khó khăn cho việc xóa một phần tử ra khỏi mảng.</a:t>
            </a:r>
          </a:p>
          <a:p>
            <a:pPr algn="just"/>
            <a:endParaRPr lang="en-US" sz="2800" b="1" dirty="0">
              <a:solidFill>
                <a:prstClr val="black"/>
              </a:solidFill>
              <a:latin typeface="Cambria" panose="02040503050406030204" pitchFamily="18" charset="0"/>
            </a:endParaRPr>
          </a:p>
        </p:txBody>
      </p:sp>
    </p:spTree>
    <p:extLst>
      <p:ext uri="{BB962C8B-B14F-4D97-AF65-F5344CB8AC3E}">
        <p14:creationId xmlns:p14="http://schemas.microsoft.com/office/powerpoint/2010/main" val="40852387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Xử lý Hạn chế của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p:nvPr/>
        </p:nvSpPr>
        <p:spPr>
          <a:xfrm>
            <a:off x="633310" y="1187797"/>
            <a:ext cx="8053490" cy="3539430"/>
          </a:xfrm>
          <a:prstGeom prst="rect">
            <a:avLst/>
          </a:prstGeom>
        </p:spPr>
        <p:txBody>
          <a:bodyPr wrap="square">
            <a:spAutoFit/>
          </a:bodyPr>
          <a:lstStyle/>
          <a:p>
            <a:pPr marL="457200" indent="-457200" algn="just">
              <a:buFont typeface="Wingdings" panose="05000000000000000000" pitchFamily="2" charset="2"/>
              <a:buChar char="Ø"/>
            </a:pPr>
            <a:r>
              <a:rPr lang="en-US" sz="2800" b="1" smtClean="0">
                <a:solidFill>
                  <a:prstClr val="black"/>
                </a:solidFill>
                <a:latin typeface="Cambria" panose="02040503050406030204" pitchFamily="18" charset="0"/>
              </a:rPr>
              <a:t>Sử dụng collections:</a:t>
            </a:r>
          </a:p>
          <a:p>
            <a:pPr algn="just"/>
            <a:r>
              <a:rPr lang="en-US" sz="2800" b="1" smtClean="0">
                <a:solidFill>
                  <a:prstClr val="black"/>
                </a:solidFill>
                <a:latin typeface="Cambria" panose="02040503050406030204" pitchFamily="18" charset="0"/>
              </a:rPr>
              <a:t>  </a:t>
            </a:r>
            <a:r>
              <a:rPr lang="en-US" sz="2800" b="1" smtClean="0">
                <a:solidFill>
                  <a:srgbClr val="FF0000"/>
                </a:solidFill>
                <a:latin typeface="Cambria" panose="02040503050406030204" pitchFamily="18" charset="0"/>
              </a:rPr>
              <a:t>List</a:t>
            </a:r>
            <a:r>
              <a:rPr lang="en-US" sz="2800" b="1" smtClean="0">
                <a:solidFill>
                  <a:prstClr val="black"/>
                </a:solidFill>
                <a:latin typeface="Cambria" panose="02040503050406030204" pitchFamily="18" charset="0"/>
              </a:rPr>
              <a:t>, </a:t>
            </a:r>
            <a:r>
              <a:rPr lang="en-US" sz="2800" b="1" smtClean="0">
                <a:solidFill>
                  <a:srgbClr val="FF0000"/>
                </a:solidFill>
                <a:latin typeface="Cambria" panose="02040503050406030204" pitchFamily="18" charset="0"/>
              </a:rPr>
              <a:t>ArrayList</a:t>
            </a:r>
            <a:r>
              <a:rPr lang="en-US" sz="2800" b="1" smtClean="0">
                <a:solidFill>
                  <a:prstClr val="black"/>
                </a:solidFill>
                <a:latin typeface="Cambria" panose="02040503050406030204" pitchFamily="18" charset="0"/>
              </a:rPr>
              <a:t>, </a:t>
            </a:r>
            <a:r>
              <a:rPr lang="en-US" sz="2800" b="1" smtClean="0">
                <a:solidFill>
                  <a:srgbClr val="FF0000"/>
                </a:solidFill>
                <a:latin typeface="Cambria" panose="02040503050406030204" pitchFamily="18" charset="0"/>
              </a:rPr>
              <a:t>Dictionary</a:t>
            </a:r>
            <a:r>
              <a:rPr lang="en-US" sz="2800" smtClean="0">
                <a:solidFill>
                  <a:prstClr val="black"/>
                </a:solidFill>
                <a:latin typeface="Cambria" panose="02040503050406030204" pitchFamily="18" charset="0"/>
              </a:rPr>
              <a:t>… để thay thế cho mảng khi thao tác trên tập dữ liệu có thay đổi trong quá trình thực thi (Thay đổi giá trị, thay đổi số lượng, thay đổi vị trí các phần tử…)</a:t>
            </a:r>
          </a:p>
          <a:p>
            <a:pPr marL="457200" indent="-457200" algn="just">
              <a:buFont typeface="Wingdings" panose="05000000000000000000" pitchFamily="2" charset="2"/>
              <a:buChar char="v"/>
            </a:pPr>
            <a:r>
              <a:rPr lang="en-US" sz="2800" smtClean="0">
                <a:solidFill>
                  <a:prstClr val="black"/>
                </a:solidFill>
                <a:latin typeface="Cambria" panose="02040503050406030204" pitchFamily="18" charset="0"/>
              </a:rPr>
              <a:t>Các collection này rất dễ sử dụng và có khả năng tự “co giãn” theo sự thay đổi của dữ liệu trong quá trình thực thi.</a:t>
            </a:r>
            <a:endParaRPr lang="en-US" sz="2800" dirty="0">
              <a:solidFill>
                <a:prstClr val="black"/>
              </a:solidFill>
              <a:latin typeface="Cambria" panose="02040503050406030204" pitchFamily="18" charset="0"/>
            </a:endParaRPr>
          </a:p>
        </p:txBody>
      </p:sp>
    </p:spTree>
    <p:extLst>
      <p:ext uri="{BB962C8B-B14F-4D97-AF65-F5344CB8AC3E}">
        <p14:creationId xmlns:p14="http://schemas.microsoft.com/office/powerpoint/2010/main" val="41137776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noProof="0" smtClean="0">
                  <a:latin typeface="Cambria" panose="02040503050406030204" pitchFamily="18" charset="0"/>
                </a:rPr>
                <a:t>Xử lý Hạn chế của mảng</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Rectangle 9"/>
          <p:cNvSpPr/>
          <p:nvPr/>
        </p:nvSpPr>
        <p:spPr>
          <a:xfrm>
            <a:off x="633310" y="1187797"/>
            <a:ext cx="8053490" cy="4832092"/>
          </a:xfrm>
          <a:prstGeom prst="rect">
            <a:avLst/>
          </a:prstGeom>
        </p:spPr>
        <p:txBody>
          <a:bodyPr wrap="square">
            <a:spAutoFit/>
          </a:bodyPr>
          <a:lstStyle/>
          <a:p>
            <a:pPr marL="457200" indent="-457200" algn="just">
              <a:buFont typeface="Wingdings" panose="05000000000000000000" pitchFamily="2" charset="2"/>
              <a:buChar char="Ø"/>
            </a:pPr>
            <a:r>
              <a:rPr lang="en-US" sz="2800" b="1" smtClean="0">
                <a:solidFill>
                  <a:prstClr val="black"/>
                </a:solidFill>
                <a:latin typeface="Cambria" panose="02040503050406030204" pitchFamily="18" charset="0"/>
              </a:rPr>
              <a:t>Ví dụ sử dụng List:</a:t>
            </a:r>
          </a:p>
          <a:p>
            <a:pPr algn="just"/>
            <a:r>
              <a:rPr lang="en-US" sz="2800" smtClean="0">
                <a:solidFill>
                  <a:srgbClr val="2B91AF"/>
                </a:solidFill>
                <a:highlight>
                  <a:srgbClr val="FFFFFF"/>
                </a:highlight>
                <a:latin typeface="Consolas" panose="020B0609020204030204" pitchFamily="49" charset="0"/>
              </a:rPr>
              <a:t>List</a:t>
            </a:r>
            <a:r>
              <a:rPr lang="en-US" sz="2800" smtClean="0">
                <a:solidFill>
                  <a:srgbClr val="000000"/>
                </a:solidFill>
                <a:highlight>
                  <a:srgbClr val="FFFFFF"/>
                </a:highlight>
                <a:latin typeface="Consolas" panose="020B0609020204030204" pitchFamily="49" charset="0"/>
              </a:rPr>
              <a:t>&lt;</a:t>
            </a:r>
            <a:r>
              <a:rPr lang="en-US" sz="2800" smtClean="0">
                <a:solidFill>
                  <a:srgbClr val="0000FF"/>
                </a:solidFill>
                <a:highlight>
                  <a:srgbClr val="FFFFFF"/>
                </a:highlight>
                <a:latin typeface="Consolas" panose="020B0609020204030204" pitchFamily="49" charset="0"/>
              </a:rPr>
              <a:t>string</a:t>
            </a:r>
            <a:r>
              <a:rPr lang="en-US" sz="2800">
                <a:solidFill>
                  <a:srgbClr val="000000"/>
                </a:solidFill>
                <a:highlight>
                  <a:srgbClr val="FFFFFF"/>
                </a:highlight>
                <a:latin typeface="Consolas" panose="020B0609020204030204" pitchFamily="49" charset="0"/>
              </a:rPr>
              <a:t>&gt; ds = </a:t>
            </a:r>
            <a:r>
              <a:rPr lang="en-US" sz="2800">
                <a:solidFill>
                  <a:srgbClr val="0000FF"/>
                </a:solidFill>
                <a:highlight>
                  <a:srgbClr val="FFFFFF"/>
                </a:highlight>
                <a:latin typeface="Consolas" panose="020B0609020204030204" pitchFamily="49" charset="0"/>
              </a:rPr>
              <a:t>new</a:t>
            </a:r>
            <a:r>
              <a:rPr lang="en-US" sz="2800">
                <a:solidFill>
                  <a:srgbClr val="000000"/>
                </a:solidFill>
                <a:highlight>
                  <a:srgbClr val="FFFFFF"/>
                </a:highlight>
                <a:latin typeface="Consolas" panose="020B0609020204030204" pitchFamily="49" charset="0"/>
              </a:rPr>
              <a:t> </a:t>
            </a:r>
            <a:r>
              <a:rPr lang="en-US" sz="2800">
                <a:solidFill>
                  <a:srgbClr val="2B91AF"/>
                </a:solidFill>
                <a:highlight>
                  <a:srgbClr val="FFFFFF"/>
                </a:highlight>
                <a:latin typeface="Consolas" panose="020B0609020204030204" pitchFamily="49" charset="0"/>
              </a:rPr>
              <a:t>List</a:t>
            </a:r>
            <a:r>
              <a:rPr lang="en-US" sz="2800">
                <a:solidFill>
                  <a:srgbClr val="000000"/>
                </a:solidFill>
                <a:highlight>
                  <a:srgbClr val="FFFFFF"/>
                </a:highlight>
                <a:latin typeface="Consolas" panose="020B0609020204030204" pitchFamily="49" charset="0"/>
              </a:rPr>
              <a:t>&lt;</a:t>
            </a:r>
            <a:r>
              <a:rPr lang="en-US" sz="2800">
                <a:solidFill>
                  <a:srgbClr val="0000FF"/>
                </a:solidFill>
                <a:highlight>
                  <a:srgbClr val="FFFFFF"/>
                </a:highlight>
                <a:latin typeface="Consolas" panose="020B0609020204030204" pitchFamily="49" charset="0"/>
              </a:rPr>
              <a:t>string</a:t>
            </a:r>
            <a:r>
              <a:rPr lang="en-US" sz="2800">
                <a:solidFill>
                  <a:srgbClr val="000000"/>
                </a:solidFill>
                <a:highlight>
                  <a:srgbClr val="FFFFFF"/>
                </a:highlight>
                <a:latin typeface="Consolas" panose="020B0609020204030204" pitchFamily="49" charset="0"/>
              </a:rPr>
              <a:t>&gt;();</a:t>
            </a:r>
          </a:p>
          <a:p>
            <a:r>
              <a:rPr lang="en-US" sz="2800" smtClean="0">
                <a:solidFill>
                  <a:srgbClr val="000000"/>
                </a:solidFill>
                <a:highlight>
                  <a:srgbClr val="FFFFFF"/>
                </a:highlight>
                <a:latin typeface="Consolas" panose="020B0609020204030204" pitchFamily="49" charset="0"/>
              </a:rPr>
              <a:t>ds.Add</a:t>
            </a:r>
            <a:r>
              <a:rPr lang="en-US" sz="2800">
                <a:solidFill>
                  <a:srgbClr val="000000"/>
                </a:solidFill>
                <a:highlight>
                  <a:srgbClr val="FFFFFF"/>
                </a:highlight>
                <a:latin typeface="Consolas" panose="020B0609020204030204" pitchFamily="49" charset="0"/>
              </a:rPr>
              <a:t>(</a:t>
            </a:r>
            <a:r>
              <a:rPr lang="en-US" sz="2800">
                <a:solidFill>
                  <a:srgbClr val="A31515"/>
                </a:solidFill>
                <a:highlight>
                  <a:srgbClr val="FFFFFF"/>
                </a:highlight>
                <a:latin typeface="Consolas" panose="020B0609020204030204" pitchFamily="49" charset="0"/>
              </a:rPr>
              <a:t>"an</a:t>
            </a:r>
            <a:r>
              <a:rPr lang="en-US" sz="2800" smtClean="0">
                <a:solidFill>
                  <a:srgbClr val="A31515"/>
                </a:solidFill>
                <a:highlight>
                  <a:srgbClr val="FFFFFF"/>
                </a:highlight>
                <a:latin typeface="Consolas" panose="020B0609020204030204" pitchFamily="49" charset="0"/>
              </a:rPr>
              <a:t>"</a:t>
            </a:r>
            <a:r>
              <a:rPr lang="en-US" sz="2800" smtClean="0">
                <a:solidFill>
                  <a:srgbClr val="000000"/>
                </a:solidFill>
                <a:highlight>
                  <a:srgbClr val="FFFFFF"/>
                </a:highlight>
                <a:latin typeface="Consolas" panose="020B0609020204030204" pitchFamily="49" charset="0"/>
              </a:rPr>
              <a:t>);//thêm phần tử</a:t>
            </a:r>
            <a:endParaRPr lang="en-US" sz="2800">
              <a:solidFill>
                <a:srgbClr val="000000"/>
              </a:solidFill>
              <a:highlight>
                <a:srgbClr val="FFFFFF"/>
              </a:highlight>
              <a:latin typeface="Consolas" panose="020B0609020204030204" pitchFamily="49" charset="0"/>
            </a:endParaRPr>
          </a:p>
          <a:p>
            <a:r>
              <a:rPr lang="en-US" sz="2800" smtClean="0">
                <a:solidFill>
                  <a:srgbClr val="000000"/>
                </a:solidFill>
                <a:highlight>
                  <a:srgbClr val="FFFFFF"/>
                </a:highlight>
                <a:latin typeface="Consolas" panose="020B0609020204030204" pitchFamily="49" charset="0"/>
              </a:rPr>
              <a:t>ds.Add</a:t>
            </a:r>
            <a:r>
              <a:rPr lang="en-US" sz="2800">
                <a:solidFill>
                  <a:srgbClr val="000000"/>
                </a:solidFill>
                <a:highlight>
                  <a:srgbClr val="FFFFFF"/>
                </a:highlight>
                <a:latin typeface="Consolas" panose="020B0609020204030204" pitchFamily="49" charset="0"/>
              </a:rPr>
              <a:t>(</a:t>
            </a:r>
            <a:r>
              <a:rPr lang="en-US" sz="2800">
                <a:solidFill>
                  <a:srgbClr val="A31515"/>
                </a:solidFill>
                <a:highlight>
                  <a:srgbClr val="FFFFFF"/>
                </a:highlight>
                <a:latin typeface="Consolas" panose="020B0609020204030204" pitchFamily="49" charset="0"/>
              </a:rPr>
              <a:t>"bình"</a:t>
            </a:r>
            <a:r>
              <a:rPr lang="en-US" sz="2800">
                <a:solidFill>
                  <a:srgbClr val="000000"/>
                </a:solidFill>
                <a:highlight>
                  <a:srgbClr val="FFFFFF"/>
                </a:highlight>
                <a:latin typeface="Consolas" panose="020B0609020204030204" pitchFamily="49" charset="0"/>
              </a:rPr>
              <a:t>);</a:t>
            </a:r>
          </a:p>
          <a:p>
            <a:r>
              <a:rPr lang="en-US" sz="2800" smtClean="0">
                <a:solidFill>
                  <a:srgbClr val="000000"/>
                </a:solidFill>
                <a:highlight>
                  <a:srgbClr val="FFFFFF"/>
                </a:highlight>
                <a:latin typeface="Consolas" panose="020B0609020204030204" pitchFamily="49" charset="0"/>
              </a:rPr>
              <a:t>ds.Remove</a:t>
            </a:r>
            <a:r>
              <a:rPr lang="en-US" sz="2800">
                <a:solidFill>
                  <a:srgbClr val="000000"/>
                </a:solidFill>
                <a:highlight>
                  <a:srgbClr val="FFFFFF"/>
                </a:highlight>
                <a:latin typeface="Consolas" panose="020B0609020204030204" pitchFamily="49" charset="0"/>
              </a:rPr>
              <a:t>(</a:t>
            </a:r>
            <a:r>
              <a:rPr lang="en-US" sz="2800">
                <a:solidFill>
                  <a:srgbClr val="A31515"/>
                </a:solidFill>
                <a:highlight>
                  <a:srgbClr val="FFFFFF"/>
                </a:highlight>
                <a:latin typeface="Consolas" panose="020B0609020204030204" pitchFamily="49" charset="0"/>
              </a:rPr>
              <a:t>"an</a:t>
            </a:r>
            <a:r>
              <a:rPr lang="en-US" sz="2800" smtClean="0">
                <a:solidFill>
                  <a:srgbClr val="A31515"/>
                </a:solidFill>
                <a:highlight>
                  <a:srgbClr val="FFFFFF"/>
                </a:highlight>
                <a:latin typeface="Consolas" panose="020B0609020204030204" pitchFamily="49" charset="0"/>
              </a:rPr>
              <a:t>"</a:t>
            </a:r>
            <a:r>
              <a:rPr lang="en-US" sz="2800" smtClean="0">
                <a:solidFill>
                  <a:srgbClr val="000000"/>
                </a:solidFill>
                <a:highlight>
                  <a:srgbClr val="FFFFFF"/>
                </a:highlight>
                <a:latin typeface="Consolas" panose="020B0609020204030204" pitchFamily="49" charset="0"/>
              </a:rPr>
              <a:t>);//xóa phần tử</a:t>
            </a:r>
            <a:endParaRPr lang="en-US" sz="2800">
              <a:solidFill>
                <a:srgbClr val="000000"/>
              </a:solidFill>
              <a:highlight>
                <a:srgbClr val="FFFFFF"/>
              </a:highlight>
              <a:latin typeface="Consolas" panose="020B0609020204030204" pitchFamily="49" charset="0"/>
            </a:endParaRPr>
          </a:p>
          <a:p>
            <a:r>
              <a:rPr lang="en-US" sz="2800" smtClean="0">
                <a:solidFill>
                  <a:srgbClr val="000000"/>
                </a:solidFill>
                <a:highlight>
                  <a:srgbClr val="FFFFFF"/>
                </a:highlight>
                <a:latin typeface="Consolas" panose="020B0609020204030204" pitchFamily="49" charset="0"/>
              </a:rPr>
              <a:t>ds.Add</a:t>
            </a:r>
            <a:r>
              <a:rPr lang="en-US" sz="2800">
                <a:solidFill>
                  <a:srgbClr val="000000"/>
                </a:solidFill>
                <a:highlight>
                  <a:srgbClr val="FFFFFF"/>
                </a:highlight>
                <a:latin typeface="Consolas" panose="020B0609020204030204" pitchFamily="49" charset="0"/>
              </a:rPr>
              <a:t>(</a:t>
            </a:r>
            <a:r>
              <a:rPr lang="en-US" sz="2800">
                <a:solidFill>
                  <a:srgbClr val="A31515"/>
                </a:solidFill>
                <a:highlight>
                  <a:srgbClr val="FFFFFF"/>
                </a:highlight>
                <a:latin typeface="Consolas" panose="020B0609020204030204" pitchFamily="49" charset="0"/>
              </a:rPr>
              <a:t>"happy"</a:t>
            </a:r>
            <a:r>
              <a:rPr lang="en-US" sz="2800">
                <a:solidFill>
                  <a:srgbClr val="000000"/>
                </a:solidFill>
                <a:highlight>
                  <a:srgbClr val="FFFFFF"/>
                </a:highlight>
                <a:latin typeface="Consolas" panose="020B0609020204030204" pitchFamily="49" charset="0"/>
              </a:rPr>
              <a:t>);</a:t>
            </a:r>
          </a:p>
          <a:p>
            <a:r>
              <a:rPr lang="en-US" sz="2800" smtClean="0">
                <a:solidFill>
                  <a:srgbClr val="0000FF"/>
                </a:solidFill>
                <a:highlight>
                  <a:srgbClr val="FFFFFF"/>
                </a:highlight>
                <a:latin typeface="Consolas" panose="020B0609020204030204" pitchFamily="49" charset="0"/>
              </a:rPr>
              <a:t>foreach</a:t>
            </a:r>
            <a:r>
              <a:rPr lang="en-US" sz="2800" smtClean="0">
                <a:solidFill>
                  <a:srgbClr val="000000"/>
                </a:solidFill>
                <a:highlight>
                  <a:srgbClr val="FFFFFF"/>
                </a:highlight>
                <a:latin typeface="Consolas" panose="020B0609020204030204" pitchFamily="49" charset="0"/>
              </a:rPr>
              <a:t>(</a:t>
            </a:r>
            <a:r>
              <a:rPr lang="en-US" sz="2800" smtClean="0">
                <a:solidFill>
                  <a:srgbClr val="0000FF"/>
                </a:solidFill>
                <a:highlight>
                  <a:srgbClr val="FFFFFF"/>
                </a:highlight>
                <a:latin typeface="Consolas" panose="020B0609020204030204" pitchFamily="49" charset="0"/>
              </a:rPr>
              <a:t>string</a:t>
            </a:r>
            <a:r>
              <a:rPr lang="en-US" sz="2800" smtClean="0">
                <a:solidFill>
                  <a:srgbClr val="000000"/>
                </a:solidFill>
                <a:highlight>
                  <a:srgbClr val="FFFFFF"/>
                </a:highlight>
                <a:latin typeface="Consolas" panose="020B0609020204030204" pitchFamily="49" charset="0"/>
              </a:rPr>
              <a:t> </a:t>
            </a:r>
            <a:r>
              <a:rPr lang="en-US" sz="2800">
                <a:solidFill>
                  <a:srgbClr val="000000"/>
                </a:solidFill>
                <a:highlight>
                  <a:srgbClr val="FFFFFF"/>
                </a:highlight>
                <a:latin typeface="Consolas" panose="020B0609020204030204" pitchFamily="49" charset="0"/>
              </a:rPr>
              <a:t>s </a:t>
            </a:r>
            <a:r>
              <a:rPr lang="en-US" sz="2800">
                <a:solidFill>
                  <a:srgbClr val="0000FF"/>
                </a:solidFill>
                <a:highlight>
                  <a:srgbClr val="FFFFFF"/>
                </a:highlight>
                <a:latin typeface="Consolas" panose="020B0609020204030204" pitchFamily="49" charset="0"/>
              </a:rPr>
              <a:t>in</a:t>
            </a:r>
            <a:r>
              <a:rPr lang="en-US" sz="2800">
                <a:solidFill>
                  <a:srgbClr val="000000"/>
                </a:solidFill>
                <a:highlight>
                  <a:srgbClr val="FFFFFF"/>
                </a:highlight>
                <a:latin typeface="Consolas" panose="020B0609020204030204" pitchFamily="49" charset="0"/>
              </a:rPr>
              <a:t> ds</a:t>
            </a:r>
            <a:r>
              <a:rPr lang="en-US" sz="2800" smtClean="0">
                <a:solidFill>
                  <a:srgbClr val="000000"/>
                </a:solidFill>
                <a:highlight>
                  <a:srgbClr val="FFFFFF"/>
                </a:highlight>
                <a:latin typeface="Consolas" panose="020B0609020204030204" pitchFamily="49" charset="0"/>
              </a:rPr>
              <a:t>)//duyệt danh sách</a:t>
            </a:r>
            <a:endParaRPr lang="en-US" sz="2800">
              <a:solidFill>
                <a:srgbClr val="000000"/>
              </a:solidFill>
              <a:highlight>
                <a:srgbClr val="FFFFFF"/>
              </a:highlight>
              <a:latin typeface="Consolas" panose="020B0609020204030204" pitchFamily="49" charset="0"/>
            </a:endParaRPr>
          </a:p>
          <a:p>
            <a:r>
              <a:rPr lang="en-US" sz="2800" smtClean="0">
                <a:solidFill>
                  <a:srgbClr val="000000"/>
                </a:solidFill>
                <a:highlight>
                  <a:srgbClr val="FFFFFF"/>
                </a:highlight>
                <a:latin typeface="Consolas" panose="020B0609020204030204" pitchFamily="49" charset="0"/>
              </a:rPr>
              <a:t> {</a:t>
            </a:r>
            <a:endParaRPr lang="en-US" sz="2800">
              <a:solidFill>
                <a:srgbClr val="000000"/>
              </a:solidFill>
              <a:highlight>
                <a:srgbClr val="FFFFFF"/>
              </a:highlight>
              <a:latin typeface="Consolas" panose="020B0609020204030204" pitchFamily="49" charset="0"/>
            </a:endParaRPr>
          </a:p>
          <a:p>
            <a:r>
              <a:rPr lang="en-US" sz="2800" smtClean="0">
                <a:solidFill>
                  <a:srgbClr val="2B91AF"/>
                </a:solidFill>
                <a:highlight>
                  <a:srgbClr val="FFFFFF"/>
                </a:highlight>
                <a:latin typeface="Consolas" panose="020B0609020204030204" pitchFamily="49" charset="0"/>
              </a:rPr>
              <a:t>   Console</a:t>
            </a:r>
            <a:r>
              <a:rPr lang="en-US" sz="2800" smtClean="0">
                <a:solidFill>
                  <a:srgbClr val="000000"/>
                </a:solidFill>
                <a:highlight>
                  <a:srgbClr val="FFFFFF"/>
                </a:highlight>
                <a:latin typeface="Consolas" panose="020B0609020204030204" pitchFamily="49" charset="0"/>
              </a:rPr>
              <a:t>.WriteLine(s</a:t>
            </a:r>
            <a:r>
              <a:rPr lang="en-US" sz="2800">
                <a:solidFill>
                  <a:srgbClr val="000000"/>
                </a:solidFill>
                <a:highlight>
                  <a:srgbClr val="FFFFFF"/>
                </a:highlight>
                <a:latin typeface="Consolas" panose="020B0609020204030204" pitchFamily="49" charset="0"/>
              </a:rPr>
              <a:t>);</a:t>
            </a:r>
          </a:p>
          <a:p>
            <a:r>
              <a:rPr lang="en-US" sz="2800" smtClean="0">
                <a:solidFill>
                  <a:srgbClr val="000000"/>
                </a:solidFill>
                <a:highlight>
                  <a:srgbClr val="FFFFFF"/>
                </a:highlight>
                <a:latin typeface="Consolas" panose="020B0609020204030204" pitchFamily="49" charset="0"/>
              </a:rPr>
              <a:t> }</a:t>
            </a:r>
            <a:endParaRPr lang="en-US" sz="2800">
              <a:solidFill>
                <a:srgbClr val="000000"/>
              </a:solidFill>
              <a:highlight>
                <a:srgbClr val="FFFFFF"/>
              </a:highlight>
              <a:latin typeface="Consolas" panose="020B0609020204030204" pitchFamily="49" charset="0"/>
            </a:endParaRPr>
          </a:p>
          <a:p>
            <a:r>
              <a:rPr lang="en-US" sz="2800" smtClean="0">
                <a:solidFill>
                  <a:srgbClr val="000000"/>
                </a:solidFill>
                <a:highlight>
                  <a:srgbClr val="FFFFFF"/>
                </a:highlight>
                <a:latin typeface="Consolas" panose="020B0609020204030204" pitchFamily="49" charset="0"/>
              </a:rPr>
              <a:t>ds.Clear();//xóa toàn bộ </a:t>
            </a:r>
            <a:endParaRPr lang="en-US" sz="2800" dirty="0">
              <a:solidFill>
                <a:prstClr val="black"/>
              </a:solidFill>
              <a:latin typeface="Cambria" panose="02040503050406030204" pitchFamily="18" charset="0"/>
            </a:endParaRPr>
          </a:p>
        </p:txBody>
      </p:sp>
    </p:spTree>
    <p:extLst>
      <p:ext uri="{BB962C8B-B14F-4D97-AF65-F5344CB8AC3E}">
        <p14:creationId xmlns:p14="http://schemas.microsoft.com/office/powerpoint/2010/main" val="17065579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Kiểu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Lưu trữ ký tự Unicode 16-bit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Kiểu trong .NET frameword: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System.Char</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Miền giá trị: [0, 65535]</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Cách khai báo</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Khai báo ký tự</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char ch1 = 'a';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Chuyển từ số nguyên</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char ch2 = (char) 65; // Ký tự ‘A’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Chú ý: </a:t>
            </a:r>
          </a:p>
          <a:p>
            <a:pPr marL="1143000" marR="0" lvl="2" indent="-228600" algn="l" defTabSz="914400" rtl="0" eaLnBrk="1" fontAlgn="base" latinLnBrk="0" hangingPunct="1">
              <a:lnSpc>
                <a:spcPct val="100000"/>
              </a:lnSpc>
              <a:spcBef>
                <a:spcPct val="20000"/>
              </a:spcBef>
              <a:spcAft>
                <a:spcPct val="0"/>
              </a:spcAft>
              <a:buClr>
                <a:srgbClr val="000066"/>
              </a:buClr>
              <a:buSzTx/>
              <a:buFontTx/>
              <a:buChar char="•"/>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Sử dụng dấu nháy đơn để khai báo kiểu </a:t>
            </a:r>
            <a:r>
              <a:rPr kumimoji="0" lang="en-US" sz="2400" b="1" i="0" u="none" strike="noStrike" kern="0" cap="none" spc="0" normalizeH="0" baseline="0" noProof="0" smtClean="0">
                <a:ln>
                  <a:noFill/>
                </a:ln>
                <a:solidFill>
                  <a:srgbClr val="002060"/>
                </a:solidFill>
                <a:effectLst/>
                <a:uLnTx/>
                <a:uFillTx/>
                <a:latin typeface="Cambria" panose="02040503050406030204" pitchFamily="18" charset="0"/>
              </a:rPr>
              <a:t>char</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3158180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Chuyển đổi kiểu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char.Parse(string)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Convert.ToChar(string)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Chú ý: Chuỗi đưa vào chuyển đổi chỉ có 1 ký tự.</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ch1 = </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Convert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.ToChar(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 ch1 = ‘a’ </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ch1 = </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Convert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.ToChar(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 báo lỗi</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29348346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So sánh kiểu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Compare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So sánh 2 ký tự, trả về hiệu số giữa ký tự so sánh và ký tự được so sánh.</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594360" marR="0" lvl="2" indent="0" algn="just" defTabSz="914400" rtl="0" eaLnBrk="1" fontAlgn="base" latinLnBrk="0" hangingPunct="1">
              <a:lnSpc>
                <a:spcPct val="100000"/>
              </a:lnSpc>
              <a:spcBef>
                <a:spcPct val="20000"/>
              </a:spcBef>
              <a:spcAft>
                <a:spcPct val="0"/>
              </a:spcAft>
              <a:buClr>
                <a:srgbClr val="000066"/>
              </a:buClr>
              <a:buSzTx/>
              <a:buFontTx/>
              <a:buNone/>
              <a:tabLst/>
              <a:defRPr/>
            </a:pPr>
            <a:r>
              <a:rPr kumimoji="0" lang="en-US" sz="2200" b="0" i="0" u="none" strike="noStrike" kern="0" cap="none" spc="0" normalizeH="0" baseline="0" noProof="0" smtClean="0">
                <a:ln>
                  <a:noFill/>
                </a:ln>
                <a:solidFill>
                  <a:srgbClr val="002060"/>
                </a:solidFill>
                <a:effectLst/>
                <a:uLnTx/>
                <a:uFillTx/>
                <a:latin typeface="Cambria" panose="02040503050406030204" pitchFamily="18" charset="0"/>
              </a:rPr>
              <a:t>char ch1 = 'A';</a:t>
            </a:r>
          </a:p>
          <a:p>
            <a:pPr marL="594360" marR="0" lvl="2" indent="0" algn="just" defTabSz="914400" rtl="0" eaLnBrk="1" fontAlgn="base" latinLnBrk="0" hangingPunct="1">
              <a:lnSpc>
                <a:spcPct val="100000"/>
              </a:lnSpc>
              <a:spcBef>
                <a:spcPct val="20000"/>
              </a:spcBef>
              <a:spcAft>
                <a:spcPct val="0"/>
              </a:spcAft>
              <a:buClr>
                <a:srgbClr val="000066"/>
              </a:buClr>
              <a:buSzTx/>
              <a:buFontTx/>
              <a:buNone/>
              <a:tabLst/>
              <a:defRPr/>
            </a:pPr>
            <a:r>
              <a:rPr kumimoji="0" lang="en-US" sz="2200" b="0" i="0" u="none" strike="noStrike" kern="0" cap="none" spc="0" normalizeH="0" baseline="0" noProof="0" smtClean="0">
                <a:ln>
                  <a:noFill/>
                </a:ln>
                <a:solidFill>
                  <a:srgbClr val="002060"/>
                </a:solidFill>
                <a:effectLst/>
                <a:uLnTx/>
                <a:uFillTx/>
                <a:latin typeface="Cambria" panose="02040503050406030204" pitchFamily="18" charset="0"/>
              </a:rPr>
              <a:t>char ch2 = 'B';</a:t>
            </a:r>
          </a:p>
          <a:p>
            <a:pPr marL="594360" marR="0" lvl="2" indent="0" algn="just" defTabSz="914400" rtl="0" eaLnBrk="1" fontAlgn="base" latinLnBrk="0" hangingPunct="1">
              <a:lnSpc>
                <a:spcPct val="100000"/>
              </a:lnSpc>
              <a:spcBef>
                <a:spcPct val="20000"/>
              </a:spcBef>
              <a:spcAft>
                <a:spcPct val="0"/>
              </a:spcAft>
              <a:buClr>
                <a:srgbClr val="000066"/>
              </a:buClr>
              <a:buSzTx/>
              <a:buFontTx/>
              <a:buNone/>
              <a:tabLst/>
              <a:defRPr/>
            </a:pPr>
            <a:r>
              <a:rPr kumimoji="0" lang="en-US" sz="2200" b="0" i="0" u="none" strike="noStrike" kern="0" cap="none" spc="0" normalizeH="0" baseline="0" noProof="0" smtClean="0">
                <a:ln>
                  <a:noFill/>
                </a:ln>
                <a:solidFill>
                  <a:srgbClr val="002060"/>
                </a:solidFill>
                <a:effectLst/>
                <a:uLnTx/>
                <a:uFillTx/>
                <a:latin typeface="Cambria" panose="02040503050406030204" pitchFamily="18" charset="0"/>
              </a:rPr>
              <a:t>Console.WriteLine(ch1.CompareTo(ch2));</a:t>
            </a:r>
          </a:p>
          <a:p>
            <a:pPr marL="742950" marR="0" lvl="1" indent="-285750" algn="just"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Kết quả: -1 (ký tự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ch1</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nhỏ hơn 1 so với ký tự </a:t>
            </a: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ch2</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a:t>
            </a:r>
          </a:p>
          <a:p>
            <a:pPr marL="342900" marR="0" lvl="0" indent="-342900" algn="just"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7761629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So sánh kiểu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Equals</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nếu 2 ký tự bằng nhau</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1" i="0" u="none" strike="noStrike" kern="0" cap="none" spc="0" normalizeH="0" baseline="0" noProof="0" smtClean="0">
                <a:ln>
                  <a:noFill/>
                </a:ln>
                <a:solidFill>
                  <a:srgbClr val="002060"/>
                </a:solidFill>
                <a:effectLst/>
                <a:uLnTx/>
                <a:uFillTx/>
                <a:latin typeface="Cambria" panose="02040503050406030204" pitchFamily="18" charset="0"/>
              </a:rPr>
              <a:t>False</a:t>
            </a:r>
            <a:r>
              <a:rPr kumimoji="0" lang="en-US" sz="2800" b="0" i="0" u="none" strike="noStrike" kern="0" cap="none" spc="0" normalizeH="0" baseline="0" noProof="0" smtClean="0">
                <a:ln>
                  <a:noFill/>
                </a:ln>
                <a:solidFill>
                  <a:srgbClr val="002060"/>
                </a:solidFill>
                <a:effectLst/>
                <a:uLnTx/>
                <a:uFillTx/>
                <a:latin typeface="Cambria" panose="02040503050406030204" pitchFamily="18" charset="0"/>
              </a:rPr>
              <a:t>: nếu 2 ký tự không bằng nhau</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Ví dụ</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char ch1 = 'A';</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char ch2 = (char)65;</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char ch3 = 'B';</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Console.WriteLine(ch1.Equals(ch2)); //Kết quả ‘True’</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400" b="0" i="0" u="none" strike="noStrike" kern="0" cap="none" spc="0" normalizeH="0" baseline="0" noProof="0" smtClean="0">
                <a:ln>
                  <a:noFill/>
                </a:ln>
                <a:solidFill>
                  <a:srgbClr val="002060"/>
                </a:solidFill>
                <a:effectLst/>
                <a:uLnTx/>
                <a:uFillTx/>
                <a:latin typeface="Cambria" panose="02040503050406030204" pitchFamily="18" charset="0"/>
              </a:rPr>
              <a:t>Console.WriteLine(ch1.Equals(ch3)); //Kết quả ‘False’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30887688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Kiểm tra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Char.IsDigit(ch):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chữ số</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Char.IsLetter(ch):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chữ cái</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Char.IsNumeric(ch):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chữ số Unicode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Char.IsWhiteSpace(ch):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khoảng trắng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Char.IsLower(ch):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chữ thường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Char.IsUpper(ch):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True</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nếu </a:t>
            </a:r>
            <a:r>
              <a:rPr kumimoji="0" lang="en-US" sz="3200" b="1" i="0" u="none" strike="noStrike" kern="0" cap="none" spc="0" normalizeH="0" baseline="0" noProof="0" smtClean="0">
                <a:ln>
                  <a:noFill/>
                </a:ln>
                <a:solidFill>
                  <a:srgbClr val="002060"/>
                </a:solidFill>
                <a:effectLst/>
                <a:uLnTx/>
                <a:uFillTx/>
                <a:latin typeface="Cambria" panose="02040503050406030204" pitchFamily="18" charset="0"/>
              </a:rPr>
              <a:t>ch</a:t>
            </a:r>
            <a:r>
              <a:rPr kumimoji="0" lang="en-US" sz="3200" b="0" i="0" u="none" strike="noStrike" kern="0" cap="none" spc="0" normalizeH="0" baseline="0" noProof="0" smtClean="0">
                <a:ln>
                  <a:noFill/>
                </a:ln>
                <a:solidFill>
                  <a:srgbClr val="002060"/>
                </a:solidFill>
                <a:effectLst/>
                <a:uLnTx/>
                <a:uFillTx/>
                <a:latin typeface="Cambria" panose="02040503050406030204" pitchFamily="18" charset="0"/>
              </a:rPr>
              <a:t> là chữ hoa</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002060"/>
              </a:solidFill>
              <a:effectLst/>
              <a:uLnTx/>
              <a:uFillTx/>
              <a:latin typeface="Cambria" panose="02040503050406030204" pitchFamily="18" charset="0"/>
            </a:endParaRPr>
          </a:p>
        </p:txBody>
      </p:sp>
    </p:spTree>
    <p:extLst>
      <p:ext uri="{BB962C8B-B14F-4D97-AF65-F5344CB8AC3E}">
        <p14:creationId xmlns:p14="http://schemas.microsoft.com/office/powerpoint/2010/main" val="29119571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Kiểm tra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152525"/>
            <a:ext cx="85344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.IsDigit(</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'1'</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//True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.IsDigit(</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'½'</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//False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.IsNumber(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'½'</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//True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.IsNumber(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'2'</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//True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.IsLetter(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'1'</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//False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.IsLower(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//False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.IsUpper(</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//False</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.IsWhiteSpace(</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  '</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//True</a:t>
            </a:r>
            <a:endParaRPr kumimoji="0" lang="en-US" sz="2800" b="0" i="0" u="none" strike="noStrike" kern="0" cap="none" spc="0" normalizeH="0" baseline="0" noProof="0" smtClean="0">
              <a:ln>
                <a:noFill/>
              </a:ln>
              <a:solidFill>
                <a:srgbClr val="2045AE"/>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953131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Thao tác với ký tự</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076325"/>
            <a:ext cx="83820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Char.ToLower(char)</a:t>
            </a: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Chuyển ký tự từ chữ hoa sang chữ thường</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ch1 =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.ToLower(ch1));</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Kết quả: </a:t>
            </a:r>
            <a:r>
              <a:rPr kumimoji="0" lang="en-US" sz="2800" b="1" i="0" u="none" strike="noStrike" kern="0" cap="none" spc="0" normalizeH="0" baseline="0" noProof="0" smtClean="0">
                <a:ln>
                  <a:noFill/>
                </a:ln>
                <a:solidFill>
                  <a:srgbClr val="FF0000"/>
                </a:solidFill>
                <a:effectLst/>
                <a:uLnTx/>
                <a:uFillTx/>
                <a:latin typeface="Cambria" panose="02040503050406030204" pitchFamily="18" charset="0"/>
              </a:rPr>
              <a:t>a</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0070C0"/>
                </a:solidFill>
                <a:effectLst/>
                <a:uLnTx/>
                <a:uFillTx/>
                <a:latin typeface="Cambria" panose="02040503050406030204" pitchFamily="18" charset="0"/>
              </a:rPr>
              <a:t>Char.ToUpper(char):</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Chuyển ký tự từ chữ thường sang chữ hoa</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ch1 =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Console</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.WriteLine(</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Char</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.ToLower(ch1));</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Kết quả: </a:t>
            </a:r>
            <a:r>
              <a:rPr kumimoji="0" lang="en-US" sz="2800" b="1" i="0" u="none" strike="noStrike" kern="0" cap="none" spc="0" normalizeH="0" baseline="0" noProof="0" smtClean="0">
                <a:ln>
                  <a:noFill/>
                </a:ln>
                <a:solidFill>
                  <a:srgbClr val="FF0000"/>
                </a:solidFill>
                <a:effectLst/>
                <a:uLnTx/>
                <a:uFillTx/>
                <a:latin typeface="Cambria" panose="02040503050406030204" pitchFamily="18" charset="0"/>
              </a:rPr>
              <a:t>A</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41213116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076325"/>
            <a:ext cx="85344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Mảng các ký tự thuộc kiểu </a:t>
            </a: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char</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Kiểu trong .NET framework: </a:t>
            </a: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System.String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Khai báo chuỗi</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str =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"Text"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Chuỗi với ký tự đặc biệt (escape character)</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Tab: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"\t"</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Xuống hàng: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"\n"</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Backslash: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Khai báo nguyên văn: thêm dấu ‘@’</a:t>
            </a:r>
            <a:endParaRPr kumimoji="0" lang="en-US" sz="3200" b="0" i="0" u="none" strike="noStrike" kern="0" cap="none" spc="0" normalizeH="0" baseline="0" noProof="0" smtClean="0">
              <a:ln>
                <a:noFill/>
              </a:ln>
              <a:solidFill>
                <a:prstClr val="black"/>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str2 =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@"C:\Windows"</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24928569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Chuyển đổi sang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9" name="Content Placeholder 2"/>
          <p:cNvSpPr txBox="1">
            <a:spLocks/>
          </p:cNvSpPr>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ToString(): trả về chuỗi ứng với nội dung của biến</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int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i = 1;</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str = i.ToString();</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Convert.ToString(obj)</a:t>
            </a:r>
            <a:endParaRPr kumimoji="0" lang="en-US" sz="3200" b="0" i="0" u="none" strike="noStrike" kern="0" cap="none" spc="0" normalizeH="0" baseline="0" noProof="0" smtClean="0">
              <a:ln>
                <a:noFill/>
              </a:ln>
              <a:solidFill>
                <a:srgbClr val="0070C0"/>
              </a:solidFill>
              <a:effectLst/>
              <a:uLnTx/>
              <a:uFillTx/>
              <a:latin typeface="Cambria" panose="02040503050406030204" pitchFamily="18" charset="0"/>
            </a:endParaRP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int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i = 1;</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str = </a:t>
            </a: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rPr>
              <a:t>Convert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.ToString(i);</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349739143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Thao tác với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sp>
        <p:nvSpPr>
          <p:cNvPr id="10" name="Content Placeholder 2"/>
          <p:cNvSpPr txBox="1">
            <a:spLocks/>
          </p:cNvSpPr>
          <p:nvPr/>
        </p:nvSpPr>
        <p:spPr bwMode="auto">
          <a:xfrm>
            <a:off x="457200" y="10763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3200" b="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ToCharArray() </a:t>
            </a: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hoặc </a:t>
            </a: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a:t>
            </a: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 Trả về mảng các ký tự trong chuỗi</a:t>
            </a:r>
          </a:p>
          <a:p>
            <a:pPr marL="320040" marR="0" lvl="2" indent="0" algn="l" defTabSz="914400" rtl="0" eaLnBrk="1" fontAlgn="base" latinLnBrk="0" hangingPunct="1">
              <a:lnSpc>
                <a:spcPct val="100000"/>
              </a:lnSpc>
              <a:spcBef>
                <a:spcPts val="0"/>
              </a:spcBef>
              <a:spcAft>
                <a:spcPct val="0"/>
              </a:spcAft>
              <a:buClr>
                <a:srgbClr val="000066"/>
              </a:buClr>
              <a:buSzTx/>
              <a:buFontTx/>
              <a:buNone/>
              <a:tabLst/>
              <a:defRPr/>
            </a:pPr>
            <a:r>
              <a:rPr kumimoji="0" lang="it-IT" sz="2400" b="0" i="0" u="none" strike="noStrike" kern="0" cap="none" spc="0" normalizeH="0" baseline="0" noProof="0" smtClean="0">
                <a:ln>
                  <a:noFill/>
                </a:ln>
                <a:solidFill>
                  <a:srgbClr val="0000FF"/>
                </a:solidFill>
                <a:effectLst/>
                <a:uLnTx/>
                <a:uFillTx/>
                <a:latin typeface="Cambria" panose="02040503050406030204" pitchFamily="18" charset="0"/>
                <a:ea typeface="Times New Roman"/>
              </a:rPr>
              <a:t>string</a:t>
            </a:r>
            <a:r>
              <a:rPr kumimoji="0" lang="it-IT" sz="2400" b="0" i="0" u="none" strike="noStrike" kern="0" cap="none" spc="0" normalizeH="0" baseline="0" noProof="0" smtClean="0">
                <a:ln>
                  <a:noFill/>
                </a:ln>
                <a:solidFill>
                  <a:srgbClr val="000066"/>
                </a:solidFill>
                <a:effectLst/>
                <a:uLnTx/>
                <a:uFillTx/>
                <a:latin typeface="Cambria" panose="02040503050406030204" pitchFamily="18" charset="0"/>
                <a:ea typeface="Times New Roman"/>
              </a:rPr>
              <a:t> str1 = </a:t>
            </a:r>
            <a:r>
              <a:rPr kumimoji="0" lang="it-IT" sz="2400" b="0" i="0" u="none" strike="noStrike" kern="0" cap="none" spc="0" normalizeH="0" baseline="0" noProof="0" smtClean="0">
                <a:ln>
                  <a:noFill/>
                </a:ln>
                <a:solidFill>
                  <a:srgbClr val="A31515"/>
                </a:solidFill>
                <a:effectLst/>
                <a:uLnTx/>
                <a:uFillTx/>
                <a:latin typeface="Cambria" panose="02040503050406030204" pitchFamily="18" charset="0"/>
                <a:ea typeface="Times New Roman"/>
              </a:rPr>
              <a:t>"Hello"</a:t>
            </a:r>
            <a:r>
              <a:rPr kumimoji="0" lang="it-IT" sz="2400" b="0" i="0" u="none" strike="noStrike" kern="0" cap="none" spc="0" normalizeH="0" baseline="0" noProof="0" smtClean="0">
                <a:ln>
                  <a:noFill/>
                </a:ln>
                <a:solidFill>
                  <a:srgbClr val="000066"/>
                </a:solidFill>
                <a:effectLst/>
                <a:uLnTx/>
                <a:uFillTx/>
                <a:latin typeface="Cambria" panose="02040503050406030204" pitchFamily="18" charset="0"/>
                <a:ea typeface="Times New Roman"/>
              </a:rPr>
              <a:t>;</a:t>
            </a:r>
            <a:endParaRPr kumimoji="0" lang="en-US" sz="2400" b="0" i="0" u="none" strike="noStrike" kern="0" cap="none" spc="0" normalizeH="0" baseline="0" noProof="0" smtClean="0">
              <a:ln>
                <a:noFill/>
              </a:ln>
              <a:solidFill>
                <a:srgbClr val="000066"/>
              </a:solidFill>
              <a:effectLst/>
              <a:uLnTx/>
              <a:uFillTx/>
              <a:latin typeface="Cambria" panose="02040503050406030204" pitchFamily="18" charset="0"/>
              <a:ea typeface="Times New Roman"/>
            </a:endParaRPr>
          </a:p>
          <a:p>
            <a:pPr marL="320040" marR="0" lvl="2" indent="0" algn="l" defTabSz="914400" rtl="0" eaLnBrk="1" fontAlgn="base" latinLnBrk="0" hangingPunct="1">
              <a:lnSpc>
                <a:spcPct val="100000"/>
              </a:lnSpc>
              <a:spcBef>
                <a:spcPts val="0"/>
              </a:spcBef>
              <a:spcAft>
                <a:spcPct val="0"/>
              </a:spcAft>
              <a:buClr>
                <a:srgbClr val="000066"/>
              </a:buClr>
              <a:buSzTx/>
              <a:buFontTx/>
              <a:buNone/>
              <a:tabLst/>
              <a:defRPr/>
            </a:pPr>
            <a:r>
              <a:rPr kumimoji="0" lang="it-IT" sz="2400" b="0" i="0" u="none" strike="noStrike" kern="0" cap="none" spc="0" normalizeH="0" baseline="0" noProof="0" smtClean="0">
                <a:ln>
                  <a:noFill/>
                </a:ln>
                <a:solidFill>
                  <a:srgbClr val="008000"/>
                </a:solidFill>
                <a:effectLst/>
                <a:uLnTx/>
                <a:uFillTx/>
                <a:latin typeface="Cambria" panose="02040503050406030204" pitchFamily="18" charset="0"/>
                <a:ea typeface="Times New Roman"/>
              </a:rPr>
              <a:t>//Tra ve ky tu e</a:t>
            </a:r>
            <a:endParaRPr kumimoji="0" lang="en-US" sz="2400" b="0" i="0" u="none" strike="noStrike" kern="0" cap="none" spc="0" normalizeH="0" baseline="0" noProof="0" smtClean="0">
              <a:ln>
                <a:noFill/>
              </a:ln>
              <a:solidFill>
                <a:srgbClr val="000066"/>
              </a:solidFill>
              <a:effectLst/>
              <a:uLnTx/>
              <a:uFillTx/>
              <a:latin typeface="Cambria" panose="02040503050406030204" pitchFamily="18" charset="0"/>
              <a:ea typeface="Times New Roman"/>
            </a:endParaRPr>
          </a:p>
          <a:p>
            <a:pPr marL="320040" marR="0" lvl="2" indent="0" algn="l" defTabSz="914400" rtl="0" eaLnBrk="1" fontAlgn="base" latinLnBrk="0" hangingPunct="1">
              <a:lnSpc>
                <a:spcPct val="100000"/>
              </a:lnSpc>
              <a:spcBef>
                <a:spcPts val="0"/>
              </a:spcBef>
              <a:spcAft>
                <a:spcPct val="0"/>
              </a:spcAft>
              <a:buClr>
                <a:srgbClr val="000066"/>
              </a:buClr>
              <a:buSzTx/>
              <a:buFontTx/>
              <a:buNone/>
              <a:tabLst/>
              <a:defRPr/>
            </a:pPr>
            <a:r>
              <a:rPr kumimoji="0" lang="en-US" sz="2400" b="0" i="0" u="none" strike="noStrike" kern="0" cap="none" spc="0" normalizeH="0" baseline="0" noProof="0" smtClean="0">
                <a:ln>
                  <a:noFill/>
                </a:ln>
                <a:solidFill>
                  <a:srgbClr val="0000FF"/>
                </a:solidFill>
                <a:effectLst/>
                <a:uLnTx/>
                <a:uFillTx/>
                <a:latin typeface="Cambria" panose="02040503050406030204" pitchFamily="18" charset="0"/>
                <a:ea typeface="Times New Roman"/>
              </a:rPr>
              <a:t>char</a:t>
            </a:r>
            <a:r>
              <a:rPr kumimoji="0" lang="en-US" sz="2400" b="0" i="0" u="none" strike="noStrike" kern="0" cap="none" spc="0" normalizeH="0" baseline="0" noProof="0" smtClean="0">
                <a:ln>
                  <a:noFill/>
                </a:ln>
                <a:solidFill>
                  <a:srgbClr val="000066"/>
                </a:solidFill>
                <a:effectLst/>
                <a:uLnTx/>
                <a:uFillTx/>
                <a:latin typeface="Cambria" panose="02040503050406030204" pitchFamily="18" charset="0"/>
                <a:ea typeface="Times New Roman"/>
              </a:rPr>
              <a:t> ch1 = str1.ToCharArray()[1];</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800" b="0" i="0" u="none" strike="noStrike" kern="0" cap="none" spc="0" normalizeH="0" baseline="0" noProof="0" smtClean="0">
                <a:ln>
                  <a:noFill/>
                </a:ln>
                <a:solidFill>
                  <a:srgbClr val="2B91AF"/>
                </a:solidFill>
                <a:effectLst/>
                <a:uLnTx/>
                <a:uFillTx/>
                <a:latin typeface="Cambria" panose="02040503050406030204" pitchFamily="18" charset="0"/>
                <a:ea typeface="Times New Roman"/>
              </a:rPr>
              <a:t>Console</a:t>
            </a: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ea typeface="Times New Roman"/>
              </a:rPr>
              <a:t>.WriteLine(ch1);</a:t>
            </a:r>
          </a:p>
          <a:p>
            <a:pPr marL="320040" marR="0" lvl="1" indent="0" algn="l" defTabSz="914400" rtl="0" eaLnBrk="1" fontAlgn="base" latinLnBrk="0" hangingPunct="1">
              <a:lnSpc>
                <a:spcPct val="100000"/>
              </a:lnSpc>
              <a:spcBef>
                <a:spcPct val="20000"/>
              </a:spcBef>
              <a:spcAft>
                <a:spcPct val="0"/>
              </a:spcAft>
              <a:buClr>
                <a:srgbClr val="2045AE"/>
              </a:buClr>
              <a:buSzTx/>
              <a:buFont typeface="Wingdings" pitchFamily="2" charset="2"/>
              <a:buNone/>
              <a:tabLst/>
              <a:defRPr/>
            </a:pPr>
            <a:r>
              <a:rPr kumimoji="0" lang="en-US" sz="2800" b="0" i="0" u="none" strike="noStrike" kern="0" cap="none" spc="0" normalizeH="0" baseline="0" noProof="0" smtClean="0">
                <a:ln>
                  <a:noFill/>
                </a:ln>
                <a:solidFill>
                  <a:srgbClr val="000066"/>
                </a:solidFill>
                <a:effectLst/>
                <a:uLnTx/>
                <a:uFillTx/>
                <a:latin typeface="Cambria" panose="02040503050406030204" pitchFamily="18" charset="0"/>
              </a:rPr>
              <a:t>	</a:t>
            </a: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r>
              <a:rPr kumimoji="0" lang="en-US" sz="3200" b="1" i="0" u="none" strike="noStrike" kern="0" cap="none" spc="0" normalizeH="0" baseline="0" noProof="0" smtClean="0">
                <a:ln>
                  <a:noFill/>
                </a:ln>
                <a:solidFill>
                  <a:srgbClr val="2045AE"/>
                </a:solidFill>
                <a:effectLst/>
                <a:uLnTx/>
                <a:uFillTx/>
                <a:latin typeface="Cambria" panose="02040503050406030204" pitchFamily="18" charset="0"/>
              </a:rPr>
              <a:t>Length</a:t>
            </a:r>
            <a:r>
              <a:rPr kumimoji="0" lang="en-US" sz="3200" b="0" i="0" u="none" strike="noStrike" kern="0" cap="none" spc="0" normalizeH="0" baseline="0" noProof="0" smtClean="0">
                <a:ln>
                  <a:noFill/>
                </a:ln>
                <a:solidFill>
                  <a:srgbClr val="2045AE"/>
                </a:solidFill>
                <a:effectLst/>
                <a:uLnTx/>
                <a:uFillTx/>
                <a:latin typeface="Cambria" panose="02040503050406030204" pitchFamily="18" charset="0"/>
              </a:rPr>
              <a:t>: Trả về độ dài chuỗi (số ký tự)</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string</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str1 = </a:t>
            </a:r>
            <a:r>
              <a:rPr kumimoji="0" lang="en-US" sz="2800" b="0" i="0" u="none" strike="noStrike" kern="0" cap="none" spc="0" normalizeH="0" baseline="0" noProof="0" smtClean="0">
                <a:ln>
                  <a:noFill/>
                </a:ln>
                <a:solidFill>
                  <a:srgbClr val="A31515"/>
                </a:solidFill>
                <a:effectLst/>
                <a:uLnTx/>
                <a:uFillTx/>
                <a:latin typeface="Cambria" panose="02040503050406030204" pitchFamily="18" charset="0"/>
              </a:rPr>
              <a:t>"Text"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a:t>
            </a:r>
          </a:p>
          <a:p>
            <a:pPr marL="742950" marR="0" lvl="1" indent="-285750" algn="l" defTabSz="914400" rtl="0" eaLnBrk="1" fontAlgn="base" latinLnBrk="0" hangingPunct="1">
              <a:lnSpc>
                <a:spcPct val="100000"/>
              </a:lnSpc>
              <a:spcBef>
                <a:spcPct val="20000"/>
              </a:spcBef>
              <a:spcAft>
                <a:spcPct val="0"/>
              </a:spcAft>
              <a:buClr>
                <a:srgbClr val="2045AE"/>
              </a:buClr>
              <a:buSzTx/>
              <a:buFont typeface="Wingdings" pitchFamily="2" charset="2"/>
              <a:buChar char="§"/>
              <a:tabLst/>
              <a:defRPr/>
            </a:pPr>
            <a:r>
              <a:rPr kumimoji="0" lang="en-US" sz="2800" b="0" i="0" u="none" strike="noStrike" kern="0" cap="none" spc="0" normalizeH="0" baseline="0" noProof="0" smtClean="0">
                <a:ln>
                  <a:noFill/>
                </a:ln>
                <a:solidFill>
                  <a:srgbClr val="0000FF"/>
                </a:solidFill>
                <a:effectLst/>
                <a:uLnTx/>
                <a:uFillTx/>
                <a:latin typeface="Cambria" panose="02040503050406030204" pitchFamily="18" charset="0"/>
              </a:rPr>
              <a:t>int</a:t>
            </a:r>
            <a:r>
              <a:rPr kumimoji="0" lang="en-US" sz="2800" b="0" i="0" u="none" strike="noStrike" kern="0" cap="none" spc="0" normalizeH="0" baseline="0" noProof="0" smtClean="0">
                <a:ln>
                  <a:noFill/>
                </a:ln>
                <a:solidFill>
                  <a:prstClr val="black"/>
                </a:solidFill>
                <a:effectLst/>
                <a:uLnTx/>
                <a:uFillTx/>
                <a:latin typeface="Cambria" panose="02040503050406030204" pitchFamily="18" charset="0"/>
              </a:rPr>
              <a:t> i = str1.Length; //i = 4</a:t>
            </a:r>
            <a:endParaRPr kumimoji="0" lang="en-US" sz="2800" b="0" i="0" u="none" strike="noStrike" kern="0" cap="none" spc="0" normalizeH="0" baseline="0" noProof="0" smtClean="0">
              <a:ln>
                <a:noFill/>
              </a:ln>
              <a:solidFill>
                <a:srgbClr val="000066"/>
              </a:solidFill>
              <a:effectLst/>
              <a:uLnTx/>
              <a:uFillTx/>
              <a:latin typeface="Cambria" panose="02040503050406030204" pitchFamily="18" charset="0"/>
            </a:endParaRPr>
          </a:p>
          <a:p>
            <a:pPr marL="342900" marR="0" lvl="0" indent="-342900" algn="l" defTabSz="914400" rtl="0" eaLnBrk="1" fontAlgn="base" latinLnBrk="0" hangingPunct="1">
              <a:lnSpc>
                <a:spcPct val="100000"/>
              </a:lnSpc>
              <a:spcBef>
                <a:spcPct val="20000"/>
              </a:spcBef>
              <a:spcAft>
                <a:spcPct val="0"/>
              </a:spcAft>
              <a:buClr>
                <a:srgbClr val="3DC5C5"/>
              </a:buClr>
              <a:buSzTx/>
              <a:buFont typeface="Wingdings" pitchFamily="2" charset="2"/>
              <a:buChar char="v"/>
              <a:tabLst/>
              <a:defRPr/>
            </a:pPr>
            <a:endParaRPr kumimoji="0" lang="en-US" sz="3200" b="0" i="0" u="none" strike="noStrike" kern="0" cap="none" spc="0" normalizeH="0" baseline="0" noProof="0">
              <a:ln>
                <a:noFill/>
              </a:ln>
              <a:solidFill>
                <a:srgbClr val="2045AE"/>
              </a:solidFill>
              <a:effectLst/>
              <a:uLnTx/>
              <a:uFillTx/>
              <a:latin typeface="Cambria" panose="02040503050406030204" pitchFamily="18" charset="0"/>
            </a:endParaRPr>
          </a:p>
        </p:txBody>
      </p:sp>
    </p:spTree>
    <p:extLst>
      <p:ext uri="{BB962C8B-B14F-4D97-AF65-F5344CB8AC3E}">
        <p14:creationId xmlns:p14="http://schemas.microsoft.com/office/powerpoint/2010/main" val="15225782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9" name="Content Placeholder 3"/>
          <p:cNvGraphicFramePr>
            <a:graphicFrameLocks/>
          </p:cNvGraphicFramePr>
          <p:nvPr>
            <p:extLst>
              <p:ext uri="{D42A27DB-BD31-4B8C-83A1-F6EECF244321}">
                <p14:modId xmlns:p14="http://schemas.microsoft.com/office/powerpoint/2010/main" val="1890470489"/>
              </p:ext>
            </p:extLst>
          </p:nvPr>
        </p:nvGraphicFramePr>
        <p:xfrm>
          <a:off x="304800" y="1219200"/>
          <a:ext cx="8610600" cy="5223753"/>
        </p:xfrm>
        <a:graphic>
          <a:graphicData uri="http://schemas.openxmlformats.org/drawingml/2006/table">
            <a:tbl>
              <a:tblPr firstRow="1" firstCol="1" lastRow="1" lastCol="1" bandRow="1" bandCol="1"/>
              <a:tblGrid>
                <a:gridCol w="1828800"/>
                <a:gridCol w="6781800"/>
              </a:tblGrid>
              <a:tr h="33074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spcBef>
                          <a:spcPts val="0"/>
                        </a:spcBef>
                        <a:spcAft>
                          <a:spcPts val="0"/>
                        </a:spcAft>
                      </a:pPr>
                      <a:r>
                        <a:rPr lang="en-US" sz="1800">
                          <a:effectLst/>
                          <a:latin typeface="Cambria" panose="02040503050406030204" pitchFamily="18" charset="0"/>
                        </a:rPr>
                        <a:t>Tên hàm</a:t>
                      </a:r>
                      <a:endParaRPr lang="en-US" sz="18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spcBef>
                          <a:spcPts val="0"/>
                        </a:spcBef>
                        <a:spcAft>
                          <a:spcPts val="0"/>
                        </a:spcAft>
                      </a:pPr>
                      <a:r>
                        <a:rPr lang="en-US" sz="1800">
                          <a:effectLst/>
                          <a:latin typeface="Cambria" panose="02040503050406030204" pitchFamily="18" charset="0"/>
                        </a:rPr>
                        <a:t>Mô tả</a:t>
                      </a:r>
                      <a:endParaRPr lang="en-US" sz="18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2149813">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CompareTo(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value)</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So sánh chuỗi đang xét với chuỗi </a:t>
                      </a:r>
                      <a:r>
                        <a:rPr lang="en-US" sz="2000" i="1">
                          <a:effectLst/>
                          <a:latin typeface="Cambria" panose="02040503050406030204" pitchFamily="18" charset="0"/>
                          <a:ea typeface="Times New Roman"/>
                        </a:rPr>
                        <a:t>value</a:t>
                      </a:r>
                      <a:r>
                        <a:rPr lang="en-US" sz="2000">
                          <a:effectLst/>
                          <a:latin typeface="Cambria" panose="02040503050406030204" pitchFamily="18" charset="0"/>
                          <a:ea typeface="Times New Roman"/>
                        </a:rPr>
                        <a:t>. Trả về 0 nếu hai chuỗi bằng nhau, 1 nếu lớn hơn và -1 nếu nhỏ hơn.</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 </a:t>
                      </a:r>
                    </a:p>
                    <a:p>
                      <a:pPr marL="0" marR="0">
                        <a:spcBef>
                          <a:spcPts val="0"/>
                        </a:spcBef>
                        <a:spcAft>
                          <a:spcPts val="0"/>
                        </a:spcAft>
                      </a:pPr>
                      <a:r>
                        <a:rPr lang="en-US" sz="2000">
                          <a:effectLst/>
                          <a:latin typeface="Cambria" panose="02040503050406030204" pitchFamily="18" charset="0"/>
                          <a:ea typeface="Times New Roman"/>
                        </a:rPr>
                        <a:t>	   </a:t>
                      </a: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 = </a:t>
                      </a:r>
                      <a:r>
                        <a:rPr lang="en-US" sz="2000">
                          <a:solidFill>
                            <a:srgbClr val="800000"/>
                          </a:solidFill>
                          <a:effectLst/>
                          <a:latin typeface="Cambria" panose="02040503050406030204" pitchFamily="18" charset="0"/>
                          <a:ea typeface="Times New Roman"/>
                        </a:rPr>
                        <a:t>"Hello";</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int</a:t>
                      </a:r>
                      <a:r>
                        <a:rPr lang="en-US" sz="2000">
                          <a:effectLst/>
                          <a:latin typeface="Cambria" panose="02040503050406030204" pitchFamily="18" charset="0"/>
                          <a:ea typeface="Times New Roman"/>
                        </a:rPr>
                        <a:t> i;</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 Trả về i = 1</a:t>
                      </a:r>
                      <a:endParaRPr lang="en-US" sz="2000">
                        <a:effectLst/>
                        <a:latin typeface="Cambria" panose="02040503050406030204" pitchFamily="18" charset="0"/>
                        <a:ea typeface="Times New Roman"/>
                      </a:endParaRPr>
                    </a:p>
                    <a:p>
                      <a:pPr marL="0" marR="0">
                        <a:spcBef>
                          <a:spcPts val="0"/>
                        </a:spcBef>
                        <a:spcAft>
                          <a:spcPts val="0"/>
                        </a:spcAft>
                      </a:pPr>
                      <a:r>
                        <a:rPr lang="it-IT" sz="2000">
                          <a:effectLst/>
                          <a:latin typeface="Cambria" panose="02040503050406030204" pitchFamily="18" charset="0"/>
                          <a:ea typeface="Times New Roman"/>
                        </a:rPr>
                        <a:t>        i = s.CompareTo(</a:t>
                      </a:r>
                      <a:r>
                        <a:rPr lang="it-IT" sz="2000">
                          <a:solidFill>
                            <a:srgbClr val="800000"/>
                          </a:solidFill>
                          <a:effectLst/>
                          <a:latin typeface="Cambria" panose="02040503050406030204" pitchFamily="18" charset="0"/>
                          <a:ea typeface="Times New Roman"/>
                        </a:rPr>
                        <a:t>"hello"</a:t>
                      </a:r>
                      <a:r>
                        <a:rPr lang="it-IT" sz="2000">
                          <a:effectLst/>
                          <a:latin typeface="Cambria" panose="02040503050406030204" pitchFamily="18" charset="0"/>
                          <a:ea typeface="Times New Roman"/>
                        </a:rPr>
                        <a:t>);</a:t>
                      </a:r>
                      <a:endParaRPr lang="en-US" sz="2000">
                        <a:effectLst/>
                        <a:latin typeface="Cambria" panose="02040503050406030204" pitchFamily="18" charset="0"/>
                        <a:ea typeface="Times New Roman"/>
                      </a:endParaRPr>
                    </a:p>
                    <a:p>
                      <a:pPr marL="0" marR="0">
                        <a:spcBef>
                          <a:spcPts val="0"/>
                        </a:spcBef>
                        <a:spcAft>
                          <a:spcPts val="0"/>
                        </a:spcAft>
                      </a:pPr>
                      <a:r>
                        <a:rPr lang="it-IT" sz="2000">
                          <a:effectLst/>
                          <a:latin typeface="Cambria" panose="02040503050406030204" pitchFamily="18" charset="0"/>
                          <a:ea typeface="Times New Roman"/>
                        </a:rPr>
                        <a:t>        </a:t>
                      </a:r>
                      <a:r>
                        <a:rPr lang="it-IT" sz="2000">
                          <a:solidFill>
                            <a:srgbClr val="008000"/>
                          </a:solidFill>
                          <a:effectLst/>
                          <a:latin typeface="Cambria" panose="02040503050406030204" pitchFamily="18" charset="0"/>
                          <a:ea typeface="Times New Roman"/>
                        </a:rPr>
                        <a:t>// Trả về i = 0</a:t>
                      </a:r>
                      <a:endParaRPr lang="en-US" sz="2000">
                        <a:effectLst/>
                        <a:latin typeface="Cambria" panose="02040503050406030204" pitchFamily="18" charset="0"/>
                        <a:ea typeface="Times New Roman"/>
                      </a:endParaRPr>
                    </a:p>
                    <a:p>
                      <a:pPr marL="0" marR="0">
                        <a:spcBef>
                          <a:spcPts val="0"/>
                        </a:spcBef>
                        <a:spcAft>
                          <a:spcPts val="0"/>
                        </a:spcAft>
                      </a:pPr>
                      <a:r>
                        <a:rPr lang="it-IT" sz="2000">
                          <a:effectLst/>
                          <a:latin typeface="Cambria" panose="02040503050406030204" pitchFamily="18" charset="0"/>
                          <a:ea typeface="Times New Roman"/>
                        </a:rPr>
                        <a:t>        </a:t>
                      </a:r>
                      <a:r>
                        <a:rPr lang="en-US" sz="2000">
                          <a:effectLst/>
                          <a:latin typeface="Cambria" panose="02040503050406030204" pitchFamily="18" charset="0"/>
                          <a:ea typeface="Times New Roman"/>
                        </a:rPr>
                        <a:t>i = s.CompareTo(</a:t>
                      </a:r>
                      <a:r>
                        <a:rPr lang="en-US" sz="2000">
                          <a:solidFill>
                            <a:srgbClr val="800000"/>
                          </a:solidFill>
                          <a:effectLst/>
                          <a:latin typeface="Cambria" panose="02040503050406030204" pitchFamily="18" charset="0"/>
                          <a:ea typeface="Times New Roman"/>
                        </a:rPr>
                        <a:t>"Hello"</a:t>
                      </a:r>
                      <a:r>
                        <a:rPr lang="en-US" sz="20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2149813">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bool</a:t>
                      </a:r>
                      <a:r>
                        <a:rPr lang="en-US" sz="1800">
                          <a:solidFill>
                            <a:srgbClr val="000000"/>
                          </a:solidFill>
                          <a:effectLst/>
                          <a:latin typeface="Cambria" panose="02040503050406030204" pitchFamily="18" charset="0"/>
                        </a:rPr>
                        <a:t> Contains(</a:t>
                      </a:r>
                      <a:r>
                        <a:rPr lang="en-US" sz="1800">
                          <a:solidFill>
                            <a:srgbClr val="0000FF"/>
                          </a:solidFill>
                          <a:effectLst/>
                          <a:latin typeface="Cambria" panose="02040503050406030204" pitchFamily="18" charset="0"/>
                        </a:rPr>
                        <a:t> string</a:t>
                      </a:r>
                      <a:r>
                        <a:rPr lang="en-US" sz="1800">
                          <a:solidFill>
                            <a:srgbClr val="000000"/>
                          </a:solidFill>
                          <a:effectLst/>
                          <a:latin typeface="Cambria" panose="02040503050406030204" pitchFamily="18" charset="0"/>
                        </a:rPr>
                        <a:t> value)</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True nếu trong chuỗi đang xét có chứa chuỗi </a:t>
                      </a:r>
                      <a:r>
                        <a:rPr lang="en-US" sz="2000" i="1">
                          <a:effectLst/>
                          <a:latin typeface="Cambria" panose="02040503050406030204" pitchFamily="18" charset="0"/>
                          <a:ea typeface="Times New Roman"/>
                        </a:rPr>
                        <a:t>value</a:t>
                      </a:r>
                      <a:r>
                        <a:rPr lang="en-US" sz="2000">
                          <a:effectLst/>
                          <a:latin typeface="Cambria" panose="02040503050406030204" pitchFamily="18" charset="0"/>
                          <a:ea typeface="Times New Roman"/>
                        </a:rPr>
                        <a:t>, trả về False nếu ngược lại.</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baseline="0">
                          <a:solidFill>
                            <a:schemeClr val="tx1"/>
                          </a:solidFill>
                          <a:effectLst/>
                          <a:latin typeface="Cambria" panose="02040503050406030204" pitchFamily="18" charset="0"/>
                          <a:ea typeface="Times New Roman"/>
                        </a:rPr>
                        <a:t> </a:t>
                      </a: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 = </a:t>
                      </a:r>
                      <a:r>
                        <a:rPr lang="en-US" sz="2000">
                          <a:solidFill>
                            <a:srgbClr val="800000"/>
                          </a:solidFill>
                          <a:effectLst/>
                          <a:latin typeface="Cambria" panose="02040503050406030204" pitchFamily="18" charset="0"/>
                          <a:ea typeface="Times New Roman"/>
                        </a:rPr>
                        <a:t>"Hello";</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smtClean="0">
                          <a:solidFill>
                            <a:srgbClr val="0000FF"/>
                          </a:solidFill>
                          <a:effectLst/>
                          <a:latin typeface="Cambria" panose="02040503050406030204" pitchFamily="18" charset="0"/>
                          <a:ea typeface="Times New Roman"/>
                        </a:rPr>
                        <a:t>bool</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i;</a:t>
                      </a:r>
                    </a:p>
                    <a:p>
                      <a:pPr marL="0" marR="0">
                        <a:spcBef>
                          <a:spcPts val="0"/>
                        </a:spcBef>
                        <a:spcAft>
                          <a:spcPts val="0"/>
                        </a:spcAft>
                      </a:pPr>
                      <a:r>
                        <a:rPr lang="en-US" sz="2000">
                          <a:effectLst/>
                          <a:latin typeface="Cambria" panose="02040503050406030204" pitchFamily="18" charset="0"/>
                          <a:ea typeface="Times New Roman"/>
                        </a:rPr>
                        <a:t>  </a:t>
                      </a:r>
                      <a:r>
                        <a:rPr lang="en-US" sz="2000" smtClean="0">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 Trả về True</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i = s.Constains(</a:t>
                      </a:r>
                      <a:r>
                        <a:rPr lang="en-US" sz="2000">
                          <a:solidFill>
                            <a:srgbClr val="800000"/>
                          </a:solidFill>
                          <a:effectLst/>
                          <a:latin typeface="Cambria" panose="02040503050406030204" pitchFamily="18" charset="0"/>
                          <a:ea typeface="Times New Roman"/>
                        </a:rPr>
                        <a:t>"lo"</a:t>
                      </a:r>
                      <a:r>
                        <a:rPr lang="en-US" sz="20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5005438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0" name="Content Placeholder 3"/>
          <p:cNvGraphicFramePr>
            <a:graphicFrameLocks/>
          </p:cNvGraphicFramePr>
          <p:nvPr>
            <p:extLst>
              <p:ext uri="{D42A27DB-BD31-4B8C-83A1-F6EECF244321}">
                <p14:modId xmlns:p14="http://schemas.microsoft.com/office/powerpoint/2010/main" val="864069955"/>
              </p:ext>
            </p:extLst>
          </p:nvPr>
        </p:nvGraphicFramePr>
        <p:xfrm>
          <a:off x="381000" y="1066800"/>
          <a:ext cx="8458200" cy="5486400"/>
        </p:xfrm>
        <a:graphic>
          <a:graphicData uri="http://schemas.openxmlformats.org/drawingml/2006/table">
            <a:tbl>
              <a:tblPr firstRow="1" firstCol="1" lastRow="1" lastCol="1" bandRow="1" bandCol="1"/>
              <a:tblGrid>
                <a:gridCol w="2057400"/>
                <a:gridCol w="6400800"/>
              </a:tblGrid>
              <a:tr h="316333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void</a:t>
                      </a:r>
                      <a:r>
                        <a:rPr lang="en-US" sz="1800">
                          <a:solidFill>
                            <a:srgbClr val="000000"/>
                          </a:solidFill>
                          <a:effectLst/>
                          <a:latin typeface="Cambria" panose="02040503050406030204" pitchFamily="18" charset="0"/>
                        </a:rPr>
                        <a:t> CopyTo(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sourceIndex, </a:t>
                      </a:r>
                      <a:r>
                        <a:rPr lang="en-US" sz="1800">
                          <a:solidFill>
                            <a:srgbClr val="0000FF"/>
                          </a:solidFill>
                          <a:effectLst/>
                          <a:latin typeface="Cambria" panose="02040503050406030204" pitchFamily="18" charset="0"/>
                        </a:rPr>
                        <a:t>char</a:t>
                      </a:r>
                      <a:r>
                        <a:rPr lang="en-US" sz="1800">
                          <a:solidFill>
                            <a:srgbClr val="000000"/>
                          </a:solidFill>
                          <a:effectLst/>
                          <a:latin typeface="Cambria" panose="02040503050406030204" pitchFamily="18" charset="0"/>
                        </a:rPr>
                        <a:t>[] destination,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destinationIndex,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count)</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Copy </a:t>
                      </a:r>
                      <a:r>
                        <a:rPr lang="en-US" sz="2000" i="1">
                          <a:effectLst/>
                          <a:latin typeface="Cambria" panose="02040503050406030204" pitchFamily="18" charset="0"/>
                          <a:ea typeface="Times New Roman"/>
                        </a:rPr>
                        <a:t>count</a:t>
                      </a:r>
                      <a:r>
                        <a:rPr lang="en-US" sz="2000">
                          <a:effectLst/>
                          <a:latin typeface="Cambria" panose="02040503050406030204" pitchFamily="18" charset="0"/>
                          <a:ea typeface="Times New Roman"/>
                        </a:rPr>
                        <a:t> ký tự bắt đầu từ vị trí </a:t>
                      </a:r>
                      <a:r>
                        <a:rPr lang="en-US" sz="2000" i="1">
                          <a:effectLst/>
                          <a:latin typeface="Cambria" panose="02040503050406030204" pitchFamily="18" charset="0"/>
                          <a:ea typeface="Times New Roman"/>
                        </a:rPr>
                        <a:t>sourceIndex </a:t>
                      </a:r>
                      <a:r>
                        <a:rPr lang="en-US" sz="2000">
                          <a:effectLst/>
                          <a:latin typeface="Cambria" panose="02040503050406030204" pitchFamily="18" charset="0"/>
                          <a:ea typeface="Times New Roman"/>
                        </a:rPr>
                        <a:t>trong chuỗi vào mảng ký tự </a:t>
                      </a:r>
                      <a:r>
                        <a:rPr lang="en-US" sz="2000" i="1">
                          <a:effectLst/>
                          <a:latin typeface="Cambria" panose="02040503050406030204" pitchFamily="18" charset="0"/>
                          <a:ea typeface="Times New Roman"/>
                        </a:rPr>
                        <a:t>destination </a:t>
                      </a:r>
                      <a:r>
                        <a:rPr lang="en-US" sz="2000">
                          <a:effectLst/>
                          <a:latin typeface="Cambria" panose="02040503050406030204" pitchFamily="18" charset="0"/>
                          <a:ea typeface="Times New Roman"/>
                        </a:rPr>
                        <a:t>bắt đầu tại vị trí </a:t>
                      </a:r>
                      <a:r>
                        <a:rPr lang="en-US" sz="2000" i="1">
                          <a:effectLst/>
                          <a:latin typeface="Cambria" panose="02040503050406030204" pitchFamily="18" charset="0"/>
                          <a:ea typeface="Times New Roman"/>
                        </a:rPr>
                        <a:t>destinationIndex</a:t>
                      </a:r>
                      <a:r>
                        <a:rPr lang="en-US" sz="2000">
                          <a:effectLst/>
                          <a:latin typeface="Cambria" panose="02040503050406030204" pitchFamily="18" charset="0"/>
                          <a:ea typeface="Times New Roman"/>
                        </a:rPr>
                        <a:t>.</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a:solidFill>
                            <a:srgbClr val="0000FF"/>
                          </a:solidFill>
                          <a:effectLst/>
                          <a:latin typeface="Cambria" panose="02040503050406030204" pitchFamily="18" charset="0"/>
                          <a:ea typeface="Times New Roman"/>
                        </a:rPr>
                        <a:t> string</a:t>
                      </a:r>
                      <a:r>
                        <a:rPr lang="en-US" sz="2000">
                          <a:effectLst/>
                          <a:latin typeface="Cambria" panose="02040503050406030204" pitchFamily="18" charset="0"/>
                          <a:ea typeface="Times New Roman"/>
                        </a:rPr>
                        <a:t> s = </a:t>
                      </a:r>
                      <a:r>
                        <a:rPr lang="en-US" sz="2000">
                          <a:solidFill>
                            <a:srgbClr val="A31515"/>
                          </a:solidFill>
                          <a:effectLst/>
                          <a:latin typeface="Cambria" panose="02040503050406030204" pitchFamily="18" charset="0"/>
                          <a:ea typeface="Times New Roman"/>
                        </a:rPr>
                        <a:t>"hello"</a:t>
                      </a:r>
                      <a:r>
                        <a:rPr lang="en-US" sz="2000">
                          <a:effectLst/>
                          <a:latin typeface="Cambria" panose="02040503050406030204" pitchFamily="18" charset="0"/>
                          <a:ea typeface="Times New Roman"/>
                        </a:rPr>
                        <a:t>;</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char</a:t>
                      </a:r>
                      <a:r>
                        <a:rPr lang="en-US" sz="2000">
                          <a:effectLst/>
                          <a:latin typeface="Cambria" panose="02040503050406030204" pitchFamily="18" charset="0"/>
                          <a:ea typeface="Times New Roman"/>
                        </a:rPr>
                        <a:t>[] ch = </a:t>
                      </a:r>
                      <a:r>
                        <a:rPr lang="en-US" sz="2000">
                          <a:solidFill>
                            <a:srgbClr val="0000FF"/>
                          </a:solidFill>
                          <a:effectLst/>
                          <a:latin typeface="Cambria" panose="02040503050406030204" pitchFamily="18" charset="0"/>
                          <a:ea typeface="Times New Roman"/>
                        </a:rPr>
                        <a:t>new</a:t>
                      </a: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char</a:t>
                      </a:r>
                      <a:r>
                        <a:rPr lang="en-US" sz="2000">
                          <a:effectLst/>
                          <a:latin typeface="Cambria" panose="02040503050406030204" pitchFamily="18" charset="0"/>
                          <a:ea typeface="Times New Roman"/>
                        </a:rPr>
                        <a:t>[5];</a:t>
                      </a:r>
                    </a:p>
                    <a:p>
                      <a:pPr marL="0" marR="0">
                        <a:spcBef>
                          <a:spcPts val="0"/>
                        </a:spcBef>
                        <a:spcAft>
                          <a:spcPts val="0"/>
                        </a:spcAft>
                      </a:pPr>
                      <a:r>
                        <a:rPr lang="en-US" sz="2000">
                          <a:effectLst/>
                          <a:latin typeface="Cambria" panose="02040503050406030204" pitchFamily="18" charset="0"/>
                          <a:ea typeface="Times New Roman"/>
                        </a:rPr>
                        <a:t> ch[0] = </a:t>
                      </a:r>
                      <a:r>
                        <a:rPr lang="en-US" sz="2000">
                          <a:solidFill>
                            <a:srgbClr val="A31515"/>
                          </a:solidFill>
                          <a:effectLst/>
                          <a:latin typeface="Cambria" panose="02040503050406030204" pitchFamily="18" charset="0"/>
                          <a:ea typeface="Times New Roman"/>
                        </a:rPr>
                        <a:t>'a'</a:t>
                      </a:r>
                      <a:r>
                        <a:rPr lang="en-US" sz="2000">
                          <a:effectLst/>
                          <a:latin typeface="Cambria" panose="02040503050406030204" pitchFamily="18" charset="0"/>
                          <a:ea typeface="Times New Roman"/>
                        </a:rPr>
                        <a:t>;</a:t>
                      </a:r>
                    </a:p>
                    <a:p>
                      <a:pPr marL="0" marR="0">
                        <a:spcBef>
                          <a:spcPts val="0"/>
                        </a:spcBef>
                        <a:spcAft>
                          <a:spcPts val="0"/>
                        </a:spcAft>
                      </a:pPr>
                      <a:r>
                        <a:rPr lang="en-US" sz="2000">
                          <a:effectLst/>
                          <a:latin typeface="Cambria" panose="02040503050406030204" pitchFamily="18" charset="0"/>
                          <a:ea typeface="Times New Roman"/>
                        </a:rPr>
                        <a:t> ch[1] = </a:t>
                      </a:r>
                      <a:r>
                        <a:rPr lang="en-US" sz="2000">
                          <a:solidFill>
                            <a:srgbClr val="A31515"/>
                          </a:solidFill>
                          <a:effectLst/>
                          <a:latin typeface="Cambria" panose="02040503050406030204" pitchFamily="18" charset="0"/>
                          <a:ea typeface="Times New Roman"/>
                        </a:rPr>
                        <a:t>'b'</a:t>
                      </a:r>
                      <a:r>
                        <a:rPr lang="en-US" sz="2000">
                          <a:effectLst/>
                          <a:latin typeface="Cambria" panose="02040503050406030204" pitchFamily="18" charset="0"/>
                          <a:ea typeface="Times New Roman"/>
                        </a:rPr>
                        <a:t>;</a:t>
                      </a:r>
                    </a:p>
                    <a:p>
                      <a:pPr marL="0" marR="0">
                        <a:spcBef>
                          <a:spcPts val="0"/>
                        </a:spcBef>
                        <a:spcAft>
                          <a:spcPts val="0"/>
                        </a:spcAft>
                      </a:pPr>
                      <a:r>
                        <a:rPr lang="en-US" sz="2000">
                          <a:effectLst/>
                          <a:latin typeface="Cambria" panose="02040503050406030204" pitchFamily="18" charset="0"/>
                          <a:ea typeface="Times New Roman"/>
                        </a:rPr>
                        <a:t> s.CopyTo(1, ch, 2, 3);</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 Trả về mảng ký tự ch là "abell"</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2B91AF"/>
                          </a:solidFill>
                          <a:effectLst/>
                          <a:latin typeface="Cambria" panose="02040503050406030204" pitchFamily="18" charset="0"/>
                          <a:ea typeface="Times New Roman"/>
                        </a:rPr>
                        <a:t>Console</a:t>
                      </a:r>
                      <a:r>
                        <a:rPr lang="en-US" sz="2000">
                          <a:effectLst/>
                          <a:latin typeface="Cambria" panose="02040503050406030204" pitchFamily="18" charset="0"/>
                          <a:ea typeface="Times New Roman"/>
                        </a:rPr>
                        <a:t>.WriteLine(ch);</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171347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bool</a:t>
                      </a:r>
                      <a:r>
                        <a:rPr lang="en-US" sz="1800">
                          <a:solidFill>
                            <a:srgbClr val="000000"/>
                          </a:solidFill>
                          <a:effectLst/>
                          <a:latin typeface="Cambria" panose="02040503050406030204" pitchFamily="18" charset="0"/>
                        </a:rPr>
                        <a:t> EndsWith(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value)</a:t>
                      </a:r>
                      <a:r>
                        <a:rPr lang="en-US" sz="1800" b="1">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True nếu chuỗi </a:t>
                      </a:r>
                      <a:r>
                        <a:rPr lang="en-US" sz="2000" i="1">
                          <a:effectLst/>
                          <a:latin typeface="Cambria" panose="02040503050406030204" pitchFamily="18" charset="0"/>
                          <a:ea typeface="Times New Roman"/>
                        </a:rPr>
                        <a:t>value</a:t>
                      </a:r>
                      <a:r>
                        <a:rPr lang="en-US" sz="2000">
                          <a:effectLst/>
                          <a:latin typeface="Cambria" panose="02040503050406030204" pitchFamily="18" charset="0"/>
                          <a:ea typeface="Times New Roman"/>
                        </a:rPr>
                        <a:t> là chuỗi con kết thúc (nằm ở cuối) của chuỗi đang xét.</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 s = </a:t>
                      </a:r>
                      <a:r>
                        <a:rPr lang="en-US" sz="2000">
                          <a:solidFill>
                            <a:srgbClr val="800000"/>
                          </a:solidFill>
                          <a:effectLst/>
                          <a:latin typeface="Cambria" panose="02040503050406030204" pitchFamily="18" charset="0"/>
                          <a:ea typeface="Times New Roman"/>
                        </a:rPr>
                        <a:t>"Hello";</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bool</a:t>
                      </a:r>
                      <a:r>
                        <a:rPr lang="en-US" sz="2000">
                          <a:effectLst/>
                          <a:latin typeface="Cambria" panose="02040503050406030204" pitchFamily="18" charset="0"/>
                          <a:ea typeface="Times New Roman"/>
                        </a:rPr>
                        <a:t> b</a:t>
                      </a:r>
                      <a:r>
                        <a:rPr lang="en-US" sz="2000">
                          <a:solidFill>
                            <a:srgbClr val="0000FF"/>
                          </a:solidFill>
                          <a:effectLst/>
                          <a:latin typeface="Cambria" panose="02040503050406030204" pitchFamily="18" charset="0"/>
                          <a:ea typeface="Times New Roman"/>
                        </a:rPr>
                        <a:t>;</a:t>
                      </a:r>
                      <a:endParaRPr lang="en-US" sz="2000">
                        <a:effectLst/>
                        <a:latin typeface="Cambria" panose="02040503050406030204" pitchFamily="18" charset="0"/>
                        <a:ea typeface="Times New Roman"/>
                      </a:endParaRPr>
                    </a:p>
                    <a:p>
                      <a:pPr marL="0" marR="0">
                        <a:spcBef>
                          <a:spcPts val="0"/>
                        </a:spcBef>
                        <a:spcAft>
                          <a:spcPts val="0"/>
                        </a:spcAft>
                      </a:pPr>
                      <a:r>
                        <a:rPr lang="en-US" sz="2000">
                          <a:solidFill>
                            <a:srgbClr val="0000FF"/>
                          </a:solidFill>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 Trả về b = True</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b = s.EndsWith(</a:t>
                      </a:r>
                      <a:r>
                        <a:rPr lang="en-US" sz="2000">
                          <a:solidFill>
                            <a:srgbClr val="800000"/>
                          </a:solidFill>
                          <a:effectLst/>
                          <a:latin typeface="Cambria" panose="02040503050406030204" pitchFamily="18" charset="0"/>
                          <a:ea typeface="Times New Roman"/>
                        </a:rPr>
                        <a:t>"lo"</a:t>
                      </a:r>
                      <a:r>
                        <a:rPr lang="en-US" sz="20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37844460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9" name="Content Placeholder 3"/>
          <p:cNvGraphicFramePr>
            <a:graphicFrameLocks/>
          </p:cNvGraphicFramePr>
          <p:nvPr>
            <p:extLst>
              <p:ext uri="{D42A27DB-BD31-4B8C-83A1-F6EECF244321}">
                <p14:modId xmlns:p14="http://schemas.microsoft.com/office/powerpoint/2010/main" val="2518813590"/>
              </p:ext>
            </p:extLst>
          </p:nvPr>
        </p:nvGraphicFramePr>
        <p:xfrm>
          <a:off x="381000" y="1143000"/>
          <a:ext cx="8458200" cy="5364480"/>
        </p:xfrm>
        <a:graphic>
          <a:graphicData uri="http://schemas.openxmlformats.org/drawingml/2006/table">
            <a:tbl>
              <a:tblPr lastRow="1" lastCol="1" bandRow="1" bandCol="1"/>
              <a:tblGrid>
                <a:gridCol w="1784758"/>
                <a:gridCol w="6673442"/>
              </a:tblGrid>
              <a:tr h="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600">
                          <a:solidFill>
                            <a:srgbClr val="0000FF"/>
                          </a:solidFill>
                          <a:effectLst/>
                          <a:latin typeface="Cambria" panose="02040503050406030204" pitchFamily="18" charset="0"/>
                        </a:rPr>
                        <a:t>static</a:t>
                      </a:r>
                      <a:r>
                        <a:rPr lang="en-US" sz="1600">
                          <a:solidFill>
                            <a:srgbClr val="000000"/>
                          </a:solidFill>
                          <a:effectLst/>
                          <a:latin typeface="Cambria" panose="02040503050406030204" pitchFamily="18" charset="0"/>
                        </a:rPr>
                        <a:t> </a:t>
                      </a:r>
                      <a:r>
                        <a:rPr lang="en-US" sz="1600">
                          <a:solidFill>
                            <a:srgbClr val="0000FF"/>
                          </a:solidFill>
                          <a:effectLst/>
                          <a:latin typeface="Cambria" panose="02040503050406030204" pitchFamily="18" charset="0"/>
                        </a:rPr>
                        <a:t>string</a:t>
                      </a:r>
                      <a:r>
                        <a:rPr lang="en-US" sz="1600">
                          <a:solidFill>
                            <a:srgbClr val="000000"/>
                          </a:solidFill>
                          <a:effectLst/>
                          <a:latin typeface="Cambria" panose="02040503050406030204" pitchFamily="18" charset="0"/>
                        </a:rPr>
                        <a:t> Format( </a:t>
                      </a:r>
                      <a:r>
                        <a:rPr lang="en-US" sz="1600">
                          <a:solidFill>
                            <a:srgbClr val="0000FF"/>
                          </a:solidFill>
                          <a:effectLst/>
                          <a:latin typeface="Cambria" panose="02040503050406030204" pitchFamily="18" charset="0"/>
                        </a:rPr>
                        <a:t>string</a:t>
                      </a:r>
                      <a:r>
                        <a:rPr lang="en-US" sz="1600">
                          <a:solidFill>
                            <a:srgbClr val="000000"/>
                          </a:solidFill>
                          <a:effectLst/>
                          <a:latin typeface="Cambria" panose="02040503050406030204" pitchFamily="18" charset="0"/>
                        </a:rPr>
                        <a:t> format, Object arg0, Object arg1, Object arg2)</a:t>
                      </a:r>
                      <a:r>
                        <a:rPr lang="en-US" sz="16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600" u="sng">
                          <a:effectLst/>
                          <a:latin typeface="Cambria" panose="02040503050406030204" pitchFamily="18" charset="0"/>
                          <a:ea typeface="Times New Roman"/>
                        </a:rPr>
                        <a:t>Nội dung</a:t>
                      </a:r>
                      <a:r>
                        <a:rPr lang="en-US" sz="1600">
                          <a:effectLst/>
                          <a:latin typeface="Cambria" panose="02040503050406030204" pitchFamily="18" charset="0"/>
                          <a:ea typeface="Times New Roman"/>
                        </a:rPr>
                        <a:t> : Trả về chuỗi được xây dựng từ chuỗi </a:t>
                      </a:r>
                      <a:r>
                        <a:rPr lang="en-US" sz="1600" i="1">
                          <a:effectLst/>
                          <a:latin typeface="Cambria" panose="02040503050406030204" pitchFamily="18" charset="0"/>
                          <a:ea typeface="Times New Roman"/>
                        </a:rPr>
                        <a:t>FormatStr</a:t>
                      </a:r>
                      <a:r>
                        <a:rPr lang="en-US" sz="1600">
                          <a:effectLst/>
                          <a:latin typeface="Cambria" panose="02040503050406030204" pitchFamily="18" charset="0"/>
                          <a:ea typeface="Times New Roman"/>
                        </a:rPr>
                        <a:t> bằng cách thay thế các vị trí {&lt;value i&gt;:&lt;kiểu format&gt;} trong </a:t>
                      </a:r>
                      <a:r>
                        <a:rPr lang="en-US" sz="1600" i="1">
                          <a:effectLst/>
                          <a:latin typeface="Cambria" panose="02040503050406030204" pitchFamily="18" charset="0"/>
                          <a:ea typeface="Times New Roman"/>
                        </a:rPr>
                        <a:t>FormatStr</a:t>
                      </a:r>
                      <a:r>
                        <a:rPr lang="en-US" sz="1600">
                          <a:effectLst/>
                          <a:latin typeface="Cambria" panose="02040503050406030204" pitchFamily="18" charset="0"/>
                          <a:ea typeface="Times New Roman"/>
                        </a:rPr>
                        <a:t> thành các giá trị </a:t>
                      </a:r>
                      <a:r>
                        <a:rPr lang="en-US" sz="1600" i="1">
                          <a:effectLst/>
                          <a:latin typeface="Cambria" panose="02040503050406030204" pitchFamily="18" charset="0"/>
                          <a:ea typeface="Times New Roman"/>
                        </a:rPr>
                        <a:t>value1</a:t>
                      </a:r>
                      <a:r>
                        <a:rPr lang="en-US" sz="1600">
                          <a:effectLst/>
                          <a:latin typeface="Cambria" panose="02040503050406030204" pitchFamily="18" charset="0"/>
                          <a:ea typeface="Times New Roman"/>
                        </a:rPr>
                        <a:t>, </a:t>
                      </a:r>
                      <a:r>
                        <a:rPr lang="en-US" sz="1600" i="1">
                          <a:effectLst/>
                          <a:latin typeface="Cambria" panose="02040503050406030204" pitchFamily="18" charset="0"/>
                          <a:ea typeface="Times New Roman"/>
                        </a:rPr>
                        <a:t>value2</a:t>
                      </a:r>
                      <a:r>
                        <a:rPr lang="en-US" sz="1600">
                          <a:effectLst/>
                          <a:latin typeface="Cambria" panose="02040503050406030204" pitchFamily="18" charset="0"/>
                          <a:ea typeface="Times New Roman"/>
                        </a:rPr>
                        <a:t>, … tương ứng.</a:t>
                      </a:r>
                    </a:p>
                    <a:p>
                      <a:pPr marL="0" marR="0">
                        <a:spcBef>
                          <a:spcPts val="0"/>
                        </a:spcBef>
                        <a:spcAft>
                          <a:spcPts val="0"/>
                        </a:spcAft>
                      </a:pPr>
                      <a:r>
                        <a:rPr lang="en-US" sz="1600" u="sng">
                          <a:effectLst/>
                          <a:latin typeface="Cambria" panose="02040503050406030204" pitchFamily="18" charset="0"/>
                          <a:ea typeface="Times New Roman"/>
                        </a:rPr>
                        <a:t>Ví dụ</a:t>
                      </a:r>
                      <a:r>
                        <a:rPr lang="en-US" sz="1600">
                          <a:effectLst/>
                          <a:latin typeface="Cambria" panose="02040503050406030204" pitchFamily="18" charset="0"/>
                          <a:ea typeface="Times New Roman"/>
                        </a:rPr>
                        <a:t> : </a:t>
                      </a:r>
                      <a:endParaRPr lang="en-US" sz="1600" smtClean="0">
                        <a:effectLst/>
                        <a:latin typeface="Cambria" panose="02040503050406030204" pitchFamily="18" charset="0"/>
                        <a:ea typeface="Times New Roman"/>
                      </a:endParaRPr>
                    </a:p>
                    <a:p>
                      <a:pPr marL="0" marR="0">
                        <a:spcBef>
                          <a:spcPts val="0"/>
                        </a:spcBef>
                        <a:spcAft>
                          <a:spcPts val="0"/>
                        </a:spcAft>
                      </a:pPr>
                      <a:r>
                        <a:rPr lang="en-US" sz="1600" baseline="0" smtClean="0">
                          <a:solidFill>
                            <a:srgbClr val="0000FF"/>
                          </a:solidFill>
                          <a:effectLst/>
                          <a:latin typeface="Cambria" panose="02040503050406030204" pitchFamily="18" charset="0"/>
                          <a:ea typeface="Times New Roman"/>
                        </a:rPr>
                        <a:t>      </a:t>
                      </a:r>
                      <a:r>
                        <a:rPr lang="en-US" sz="1600" smtClean="0">
                          <a:solidFill>
                            <a:srgbClr val="0000FF"/>
                          </a:solidFill>
                          <a:effectLst/>
                          <a:latin typeface="Cambria" panose="02040503050406030204" pitchFamily="18" charset="0"/>
                          <a:ea typeface="Times New Roman"/>
                        </a:rPr>
                        <a:t>string</a:t>
                      </a:r>
                      <a:r>
                        <a:rPr lang="en-US" sz="1600" smtClean="0">
                          <a:effectLst/>
                          <a:latin typeface="Cambria" panose="02040503050406030204" pitchFamily="18" charset="0"/>
                          <a:ea typeface="Times New Roman"/>
                        </a:rPr>
                        <a:t> </a:t>
                      </a:r>
                      <a:r>
                        <a:rPr lang="en-US" sz="1600">
                          <a:effectLst/>
                          <a:latin typeface="Cambria" panose="02040503050406030204" pitchFamily="18" charset="0"/>
                          <a:ea typeface="Times New Roman"/>
                        </a:rPr>
                        <a:t>s = </a:t>
                      </a:r>
                      <a:r>
                        <a:rPr lang="en-US" sz="1600">
                          <a:solidFill>
                            <a:srgbClr val="800000"/>
                          </a:solidFill>
                          <a:effectLst/>
                          <a:latin typeface="Cambria" panose="02040503050406030204" pitchFamily="18" charset="0"/>
                          <a:ea typeface="Times New Roman"/>
                        </a:rPr>
                        <a:t>"Hello";</a:t>
                      </a:r>
                      <a:endParaRPr lang="en-US" sz="1600">
                        <a:effectLst/>
                        <a:latin typeface="Cambria" panose="02040503050406030204" pitchFamily="18" charset="0"/>
                        <a:ea typeface="Times New Roman"/>
                      </a:endParaRP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0000FF"/>
                          </a:solidFill>
                          <a:effectLst/>
                          <a:latin typeface="Cambria" panose="02040503050406030204" pitchFamily="18" charset="0"/>
                          <a:ea typeface="Times New Roman"/>
                        </a:rPr>
                        <a:t>int</a:t>
                      </a:r>
                      <a:r>
                        <a:rPr lang="en-US" sz="1600">
                          <a:effectLst/>
                          <a:latin typeface="Cambria" panose="02040503050406030204" pitchFamily="18" charset="0"/>
                          <a:ea typeface="Times New Roman"/>
                        </a:rPr>
                        <a:t> n;</a:t>
                      </a:r>
                    </a:p>
                    <a:p>
                      <a:pPr marL="0" marR="0">
                        <a:spcBef>
                          <a:spcPts val="0"/>
                        </a:spcBef>
                        <a:spcAft>
                          <a:spcPts val="0"/>
                        </a:spcAft>
                      </a:pPr>
                      <a:r>
                        <a:rPr lang="en-US" sz="1600">
                          <a:effectLst/>
                          <a:latin typeface="Cambria" panose="02040503050406030204" pitchFamily="18" charset="0"/>
                          <a:ea typeface="Times New Roman"/>
                        </a:rPr>
                        <a:t>        n = 14;</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008000"/>
                          </a:solidFill>
                          <a:effectLst/>
                          <a:latin typeface="Cambria" panose="02040503050406030204" pitchFamily="18" charset="0"/>
                          <a:ea typeface="Times New Roman"/>
                        </a:rPr>
                        <a:t>// </a:t>
                      </a:r>
                      <a:r>
                        <a:rPr lang="en-US" sz="1600" smtClean="0">
                          <a:solidFill>
                            <a:srgbClr val="008000"/>
                          </a:solidFill>
                          <a:effectLst/>
                          <a:latin typeface="Cambria" panose="02040503050406030204" pitchFamily="18" charset="0"/>
                          <a:ea typeface="Times New Roman"/>
                        </a:rPr>
                        <a:t>"</a:t>
                      </a:r>
                      <a:r>
                        <a:rPr lang="en-US" sz="1600">
                          <a:solidFill>
                            <a:srgbClr val="008000"/>
                          </a:solidFill>
                          <a:effectLst/>
                          <a:latin typeface="Cambria" panose="02040503050406030204" pitchFamily="18" charset="0"/>
                          <a:ea typeface="Times New Roman"/>
                        </a:rPr>
                        <a:t>Giá trị n = 14.00, căn bậc 2 là 3.74"</a:t>
                      </a:r>
                      <a:endParaRPr lang="en-US" sz="1600">
                        <a:effectLst/>
                        <a:latin typeface="Cambria" panose="02040503050406030204" pitchFamily="18" charset="0"/>
                        <a:ea typeface="Times New Roman"/>
                      </a:endParaRPr>
                    </a:p>
                    <a:p>
                      <a:pPr marL="0" marR="0">
                        <a:spcBef>
                          <a:spcPts val="0"/>
                        </a:spcBef>
                        <a:spcAft>
                          <a:spcPts val="0"/>
                        </a:spcAft>
                      </a:pPr>
                      <a:r>
                        <a:rPr lang="en-US" sz="1600">
                          <a:effectLst/>
                          <a:latin typeface="Cambria" panose="02040503050406030204" pitchFamily="18" charset="0"/>
                          <a:ea typeface="Times New Roman"/>
                        </a:rPr>
                        <a:t>        s = </a:t>
                      </a:r>
                      <a:r>
                        <a:rPr lang="en-US" sz="1600">
                          <a:solidFill>
                            <a:srgbClr val="0000FF"/>
                          </a:solidFill>
                          <a:effectLst/>
                          <a:latin typeface="Cambria" panose="02040503050406030204" pitchFamily="18" charset="0"/>
                          <a:ea typeface="Times New Roman"/>
                        </a:rPr>
                        <a:t>string</a:t>
                      </a:r>
                      <a:r>
                        <a:rPr lang="en-US" sz="1600">
                          <a:effectLst/>
                          <a:latin typeface="Cambria" panose="02040503050406030204" pitchFamily="18" charset="0"/>
                          <a:ea typeface="Times New Roman"/>
                        </a:rPr>
                        <a:t>.Format(</a:t>
                      </a:r>
                      <a:r>
                        <a:rPr lang="en-US" sz="1600">
                          <a:solidFill>
                            <a:srgbClr val="800000"/>
                          </a:solidFill>
                          <a:effectLst/>
                          <a:latin typeface="Cambria" panose="02040503050406030204" pitchFamily="18" charset="0"/>
                          <a:ea typeface="Times New Roman"/>
                        </a:rPr>
                        <a:t>"Giá trị n = {0:N}, căn bậc 2 là {1:N}"</a:t>
                      </a:r>
                      <a:r>
                        <a:rPr lang="en-US" sz="1600">
                          <a:effectLst/>
                          <a:latin typeface="Cambria" panose="02040503050406030204" pitchFamily="18" charset="0"/>
                          <a:ea typeface="Times New Roman"/>
                        </a:rPr>
                        <a:t>, n, Math.Sqrt(n));</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2B91AF"/>
                          </a:solidFill>
                          <a:effectLst/>
                          <a:latin typeface="Cambria" panose="02040503050406030204" pitchFamily="18" charset="0"/>
                          <a:ea typeface="Times New Roman"/>
                        </a:rPr>
                        <a:t>Console</a:t>
                      </a:r>
                      <a:r>
                        <a:rPr lang="en-US" sz="1600">
                          <a:effectLst/>
                          <a:latin typeface="Cambria" panose="02040503050406030204" pitchFamily="18" charset="0"/>
                          <a:ea typeface="Times New Roman"/>
                        </a:rPr>
                        <a:t>.WriteLine(s);</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008000"/>
                          </a:solidFill>
                          <a:effectLst/>
                          <a:latin typeface="Cambria" panose="02040503050406030204" pitchFamily="18" charset="0"/>
                          <a:ea typeface="Times New Roman"/>
                        </a:rPr>
                        <a:t>// </a:t>
                      </a:r>
                      <a:r>
                        <a:rPr lang="en-US" sz="1600" smtClean="0">
                          <a:solidFill>
                            <a:srgbClr val="008000"/>
                          </a:solidFill>
                          <a:effectLst/>
                          <a:latin typeface="Cambria" panose="02040503050406030204" pitchFamily="18" charset="0"/>
                          <a:ea typeface="Times New Roman"/>
                        </a:rPr>
                        <a:t>"</a:t>
                      </a:r>
                      <a:r>
                        <a:rPr lang="en-US" sz="1600">
                          <a:solidFill>
                            <a:srgbClr val="008000"/>
                          </a:solidFill>
                          <a:effectLst/>
                          <a:latin typeface="Cambria" panose="02040503050406030204" pitchFamily="18" charset="0"/>
                          <a:ea typeface="Times New Roman"/>
                        </a:rPr>
                        <a:t>Giá thành sản phẩm = $200.00"</a:t>
                      </a:r>
                      <a:endParaRPr lang="en-US" sz="1600">
                        <a:effectLst/>
                        <a:latin typeface="Cambria" panose="02040503050406030204" pitchFamily="18" charset="0"/>
                        <a:ea typeface="Times New Roman"/>
                      </a:endParaRPr>
                    </a:p>
                    <a:p>
                      <a:pPr marL="0" marR="0">
                        <a:spcBef>
                          <a:spcPts val="0"/>
                        </a:spcBef>
                        <a:spcAft>
                          <a:spcPts val="0"/>
                        </a:spcAft>
                      </a:pPr>
                      <a:r>
                        <a:rPr lang="en-US" sz="1600">
                          <a:effectLst/>
                          <a:latin typeface="Cambria" panose="02040503050406030204" pitchFamily="18" charset="0"/>
                          <a:ea typeface="Times New Roman"/>
                        </a:rPr>
                        <a:t>        s = </a:t>
                      </a:r>
                      <a:r>
                        <a:rPr lang="en-US" sz="1600">
                          <a:solidFill>
                            <a:srgbClr val="0000FF"/>
                          </a:solidFill>
                          <a:effectLst/>
                          <a:latin typeface="Cambria" panose="02040503050406030204" pitchFamily="18" charset="0"/>
                          <a:ea typeface="Times New Roman"/>
                        </a:rPr>
                        <a:t>string</a:t>
                      </a:r>
                      <a:r>
                        <a:rPr lang="en-US" sz="1600">
                          <a:effectLst/>
                          <a:latin typeface="Cambria" panose="02040503050406030204" pitchFamily="18" charset="0"/>
                          <a:ea typeface="Times New Roman"/>
                        </a:rPr>
                        <a:t>.Format(</a:t>
                      </a:r>
                      <a:r>
                        <a:rPr lang="en-US" sz="1600">
                          <a:solidFill>
                            <a:srgbClr val="800000"/>
                          </a:solidFill>
                          <a:effectLst/>
                          <a:latin typeface="Cambria" panose="02040503050406030204" pitchFamily="18" charset="0"/>
                          <a:ea typeface="Times New Roman"/>
                        </a:rPr>
                        <a:t>"Giá thành sản phẩm = {0:C}"</a:t>
                      </a:r>
                      <a:r>
                        <a:rPr lang="en-US" sz="1600">
                          <a:effectLst/>
                          <a:latin typeface="Cambria" panose="02040503050406030204" pitchFamily="18" charset="0"/>
                          <a:ea typeface="Times New Roman"/>
                        </a:rPr>
                        <a:t>, 200);</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2B91AF"/>
                          </a:solidFill>
                          <a:effectLst/>
                          <a:latin typeface="Cambria" panose="02040503050406030204" pitchFamily="18" charset="0"/>
                          <a:ea typeface="Times New Roman"/>
                        </a:rPr>
                        <a:t>Console</a:t>
                      </a:r>
                      <a:r>
                        <a:rPr lang="en-US" sz="1600">
                          <a:effectLst/>
                          <a:latin typeface="Cambria" panose="02040503050406030204" pitchFamily="18" charset="0"/>
                          <a:ea typeface="Times New Roman"/>
                        </a:rPr>
                        <a:t>.WriteLine(s);</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2B91AF"/>
                          </a:solidFill>
                          <a:effectLst/>
                          <a:latin typeface="Cambria" panose="02040503050406030204" pitchFamily="18" charset="0"/>
                          <a:ea typeface="Times New Roman"/>
                        </a:rPr>
                        <a:t>DateTime</a:t>
                      </a:r>
                      <a:r>
                        <a:rPr lang="en-US" sz="1600">
                          <a:effectLst/>
                          <a:latin typeface="Cambria" panose="02040503050406030204" pitchFamily="18" charset="0"/>
                          <a:ea typeface="Times New Roman"/>
                        </a:rPr>
                        <a:t> date = </a:t>
                      </a:r>
                      <a:r>
                        <a:rPr lang="en-US" sz="1600">
                          <a:solidFill>
                            <a:srgbClr val="0000FF"/>
                          </a:solidFill>
                          <a:effectLst/>
                          <a:latin typeface="Cambria" panose="02040503050406030204" pitchFamily="18" charset="0"/>
                          <a:ea typeface="Times New Roman"/>
                        </a:rPr>
                        <a:t>new</a:t>
                      </a:r>
                      <a:r>
                        <a:rPr lang="en-US" sz="1600">
                          <a:effectLst/>
                          <a:latin typeface="Cambria" panose="02040503050406030204" pitchFamily="18" charset="0"/>
                          <a:ea typeface="Times New Roman"/>
                        </a:rPr>
                        <a:t> </a:t>
                      </a:r>
                      <a:r>
                        <a:rPr lang="en-US" sz="1600">
                          <a:solidFill>
                            <a:srgbClr val="2B91AF"/>
                          </a:solidFill>
                          <a:effectLst/>
                          <a:latin typeface="Cambria" panose="02040503050406030204" pitchFamily="18" charset="0"/>
                          <a:ea typeface="Times New Roman"/>
                        </a:rPr>
                        <a:t>DateTime</a:t>
                      </a:r>
                      <a:r>
                        <a:rPr lang="en-US" sz="1600">
                          <a:effectLst/>
                          <a:latin typeface="Cambria" panose="02040503050406030204" pitchFamily="18" charset="0"/>
                          <a:ea typeface="Times New Roman"/>
                        </a:rPr>
                        <a:t>(2011, 2, 2, 1, 1, 1, 511);</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008000"/>
                          </a:solidFill>
                          <a:effectLst/>
                          <a:latin typeface="Cambria" panose="02040503050406030204" pitchFamily="18" charset="0"/>
                          <a:ea typeface="Times New Roman"/>
                        </a:rPr>
                        <a:t>// </a:t>
                      </a:r>
                      <a:r>
                        <a:rPr lang="en-US" sz="1600" smtClean="0">
                          <a:solidFill>
                            <a:srgbClr val="008000"/>
                          </a:solidFill>
                          <a:effectLst/>
                          <a:latin typeface="Cambria" panose="02040503050406030204" pitchFamily="18" charset="0"/>
                          <a:ea typeface="Times New Roman"/>
                        </a:rPr>
                        <a:t>"</a:t>
                      </a:r>
                      <a:r>
                        <a:rPr lang="en-US" sz="1600">
                          <a:solidFill>
                            <a:srgbClr val="008000"/>
                          </a:solidFill>
                          <a:effectLst/>
                          <a:latin typeface="Cambria" panose="02040503050406030204" pitchFamily="18" charset="0"/>
                          <a:ea typeface="Times New Roman"/>
                        </a:rPr>
                        <a:t>Today is Monday, February 2, 2011"</a:t>
                      </a:r>
                      <a:endParaRPr lang="en-US" sz="1600">
                        <a:effectLst/>
                        <a:latin typeface="Cambria" panose="02040503050406030204" pitchFamily="18" charset="0"/>
                        <a:ea typeface="Times New Roman"/>
                      </a:endParaRPr>
                    </a:p>
                    <a:p>
                      <a:pPr marL="0" marR="0">
                        <a:spcBef>
                          <a:spcPts val="0"/>
                        </a:spcBef>
                        <a:spcAft>
                          <a:spcPts val="0"/>
                        </a:spcAft>
                      </a:pPr>
                      <a:r>
                        <a:rPr lang="en-US" sz="1600">
                          <a:effectLst/>
                          <a:latin typeface="Cambria" panose="02040503050406030204" pitchFamily="18" charset="0"/>
                          <a:ea typeface="Times New Roman"/>
                        </a:rPr>
                        <a:t>        s = </a:t>
                      </a:r>
                      <a:r>
                        <a:rPr lang="en-US" sz="1600">
                          <a:solidFill>
                            <a:srgbClr val="0000FF"/>
                          </a:solidFill>
                          <a:effectLst/>
                          <a:latin typeface="Cambria" panose="02040503050406030204" pitchFamily="18" charset="0"/>
                          <a:ea typeface="Times New Roman"/>
                        </a:rPr>
                        <a:t>string</a:t>
                      </a:r>
                      <a:r>
                        <a:rPr lang="en-US" sz="1600">
                          <a:effectLst/>
                          <a:latin typeface="Cambria" panose="02040503050406030204" pitchFamily="18" charset="0"/>
                          <a:ea typeface="Times New Roman"/>
                        </a:rPr>
                        <a:t>.Format(</a:t>
                      </a:r>
                      <a:r>
                        <a:rPr lang="en-US" sz="1600">
                          <a:solidFill>
                            <a:srgbClr val="A31515"/>
                          </a:solidFill>
                          <a:effectLst/>
                          <a:latin typeface="Cambria" panose="02040503050406030204" pitchFamily="18" charset="0"/>
                          <a:ea typeface="Times New Roman"/>
                        </a:rPr>
                        <a:t>"Today is {0:D}"</a:t>
                      </a:r>
                      <a:r>
                        <a:rPr lang="en-US" sz="1600">
                          <a:effectLst/>
                          <a:latin typeface="Cambria" panose="02040503050406030204" pitchFamily="18" charset="0"/>
                          <a:ea typeface="Times New Roman"/>
                        </a:rPr>
                        <a:t>, date);</a:t>
                      </a:r>
                    </a:p>
                    <a:p>
                      <a:pPr marL="0" marR="0">
                        <a:spcBef>
                          <a:spcPts val="0"/>
                        </a:spcBef>
                        <a:spcAft>
                          <a:spcPts val="0"/>
                        </a:spcAft>
                      </a:pPr>
                      <a:r>
                        <a:rPr lang="en-US" sz="1600">
                          <a:effectLst/>
                          <a:latin typeface="Cambria" panose="02040503050406030204" pitchFamily="18" charset="0"/>
                          <a:ea typeface="Times New Roman"/>
                        </a:rPr>
                        <a:t>        </a:t>
                      </a:r>
                      <a:r>
                        <a:rPr lang="en-US" sz="1600">
                          <a:solidFill>
                            <a:srgbClr val="2B91AF"/>
                          </a:solidFill>
                          <a:effectLst/>
                          <a:latin typeface="Cambria" panose="02040503050406030204" pitchFamily="18" charset="0"/>
                          <a:ea typeface="Times New Roman"/>
                        </a:rPr>
                        <a:t>Console</a:t>
                      </a:r>
                      <a:r>
                        <a:rPr lang="en-US" sz="1600">
                          <a:effectLst/>
                          <a:latin typeface="Cambria" panose="02040503050406030204" pitchFamily="18" charset="0"/>
                          <a:ea typeface="Times New Roman"/>
                        </a:rPr>
                        <a:t>.WriteLine(s</a:t>
                      </a:r>
                      <a:r>
                        <a:rPr lang="en-US" sz="1600" smtClean="0">
                          <a:effectLst/>
                          <a:latin typeface="Cambria" panose="02040503050406030204" pitchFamily="18" charset="0"/>
                          <a:ea typeface="Times New Roman"/>
                        </a:rPr>
                        <a:t>);</a:t>
                      </a:r>
                    </a:p>
                    <a:p>
                      <a:endParaRPr lang="en-US" sz="1600" smtClean="0">
                        <a:solidFill>
                          <a:srgbClr val="000000"/>
                        </a:solidFill>
                        <a:highlight>
                          <a:srgbClr val="FFFFFF"/>
                        </a:highlight>
                        <a:latin typeface="Consolas" panose="020B0609020204030204" pitchFamily="49" charset="0"/>
                      </a:endParaRPr>
                    </a:p>
                    <a:p>
                      <a:r>
                        <a:rPr lang="en-US" sz="1600" smtClean="0">
                          <a:solidFill>
                            <a:srgbClr val="000000"/>
                          </a:solidFill>
                          <a:highlight>
                            <a:srgbClr val="FFFFFF"/>
                          </a:highlight>
                          <a:latin typeface="Consolas" panose="020B0609020204030204" pitchFamily="49" charset="0"/>
                        </a:rPr>
                        <a:t>   s = </a:t>
                      </a:r>
                      <a:r>
                        <a:rPr lang="en-US" sz="1600" smtClean="0">
                          <a:solidFill>
                            <a:srgbClr val="0000FF"/>
                          </a:solidFill>
                          <a:highlight>
                            <a:srgbClr val="FFFFFF"/>
                          </a:highlight>
                          <a:latin typeface="Consolas" panose="020B0609020204030204" pitchFamily="49" charset="0"/>
                        </a:rPr>
                        <a:t>string</a:t>
                      </a:r>
                      <a:r>
                        <a:rPr lang="en-US" sz="1600" smtClean="0">
                          <a:solidFill>
                            <a:srgbClr val="000000"/>
                          </a:solidFill>
                          <a:highlight>
                            <a:srgbClr val="FFFFFF"/>
                          </a:highlight>
                          <a:latin typeface="Consolas" panose="020B0609020204030204" pitchFamily="49" charset="0"/>
                        </a:rPr>
                        <a:t>.Format(</a:t>
                      </a:r>
                      <a:r>
                        <a:rPr lang="en-US" sz="1600" smtClean="0">
                          <a:solidFill>
                            <a:srgbClr val="A31515"/>
                          </a:solidFill>
                          <a:highlight>
                            <a:srgbClr val="FFFFFF"/>
                          </a:highlight>
                          <a:latin typeface="Consolas" panose="020B0609020204030204" pitchFamily="49" charset="0"/>
                        </a:rPr>
                        <a:t>"{0:dd/MM/yyyy HH:mm:ss}"</a:t>
                      </a:r>
                      <a:r>
                        <a:rPr lang="en-US" sz="1600" smtClean="0">
                          <a:solidFill>
                            <a:srgbClr val="000000"/>
                          </a:solidFill>
                          <a:highlight>
                            <a:srgbClr val="FFFFFF"/>
                          </a:highlight>
                          <a:latin typeface="Consolas" panose="020B0609020204030204" pitchFamily="49" charset="0"/>
                        </a:rPr>
                        <a:t>,  </a:t>
                      </a:r>
                    </a:p>
                    <a:p>
                      <a:r>
                        <a:rPr lang="en-US" sz="1600" smtClean="0">
                          <a:solidFill>
                            <a:srgbClr val="000000"/>
                          </a:solidFill>
                          <a:highlight>
                            <a:srgbClr val="FFFFFF"/>
                          </a:highlight>
                          <a:latin typeface="Consolas" panose="020B0609020204030204" pitchFamily="49" charset="0"/>
                        </a:rPr>
                        <a:t>                    </a:t>
                      </a:r>
                      <a:r>
                        <a:rPr lang="en-US" sz="1600" smtClean="0">
                          <a:solidFill>
                            <a:srgbClr val="2B91AF"/>
                          </a:solidFill>
                          <a:highlight>
                            <a:srgbClr val="FFFFFF"/>
                          </a:highlight>
                          <a:latin typeface="Consolas" panose="020B0609020204030204" pitchFamily="49" charset="0"/>
                        </a:rPr>
                        <a:t>DateTime</a:t>
                      </a:r>
                      <a:r>
                        <a:rPr lang="en-US" sz="1600" smtClean="0">
                          <a:solidFill>
                            <a:srgbClr val="000000"/>
                          </a:solidFill>
                          <a:highlight>
                            <a:srgbClr val="FFFFFF"/>
                          </a:highlight>
                          <a:latin typeface="Consolas" panose="020B0609020204030204" pitchFamily="49" charset="0"/>
                        </a:rPr>
                        <a:t>.Now);</a:t>
                      </a:r>
                    </a:p>
                    <a:p>
                      <a:r>
                        <a:rPr lang="en-US" sz="1600" baseline="0" smtClean="0">
                          <a:solidFill>
                            <a:srgbClr val="2B91AF"/>
                          </a:solidFill>
                          <a:highlight>
                            <a:srgbClr val="FFFFFF"/>
                          </a:highlight>
                          <a:latin typeface="Consolas" panose="020B0609020204030204" pitchFamily="49" charset="0"/>
                        </a:rPr>
                        <a:t>   </a:t>
                      </a:r>
                      <a:r>
                        <a:rPr lang="en-US" sz="1600" smtClean="0">
                          <a:solidFill>
                            <a:srgbClr val="2B91AF"/>
                          </a:solidFill>
                          <a:highlight>
                            <a:srgbClr val="FFFFFF"/>
                          </a:highlight>
                          <a:latin typeface="Consolas" panose="020B0609020204030204" pitchFamily="49" charset="0"/>
                        </a:rPr>
                        <a:t>Console</a:t>
                      </a:r>
                      <a:r>
                        <a:rPr lang="en-US" sz="1600" smtClean="0">
                          <a:solidFill>
                            <a:srgbClr val="000000"/>
                          </a:solidFill>
                          <a:highlight>
                            <a:srgbClr val="FFFFFF"/>
                          </a:highlight>
                          <a:latin typeface="Consolas" panose="020B0609020204030204" pitchFamily="49" charset="0"/>
                        </a:rPr>
                        <a:t>.WriteLine(s);</a:t>
                      </a:r>
                      <a:endParaRPr lang="en-US" sz="16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9557270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0" name="Content Placeholder 3"/>
          <p:cNvGraphicFramePr>
            <a:graphicFrameLocks/>
          </p:cNvGraphicFramePr>
          <p:nvPr>
            <p:extLst>
              <p:ext uri="{D42A27DB-BD31-4B8C-83A1-F6EECF244321}">
                <p14:modId xmlns:p14="http://schemas.microsoft.com/office/powerpoint/2010/main" val="2446045994"/>
              </p:ext>
            </p:extLst>
          </p:nvPr>
        </p:nvGraphicFramePr>
        <p:xfrm>
          <a:off x="304800" y="1036320"/>
          <a:ext cx="8534400" cy="5516880"/>
        </p:xfrm>
        <a:graphic>
          <a:graphicData uri="http://schemas.openxmlformats.org/drawingml/2006/table">
            <a:tbl>
              <a:tblPr lastRow="1" lastCol="1" bandRow="1" bandCol="1"/>
              <a:tblGrid>
                <a:gridCol w="2133600"/>
                <a:gridCol w="6400800"/>
              </a:tblGrid>
              <a:tr h="138211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bool</a:t>
                      </a:r>
                      <a:r>
                        <a:rPr lang="en-US" sz="1800">
                          <a:solidFill>
                            <a:srgbClr val="000000"/>
                          </a:solidFill>
                          <a:effectLst/>
                          <a:latin typeface="Cambria" panose="02040503050406030204" pitchFamily="18" charset="0"/>
                        </a:rPr>
                        <a:t> Equals(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value)</a:t>
                      </a:r>
                      <a:r>
                        <a:rPr lang="en-US" sz="1800" b="1">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True nếu chuỗi đang xét bằng với chuỗi </a:t>
                      </a:r>
                      <a:r>
                        <a:rPr lang="en-US" sz="1900" i="1">
                          <a:effectLst/>
                          <a:latin typeface="Cambria" panose="02040503050406030204" pitchFamily="18" charset="0"/>
                          <a:ea typeface="Times New Roman"/>
                        </a:rPr>
                        <a:t>value</a:t>
                      </a:r>
                      <a:r>
                        <a:rPr lang="en-US" sz="1900">
                          <a:effectLst/>
                          <a:latin typeface="Cambria" panose="02040503050406030204" pitchFamily="18" charset="0"/>
                          <a:ea typeface="Times New Roman"/>
                        </a:rPr>
                        <a:t>, ngược lại trả về False.</a:t>
                      </a:r>
                    </a:p>
                    <a:p>
                      <a:pPr marL="0" marR="0">
                        <a:spcBef>
                          <a:spcPts val="0"/>
                        </a:spcBef>
                        <a:spcAft>
                          <a:spcPts val="0"/>
                        </a:spcAft>
                      </a:pPr>
                      <a:r>
                        <a:rPr lang="en-US" sz="1900" u="sng">
                          <a:effectLst/>
                          <a:latin typeface="Cambria" panose="02040503050406030204" pitchFamily="18" charset="0"/>
                          <a:ea typeface="Times New Roman"/>
                        </a:rPr>
                        <a:t>Ví dụ</a:t>
                      </a:r>
                      <a:r>
                        <a:rPr lang="en-US" sz="1900">
                          <a:effectLst/>
                          <a:latin typeface="Cambria" panose="02040503050406030204" pitchFamily="18" charset="0"/>
                          <a:ea typeface="Times New Roman"/>
                        </a:rPr>
                        <a:t> :</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s = </a:t>
                      </a:r>
                      <a:r>
                        <a:rPr lang="en-US" sz="1900">
                          <a:solidFill>
                            <a:srgbClr val="800000"/>
                          </a:solidFill>
                          <a:effectLst/>
                          <a:latin typeface="Cambria" panose="02040503050406030204" pitchFamily="18" charset="0"/>
                          <a:ea typeface="Times New Roman"/>
                        </a:rPr>
                        <a:t>"Hello";</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bool</a:t>
                      </a:r>
                      <a:r>
                        <a:rPr lang="en-US" sz="1900">
                          <a:effectLst/>
                          <a:latin typeface="Cambria" panose="02040503050406030204" pitchFamily="18" charset="0"/>
                          <a:ea typeface="Times New Roman"/>
                        </a:rPr>
                        <a:t> b</a:t>
                      </a:r>
                      <a:r>
                        <a:rPr lang="en-US" sz="1900">
                          <a:solidFill>
                            <a:srgbClr val="0000FF"/>
                          </a:solidFill>
                          <a:effectLst/>
                          <a:latin typeface="Cambria" panose="02040503050406030204" pitchFamily="18" charset="0"/>
                          <a:ea typeface="Times New Roman"/>
                        </a:rPr>
                        <a:t>;</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8000"/>
                          </a:solidFill>
                          <a:effectLst/>
                          <a:latin typeface="Cambria" panose="02040503050406030204" pitchFamily="18" charset="0"/>
                          <a:ea typeface="Times New Roman"/>
                        </a:rPr>
                        <a:t>// Trả về b = True</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b = s.Equals(</a:t>
                      </a:r>
                      <a:r>
                        <a:rPr lang="en-US" sz="1900">
                          <a:solidFill>
                            <a:srgbClr val="800000"/>
                          </a:solidFill>
                          <a:effectLst/>
                          <a:latin typeface="Cambria" panose="02040503050406030204" pitchFamily="18" charset="0"/>
                          <a:ea typeface="Times New Roman"/>
                        </a:rPr>
                        <a:t>"Hello"</a:t>
                      </a:r>
                      <a:r>
                        <a:rPr lang="en-US" sz="19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138211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Insert(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startIndex,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value)</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chuỗi mới được xây dựng từ chuỗi ban đầu bằng cách chèn vào chuỗi ban đầu tại vị trí </a:t>
                      </a:r>
                      <a:r>
                        <a:rPr lang="en-US" sz="1900" i="1">
                          <a:effectLst/>
                          <a:latin typeface="Cambria" panose="02040503050406030204" pitchFamily="18" charset="0"/>
                          <a:ea typeface="Times New Roman"/>
                        </a:rPr>
                        <a:t>startIndex</a:t>
                      </a:r>
                      <a:r>
                        <a:rPr lang="en-US" sz="1900">
                          <a:effectLst/>
                          <a:latin typeface="Cambria" panose="02040503050406030204" pitchFamily="18" charset="0"/>
                          <a:ea typeface="Times New Roman"/>
                        </a:rPr>
                        <a:t> chuỗi con </a:t>
                      </a:r>
                      <a:r>
                        <a:rPr lang="en-US" sz="1900" i="1">
                          <a:effectLst/>
                          <a:latin typeface="Cambria" panose="02040503050406030204" pitchFamily="18" charset="0"/>
                          <a:ea typeface="Times New Roman"/>
                        </a:rPr>
                        <a:t>value</a:t>
                      </a:r>
                      <a:r>
                        <a:rPr lang="en-US" sz="1900">
                          <a:effectLst/>
                          <a:latin typeface="Cambria" panose="02040503050406030204" pitchFamily="18" charset="0"/>
                          <a:ea typeface="Times New Roman"/>
                        </a:rPr>
                        <a:t>.</a:t>
                      </a:r>
                    </a:p>
                    <a:p>
                      <a:pPr marL="0" marR="0">
                        <a:spcBef>
                          <a:spcPts val="0"/>
                        </a:spcBef>
                        <a:spcAft>
                          <a:spcPts val="0"/>
                        </a:spcAft>
                      </a:pPr>
                      <a:r>
                        <a:rPr lang="en-US" sz="1900" u="sng">
                          <a:effectLst/>
                          <a:latin typeface="Cambria" panose="02040503050406030204" pitchFamily="18" charset="0"/>
                          <a:ea typeface="Times New Roman"/>
                        </a:rPr>
                        <a:t>Ví dụ</a:t>
                      </a:r>
                      <a:r>
                        <a:rPr lang="en-US" sz="1900">
                          <a:effectLst/>
                          <a:latin typeface="Cambria" panose="02040503050406030204" pitchFamily="18" charset="0"/>
                          <a:ea typeface="Times New Roman"/>
                        </a:rPr>
                        <a:t> : </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s = </a:t>
                      </a:r>
                      <a:r>
                        <a:rPr lang="en-US" sz="1900">
                          <a:solidFill>
                            <a:srgbClr val="A31515"/>
                          </a:solidFill>
                          <a:effectLst/>
                          <a:latin typeface="Cambria" panose="02040503050406030204" pitchFamily="18" charset="0"/>
                          <a:ea typeface="Times New Roman"/>
                        </a:rPr>
                        <a:t>"Hello !"</a:t>
                      </a:r>
                      <a:r>
                        <a:rPr lang="en-US" sz="1900">
                          <a:effectLst/>
                          <a:latin typeface="Cambria" panose="02040503050406030204" pitchFamily="18" charset="0"/>
                          <a:ea typeface="Times New Roman"/>
                        </a:rPr>
                        <a:t>;</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val = </a:t>
                      </a:r>
                      <a:r>
                        <a:rPr lang="en-US" sz="1900">
                          <a:solidFill>
                            <a:srgbClr val="A31515"/>
                          </a:solidFill>
                          <a:effectLst/>
                          <a:latin typeface="Cambria" panose="02040503050406030204" pitchFamily="18" charset="0"/>
                          <a:ea typeface="Times New Roman"/>
                        </a:rPr>
                        <a:t>"everybody"</a:t>
                      </a:r>
                      <a:r>
                        <a:rPr lang="en-US" sz="1900">
                          <a:effectLst/>
                          <a:latin typeface="Cambria" panose="02040503050406030204" pitchFamily="18" charset="0"/>
                          <a:ea typeface="Times New Roman"/>
                        </a:rPr>
                        <a:t>;</a:t>
                      </a:r>
                    </a:p>
                    <a:p>
                      <a:pPr marL="0" marR="0">
                        <a:spcBef>
                          <a:spcPts val="0"/>
                        </a:spcBef>
                        <a:spcAft>
                          <a:spcPts val="0"/>
                        </a:spcAft>
                      </a:pPr>
                      <a:r>
                        <a:rPr lang="en-US" sz="1900">
                          <a:effectLst/>
                          <a:latin typeface="Cambria" panose="02040503050406030204" pitchFamily="18" charset="0"/>
                          <a:ea typeface="Times New Roman"/>
                        </a:rPr>
                        <a:t>            </a:t>
                      </a:r>
                      <a:r>
                        <a:rPr lang="en-US" sz="1900" smtClean="0">
                          <a:solidFill>
                            <a:srgbClr val="008000"/>
                          </a:solidFill>
                          <a:effectLst/>
                          <a:latin typeface="Cambria" panose="02040503050406030204" pitchFamily="18" charset="0"/>
                          <a:ea typeface="Times New Roman"/>
                        </a:rPr>
                        <a:t>//Trả </a:t>
                      </a:r>
                      <a:r>
                        <a:rPr lang="en-US" sz="1900">
                          <a:solidFill>
                            <a:srgbClr val="008000"/>
                          </a:solidFill>
                          <a:effectLst/>
                          <a:latin typeface="Cambria" panose="02040503050406030204" pitchFamily="18" charset="0"/>
                          <a:ea typeface="Times New Roman"/>
                        </a:rPr>
                        <a:t>về </a:t>
                      </a:r>
                      <a:r>
                        <a:rPr lang="en-US" sz="1900" smtClean="0">
                          <a:solidFill>
                            <a:srgbClr val="008000"/>
                          </a:solidFill>
                          <a:effectLst/>
                          <a:latin typeface="Cambria" panose="02040503050406030204" pitchFamily="18" charset="0"/>
                          <a:ea typeface="Times New Roman"/>
                        </a:rPr>
                        <a:t>"</a:t>
                      </a:r>
                      <a:r>
                        <a:rPr lang="en-US" sz="1900">
                          <a:solidFill>
                            <a:srgbClr val="008000"/>
                          </a:solidFill>
                          <a:effectLst/>
                          <a:latin typeface="Cambria" panose="02040503050406030204" pitchFamily="18" charset="0"/>
                          <a:ea typeface="Times New Roman"/>
                        </a:rPr>
                        <a:t>Helloeverybody !"</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s = s.Insert(5, val);</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2B91AF"/>
                          </a:solidFill>
                          <a:effectLst/>
                          <a:latin typeface="Cambria" panose="02040503050406030204" pitchFamily="18" charset="0"/>
                          <a:ea typeface="Times New Roman"/>
                        </a:rPr>
                        <a:t>Console</a:t>
                      </a:r>
                      <a:r>
                        <a:rPr lang="en-US" sz="1900">
                          <a:effectLst/>
                          <a:latin typeface="Cambria" panose="02040503050406030204" pitchFamily="18" charset="0"/>
                          <a:ea typeface="Times New Roman"/>
                        </a:rPr>
                        <a:t>.WriteLine(s);</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88392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IndexOf( </a:t>
                      </a:r>
                      <a:r>
                        <a:rPr lang="en-US" sz="1800">
                          <a:solidFill>
                            <a:srgbClr val="0000FF"/>
                          </a:solidFill>
                          <a:effectLst/>
                          <a:latin typeface="Cambria" panose="02040503050406030204" pitchFamily="18" charset="0"/>
                        </a:rPr>
                        <a:t>char/string</a:t>
                      </a:r>
                      <a:r>
                        <a:rPr lang="en-US" sz="1800">
                          <a:solidFill>
                            <a:srgbClr val="000000"/>
                          </a:solidFill>
                          <a:effectLst/>
                          <a:latin typeface="Cambria" panose="02040503050406030204" pitchFamily="18" charset="0"/>
                        </a:rPr>
                        <a:t> value)</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vị trí xuất hiện đầu tiên của ký tự hoặc chuỗi </a:t>
                      </a:r>
                      <a:r>
                        <a:rPr lang="en-US" sz="1900" i="1">
                          <a:effectLst/>
                          <a:latin typeface="Cambria" panose="02040503050406030204" pitchFamily="18" charset="0"/>
                          <a:ea typeface="Times New Roman"/>
                        </a:rPr>
                        <a:t>value</a:t>
                      </a:r>
                      <a:r>
                        <a:rPr lang="en-US" sz="1900">
                          <a:effectLst/>
                          <a:latin typeface="Cambria" panose="02040503050406030204" pitchFamily="18" charset="0"/>
                          <a:ea typeface="Times New Roman"/>
                        </a:rPr>
                        <a:t> trong chuỗi. Trả về -1 nếu không tìm thấy.</a:t>
                      </a:r>
                    </a:p>
                    <a:p>
                      <a:pPr marL="0" marR="0">
                        <a:spcBef>
                          <a:spcPts val="0"/>
                        </a:spcBef>
                        <a:spcAft>
                          <a:spcPts val="0"/>
                        </a:spcAft>
                      </a:pPr>
                      <a:r>
                        <a:rPr lang="en-US" sz="1900" u="none" strike="noStrike">
                          <a:effectLst/>
                          <a:latin typeface="Cambria" panose="02040503050406030204" pitchFamily="18" charset="0"/>
                          <a:ea typeface="Times New Roman"/>
                        </a:rPr>
                        <a:t> </a:t>
                      </a:r>
                      <a:endParaRPr lang="en-US" sz="19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5248241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9" name="Content Placeholder 3"/>
          <p:cNvGraphicFramePr>
            <a:graphicFrameLocks/>
          </p:cNvGraphicFramePr>
          <p:nvPr>
            <p:extLst>
              <p:ext uri="{D42A27DB-BD31-4B8C-83A1-F6EECF244321}">
                <p14:modId xmlns:p14="http://schemas.microsoft.com/office/powerpoint/2010/main" val="80950959"/>
              </p:ext>
            </p:extLst>
          </p:nvPr>
        </p:nvGraphicFramePr>
        <p:xfrm>
          <a:off x="381000" y="1029872"/>
          <a:ext cx="8763000" cy="5599528"/>
        </p:xfrm>
        <a:graphic>
          <a:graphicData uri="http://schemas.openxmlformats.org/drawingml/2006/table">
            <a:tbl>
              <a:tblPr lastRow="1" lastCol="1" bandRow="1" bandCol="1"/>
              <a:tblGrid>
                <a:gridCol w="2057400"/>
                <a:gridCol w="6705600"/>
              </a:tblGrid>
              <a:tr h="313299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IndexOf( </a:t>
                      </a:r>
                      <a:r>
                        <a:rPr lang="en-US" sz="1800">
                          <a:solidFill>
                            <a:srgbClr val="0000FF"/>
                          </a:solidFill>
                          <a:effectLst/>
                          <a:latin typeface="Cambria" panose="02040503050406030204" pitchFamily="18" charset="0"/>
                        </a:rPr>
                        <a:t>char/string</a:t>
                      </a:r>
                      <a:r>
                        <a:rPr lang="en-US" sz="1800">
                          <a:solidFill>
                            <a:srgbClr val="000000"/>
                          </a:solidFill>
                          <a:effectLst/>
                          <a:latin typeface="Cambria" panose="02040503050406030204" pitchFamily="18" charset="0"/>
                        </a:rPr>
                        <a:t> value,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startIndex)</a:t>
                      </a:r>
                      <a:r>
                        <a:rPr lang="en-US" sz="1800" b="1">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vị trí xuất hiện đầu tiên của ký tự hoặc chuỗi </a:t>
                      </a:r>
                      <a:r>
                        <a:rPr lang="en-US" sz="1900" i="1">
                          <a:effectLst/>
                          <a:latin typeface="Cambria" panose="02040503050406030204" pitchFamily="18" charset="0"/>
                          <a:ea typeface="Times New Roman"/>
                        </a:rPr>
                        <a:t>value</a:t>
                      </a:r>
                      <a:r>
                        <a:rPr lang="en-US" sz="1900">
                          <a:effectLst/>
                          <a:latin typeface="Cambria" panose="02040503050406030204" pitchFamily="18" charset="0"/>
                          <a:ea typeface="Times New Roman"/>
                        </a:rPr>
                        <a:t> trong chuỗi kể từ vị trí </a:t>
                      </a:r>
                      <a:r>
                        <a:rPr lang="en-US" sz="1900" i="1">
                          <a:effectLst/>
                          <a:latin typeface="Cambria" panose="02040503050406030204" pitchFamily="18" charset="0"/>
                          <a:ea typeface="Times New Roman"/>
                        </a:rPr>
                        <a:t>startIndex</a:t>
                      </a:r>
                      <a:r>
                        <a:rPr lang="en-US" sz="1900">
                          <a:effectLst/>
                          <a:latin typeface="Cambria" panose="02040503050406030204" pitchFamily="18" charset="0"/>
                          <a:ea typeface="Times New Roman"/>
                        </a:rPr>
                        <a:t>. Trả về -1 nếu không tìm thấy.</a:t>
                      </a:r>
                    </a:p>
                    <a:p>
                      <a:pPr marL="0" marR="0">
                        <a:spcBef>
                          <a:spcPts val="0"/>
                        </a:spcBef>
                        <a:spcAft>
                          <a:spcPts val="0"/>
                        </a:spcAft>
                      </a:pPr>
                      <a:r>
                        <a:rPr lang="en-US" sz="1900" u="sng">
                          <a:effectLst/>
                          <a:latin typeface="Cambria" panose="02040503050406030204" pitchFamily="18" charset="0"/>
                          <a:ea typeface="Times New Roman"/>
                        </a:rPr>
                        <a:t>Ví dụ</a:t>
                      </a:r>
                      <a:r>
                        <a:rPr lang="en-US" sz="1900">
                          <a:effectLst/>
                          <a:latin typeface="Cambria" panose="02040503050406030204" pitchFamily="18" charset="0"/>
                          <a:ea typeface="Times New Roman"/>
                        </a:rPr>
                        <a:t> :</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s = </a:t>
                      </a:r>
                      <a:r>
                        <a:rPr lang="en-US" sz="1900">
                          <a:solidFill>
                            <a:srgbClr val="A31515"/>
                          </a:solidFill>
                          <a:effectLst/>
                          <a:latin typeface="Cambria" panose="02040503050406030204" pitchFamily="18" charset="0"/>
                          <a:ea typeface="Times New Roman"/>
                        </a:rPr>
                        <a:t>"Hello everybody !"</a:t>
                      </a:r>
                      <a:r>
                        <a:rPr lang="en-US" sz="1900">
                          <a:effectLst/>
                          <a:latin typeface="Cambria" panose="02040503050406030204" pitchFamily="18" charset="0"/>
                          <a:ea typeface="Times New Roman"/>
                        </a:rPr>
                        <a:t>;</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int</a:t>
                      </a:r>
                      <a:r>
                        <a:rPr lang="en-US" sz="1900">
                          <a:effectLst/>
                          <a:latin typeface="Cambria" panose="02040503050406030204" pitchFamily="18" charset="0"/>
                          <a:ea typeface="Times New Roman"/>
                        </a:rPr>
                        <a:t> i = 0;</a:t>
                      </a:r>
                    </a:p>
                    <a:p>
                      <a:pPr marL="0" marR="0">
                        <a:spcBef>
                          <a:spcPts val="0"/>
                        </a:spcBef>
                        <a:spcAft>
                          <a:spcPts val="0"/>
                        </a:spcAft>
                      </a:pPr>
                      <a:r>
                        <a:rPr lang="en-US" sz="1900">
                          <a:effectLst/>
                          <a:latin typeface="Cambria" panose="02040503050406030204" pitchFamily="18" charset="0"/>
                          <a:ea typeface="Times New Roman"/>
                        </a:rPr>
                        <a:t>            </a:t>
                      </a:r>
                      <a:r>
                        <a:rPr lang="it-IT" sz="1900">
                          <a:solidFill>
                            <a:srgbClr val="008000"/>
                          </a:solidFill>
                          <a:effectLst/>
                          <a:latin typeface="Cambria" panose="02040503050406030204" pitchFamily="18" charset="0"/>
                          <a:ea typeface="Times New Roman"/>
                        </a:rPr>
                        <a:t>// Trả về i = 1</a:t>
                      </a:r>
                      <a:endParaRPr lang="en-US" sz="1900">
                        <a:effectLst/>
                        <a:latin typeface="Cambria" panose="02040503050406030204" pitchFamily="18" charset="0"/>
                        <a:ea typeface="Times New Roman"/>
                      </a:endParaRPr>
                    </a:p>
                    <a:p>
                      <a:pPr marL="0" marR="0">
                        <a:spcBef>
                          <a:spcPts val="0"/>
                        </a:spcBef>
                        <a:spcAft>
                          <a:spcPts val="0"/>
                        </a:spcAft>
                      </a:pPr>
                      <a:r>
                        <a:rPr lang="it-IT" sz="1900">
                          <a:effectLst/>
                          <a:latin typeface="Cambria" panose="02040503050406030204" pitchFamily="18" charset="0"/>
                          <a:ea typeface="Times New Roman"/>
                        </a:rPr>
                        <a:t>            i = s.IndexOf(</a:t>
                      </a:r>
                      <a:r>
                        <a:rPr lang="it-IT" sz="1900">
                          <a:solidFill>
                            <a:srgbClr val="A31515"/>
                          </a:solidFill>
                          <a:effectLst/>
                          <a:latin typeface="Cambria" panose="02040503050406030204" pitchFamily="18" charset="0"/>
                          <a:ea typeface="Times New Roman"/>
                        </a:rPr>
                        <a:t>"e"</a:t>
                      </a:r>
                      <a:r>
                        <a:rPr lang="it-IT" sz="1900">
                          <a:effectLst/>
                          <a:latin typeface="Cambria" panose="02040503050406030204" pitchFamily="18" charset="0"/>
                          <a:ea typeface="Times New Roman"/>
                        </a:rPr>
                        <a:t>);</a:t>
                      </a:r>
                      <a:endParaRPr lang="en-US" sz="1900">
                        <a:effectLst/>
                        <a:latin typeface="Cambria" panose="02040503050406030204" pitchFamily="18" charset="0"/>
                        <a:ea typeface="Times New Roman"/>
                      </a:endParaRPr>
                    </a:p>
                    <a:p>
                      <a:pPr marL="0" marR="0">
                        <a:spcBef>
                          <a:spcPts val="0"/>
                        </a:spcBef>
                        <a:spcAft>
                          <a:spcPts val="0"/>
                        </a:spcAft>
                      </a:pPr>
                      <a:r>
                        <a:rPr lang="it-IT" sz="1900">
                          <a:effectLst/>
                          <a:latin typeface="Cambria" panose="02040503050406030204" pitchFamily="18" charset="0"/>
                          <a:ea typeface="Times New Roman"/>
                        </a:rPr>
                        <a:t>            </a:t>
                      </a:r>
                      <a:r>
                        <a:rPr lang="it-IT" sz="1900">
                          <a:solidFill>
                            <a:srgbClr val="008000"/>
                          </a:solidFill>
                          <a:effectLst/>
                          <a:latin typeface="Cambria" panose="02040503050406030204" pitchFamily="18" charset="0"/>
                          <a:ea typeface="Times New Roman"/>
                        </a:rPr>
                        <a:t>// Trả về i = 6</a:t>
                      </a:r>
                      <a:endParaRPr lang="en-US" sz="1900">
                        <a:effectLst/>
                        <a:latin typeface="Cambria" panose="02040503050406030204" pitchFamily="18" charset="0"/>
                        <a:ea typeface="Times New Roman"/>
                      </a:endParaRPr>
                    </a:p>
                    <a:p>
                      <a:pPr marL="0" marR="0">
                        <a:spcBef>
                          <a:spcPts val="0"/>
                        </a:spcBef>
                        <a:spcAft>
                          <a:spcPts val="0"/>
                        </a:spcAft>
                      </a:pPr>
                      <a:r>
                        <a:rPr lang="it-IT" sz="1900">
                          <a:effectLst/>
                          <a:latin typeface="Cambria" panose="02040503050406030204" pitchFamily="18" charset="0"/>
                          <a:ea typeface="Times New Roman"/>
                        </a:rPr>
                        <a:t>            i = s.IndexOf(</a:t>
                      </a:r>
                      <a:r>
                        <a:rPr lang="it-IT" sz="1900">
                          <a:solidFill>
                            <a:srgbClr val="A31515"/>
                          </a:solidFill>
                          <a:effectLst/>
                          <a:latin typeface="Cambria" panose="02040503050406030204" pitchFamily="18" charset="0"/>
                          <a:ea typeface="Times New Roman"/>
                        </a:rPr>
                        <a:t>"e"</a:t>
                      </a:r>
                      <a:r>
                        <a:rPr lang="it-IT" sz="1900">
                          <a:effectLst/>
                          <a:latin typeface="Cambria" panose="02040503050406030204" pitchFamily="18" charset="0"/>
                          <a:ea typeface="Times New Roman"/>
                        </a:rPr>
                        <a:t>, i + 1);</a:t>
                      </a:r>
                      <a:endParaRPr lang="en-US" sz="1900">
                        <a:effectLst/>
                        <a:latin typeface="Cambria" panose="02040503050406030204" pitchFamily="18" charset="0"/>
                        <a:ea typeface="Times New Roman"/>
                      </a:endParaRPr>
                    </a:p>
                    <a:p>
                      <a:pPr marL="0" marR="0">
                        <a:spcBef>
                          <a:spcPts val="0"/>
                        </a:spcBef>
                        <a:spcAft>
                          <a:spcPts val="0"/>
                        </a:spcAft>
                      </a:pPr>
                      <a:r>
                        <a:rPr lang="it-IT" sz="1900">
                          <a:effectLst/>
                          <a:latin typeface="Cambria" panose="02040503050406030204" pitchFamily="18" charset="0"/>
                          <a:ea typeface="Times New Roman"/>
                        </a:rPr>
                        <a:t>            </a:t>
                      </a:r>
                      <a:r>
                        <a:rPr lang="en-US" sz="1900">
                          <a:solidFill>
                            <a:srgbClr val="008000"/>
                          </a:solidFill>
                          <a:effectLst/>
                          <a:latin typeface="Cambria" panose="02040503050406030204" pitchFamily="18" charset="0"/>
                          <a:ea typeface="Times New Roman"/>
                        </a:rPr>
                        <a:t>// Trả về i = 8</a:t>
                      </a:r>
                      <a:endParaRPr lang="en-US" sz="1900">
                        <a:effectLst/>
                        <a:latin typeface="Cambria" panose="02040503050406030204" pitchFamily="18" charset="0"/>
                        <a:ea typeface="Times New Roman"/>
                      </a:endParaRPr>
                    </a:p>
                    <a:p>
                      <a:pPr marL="0" marR="0">
                        <a:spcBef>
                          <a:spcPts val="0"/>
                        </a:spcBef>
                        <a:spcAft>
                          <a:spcPts val="0"/>
                        </a:spcAft>
                      </a:pPr>
                      <a:r>
                        <a:rPr lang="it-IT" sz="1900">
                          <a:effectLst/>
                          <a:latin typeface="Cambria" panose="02040503050406030204" pitchFamily="18" charset="0"/>
                          <a:ea typeface="Times New Roman"/>
                        </a:rPr>
                        <a:t>            i = s.IndexOf(</a:t>
                      </a:r>
                      <a:r>
                        <a:rPr lang="it-IT" sz="1900">
                          <a:solidFill>
                            <a:srgbClr val="A31515"/>
                          </a:solidFill>
                          <a:effectLst/>
                          <a:latin typeface="Cambria" panose="02040503050406030204" pitchFamily="18" charset="0"/>
                          <a:ea typeface="Times New Roman"/>
                        </a:rPr>
                        <a:t>"e"</a:t>
                      </a:r>
                      <a:r>
                        <a:rPr lang="it-IT" sz="1900">
                          <a:effectLst/>
                          <a:latin typeface="Cambria" panose="02040503050406030204" pitchFamily="18" charset="0"/>
                          <a:ea typeface="Times New Roman"/>
                        </a:rPr>
                        <a:t>, i + 1);</a:t>
                      </a:r>
                      <a:endParaRPr lang="en-US" sz="19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998416">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600">
                          <a:solidFill>
                            <a:srgbClr val="0000FF"/>
                          </a:solidFill>
                          <a:effectLst/>
                          <a:latin typeface="Cambria" panose="02040503050406030204" pitchFamily="18" charset="0"/>
                        </a:rPr>
                        <a:t>int</a:t>
                      </a:r>
                      <a:r>
                        <a:rPr lang="en-US" sz="1600">
                          <a:solidFill>
                            <a:srgbClr val="000000"/>
                          </a:solidFill>
                          <a:effectLst/>
                          <a:latin typeface="Cambria" panose="02040503050406030204" pitchFamily="18" charset="0"/>
                        </a:rPr>
                        <a:t> LastIndexOf( </a:t>
                      </a:r>
                      <a:r>
                        <a:rPr lang="en-US" sz="1600">
                          <a:solidFill>
                            <a:srgbClr val="0000FF"/>
                          </a:solidFill>
                          <a:effectLst/>
                          <a:latin typeface="Cambria" panose="02040503050406030204" pitchFamily="18" charset="0"/>
                        </a:rPr>
                        <a:t>char/string</a:t>
                      </a:r>
                      <a:r>
                        <a:rPr lang="en-US" sz="1600">
                          <a:solidFill>
                            <a:srgbClr val="000000"/>
                          </a:solidFill>
                          <a:effectLst/>
                          <a:latin typeface="Cambria" panose="02040503050406030204" pitchFamily="18" charset="0"/>
                        </a:rPr>
                        <a:t> value)</a:t>
                      </a:r>
                      <a:r>
                        <a:rPr lang="en-US" sz="1600" b="1">
                          <a:effectLst/>
                          <a:latin typeface="Cambria" panose="02040503050406030204" pitchFamily="18" charset="0"/>
                        </a:rPr>
                        <a:t> </a:t>
                      </a:r>
                      <a:endParaRPr lang="en-US" sz="16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Tương tự hàm IndexOf, nhưng trả về vị trí xuất hiện cuối cùng.</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112639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600">
                          <a:solidFill>
                            <a:srgbClr val="0000FF"/>
                          </a:solidFill>
                          <a:effectLst/>
                          <a:latin typeface="Cambria" panose="02040503050406030204" pitchFamily="18" charset="0"/>
                        </a:rPr>
                        <a:t>int</a:t>
                      </a:r>
                      <a:r>
                        <a:rPr lang="en-US" sz="1600">
                          <a:solidFill>
                            <a:srgbClr val="000000"/>
                          </a:solidFill>
                          <a:effectLst/>
                          <a:latin typeface="Cambria" panose="02040503050406030204" pitchFamily="18" charset="0"/>
                        </a:rPr>
                        <a:t> LastIndexOf( </a:t>
                      </a:r>
                      <a:r>
                        <a:rPr lang="en-US" sz="1600">
                          <a:solidFill>
                            <a:srgbClr val="0000FF"/>
                          </a:solidFill>
                          <a:effectLst/>
                          <a:latin typeface="Cambria" panose="02040503050406030204" pitchFamily="18" charset="0"/>
                        </a:rPr>
                        <a:t>char/string</a:t>
                      </a:r>
                      <a:r>
                        <a:rPr lang="en-US" sz="1600">
                          <a:solidFill>
                            <a:srgbClr val="000000"/>
                          </a:solidFill>
                          <a:effectLst/>
                          <a:latin typeface="Cambria" panose="02040503050406030204" pitchFamily="18" charset="0"/>
                        </a:rPr>
                        <a:t> value, </a:t>
                      </a:r>
                      <a:r>
                        <a:rPr lang="en-US" sz="1600">
                          <a:solidFill>
                            <a:srgbClr val="0000FF"/>
                          </a:solidFill>
                          <a:effectLst/>
                          <a:latin typeface="Cambria" panose="02040503050406030204" pitchFamily="18" charset="0"/>
                        </a:rPr>
                        <a:t>int</a:t>
                      </a:r>
                      <a:r>
                        <a:rPr lang="en-US" sz="1600">
                          <a:solidFill>
                            <a:srgbClr val="000000"/>
                          </a:solidFill>
                          <a:effectLst/>
                          <a:latin typeface="Cambria" panose="02040503050406030204" pitchFamily="18" charset="0"/>
                        </a:rPr>
                        <a:t> startIndex)</a:t>
                      </a:r>
                      <a:r>
                        <a:rPr lang="en-US" sz="1600" b="1">
                          <a:effectLst/>
                          <a:latin typeface="Cambria" panose="02040503050406030204" pitchFamily="18" charset="0"/>
                        </a:rPr>
                        <a:t> </a:t>
                      </a:r>
                      <a:endParaRPr lang="en-US" sz="16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Tương tự hàm IndexOf, nhưng trả về vị trí xuất hiện cuối cùng.</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5643405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0" name="Content Placeholder 3"/>
          <p:cNvGraphicFramePr>
            <a:graphicFrameLocks/>
          </p:cNvGraphicFramePr>
          <p:nvPr>
            <p:extLst>
              <p:ext uri="{D42A27DB-BD31-4B8C-83A1-F6EECF244321}">
                <p14:modId xmlns:p14="http://schemas.microsoft.com/office/powerpoint/2010/main" val="2646011643"/>
              </p:ext>
            </p:extLst>
          </p:nvPr>
        </p:nvGraphicFramePr>
        <p:xfrm>
          <a:off x="304800" y="1066800"/>
          <a:ext cx="8534400" cy="5181600"/>
        </p:xfrm>
        <a:graphic>
          <a:graphicData uri="http://schemas.openxmlformats.org/drawingml/2006/table">
            <a:tbl>
              <a:tblPr bandRow="1" bandCol="1"/>
              <a:tblGrid>
                <a:gridCol w="2017221"/>
                <a:gridCol w="6517179"/>
              </a:tblGrid>
              <a:tr h="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PadLeft(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width)</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chuỗi đã được canh lề trái. Thao tác canh lề như sau: tạo chuỗi mới gồm </a:t>
                      </a:r>
                      <a:r>
                        <a:rPr lang="en-US" sz="2000" i="1">
                          <a:effectLst/>
                          <a:latin typeface="Cambria" panose="02040503050406030204" pitchFamily="18" charset="0"/>
                          <a:ea typeface="Times New Roman"/>
                        </a:rPr>
                        <a:t>width</a:t>
                      </a:r>
                      <a:r>
                        <a:rPr lang="en-US" sz="2000">
                          <a:effectLst/>
                          <a:latin typeface="Cambria" panose="02040503050406030204" pitchFamily="18" charset="0"/>
                          <a:ea typeface="Times New Roman"/>
                        </a:rPr>
                        <a:t> ký tự, đặt chuỗi ban đầu vào bên phải chuỗi mới, các ký tự khoảng trắng sẽ được chen vào các vị trí còn trống bên trái trong chuỗi mới.</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 = </a:t>
                      </a:r>
                      <a:r>
                        <a:rPr lang="en-US" sz="2000">
                          <a:solidFill>
                            <a:srgbClr val="A31515"/>
                          </a:solidFill>
                          <a:effectLst/>
                          <a:latin typeface="Cambria" panose="02040503050406030204" pitchFamily="18" charset="0"/>
                          <a:ea typeface="Times New Roman"/>
                        </a:rPr>
                        <a:t>"Hello!"</a:t>
                      </a:r>
                      <a:r>
                        <a:rPr lang="en-US" sz="2000">
                          <a:effectLst/>
                          <a:latin typeface="Cambria" panose="02040503050406030204" pitchFamily="18" charset="0"/>
                          <a:ea typeface="Times New Roman"/>
                        </a:rPr>
                        <a:t>;</a:t>
                      </a: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s_leftaligned;</a:t>
                      </a:r>
                    </a:p>
                    <a:p>
                      <a:pPr marL="0" marR="0">
                        <a:spcBef>
                          <a:spcPts val="0"/>
                        </a:spcBef>
                        <a:spcAft>
                          <a:spcPts val="0"/>
                        </a:spcAft>
                      </a:pPr>
                      <a:r>
                        <a:rPr lang="en-US" sz="2000" smtClean="0">
                          <a:solidFill>
                            <a:srgbClr val="008000"/>
                          </a:solidFill>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Trả về chuỗi "    Hello!"</a:t>
                      </a:r>
                      <a:endParaRPr lang="en-US" sz="2000">
                        <a:effectLst/>
                        <a:latin typeface="Cambria" panose="02040503050406030204" pitchFamily="18" charset="0"/>
                        <a:ea typeface="Times New Roman"/>
                      </a:endParaRPr>
                    </a:p>
                    <a:p>
                      <a:pPr marL="0" marR="0">
                        <a:spcBef>
                          <a:spcPts val="0"/>
                        </a:spcBef>
                        <a:spcAft>
                          <a:spcPts val="0"/>
                        </a:spcAft>
                      </a:pPr>
                      <a:r>
                        <a:rPr lang="en-US" sz="2000" smtClean="0">
                          <a:effectLst/>
                          <a:latin typeface="Cambria" panose="02040503050406030204" pitchFamily="18" charset="0"/>
                          <a:ea typeface="Times New Roman"/>
                        </a:rPr>
                        <a:t>s_leftaligned </a:t>
                      </a:r>
                      <a:r>
                        <a:rPr lang="en-US" sz="2000">
                          <a:effectLst/>
                          <a:latin typeface="Cambria" panose="02040503050406030204" pitchFamily="18" charset="0"/>
                          <a:ea typeface="Times New Roman"/>
                        </a:rPr>
                        <a:t>= s.PadLeft(10</a:t>
                      </a:r>
                      <a:r>
                        <a:rPr lang="en-US" sz="2000" smtClean="0">
                          <a:effectLst/>
                          <a:latin typeface="Cambria" panose="02040503050406030204" pitchFamily="18" charset="0"/>
                          <a:ea typeface="Times New Roman"/>
                        </a:rPr>
                        <a:t>);            </a:t>
                      </a:r>
                      <a:r>
                        <a:rPr lang="en-US" sz="2000">
                          <a:solidFill>
                            <a:srgbClr val="2B91AF"/>
                          </a:solidFill>
                          <a:effectLst/>
                          <a:latin typeface="Cambria" panose="02040503050406030204" pitchFamily="18" charset="0"/>
                          <a:ea typeface="Times New Roman"/>
                        </a:rPr>
                        <a:t>Console</a:t>
                      </a:r>
                      <a:r>
                        <a:rPr lang="en-US" sz="2000">
                          <a:effectLst/>
                          <a:latin typeface="Cambria" panose="02040503050406030204" pitchFamily="18" charset="0"/>
                          <a:ea typeface="Times New Roman"/>
                        </a:rPr>
                        <a:t>.WriteLine(s_leftaligned);</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PadLeft(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width, </a:t>
                      </a:r>
                      <a:r>
                        <a:rPr lang="en-US" sz="1800">
                          <a:solidFill>
                            <a:srgbClr val="0000FF"/>
                          </a:solidFill>
                          <a:effectLst/>
                          <a:latin typeface="Cambria" panose="02040503050406030204" pitchFamily="18" charset="0"/>
                        </a:rPr>
                        <a:t>char</a:t>
                      </a:r>
                      <a:r>
                        <a:rPr lang="en-US" sz="1800">
                          <a:solidFill>
                            <a:srgbClr val="000000"/>
                          </a:solidFill>
                          <a:effectLst/>
                          <a:latin typeface="Cambria" panose="02040503050406030204" pitchFamily="18" charset="0"/>
                        </a:rPr>
                        <a:t> ch)</a:t>
                      </a:r>
                      <a:r>
                        <a:rPr lang="en-US" sz="1800" b="1">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Tương tự hàm PadLeft ở trên, nhưng thay vì sử dụng các ký tự khoảng trắng, các ký tự </a:t>
                      </a:r>
                      <a:r>
                        <a:rPr lang="en-US" sz="2000" i="1">
                          <a:effectLst/>
                          <a:latin typeface="Cambria" panose="02040503050406030204" pitchFamily="18" charset="0"/>
                          <a:ea typeface="Times New Roman"/>
                        </a:rPr>
                        <a:t>ch </a:t>
                      </a:r>
                      <a:r>
                        <a:rPr lang="en-US" sz="2000">
                          <a:effectLst/>
                          <a:latin typeface="Cambria" panose="02040503050406030204" pitchFamily="18" charset="0"/>
                          <a:ea typeface="Times New Roman"/>
                        </a:rPr>
                        <a:t>sẽ được sử dụng.</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 = </a:t>
                      </a:r>
                      <a:r>
                        <a:rPr lang="en-US" sz="2000">
                          <a:solidFill>
                            <a:srgbClr val="A31515"/>
                          </a:solidFill>
                          <a:effectLst/>
                          <a:latin typeface="Cambria" panose="02040503050406030204" pitchFamily="18" charset="0"/>
                          <a:ea typeface="Times New Roman"/>
                        </a:rPr>
                        <a:t>"Hello!"</a:t>
                      </a:r>
                      <a:r>
                        <a:rPr lang="en-US" sz="2000">
                          <a:effectLst/>
                          <a:latin typeface="Cambria" panose="02040503050406030204" pitchFamily="18" charset="0"/>
                          <a:ea typeface="Times New Roman"/>
                        </a:rPr>
                        <a:t>;</a:t>
                      </a: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s_leftaligned;</a:t>
                      </a:r>
                    </a:p>
                    <a:p>
                      <a:pPr marL="0" marR="0">
                        <a:spcBef>
                          <a:spcPts val="0"/>
                        </a:spcBef>
                        <a:spcAft>
                          <a:spcPts val="0"/>
                        </a:spcAft>
                      </a:pPr>
                      <a:r>
                        <a:rPr lang="en-US" sz="2000" smtClean="0">
                          <a:solidFill>
                            <a:srgbClr val="008000"/>
                          </a:solidFill>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Trả về chuỗi "****Hello!"</a:t>
                      </a:r>
                      <a:endParaRPr lang="en-US" sz="2000">
                        <a:effectLst/>
                        <a:latin typeface="Cambria" panose="02040503050406030204" pitchFamily="18" charset="0"/>
                        <a:ea typeface="Times New Roman"/>
                      </a:endParaRPr>
                    </a:p>
                    <a:p>
                      <a:pPr marL="0" marR="0">
                        <a:spcBef>
                          <a:spcPts val="0"/>
                        </a:spcBef>
                        <a:spcAft>
                          <a:spcPts val="0"/>
                        </a:spcAft>
                      </a:pPr>
                      <a:r>
                        <a:rPr lang="en-US" sz="2000" smtClean="0">
                          <a:effectLst/>
                          <a:latin typeface="Cambria" panose="02040503050406030204" pitchFamily="18" charset="0"/>
                          <a:ea typeface="Times New Roman"/>
                        </a:rPr>
                        <a:t>s_leftaligned </a:t>
                      </a:r>
                      <a:r>
                        <a:rPr lang="en-US" sz="2000">
                          <a:effectLst/>
                          <a:latin typeface="Cambria" panose="02040503050406030204" pitchFamily="18" charset="0"/>
                          <a:ea typeface="Times New Roman"/>
                        </a:rPr>
                        <a:t>= s.PadLeft(10, </a:t>
                      </a:r>
                      <a:r>
                        <a:rPr lang="en-US" sz="2000">
                          <a:solidFill>
                            <a:srgbClr val="A31515"/>
                          </a:solidFill>
                          <a:effectLst/>
                          <a:latin typeface="Cambria" panose="02040503050406030204" pitchFamily="18" charset="0"/>
                          <a:ea typeface="Times New Roman"/>
                        </a:rPr>
                        <a:t>'*'</a:t>
                      </a:r>
                      <a:r>
                        <a:rPr lang="en-US" sz="20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304599035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9" name="Content Placeholder 4"/>
          <p:cNvGraphicFramePr>
            <a:graphicFrameLocks/>
          </p:cNvGraphicFramePr>
          <p:nvPr>
            <p:extLst>
              <p:ext uri="{D42A27DB-BD31-4B8C-83A1-F6EECF244321}">
                <p14:modId xmlns:p14="http://schemas.microsoft.com/office/powerpoint/2010/main" val="2901948554"/>
              </p:ext>
            </p:extLst>
          </p:nvPr>
        </p:nvGraphicFramePr>
        <p:xfrm>
          <a:off x="228600" y="990600"/>
          <a:ext cx="8686800" cy="5622713"/>
        </p:xfrm>
        <a:graphic>
          <a:graphicData uri="http://schemas.openxmlformats.org/drawingml/2006/table">
            <a:tbl>
              <a:tblPr lastRow="1" bandRow="1" bandCol="1"/>
              <a:tblGrid>
                <a:gridCol w="2760292"/>
                <a:gridCol w="5926508"/>
              </a:tblGrid>
              <a:tr h="601133">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PadRight(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width)</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Tương tự hàm PadLeft, nhưng canh lề phải.</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601133">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PadRight(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width, </a:t>
                      </a:r>
                      <a:r>
                        <a:rPr lang="en-US" sz="1800">
                          <a:solidFill>
                            <a:srgbClr val="0000FF"/>
                          </a:solidFill>
                          <a:effectLst/>
                          <a:latin typeface="Cambria" panose="02040503050406030204" pitchFamily="18" charset="0"/>
                        </a:rPr>
                        <a:t>char</a:t>
                      </a:r>
                      <a:r>
                        <a:rPr lang="en-US" sz="1800">
                          <a:solidFill>
                            <a:srgbClr val="000000"/>
                          </a:solidFill>
                          <a:effectLst/>
                          <a:latin typeface="Cambria" panose="02040503050406030204" pitchFamily="18" charset="0"/>
                        </a:rPr>
                        <a:t> ch)</a:t>
                      </a:r>
                      <a:r>
                        <a:rPr lang="en-US" sz="1800" b="1">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Tương tự hàm PadLeft, nhưng canh lề phải.</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2103967">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Remove(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startIndex, </a:t>
                      </a:r>
                      <a:r>
                        <a:rPr lang="en-US" sz="1800">
                          <a:solidFill>
                            <a:srgbClr val="0000FF"/>
                          </a:solidFill>
                          <a:effectLst/>
                          <a:latin typeface="Cambria" panose="02040503050406030204" pitchFamily="18" charset="0"/>
                        </a:rPr>
                        <a:t>int</a:t>
                      </a:r>
                      <a:r>
                        <a:rPr lang="en-US" sz="1800">
                          <a:solidFill>
                            <a:srgbClr val="000000"/>
                          </a:solidFill>
                          <a:effectLst/>
                          <a:latin typeface="Cambria" panose="02040503050406030204" pitchFamily="18" charset="0"/>
                        </a:rPr>
                        <a:t> count)</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chuỗi được xây dựng bằng cách bỏ đi trong chuỗi ban đầu </a:t>
                      </a:r>
                      <a:r>
                        <a:rPr lang="en-US" sz="1900" i="1">
                          <a:effectLst/>
                          <a:latin typeface="Cambria" panose="02040503050406030204" pitchFamily="18" charset="0"/>
                          <a:ea typeface="Times New Roman"/>
                        </a:rPr>
                        <a:t>count</a:t>
                      </a:r>
                      <a:r>
                        <a:rPr lang="en-US" sz="1900">
                          <a:effectLst/>
                          <a:latin typeface="Cambria" panose="02040503050406030204" pitchFamily="18" charset="0"/>
                          <a:ea typeface="Times New Roman"/>
                        </a:rPr>
                        <a:t> ký tự bắt đầu từ vị trí </a:t>
                      </a:r>
                      <a:r>
                        <a:rPr lang="en-US" sz="1900" i="1">
                          <a:effectLst/>
                          <a:latin typeface="Cambria" panose="02040503050406030204" pitchFamily="18" charset="0"/>
                          <a:ea typeface="Times New Roman"/>
                        </a:rPr>
                        <a:t>startIndex</a:t>
                      </a:r>
                      <a:r>
                        <a:rPr lang="en-US" sz="1900">
                          <a:effectLst/>
                          <a:latin typeface="Cambria" panose="02040503050406030204" pitchFamily="18" charset="0"/>
                          <a:ea typeface="Times New Roman"/>
                        </a:rPr>
                        <a:t>.</a:t>
                      </a:r>
                    </a:p>
                    <a:p>
                      <a:pPr marL="0" marR="0">
                        <a:spcBef>
                          <a:spcPts val="0"/>
                        </a:spcBef>
                        <a:spcAft>
                          <a:spcPts val="0"/>
                        </a:spcAft>
                      </a:pPr>
                      <a:r>
                        <a:rPr lang="en-US" sz="1900" u="sng">
                          <a:effectLst/>
                          <a:latin typeface="Cambria" panose="02040503050406030204" pitchFamily="18" charset="0"/>
                          <a:ea typeface="Times New Roman"/>
                        </a:rPr>
                        <a:t>Ví dụ</a:t>
                      </a:r>
                      <a:r>
                        <a:rPr lang="en-US" sz="1900">
                          <a:effectLst/>
                          <a:latin typeface="Cambria" panose="02040503050406030204" pitchFamily="18" charset="0"/>
                          <a:ea typeface="Times New Roman"/>
                        </a:rPr>
                        <a:t> :</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s = </a:t>
                      </a:r>
                      <a:r>
                        <a:rPr lang="en-US" sz="1900">
                          <a:solidFill>
                            <a:srgbClr val="800000"/>
                          </a:solidFill>
                          <a:effectLst/>
                          <a:latin typeface="Cambria" panose="02040503050406030204" pitchFamily="18" charset="0"/>
                          <a:ea typeface="Times New Roman"/>
                        </a:rPr>
                        <a:t>"Hello!!!";</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8000"/>
                          </a:solidFill>
                          <a:effectLst/>
                          <a:latin typeface="Cambria" panose="02040503050406030204" pitchFamily="18" charset="0"/>
                          <a:ea typeface="Times New Roman"/>
                        </a:rPr>
                        <a:t>// Trả về chuỗi "Hell!"</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s = s.Remove(4, 3);</a:t>
                      </a:r>
                    </a:p>
                    <a:p>
                      <a:pPr marL="0" marR="0">
                        <a:spcBef>
                          <a:spcPts val="0"/>
                        </a:spcBef>
                        <a:spcAft>
                          <a:spcPts val="0"/>
                        </a:spcAft>
                      </a:pPr>
                      <a:r>
                        <a:rPr lang="en-US" sz="1900">
                          <a:effectLst/>
                          <a:latin typeface="Cambria" panose="02040503050406030204" pitchFamily="18" charset="0"/>
                          <a:ea typeface="Times New Roman"/>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2103967">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Replace(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oldStr,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newStr)</a:t>
                      </a:r>
                      <a:r>
                        <a:rPr lang="en-US" sz="18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1900" u="sng">
                          <a:effectLst/>
                          <a:latin typeface="Cambria" panose="02040503050406030204" pitchFamily="18" charset="0"/>
                          <a:ea typeface="Times New Roman"/>
                        </a:rPr>
                        <a:t>Nội dung</a:t>
                      </a:r>
                      <a:r>
                        <a:rPr lang="en-US" sz="1900">
                          <a:effectLst/>
                          <a:latin typeface="Cambria" panose="02040503050406030204" pitchFamily="18" charset="0"/>
                          <a:ea typeface="Times New Roman"/>
                        </a:rPr>
                        <a:t> : Trả về chuỗi được xây dựng bằng cách thay thế các chuỗi con </a:t>
                      </a:r>
                      <a:r>
                        <a:rPr lang="en-US" sz="1900" i="1">
                          <a:effectLst/>
                          <a:latin typeface="Cambria" panose="02040503050406030204" pitchFamily="18" charset="0"/>
                          <a:ea typeface="Times New Roman"/>
                        </a:rPr>
                        <a:t>oldStr</a:t>
                      </a:r>
                      <a:r>
                        <a:rPr lang="en-US" sz="1900">
                          <a:effectLst/>
                          <a:latin typeface="Cambria" panose="02040503050406030204" pitchFamily="18" charset="0"/>
                          <a:ea typeface="Times New Roman"/>
                        </a:rPr>
                        <a:t> trong chuỗi ban đầu bằng các chuỗi con </a:t>
                      </a:r>
                      <a:r>
                        <a:rPr lang="en-US" sz="1900" i="1">
                          <a:effectLst/>
                          <a:latin typeface="Cambria" panose="02040503050406030204" pitchFamily="18" charset="0"/>
                          <a:ea typeface="Times New Roman"/>
                        </a:rPr>
                        <a:t>newStr</a:t>
                      </a:r>
                      <a:r>
                        <a:rPr lang="en-US" sz="1900">
                          <a:effectLst/>
                          <a:latin typeface="Cambria" panose="02040503050406030204" pitchFamily="18" charset="0"/>
                          <a:ea typeface="Times New Roman"/>
                        </a:rPr>
                        <a:t>.</a:t>
                      </a:r>
                    </a:p>
                    <a:p>
                      <a:pPr marL="0" marR="0">
                        <a:spcBef>
                          <a:spcPts val="0"/>
                        </a:spcBef>
                        <a:spcAft>
                          <a:spcPts val="0"/>
                        </a:spcAft>
                      </a:pPr>
                      <a:r>
                        <a:rPr lang="en-US" sz="1900" u="sng">
                          <a:effectLst/>
                          <a:latin typeface="Cambria" panose="02040503050406030204" pitchFamily="18" charset="0"/>
                          <a:ea typeface="Times New Roman"/>
                        </a:rPr>
                        <a:t>Ví dụ</a:t>
                      </a:r>
                      <a:r>
                        <a:rPr lang="en-US" sz="1900">
                          <a:effectLst/>
                          <a:latin typeface="Cambria" panose="02040503050406030204" pitchFamily="18" charset="0"/>
                          <a:ea typeface="Times New Roman"/>
                        </a:rPr>
                        <a:t> :</a:t>
                      </a: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00FF"/>
                          </a:solidFill>
                          <a:effectLst/>
                          <a:latin typeface="Cambria" panose="02040503050406030204" pitchFamily="18" charset="0"/>
                          <a:ea typeface="Times New Roman"/>
                        </a:rPr>
                        <a:t>string</a:t>
                      </a:r>
                      <a:r>
                        <a:rPr lang="en-US" sz="1900">
                          <a:effectLst/>
                          <a:latin typeface="Cambria" panose="02040503050406030204" pitchFamily="18" charset="0"/>
                          <a:ea typeface="Times New Roman"/>
                        </a:rPr>
                        <a:t> s = </a:t>
                      </a:r>
                      <a:r>
                        <a:rPr lang="en-US" sz="1900">
                          <a:solidFill>
                            <a:srgbClr val="800000"/>
                          </a:solidFill>
                          <a:effectLst/>
                          <a:latin typeface="Cambria" panose="02040503050406030204" pitchFamily="18" charset="0"/>
                          <a:ea typeface="Times New Roman"/>
                        </a:rPr>
                        <a:t>"Hello";</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a:t>
                      </a:r>
                      <a:r>
                        <a:rPr lang="en-US" sz="1900">
                          <a:solidFill>
                            <a:srgbClr val="008000"/>
                          </a:solidFill>
                          <a:effectLst/>
                          <a:latin typeface="Cambria" panose="02040503050406030204" pitchFamily="18" charset="0"/>
                          <a:ea typeface="Times New Roman"/>
                        </a:rPr>
                        <a:t>// Trả về chuỗi "Hero";</a:t>
                      </a:r>
                      <a:endParaRPr lang="en-US" sz="1900">
                        <a:effectLst/>
                        <a:latin typeface="Cambria" panose="02040503050406030204" pitchFamily="18" charset="0"/>
                        <a:ea typeface="Times New Roman"/>
                      </a:endParaRPr>
                    </a:p>
                    <a:p>
                      <a:pPr marL="0" marR="0">
                        <a:spcBef>
                          <a:spcPts val="0"/>
                        </a:spcBef>
                        <a:spcAft>
                          <a:spcPts val="0"/>
                        </a:spcAft>
                      </a:pPr>
                      <a:r>
                        <a:rPr lang="en-US" sz="1900">
                          <a:effectLst/>
                          <a:latin typeface="Cambria" panose="02040503050406030204" pitchFamily="18" charset="0"/>
                          <a:ea typeface="Times New Roman"/>
                        </a:rPr>
                        <a:t>        s = s.Replace(</a:t>
                      </a:r>
                      <a:r>
                        <a:rPr lang="en-US" sz="1900">
                          <a:solidFill>
                            <a:srgbClr val="800000"/>
                          </a:solidFill>
                          <a:effectLst/>
                          <a:latin typeface="Cambria" panose="02040503050406030204" pitchFamily="18" charset="0"/>
                          <a:ea typeface="Times New Roman"/>
                        </a:rPr>
                        <a:t>"ll"</a:t>
                      </a:r>
                      <a:r>
                        <a:rPr lang="en-US" sz="1900">
                          <a:effectLst/>
                          <a:latin typeface="Cambria" panose="02040503050406030204" pitchFamily="18" charset="0"/>
                          <a:ea typeface="Times New Roman"/>
                        </a:rPr>
                        <a:t>, </a:t>
                      </a:r>
                      <a:r>
                        <a:rPr lang="en-US" sz="1900">
                          <a:solidFill>
                            <a:srgbClr val="800000"/>
                          </a:solidFill>
                          <a:effectLst/>
                          <a:latin typeface="Cambria" panose="02040503050406030204" pitchFamily="18" charset="0"/>
                          <a:ea typeface="Times New Roman"/>
                        </a:rPr>
                        <a:t>"r"</a:t>
                      </a:r>
                      <a:r>
                        <a:rPr lang="en-US" sz="1900">
                          <a:effectLst/>
                          <a:latin typeface="Cambria" panose="02040503050406030204" pitchFamily="18" charset="0"/>
                          <a:ea typeface="Times New Roman"/>
                        </a:rPr>
                        <a: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9135883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0" name="Content Placeholder 3"/>
          <p:cNvGraphicFramePr>
            <a:graphicFrameLocks/>
          </p:cNvGraphicFramePr>
          <p:nvPr>
            <p:extLst>
              <p:ext uri="{D42A27DB-BD31-4B8C-83A1-F6EECF244321}">
                <p14:modId xmlns:p14="http://schemas.microsoft.com/office/powerpoint/2010/main" val="3252066093"/>
              </p:ext>
            </p:extLst>
          </p:nvPr>
        </p:nvGraphicFramePr>
        <p:xfrm>
          <a:off x="609600" y="1600200"/>
          <a:ext cx="7772400" cy="3091543"/>
        </p:xfrm>
        <a:graphic>
          <a:graphicData uri="http://schemas.openxmlformats.org/drawingml/2006/table">
            <a:tbl>
              <a:tblPr firstRow="1" firstCol="1" lastRow="1" lastCol="1" bandRow="1" bandCol="1"/>
              <a:tblGrid>
                <a:gridCol w="3048000"/>
                <a:gridCol w="4724400"/>
              </a:tblGrid>
              <a:tr h="653143">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2000">
                          <a:solidFill>
                            <a:srgbClr val="0000FF"/>
                          </a:solidFill>
                          <a:effectLst/>
                          <a:latin typeface="Cambria" panose="02040503050406030204" pitchFamily="18" charset="0"/>
                        </a:rPr>
                        <a:t>bool</a:t>
                      </a:r>
                      <a:r>
                        <a:rPr lang="en-US" sz="2000">
                          <a:solidFill>
                            <a:srgbClr val="000000"/>
                          </a:solidFill>
                          <a:effectLst/>
                          <a:latin typeface="Cambria" panose="02040503050406030204" pitchFamily="18" charset="0"/>
                        </a:rPr>
                        <a:t> </a:t>
                      </a:r>
                      <a:r>
                        <a:rPr lang="en-US" sz="2000" smtClean="0">
                          <a:solidFill>
                            <a:srgbClr val="000000"/>
                          </a:solidFill>
                          <a:effectLst/>
                          <a:latin typeface="Cambria" panose="02040503050406030204" pitchFamily="18" charset="0"/>
                        </a:rPr>
                        <a:t>StartsWith(</a:t>
                      </a:r>
                      <a:r>
                        <a:rPr lang="en-US" sz="2000" smtClean="0">
                          <a:solidFill>
                            <a:srgbClr val="0000FF"/>
                          </a:solidFill>
                          <a:effectLst/>
                          <a:latin typeface="Cambria" panose="02040503050406030204" pitchFamily="18" charset="0"/>
                        </a:rPr>
                        <a:t>string</a:t>
                      </a:r>
                      <a:r>
                        <a:rPr lang="en-US" sz="2000" smtClean="0">
                          <a:solidFill>
                            <a:srgbClr val="000000"/>
                          </a:solidFill>
                          <a:effectLst/>
                          <a:latin typeface="Cambria" panose="02040503050406030204" pitchFamily="18" charset="0"/>
                        </a:rPr>
                        <a:t> </a:t>
                      </a:r>
                      <a:r>
                        <a:rPr lang="en-US" sz="2000">
                          <a:solidFill>
                            <a:srgbClr val="000000"/>
                          </a:solidFill>
                          <a:effectLst/>
                          <a:latin typeface="Cambria" panose="02040503050406030204" pitchFamily="18" charset="0"/>
                        </a:rPr>
                        <a:t>value)</a:t>
                      </a:r>
                      <a:r>
                        <a:rPr lang="en-US" sz="2000" b="1">
                          <a:effectLst/>
                          <a:latin typeface="Cambria" panose="02040503050406030204" pitchFamily="18" charset="0"/>
                        </a:rPr>
                        <a:t> </a:t>
                      </a:r>
                      <a:endParaRPr lang="en-US" sz="20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Ngược lại với hàm EndsWith</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1937657">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2000">
                          <a:solidFill>
                            <a:srgbClr val="0000FF"/>
                          </a:solidFill>
                          <a:effectLst/>
                          <a:latin typeface="Cambria" panose="02040503050406030204" pitchFamily="18" charset="0"/>
                        </a:rPr>
                        <a:t>string</a:t>
                      </a:r>
                      <a:r>
                        <a:rPr lang="en-US" sz="2000">
                          <a:solidFill>
                            <a:srgbClr val="000000"/>
                          </a:solidFill>
                          <a:effectLst/>
                          <a:latin typeface="Cambria" panose="02040503050406030204" pitchFamily="18" charset="0"/>
                        </a:rPr>
                        <a:t> </a:t>
                      </a:r>
                      <a:r>
                        <a:rPr lang="en-US" sz="2000" smtClean="0">
                          <a:solidFill>
                            <a:srgbClr val="000000"/>
                          </a:solidFill>
                          <a:effectLst/>
                          <a:latin typeface="Cambria" panose="02040503050406030204" pitchFamily="18" charset="0"/>
                        </a:rPr>
                        <a:t>Substring(</a:t>
                      </a:r>
                      <a:r>
                        <a:rPr lang="en-US" sz="2000" smtClean="0">
                          <a:solidFill>
                            <a:srgbClr val="0000FF"/>
                          </a:solidFill>
                          <a:effectLst/>
                          <a:latin typeface="Cambria" panose="02040503050406030204" pitchFamily="18" charset="0"/>
                        </a:rPr>
                        <a:t>int</a:t>
                      </a:r>
                      <a:r>
                        <a:rPr lang="en-US" sz="2000" smtClean="0">
                          <a:solidFill>
                            <a:srgbClr val="000000"/>
                          </a:solidFill>
                          <a:effectLst/>
                          <a:latin typeface="Cambria" panose="02040503050406030204" pitchFamily="18" charset="0"/>
                        </a:rPr>
                        <a:t> </a:t>
                      </a:r>
                      <a:r>
                        <a:rPr lang="en-US" sz="2000">
                          <a:solidFill>
                            <a:srgbClr val="000000"/>
                          </a:solidFill>
                          <a:effectLst/>
                          <a:latin typeface="Cambria" panose="02040503050406030204" pitchFamily="18" charset="0"/>
                        </a:rPr>
                        <a:t>startIdx, </a:t>
                      </a:r>
                      <a:r>
                        <a:rPr lang="en-US" sz="2000">
                          <a:solidFill>
                            <a:srgbClr val="0000FF"/>
                          </a:solidFill>
                          <a:effectLst/>
                          <a:latin typeface="Cambria" panose="02040503050406030204" pitchFamily="18" charset="0"/>
                        </a:rPr>
                        <a:t>int</a:t>
                      </a:r>
                      <a:r>
                        <a:rPr lang="en-US" sz="2000">
                          <a:solidFill>
                            <a:srgbClr val="000000"/>
                          </a:solidFill>
                          <a:effectLst/>
                          <a:latin typeface="Cambria" panose="02040503050406030204" pitchFamily="18" charset="0"/>
                        </a:rPr>
                        <a:t> count)</a:t>
                      </a:r>
                      <a:r>
                        <a:rPr lang="en-US" sz="2000">
                          <a:effectLst/>
                          <a:latin typeface="Cambria" panose="02040503050406030204" pitchFamily="18" charset="0"/>
                        </a:rPr>
                        <a:t> </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chuỗi con trong chuỗi ban đầu, bắt đầu từ vị trí </a:t>
                      </a:r>
                      <a:r>
                        <a:rPr lang="en-US" sz="2000" i="1">
                          <a:effectLst/>
                          <a:latin typeface="Cambria" panose="02040503050406030204" pitchFamily="18" charset="0"/>
                          <a:ea typeface="Times New Roman"/>
                        </a:rPr>
                        <a:t>startIdx</a:t>
                      </a:r>
                      <a:r>
                        <a:rPr lang="en-US" sz="2000">
                          <a:effectLst/>
                          <a:latin typeface="Cambria" panose="02040503050406030204" pitchFamily="18" charset="0"/>
                          <a:ea typeface="Times New Roman"/>
                        </a:rPr>
                        <a:t> và có độ dài </a:t>
                      </a:r>
                      <a:r>
                        <a:rPr lang="en-US" sz="2000" i="1">
                          <a:effectLst/>
                          <a:latin typeface="Cambria" panose="02040503050406030204" pitchFamily="18" charset="0"/>
                          <a:ea typeface="Times New Roman"/>
                        </a:rPr>
                        <a:t>count</a:t>
                      </a:r>
                      <a:r>
                        <a:rPr lang="en-US" sz="2000">
                          <a:effectLst/>
                          <a:latin typeface="Cambria" panose="02040503050406030204" pitchFamily="18" charset="0"/>
                          <a:ea typeface="Times New Roman"/>
                        </a:rPr>
                        <a:t> ký tự.</a:t>
                      </a: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 s = </a:t>
                      </a:r>
                      <a:r>
                        <a:rPr lang="en-US" sz="2000">
                          <a:solidFill>
                            <a:srgbClr val="800000"/>
                          </a:solidFill>
                          <a:effectLst/>
                          <a:latin typeface="Cambria" panose="02040503050406030204" pitchFamily="18" charset="0"/>
                          <a:ea typeface="Times New Roman"/>
                        </a:rPr>
                        <a:t>"Hello";</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8000"/>
                          </a:solidFill>
                          <a:effectLst/>
                          <a:latin typeface="Cambria" panose="02040503050406030204" pitchFamily="18" charset="0"/>
                          <a:ea typeface="Times New Roman"/>
                        </a:rPr>
                        <a:t>// Trả về chuỗi "ell";</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s = s.Substring(1, 3);</a:t>
                      </a:r>
                    </a:p>
                    <a:p>
                      <a:pPr marL="0" marR="0">
                        <a:spcBef>
                          <a:spcPts val="0"/>
                        </a:spcBef>
                        <a:spcAft>
                          <a:spcPts val="0"/>
                        </a:spcAft>
                      </a:pPr>
                      <a:r>
                        <a:rPr lang="en-US" sz="2000" u="none" strike="noStrike">
                          <a:effectLst/>
                          <a:latin typeface="Cambria" panose="02040503050406030204" pitchFamily="18" charset="0"/>
                          <a:ea typeface="Times New Roman"/>
                        </a:rPr>
                        <a:t> </a:t>
                      </a:r>
                      <a:endParaRPr lang="en-US" sz="2000">
                        <a:effectLst/>
                        <a:latin typeface="Cambria" panose="02040503050406030204" pitchFamily="18" charset="0"/>
                        <a:ea typeface="Times New Roman"/>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26125832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9" name="Content Placeholder 3"/>
          <p:cNvGraphicFramePr>
            <a:graphicFrameLocks/>
          </p:cNvGraphicFramePr>
          <p:nvPr>
            <p:extLst>
              <p:ext uri="{D42A27DB-BD31-4B8C-83A1-F6EECF244321}">
                <p14:modId xmlns:p14="http://schemas.microsoft.com/office/powerpoint/2010/main" val="2476154482"/>
              </p:ext>
            </p:extLst>
          </p:nvPr>
        </p:nvGraphicFramePr>
        <p:xfrm>
          <a:off x="613976" y="1295400"/>
          <a:ext cx="7924800" cy="4724400"/>
        </p:xfrm>
        <a:graphic>
          <a:graphicData uri="http://schemas.openxmlformats.org/drawingml/2006/table">
            <a:tbl>
              <a:tblPr firstRow="1" firstCol="1" lastRow="1" lastCol="1" bandRow="1" bandCol="1"/>
              <a:tblGrid>
                <a:gridCol w="2945037"/>
                <a:gridCol w="4979763"/>
              </a:tblGrid>
              <a:tr h="85898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ToLower()</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chuỗi có kiểu chữ thường từ chuỗi ban đầu.</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85898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ToUpper()</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chuỗi có kiểu chữ hoa từ chuỗi ban đầu.</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128847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Trim()</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Trả về chuỗi mới sau khi bỏ đi các ký tự khoảng trắng ở đầu và cuối của chuỗi ban đầu. Tương tự hàm Trim trong thư viện hàm của VB.Net.</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85898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TrimEnd()</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Tương tự hàm Trim, nhưng chỉ bỏ đi các ký tự khoảng trắng ở cuối.</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858982">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TrimStart()</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 Tương tự hàm Trim, nhưng chỉ bỏ đi các ký tự khoảng trắng ở đầu.</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5361209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4800" y="558800"/>
            <a:ext cx="5181600" cy="508000"/>
            <a:chOff x="789624" y="1191463"/>
            <a:chExt cx="5181600" cy="508000"/>
          </a:xfrm>
        </p:grpSpPr>
        <p:sp>
          <p:nvSpPr>
            <p:cNvPr id="3" name="AutoShape 52"/>
            <p:cNvSpPr>
              <a:spLocks noChangeArrowheads="1"/>
            </p:cNvSpPr>
            <p:nvPr/>
          </p:nvSpPr>
          <p:spPr bwMode="gray">
            <a:xfrm>
              <a:off x="990600" y="1191463"/>
              <a:ext cx="4980624" cy="508000"/>
            </a:xfrm>
            <a:prstGeom prst="roundRect">
              <a:avLst>
                <a:gd name="adj" fmla="val 50000"/>
              </a:avLst>
            </a:prstGeom>
            <a:noFill/>
            <a:ln w="28575" algn="ctr">
              <a:solidFill>
                <a:srgbClr val="C0C0C0"/>
              </a:solidFill>
              <a:round/>
              <a:headEnd/>
              <a:tailEnd/>
            </a:ln>
            <a:effectLst/>
            <a:extLst>
              <a:ext uri="{909E8E84-426E-40DD-AFC4-6F175D3DCCD1}">
                <a14:hiddenFill xmlns:a14="http://schemas.microsoft.com/office/drawing/2010/main">
                  <a:gradFill rotWithShape="1">
                    <a:gsLst>
                      <a:gs pos="0">
                        <a:schemeClr val="accent1">
                          <a:gamma/>
                          <a:tint val="0"/>
                          <a:invGamma/>
                        </a:schemeClr>
                      </a:gs>
                      <a:gs pos="100000">
                        <a:schemeClr val="accent1"/>
                      </a:gs>
                    </a:gsLst>
                    <a:lin ang="0" scaled="1"/>
                  </a:grad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fontAlgn="base" hangingPunct="0">
                <a:spcBef>
                  <a:spcPct val="0"/>
                </a:spcBef>
                <a:spcAft>
                  <a:spcPct val="0"/>
                </a:spcAft>
              </a:pPr>
              <a:r>
                <a:rPr lang="en-US" sz="2400" b="1" smtClean="0">
                  <a:latin typeface="Cambria" panose="02040503050406030204" pitchFamily="18" charset="0"/>
                </a:rPr>
                <a:t>Các hàm xử lý Chuỗi</a:t>
              </a:r>
              <a:endParaRPr kumimoji="0" lang="en-US" sz="2400" b="1" i="0" u="none" strike="noStrike" kern="0" cap="none" spc="0" normalizeH="0" baseline="0" noProof="0" smtClean="0">
                <a:ln>
                  <a:noFill/>
                </a:ln>
                <a:solidFill>
                  <a:srgbClr val="000000"/>
                </a:solidFill>
                <a:effectLst/>
                <a:uLnTx/>
                <a:uFillTx/>
                <a:latin typeface="Cambria" panose="02040503050406030204" pitchFamily="18" charset="0"/>
              </a:endParaRPr>
            </a:p>
          </p:txBody>
        </p:sp>
        <p:grpSp>
          <p:nvGrpSpPr>
            <p:cNvPr id="4" name="Group 17"/>
            <p:cNvGrpSpPr>
              <a:grpSpLocks/>
            </p:cNvGrpSpPr>
            <p:nvPr/>
          </p:nvGrpSpPr>
          <p:grpSpPr bwMode="auto">
            <a:xfrm>
              <a:off x="789624" y="1295400"/>
              <a:ext cx="353376" cy="272472"/>
              <a:chOff x="1110" y="2656"/>
              <a:chExt cx="1549" cy="1351"/>
            </a:xfrm>
          </p:grpSpPr>
          <p:sp>
            <p:nvSpPr>
              <p:cNvPr id="5"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6"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sp>
            <p:nvSpPr>
              <p:cNvPr id="7"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EFB049">
                      <a:gamma/>
                      <a:shade val="46275"/>
                      <a:invGamma/>
                    </a:srgbClr>
                  </a:gs>
                  <a:gs pos="100000">
                    <a:srgbClr val="EFB049"/>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smtClean="0">
                  <a:ln>
                    <a:noFill/>
                  </a:ln>
                  <a:solidFill>
                    <a:srgbClr val="000000"/>
                  </a:solidFill>
                  <a:effectLst/>
                  <a:uLnTx/>
                  <a:uFillTx/>
                  <a:latin typeface="Arial" panose="020B0604020202020204" pitchFamily="34" charset="0"/>
                </a:endParaRPr>
              </a:p>
            </p:txBody>
          </p:sp>
        </p:grpSp>
      </p:grpSp>
      <p:graphicFrame>
        <p:nvGraphicFramePr>
          <p:cNvPr id="10" name="Content Placeholder 3"/>
          <p:cNvGraphicFramePr>
            <a:graphicFrameLocks/>
          </p:cNvGraphicFramePr>
          <p:nvPr>
            <p:extLst>
              <p:ext uri="{D42A27DB-BD31-4B8C-83A1-F6EECF244321}">
                <p14:modId xmlns:p14="http://schemas.microsoft.com/office/powerpoint/2010/main" val="2567643716"/>
              </p:ext>
            </p:extLst>
          </p:nvPr>
        </p:nvGraphicFramePr>
        <p:xfrm>
          <a:off x="633310" y="1143000"/>
          <a:ext cx="8001000" cy="4876800"/>
        </p:xfrm>
        <a:graphic>
          <a:graphicData uri="http://schemas.openxmlformats.org/drawingml/2006/table">
            <a:tbl>
              <a:tblPr lastRow="1" lastCol="1" bandRow="1" bandCol="1"/>
              <a:tblGrid>
                <a:gridCol w="1981200"/>
                <a:gridCol w="6019800"/>
              </a:tblGrid>
              <a:tr h="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Split </a:t>
                      </a:r>
                      <a:r>
                        <a:rPr lang="en-US" sz="1800" smtClean="0">
                          <a:solidFill>
                            <a:srgbClr val="000000"/>
                          </a:solidFill>
                          <a:effectLst/>
                          <a:latin typeface="Cambria" panose="02040503050406030204" pitchFamily="18" charset="0"/>
                        </a:rPr>
                        <a:t>(</a:t>
                      </a:r>
                      <a:r>
                        <a:rPr lang="en-US" sz="1800" smtClean="0">
                          <a:solidFill>
                            <a:srgbClr val="0000FF"/>
                          </a:solidFill>
                          <a:effectLst/>
                          <a:latin typeface="Cambria" panose="02040503050406030204" pitchFamily="18" charset="0"/>
                        </a:rPr>
                        <a:t>params</a:t>
                      </a:r>
                      <a:r>
                        <a:rPr lang="en-US" sz="1800" smtClean="0">
                          <a:solidFill>
                            <a:srgbClr val="000000"/>
                          </a:solidFill>
                          <a:effectLst/>
                          <a:latin typeface="Cambria" panose="02040503050406030204" pitchFamily="18" charset="0"/>
                        </a:rPr>
                        <a:t> </a:t>
                      </a:r>
                      <a:r>
                        <a:rPr lang="en-US" sz="1800">
                          <a:solidFill>
                            <a:srgbClr val="0000FF"/>
                          </a:solidFill>
                          <a:effectLst/>
                          <a:latin typeface="Cambria" panose="02040503050406030204" pitchFamily="18" charset="0"/>
                        </a:rPr>
                        <a:t>char</a:t>
                      </a:r>
                      <a:r>
                        <a:rPr lang="en-US" sz="1800">
                          <a:solidFill>
                            <a:srgbClr val="000000"/>
                          </a:solidFill>
                          <a:effectLst/>
                          <a:latin typeface="Cambria" panose="02040503050406030204" pitchFamily="18" charset="0"/>
                        </a:rPr>
                        <a:t>[] separator)</a:t>
                      </a:r>
                      <a:r>
                        <a:rPr lang="en-US" sz="1800">
                          <a:solidFill>
                            <a:srgbClr val="0000FF"/>
                          </a:solidFill>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 </a:t>
                      </a:r>
                      <a:r>
                        <a:rPr lang="en-US" sz="2000">
                          <a:effectLst/>
                          <a:latin typeface="Cambria" panose="02040503050406030204" pitchFamily="18" charset="0"/>
                          <a:ea typeface="Times New Roman"/>
                        </a:rPr>
                        <a:t> Trả về mảng các chuỗi con được phân cách bởi </a:t>
                      </a:r>
                      <a:r>
                        <a:rPr lang="en-US" sz="2000" i="1">
                          <a:effectLst/>
                          <a:latin typeface="Cambria" panose="02040503050406030204" pitchFamily="18" charset="0"/>
                          <a:ea typeface="Times New Roman"/>
                        </a:rPr>
                        <a:t>separator</a:t>
                      </a:r>
                      <a:endParaRPr lang="en-US" sz="2000">
                        <a:effectLst/>
                        <a:latin typeface="Cambria" panose="02040503050406030204" pitchFamily="18" charset="0"/>
                        <a:ea typeface="Times New Roman"/>
                      </a:endParaRP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a:effectLst/>
                          <a:latin typeface="Cambria" panose="02040503050406030204" pitchFamily="18" charset="0"/>
                          <a:ea typeface="Times New Roman"/>
                        </a:rPr>
                        <a:t>	</a:t>
                      </a: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str = </a:t>
                      </a:r>
                      <a:r>
                        <a:rPr lang="en-US" sz="2000">
                          <a:solidFill>
                            <a:srgbClr val="A31515"/>
                          </a:solidFill>
                          <a:effectLst/>
                          <a:latin typeface="Cambria" panose="02040503050406030204" pitchFamily="18" charset="0"/>
                          <a:ea typeface="Times New Roman"/>
                        </a:rPr>
                        <a:t>"mot,hai,ba"</a:t>
                      </a:r>
                      <a:r>
                        <a:rPr lang="en-US" sz="2000">
                          <a:effectLst/>
                          <a:latin typeface="Cambria" panose="02040503050406030204" pitchFamily="18" charset="0"/>
                          <a:ea typeface="Times New Roman"/>
                        </a:rPr>
                        <a:t>;</a:t>
                      </a:r>
                    </a:p>
                    <a:p>
                      <a:pPr marL="0" marR="0">
                        <a:spcBef>
                          <a:spcPts val="0"/>
                        </a:spcBef>
                        <a:spcAft>
                          <a:spcPts val="0"/>
                        </a:spcAft>
                      </a:pPr>
                      <a:r>
                        <a:rPr lang="it-IT" sz="2000">
                          <a:effectLst/>
                          <a:latin typeface="Cambria" panose="02040503050406030204" pitchFamily="18" charset="0"/>
                          <a:ea typeface="Times New Roman"/>
                        </a:rPr>
                        <a:t>       </a:t>
                      </a:r>
                      <a:r>
                        <a:rPr lang="it-IT" sz="2000">
                          <a:solidFill>
                            <a:srgbClr val="008000"/>
                          </a:solidFill>
                          <a:effectLst/>
                          <a:latin typeface="Cambria" panose="02040503050406030204" pitchFamily="18" charset="0"/>
                          <a:ea typeface="Times New Roman"/>
                        </a:rPr>
                        <a:t>//Tra ve mang gom {"mot", "hai", "ba"}</a:t>
                      </a:r>
                      <a:endParaRPr lang="en-US" sz="2000">
                        <a:effectLst/>
                        <a:latin typeface="Cambria" panose="02040503050406030204" pitchFamily="18" charset="0"/>
                        <a:ea typeface="Times New Roman"/>
                      </a:endParaRP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 str2 = str.Split(</a:t>
                      </a:r>
                      <a:r>
                        <a:rPr lang="en-US" sz="2000">
                          <a:solidFill>
                            <a:srgbClr val="A31515"/>
                          </a:solidFill>
                          <a:effectLst/>
                          <a:latin typeface="Cambria" panose="02040503050406030204" pitchFamily="18" charset="0"/>
                          <a:ea typeface="Times New Roman"/>
                        </a:rPr>
                        <a:t>','</a:t>
                      </a:r>
                      <a:r>
                        <a:rPr lang="en-US" sz="2000">
                          <a:effectLst/>
                          <a:latin typeface="Cambria" panose="02040503050406030204" pitchFamily="18" charset="0"/>
                          <a:ea typeface="Times New Roman"/>
                        </a:rPr>
                        <a:t>);</a:t>
                      </a:r>
                    </a:p>
                    <a:p>
                      <a:pPr marL="0" marR="0">
                        <a:spcBef>
                          <a:spcPts val="0"/>
                        </a:spcBef>
                        <a:spcAft>
                          <a:spcPts val="0"/>
                        </a:spcAft>
                      </a:pPr>
                      <a:r>
                        <a:rPr lang="en-US" sz="2000">
                          <a:effectLst/>
                          <a:latin typeface="Cambria" panose="02040503050406030204" pitchFamily="18" charset="0"/>
                          <a:ea typeface="Times New Roman"/>
                        </a:rPr>
                        <a:t>       </a:t>
                      </a:r>
                      <a:r>
                        <a:rPr lang="en-US" sz="2000">
                          <a:solidFill>
                            <a:srgbClr val="2B91AF"/>
                          </a:solidFill>
                          <a:effectLst/>
                          <a:latin typeface="Cambria" panose="02040503050406030204" pitchFamily="18" charset="0"/>
                          <a:ea typeface="Times New Roman"/>
                        </a:rPr>
                        <a:t>Console</a:t>
                      </a:r>
                      <a:r>
                        <a:rPr lang="en-US" sz="2000">
                          <a:effectLst/>
                          <a:latin typeface="Cambria" panose="02040503050406030204" pitchFamily="18" charset="0"/>
                          <a:ea typeface="Times New Roman"/>
                        </a:rPr>
                        <a:t>.WriteLine(str2[1]);</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r h="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a:solidFill>
                            <a:srgbClr val="0000FF"/>
                          </a:solidFill>
                          <a:effectLst/>
                          <a:latin typeface="Cambria" panose="02040503050406030204" pitchFamily="18" charset="0"/>
                        </a:rPr>
                        <a:t>static</a:t>
                      </a:r>
                      <a:r>
                        <a:rPr lang="en-US" sz="1800">
                          <a:solidFill>
                            <a:srgbClr val="000000"/>
                          </a:solidFill>
                          <a:effectLst/>
                          <a:latin typeface="Cambria" panose="02040503050406030204" pitchFamily="18" charset="0"/>
                        </a:rPr>
                        <a:t> </a:t>
                      </a:r>
                      <a:r>
                        <a:rPr lang="en-US" sz="180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Join </a:t>
                      </a:r>
                      <a:r>
                        <a:rPr lang="en-US" sz="1800" smtClean="0">
                          <a:solidFill>
                            <a:srgbClr val="000000"/>
                          </a:solidFill>
                          <a:effectLst/>
                          <a:latin typeface="Cambria" panose="02040503050406030204" pitchFamily="18" charset="0"/>
                        </a:rPr>
                        <a:t>(</a:t>
                      </a:r>
                      <a:r>
                        <a:rPr lang="en-US" sz="1800" smtClean="0">
                          <a:solidFill>
                            <a:srgbClr val="0000FF"/>
                          </a:solidFill>
                          <a:effectLst/>
                          <a:latin typeface="Cambria" panose="02040503050406030204" pitchFamily="18" charset="0"/>
                        </a:rPr>
                        <a:t>string</a:t>
                      </a:r>
                      <a:r>
                        <a:rPr lang="en-US" sz="1800" smtClean="0">
                          <a:solidFill>
                            <a:srgbClr val="000000"/>
                          </a:solidFill>
                          <a:effectLst/>
                          <a:latin typeface="Cambria" panose="02040503050406030204" pitchFamily="18" charset="0"/>
                        </a:rPr>
                        <a:t> </a:t>
                      </a:r>
                      <a:r>
                        <a:rPr lang="en-US" sz="1800">
                          <a:solidFill>
                            <a:srgbClr val="000000"/>
                          </a:solidFill>
                          <a:effectLst/>
                          <a:latin typeface="Cambria" panose="02040503050406030204" pitchFamily="18" charset="0"/>
                        </a:rPr>
                        <a:t>separator</a:t>
                      </a:r>
                      <a:r>
                        <a:rPr lang="en-US" sz="1800" smtClean="0">
                          <a:solidFill>
                            <a:srgbClr val="000000"/>
                          </a:solidFill>
                          <a:effectLst/>
                          <a:latin typeface="Cambria" panose="02040503050406030204" pitchFamily="18" charset="0"/>
                        </a:rPr>
                        <a:t>, </a:t>
                      </a:r>
                      <a:r>
                        <a:rPr lang="en-US" sz="1800" smtClean="0">
                          <a:solidFill>
                            <a:srgbClr val="0000FF"/>
                          </a:solidFill>
                          <a:effectLst/>
                          <a:latin typeface="Cambria" panose="02040503050406030204" pitchFamily="18" charset="0"/>
                        </a:rPr>
                        <a:t>string</a:t>
                      </a:r>
                      <a:r>
                        <a:rPr lang="en-US" sz="1800">
                          <a:solidFill>
                            <a:srgbClr val="000000"/>
                          </a:solidFill>
                          <a:effectLst/>
                          <a:latin typeface="Cambria" panose="02040503050406030204" pitchFamily="18" charset="0"/>
                        </a:rPr>
                        <a:t>[] value)</a:t>
                      </a:r>
                      <a:r>
                        <a:rPr lang="en-US" sz="1800">
                          <a:solidFill>
                            <a:srgbClr val="0000FF"/>
                          </a:solidFill>
                          <a:effectLst/>
                          <a:latin typeface="Cambria" panose="02040503050406030204" pitchFamily="18" charset="0"/>
                        </a:rPr>
                        <a:t> </a:t>
                      </a:r>
                      <a:endParaRPr lang="en-US" sz="1800">
                        <a:effectLst/>
                        <a:latin typeface="Cambria" panose="02040503050406030204" pitchFamily="18" charset="0"/>
                      </a:endParaRP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spcBef>
                          <a:spcPts val="0"/>
                        </a:spcBef>
                        <a:spcAft>
                          <a:spcPts val="0"/>
                        </a:spcAft>
                      </a:pPr>
                      <a:r>
                        <a:rPr lang="en-US" sz="2000" u="sng">
                          <a:effectLst/>
                          <a:latin typeface="Cambria" panose="02040503050406030204" pitchFamily="18" charset="0"/>
                          <a:ea typeface="Times New Roman"/>
                        </a:rPr>
                        <a:t>Nội dung:</a:t>
                      </a:r>
                      <a:r>
                        <a:rPr lang="en-US" sz="2000">
                          <a:effectLst/>
                          <a:latin typeface="Cambria" panose="02040503050406030204" pitchFamily="18" charset="0"/>
                          <a:ea typeface="Times New Roman"/>
                        </a:rPr>
                        <a:t> Nối các chuỗi trong mảng </a:t>
                      </a:r>
                      <a:r>
                        <a:rPr lang="en-US" sz="2000" i="1">
                          <a:effectLst/>
                          <a:latin typeface="Cambria" panose="02040503050406030204" pitchFamily="18" charset="0"/>
                          <a:ea typeface="Times New Roman"/>
                        </a:rPr>
                        <a:t>value </a:t>
                      </a:r>
                      <a:r>
                        <a:rPr lang="en-US" sz="2000">
                          <a:effectLst/>
                          <a:latin typeface="Cambria" panose="02040503050406030204" pitchFamily="18" charset="0"/>
                          <a:ea typeface="Times New Roman"/>
                        </a:rPr>
                        <a:t>thành 1 chuỗi, phân cách bởi </a:t>
                      </a:r>
                      <a:r>
                        <a:rPr lang="en-US" sz="2000" i="1">
                          <a:effectLst/>
                          <a:latin typeface="Cambria" panose="02040503050406030204" pitchFamily="18" charset="0"/>
                          <a:ea typeface="Times New Roman"/>
                        </a:rPr>
                        <a:t>separator</a:t>
                      </a:r>
                      <a:endParaRPr lang="en-US" sz="2000">
                        <a:effectLst/>
                        <a:latin typeface="Cambria" panose="02040503050406030204" pitchFamily="18" charset="0"/>
                        <a:ea typeface="Times New Roman"/>
                      </a:endParaRPr>
                    </a:p>
                    <a:p>
                      <a:pPr marL="0" marR="0">
                        <a:spcBef>
                          <a:spcPts val="0"/>
                        </a:spcBef>
                        <a:spcAft>
                          <a:spcPts val="0"/>
                        </a:spcAft>
                      </a:pPr>
                      <a:r>
                        <a:rPr lang="en-US" sz="2000" u="sng">
                          <a:effectLst/>
                          <a:latin typeface="Cambria" panose="02040503050406030204" pitchFamily="18" charset="0"/>
                          <a:ea typeface="Times New Roman"/>
                        </a:rPr>
                        <a:t>Ví dụ</a:t>
                      </a:r>
                      <a:r>
                        <a:rPr lang="en-US" sz="2000">
                          <a:effectLst/>
                          <a:latin typeface="Cambria" panose="02040503050406030204" pitchFamily="18" charset="0"/>
                          <a:ea typeface="Times New Roman"/>
                        </a:rPr>
                        <a:t> :</a:t>
                      </a: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 mang = </a:t>
                      </a:r>
                      <a:r>
                        <a:rPr lang="en-US" sz="2000">
                          <a:solidFill>
                            <a:srgbClr val="0000FF"/>
                          </a:solidFill>
                          <a:effectLst/>
                          <a:latin typeface="Cambria" panose="02040503050406030204" pitchFamily="18" charset="0"/>
                          <a:ea typeface="Times New Roman"/>
                        </a:rPr>
                        <a:t>new</a:t>
                      </a:r>
                      <a:r>
                        <a:rPr lang="en-US" sz="2000">
                          <a:effectLst/>
                          <a:latin typeface="Cambria" panose="02040503050406030204" pitchFamily="18" charset="0"/>
                          <a:ea typeface="Times New Roman"/>
                        </a:rPr>
                        <a:t> </a:t>
                      </a:r>
                      <a:r>
                        <a:rPr lang="en-US" sz="200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[3];</a:t>
                      </a:r>
                    </a:p>
                    <a:p>
                      <a:pPr marL="0" marR="0">
                        <a:spcBef>
                          <a:spcPts val="0"/>
                        </a:spcBef>
                        <a:spcAft>
                          <a:spcPts val="0"/>
                        </a:spcAft>
                      </a:pPr>
                      <a:r>
                        <a:rPr lang="en-US" sz="2000" smtClean="0">
                          <a:effectLst/>
                          <a:latin typeface="Cambria" panose="02040503050406030204" pitchFamily="18" charset="0"/>
                          <a:ea typeface="Times New Roman"/>
                        </a:rPr>
                        <a:t>mang[0</a:t>
                      </a:r>
                      <a:r>
                        <a:rPr lang="en-US" sz="2000">
                          <a:effectLst/>
                          <a:latin typeface="Cambria" panose="02040503050406030204" pitchFamily="18" charset="0"/>
                          <a:ea typeface="Times New Roman"/>
                        </a:rPr>
                        <a:t>] = </a:t>
                      </a:r>
                      <a:r>
                        <a:rPr lang="en-US" sz="2000">
                          <a:solidFill>
                            <a:srgbClr val="A31515"/>
                          </a:solidFill>
                          <a:effectLst/>
                          <a:latin typeface="Cambria" panose="02040503050406030204" pitchFamily="18" charset="0"/>
                          <a:ea typeface="Times New Roman"/>
                        </a:rPr>
                        <a:t>"mot"</a:t>
                      </a:r>
                      <a:r>
                        <a:rPr lang="en-US" sz="2000">
                          <a:effectLst/>
                          <a:latin typeface="Cambria" panose="02040503050406030204" pitchFamily="18" charset="0"/>
                          <a:ea typeface="Times New Roman"/>
                        </a:rPr>
                        <a:t>;</a:t>
                      </a:r>
                    </a:p>
                    <a:p>
                      <a:pPr marL="0" marR="0">
                        <a:spcBef>
                          <a:spcPts val="0"/>
                        </a:spcBef>
                        <a:spcAft>
                          <a:spcPts val="0"/>
                        </a:spcAft>
                      </a:pPr>
                      <a:r>
                        <a:rPr lang="it-IT" sz="2000" smtClean="0">
                          <a:effectLst/>
                          <a:latin typeface="Cambria" panose="02040503050406030204" pitchFamily="18" charset="0"/>
                          <a:ea typeface="Times New Roman"/>
                        </a:rPr>
                        <a:t>mang[1</a:t>
                      </a:r>
                      <a:r>
                        <a:rPr lang="it-IT" sz="2000">
                          <a:effectLst/>
                          <a:latin typeface="Cambria" panose="02040503050406030204" pitchFamily="18" charset="0"/>
                          <a:ea typeface="Times New Roman"/>
                        </a:rPr>
                        <a:t>] = </a:t>
                      </a:r>
                      <a:r>
                        <a:rPr lang="it-IT" sz="2000">
                          <a:solidFill>
                            <a:srgbClr val="A31515"/>
                          </a:solidFill>
                          <a:effectLst/>
                          <a:latin typeface="Cambria" panose="02040503050406030204" pitchFamily="18" charset="0"/>
                          <a:ea typeface="Times New Roman"/>
                        </a:rPr>
                        <a:t>"hai"</a:t>
                      </a:r>
                      <a:r>
                        <a:rPr lang="it-IT" sz="2000">
                          <a:effectLst/>
                          <a:latin typeface="Cambria" panose="02040503050406030204" pitchFamily="18" charset="0"/>
                          <a:ea typeface="Times New Roman"/>
                        </a:rPr>
                        <a:t>;</a:t>
                      </a:r>
                      <a:endParaRPr lang="en-US" sz="2000">
                        <a:effectLst/>
                        <a:latin typeface="Cambria" panose="02040503050406030204" pitchFamily="18" charset="0"/>
                        <a:ea typeface="Times New Roman"/>
                      </a:endParaRPr>
                    </a:p>
                    <a:p>
                      <a:pPr marL="0" marR="0">
                        <a:spcBef>
                          <a:spcPts val="0"/>
                        </a:spcBef>
                        <a:spcAft>
                          <a:spcPts val="0"/>
                        </a:spcAft>
                      </a:pPr>
                      <a:r>
                        <a:rPr lang="it-IT" sz="2000" smtClean="0">
                          <a:effectLst/>
                          <a:latin typeface="Cambria" panose="02040503050406030204" pitchFamily="18" charset="0"/>
                          <a:ea typeface="Times New Roman"/>
                        </a:rPr>
                        <a:t>mang[2</a:t>
                      </a:r>
                      <a:r>
                        <a:rPr lang="it-IT" sz="2000">
                          <a:effectLst/>
                          <a:latin typeface="Cambria" panose="02040503050406030204" pitchFamily="18" charset="0"/>
                          <a:ea typeface="Times New Roman"/>
                        </a:rPr>
                        <a:t>] = </a:t>
                      </a:r>
                      <a:r>
                        <a:rPr lang="it-IT" sz="2000">
                          <a:solidFill>
                            <a:srgbClr val="A31515"/>
                          </a:solidFill>
                          <a:effectLst/>
                          <a:latin typeface="Cambria" panose="02040503050406030204" pitchFamily="18" charset="0"/>
                          <a:ea typeface="Times New Roman"/>
                        </a:rPr>
                        <a:t>"ba"</a:t>
                      </a:r>
                      <a:r>
                        <a:rPr lang="it-IT" sz="2000">
                          <a:effectLst/>
                          <a:latin typeface="Cambria" panose="02040503050406030204" pitchFamily="18" charset="0"/>
                          <a:ea typeface="Times New Roman"/>
                        </a:rPr>
                        <a:t>;</a:t>
                      </a:r>
                      <a:endParaRPr lang="en-US" sz="2000">
                        <a:effectLst/>
                        <a:latin typeface="Cambria" panose="02040503050406030204" pitchFamily="18" charset="0"/>
                        <a:ea typeface="Times New Roman"/>
                      </a:endParaRPr>
                    </a:p>
                    <a:p>
                      <a:pPr marL="0" marR="0">
                        <a:spcBef>
                          <a:spcPts val="0"/>
                        </a:spcBef>
                        <a:spcAft>
                          <a:spcPts val="0"/>
                        </a:spcAft>
                      </a:pPr>
                      <a:r>
                        <a:rPr lang="it-IT" sz="2000" smtClean="0">
                          <a:solidFill>
                            <a:srgbClr val="008000"/>
                          </a:solidFill>
                          <a:effectLst/>
                          <a:latin typeface="Cambria" panose="02040503050406030204" pitchFamily="18" charset="0"/>
                          <a:ea typeface="Times New Roman"/>
                        </a:rPr>
                        <a:t>//</a:t>
                      </a:r>
                      <a:r>
                        <a:rPr lang="it-IT" sz="2000">
                          <a:solidFill>
                            <a:srgbClr val="008000"/>
                          </a:solidFill>
                          <a:effectLst/>
                          <a:latin typeface="Cambria" panose="02040503050406030204" pitchFamily="18" charset="0"/>
                          <a:ea typeface="Times New Roman"/>
                        </a:rPr>
                        <a:t>Tra ve chuoi "mot*hai*ba"</a:t>
                      </a:r>
                      <a:endParaRPr lang="en-US" sz="2000">
                        <a:effectLst/>
                        <a:latin typeface="Cambria" panose="02040503050406030204" pitchFamily="18" charset="0"/>
                        <a:ea typeface="Times New Roman"/>
                      </a:endParaRPr>
                    </a:p>
                    <a:p>
                      <a:pPr marL="0" marR="0">
                        <a:spcBef>
                          <a:spcPts val="0"/>
                        </a:spcBef>
                        <a:spcAft>
                          <a:spcPts val="0"/>
                        </a:spcAft>
                      </a:pPr>
                      <a:r>
                        <a:rPr lang="en-US" sz="2000" smtClean="0">
                          <a:solidFill>
                            <a:srgbClr val="0000FF"/>
                          </a:solidFill>
                          <a:effectLst/>
                          <a:latin typeface="Cambria" panose="02040503050406030204" pitchFamily="18" charset="0"/>
                          <a:ea typeface="Times New Roman"/>
                        </a:rPr>
                        <a:t>string</a:t>
                      </a:r>
                      <a:r>
                        <a:rPr lang="en-US" sz="2000" smtClean="0">
                          <a:effectLst/>
                          <a:latin typeface="Cambria" panose="02040503050406030204" pitchFamily="18" charset="0"/>
                          <a:ea typeface="Times New Roman"/>
                        </a:rPr>
                        <a:t> </a:t>
                      </a:r>
                      <a:r>
                        <a:rPr lang="en-US" sz="2000">
                          <a:effectLst/>
                          <a:latin typeface="Cambria" panose="02040503050406030204" pitchFamily="18" charset="0"/>
                          <a:ea typeface="Times New Roman"/>
                        </a:rPr>
                        <a:t>str = </a:t>
                      </a:r>
                      <a:r>
                        <a:rPr lang="en-US" sz="2000">
                          <a:solidFill>
                            <a:srgbClr val="0000FF"/>
                          </a:solidFill>
                          <a:effectLst/>
                          <a:latin typeface="Cambria" panose="02040503050406030204" pitchFamily="18" charset="0"/>
                          <a:ea typeface="Times New Roman"/>
                        </a:rPr>
                        <a:t>string</a:t>
                      </a:r>
                      <a:r>
                        <a:rPr lang="en-US" sz="2000">
                          <a:effectLst/>
                          <a:latin typeface="Cambria" panose="02040503050406030204" pitchFamily="18" charset="0"/>
                          <a:ea typeface="Times New Roman"/>
                        </a:rPr>
                        <a:t>.Join(</a:t>
                      </a:r>
                      <a:r>
                        <a:rPr lang="en-US" sz="2000">
                          <a:solidFill>
                            <a:srgbClr val="A31515"/>
                          </a:solidFill>
                          <a:effectLst/>
                          <a:latin typeface="Cambria" panose="02040503050406030204" pitchFamily="18" charset="0"/>
                          <a:ea typeface="Times New Roman"/>
                        </a:rPr>
                        <a:t>"*"</a:t>
                      </a:r>
                      <a:r>
                        <a:rPr lang="en-US" sz="2000">
                          <a:effectLst/>
                          <a:latin typeface="Cambria" panose="02040503050406030204" pitchFamily="18" charset="0"/>
                          <a:ea typeface="Times New Roman"/>
                        </a:rPr>
                        <a:t>, mang);</a:t>
                      </a:r>
                    </a:p>
                  </a:txBody>
                  <a:tcPr marL="68580" marR="68580" marT="0" marB="0">
                    <a:lnL w="12700" cmpd="sng">
                      <a:solidFill>
                        <a:srgbClr val="000066"/>
                      </a:solidFill>
                    </a:lnL>
                    <a:lnR w="12700" cmpd="sng">
                      <a:solidFill>
                        <a:srgbClr val="000066"/>
                      </a:solidFill>
                    </a:lnR>
                    <a:lnT w="12700" cmpd="sng">
                      <a:solidFill>
                        <a:srgbClr val="000066"/>
                      </a:solidFill>
                    </a:lnT>
                    <a:lnB w="12700" cmpd="sng">
                      <a:solidFill>
                        <a:srgbClr val="000066"/>
                      </a:solid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417185996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liste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914400"/>
            <a:ext cx="3378200" cy="3454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Donald_Duck_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1219200"/>
            <a:ext cx="2209800" cy="2638425"/>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6"/>
          <p:cNvSpPr txBox="1">
            <a:spLocks noChangeArrowheads="1"/>
          </p:cNvSpPr>
          <p:nvPr/>
        </p:nvSpPr>
        <p:spPr bwMode="auto">
          <a:xfrm>
            <a:off x="3733800" y="4673600"/>
            <a:ext cx="2667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6600">
                <a:latin typeface="VNI-Heather" pitchFamily="2" charset="0"/>
                <a:cs typeface="Arial" charset="0"/>
              </a:rPr>
              <a:t>END</a:t>
            </a:r>
          </a:p>
        </p:txBody>
      </p:sp>
    </p:spTree>
    <p:extLst>
      <p:ext uri="{BB962C8B-B14F-4D97-AF65-F5344CB8AC3E}">
        <p14:creationId xmlns:p14="http://schemas.microsoft.com/office/powerpoint/2010/main" val="409598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from="(-#ppt_w/2)" to="(#ppt_x)" calcmode="lin" valueType="num">
                                      <p:cBhvr>
                                        <p:cTn id="7" dur="600" fill="hold">
                                          <p:stCondLst>
                                            <p:cond delay="0"/>
                                          </p:stCondLst>
                                        </p:cTn>
                                        <p:tgtEl>
                                          <p:spTgt spid="5"/>
                                        </p:tgtEl>
                                        <p:attrNameLst>
                                          <p:attrName>ppt_x</p:attrName>
                                        </p:attrNameLst>
                                      </p:cBhvr>
                                    </p:anim>
                                    <p:anim from="0" to="-1.0" calcmode="lin" valueType="num">
                                      <p:cBhvr>
                                        <p:cTn id="8" dur="200" decel="50000" autoRev="1" fill="hold">
                                          <p:stCondLst>
                                            <p:cond delay="600"/>
                                          </p:stCondLst>
                                        </p:cTn>
                                        <p:tgtEl>
                                          <p:spTgt spid="5"/>
                                        </p:tgtEl>
                                        <p:attrNameLst>
                                          <p:attrName>xshear</p:attrName>
                                        </p:attrNameLst>
                                      </p:cBhvr>
                                    </p:anim>
                                    <p:animScale>
                                      <p:cBhvr>
                                        <p:cTn id="9" dur="200" decel="100000" autoRev="1" fill="hold">
                                          <p:stCondLst>
                                            <p:cond delay="600"/>
                                          </p:stCondLst>
                                        </p:cTn>
                                        <p:tgtEl>
                                          <p:spTgt spid="5"/>
                                        </p:tgtEl>
                                      </p:cBhvr>
                                      <p:from x="100000" y="100000"/>
                                      <p:to x="80000" y="100000"/>
                                    </p:animScale>
                                    <p:anim by="(#ppt_h/3+#ppt_w*0.1)" calcmode="lin" valueType="num">
                                      <p:cBhvr additive="sum">
                                        <p:cTn id="10" dur="200" decel="100000" autoRev="1" fill="hold">
                                          <p:stCondLst>
                                            <p:cond delay="600"/>
                                          </p:stCondLst>
                                        </p:cTn>
                                        <p:tgtEl>
                                          <p:spTgt spid="5"/>
                                        </p:tgtEl>
                                        <p:attrNameLst>
                                          <p:attrName>ppt_x</p:attrName>
                                        </p:attrNameLst>
                                      </p:cBhvr>
                                    </p:anim>
                                  </p:childTnLst>
                                </p:cTn>
                              </p:par>
                              <p:par>
                                <p:cTn id="11" presetID="5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4"/>
                                        </p:tgtEl>
                                        <p:attrNameLst>
                                          <p:attrName>ppt_x</p:attrName>
                                          <p:attrName>ppt_y</p:attrName>
                                        </p:attrNameLst>
                                      </p:cBhvr>
                                    </p:animMotion>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TotalTime>
  <Words>3537</Words>
  <Application>Microsoft Office PowerPoint</Application>
  <PresentationFormat>On-screen Show (4:3)</PresentationFormat>
  <Paragraphs>687</Paragraphs>
  <Slides>55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Cambria</vt:lpstr>
      <vt:lpstr>Consolas</vt:lpstr>
      <vt:lpstr>Arial</vt:lpstr>
      <vt:lpstr>Wingdings</vt:lpstr>
      <vt:lpstr>Courier New</vt:lpstr>
      <vt:lpstr>VNI-Heather</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cafe</cp:lastModifiedBy>
  <cp:revision>302</cp:revision>
  <dcterms:created xsi:type="dcterms:W3CDTF">2011-04-06T04:04:31Z</dcterms:created>
  <dcterms:modified xsi:type="dcterms:W3CDTF">2016-01-28T07:13:00Z</dcterms:modified>
</cp:coreProperties>
</file>