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60"/>
  </p:notesMasterIdLst>
  <p:sldIdLst>
    <p:sldId id="256" r:id="rId2"/>
    <p:sldId id="261" r:id="rId3"/>
    <p:sldId id="297" r:id="rId4"/>
    <p:sldId id="298" r:id="rId5"/>
    <p:sldId id="299" r:id="rId6"/>
    <p:sldId id="262" r:id="rId7"/>
    <p:sldId id="263" r:id="rId8"/>
    <p:sldId id="264" r:id="rId9"/>
    <p:sldId id="265" r:id="rId10"/>
    <p:sldId id="266" r:id="rId11"/>
    <p:sldId id="300" r:id="rId12"/>
    <p:sldId id="301" r:id="rId13"/>
    <p:sldId id="302" r:id="rId14"/>
    <p:sldId id="303" r:id="rId15"/>
    <p:sldId id="304" r:id="rId16"/>
    <p:sldId id="305" r:id="rId17"/>
    <p:sldId id="306" r:id="rId18"/>
    <p:sldId id="307" r:id="rId19"/>
    <p:sldId id="308" r:id="rId20"/>
    <p:sldId id="267" r:id="rId21"/>
    <p:sldId id="309" r:id="rId22"/>
    <p:sldId id="268" r:id="rId23"/>
    <p:sldId id="295" r:id="rId24"/>
    <p:sldId id="269" r:id="rId25"/>
    <p:sldId id="270" r:id="rId26"/>
    <p:sldId id="271" r:id="rId27"/>
    <p:sldId id="272" r:id="rId28"/>
    <p:sldId id="273" r:id="rId29"/>
    <p:sldId id="274" r:id="rId30"/>
    <p:sldId id="275" r:id="rId31"/>
    <p:sldId id="276" r:id="rId32"/>
    <p:sldId id="277" r:id="rId33"/>
    <p:sldId id="278" r:id="rId34"/>
    <p:sldId id="279" r:id="rId35"/>
    <p:sldId id="280" r:id="rId36"/>
    <p:sldId id="281" r:id="rId37"/>
    <p:sldId id="282" r:id="rId38"/>
    <p:sldId id="283" r:id="rId39"/>
    <p:sldId id="284" r:id="rId40"/>
    <p:sldId id="285" r:id="rId41"/>
    <p:sldId id="286" r:id="rId42"/>
    <p:sldId id="287" r:id="rId43"/>
    <p:sldId id="288" r:id="rId44"/>
    <p:sldId id="289" r:id="rId45"/>
    <p:sldId id="290" r:id="rId46"/>
    <p:sldId id="291" r:id="rId47"/>
    <p:sldId id="292" r:id="rId48"/>
    <p:sldId id="293" r:id="rId49"/>
    <p:sldId id="311" r:id="rId50"/>
    <p:sldId id="310" r:id="rId51"/>
    <p:sldId id="312" r:id="rId52"/>
    <p:sldId id="294" r:id="rId53"/>
    <p:sldId id="296" r:id="rId54"/>
    <p:sldId id="313" r:id="rId55"/>
    <p:sldId id="314" r:id="rId56"/>
    <p:sldId id="315" r:id="rId57"/>
    <p:sldId id="316" r:id="rId58"/>
    <p:sldId id="260" r:id="rId59"/>
  </p:sldIdLst>
  <p:sldSz cx="9144000" cy="6858000" type="screen4x3"/>
  <p:notesSz cx="6858000" cy="9144000"/>
  <p:embeddedFontLst>
    <p:embeddedFont>
      <p:font typeface="Verdana" panose="020B0604030504040204" pitchFamily="34" charset="0"/>
      <p:regular r:id="rId61"/>
      <p:bold r:id="rId62"/>
      <p:italic r:id="rId63"/>
      <p:boldItalic r:id="rId64"/>
    </p:embeddedFont>
    <p:embeddedFont>
      <p:font typeface="Cambria" panose="02040503050406030204" pitchFamily="18" charset="0"/>
      <p:regular r:id="rId65"/>
      <p:bold r:id="rId66"/>
      <p:italic r:id="rId67"/>
      <p:boldItalic r:id="rId68"/>
    </p:embeddedFont>
    <p:embeddedFont>
      <p:font typeface="VNI-Heather" panose="020B0604020202020204"/>
      <p:regular r:id="rId69"/>
    </p:embeddedFont>
    <p:embeddedFont>
      <p:font typeface="Consolas" panose="020B0609020204030204" pitchFamily="49" charset="0"/>
      <p:regular r:id="rId70"/>
      <p:bold r:id="rId71"/>
      <p:italic r:id="rId72"/>
      <p:boldItalic r:id="rId73"/>
    </p:embeddedFont>
    <p:embeddedFont>
      <p:font typeface="Tahoma" panose="020B0604030504040204" pitchFamily="34" charset="0"/>
      <p:regular r:id="rId74"/>
      <p:bold r:id="rId75"/>
    </p:embeddedFont>
    <p:embeddedFont>
      <p:font typeface="Calibri" panose="020F0502020204030204" pitchFamily="34" charset="0"/>
      <p:regular r:id="rId76"/>
      <p:bold r:id="rId77"/>
      <p:italic r:id="rId78"/>
      <p:boldItalic r:id="rId7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94671" autoAdjust="0"/>
  </p:normalViewPr>
  <p:slideViewPr>
    <p:cSldViewPr>
      <p:cViewPr varScale="1">
        <p:scale>
          <a:sx n="70" d="100"/>
          <a:sy n="70" d="100"/>
        </p:scale>
        <p:origin x="144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3.fntdata"/><Relationship Id="rId68" Type="http://schemas.openxmlformats.org/officeDocument/2006/relationships/font" Target="fonts/font8.fntdata"/><Relationship Id="rId76" Type="http://schemas.openxmlformats.org/officeDocument/2006/relationships/font" Target="fonts/font16.fntdata"/><Relationship Id="rId7" Type="http://schemas.openxmlformats.org/officeDocument/2006/relationships/slide" Target="slides/slide6.xml"/><Relationship Id="rId71"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6.fntdata"/><Relationship Id="rId74" Type="http://schemas.openxmlformats.org/officeDocument/2006/relationships/font" Target="fonts/font14.fntdata"/><Relationship Id="rId79" Type="http://schemas.openxmlformats.org/officeDocument/2006/relationships/font" Target="fonts/font19.fntdata"/><Relationship Id="rId5" Type="http://schemas.openxmlformats.org/officeDocument/2006/relationships/slide" Target="slides/slide4.xml"/><Relationship Id="rId61" Type="http://schemas.openxmlformats.org/officeDocument/2006/relationships/font" Target="fonts/font1.fntdata"/><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font" Target="fonts/font18.fntdata"/><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4.fntdata"/><Relationship Id="rId69" Type="http://schemas.openxmlformats.org/officeDocument/2006/relationships/font" Target="fonts/font9.fntdata"/><Relationship Id="rId77" Type="http://schemas.openxmlformats.org/officeDocument/2006/relationships/font" Target="fonts/font1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2.fntdata"/><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9F7025-33D9-4E9F-9955-A14222A03D05}" type="datetimeFigureOut">
              <a:rPr lang="en-US" smtClean="0"/>
              <a:t>11/02/2016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D3E3EA-CC6A-448F-83C3-9A526F33CF9E}" type="slidenum">
              <a:rPr lang="en-US" smtClean="0"/>
              <a:t>‹#›</a:t>
            </a:fld>
            <a:endParaRPr lang="en-US"/>
          </a:p>
        </p:txBody>
      </p:sp>
    </p:spTree>
    <p:extLst>
      <p:ext uri="{BB962C8B-B14F-4D97-AF65-F5344CB8AC3E}">
        <p14:creationId xmlns:p14="http://schemas.microsoft.com/office/powerpoint/2010/main" val="135252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6D3E3EA-CC6A-448F-83C3-9A526F33CF9E}" type="slidenum">
              <a:rPr lang="en-US" smtClean="0"/>
              <a:t>1</a:t>
            </a:fld>
            <a:endParaRPr lang="en-US"/>
          </a:p>
        </p:txBody>
      </p:sp>
    </p:spTree>
    <p:extLst>
      <p:ext uri="{BB962C8B-B14F-4D97-AF65-F5344CB8AC3E}">
        <p14:creationId xmlns:p14="http://schemas.microsoft.com/office/powerpoint/2010/main" val="4261854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20</a:t>
            </a:fld>
            <a:endParaRPr lang="en-US"/>
          </a:p>
        </p:txBody>
      </p:sp>
    </p:spTree>
    <p:extLst>
      <p:ext uri="{BB962C8B-B14F-4D97-AF65-F5344CB8AC3E}">
        <p14:creationId xmlns:p14="http://schemas.microsoft.com/office/powerpoint/2010/main" val="2244629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21</a:t>
            </a:fld>
            <a:endParaRPr lang="en-US"/>
          </a:p>
        </p:txBody>
      </p:sp>
    </p:spTree>
    <p:extLst>
      <p:ext uri="{BB962C8B-B14F-4D97-AF65-F5344CB8AC3E}">
        <p14:creationId xmlns:p14="http://schemas.microsoft.com/office/powerpoint/2010/main" val="301345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22</a:t>
            </a:fld>
            <a:endParaRPr lang="en-US"/>
          </a:p>
        </p:txBody>
      </p:sp>
    </p:spTree>
    <p:extLst>
      <p:ext uri="{BB962C8B-B14F-4D97-AF65-F5344CB8AC3E}">
        <p14:creationId xmlns:p14="http://schemas.microsoft.com/office/powerpoint/2010/main" val="2749680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23</a:t>
            </a:fld>
            <a:endParaRPr lang="en-US"/>
          </a:p>
        </p:txBody>
      </p:sp>
    </p:spTree>
    <p:extLst>
      <p:ext uri="{BB962C8B-B14F-4D97-AF65-F5344CB8AC3E}">
        <p14:creationId xmlns:p14="http://schemas.microsoft.com/office/powerpoint/2010/main" val="261750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24</a:t>
            </a:fld>
            <a:endParaRPr lang="en-US"/>
          </a:p>
        </p:txBody>
      </p:sp>
    </p:spTree>
    <p:extLst>
      <p:ext uri="{BB962C8B-B14F-4D97-AF65-F5344CB8AC3E}">
        <p14:creationId xmlns:p14="http://schemas.microsoft.com/office/powerpoint/2010/main" val="3166161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25</a:t>
            </a:fld>
            <a:endParaRPr lang="en-US"/>
          </a:p>
        </p:txBody>
      </p:sp>
    </p:spTree>
    <p:extLst>
      <p:ext uri="{BB962C8B-B14F-4D97-AF65-F5344CB8AC3E}">
        <p14:creationId xmlns:p14="http://schemas.microsoft.com/office/powerpoint/2010/main" val="103736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26</a:t>
            </a:fld>
            <a:endParaRPr lang="en-US"/>
          </a:p>
        </p:txBody>
      </p:sp>
    </p:spTree>
    <p:extLst>
      <p:ext uri="{BB962C8B-B14F-4D97-AF65-F5344CB8AC3E}">
        <p14:creationId xmlns:p14="http://schemas.microsoft.com/office/powerpoint/2010/main" val="3275600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27</a:t>
            </a:fld>
            <a:endParaRPr lang="en-US"/>
          </a:p>
        </p:txBody>
      </p:sp>
    </p:spTree>
    <p:extLst>
      <p:ext uri="{BB962C8B-B14F-4D97-AF65-F5344CB8AC3E}">
        <p14:creationId xmlns:p14="http://schemas.microsoft.com/office/powerpoint/2010/main" val="3183479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28</a:t>
            </a:fld>
            <a:endParaRPr lang="en-US"/>
          </a:p>
        </p:txBody>
      </p:sp>
    </p:spTree>
    <p:extLst>
      <p:ext uri="{BB962C8B-B14F-4D97-AF65-F5344CB8AC3E}">
        <p14:creationId xmlns:p14="http://schemas.microsoft.com/office/powerpoint/2010/main" val="579095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29</a:t>
            </a:fld>
            <a:endParaRPr lang="en-US"/>
          </a:p>
        </p:txBody>
      </p:sp>
    </p:spTree>
    <p:extLst>
      <p:ext uri="{BB962C8B-B14F-4D97-AF65-F5344CB8AC3E}">
        <p14:creationId xmlns:p14="http://schemas.microsoft.com/office/powerpoint/2010/main" val="997078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30</a:t>
            </a:fld>
            <a:endParaRPr lang="en-US"/>
          </a:p>
        </p:txBody>
      </p:sp>
    </p:spTree>
    <p:extLst>
      <p:ext uri="{BB962C8B-B14F-4D97-AF65-F5344CB8AC3E}">
        <p14:creationId xmlns:p14="http://schemas.microsoft.com/office/powerpoint/2010/main" val="2909681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31</a:t>
            </a:fld>
            <a:endParaRPr lang="en-US"/>
          </a:p>
        </p:txBody>
      </p:sp>
    </p:spTree>
    <p:extLst>
      <p:ext uri="{BB962C8B-B14F-4D97-AF65-F5344CB8AC3E}">
        <p14:creationId xmlns:p14="http://schemas.microsoft.com/office/powerpoint/2010/main" val="40498883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32</a:t>
            </a:fld>
            <a:endParaRPr lang="en-US"/>
          </a:p>
        </p:txBody>
      </p:sp>
    </p:spTree>
    <p:extLst>
      <p:ext uri="{BB962C8B-B14F-4D97-AF65-F5344CB8AC3E}">
        <p14:creationId xmlns:p14="http://schemas.microsoft.com/office/powerpoint/2010/main" val="27295824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33</a:t>
            </a:fld>
            <a:endParaRPr lang="en-US"/>
          </a:p>
        </p:txBody>
      </p:sp>
    </p:spTree>
    <p:extLst>
      <p:ext uri="{BB962C8B-B14F-4D97-AF65-F5344CB8AC3E}">
        <p14:creationId xmlns:p14="http://schemas.microsoft.com/office/powerpoint/2010/main" val="20111356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34</a:t>
            </a:fld>
            <a:endParaRPr lang="en-US"/>
          </a:p>
        </p:txBody>
      </p:sp>
    </p:spTree>
    <p:extLst>
      <p:ext uri="{BB962C8B-B14F-4D97-AF65-F5344CB8AC3E}">
        <p14:creationId xmlns:p14="http://schemas.microsoft.com/office/powerpoint/2010/main" val="3083588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35</a:t>
            </a:fld>
            <a:endParaRPr lang="en-US"/>
          </a:p>
        </p:txBody>
      </p:sp>
    </p:spTree>
    <p:extLst>
      <p:ext uri="{BB962C8B-B14F-4D97-AF65-F5344CB8AC3E}">
        <p14:creationId xmlns:p14="http://schemas.microsoft.com/office/powerpoint/2010/main" val="2274439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36</a:t>
            </a:fld>
            <a:endParaRPr lang="en-US"/>
          </a:p>
        </p:txBody>
      </p:sp>
    </p:spTree>
    <p:extLst>
      <p:ext uri="{BB962C8B-B14F-4D97-AF65-F5344CB8AC3E}">
        <p14:creationId xmlns:p14="http://schemas.microsoft.com/office/powerpoint/2010/main" val="3689737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37</a:t>
            </a:fld>
            <a:endParaRPr lang="en-US"/>
          </a:p>
        </p:txBody>
      </p:sp>
    </p:spTree>
    <p:extLst>
      <p:ext uri="{BB962C8B-B14F-4D97-AF65-F5344CB8AC3E}">
        <p14:creationId xmlns:p14="http://schemas.microsoft.com/office/powerpoint/2010/main" val="23837950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38</a:t>
            </a:fld>
            <a:endParaRPr lang="en-US"/>
          </a:p>
        </p:txBody>
      </p:sp>
    </p:spTree>
    <p:extLst>
      <p:ext uri="{BB962C8B-B14F-4D97-AF65-F5344CB8AC3E}">
        <p14:creationId xmlns:p14="http://schemas.microsoft.com/office/powerpoint/2010/main" val="42141038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39</a:t>
            </a:fld>
            <a:endParaRPr lang="en-US"/>
          </a:p>
        </p:txBody>
      </p:sp>
    </p:spTree>
    <p:extLst>
      <p:ext uri="{BB962C8B-B14F-4D97-AF65-F5344CB8AC3E}">
        <p14:creationId xmlns:p14="http://schemas.microsoft.com/office/powerpoint/2010/main" val="17436870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40</a:t>
            </a:fld>
            <a:endParaRPr lang="en-US"/>
          </a:p>
        </p:txBody>
      </p:sp>
    </p:spTree>
    <p:extLst>
      <p:ext uri="{BB962C8B-B14F-4D97-AF65-F5344CB8AC3E}">
        <p14:creationId xmlns:p14="http://schemas.microsoft.com/office/powerpoint/2010/main" val="32420471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41</a:t>
            </a:fld>
            <a:endParaRPr lang="en-US"/>
          </a:p>
        </p:txBody>
      </p:sp>
    </p:spTree>
    <p:extLst>
      <p:ext uri="{BB962C8B-B14F-4D97-AF65-F5344CB8AC3E}">
        <p14:creationId xmlns:p14="http://schemas.microsoft.com/office/powerpoint/2010/main" val="32725725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42</a:t>
            </a:fld>
            <a:endParaRPr lang="en-US"/>
          </a:p>
        </p:txBody>
      </p:sp>
    </p:spTree>
    <p:extLst>
      <p:ext uri="{BB962C8B-B14F-4D97-AF65-F5344CB8AC3E}">
        <p14:creationId xmlns:p14="http://schemas.microsoft.com/office/powerpoint/2010/main" val="1693364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43</a:t>
            </a:fld>
            <a:endParaRPr lang="en-US"/>
          </a:p>
        </p:txBody>
      </p:sp>
    </p:spTree>
    <p:extLst>
      <p:ext uri="{BB962C8B-B14F-4D97-AF65-F5344CB8AC3E}">
        <p14:creationId xmlns:p14="http://schemas.microsoft.com/office/powerpoint/2010/main" val="388160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44</a:t>
            </a:fld>
            <a:endParaRPr lang="en-US"/>
          </a:p>
        </p:txBody>
      </p:sp>
    </p:spTree>
    <p:extLst>
      <p:ext uri="{BB962C8B-B14F-4D97-AF65-F5344CB8AC3E}">
        <p14:creationId xmlns:p14="http://schemas.microsoft.com/office/powerpoint/2010/main" val="527247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45</a:t>
            </a:fld>
            <a:endParaRPr lang="en-US"/>
          </a:p>
        </p:txBody>
      </p:sp>
    </p:spTree>
    <p:extLst>
      <p:ext uri="{BB962C8B-B14F-4D97-AF65-F5344CB8AC3E}">
        <p14:creationId xmlns:p14="http://schemas.microsoft.com/office/powerpoint/2010/main" val="567855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46</a:t>
            </a:fld>
            <a:endParaRPr lang="en-US"/>
          </a:p>
        </p:txBody>
      </p:sp>
    </p:spTree>
    <p:extLst>
      <p:ext uri="{BB962C8B-B14F-4D97-AF65-F5344CB8AC3E}">
        <p14:creationId xmlns:p14="http://schemas.microsoft.com/office/powerpoint/2010/main" val="33405272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47</a:t>
            </a:fld>
            <a:endParaRPr lang="en-US"/>
          </a:p>
        </p:txBody>
      </p:sp>
    </p:spTree>
    <p:extLst>
      <p:ext uri="{BB962C8B-B14F-4D97-AF65-F5344CB8AC3E}">
        <p14:creationId xmlns:p14="http://schemas.microsoft.com/office/powerpoint/2010/main" val="341199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48</a:t>
            </a:fld>
            <a:endParaRPr lang="en-US"/>
          </a:p>
        </p:txBody>
      </p:sp>
    </p:spTree>
    <p:extLst>
      <p:ext uri="{BB962C8B-B14F-4D97-AF65-F5344CB8AC3E}">
        <p14:creationId xmlns:p14="http://schemas.microsoft.com/office/powerpoint/2010/main" val="32547715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49</a:t>
            </a:fld>
            <a:endParaRPr lang="en-US"/>
          </a:p>
        </p:txBody>
      </p:sp>
    </p:spTree>
    <p:extLst>
      <p:ext uri="{BB962C8B-B14F-4D97-AF65-F5344CB8AC3E}">
        <p14:creationId xmlns:p14="http://schemas.microsoft.com/office/powerpoint/2010/main" val="7081182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50</a:t>
            </a:fld>
            <a:endParaRPr lang="en-US"/>
          </a:p>
        </p:txBody>
      </p:sp>
    </p:spTree>
    <p:extLst>
      <p:ext uri="{BB962C8B-B14F-4D97-AF65-F5344CB8AC3E}">
        <p14:creationId xmlns:p14="http://schemas.microsoft.com/office/powerpoint/2010/main" val="28119248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51</a:t>
            </a:fld>
            <a:endParaRPr lang="en-US"/>
          </a:p>
        </p:txBody>
      </p:sp>
    </p:spTree>
    <p:extLst>
      <p:ext uri="{BB962C8B-B14F-4D97-AF65-F5344CB8AC3E}">
        <p14:creationId xmlns:p14="http://schemas.microsoft.com/office/powerpoint/2010/main" val="36241214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52</a:t>
            </a:fld>
            <a:endParaRPr lang="en-US"/>
          </a:p>
        </p:txBody>
      </p:sp>
    </p:spTree>
    <p:extLst>
      <p:ext uri="{BB962C8B-B14F-4D97-AF65-F5344CB8AC3E}">
        <p14:creationId xmlns:p14="http://schemas.microsoft.com/office/powerpoint/2010/main" val="38274332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53</a:t>
            </a:fld>
            <a:endParaRPr lang="en-US"/>
          </a:p>
        </p:txBody>
      </p:sp>
    </p:spTree>
    <p:extLst>
      <p:ext uri="{BB962C8B-B14F-4D97-AF65-F5344CB8AC3E}">
        <p14:creationId xmlns:p14="http://schemas.microsoft.com/office/powerpoint/2010/main" val="32517352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54</a:t>
            </a:fld>
            <a:endParaRPr lang="en-US"/>
          </a:p>
        </p:txBody>
      </p:sp>
    </p:spTree>
    <p:extLst>
      <p:ext uri="{BB962C8B-B14F-4D97-AF65-F5344CB8AC3E}">
        <p14:creationId xmlns:p14="http://schemas.microsoft.com/office/powerpoint/2010/main" val="35548722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55</a:t>
            </a:fld>
            <a:endParaRPr lang="en-US"/>
          </a:p>
        </p:txBody>
      </p:sp>
    </p:spTree>
    <p:extLst>
      <p:ext uri="{BB962C8B-B14F-4D97-AF65-F5344CB8AC3E}">
        <p14:creationId xmlns:p14="http://schemas.microsoft.com/office/powerpoint/2010/main" val="16951612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56</a:t>
            </a:fld>
            <a:endParaRPr lang="en-US"/>
          </a:p>
        </p:txBody>
      </p:sp>
    </p:spTree>
    <p:extLst>
      <p:ext uri="{BB962C8B-B14F-4D97-AF65-F5344CB8AC3E}">
        <p14:creationId xmlns:p14="http://schemas.microsoft.com/office/powerpoint/2010/main" val="13183886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57</a:t>
            </a:fld>
            <a:endParaRPr lang="en-US"/>
          </a:p>
        </p:txBody>
      </p:sp>
    </p:spTree>
    <p:extLst>
      <p:ext uri="{BB962C8B-B14F-4D97-AF65-F5344CB8AC3E}">
        <p14:creationId xmlns:p14="http://schemas.microsoft.com/office/powerpoint/2010/main" val="29977480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58</a:t>
            </a:fld>
            <a:endParaRPr lang="en-US"/>
          </a:p>
        </p:txBody>
      </p:sp>
    </p:spTree>
    <p:extLst>
      <p:ext uri="{BB962C8B-B14F-4D97-AF65-F5344CB8AC3E}">
        <p14:creationId xmlns:p14="http://schemas.microsoft.com/office/powerpoint/2010/main" val="1427860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11/02/2016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3636725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37"/>
          <p:cNvSpPr>
            <a:spLocks noChangeArrowheads="1"/>
          </p:cNvSpPr>
          <p:nvPr userDrawn="1"/>
        </p:nvSpPr>
        <p:spPr bwMode="auto">
          <a:xfrm flipH="1">
            <a:off x="0" y="6504057"/>
            <a:ext cx="9144000" cy="353943"/>
          </a:xfrm>
          <a:prstGeom prst="rect">
            <a:avLst/>
          </a:prstGeom>
          <a:gradFill rotWithShape="1">
            <a:gsLst>
              <a:gs pos="0">
                <a:schemeClr val="bg1"/>
              </a:gs>
              <a:gs pos="100000">
                <a:srgbClr val="FF6600"/>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r">
              <a:lnSpc>
                <a:spcPct val="180000"/>
              </a:lnSpc>
            </a:pPr>
            <a:endParaRPr lang="en-US" sz="1100" b="1" baseline="0" smtClean="0">
              <a:solidFill>
                <a:srgbClr val="0070C0"/>
              </a:solidFill>
              <a:latin typeface="Times New Roman" pitchFamily="18" charset="0"/>
              <a:cs typeface="Times New Roman" pitchFamily="18" charset="0"/>
            </a:endParaRPr>
          </a:p>
        </p:txBody>
      </p:sp>
      <p:sp>
        <p:nvSpPr>
          <p:cNvPr id="11" name="Slide Number Placeholder 5"/>
          <p:cNvSpPr>
            <a:spLocks noGrp="1"/>
          </p:cNvSpPr>
          <p:nvPr>
            <p:ph type="sldNum" sz="quarter" idx="12"/>
          </p:nvPr>
        </p:nvSpPr>
        <p:spPr>
          <a:xfrm>
            <a:off x="6553200" y="6467475"/>
            <a:ext cx="2133600" cy="365125"/>
          </a:xfrm>
        </p:spPr>
        <p:txBody>
          <a:bodyPr/>
          <a:lstStyle>
            <a:lvl1pPr>
              <a:defRPr sz="1600" b="1">
                <a:solidFill>
                  <a:srgbClr val="002060"/>
                </a:solidFill>
              </a:defRPr>
            </a:lvl1pPr>
          </a:lstStyle>
          <a:p>
            <a:fld id="{48FE5571-560F-4DFC-BA97-61ACA5F7ADE1}" type="slidenum">
              <a:rPr lang="en-US" smtClean="0"/>
              <a:pPr/>
              <a:t>‹#›</a:t>
            </a:fld>
            <a:endParaRPr lang="en-US"/>
          </a:p>
        </p:txBody>
      </p:sp>
      <p:sp>
        <p:nvSpPr>
          <p:cNvPr id="12" name="Rectangle 11"/>
          <p:cNvSpPr>
            <a:spLocks noChangeArrowheads="1"/>
          </p:cNvSpPr>
          <p:nvPr userDrawn="1"/>
        </p:nvSpPr>
        <p:spPr bwMode="auto">
          <a:xfrm>
            <a:off x="0" y="-9009"/>
            <a:ext cx="9144000" cy="376642"/>
          </a:xfrm>
          <a:prstGeom prst="rect">
            <a:avLst/>
          </a:prstGeom>
          <a:gradFill rotWithShape="1">
            <a:gsLst>
              <a:gs pos="0">
                <a:schemeClr val="bg1"/>
              </a:gs>
              <a:gs pos="100000">
                <a:srgbClr val="FF6600"/>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80000"/>
              </a:lnSpc>
            </a:pPr>
            <a:r>
              <a:rPr lang="en-US" sz="1200" b="1" smtClean="0">
                <a:solidFill>
                  <a:schemeClr val="tx2"/>
                </a:solidFill>
                <a:latin typeface="Cambria" panose="02040503050406030204" pitchFamily="18" charset="0"/>
              </a:rPr>
              <a:t>Khoa</a:t>
            </a:r>
            <a:r>
              <a:rPr lang="en-US" sz="1200" b="1" baseline="0" smtClean="0">
                <a:solidFill>
                  <a:schemeClr val="tx2"/>
                </a:solidFill>
                <a:latin typeface="Cambria" panose="02040503050406030204" pitchFamily="18" charset="0"/>
              </a:rPr>
              <a:t> Hệ Thống Thông Tin</a:t>
            </a:r>
            <a:endParaRPr lang="en-US" sz="1200" b="1" baseline="0" smtClean="0">
              <a:solidFill>
                <a:srgbClr val="0070C0"/>
              </a:solidFill>
              <a:latin typeface="Cambria" panose="02040503050406030204" pitchFamily="18" charset="0"/>
              <a:cs typeface="Times New Roman" pitchFamily="18" charset="0"/>
            </a:endParaRP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6734"/>
            <a:ext cx="457200" cy="457200"/>
          </a:xfrm>
          <a:prstGeom prst="rect">
            <a:avLst/>
          </a:prstGeom>
        </p:spPr>
      </p:pic>
      <p:sp>
        <p:nvSpPr>
          <p:cNvPr id="3" name="TextBox 2"/>
          <p:cNvSpPr txBox="1"/>
          <p:nvPr userDrawn="1"/>
        </p:nvSpPr>
        <p:spPr>
          <a:xfrm>
            <a:off x="381000" y="-66020"/>
            <a:ext cx="2106346" cy="492443"/>
          </a:xfrm>
          <a:prstGeom prst="rect">
            <a:avLst/>
          </a:prstGeom>
          <a:noFill/>
        </p:spPr>
        <p:txBody>
          <a:bodyPr wrap="none" rtlCol="0">
            <a:spAutoFit/>
          </a:bodyPr>
          <a:lstStyle/>
          <a:p>
            <a:pPr algn="ctr"/>
            <a:r>
              <a:rPr lang="en-US" sz="1300" b="1" smtClean="0">
                <a:solidFill>
                  <a:srgbClr val="002060"/>
                </a:solidFill>
                <a:latin typeface="Cambria" panose="02040503050406030204" pitchFamily="18" charset="0"/>
              </a:rPr>
              <a:t>Đại</a:t>
            </a:r>
            <a:r>
              <a:rPr lang="en-US" sz="1300" b="1" baseline="0" smtClean="0">
                <a:solidFill>
                  <a:srgbClr val="002060"/>
                </a:solidFill>
                <a:latin typeface="Cambria" panose="02040503050406030204" pitchFamily="18" charset="0"/>
              </a:rPr>
              <a:t> Học Quốc Gia TP.HCM</a:t>
            </a:r>
          </a:p>
          <a:p>
            <a:pPr algn="ctr"/>
            <a:r>
              <a:rPr lang="en-US" sz="1300" b="1" baseline="0" smtClean="0">
                <a:solidFill>
                  <a:srgbClr val="002060"/>
                </a:solidFill>
                <a:latin typeface="Cambria" panose="02040503050406030204" pitchFamily="18" charset="0"/>
              </a:rPr>
              <a:t>Đại Học Kinh Tế Luật</a:t>
            </a:r>
            <a:endParaRPr lang="en-US" sz="1300" b="1">
              <a:solidFill>
                <a:srgbClr val="002060"/>
              </a:solidFill>
              <a:latin typeface="Cambria" panose="02040503050406030204" pitchFamily="18" charset="0"/>
            </a:endParaRPr>
          </a:p>
        </p:txBody>
      </p:sp>
    </p:spTree>
    <p:extLst>
      <p:ext uri="{BB962C8B-B14F-4D97-AF65-F5344CB8AC3E}">
        <p14:creationId xmlns:p14="http://schemas.microsoft.com/office/powerpoint/2010/main" val="2055692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DF62C2-72EA-4953-A1D6-568F980002B8}" type="datetimeFigureOut">
              <a:rPr lang="en-US" smtClean="0"/>
              <a:t>11/02/2016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15203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ADF62C2-72EA-4953-A1D6-568F980002B8}" type="datetimeFigureOut">
              <a:rPr lang="en-US" smtClean="0"/>
              <a:t>11/02/2016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1362123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ADF62C2-72EA-4953-A1D6-568F980002B8}" type="datetimeFigureOut">
              <a:rPr lang="en-US" smtClean="0"/>
              <a:t>11/02/2016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3526098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ADF62C2-72EA-4953-A1D6-568F980002B8}" type="datetimeFigureOut">
              <a:rPr lang="en-US" smtClean="0"/>
              <a:t>11/02/2016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232146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DF62C2-72EA-4953-A1D6-568F980002B8}" type="datetimeFigureOut">
              <a:rPr lang="en-US" smtClean="0"/>
              <a:t>11/02/2016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63858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F62C2-72EA-4953-A1D6-568F980002B8}" type="datetimeFigureOut">
              <a:rPr lang="en-US" smtClean="0"/>
              <a:t>11/02/2016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98128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F62C2-72EA-4953-A1D6-568F980002B8}" type="datetimeFigureOut">
              <a:rPr lang="en-US" smtClean="0"/>
              <a:t>11/02/2016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869714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11/02/2016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2941193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11/02/2016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231218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DF62C2-72EA-4953-A1D6-568F980002B8}" type="datetimeFigureOut">
              <a:rPr lang="en-US" smtClean="0"/>
              <a:t>11/02/2016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E5571-560F-4DFC-BA97-61ACA5F7ADE1}" type="slidenum">
              <a:rPr lang="en-US" smtClean="0"/>
              <a:t>‹#›</a:t>
            </a:fld>
            <a:endParaRPr lang="en-US"/>
          </a:p>
        </p:txBody>
      </p:sp>
    </p:spTree>
    <p:extLst>
      <p:ext uri="{BB962C8B-B14F-4D97-AF65-F5344CB8AC3E}">
        <p14:creationId xmlns:p14="http://schemas.microsoft.com/office/powerpoint/2010/main" val="2548844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2"/>
          <p:cNvSpPr txBox="1">
            <a:spLocks/>
          </p:cNvSpPr>
          <p:nvPr/>
        </p:nvSpPr>
        <p:spPr bwMode="black">
          <a:xfrm>
            <a:off x="838200" y="990600"/>
            <a:ext cx="70866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Clr>
                <a:schemeClr val="hlink"/>
              </a:buClr>
              <a:buFont typeface="Wingdings" pitchFamily="2" charset="2"/>
              <a:buNone/>
              <a:defRPr sz="2800" b="0">
                <a:solidFill>
                  <a:schemeClr val="bg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marR="0" lvl="0" indent="0" algn="ctr"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Chương 4</a:t>
            </a:r>
            <a:endParaRPr kumimoji="0" lang="en-US" sz="2800" b="1" i="0" u="none" strike="noStrike" kern="0" cap="none" spc="0" normalizeH="0" baseline="0" noProof="0">
              <a:ln>
                <a:noFill/>
              </a:ln>
              <a:solidFill>
                <a:srgbClr val="002060"/>
              </a:solidFill>
              <a:effectLst/>
              <a:uLnTx/>
              <a:uFillTx/>
              <a:latin typeface="Cambria" panose="02040503050406030204" pitchFamily="18" charset="0"/>
            </a:endParaRPr>
          </a:p>
        </p:txBody>
      </p:sp>
      <p:sp>
        <p:nvSpPr>
          <p:cNvPr id="7" name="Title 1"/>
          <p:cNvSpPr txBox="1">
            <a:spLocks/>
          </p:cNvSpPr>
          <p:nvPr/>
        </p:nvSpPr>
        <p:spPr bwMode="auto">
          <a:xfrm>
            <a:off x="1143000" y="2514600"/>
            <a:ext cx="7239000" cy="6318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800" b="1">
                <a:solidFill>
                  <a:schemeClr val="bg2"/>
                </a:solidFill>
                <a:latin typeface="+mj-lt"/>
                <a:ea typeface="+mj-ea"/>
                <a:cs typeface="+mj-cs"/>
              </a:defRPr>
            </a:lvl1pPr>
            <a:lvl2pPr algn="ctr" rtl="0" eaLnBrk="1" fontAlgn="base" hangingPunct="1">
              <a:spcBef>
                <a:spcPct val="0"/>
              </a:spcBef>
              <a:spcAft>
                <a:spcPct val="0"/>
              </a:spcAft>
              <a:defRPr sz="3600" b="1">
                <a:solidFill>
                  <a:schemeClr val="bg1"/>
                </a:solidFill>
                <a:latin typeface="Arial" charset="0"/>
              </a:defRPr>
            </a:lvl2pPr>
            <a:lvl3pPr algn="ctr" rtl="0" eaLnBrk="1" fontAlgn="base" hangingPunct="1">
              <a:spcBef>
                <a:spcPct val="0"/>
              </a:spcBef>
              <a:spcAft>
                <a:spcPct val="0"/>
              </a:spcAft>
              <a:defRPr sz="3600" b="1">
                <a:solidFill>
                  <a:schemeClr val="bg1"/>
                </a:solidFill>
                <a:latin typeface="Arial" charset="0"/>
              </a:defRPr>
            </a:lvl3pPr>
            <a:lvl4pPr algn="ctr" rtl="0" eaLnBrk="1" fontAlgn="base" hangingPunct="1">
              <a:spcBef>
                <a:spcPct val="0"/>
              </a:spcBef>
              <a:spcAft>
                <a:spcPct val="0"/>
              </a:spcAft>
              <a:defRPr sz="3600" b="1">
                <a:solidFill>
                  <a:schemeClr val="bg1"/>
                </a:solidFill>
                <a:latin typeface="Arial" charset="0"/>
              </a:defRPr>
            </a:lvl4pPr>
            <a:lvl5pPr algn="ctr" rtl="0" eaLnBrk="1" fontAlgn="base" hangingPunct="1">
              <a:spcBef>
                <a:spcPct val="0"/>
              </a:spcBef>
              <a:spcAft>
                <a:spcPct val="0"/>
              </a:spcAft>
              <a:defRPr sz="3600" b="1">
                <a:solidFill>
                  <a:schemeClr val="bg1"/>
                </a:solidFill>
                <a:latin typeface="Arial"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kern="0" smtClean="0">
                <a:solidFill>
                  <a:srgbClr val="002060"/>
                </a:solidFill>
                <a:latin typeface="Cambria" panose="02040503050406030204" pitchFamily="18" charset="0"/>
              </a:rPr>
              <a:t>Lớp và đối </a:t>
            </a:r>
            <a:r>
              <a:rPr lang="en-US" kern="0" smtClean="0">
                <a:solidFill>
                  <a:srgbClr val="002060"/>
                </a:solidFill>
                <a:latin typeface="Cambria" panose="02040503050406030204" pitchFamily="18" charset="0"/>
              </a:rPr>
              <a:t>tượng</a:t>
            </a:r>
            <a:endParaRPr kumimoji="0" lang="en-US" sz="4800" b="1" i="0" u="none" strike="noStrike" kern="0" cap="none" spc="0" normalizeH="0" baseline="0" noProof="0">
              <a:ln>
                <a:noFill/>
              </a:ln>
              <a:solidFill>
                <a:srgbClr val="002060"/>
              </a:solidFill>
              <a:effectLst/>
              <a:uLnTx/>
              <a:uFillTx/>
              <a:latin typeface="Cambria" panose="02040503050406030204" pitchFamily="18"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0" y="4572000"/>
            <a:ext cx="2144973" cy="170096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0" y="4890800"/>
            <a:ext cx="2728882" cy="1063359"/>
          </a:xfrm>
          <a:prstGeom prst="rect">
            <a:avLst/>
          </a:prstGeom>
        </p:spPr>
      </p:pic>
    </p:spTree>
    <p:extLst>
      <p:ext uri="{BB962C8B-B14F-4D97-AF65-F5344CB8AC3E}">
        <p14:creationId xmlns:p14="http://schemas.microsoft.com/office/powerpoint/2010/main" val="13814599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Nội dung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1" name="Content Placeholder 2"/>
          <p:cNvSpPr txBox="1">
            <a:spLocks/>
          </p:cNvSpPr>
          <p:nvPr/>
        </p:nvSpPr>
        <p:spPr bwMode="auto">
          <a:xfrm>
            <a:off x="458848" y="1170737"/>
            <a:ext cx="8456552"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R="0" lvl="0">
              <a:lnSpc>
                <a:spcPct val="100000"/>
              </a:lnSpc>
              <a:buSzTx/>
              <a:tabLst/>
              <a:defRPr/>
            </a:pPr>
            <a:r>
              <a:rPr lang="en-US" sz="2800" smtClean="0">
                <a:solidFill>
                  <a:srgbClr val="002060"/>
                </a:solidFill>
                <a:latin typeface="Cambria" panose="02040503050406030204" pitchFamily="18" charset="0"/>
              </a:rPr>
              <a:t>Lập trình truyền thống và lập trình hướng đối tượng</a:t>
            </a:r>
          </a:p>
          <a:p>
            <a:pPr marR="0" lvl="0">
              <a:lnSpc>
                <a:spcPct val="100000"/>
              </a:lnSpc>
              <a:buSzTx/>
              <a:tabLst/>
              <a:defRPr/>
            </a:pPr>
            <a:r>
              <a:rPr lang="en-US" sz="2800" smtClean="0">
                <a:solidFill>
                  <a:srgbClr val="002060"/>
                </a:solidFill>
                <a:latin typeface="Cambria" panose="02040503050406030204" pitchFamily="18" charset="0"/>
              </a:rPr>
              <a:t>Các </a:t>
            </a:r>
            <a:r>
              <a:rPr lang="en-US" sz="2800" smtClean="0">
                <a:solidFill>
                  <a:srgbClr val="002060"/>
                </a:solidFill>
                <a:latin typeface="Cambria" panose="02040503050406030204" pitchFamily="18" charset="0"/>
              </a:rPr>
              <a:t>khái </a:t>
            </a:r>
            <a:r>
              <a:rPr lang="en-US" sz="2800">
                <a:solidFill>
                  <a:srgbClr val="002060"/>
                </a:solidFill>
                <a:latin typeface="Cambria" panose="02040503050406030204" pitchFamily="18" charset="0"/>
              </a:rPr>
              <a:t>niệm </a:t>
            </a:r>
            <a:r>
              <a:rPr lang="en-US" sz="2800" smtClean="0">
                <a:solidFill>
                  <a:srgbClr val="002060"/>
                </a:solidFill>
                <a:latin typeface="Cambria" panose="02040503050406030204" pitchFamily="18" charset="0"/>
              </a:rPr>
              <a:t>liên quan tới </a:t>
            </a:r>
            <a:r>
              <a:rPr lang="en-US" sz="2800" smtClean="0">
                <a:solidFill>
                  <a:srgbClr val="002060"/>
                </a:solidFill>
                <a:latin typeface="Cambria" panose="02040503050406030204" pitchFamily="18" charset="0"/>
              </a:rPr>
              <a:t>Lớp và </a:t>
            </a:r>
            <a:r>
              <a:rPr lang="en-US" sz="2800">
                <a:solidFill>
                  <a:srgbClr val="002060"/>
                </a:solidFill>
                <a:latin typeface="Cambria" panose="02040503050406030204" pitchFamily="18" charset="0"/>
              </a:rPr>
              <a:t>Đ</a:t>
            </a:r>
            <a:r>
              <a:rPr lang="en-US" sz="2800" smtClean="0">
                <a:solidFill>
                  <a:srgbClr val="002060"/>
                </a:solidFill>
                <a:latin typeface="Cambria" panose="02040503050406030204" pitchFamily="18" charset="0"/>
              </a:rPr>
              <a:t>ối </a:t>
            </a:r>
            <a:r>
              <a:rPr lang="en-US" sz="2800">
                <a:solidFill>
                  <a:srgbClr val="002060"/>
                </a:solidFill>
                <a:latin typeface="Cambria" panose="02040503050406030204" pitchFamily="18" charset="0"/>
              </a:rPr>
              <a:t>tượng</a:t>
            </a:r>
          </a:p>
          <a:p>
            <a:pPr marR="0" lvl="0">
              <a:lnSpc>
                <a:spcPct val="100000"/>
              </a:lnSpc>
              <a:buSzTx/>
              <a:tabLst/>
              <a:defRPr/>
            </a:pPr>
            <a:r>
              <a:rPr lang="en-US" sz="2800">
                <a:solidFill>
                  <a:srgbClr val="002060"/>
                </a:solidFill>
                <a:latin typeface="Cambria" panose="02040503050406030204" pitchFamily="18" charset="0"/>
              </a:rPr>
              <a:t>Các mức truy xuất</a:t>
            </a:r>
          </a:p>
          <a:p>
            <a:pPr marR="0" lvl="0">
              <a:lnSpc>
                <a:spcPct val="100000"/>
              </a:lnSpc>
              <a:buSzTx/>
              <a:tabLst/>
              <a:defRPr/>
            </a:pPr>
            <a:r>
              <a:rPr lang="en-US" sz="2800">
                <a:solidFill>
                  <a:srgbClr val="002060"/>
                </a:solidFill>
                <a:latin typeface="Cambria" panose="02040503050406030204" pitchFamily="18" charset="0"/>
              </a:rPr>
              <a:t>Các thành phần của lớp</a:t>
            </a:r>
          </a:p>
          <a:p>
            <a:r>
              <a:rPr lang="en-US" sz="2800">
                <a:solidFill>
                  <a:srgbClr val="002060"/>
                </a:solidFill>
                <a:latin typeface="Cambria" panose="02040503050406030204" pitchFamily="18" charset="0"/>
              </a:rPr>
              <a:t>Thuộc </a:t>
            </a:r>
            <a:r>
              <a:rPr lang="en-US" sz="2800" smtClean="0">
                <a:solidFill>
                  <a:srgbClr val="002060"/>
                </a:solidFill>
                <a:latin typeface="Cambria" panose="02040503050406030204" pitchFamily="18" charset="0"/>
              </a:rPr>
              <a:t>tính, phương thức</a:t>
            </a:r>
            <a:endParaRPr lang="en-US" sz="2800">
              <a:solidFill>
                <a:srgbClr val="002060"/>
              </a:solidFill>
              <a:latin typeface="Cambria" panose="02040503050406030204" pitchFamily="18" charset="0"/>
            </a:endParaRPr>
          </a:p>
          <a:p>
            <a:r>
              <a:rPr lang="en-US" sz="2800" smtClean="0">
                <a:solidFill>
                  <a:srgbClr val="002060"/>
                </a:solidFill>
                <a:latin typeface="Cambria" panose="02040503050406030204" pitchFamily="18" charset="0"/>
              </a:rPr>
              <a:t>Operator</a:t>
            </a:r>
          </a:p>
          <a:p>
            <a:r>
              <a:rPr lang="en-US" sz="2800" smtClean="0">
                <a:solidFill>
                  <a:srgbClr val="002060"/>
                </a:solidFill>
                <a:latin typeface="Cambria" panose="02040503050406030204" pitchFamily="18" charset="0"/>
              </a:rPr>
              <a:t>Service Method và Support Method</a:t>
            </a:r>
          </a:p>
          <a:p>
            <a:r>
              <a:rPr lang="en-US" sz="2800" smtClean="0">
                <a:solidFill>
                  <a:srgbClr val="002060"/>
                </a:solidFill>
                <a:latin typeface="Cambria" panose="02040503050406030204" pitchFamily="18" charset="0"/>
              </a:rPr>
              <a:t>Overloading method</a:t>
            </a:r>
          </a:p>
          <a:p>
            <a:r>
              <a:rPr lang="en-US" sz="2800" smtClean="0">
                <a:solidFill>
                  <a:srgbClr val="002060"/>
                </a:solidFill>
                <a:latin typeface="Cambria" panose="02040503050406030204" pitchFamily="18" charset="0"/>
              </a:rPr>
              <a:t>Parameter list method</a:t>
            </a:r>
          </a:p>
          <a:p>
            <a:r>
              <a:rPr lang="en-US" sz="2800">
                <a:solidFill>
                  <a:srgbClr val="002060"/>
                </a:solidFill>
                <a:latin typeface="Cambria" panose="02040503050406030204" pitchFamily="18" charset="0"/>
              </a:rPr>
              <a:t>Alias </a:t>
            </a:r>
            <a:r>
              <a:rPr lang="en-US" sz="2800">
                <a:solidFill>
                  <a:srgbClr val="002060"/>
                </a:solidFill>
                <a:latin typeface="Cambria" panose="02040503050406030204" pitchFamily="18" charset="0"/>
              </a:rPr>
              <a:t>và </a:t>
            </a:r>
            <a:r>
              <a:rPr lang="en-US" sz="2800" smtClean="0">
                <a:solidFill>
                  <a:srgbClr val="002060"/>
                </a:solidFill>
                <a:latin typeface="Cambria" panose="02040503050406030204" pitchFamily="18" charset="0"/>
              </a:rPr>
              <a:t>cơ chế gom rác tự động</a:t>
            </a:r>
            <a:endParaRPr kumimoji="0" lang="en-US" sz="2800"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1622488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8001000" cy="508000"/>
            <a:chOff x="789624" y="1191463"/>
            <a:chExt cx="8001000" cy="508000"/>
          </a:xfrm>
        </p:grpSpPr>
        <p:sp>
          <p:nvSpPr>
            <p:cNvPr id="3" name="AutoShape 52"/>
            <p:cNvSpPr>
              <a:spLocks noChangeArrowheads="1"/>
            </p:cNvSpPr>
            <p:nvPr/>
          </p:nvSpPr>
          <p:spPr bwMode="gray">
            <a:xfrm>
              <a:off x="990600" y="1191463"/>
              <a:ext cx="78000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solidFill>
                    <a:srgbClr val="002060"/>
                  </a:solidFill>
                  <a:latin typeface="Cambria" panose="02040503050406030204" pitchFamily="18" charset="0"/>
                </a:rPr>
                <a:t>Lập trình </a:t>
              </a:r>
              <a:r>
                <a:rPr lang="en-US" sz="2400" b="1">
                  <a:solidFill>
                    <a:srgbClr val="002060"/>
                  </a:solidFill>
                  <a:latin typeface="Cambria" panose="02040503050406030204" pitchFamily="18" charset="0"/>
                </a:rPr>
                <a:t>truyền </a:t>
              </a:r>
              <a:r>
                <a:rPr lang="en-US" sz="2400" b="1" smtClean="0">
                  <a:solidFill>
                    <a:srgbClr val="002060"/>
                  </a:solidFill>
                  <a:latin typeface="Cambria" panose="02040503050406030204" pitchFamily="18" charset="0"/>
                </a:rPr>
                <a:t>thống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Rectangle 5"/>
          <p:cNvSpPr>
            <a:spLocks noChangeArrowheads="1"/>
          </p:cNvSpPr>
          <p:nvPr/>
        </p:nvSpPr>
        <p:spPr bwMode="auto">
          <a:xfrm>
            <a:off x="468313" y="1125538"/>
            <a:ext cx="8370887"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2000" b="1">
                <a:solidFill>
                  <a:srgbClr val="333399"/>
                </a:solidFill>
                <a:latin typeface="Arial" panose="020B0604020202020204" pitchFamily="34" charset="0"/>
              </a:defRPr>
            </a:lvl1pPr>
            <a:lvl2pPr marL="742950" indent="-285750">
              <a:defRPr sz="2000" b="1">
                <a:solidFill>
                  <a:srgbClr val="333399"/>
                </a:solidFill>
                <a:latin typeface="Arial" panose="020B0604020202020204" pitchFamily="34" charset="0"/>
              </a:defRPr>
            </a:lvl2pPr>
            <a:lvl3pPr marL="1143000" indent="-228600">
              <a:defRPr sz="2000" b="1">
                <a:solidFill>
                  <a:srgbClr val="333399"/>
                </a:solidFill>
                <a:latin typeface="Arial" panose="020B0604020202020204" pitchFamily="34" charset="0"/>
              </a:defRPr>
            </a:lvl3pPr>
            <a:lvl4pPr marL="1600200" indent="-228600">
              <a:defRPr sz="2000" b="1">
                <a:solidFill>
                  <a:srgbClr val="333399"/>
                </a:solidFill>
                <a:latin typeface="Arial" panose="020B0604020202020204" pitchFamily="34" charset="0"/>
              </a:defRPr>
            </a:lvl4pPr>
            <a:lvl5pPr marL="2057400" indent="-228600">
              <a:defRPr sz="2000" b="1">
                <a:solidFill>
                  <a:srgbClr val="333399"/>
                </a:solidFill>
                <a:latin typeface="Arial" panose="020B0604020202020204" pitchFamily="34" charset="0"/>
              </a:defRPr>
            </a:lvl5pPr>
            <a:lvl6pPr marL="2514600" indent="-228600" eaLnBrk="0" fontAlgn="base" hangingPunct="0">
              <a:spcBef>
                <a:spcPct val="0"/>
              </a:spcBef>
              <a:spcAft>
                <a:spcPct val="0"/>
              </a:spcAft>
              <a:defRPr sz="2000" b="1">
                <a:solidFill>
                  <a:srgbClr val="333399"/>
                </a:solidFill>
                <a:latin typeface="Arial" panose="020B0604020202020204" pitchFamily="34" charset="0"/>
              </a:defRPr>
            </a:lvl6pPr>
            <a:lvl7pPr marL="2971800" indent="-228600" eaLnBrk="0" fontAlgn="base" hangingPunct="0">
              <a:spcBef>
                <a:spcPct val="0"/>
              </a:spcBef>
              <a:spcAft>
                <a:spcPct val="0"/>
              </a:spcAft>
              <a:defRPr sz="2000" b="1">
                <a:solidFill>
                  <a:srgbClr val="333399"/>
                </a:solidFill>
                <a:latin typeface="Arial" panose="020B0604020202020204" pitchFamily="34" charset="0"/>
              </a:defRPr>
            </a:lvl7pPr>
            <a:lvl8pPr marL="3429000" indent="-228600" eaLnBrk="0" fontAlgn="base" hangingPunct="0">
              <a:spcBef>
                <a:spcPct val="0"/>
              </a:spcBef>
              <a:spcAft>
                <a:spcPct val="0"/>
              </a:spcAft>
              <a:defRPr sz="2000" b="1">
                <a:solidFill>
                  <a:srgbClr val="333399"/>
                </a:solidFill>
                <a:latin typeface="Arial" panose="020B0604020202020204" pitchFamily="34" charset="0"/>
              </a:defRPr>
            </a:lvl8pPr>
            <a:lvl9pPr marL="3886200" indent="-228600" eaLnBrk="0" fontAlgn="base" hangingPunct="0">
              <a:spcBef>
                <a:spcPct val="0"/>
              </a:spcBef>
              <a:spcAft>
                <a:spcPct val="0"/>
              </a:spcAft>
              <a:defRPr sz="2000" b="1">
                <a:solidFill>
                  <a:srgbClr val="333399"/>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q"/>
              <a:defRPr/>
            </a:pPr>
            <a:r>
              <a:rPr lang="en-US" sz="2400" err="1" smtClean="0">
                <a:latin typeface="Cambria" panose="02040503050406030204" pitchFamily="18" charset="0"/>
                <a:cs typeface="Tahoma" panose="020B0604030504040204" pitchFamily="34" charset="0"/>
              </a:rPr>
              <a:t>Phương</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pháp</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tiếp</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cận</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của</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lập</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trình</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truyền</a:t>
            </a:r>
            <a:r>
              <a:rPr lang="en-US" sz="2400" smtClean="0">
                <a:latin typeface="Cambria" panose="02040503050406030204" pitchFamily="18" charset="0"/>
                <a:cs typeface="Tahoma" panose="020B0604030504040204" pitchFamily="34" charset="0"/>
              </a:rPr>
              <a:t> </a:t>
            </a:r>
            <a:r>
              <a:rPr lang="en-US" sz="2400" err="1" smtClean="0">
                <a:latin typeface="Cambria" panose="02040503050406030204" pitchFamily="18" charset="0"/>
                <a:cs typeface="Tahoma" panose="020B0604030504040204" pitchFamily="34" charset="0"/>
              </a:rPr>
              <a:t>thống</a:t>
            </a:r>
            <a:endParaRPr lang="en-US" sz="2400" smtClean="0">
              <a:latin typeface="Cambria" panose="02040503050406030204" pitchFamily="18" charset="0"/>
              <a:cs typeface="Tahoma" panose="020B0604030504040204" pitchFamily="34" charset="0"/>
            </a:endParaRPr>
          </a:p>
          <a:p>
            <a:pPr algn="just" eaLnBrk="0" fontAlgn="base" hangingPunct="0">
              <a:spcBef>
                <a:spcPct val="0"/>
              </a:spcBef>
              <a:spcAft>
                <a:spcPct val="0"/>
              </a:spcAft>
              <a:buFont typeface="Wingdings" panose="05000000000000000000" pitchFamily="2" charset="2"/>
              <a:buChar char="ü"/>
              <a:defRPr/>
            </a:pPr>
            <a:r>
              <a:rPr lang="en-US" altLang="en-US" sz="2400" b="0" smtClean="0">
                <a:latin typeface="Cambria" panose="02040503050406030204" pitchFamily="18" charset="0"/>
                <a:cs typeface="Tahoma" panose="020B0604030504040204" pitchFamily="34" charset="0"/>
              </a:rPr>
              <a:t>Lập </a:t>
            </a:r>
            <a:r>
              <a:rPr lang="en-US" altLang="en-US" sz="2400" b="0">
                <a:latin typeface="Cambria" panose="02040503050406030204" pitchFamily="18" charset="0"/>
                <a:cs typeface="Tahoma" panose="020B0604030504040204" pitchFamily="34" charset="0"/>
              </a:rPr>
              <a:t>trình tuyến tính.</a:t>
            </a:r>
          </a:p>
          <a:p>
            <a:pPr algn="just" eaLnBrk="0" fontAlgn="base" hangingPunct="0">
              <a:spcBef>
                <a:spcPct val="0"/>
              </a:spcBef>
              <a:spcAft>
                <a:spcPct val="0"/>
              </a:spcAft>
              <a:buFont typeface="Wingdings" panose="05000000000000000000" pitchFamily="2" charset="2"/>
              <a:buChar char="ü"/>
              <a:defRPr/>
            </a:pPr>
            <a:r>
              <a:rPr lang="en-US" altLang="en-US" sz="2400" b="0">
                <a:latin typeface="Cambria" panose="02040503050406030204" pitchFamily="18" charset="0"/>
                <a:cs typeface="Tahoma" panose="020B0604030504040204" pitchFamily="34" charset="0"/>
              </a:rPr>
              <a:t>Lập trình cấu trúc</a:t>
            </a:r>
          </a:p>
          <a:p>
            <a:pPr algn="just" eaLnBrk="0" fontAlgn="base" hangingPunct="0">
              <a:lnSpc>
                <a:spcPct val="150000"/>
              </a:lnSpc>
              <a:spcBef>
                <a:spcPct val="0"/>
              </a:spcBef>
              <a:spcAft>
                <a:spcPct val="0"/>
              </a:spcAft>
              <a:buFont typeface="Wingdings" panose="05000000000000000000" pitchFamily="2" charset="2"/>
              <a:buChar char="q"/>
              <a:defRPr/>
            </a:pPr>
            <a:r>
              <a:rPr lang="en-US" altLang="en-US" sz="2400" smtClean="0">
                <a:latin typeface="Cambria" panose="02040503050406030204" pitchFamily="18" charset="0"/>
                <a:cs typeface="Tahoma" panose="020B0604030504040204" pitchFamily="34" charset="0"/>
              </a:rPr>
              <a:t>Ưu điểm</a:t>
            </a:r>
          </a:p>
          <a:p>
            <a:pPr algn="just" eaLnBrk="0" fontAlgn="base" hangingPunct="0">
              <a:spcBef>
                <a:spcPct val="0"/>
              </a:spcBef>
              <a:spcAft>
                <a:spcPct val="0"/>
              </a:spcAft>
              <a:buFont typeface="Wingdings" panose="05000000000000000000" pitchFamily="2" charset="2"/>
              <a:buChar char="ü"/>
              <a:defRPr/>
            </a:pPr>
            <a:r>
              <a:rPr lang="vi-VN" altLang="en-US" sz="2400" b="0">
                <a:latin typeface="Cambria" panose="02040503050406030204" pitchFamily="18" charset="0"/>
                <a:cs typeface="Tahoma" panose="020B0604030504040204" pitchFamily="34" charset="0"/>
              </a:rPr>
              <a:t>Chương trình rõ ràng, dễ hiểu, dễ theo dõi.</a:t>
            </a:r>
          </a:p>
          <a:p>
            <a:pPr algn="just" eaLnBrk="0" fontAlgn="base" hangingPunct="0">
              <a:spcBef>
                <a:spcPct val="0"/>
              </a:spcBef>
              <a:spcAft>
                <a:spcPct val="0"/>
              </a:spcAft>
              <a:buFont typeface="Wingdings" panose="05000000000000000000" pitchFamily="2" charset="2"/>
              <a:buChar char="ü"/>
              <a:defRPr/>
            </a:pPr>
            <a:r>
              <a:rPr lang="vi-VN" altLang="en-US" sz="2400" b="0">
                <a:latin typeface="Cambria" panose="02040503050406030204" pitchFamily="18" charset="0"/>
                <a:cs typeface="Tahoma" panose="020B0604030504040204" pitchFamily="34" charset="0"/>
              </a:rPr>
              <a:t>Tư duy giải thuật rõ ràng.</a:t>
            </a:r>
          </a:p>
          <a:p>
            <a:pPr algn="just" eaLnBrk="0" fontAlgn="base" hangingPunct="0">
              <a:lnSpc>
                <a:spcPct val="150000"/>
              </a:lnSpc>
              <a:spcBef>
                <a:spcPct val="0"/>
              </a:spcBef>
              <a:spcAft>
                <a:spcPct val="0"/>
              </a:spcAft>
              <a:buFont typeface="Wingdings" panose="05000000000000000000" pitchFamily="2" charset="2"/>
              <a:buChar char="q"/>
              <a:defRPr/>
            </a:pPr>
            <a:r>
              <a:rPr lang="en-US" altLang="en-US" sz="2400" smtClean="0">
                <a:latin typeface="Cambria" panose="02040503050406030204" pitchFamily="18" charset="0"/>
                <a:cs typeface="Tahoma" panose="020B0604030504040204" pitchFamily="34" charset="0"/>
              </a:rPr>
              <a:t>Khuyết điểm</a:t>
            </a:r>
          </a:p>
          <a:p>
            <a:pPr algn="just" eaLnBrk="0" fontAlgn="base" hangingPunct="0">
              <a:lnSpc>
                <a:spcPct val="150000"/>
              </a:lnSpc>
              <a:spcBef>
                <a:spcPct val="0"/>
              </a:spcBef>
              <a:spcAft>
                <a:spcPct val="0"/>
              </a:spcAft>
              <a:buFont typeface="Wingdings" panose="05000000000000000000" pitchFamily="2" charset="2"/>
              <a:buChar char="ü"/>
              <a:defRPr/>
            </a:pPr>
            <a:r>
              <a:rPr lang="en-US" altLang="en-US" sz="2400" b="0" smtClean="0">
                <a:latin typeface="Cambria" panose="02040503050406030204" pitchFamily="18" charset="0"/>
                <a:cs typeface="Tahoma" panose="020B0604030504040204" pitchFamily="34" charset="0"/>
              </a:rPr>
              <a:t>Không </a:t>
            </a:r>
            <a:r>
              <a:rPr lang="en-US" altLang="en-US" sz="2400" b="0">
                <a:latin typeface="Cambria" panose="02040503050406030204" pitchFamily="18" charset="0"/>
                <a:cs typeface="Tahoma" panose="020B0604030504040204" pitchFamily="34" charset="0"/>
              </a:rPr>
              <a:t>hỗ trợ việc sử dụng lại mã nguồn.</a:t>
            </a:r>
          </a:p>
          <a:p>
            <a:pPr algn="just" eaLnBrk="0" fontAlgn="base" hangingPunct="0">
              <a:lnSpc>
                <a:spcPct val="150000"/>
              </a:lnSpc>
              <a:spcBef>
                <a:spcPct val="0"/>
              </a:spcBef>
              <a:spcAft>
                <a:spcPct val="0"/>
              </a:spcAft>
              <a:buFont typeface="Wingdings" panose="05000000000000000000" pitchFamily="2" charset="2"/>
              <a:buChar char="ü"/>
              <a:defRPr/>
            </a:pPr>
            <a:r>
              <a:rPr lang="en-US" altLang="en-US" sz="2400" b="0">
                <a:latin typeface="Cambria" panose="02040503050406030204" pitchFamily="18" charset="0"/>
                <a:cs typeface="Tahoma" panose="020B0604030504040204" pitchFamily="34" charset="0"/>
              </a:rPr>
              <a:t>Khi thay đổi cấu trúc dữ liệu, phải thay đổi giải thuật. </a:t>
            </a:r>
          </a:p>
          <a:p>
            <a:pPr algn="just" eaLnBrk="0" fontAlgn="base" hangingPunct="0">
              <a:lnSpc>
                <a:spcPct val="150000"/>
              </a:lnSpc>
              <a:spcBef>
                <a:spcPct val="0"/>
              </a:spcBef>
              <a:spcAft>
                <a:spcPct val="0"/>
              </a:spcAft>
              <a:buFont typeface="Wingdings" panose="05000000000000000000" pitchFamily="2" charset="2"/>
              <a:buChar char="ü"/>
              <a:defRPr/>
            </a:pPr>
            <a:r>
              <a:rPr lang="en-US" altLang="en-US" sz="2400" b="0">
                <a:latin typeface="Cambria" panose="02040503050406030204" pitchFamily="18" charset="0"/>
                <a:cs typeface="Tahoma" panose="020B0604030504040204" pitchFamily="34" charset="0"/>
              </a:rPr>
              <a:t>Phải giải quyết các mối quan hệ vĩ mô giữa các module </a:t>
            </a:r>
            <a:r>
              <a:rPr lang="en-US" altLang="en-US" sz="2400" b="0">
                <a:latin typeface="Cambria" panose="02040503050406030204" pitchFamily="18" charset="0"/>
                <a:cs typeface="Tahoma" panose="020B0604030504040204" pitchFamily="34" charset="0"/>
              </a:rPr>
              <a:t>phần </a:t>
            </a:r>
            <a:r>
              <a:rPr lang="en-US" altLang="en-US" sz="2400" b="0" smtClean="0">
                <a:latin typeface="Cambria" panose="02040503050406030204" pitchFamily="18" charset="0"/>
                <a:cs typeface="Tahoma" panose="020B0604030504040204" pitchFamily="34" charset="0"/>
              </a:rPr>
              <a:t>mềm </a:t>
            </a:r>
            <a:r>
              <a:rPr lang="en-US" altLang="en-US" sz="2400" b="0">
                <a:latin typeface="Cambria" panose="02040503050406030204" pitchFamily="18" charset="0"/>
                <a:cs typeface="Tahoma" panose="020B0604030504040204" pitchFamily="34" charset="0"/>
              </a:rPr>
              <a:t>trong các dự án </a:t>
            </a:r>
            <a:r>
              <a:rPr lang="en-US" altLang="en-US" sz="2400" b="0">
                <a:latin typeface="Cambria" panose="02040503050406030204" pitchFamily="18" charset="0"/>
                <a:cs typeface="Tahoma" panose="020B0604030504040204" pitchFamily="34" charset="0"/>
              </a:rPr>
              <a:t>lớn</a:t>
            </a:r>
            <a:r>
              <a:rPr lang="en-US" altLang="en-US" sz="2400" b="0" smtClean="0">
                <a:latin typeface="Cambria" panose="02040503050406030204" pitchFamily="18" charset="0"/>
                <a:cs typeface="Tahoma" panose="020B0604030504040204" pitchFamily="34" charset="0"/>
              </a:rPr>
              <a:t>.</a:t>
            </a:r>
            <a:endParaRPr lang="en-US" altLang="en-US" sz="2400" smtClean="0">
              <a:latin typeface="Cambria" panose="02040503050406030204" pitchFamily="18" charset="0"/>
              <a:cs typeface="Tahoma" panose="020B0604030504040204" pitchFamily="34" charset="0"/>
            </a:endParaRPr>
          </a:p>
        </p:txBody>
      </p:sp>
    </p:spTree>
    <p:extLst>
      <p:ext uri="{BB962C8B-B14F-4D97-AF65-F5344CB8AC3E}">
        <p14:creationId xmlns:p14="http://schemas.microsoft.com/office/powerpoint/2010/main" val="7491182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8001000" cy="508000"/>
            <a:chOff x="789624" y="1191463"/>
            <a:chExt cx="8001000" cy="508000"/>
          </a:xfrm>
        </p:grpSpPr>
        <p:sp>
          <p:nvSpPr>
            <p:cNvPr id="3" name="AutoShape 52"/>
            <p:cNvSpPr>
              <a:spLocks noChangeArrowheads="1"/>
            </p:cNvSpPr>
            <p:nvPr/>
          </p:nvSpPr>
          <p:spPr bwMode="gray">
            <a:xfrm>
              <a:off x="990600" y="1191463"/>
              <a:ext cx="78000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solidFill>
                    <a:srgbClr val="002060"/>
                  </a:solidFill>
                  <a:latin typeface="Cambria" panose="02040503050406030204" pitchFamily="18" charset="0"/>
                </a:rPr>
                <a:t>Lập </a:t>
              </a:r>
              <a:r>
                <a:rPr lang="en-US" sz="2400" b="1">
                  <a:solidFill>
                    <a:srgbClr val="002060"/>
                  </a:solidFill>
                  <a:latin typeface="Cambria" panose="02040503050406030204" pitchFamily="18" charset="0"/>
                </a:rPr>
                <a:t>trình </a:t>
              </a:r>
              <a:r>
                <a:rPr lang="en-US" sz="2400" b="1" smtClean="0">
                  <a:solidFill>
                    <a:srgbClr val="002060"/>
                  </a:solidFill>
                  <a:latin typeface="Cambria" panose="02040503050406030204" pitchFamily="18" charset="0"/>
                </a:rPr>
                <a:t>hướng đối tượng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TextBox 7"/>
          <p:cNvSpPr txBox="1"/>
          <p:nvPr/>
        </p:nvSpPr>
        <p:spPr>
          <a:xfrm>
            <a:off x="325332" y="1295400"/>
            <a:ext cx="9038693" cy="4154984"/>
          </a:xfrm>
          <a:prstGeom prst="rect">
            <a:avLst/>
          </a:prstGeom>
          <a:noFill/>
        </p:spPr>
        <p:txBody>
          <a:bodyPr wrap="none" rtlCol="0">
            <a:spAutoFit/>
          </a:bodyPr>
          <a:lstStyle/>
          <a:p>
            <a:pPr marL="342900" indent="-342900" algn="just">
              <a:buFont typeface="Wingdings" panose="05000000000000000000" pitchFamily="2" charset="2"/>
              <a:buChar char="q"/>
            </a:pPr>
            <a:r>
              <a:rPr lang="vi-VN" sz="2400" b="1">
                <a:solidFill>
                  <a:srgbClr val="002060"/>
                </a:solidFill>
                <a:latin typeface="Cambria" panose="02040503050406030204" pitchFamily="18" charset="0"/>
              </a:rPr>
              <a:t>Đặc điểm cơ bản</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Tập trung vào dữ liệu thay cho các hàm. </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Chương trình được chia thành các đối tượng độc lập. </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Cấu trúc dữ liệu được thiết kế sao cho đặc tả được các đối tượng. </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Dữ liệu được che giấu, bao bọc. </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Các đối tượng trao đổi với nhau thông qua các hàm.</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Chương trình được thiết kế theo hướng tiếp cận từ dưới lên. </a:t>
            </a:r>
          </a:p>
          <a:p>
            <a:pPr algn="just"/>
            <a:endParaRPr lang="en-US" sz="2400">
              <a:solidFill>
                <a:srgbClr val="002060"/>
              </a:solidFill>
              <a:latin typeface="Cambria" panose="02040503050406030204" pitchFamily="18" charset="0"/>
            </a:endParaRPr>
          </a:p>
        </p:txBody>
      </p:sp>
    </p:spTree>
    <p:extLst>
      <p:ext uri="{BB962C8B-B14F-4D97-AF65-F5344CB8AC3E}">
        <p14:creationId xmlns:p14="http://schemas.microsoft.com/office/powerpoint/2010/main" val="20185788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8001000" cy="508000"/>
            <a:chOff x="789624" y="1191463"/>
            <a:chExt cx="8001000" cy="508000"/>
          </a:xfrm>
        </p:grpSpPr>
        <p:sp>
          <p:nvSpPr>
            <p:cNvPr id="3" name="AutoShape 52"/>
            <p:cNvSpPr>
              <a:spLocks noChangeArrowheads="1"/>
            </p:cNvSpPr>
            <p:nvPr/>
          </p:nvSpPr>
          <p:spPr bwMode="gray">
            <a:xfrm>
              <a:off x="990600" y="1191463"/>
              <a:ext cx="78000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solidFill>
                    <a:srgbClr val="002060"/>
                  </a:solidFill>
                  <a:latin typeface="Cambria" panose="02040503050406030204" pitchFamily="18" charset="0"/>
                </a:rPr>
                <a:t>Lập </a:t>
              </a:r>
              <a:r>
                <a:rPr lang="en-US" sz="2400" b="1">
                  <a:solidFill>
                    <a:srgbClr val="002060"/>
                  </a:solidFill>
                  <a:latin typeface="Cambria" panose="02040503050406030204" pitchFamily="18" charset="0"/>
                </a:rPr>
                <a:t>trình </a:t>
              </a:r>
              <a:r>
                <a:rPr lang="en-US" sz="2400" b="1" smtClean="0">
                  <a:solidFill>
                    <a:srgbClr val="002060"/>
                  </a:solidFill>
                  <a:latin typeface="Cambria" panose="02040503050406030204" pitchFamily="18" charset="0"/>
                </a:rPr>
                <a:t>hướng đối tượng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TextBox 7"/>
          <p:cNvSpPr txBox="1"/>
          <p:nvPr/>
        </p:nvSpPr>
        <p:spPr>
          <a:xfrm>
            <a:off x="300310" y="1203719"/>
            <a:ext cx="8615089" cy="3600986"/>
          </a:xfrm>
          <a:prstGeom prst="rect">
            <a:avLst/>
          </a:prstGeom>
          <a:noFill/>
        </p:spPr>
        <p:txBody>
          <a:bodyPr wrap="square" rtlCol="0">
            <a:spAutoFit/>
          </a:bodyPr>
          <a:lstStyle/>
          <a:p>
            <a:pPr marL="342900" indent="-342900" algn="just">
              <a:buFont typeface="Wingdings" panose="05000000000000000000" pitchFamily="2" charset="2"/>
              <a:buChar char="q"/>
            </a:pPr>
            <a:r>
              <a:rPr lang="vi-VN" sz="2400" b="1">
                <a:solidFill>
                  <a:srgbClr val="002060"/>
                </a:solidFill>
                <a:latin typeface="Cambria" panose="02040503050406030204" pitchFamily="18" charset="0"/>
              </a:rPr>
              <a:t>Một số ưu điểm nổi bật</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Không có nguy cơ dữ liệu bị thay đổi tự do trong chương trình. </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Khi thay đổi cấu trúc dữ liệu của một đối tượng, không cần thay đổi mã nguồn của các đối tượng khác.</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Có thể sử dụng lại mã nguồn, tiết kiệm tài nguyên.</a:t>
            </a:r>
          </a:p>
          <a:p>
            <a:pPr marL="342900" indent="-342900" algn="just">
              <a:lnSpc>
                <a:spcPct val="150000"/>
              </a:lnSpc>
              <a:buFont typeface="Wingdings" panose="05000000000000000000" pitchFamily="2" charset="2"/>
              <a:buChar char="ü"/>
            </a:pPr>
            <a:r>
              <a:rPr lang="vi-VN" sz="2400">
                <a:solidFill>
                  <a:srgbClr val="002060"/>
                </a:solidFill>
                <a:latin typeface="Cambria" panose="02040503050406030204" pitchFamily="18" charset="0"/>
              </a:rPr>
              <a:t>Phù hợp với các dự án phần mềm lớn, phức tạp.</a:t>
            </a:r>
          </a:p>
          <a:p>
            <a:pPr algn="just"/>
            <a:endParaRPr lang="en-US" sz="2400">
              <a:solidFill>
                <a:srgbClr val="002060"/>
              </a:solidFill>
              <a:latin typeface="Cambria" panose="02040503050406030204" pitchFamily="18" charset="0"/>
            </a:endParaRPr>
          </a:p>
        </p:txBody>
      </p:sp>
    </p:spTree>
    <p:extLst>
      <p:ext uri="{BB962C8B-B14F-4D97-AF65-F5344CB8AC3E}">
        <p14:creationId xmlns:p14="http://schemas.microsoft.com/office/powerpoint/2010/main" val="35150502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Khái niệm Lớp và Đối </a:t>
              </a:r>
              <a:r>
                <a:rPr lang="en-US" sz="2400" b="1" noProof="0" smtClean="0">
                  <a:latin typeface="Cambria" panose="02040503050406030204" pitchFamily="18" charset="0"/>
                </a:rPr>
                <a:t>tượng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2287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Khái niệm </a:t>
            </a: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đối tượng</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(object) trong lập trình hướng đối tượng giống như một đối tượng cụ thể trong thế giới thực.</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Mỗi đối tượng có các thuộc tính và các hành vi riêng.</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Thuộc tính</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(attribute) mô tả đặc điểm của đối tượng.</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Hành vi là phương thức hoạt động của đối tượng, gọi tắt là </a:t>
            </a: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phương thức</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(method).</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10010051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Đối 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1"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Ví dụ: Phân số</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Đặc điểm</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Tử số</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Mẫu số</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Thao tác</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Cộng, trừ, nhân, chia</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Tối giản</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Nghịch đảo</a:t>
            </a:r>
            <a:endParaRPr kumimoji="0" lang="en-US"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4239814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Đối 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Ví dụ: xe hơi</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Màu trắng</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4 cửa</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4 bánh</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Hiệu Toyota</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Chạy tới</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Chạy lui</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Xe dừng</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a:t>
            </a:r>
            <a:endParaRPr kumimoji="0" lang="en-US"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8667236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Đối 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4038600" cy="547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000">
                <a:solidFill>
                  <a:schemeClr val="tx1"/>
                </a:solidFill>
                <a:latin typeface="+mn-lt"/>
              </a:defRPr>
            </a:lvl3pPr>
            <a:lvl4pPr marL="1600200" indent="-228600" algn="l" rtl="0" eaLnBrk="1" fontAlgn="base" hangingPunct="1">
              <a:spcBef>
                <a:spcPct val="20000"/>
              </a:spcBef>
              <a:spcAft>
                <a:spcPct val="0"/>
              </a:spcAft>
              <a:buChar char="–"/>
              <a:defRPr sz="1800">
                <a:solidFill>
                  <a:schemeClr val="tx1"/>
                </a:solidFill>
                <a:latin typeface="+mn-lt"/>
              </a:defRPr>
            </a:lvl4pPr>
            <a:lvl5pPr marL="2057400" indent="-228600" algn="l" rtl="0" eaLnBrk="1" fontAlgn="base" hangingPunct="1">
              <a:spcBef>
                <a:spcPct val="20000"/>
              </a:spcBef>
              <a:spcAft>
                <a:spcPct val="0"/>
              </a:spcAft>
              <a:buChar char="»"/>
              <a:defRPr sz="1800">
                <a:solidFill>
                  <a:schemeClr val="tx1"/>
                </a:solidFill>
                <a:latin typeface="+mn-lt"/>
              </a:defRPr>
            </a:lvl5pPr>
            <a:lvl6pPr marL="2514600" indent="-228600" algn="l" rtl="0" eaLnBrk="1" fontAlgn="base" hangingPunct="1">
              <a:spcBef>
                <a:spcPct val="20000"/>
              </a:spcBef>
              <a:spcAft>
                <a:spcPct val="0"/>
              </a:spcAft>
              <a:buChar char="»"/>
              <a:defRPr sz="1800">
                <a:solidFill>
                  <a:schemeClr val="tx1"/>
                </a:solidFill>
                <a:latin typeface="+mn-lt"/>
              </a:defRPr>
            </a:lvl6pPr>
            <a:lvl7pPr marL="2971800" indent="-228600" algn="l" rtl="0" eaLnBrk="1" fontAlgn="base" hangingPunct="1">
              <a:spcBef>
                <a:spcPct val="20000"/>
              </a:spcBef>
              <a:spcAft>
                <a:spcPct val="0"/>
              </a:spcAft>
              <a:buChar char="»"/>
              <a:defRPr sz="1800">
                <a:solidFill>
                  <a:schemeClr val="tx1"/>
                </a:solidFill>
                <a:latin typeface="+mn-lt"/>
              </a:defRPr>
            </a:lvl7pPr>
            <a:lvl8pPr marL="3429000" indent="-228600" algn="l" rtl="0" eaLnBrk="1" fontAlgn="base" hangingPunct="1">
              <a:spcBef>
                <a:spcPct val="20000"/>
              </a:spcBef>
              <a:spcAft>
                <a:spcPct val="0"/>
              </a:spcAft>
              <a:buChar char="»"/>
              <a:defRPr sz="1800">
                <a:solidFill>
                  <a:schemeClr val="tx1"/>
                </a:solidFill>
                <a:latin typeface="+mn-lt"/>
              </a:defRPr>
            </a:lvl8pPr>
            <a:lvl9pPr marL="3886200" indent="-228600" algn="l" rtl="0" eaLnBrk="1" fontAlgn="base" hangingPunct="1">
              <a:spcBef>
                <a:spcPct val="20000"/>
              </a:spcBef>
              <a:spcAft>
                <a:spcPct val="0"/>
              </a:spcAft>
              <a:buChar char="»"/>
              <a:defRPr sz="18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Đối tượng: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FF0000"/>
                </a:solidFill>
                <a:effectLst/>
                <a:uLnTx/>
                <a:uFillTx/>
                <a:latin typeface="Cambria" panose="02040503050406030204" pitchFamily="18" charset="0"/>
              </a:rPr>
              <a:t>XeHoi</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0056">
                    <a:lumMod val="75000"/>
                    <a:lumOff val="25000"/>
                  </a:srgbClr>
                </a:solidFill>
                <a:effectLst/>
                <a:uLnTx/>
                <a:uFillTx/>
                <a:latin typeface="Cambria" panose="02040503050406030204" pitchFamily="18" charset="0"/>
              </a:rPr>
              <a:t>Hiệu xe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0056">
                    <a:lumMod val="75000"/>
                    <a:lumOff val="25000"/>
                  </a:srgbClr>
                </a:solidFill>
                <a:effectLst/>
                <a:uLnTx/>
                <a:uFillTx/>
                <a:latin typeface="Cambria" panose="02040503050406030204" pitchFamily="18" charset="0"/>
              </a:rPr>
              <a:t>Màu xe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0056">
                    <a:lumMod val="75000"/>
                    <a:lumOff val="25000"/>
                  </a:srgbClr>
                </a:solidFill>
                <a:effectLst/>
                <a:uLnTx/>
                <a:uFillTx/>
                <a:latin typeface="Cambria" panose="02040503050406030204" pitchFamily="18" charset="0"/>
              </a:rPr>
              <a:t>Số bánh xe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0056">
                    <a:lumMod val="75000"/>
                    <a:lumOff val="25000"/>
                  </a:srgbClr>
                </a:solidFill>
                <a:effectLst/>
                <a:uLnTx/>
                <a:uFillTx/>
                <a:latin typeface="Cambria" panose="02040503050406030204" pitchFamily="18" charset="0"/>
              </a:rPr>
              <a:t>Số cửa</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50A834">
                    <a:lumMod val="50000"/>
                  </a:srgbClr>
                </a:solidFill>
                <a:effectLst/>
                <a:uLnTx/>
                <a:uFillTx/>
                <a:latin typeface="Cambria" panose="02040503050406030204" pitchFamily="18" charset="0"/>
              </a:rPr>
              <a:t>Chạy tới</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50A834">
                    <a:lumMod val="50000"/>
                  </a:srgbClr>
                </a:solidFill>
                <a:effectLst/>
                <a:uLnTx/>
                <a:uFillTx/>
                <a:latin typeface="Cambria" panose="02040503050406030204" pitchFamily="18" charset="0"/>
              </a:rPr>
              <a:t>Chạy lui</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50A834">
                    <a:lumMod val="50000"/>
                  </a:srgbClr>
                </a:solidFill>
                <a:effectLst/>
                <a:uLnTx/>
                <a:uFillTx/>
                <a:latin typeface="Cambria" panose="02040503050406030204" pitchFamily="18" charset="0"/>
              </a:rPr>
              <a:t>Dừng xe</a:t>
            </a:r>
            <a:endParaRPr kumimoji="0" lang="en-US" sz="2800" b="0" i="0" u="none" strike="noStrike" kern="0" cap="none" spc="0" normalizeH="0" baseline="0" noProof="0" dirty="0">
              <a:ln>
                <a:noFill/>
              </a:ln>
              <a:solidFill>
                <a:srgbClr val="50A834">
                  <a:lumMod val="50000"/>
                </a:srgbClr>
              </a:solidFill>
              <a:effectLst/>
              <a:uLnTx/>
              <a:uFillTx/>
              <a:latin typeface="Cambria" panose="02040503050406030204" pitchFamily="18" charset="0"/>
            </a:endParaRPr>
          </a:p>
        </p:txBody>
      </p:sp>
      <p:sp>
        <p:nvSpPr>
          <p:cNvPr id="11" name="Content Placeholder 6"/>
          <p:cNvSpPr txBox="1">
            <a:spLocks/>
          </p:cNvSpPr>
          <p:nvPr/>
        </p:nvSpPr>
        <p:spPr bwMode="auto">
          <a:xfrm>
            <a:off x="4648200" y="1152525"/>
            <a:ext cx="4038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000">
                <a:solidFill>
                  <a:schemeClr val="tx1"/>
                </a:solidFill>
                <a:latin typeface="+mn-lt"/>
              </a:defRPr>
            </a:lvl3pPr>
            <a:lvl4pPr marL="1600200" indent="-228600" algn="l" rtl="0" eaLnBrk="1" fontAlgn="base" hangingPunct="1">
              <a:spcBef>
                <a:spcPct val="20000"/>
              </a:spcBef>
              <a:spcAft>
                <a:spcPct val="0"/>
              </a:spcAft>
              <a:buChar char="–"/>
              <a:defRPr sz="1800">
                <a:solidFill>
                  <a:schemeClr val="tx1"/>
                </a:solidFill>
                <a:latin typeface="+mn-lt"/>
              </a:defRPr>
            </a:lvl4pPr>
            <a:lvl5pPr marL="2057400" indent="-228600" algn="l" rtl="0" eaLnBrk="1" fontAlgn="base" hangingPunct="1">
              <a:spcBef>
                <a:spcPct val="20000"/>
              </a:spcBef>
              <a:spcAft>
                <a:spcPct val="0"/>
              </a:spcAft>
              <a:buChar char="»"/>
              <a:defRPr sz="1800">
                <a:solidFill>
                  <a:schemeClr val="tx1"/>
                </a:solidFill>
                <a:latin typeface="+mn-lt"/>
              </a:defRPr>
            </a:lvl5pPr>
            <a:lvl6pPr marL="2514600" indent="-228600" algn="l" rtl="0" eaLnBrk="1" fontAlgn="base" hangingPunct="1">
              <a:spcBef>
                <a:spcPct val="20000"/>
              </a:spcBef>
              <a:spcAft>
                <a:spcPct val="0"/>
              </a:spcAft>
              <a:buChar char="»"/>
              <a:defRPr sz="1800">
                <a:solidFill>
                  <a:schemeClr val="tx1"/>
                </a:solidFill>
                <a:latin typeface="+mn-lt"/>
              </a:defRPr>
            </a:lvl6pPr>
            <a:lvl7pPr marL="2971800" indent="-228600" algn="l" rtl="0" eaLnBrk="1" fontAlgn="base" hangingPunct="1">
              <a:spcBef>
                <a:spcPct val="20000"/>
              </a:spcBef>
              <a:spcAft>
                <a:spcPct val="0"/>
              </a:spcAft>
              <a:buChar char="»"/>
              <a:defRPr sz="1800">
                <a:solidFill>
                  <a:schemeClr val="tx1"/>
                </a:solidFill>
                <a:latin typeface="+mn-lt"/>
              </a:defRPr>
            </a:lvl7pPr>
            <a:lvl8pPr marL="3429000" indent="-228600" algn="l" rtl="0" eaLnBrk="1" fontAlgn="base" hangingPunct="1">
              <a:spcBef>
                <a:spcPct val="20000"/>
              </a:spcBef>
              <a:spcAft>
                <a:spcPct val="0"/>
              </a:spcAft>
              <a:buChar char="»"/>
              <a:defRPr sz="1800">
                <a:solidFill>
                  <a:schemeClr val="tx1"/>
                </a:solidFill>
                <a:latin typeface="+mn-lt"/>
              </a:defRPr>
            </a:lvl8pPr>
            <a:lvl9pPr marL="3886200" indent="-228600" algn="l" rtl="0" eaLnBrk="1" fontAlgn="base" hangingPunct="1">
              <a:spcBef>
                <a:spcPct val="20000"/>
              </a:spcBef>
              <a:spcAft>
                <a:spcPct val="0"/>
              </a:spcAft>
              <a:buChar char="»"/>
              <a:defRPr sz="18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smtClean="0">
              <a:ln>
                <a:noFill/>
              </a:ln>
              <a:solidFill>
                <a:srgbClr val="2045AE"/>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Tên đối tượng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smtClean="0">
              <a:ln>
                <a:noFill/>
              </a:ln>
              <a:solidFill>
                <a:srgbClr val="2045AE"/>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Thuộc tính</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smtClean="0">
              <a:ln>
                <a:noFill/>
              </a:ln>
              <a:solidFill>
                <a:srgbClr val="2045AE"/>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smtClean="0">
              <a:ln>
                <a:noFill/>
              </a:ln>
              <a:solidFill>
                <a:srgbClr val="2045AE"/>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smtClean="0">
              <a:ln>
                <a:noFill/>
              </a:ln>
              <a:solidFill>
                <a:srgbClr val="2045AE"/>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Phương thức</a:t>
            </a:r>
            <a:endParaRPr kumimoji="0" lang="en-US" sz="2800" b="0" i="0" u="none" strike="noStrike" kern="0" cap="none" spc="0" normalizeH="0" baseline="0" noProof="0" dirty="0">
              <a:ln>
                <a:noFill/>
              </a:ln>
              <a:solidFill>
                <a:srgbClr val="2045AE"/>
              </a:solidFill>
              <a:effectLst/>
              <a:uLnTx/>
              <a:uFillTx/>
              <a:latin typeface="Cambria" panose="02040503050406030204" pitchFamily="18" charset="0"/>
            </a:endParaRPr>
          </a:p>
        </p:txBody>
      </p:sp>
      <p:sp>
        <p:nvSpPr>
          <p:cNvPr id="12" name="Right Brace 11"/>
          <p:cNvSpPr/>
          <p:nvPr/>
        </p:nvSpPr>
        <p:spPr>
          <a:xfrm>
            <a:off x="4343400" y="1676400"/>
            <a:ext cx="381000" cy="533400"/>
          </a:xfrm>
          <a:prstGeom prst="rightBrace">
            <a:avLst/>
          </a:prstGeom>
          <a:noFill/>
          <a:ln w="9525" cap="flat" cmpd="sng" algn="ctr">
            <a:solidFill>
              <a:srgbClr val="2045AE">
                <a:shade val="95000"/>
                <a:satMod val="10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latin typeface="Cambria" panose="02040503050406030204" pitchFamily="18" charset="0"/>
            </a:endParaRPr>
          </a:p>
        </p:txBody>
      </p:sp>
      <p:sp>
        <p:nvSpPr>
          <p:cNvPr id="13" name="Right Brace 12"/>
          <p:cNvSpPr/>
          <p:nvPr/>
        </p:nvSpPr>
        <p:spPr>
          <a:xfrm>
            <a:off x="4343400" y="2362200"/>
            <a:ext cx="381000" cy="1828800"/>
          </a:xfrm>
          <a:prstGeom prst="rightBrace">
            <a:avLst/>
          </a:prstGeom>
          <a:noFill/>
          <a:ln w="9525" cap="flat" cmpd="sng" algn="ctr">
            <a:solidFill>
              <a:srgbClr val="2045AE">
                <a:shade val="95000"/>
                <a:satMod val="10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latin typeface="Cambria" panose="02040503050406030204" pitchFamily="18" charset="0"/>
            </a:endParaRPr>
          </a:p>
        </p:txBody>
      </p:sp>
      <p:sp>
        <p:nvSpPr>
          <p:cNvPr id="14" name="Right Brace 13"/>
          <p:cNvSpPr/>
          <p:nvPr/>
        </p:nvSpPr>
        <p:spPr>
          <a:xfrm>
            <a:off x="4343400" y="4267200"/>
            <a:ext cx="457200" cy="1524000"/>
          </a:xfrm>
          <a:prstGeom prst="rightBrace">
            <a:avLst/>
          </a:prstGeom>
          <a:noFill/>
          <a:ln w="9525" cap="flat" cmpd="sng" algn="ctr">
            <a:solidFill>
              <a:srgbClr val="2045AE">
                <a:shade val="95000"/>
                <a:satMod val="10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latin typeface="Cambria" panose="02040503050406030204" pitchFamily="18" charset="0"/>
            </a:endParaRPr>
          </a:p>
        </p:txBody>
      </p:sp>
    </p:spTree>
    <p:extLst>
      <p:ext uri="{BB962C8B-B14F-4D97-AF65-F5344CB8AC3E}">
        <p14:creationId xmlns:p14="http://schemas.microsoft.com/office/powerpoint/2010/main" val="33824991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Đối 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9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Các đối tượng có các đặc điểm (thuộc tính và phương thức) giống nhau được gom nhóm thành một lớp để phân biệt với các đối tượng khác và dễ quản lý.</a:t>
            </a:r>
          </a:p>
          <a:p>
            <a:pPr marL="342900" marR="0" lvl="0" indent="-342900" algn="just" defTabSz="914400" rtl="0" eaLnBrk="1" fontAlgn="base" latinLnBrk="0" hangingPunct="1">
              <a:lnSpc>
                <a:spcPct val="90000"/>
              </a:lnSpc>
              <a:spcBef>
                <a:spcPct val="20000"/>
              </a:spcBef>
              <a:spcAft>
                <a:spcPct val="0"/>
              </a:spcAft>
              <a:buClr>
                <a:srgbClr val="3DC5C5"/>
              </a:buClr>
              <a:buSzTx/>
              <a:buFont typeface="Symbol" pitchFamily="18" charset="2"/>
              <a:buChar char="Þ"/>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Một </a:t>
            </a: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lớp</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(class) là sự phân loại của các đối tượng hay là kiểu (type) của đối tượng.</a:t>
            </a:r>
          </a:p>
          <a:p>
            <a:pPr marL="342900" marR="0" lvl="0" indent="-342900" algn="just" defTabSz="914400" rtl="0" eaLnBrk="1" fontAlgn="base" latinLnBrk="0" hangingPunct="1">
              <a:lnSpc>
                <a:spcPct val="9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Ví dụ: </a:t>
            </a:r>
          </a:p>
          <a:p>
            <a:pPr marL="742950" marR="0" lvl="1" indent="-285750" algn="just" defTabSz="914400" rtl="0" eaLnBrk="1" fontAlgn="base" latinLnBrk="0" hangingPunct="1">
              <a:lnSpc>
                <a:spcPct val="90000"/>
              </a:lnSpc>
              <a:spcBef>
                <a:spcPct val="20000"/>
              </a:spcBef>
              <a:spcAft>
                <a:spcPct val="0"/>
              </a:spcAft>
              <a:buClr>
                <a:srgbClr val="2045AE"/>
              </a:buClr>
              <a:buSzTx/>
              <a:buFont typeface="Arial" charset="0"/>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Các chiếc xe Toyota, Honda, Porsche thuộc lớp xe hơi.</a:t>
            </a:r>
          </a:p>
          <a:p>
            <a:pPr marL="742950" marR="0" lvl="1" indent="-285750" algn="just" defTabSz="914400" rtl="0" eaLnBrk="1" fontAlgn="base" latinLnBrk="0" hangingPunct="1">
              <a:lnSpc>
                <a:spcPct val="90000"/>
              </a:lnSpc>
              <a:spcBef>
                <a:spcPct val="20000"/>
              </a:spcBef>
              <a:spcAft>
                <a:spcPct val="0"/>
              </a:spcAft>
              <a:buClr>
                <a:srgbClr val="2045AE"/>
              </a:buClr>
              <a:buSzTx/>
              <a:buFontTx/>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Các con chó giữ nhà, chó săn, chó kiểng thuộc lớp chó.</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3125727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en-US" sz="2800" kern="0" smtClean="0">
                <a:solidFill>
                  <a:srgbClr val="002060"/>
                </a:solidFill>
                <a:latin typeface="Cambria" panose="02040503050406030204" pitchFamily="18" charset="0"/>
              </a:rPr>
              <a:t>Như vậy </a:t>
            </a:r>
            <a:r>
              <a:rPr lang="en-US" sz="2800" b="1" kern="0" smtClean="0">
                <a:solidFill>
                  <a:srgbClr val="002060"/>
                </a:solidFill>
                <a:latin typeface="Cambria" panose="02040503050406030204" pitchFamily="18" charset="0"/>
              </a:rPr>
              <a:t>Lớp</a:t>
            </a:r>
            <a:r>
              <a:rPr lang="en-US" sz="2800" kern="0" smtClean="0">
                <a:solidFill>
                  <a:srgbClr val="002060"/>
                </a:solidFill>
                <a:latin typeface="Cambria" panose="02040503050406030204" pitchFamily="18" charset="0"/>
              </a:rPr>
              <a:t> l</a:t>
            </a:r>
            <a:r>
              <a:rPr lang="vi-VN" sz="2800" kern="0" smtClean="0">
                <a:solidFill>
                  <a:srgbClr val="002060"/>
                </a:solidFill>
                <a:latin typeface="Cambria" panose="02040503050406030204" pitchFamily="18" charset="0"/>
              </a:rPr>
              <a:t>à </a:t>
            </a:r>
            <a:r>
              <a:rPr lang="vi-VN" sz="2800" kern="0">
                <a:solidFill>
                  <a:srgbClr val="002060"/>
                </a:solidFill>
                <a:latin typeface="Cambria" panose="02040503050406030204" pitchFamily="18" charset="0"/>
              </a:rPr>
              <a:t>một khái niệm trừu tượng, dùng để chỉ một tập hợp các đối tượng có mặt trong hệ thống.</a:t>
            </a:r>
          </a:p>
          <a:p>
            <a:pPr lvl="0" algn="just">
              <a:lnSpc>
                <a:spcPct val="90000"/>
              </a:lnSpc>
              <a:buClr>
                <a:srgbClr val="3DC5C5"/>
              </a:buClr>
              <a:defRPr/>
            </a:pPr>
            <a:r>
              <a:rPr lang="vi-VN" sz="2800" b="1" kern="0">
                <a:solidFill>
                  <a:srgbClr val="002060"/>
                </a:solidFill>
                <a:latin typeface="Cambria" panose="02040503050406030204" pitchFamily="18" charset="0"/>
              </a:rPr>
              <a:t>Lớp</a:t>
            </a:r>
            <a:r>
              <a:rPr lang="vi-VN" sz="2800" kern="0">
                <a:solidFill>
                  <a:srgbClr val="002060"/>
                </a:solidFill>
                <a:latin typeface="Cambria" panose="02040503050406030204" pitchFamily="18" charset="0"/>
              </a:rPr>
              <a:t> có thuộc tính và phương thức:</a:t>
            </a:r>
          </a:p>
          <a:p>
            <a:pPr lvl="1" algn="just">
              <a:lnSpc>
                <a:spcPct val="90000"/>
              </a:lnSpc>
              <a:buClr>
                <a:srgbClr val="3DC5C5"/>
              </a:buClr>
              <a:defRPr/>
            </a:pPr>
            <a:r>
              <a:rPr lang="vi-VN" sz="2400" kern="0">
                <a:solidFill>
                  <a:srgbClr val="002060"/>
                </a:solidFill>
                <a:latin typeface="Cambria" panose="02040503050406030204" pitchFamily="18" charset="0"/>
              </a:rPr>
              <a:t>Thuộc tính của lớp tương ứng với thuộc tính của đối tượng.</a:t>
            </a:r>
          </a:p>
          <a:p>
            <a:pPr lvl="1" algn="just">
              <a:lnSpc>
                <a:spcPct val="90000"/>
              </a:lnSpc>
              <a:buClr>
                <a:srgbClr val="3DC5C5"/>
              </a:buClr>
              <a:defRPr/>
            </a:pPr>
            <a:r>
              <a:rPr lang="vi-VN" sz="2400" kern="0">
                <a:solidFill>
                  <a:srgbClr val="002060"/>
                </a:solidFill>
                <a:latin typeface="Cambria" panose="02040503050406030204" pitchFamily="18" charset="0"/>
              </a:rPr>
              <a:t>Phương thức của lớp tương ứng với các hành động của đối tượng.</a:t>
            </a:r>
          </a:p>
          <a:p>
            <a:pPr marL="342900" marR="0" lvl="0" indent="-342900" algn="just" defTabSz="914400" rtl="0" eaLnBrk="1" fontAlgn="base" latinLnBrk="0" hangingPunct="1">
              <a:lnSpc>
                <a:spcPct val="90000"/>
              </a:lnSpc>
              <a:spcBef>
                <a:spcPct val="20000"/>
              </a:spcBef>
              <a:spcAft>
                <a:spcPct val="0"/>
              </a:spcAft>
              <a:buClr>
                <a:srgbClr val="3DC5C5"/>
              </a:buClr>
              <a:buSzTx/>
              <a:buFont typeface="Wingdings" pitchFamily="2" charset="2"/>
              <a:buChar char="v"/>
              <a:tabLst/>
              <a:defRPr/>
            </a:pPr>
            <a:endParaRPr kumimoji="0" lang="en-US"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6637641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vi-VN" sz="2800" kern="0">
                <a:solidFill>
                  <a:srgbClr val="002060"/>
                </a:solidFill>
                <a:latin typeface="Cambria" panose="02040503050406030204" pitchFamily="18" charset="0"/>
              </a:rPr>
              <a:t>Một </a:t>
            </a:r>
            <a:r>
              <a:rPr lang="en-US" sz="2800" b="1" kern="0" smtClean="0">
                <a:solidFill>
                  <a:srgbClr val="002060"/>
                </a:solidFill>
                <a:latin typeface="Cambria" panose="02040503050406030204" pitchFamily="18" charset="0"/>
              </a:rPr>
              <a:t>L</a:t>
            </a:r>
            <a:r>
              <a:rPr lang="vi-VN" sz="2800" b="1" kern="0" smtClean="0">
                <a:solidFill>
                  <a:srgbClr val="002060"/>
                </a:solidFill>
                <a:latin typeface="Cambria" panose="02040503050406030204" pitchFamily="18" charset="0"/>
              </a:rPr>
              <a:t>ớp</a:t>
            </a:r>
            <a:r>
              <a:rPr lang="vi-VN" sz="2800" kern="0" smtClean="0">
                <a:solidFill>
                  <a:srgbClr val="002060"/>
                </a:solidFill>
                <a:latin typeface="Cambria" panose="02040503050406030204" pitchFamily="18" charset="0"/>
              </a:rPr>
              <a:t> </a:t>
            </a:r>
            <a:r>
              <a:rPr lang="vi-VN" sz="2800" kern="0">
                <a:solidFill>
                  <a:srgbClr val="002060"/>
                </a:solidFill>
                <a:latin typeface="Cambria" panose="02040503050406030204" pitchFamily="18" charset="0"/>
              </a:rPr>
              <a:t>có thể có một trong các khả năng sau:</a:t>
            </a:r>
          </a:p>
          <a:p>
            <a:pPr lvl="1" algn="just">
              <a:lnSpc>
                <a:spcPct val="90000"/>
              </a:lnSpc>
              <a:buClr>
                <a:srgbClr val="3DC5C5"/>
              </a:buClr>
              <a:defRPr/>
            </a:pPr>
            <a:r>
              <a:rPr lang="vi-VN" sz="2400" kern="0">
                <a:solidFill>
                  <a:srgbClr val="002060"/>
                </a:solidFill>
                <a:latin typeface="Cambria" panose="02040503050406030204" pitchFamily="18" charset="0"/>
              </a:rPr>
              <a:t>Hoặc chỉ có thuộc tính, không có phương thức.</a:t>
            </a:r>
          </a:p>
          <a:p>
            <a:pPr lvl="1" algn="just">
              <a:lnSpc>
                <a:spcPct val="90000"/>
              </a:lnSpc>
              <a:buClr>
                <a:srgbClr val="3DC5C5"/>
              </a:buClr>
              <a:defRPr/>
            </a:pPr>
            <a:r>
              <a:rPr lang="vi-VN" sz="2400" kern="0">
                <a:solidFill>
                  <a:srgbClr val="002060"/>
                </a:solidFill>
                <a:latin typeface="Cambria" panose="02040503050406030204" pitchFamily="18" charset="0"/>
              </a:rPr>
              <a:t>Hoặc chỉ có phương thức, không có thuộc tính.</a:t>
            </a:r>
          </a:p>
          <a:p>
            <a:pPr lvl="1" algn="just">
              <a:lnSpc>
                <a:spcPct val="90000"/>
              </a:lnSpc>
              <a:buClr>
                <a:srgbClr val="3DC5C5"/>
              </a:buClr>
              <a:defRPr/>
            </a:pPr>
            <a:r>
              <a:rPr lang="vi-VN" sz="2400" kern="0">
                <a:solidFill>
                  <a:srgbClr val="002060"/>
                </a:solidFill>
                <a:latin typeface="Cambria" panose="02040503050406030204" pitchFamily="18" charset="0"/>
              </a:rPr>
              <a:t>Hoặc có cả thuộc tính và phương thức, trường hợp này là phổ biến nhất.</a:t>
            </a:r>
          </a:p>
          <a:p>
            <a:pPr lvl="0" algn="just">
              <a:lnSpc>
                <a:spcPct val="90000"/>
              </a:lnSpc>
              <a:buClr>
                <a:srgbClr val="3DC5C5"/>
              </a:buClr>
              <a:buFont typeface="Wingdings" panose="05000000000000000000" pitchFamily="2" charset="2"/>
              <a:buChar char="Ø"/>
              <a:defRPr/>
            </a:pPr>
            <a:r>
              <a:rPr lang="vi-VN" sz="2800" kern="0">
                <a:solidFill>
                  <a:srgbClr val="002060"/>
                </a:solidFill>
                <a:latin typeface="Cambria" panose="02040503050406030204" pitchFamily="18" charset="0"/>
              </a:rPr>
              <a:t>Lớp không có thuộc tính và phương thức nào là các lớp trừu tượng. Các lớp này không có đối tượng tương ứng.</a:t>
            </a:r>
          </a:p>
          <a:p>
            <a:pPr marL="342900" marR="0" lvl="0" indent="-342900" algn="just" defTabSz="914400" rtl="0" eaLnBrk="1" fontAlgn="base" latinLnBrk="0" hangingPunct="1">
              <a:lnSpc>
                <a:spcPct val="90000"/>
              </a:lnSpc>
              <a:spcBef>
                <a:spcPct val="20000"/>
              </a:spcBef>
              <a:spcAft>
                <a:spcPct val="0"/>
              </a:spcAft>
              <a:buClr>
                <a:srgbClr val="3DC5C5"/>
              </a:buClr>
              <a:buSzTx/>
              <a:buFont typeface="Wingdings" pitchFamily="2" charset="2"/>
              <a:buChar char="v"/>
              <a:tabLst/>
              <a:defRPr/>
            </a:pPr>
            <a:endParaRPr kumimoji="0" lang="en-US"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42824029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en-US" sz="2800" kern="0" smtClean="0">
                <a:solidFill>
                  <a:srgbClr val="002060"/>
                </a:solidFill>
                <a:latin typeface="Cambria" panose="02040503050406030204" pitchFamily="18" charset="0"/>
              </a:rPr>
              <a:t>Không gian tên (namespace)</a:t>
            </a:r>
          </a:p>
          <a:p>
            <a:pPr lvl="1" algn="just">
              <a:lnSpc>
                <a:spcPct val="90000"/>
              </a:lnSpc>
              <a:buClr>
                <a:srgbClr val="3DC5C5"/>
              </a:buClr>
              <a:defRPr/>
            </a:pPr>
            <a:r>
              <a:rPr lang="vi-VN" sz="2400" kern="0">
                <a:solidFill>
                  <a:srgbClr val="002060"/>
                </a:solidFill>
                <a:latin typeface="Cambria" panose="02040503050406030204" pitchFamily="18" charset="0"/>
              </a:rPr>
              <a:t>Một nhóm các lớp (classes) và giao diện (interfaces) được tổ chức thành một đơn vị quản lý theo hình thức không gian tên gọi </a:t>
            </a:r>
            <a:r>
              <a:rPr lang="vi-VN" sz="2400" kern="0">
                <a:solidFill>
                  <a:srgbClr val="002060"/>
                </a:solidFill>
                <a:latin typeface="Cambria" panose="02040503050406030204" pitchFamily="18" charset="0"/>
              </a:rPr>
              <a:t>là </a:t>
            </a:r>
            <a:r>
              <a:rPr lang="en-US" sz="2400" kern="0" smtClean="0">
                <a:solidFill>
                  <a:srgbClr val="002060"/>
                </a:solidFill>
                <a:latin typeface="Cambria" panose="02040503050406030204" pitchFamily="18" charset="0"/>
              </a:rPr>
              <a:t>namespace</a:t>
            </a:r>
            <a:r>
              <a:rPr lang="vi-VN" sz="2400" kern="0" smtClean="0">
                <a:solidFill>
                  <a:srgbClr val="002060"/>
                </a:solidFill>
                <a:latin typeface="Cambria" panose="02040503050406030204" pitchFamily="18" charset="0"/>
              </a:rPr>
              <a:t>.</a:t>
            </a:r>
            <a:endParaRPr lang="en-US" sz="2400" kern="0" smtClean="0">
              <a:solidFill>
                <a:srgbClr val="002060"/>
              </a:solidFill>
              <a:latin typeface="Cambria" panose="02040503050406030204" pitchFamily="18" charset="0"/>
            </a:endParaRPr>
          </a:p>
          <a:p>
            <a:pPr lvl="1" algn="just">
              <a:lnSpc>
                <a:spcPct val="90000"/>
              </a:lnSpc>
              <a:buClr>
                <a:srgbClr val="3DC5C5"/>
              </a:buClr>
              <a:defRPr/>
            </a:pPr>
            <a:r>
              <a:rPr lang="en-US" sz="2400" kern="0" smtClean="0">
                <a:solidFill>
                  <a:srgbClr val="002060"/>
                </a:solidFill>
                <a:latin typeface="Cambria" panose="02040503050406030204" pitchFamily="18" charset="0"/>
              </a:rPr>
              <a:t>Lợi ích của namespace là tổ chức sắp xếp lại hệ thống thông tin các lớp trong dự án một cách khoa học, giúp cho việc theo dõi bảo trì dự án được tốt nhất.</a:t>
            </a:r>
            <a:endParaRPr lang="vi-VN" sz="2400" kern="0">
              <a:solidFill>
                <a:srgbClr val="002060"/>
              </a:solidFill>
              <a:latin typeface="Cambria" panose="02040503050406030204" pitchFamily="18" charset="0"/>
            </a:endParaRPr>
          </a:p>
          <a:p>
            <a:pPr lvl="0" algn="just">
              <a:lnSpc>
                <a:spcPct val="90000"/>
              </a:lnSpc>
              <a:buClr>
                <a:srgbClr val="3DC5C5"/>
              </a:buClr>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8931327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en-US" sz="2800" kern="0" smtClean="0">
                <a:solidFill>
                  <a:srgbClr val="002060"/>
                </a:solidFill>
                <a:latin typeface="Cambria" panose="02040503050406030204" pitchFamily="18" charset="0"/>
              </a:rPr>
              <a:t>Tính trừu tượng:</a:t>
            </a:r>
          </a:p>
          <a:p>
            <a:pPr lvl="1" algn="just">
              <a:lnSpc>
                <a:spcPct val="90000"/>
              </a:lnSpc>
              <a:buClr>
                <a:srgbClr val="3DC5C5"/>
              </a:buClr>
              <a:defRPr/>
            </a:pPr>
            <a:r>
              <a:rPr lang="vi-VN" sz="2400" kern="0">
                <a:solidFill>
                  <a:srgbClr val="002060"/>
                </a:solidFill>
                <a:latin typeface="Cambria" panose="02040503050406030204" pitchFamily="18" charset="0"/>
              </a:rPr>
              <a:t>Lớp (Class) là một khái niệm trừu tượng, đối tượng là một thể hiện cụ thể của lớp.</a:t>
            </a:r>
          </a:p>
          <a:p>
            <a:pPr lvl="1" algn="just">
              <a:lnSpc>
                <a:spcPct val="90000"/>
              </a:lnSpc>
              <a:buClr>
                <a:srgbClr val="3DC5C5"/>
              </a:buClr>
              <a:buFont typeface="Wingdings" panose="05000000000000000000" pitchFamily="2" charset="2"/>
              <a:buChar char="Ø"/>
              <a:defRPr/>
            </a:pPr>
            <a:r>
              <a:rPr lang="vi-VN" sz="2400" kern="0">
                <a:solidFill>
                  <a:srgbClr val="002060"/>
                </a:solidFill>
                <a:latin typeface="Cambria" panose="02040503050406030204" pitchFamily="18" charset="0"/>
              </a:rPr>
              <a:t>Ví dụ: </a:t>
            </a:r>
          </a:p>
          <a:p>
            <a:pPr lvl="1" algn="just">
              <a:lnSpc>
                <a:spcPct val="90000"/>
              </a:lnSpc>
              <a:buClr>
                <a:srgbClr val="3DC5C5"/>
              </a:buClr>
              <a:defRPr/>
            </a:pPr>
            <a:r>
              <a:rPr lang="vi-VN" sz="2400" kern="0">
                <a:solidFill>
                  <a:srgbClr val="002060"/>
                </a:solidFill>
                <a:latin typeface="Cambria" panose="02040503050406030204" pitchFamily="18" charset="0"/>
              </a:rPr>
              <a:t>Bản thiết kế của chiếc xe hơi là lớp.</a:t>
            </a:r>
          </a:p>
          <a:p>
            <a:pPr lvl="1" algn="just">
              <a:lnSpc>
                <a:spcPct val="90000"/>
              </a:lnSpc>
              <a:buClr>
                <a:srgbClr val="3DC5C5"/>
              </a:buClr>
              <a:defRPr/>
            </a:pPr>
            <a:r>
              <a:rPr lang="vi-VN" sz="2400" kern="0">
                <a:solidFill>
                  <a:srgbClr val="002060"/>
                </a:solidFill>
                <a:latin typeface="Cambria" panose="02040503050406030204" pitchFamily="18" charset="0"/>
              </a:rPr>
              <a:t>Chiếc xe hơi được tạo ra từ bản thiết kế là đối tượng.</a:t>
            </a:r>
          </a:p>
          <a:p>
            <a:pPr lvl="0" algn="just">
              <a:lnSpc>
                <a:spcPct val="90000"/>
              </a:lnSpc>
              <a:buClr>
                <a:srgbClr val="3DC5C5"/>
              </a:buClr>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pic>
        <p:nvPicPr>
          <p:cNvPr id="10" name="Picture 9" descr="class-object.jpg"/>
          <p:cNvPicPr>
            <a:picLocks noChangeAspect="1"/>
          </p:cNvPicPr>
          <p:nvPr/>
        </p:nvPicPr>
        <p:blipFill>
          <a:blip r:embed="rId2"/>
          <a:srcRect l="32000" t="10870" r="30074" b="63043"/>
          <a:stretch>
            <a:fillRect/>
          </a:stretch>
        </p:blipFill>
        <p:spPr bwMode="auto">
          <a:xfrm>
            <a:off x="1412201" y="3624019"/>
            <a:ext cx="2678241" cy="1673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descr="class-object.jpg"/>
          <p:cNvPicPr>
            <a:picLocks noChangeAspect="1"/>
          </p:cNvPicPr>
          <p:nvPr/>
        </p:nvPicPr>
        <p:blipFill>
          <a:blip r:embed="rId2"/>
          <a:srcRect l="3556" t="65218" r="64444" b="13043"/>
          <a:stretch>
            <a:fillRect/>
          </a:stretch>
        </p:blipFill>
        <p:spPr bwMode="auto">
          <a:xfrm>
            <a:off x="5638800" y="3810000"/>
            <a:ext cx="2109114" cy="1301865"/>
          </a:xfrm>
          <a:prstGeom prst="rect">
            <a:avLst/>
          </a:prstGeom>
          <a:ln>
            <a:noFill/>
          </a:ln>
          <a:effectLst>
            <a:softEdge rad="112500"/>
          </a:effectLst>
        </p:spPr>
      </p:pic>
      <p:cxnSp>
        <p:nvCxnSpPr>
          <p:cNvPr id="12" name="Straight Arrow Connector 11"/>
          <p:cNvCxnSpPr>
            <a:stCxn id="10" idx="3"/>
            <a:endCxn id="11" idx="1"/>
          </p:cNvCxnSpPr>
          <p:nvPr/>
        </p:nvCxnSpPr>
        <p:spPr bwMode="auto">
          <a:xfrm>
            <a:off x="4090314" y="4460631"/>
            <a:ext cx="1547812" cy="1588"/>
          </a:xfrm>
          <a:prstGeom prst="straightConnector1">
            <a:avLst/>
          </a:prstGeom>
          <a:ln w="317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3" name="TextBox 16"/>
          <p:cNvSpPr txBox="1">
            <a:spLocks noChangeArrowheads="1"/>
          </p:cNvSpPr>
          <p:nvPr/>
        </p:nvSpPr>
        <p:spPr bwMode="auto">
          <a:xfrm>
            <a:off x="2332846" y="5497388"/>
            <a:ext cx="5934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1">
                <a:solidFill>
                  <a:srgbClr val="333399"/>
                </a:solidFill>
                <a:latin typeface="Arial" panose="020B0604020202020204" pitchFamily="34" charset="0"/>
              </a:defRPr>
            </a:lvl1pPr>
            <a:lvl2pPr marL="742950" indent="-285750">
              <a:defRPr sz="2000" b="1">
                <a:solidFill>
                  <a:srgbClr val="333399"/>
                </a:solidFill>
                <a:latin typeface="Arial" panose="020B0604020202020204" pitchFamily="34" charset="0"/>
              </a:defRPr>
            </a:lvl2pPr>
            <a:lvl3pPr marL="1143000" indent="-228600">
              <a:defRPr sz="2000" b="1">
                <a:solidFill>
                  <a:srgbClr val="333399"/>
                </a:solidFill>
                <a:latin typeface="Arial" panose="020B0604020202020204" pitchFamily="34" charset="0"/>
              </a:defRPr>
            </a:lvl3pPr>
            <a:lvl4pPr marL="1600200" indent="-228600">
              <a:defRPr sz="2000" b="1">
                <a:solidFill>
                  <a:srgbClr val="333399"/>
                </a:solidFill>
                <a:latin typeface="Arial" panose="020B0604020202020204" pitchFamily="34" charset="0"/>
              </a:defRPr>
            </a:lvl4pPr>
            <a:lvl5pPr marL="2057400" indent="-228600">
              <a:defRPr sz="2000" b="1">
                <a:solidFill>
                  <a:srgbClr val="333399"/>
                </a:solidFill>
                <a:latin typeface="Arial" panose="020B0604020202020204" pitchFamily="34" charset="0"/>
              </a:defRPr>
            </a:lvl5pPr>
            <a:lvl6pPr marL="2514600" indent="-228600" eaLnBrk="0" fontAlgn="base" hangingPunct="0">
              <a:spcBef>
                <a:spcPct val="0"/>
              </a:spcBef>
              <a:spcAft>
                <a:spcPct val="0"/>
              </a:spcAft>
              <a:defRPr sz="2000" b="1">
                <a:solidFill>
                  <a:srgbClr val="333399"/>
                </a:solidFill>
                <a:latin typeface="Arial" panose="020B0604020202020204" pitchFamily="34" charset="0"/>
              </a:defRPr>
            </a:lvl6pPr>
            <a:lvl7pPr marL="2971800" indent="-228600" eaLnBrk="0" fontAlgn="base" hangingPunct="0">
              <a:spcBef>
                <a:spcPct val="0"/>
              </a:spcBef>
              <a:spcAft>
                <a:spcPct val="0"/>
              </a:spcAft>
              <a:defRPr sz="2000" b="1">
                <a:solidFill>
                  <a:srgbClr val="333399"/>
                </a:solidFill>
                <a:latin typeface="Arial" panose="020B0604020202020204" pitchFamily="34" charset="0"/>
              </a:defRPr>
            </a:lvl7pPr>
            <a:lvl8pPr marL="3429000" indent="-228600" eaLnBrk="0" fontAlgn="base" hangingPunct="0">
              <a:spcBef>
                <a:spcPct val="0"/>
              </a:spcBef>
              <a:spcAft>
                <a:spcPct val="0"/>
              </a:spcAft>
              <a:defRPr sz="2000" b="1">
                <a:solidFill>
                  <a:srgbClr val="333399"/>
                </a:solidFill>
                <a:latin typeface="Arial" panose="020B0604020202020204" pitchFamily="34" charset="0"/>
              </a:defRPr>
            </a:lvl8pPr>
            <a:lvl9pPr marL="3886200" indent="-228600" eaLnBrk="0" fontAlgn="base" hangingPunct="0">
              <a:spcBef>
                <a:spcPct val="0"/>
              </a:spcBef>
              <a:spcAft>
                <a:spcPct val="0"/>
              </a:spcAft>
              <a:defRPr sz="2000" b="1">
                <a:solidFill>
                  <a:srgbClr val="333399"/>
                </a:solidFill>
                <a:latin typeface="Arial" panose="020B0604020202020204" pitchFamily="34" charset="0"/>
              </a:defRPr>
            </a:lvl9pPr>
          </a:lstStyle>
          <a:p>
            <a:r>
              <a:rPr lang="en-US" altLang="en-US" sz="1200">
                <a:solidFill>
                  <a:srgbClr val="002060"/>
                </a:solidFill>
                <a:cs typeface="Times New Roman" panose="02020603050405020304" pitchFamily="18" charset="0"/>
              </a:rPr>
              <a:t>Class</a:t>
            </a:r>
            <a:endParaRPr lang="en-US" altLang="en-US" sz="1200">
              <a:solidFill>
                <a:srgbClr val="002060"/>
              </a:solidFill>
              <a:latin typeface="Times New Roman" panose="02020603050405020304" pitchFamily="18" charset="0"/>
              <a:cs typeface="Times New Roman" panose="02020603050405020304" pitchFamily="18" charset="0"/>
            </a:endParaRPr>
          </a:p>
        </p:txBody>
      </p:sp>
      <p:sp>
        <p:nvSpPr>
          <p:cNvPr id="14" name="TextBox 20"/>
          <p:cNvSpPr txBox="1">
            <a:spLocks noChangeArrowheads="1"/>
          </p:cNvSpPr>
          <p:nvPr/>
        </p:nvSpPr>
        <p:spPr bwMode="auto">
          <a:xfrm>
            <a:off x="6057276" y="5124897"/>
            <a:ext cx="6639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1">
                <a:solidFill>
                  <a:srgbClr val="333399"/>
                </a:solidFill>
                <a:latin typeface="Arial" panose="020B0604020202020204" pitchFamily="34" charset="0"/>
              </a:defRPr>
            </a:lvl1pPr>
            <a:lvl2pPr marL="742950" indent="-285750">
              <a:defRPr sz="2000" b="1">
                <a:solidFill>
                  <a:srgbClr val="333399"/>
                </a:solidFill>
                <a:latin typeface="Arial" panose="020B0604020202020204" pitchFamily="34" charset="0"/>
              </a:defRPr>
            </a:lvl2pPr>
            <a:lvl3pPr marL="1143000" indent="-228600">
              <a:defRPr sz="2000" b="1">
                <a:solidFill>
                  <a:srgbClr val="333399"/>
                </a:solidFill>
                <a:latin typeface="Arial" panose="020B0604020202020204" pitchFamily="34" charset="0"/>
              </a:defRPr>
            </a:lvl3pPr>
            <a:lvl4pPr marL="1600200" indent="-228600">
              <a:defRPr sz="2000" b="1">
                <a:solidFill>
                  <a:srgbClr val="333399"/>
                </a:solidFill>
                <a:latin typeface="Arial" panose="020B0604020202020204" pitchFamily="34" charset="0"/>
              </a:defRPr>
            </a:lvl4pPr>
            <a:lvl5pPr marL="2057400" indent="-228600">
              <a:defRPr sz="2000" b="1">
                <a:solidFill>
                  <a:srgbClr val="333399"/>
                </a:solidFill>
                <a:latin typeface="Arial" panose="020B0604020202020204" pitchFamily="34" charset="0"/>
              </a:defRPr>
            </a:lvl5pPr>
            <a:lvl6pPr marL="2514600" indent="-228600" eaLnBrk="0" fontAlgn="base" hangingPunct="0">
              <a:spcBef>
                <a:spcPct val="0"/>
              </a:spcBef>
              <a:spcAft>
                <a:spcPct val="0"/>
              </a:spcAft>
              <a:defRPr sz="2000" b="1">
                <a:solidFill>
                  <a:srgbClr val="333399"/>
                </a:solidFill>
                <a:latin typeface="Arial" panose="020B0604020202020204" pitchFamily="34" charset="0"/>
              </a:defRPr>
            </a:lvl6pPr>
            <a:lvl7pPr marL="2971800" indent="-228600" eaLnBrk="0" fontAlgn="base" hangingPunct="0">
              <a:spcBef>
                <a:spcPct val="0"/>
              </a:spcBef>
              <a:spcAft>
                <a:spcPct val="0"/>
              </a:spcAft>
              <a:defRPr sz="2000" b="1">
                <a:solidFill>
                  <a:srgbClr val="333399"/>
                </a:solidFill>
                <a:latin typeface="Arial" panose="020B0604020202020204" pitchFamily="34" charset="0"/>
              </a:defRPr>
            </a:lvl7pPr>
            <a:lvl8pPr marL="3429000" indent="-228600" eaLnBrk="0" fontAlgn="base" hangingPunct="0">
              <a:spcBef>
                <a:spcPct val="0"/>
              </a:spcBef>
              <a:spcAft>
                <a:spcPct val="0"/>
              </a:spcAft>
              <a:defRPr sz="2000" b="1">
                <a:solidFill>
                  <a:srgbClr val="333399"/>
                </a:solidFill>
                <a:latin typeface="Arial" panose="020B0604020202020204" pitchFamily="34" charset="0"/>
              </a:defRPr>
            </a:lvl8pPr>
            <a:lvl9pPr marL="3886200" indent="-228600" eaLnBrk="0" fontAlgn="base" hangingPunct="0">
              <a:spcBef>
                <a:spcPct val="0"/>
              </a:spcBef>
              <a:spcAft>
                <a:spcPct val="0"/>
              </a:spcAft>
              <a:defRPr sz="2000" b="1">
                <a:solidFill>
                  <a:srgbClr val="333399"/>
                </a:solidFill>
                <a:latin typeface="Arial" panose="020B0604020202020204" pitchFamily="34" charset="0"/>
              </a:defRPr>
            </a:lvl9pPr>
          </a:lstStyle>
          <a:p>
            <a:r>
              <a:rPr lang="en-US" altLang="en-US" sz="1200">
                <a:solidFill>
                  <a:srgbClr val="002060"/>
                </a:solidFill>
                <a:cs typeface="Times New Roman" panose="02020603050405020304" pitchFamily="18" charset="0"/>
              </a:rPr>
              <a:t>Object</a:t>
            </a:r>
            <a:endParaRPr lang="en-US" altLang="en-US" sz="120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32164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vi-VN" sz="2800" kern="0">
                <a:solidFill>
                  <a:srgbClr val="002060"/>
                </a:solidFill>
                <a:latin typeface="Cambria" panose="02040503050406030204" pitchFamily="18" charset="0"/>
              </a:rPr>
              <a:t>Tính </a:t>
            </a:r>
            <a:r>
              <a:rPr lang="vi-VN" sz="2800" kern="0">
                <a:solidFill>
                  <a:srgbClr val="002060"/>
                </a:solidFill>
                <a:latin typeface="Cambria" panose="02040503050406030204" pitchFamily="18" charset="0"/>
              </a:rPr>
              <a:t>trừu </a:t>
            </a:r>
            <a:r>
              <a:rPr lang="vi-VN" sz="2800" kern="0" smtClean="0">
                <a:solidFill>
                  <a:srgbClr val="002060"/>
                </a:solidFill>
                <a:latin typeface="Cambria" panose="02040503050406030204" pitchFamily="18" charset="0"/>
              </a:rPr>
              <a:t>tượng</a:t>
            </a:r>
            <a:r>
              <a:rPr lang="en-US" sz="2800" kern="0" smtClean="0">
                <a:solidFill>
                  <a:srgbClr val="002060"/>
                </a:solidFill>
                <a:latin typeface="Cambria" panose="02040503050406030204" pitchFamily="18" charset="0"/>
              </a:rPr>
              <a:t>:</a:t>
            </a:r>
            <a:endParaRPr lang="vi-VN" sz="2800" kern="0">
              <a:solidFill>
                <a:srgbClr val="002060"/>
              </a:solidFill>
              <a:latin typeface="Cambria" panose="02040503050406030204" pitchFamily="18" charset="0"/>
            </a:endParaRPr>
          </a:p>
          <a:p>
            <a:pPr lvl="1" algn="just">
              <a:lnSpc>
                <a:spcPct val="90000"/>
              </a:lnSpc>
              <a:buClr>
                <a:srgbClr val="3DC5C5"/>
              </a:buClr>
              <a:defRPr/>
            </a:pPr>
            <a:r>
              <a:rPr lang="vi-VN" sz="2400" kern="0">
                <a:solidFill>
                  <a:srgbClr val="002060"/>
                </a:solidFill>
                <a:latin typeface="Cambria" panose="02040503050406030204" pitchFamily="18" charset="0"/>
              </a:rPr>
              <a:t>Từ những đối tượng giống nhau: trừu tượng hóa thành một lớp: </a:t>
            </a:r>
          </a:p>
          <a:p>
            <a:pPr lvl="1" algn="just">
              <a:lnSpc>
                <a:spcPct val="90000"/>
              </a:lnSpc>
              <a:buClr>
                <a:srgbClr val="3DC5C5"/>
              </a:buClr>
              <a:defRPr/>
            </a:pPr>
            <a:r>
              <a:rPr lang="vi-VN" sz="2400" kern="0">
                <a:solidFill>
                  <a:srgbClr val="002060"/>
                </a:solidFill>
                <a:latin typeface="Cambria" panose="02040503050406030204" pitchFamily="18" charset="0"/>
              </a:rPr>
              <a:t>Chỉ đưa ra các thuộc tính và phương thức cần thiết của đối tượng trong lập trình.</a:t>
            </a:r>
          </a:p>
          <a:p>
            <a:pPr lvl="0" algn="just">
              <a:lnSpc>
                <a:spcPct val="90000"/>
              </a:lnSpc>
              <a:buClr>
                <a:srgbClr val="3DC5C5"/>
              </a:buClr>
              <a:defRPr/>
            </a:pPr>
            <a:r>
              <a:rPr lang="vi-VN" sz="2800" kern="0">
                <a:solidFill>
                  <a:srgbClr val="002060"/>
                </a:solidFill>
                <a:latin typeface="Cambria" panose="02040503050406030204" pitchFamily="18" charset="0"/>
              </a:rPr>
              <a:t>Ví dụ: </a:t>
            </a:r>
          </a:p>
        </p:txBody>
      </p:sp>
      <p:grpSp>
        <p:nvGrpSpPr>
          <p:cNvPr id="16" name="Group 11"/>
          <p:cNvGrpSpPr>
            <a:grpSpLocks/>
          </p:cNvGrpSpPr>
          <p:nvPr/>
        </p:nvGrpSpPr>
        <p:grpSpPr bwMode="auto">
          <a:xfrm>
            <a:off x="1403350" y="3657599"/>
            <a:ext cx="6750050" cy="2284666"/>
            <a:chOff x="381000" y="4191000"/>
            <a:chExt cx="9810299" cy="2341045"/>
          </a:xfrm>
        </p:grpSpPr>
        <p:pic>
          <p:nvPicPr>
            <p:cNvPr id="17" name="Picture 16" descr="class-object.jpg"/>
            <p:cNvPicPr>
              <a:picLocks noChangeAspect="1"/>
            </p:cNvPicPr>
            <p:nvPr/>
          </p:nvPicPr>
          <p:blipFill>
            <a:blip r:embed="rId2"/>
            <a:srcRect l="32000" t="10870" r="30074" b="63043"/>
            <a:stretch>
              <a:fillRect/>
            </a:stretch>
          </p:blipFill>
          <p:spPr>
            <a:xfrm>
              <a:off x="7752900" y="4458742"/>
              <a:ext cx="2438399" cy="13715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Picture 17" descr="class-object.jpg"/>
            <p:cNvPicPr>
              <a:picLocks noChangeAspect="1"/>
            </p:cNvPicPr>
            <p:nvPr/>
          </p:nvPicPr>
          <p:blipFill>
            <a:blip r:embed="rId2"/>
            <a:srcRect l="3556" t="65218" r="64444" b="13043"/>
            <a:stretch>
              <a:fillRect/>
            </a:stretch>
          </p:blipFill>
          <p:spPr>
            <a:xfrm>
              <a:off x="381000" y="4191000"/>
              <a:ext cx="1920240" cy="1066800"/>
            </a:xfrm>
            <a:prstGeom prst="rect">
              <a:avLst/>
            </a:prstGeom>
            <a:ln>
              <a:noFill/>
            </a:ln>
            <a:effectLst>
              <a:softEdge rad="112500"/>
            </a:effectLst>
          </p:spPr>
        </p:pic>
        <p:sp>
          <p:nvSpPr>
            <p:cNvPr id="19" name="TextBox 16"/>
            <p:cNvSpPr txBox="1">
              <a:spLocks noChangeArrowheads="1"/>
            </p:cNvSpPr>
            <p:nvPr/>
          </p:nvSpPr>
          <p:spPr bwMode="auto">
            <a:xfrm>
              <a:off x="8452238" y="6170116"/>
              <a:ext cx="862474" cy="283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1">
                  <a:solidFill>
                    <a:srgbClr val="333399"/>
                  </a:solidFill>
                  <a:latin typeface="Arial" panose="020B0604020202020204" pitchFamily="34" charset="0"/>
                </a:defRPr>
              </a:lvl1pPr>
              <a:lvl2pPr marL="742950" indent="-285750">
                <a:defRPr sz="2000" b="1">
                  <a:solidFill>
                    <a:srgbClr val="333399"/>
                  </a:solidFill>
                  <a:latin typeface="Arial" panose="020B0604020202020204" pitchFamily="34" charset="0"/>
                </a:defRPr>
              </a:lvl2pPr>
              <a:lvl3pPr marL="1143000" indent="-228600">
                <a:defRPr sz="2000" b="1">
                  <a:solidFill>
                    <a:srgbClr val="333399"/>
                  </a:solidFill>
                  <a:latin typeface="Arial" panose="020B0604020202020204" pitchFamily="34" charset="0"/>
                </a:defRPr>
              </a:lvl3pPr>
              <a:lvl4pPr marL="1600200" indent="-228600">
                <a:defRPr sz="2000" b="1">
                  <a:solidFill>
                    <a:srgbClr val="333399"/>
                  </a:solidFill>
                  <a:latin typeface="Arial" panose="020B0604020202020204" pitchFamily="34" charset="0"/>
                </a:defRPr>
              </a:lvl4pPr>
              <a:lvl5pPr marL="2057400" indent="-228600">
                <a:defRPr sz="2000" b="1">
                  <a:solidFill>
                    <a:srgbClr val="333399"/>
                  </a:solidFill>
                  <a:latin typeface="Arial" panose="020B0604020202020204" pitchFamily="34" charset="0"/>
                </a:defRPr>
              </a:lvl5pPr>
              <a:lvl6pPr marL="2514600" indent="-228600" eaLnBrk="0" fontAlgn="base" hangingPunct="0">
                <a:spcBef>
                  <a:spcPct val="0"/>
                </a:spcBef>
                <a:spcAft>
                  <a:spcPct val="0"/>
                </a:spcAft>
                <a:defRPr sz="2000" b="1">
                  <a:solidFill>
                    <a:srgbClr val="333399"/>
                  </a:solidFill>
                  <a:latin typeface="Arial" panose="020B0604020202020204" pitchFamily="34" charset="0"/>
                </a:defRPr>
              </a:lvl6pPr>
              <a:lvl7pPr marL="2971800" indent="-228600" eaLnBrk="0" fontAlgn="base" hangingPunct="0">
                <a:spcBef>
                  <a:spcPct val="0"/>
                </a:spcBef>
                <a:spcAft>
                  <a:spcPct val="0"/>
                </a:spcAft>
                <a:defRPr sz="2000" b="1">
                  <a:solidFill>
                    <a:srgbClr val="333399"/>
                  </a:solidFill>
                  <a:latin typeface="Arial" panose="020B0604020202020204" pitchFamily="34" charset="0"/>
                </a:defRPr>
              </a:lvl7pPr>
              <a:lvl8pPr marL="3429000" indent="-228600" eaLnBrk="0" fontAlgn="base" hangingPunct="0">
                <a:spcBef>
                  <a:spcPct val="0"/>
                </a:spcBef>
                <a:spcAft>
                  <a:spcPct val="0"/>
                </a:spcAft>
                <a:defRPr sz="2000" b="1">
                  <a:solidFill>
                    <a:srgbClr val="333399"/>
                  </a:solidFill>
                  <a:latin typeface="Arial" panose="020B0604020202020204" pitchFamily="34" charset="0"/>
                </a:defRPr>
              </a:lvl8pPr>
              <a:lvl9pPr marL="3886200" indent="-228600" eaLnBrk="0" fontAlgn="base" hangingPunct="0">
                <a:spcBef>
                  <a:spcPct val="0"/>
                </a:spcBef>
                <a:spcAft>
                  <a:spcPct val="0"/>
                </a:spcAft>
                <a:defRPr sz="2000" b="1">
                  <a:solidFill>
                    <a:srgbClr val="333399"/>
                  </a:solidFill>
                  <a:latin typeface="Arial" panose="020B0604020202020204" pitchFamily="34" charset="0"/>
                </a:defRPr>
              </a:lvl9pPr>
            </a:lstStyle>
            <a:p>
              <a:r>
                <a:rPr lang="en-US" altLang="en-US" sz="1200">
                  <a:solidFill>
                    <a:srgbClr val="002060"/>
                  </a:solidFill>
                  <a:cs typeface="Times New Roman" panose="02020603050405020304" pitchFamily="18" charset="0"/>
                </a:rPr>
                <a:t>Class</a:t>
              </a:r>
              <a:endParaRPr lang="en-US" altLang="en-US" sz="1200">
                <a:solidFill>
                  <a:srgbClr val="002060"/>
                </a:solidFill>
                <a:latin typeface="Times New Roman" panose="02020603050405020304" pitchFamily="18" charset="0"/>
                <a:cs typeface="Times New Roman" panose="02020603050405020304" pitchFamily="18" charset="0"/>
              </a:endParaRPr>
            </a:p>
          </p:txBody>
        </p:sp>
        <p:sp>
          <p:nvSpPr>
            <p:cNvPr id="20" name="TextBox 20"/>
            <p:cNvSpPr txBox="1">
              <a:spLocks noChangeArrowheads="1"/>
            </p:cNvSpPr>
            <p:nvPr/>
          </p:nvSpPr>
          <p:spPr bwMode="auto">
            <a:xfrm>
              <a:off x="1828799" y="6248210"/>
              <a:ext cx="1088460" cy="283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1">
                  <a:solidFill>
                    <a:srgbClr val="333399"/>
                  </a:solidFill>
                  <a:latin typeface="Arial" panose="020B0604020202020204" pitchFamily="34" charset="0"/>
                </a:defRPr>
              </a:lvl1pPr>
              <a:lvl2pPr marL="742950" indent="-285750">
                <a:defRPr sz="2000" b="1">
                  <a:solidFill>
                    <a:srgbClr val="333399"/>
                  </a:solidFill>
                  <a:latin typeface="Arial" panose="020B0604020202020204" pitchFamily="34" charset="0"/>
                </a:defRPr>
              </a:lvl2pPr>
              <a:lvl3pPr marL="1143000" indent="-228600">
                <a:defRPr sz="2000" b="1">
                  <a:solidFill>
                    <a:srgbClr val="333399"/>
                  </a:solidFill>
                  <a:latin typeface="Arial" panose="020B0604020202020204" pitchFamily="34" charset="0"/>
                </a:defRPr>
              </a:lvl3pPr>
              <a:lvl4pPr marL="1600200" indent="-228600">
                <a:defRPr sz="2000" b="1">
                  <a:solidFill>
                    <a:srgbClr val="333399"/>
                  </a:solidFill>
                  <a:latin typeface="Arial" panose="020B0604020202020204" pitchFamily="34" charset="0"/>
                </a:defRPr>
              </a:lvl4pPr>
              <a:lvl5pPr marL="2057400" indent="-228600">
                <a:defRPr sz="2000" b="1">
                  <a:solidFill>
                    <a:srgbClr val="333399"/>
                  </a:solidFill>
                  <a:latin typeface="Arial" panose="020B0604020202020204" pitchFamily="34" charset="0"/>
                </a:defRPr>
              </a:lvl5pPr>
              <a:lvl6pPr marL="2514600" indent="-228600" eaLnBrk="0" fontAlgn="base" hangingPunct="0">
                <a:spcBef>
                  <a:spcPct val="0"/>
                </a:spcBef>
                <a:spcAft>
                  <a:spcPct val="0"/>
                </a:spcAft>
                <a:defRPr sz="2000" b="1">
                  <a:solidFill>
                    <a:srgbClr val="333399"/>
                  </a:solidFill>
                  <a:latin typeface="Arial" panose="020B0604020202020204" pitchFamily="34" charset="0"/>
                </a:defRPr>
              </a:lvl6pPr>
              <a:lvl7pPr marL="2971800" indent="-228600" eaLnBrk="0" fontAlgn="base" hangingPunct="0">
                <a:spcBef>
                  <a:spcPct val="0"/>
                </a:spcBef>
                <a:spcAft>
                  <a:spcPct val="0"/>
                </a:spcAft>
                <a:defRPr sz="2000" b="1">
                  <a:solidFill>
                    <a:srgbClr val="333399"/>
                  </a:solidFill>
                  <a:latin typeface="Arial" panose="020B0604020202020204" pitchFamily="34" charset="0"/>
                </a:defRPr>
              </a:lvl7pPr>
              <a:lvl8pPr marL="3429000" indent="-228600" eaLnBrk="0" fontAlgn="base" hangingPunct="0">
                <a:spcBef>
                  <a:spcPct val="0"/>
                </a:spcBef>
                <a:spcAft>
                  <a:spcPct val="0"/>
                </a:spcAft>
                <a:defRPr sz="2000" b="1">
                  <a:solidFill>
                    <a:srgbClr val="333399"/>
                  </a:solidFill>
                  <a:latin typeface="Arial" panose="020B0604020202020204" pitchFamily="34" charset="0"/>
                </a:defRPr>
              </a:lvl8pPr>
              <a:lvl9pPr marL="3886200" indent="-228600" eaLnBrk="0" fontAlgn="base" hangingPunct="0">
                <a:spcBef>
                  <a:spcPct val="0"/>
                </a:spcBef>
                <a:spcAft>
                  <a:spcPct val="0"/>
                </a:spcAft>
                <a:defRPr sz="2000" b="1">
                  <a:solidFill>
                    <a:srgbClr val="333399"/>
                  </a:solidFill>
                  <a:latin typeface="Arial" panose="020B0604020202020204" pitchFamily="34" charset="0"/>
                </a:defRPr>
              </a:lvl9pPr>
            </a:lstStyle>
            <a:p>
              <a:r>
                <a:rPr lang="en-US" altLang="en-US" sz="1200">
                  <a:solidFill>
                    <a:srgbClr val="002060"/>
                  </a:solidFill>
                  <a:cs typeface="Times New Roman" panose="02020603050405020304" pitchFamily="18" charset="0"/>
                </a:rPr>
                <a:t>Objects</a:t>
              </a:r>
              <a:endParaRPr lang="en-US" altLang="en-US" sz="1200">
                <a:solidFill>
                  <a:srgbClr val="002060"/>
                </a:solidFill>
                <a:latin typeface="Times New Roman" panose="02020603050405020304" pitchFamily="18" charset="0"/>
                <a:cs typeface="Times New Roman" panose="02020603050405020304" pitchFamily="18" charset="0"/>
              </a:endParaRPr>
            </a:p>
          </p:txBody>
        </p:sp>
        <p:pic>
          <p:nvPicPr>
            <p:cNvPr id="21" name="Picture 20" descr="114729.jpg"/>
            <p:cNvPicPr>
              <a:picLocks noChangeAspect="1"/>
            </p:cNvPicPr>
            <p:nvPr/>
          </p:nvPicPr>
          <p:blipFill>
            <a:blip r:embed="rId3"/>
            <a:srcRect t="14815"/>
            <a:stretch>
              <a:fillRect/>
            </a:stretch>
          </p:blipFill>
          <p:spPr bwMode="auto">
            <a:xfrm>
              <a:off x="2209800" y="5334000"/>
              <a:ext cx="1789043" cy="857250"/>
            </a:xfrm>
            <a:prstGeom prst="rect">
              <a:avLst/>
            </a:prstGeom>
            <a:ln>
              <a:noFill/>
            </a:ln>
            <a:effectLst>
              <a:softEdge rad="112500"/>
            </a:effectLst>
          </p:spPr>
        </p:pic>
        <p:pic>
          <p:nvPicPr>
            <p:cNvPr id="22" name="Picture 21" descr="audi-cars-audi-4294883-1280-1024.jpg"/>
            <p:cNvPicPr>
              <a:picLocks noChangeAspect="1"/>
            </p:cNvPicPr>
            <p:nvPr/>
          </p:nvPicPr>
          <p:blipFill>
            <a:blip r:embed="rId4" cstate="print"/>
            <a:srcRect l="2779" t="24306" b="9721"/>
            <a:stretch>
              <a:fillRect/>
            </a:stretch>
          </p:blipFill>
          <p:spPr bwMode="auto">
            <a:xfrm>
              <a:off x="533400" y="5334000"/>
              <a:ext cx="1684421" cy="914400"/>
            </a:xfrm>
            <a:prstGeom prst="rect">
              <a:avLst/>
            </a:prstGeom>
            <a:ln>
              <a:noFill/>
            </a:ln>
            <a:effectLst>
              <a:softEdge rad="112500"/>
            </a:effectLst>
          </p:spPr>
        </p:pic>
        <p:pic>
          <p:nvPicPr>
            <p:cNvPr id="23" name="Picture 22" descr="Audi-R8-5-2-audi-32025757-1280-1024.jpg"/>
            <p:cNvPicPr>
              <a:picLocks noChangeAspect="1"/>
            </p:cNvPicPr>
            <p:nvPr/>
          </p:nvPicPr>
          <p:blipFill>
            <a:blip r:embed="rId5" cstate="print"/>
            <a:srcRect l="2779" t="24306"/>
            <a:stretch>
              <a:fillRect/>
            </a:stretch>
          </p:blipFill>
          <p:spPr bwMode="auto">
            <a:xfrm>
              <a:off x="2286000" y="4191000"/>
              <a:ext cx="1626717" cy="1012825"/>
            </a:xfrm>
            <a:prstGeom prst="rect">
              <a:avLst/>
            </a:prstGeom>
            <a:ln>
              <a:noFill/>
            </a:ln>
            <a:effectLst>
              <a:softEdge rad="112500"/>
            </a:effectLst>
          </p:spPr>
        </p:pic>
        <p:sp>
          <p:nvSpPr>
            <p:cNvPr id="24" name="Right Arrow 23"/>
            <p:cNvSpPr/>
            <p:nvPr/>
          </p:nvSpPr>
          <p:spPr>
            <a:xfrm>
              <a:off x="4946987" y="5043378"/>
              <a:ext cx="1753487" cy="610004"/>
            </a:xfrm>
            <a:prstGeom prst="rightArrow">
              <a:avLst/>
            </a:prstGeom>
            <a:solidFill>
              <a:srgbClr val="EE8E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5" name="TextBox 14"/>
            <p:cNvSpPr txBox="1">
              <a:spLocks noChangeArrowheads="1"/>
            </p:cNvSpPr>
            <p:nvPr/>
          </p:nvSpPr>
          <p:spPr bwMode="auto">
            <a:xfrm>
              <a:off x="4392525" y="4527450"/>
              <a:ext cx="1975442" cy="283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1">
                  <a:solidFill>
                    <a:srgbClr val="333399"/>
                  </a:solidFill>
                  <a:latin typeface="Arial" panose="020B0604020202020204" pitchFamily="34" charset="0"/>
                </a:defRPr>
              </a:lvl1pPr>
              <a:lvl2pPr marL="742950" indent="-285750">
                <a:defRPr sz="2000" b="1">
                  <a:solidFill>
                    <a:srgbClr val="333399"/>
                  </a:solidFill>
                  <a:latin typeface="Arial" panose="020B0604020202020204" pitchFamily="34" charset="0"/>
                </a:defRPr>
              </a:lvl2pPr>
              <a:lvl3pPr marL="1143000" indent="-228600">
                <a:defRPr sz="2000" b="1">
                  <a:solidFill>
                    <a:srgbClr val="333399"/>
                  </a:solidFill>
                  <a:latin typeface="Arial" panose="020B0604020202020204" pitchFamily="34" charset="0"/>
                </a:defRPr>
              </a:lvl3pPr>
              <a:lvl4pPr marL="1600200" indent="-228600">
                <a:defRPr sz="2000" b="1">
                  <a:solidFill>
                    <a:srgbClr val="333399"/>
                  </a:solidFill>
                  <a:latin typeface="Arial" panose="020B0604020202020204" pitchFamily="34" charset="0"/>
                </a:defRPr>
              </a:lvl4pPr>
              <a:lvl5pPr marL="2057400" indent="-228600">
                <a:defRPr sz="2000" b="1">
                  <a:solidFill>
                    <a:srgbClr val="333399"/>
                  </a:solidFill>
                  <a:latin typeface="Arial" panose="020B0604020202020204" pitchFamily="34" charset="0"/>
                </a:defRPr>
              </a:lvl5pPr>
              <a:lvl6pPr marL="2514600" indent="-228600" eaLnBrk="0" fontAlgn="base" hangingPunct="0">
                <a:spcBef>
                  <a:spcPct val="0"/>
                </a:spcBef>
                <a:spcAft>
                  <a:spcPct val="0"/>
                </a:spcAft>
                <a:defRPr sz="2000" b="1">
                  <a:solidFill>
                    <a:srgbClr val="333399"/>
                  </a:solidFill>
                  <a:latin typeface="Arial" panose="020B0604020202020204" pitchFamily="34" charset="0"/>
                </a:defRPr>
              </a:lvl6pPr>
              <a:lvl7pPr marL="2971800" indent="-228600" eaLnBrk="0" fontAlgn="base" hangingPunct="0">
                <a:spcBef>
                  <a:spcPct val="0"/>
                </a:spcBef>
                <a:spcAft>
                  <a:spcPct val="0"/>
                </a:spcAft>
                <a:defRPr sz="2000" b="1">
                  <a:solidFill>
                    <a:srgbClr val="333399"/>
                  </a:solidFill>
                  <a:latin typeface="Arial" panose="020B0604020202020204" pitchFamily="34" charset="0"/>
                </a:defRPr>
              </a:lvl7pPr>
              <a:lvl8pPr marL="3429000" indent="-228600" eaLnBrk="0" fontAlgn="base" hangingPunct="0">
                <a:spcBef>
                  <a:spcPct val="0"/>
                </a:spcBef>
                <a:spcAft>
                  <a:spcPct val="0"/>
                </a:spcAft>
                <a:defRPr sz="2000" b="1">
                  <a:solidFill>
                    <a:srgbClr val="333399"/>
                  </a:solidFill>
                  <a:latin typeface="Arial" panose="020B0604020202020204" pitchFamily="34" charset="0"/>
                </a:defRPr>
              </a:lvl8pPr>
              <a:lvl9pPr marL="3886200" indent="-228600" eaLnBrk="0" fontAlgn="base" hangingPunct="0">
                <a:spcBef>
                  <a:spcPct val="0"/>
                </a:spcBef>
                <a:spcAft>
                  <a:spcPct val="0"/>
                </a:spcAft>
                <a:defRPr sz="2000" b="1">
                  <a:solidFill>
                    <a:srgbClr val="333399"/>
                  </a:solidFill>
                  <a:latin typeface="Arial" panose="020B0604020202020204" pitchFamily="34" charset="0"/>
                </a:defRPr>
              </a:lvl9pPr>
            </a:lstStyle>
            <a:p>
              <a:r>
                <a:rPr lang="en-US" altLang="en-US" sz="1200">
                  <a:solidFill>
                    <a:srgbClr val="002060"/>
                  </a:solidFill>
                  <a:cs typeface="Times New Roman" panose="02020603050405020304" pitchFamily="18" charset="0"/>
                </a:rPr>
                <a:t>Trừu tượng hóa</a:t>
              </a:r>
              <a:endParaRPr lang="en-US" altLang="en-US" sz="120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5389343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vi-VN" sz="2800" kern="0">
                <a:solidFill>
                  <a:srgbClr val="002060"/>
                </a:solidFill>
                <a:latin typeface="Cambria" panose="02040503050406030204" pitchFamily="18" charset="0"/>
              </a:rPr>
              <a:t>Tính </a:t>
            </a:r>
            <a:r>
              <a:rPr lang="vi-VN" sz="2800" kern="0">
                <a:solidFill>
                  <a:srgbClr val="002060"/>
                </a:solidFill>
                <a:latin typeface="Cambria" panose="02040503050406030204" pitchFamily="18" charset="0"/>
              </a:rPr>
              <a:t>đóng </a:t>
            </a:r>
            <a:r>
              <a:rPr lang="vi-VN" sz="2800" kern="0" smtClean="0">
                <a:solidFill>
                  <a:srgbClr val="002060"/>
                </a:solidFill>
                <a:latin typeface="Cambria" panose="02040503050406030204" pitchFamily="18" charset="0"/>
              </a:rPr>
              <a:t>gói</a:t>
            </a:r>
            <a:r>
              <a:rPr lang="en-US" sz="2800" kern="0" smtClean="0">
                <a:solidFill>
                  <a:srgbClr val="002060"/>
                </a:solidFill>
                <a:latin typeface="Cambria" panose="02040503050406030204" pitchFamily="18" charset="0"/>
              </a:rPr>
              <a:t>:</a:t>
            </a:r>
            <a:endParaRPr lang="vi-VN" sz="2800" kern="0">
              <a:solidFill>
                <a:srgbClr val="002060"/>
              </a:solidFill>
              <a:latin typeface="Cambria" panose="02040503050406030204" pitchFamily="18" charset="0"/>
            </a:endParaRPr>
          </a:p>
          <a:p>
            <a:pPr lvl="1" algn="just">
              <a:lnSpc>
                <a:spcPct val="90000"/>
              </a:lnSpc>
              <a:buClr>
                <a:srgbClr val="3DC5C5"/>
              </a:buClr>
              <a:defRPr/>
            </a:pPr>
            <a:r>
              <a:rPr lang="vi-VN" sz="2400" kern="0">
                <a:solidFill>
                  <a:srgbClr val="002060"/>
                </a:solidFill>
                <a:latin typeface="Cambria" panose="02040503050406030204" pitchFamily="18" charset="0"/>
              </a:rPr>
              <a:t>Mỗi lớp được xây dựng để thực hiện một nhóm chức năng đặc trưng của riêng lớp đó.</a:t>
            </a:r>
          </a:p>
          <a:p>
            <a:pPr lvl="1" algn="just">
              <a:lnSpc>
                <a:spcPct val="90000"/>
              </a:lnSpc>
              <a:buClr>
                <a:srgbClr val="3DC5C5"/>
              </a:buClr>
              <a:defRPr/>
            </a:pPr>
            <a:r>
              <a:rPr lang="vi-VN" sz="2400" kern="0">
                <a:solidFill>
                  <a:srgbClr val="002060"/>
                </a:solidFill>
                <a:latin typeface="Cambria" panose="02040503050406030204" pitchFamily="18" charset="0"/>
              </a:rPr>
              <a:t>Tất cả mọi thao tác truy xuất vào thành phần dữ liệu từ đối tượng này qua đối tượng khác phải được thực hiện bởi các phương thức (method) của chính đối tượng chứa dữ liệu. </a:t>
            </a:r>
          </a:p>
          <a:p>
            <a:pPr lvl="1" algn="just">
              <a:lnSpc>
                <a:spcPct val="90000"/>
              </a:lnSpc>
              <a:buClr>
                <a:srgbClr val="3DC5C5"/>
              </a:buClr>
              <a:defRPr/>
            </a:pPr>
            <a:r>
              <a:rPr lang="vi-VN" sz="2400" kern="0">
                <a:solidFill>
                  <a:srgbClr val="002060"/>
                </a:solidFill>
                <a:latin typeface="Cambria" panose="02040503050406030204" pitchFamily="18" charset="0"/>
              </a:rPr>
              <a:t>Tính đóng gói cho phép dấu thông tin của đối tượng bằng cách kết hợp thông tin và các phương thức liên quan đến thông tin trong đối tượng.</a:t>
            </a:r>
          </a:p>
        </p:txBody>
      </p:sp>
    </p:spTree>
    <p:extLst>
      <p:ext uri="{BB962C8B-B14F-4D97-AF65-F5344CB8AC3E}">
        <p14:creationId xmlns:p14="http://schemas.microsoft.com/office/powerpoint/2010/main" val="2545195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vi-VN" sz="2800" kern="0">
                <a:solidFill>
                  <a:srgbClr val="002060"/>
                </a:solidFill>
                <a:latin typeface="Cambria" panose="02040503050406030204" pitchFamily="18" charset="0"/>
              </a:rPr>
              <a:t>Tính </a:t>
            </a:r>
            <a:r>
              <a:rPr lang="vi-VN" sz="2800" kern="0">
                <a:solidFill>
                  <a:srgbClr val="002060"/>
                </a:solidFill>
                <a:latin typeface="Cambria" panose="02040503050406030204" pitchFamily="18" charset="0"/>
              </a:rPr>
              <a:t>đóng </a:t>
            </a:r>
            <a:r>
              <a:rPr lang="vi-VN" sz="2800" kern="0" smtClean="0">
                <a:solidFill>
                  <a:srgbClr val="002060"/>
                </a:solidFill>
                <a:latin typeface="Cambria" panose="02040503050406030204" pitchFamily="18" charset="0"/>
              </a:rPr>
              <a:t>gói</a:t>
            </a:r>
            <a:r>
              <a:rPr lang="en-US" sz="2800" kern="0" smtClean="0">
                <a:solidFill>
                  <a:srgbClr val="002060"/>
                </a:solidFill>
                <a:latin typeface="Cambria" panose="02040503050406030204" pitchFamily="18" charset="0"/>
              </a:rPr>
              <a:t>:</a:t>
            </a:r>
            <a:endParaRPr lang="vi-VN" sz="2800" kern="0">
              <a:solidFill>
                <a:srgbClr val="002060"/>
              </a:solidFill>
              <a:latin typeface="Cambria" panose="02040503050406030204" pitchFamily="18" charset="0"/>
            </a:endParaRPr>
          </a:p>
          <a:p>
            <a:pPr algn="just">
              <a:lnSpc>
                <a:spcPct val="90000"/>
              </a:lnSpc>
              <a:buClr>
                <a:srgbClr val="3DC5C5"/>
              </a:buClr>
              <a:defRPr/>
            </a:pPr>
            <a:r>
              <a:rPr lang="en-US" kern="0" smtClean="0">
                <a:solidFill>
                  <a:srgbClr val="002060"/>
                </a:solidFill>
                <a:latin typeface="Cambria" panose="02040503050406030204" pitchFamily="18" charset="0"/>
              </a:rPr>
              <a:t>Ví dụ:</a:t>
            </a:r>
            <a:endParaRPr lang="vi-VN" kern="0">
              <a:solidFill>
                <a:srgbClr val="002060"/>
              </a:solidFill>
              <a:latin typeface="Cambria" panose="02040503050406030204" pitchFamily="18" charset="0"/>
            </a:endParaRPr>
          </a:p>
        </p:txBody>
      </p:sp>
      <p:grpSp>
        <p:nvGrpSpPr>
          <p:cNvPr id="9" name="Group 5"/>
          <p:cNvGrpSpPr>
            <a:grpSpLocks/>
          </p:cNvGrpSpPr>
          <p:nvPr/>
        </p:nvGrpSpPr>
        <p:grpSpPr bwMode="auto">
          <a:xfrm>
            <a:off x="1219200" y="2209800"/>
            <a:ext cx="7181850" cy="4032250"/>
            <a:chOff x="-3349388" y="-57997"/>
            <a:chExt cx="12198113" cy="6706447"/>
          </a:xfrm>
        </p:grpSpPr>
        <p:pic>
          <p:nvPicPr>
            <p:cNvPr id="10" name="Picture 6" descr="300px-CPT-OOP-objects_and_classes_-_attmeth.svg.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9388" y="-57997"/>
              <a:ext cx="7579185" cy="6037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2535102" y="3237139"/>
              <a:ext cx="3030654" cy="1589481"/>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ts val="0"/>
                </a:spcBef>
                <a:spcAft>
                  <a:spcPts val="0"/>
                </a:spcAft>
                <a:defRPr/>
              </a:pPr>
              <a:r>
                <a:rPr lang="en-US" sz="1000">
                  <a:solidFill>
                    <a:srgbClr val="002060"/>
                  </a:solidFill>
                  <a:ea typeface="Times New Roman" panose="02020603050405020304" pitchFamily="18" charset="0"/>
                  <a:cs typeface="Times New Roman" panose="02020603050405020304" pitchFamily="18" charset="0"/>
                </a:rPr>
                <a:t>ngungXe()</a:t>
              </a:r>
              <a:endParaRPr lang="en-US" sz="1200">
                <a:latin typeface="Times New Roman" panose="02020603050405020304" pitchFamily="18" charset="0"/>
                <a:ea typeface="Times New Roman" panose="02020603050405020304" pitchFamily="18" charset="0"/>
              </a:endParaRPr>
            </a:p>
            <a:p>
              <a:pPr>
                <a:spcBef>
                  <a:spcPts val="0"/>
                </a:spcBef>
                <a:spcAft>
                  <a:spcPts val="0"/>
                </a:spcAft>
                <a:defRPr/>
              </a:pPr>
              <a:r>
                <a:rPr lang="en-US" sz="1000">
                  <a:solidFill>
                    <a:srgbClr val="002060"/>
                  </a:solidFill>
                  <a:ea typeface="Times New Roman" panose="02020603050405020304" pitchFamily="18" charset="0"/>
                  <a:cs typeface="Times New Roman" panose="02020603050405020304" pitchFamily="18" charset="0"/>
                </a:rPr>
                <a:t>chayToi()</a:t>
              </a:r>
              <a:endParaRPr lang="en-US" sz="1200">
                <a:latin typeface="Times New Roman" panose="02020603050405020304" pitchFamily="18" charset="0"/>
                <a:ea typeface="Times New Roman" panose="02020603050405020304" pitchFamily="18" charset="0"/>
              </a:endParaRPr>
            </a:p>
            <a:p>
              <a:pPr>
                <a:spcBef>
                  <a:spcPts val="0"/>
                </a:spcBef>
                <a:spcAft>
                  <a:spcPts val="0"/>
                </a:spcAft>
                <a:defRPr/>
              </a:pPr>
              <a:r>
                <a:rPr lang="en-US" sz="1000">
                  <a:solidFill>
                    <a:srgbClr val="002060"/>
                  </a:solidFill>
                  <a:ea typeface="Times New Roman" panose="02020603050405020304" pitchFamily="18" charset="0"/>
                  <a:cs typeface="Times New Roman" panose="02020603050405020304" pitchFamily="18" charset="0"/>
                </a:rPr>
                <a:t>chayLui()</a:t>
              </a:r>
              <a:endParaRPr lang="en-US" sz="1200">
                <a:latin typeface="Times New Roman" panose="02020603050405020304" pitchFamily="18" charset="0"/>
                <a:ea typeface="Times New Roman" panose="02020603050405020304" pitchFamily="18" charset="0"/>
              </a:endParaRPr>
            </a:p>
            <a:p>
              <a:pPr>
                <a:spcBef>
                  <a:spcPts val="0"/>
                </a:spcBef>
                <a:spcAft>
                  <a:spcPts val="0"/>
                </a:spcAft>
                <a:defRPr/>
              </a:pPr>
              <a:r>
                <a:rPr lang="en-US" sz="1000">
                  <a:solidFill>
                    <a:srgbClr val="002060"/>
                  </a:solidFill>
                  <a:ea typeface="Times New Roman" panose="02020603050405020304" pitchFamily="18" charset="0"/>
                  <a:cs typeface="Times New Roman" panose="02020603050405020304" pitchFamily="18" charset="0"/>
                </a:rPr>
                <a:t>kiemTraXang()</a:t>
              </a:r>
              <a:endParaRPr lang="en-US" sz="1200">
                <a:latin typeface="Times New Roman" panose="02020603050405020304" pitchFamily="18" charset="0"/>
                <a:ea typeface="Times New Roman" panose="02020603050405020304" pitchFamily="18" charset="0"/>
              </a:endParaRPr>
            </a:p>
          </p:txBody>
        </p:sp>
        <p:sp>
          <p:nvSpPr>
            <p:cNvPr id="12" name="Rounded Rectangle 11"/>
            <p:cNvSpPr/>
            <p:nvPr/>
          </p:nvSpPr>
          <p:spPr>
            <a:xfrm>
              <a:off x="951228" y="3274104"/>
              <a:ext cx="2078857" cy="158420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ts val="0"/>
                </a:spcBef>
                <a:spcAft>
                  <a:spcPts val="0"/>
                </a:spcAft>
                <a:defRPr/>
              </a:pPr>
              <a:r>
                <a:rPr lang="en-US" sz="1100">
                  <a:solidFill>
                    <a:srgbClr val="002060"/>
                  </a:solidFill>
                  <a:ea typeface="Times New Roman" panose="02020603050405020304" pitchFamily="18" charset="0"/>
                  <a:cs typeface="Times New Roman" panose="02020603050405020304" pitchFamily="18" charset="0"/>
                </a:rPr>
                <a:t>mucXang</a:t>
              </a:r>
              <a:endParaRPr lang="en-US" sz="1200">
                <a:latin typeface="Times New Roman" panose="02020603050405020304" pitchFamily="18" charset="0"/>
                <a:ea typeface="Times New Roman" panose="02020603050405020304" pitchFamily="18" charset="0"/>
              </a:endParaRPr>
            </a:p>
          </p:txBody>
        </p:sp>
        <p:sp>
          <p:nvSpPr>
            <p:cNvPr id="13" name="Right Arrow 12"/>
            <p:cNvSpPr/>
            <p:nvPr/>
          </p:nvSpPr>
          <p:spPr>
            <a:xfrm>
              <a:off x="4440255" y="2418636"/>
              <a:ext cx="1372423" cy="459418"/>
            </a:xfrm>
            <a:prstGeom prst="rightArrow">
              <a:avLst/>
            </a:prstGeom>
            <a:solidFill>
              <a:srgbClr val="EE8E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14" name="Rounded Rectangle 13"/>
            <p:cNvSpPr/>
            <p:nvPr/>
          </p:nvSpPr>
          <p:spPr>
            <a:xfrm>
              <a:off x="5788411" y="1365144"/>
              <a:ext cx="2636993" cy="673284"/>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900">
                  <a:solidFill>
                    <a:srgbClr val="FFFFFF"/>
                  </a:solidFill>
                  <a:ea typeface="Times New Roman" panose="02020603050405020304" pitchFamily="18" charset="0"/>
                  <a:cs typeface="Times New Roman" panose="02020603050405020304" pitchFamily="18" charset="0"/>
                </a:rPr>
                <a:t>ngungXe()</a:t>
              </a:r>
              <a:endParaRPr lang="en-US" sz="1200">
                <a:latin typeface="Times New Roman" panose="02020603050405020304" pitchFamily="18" charset="0"/>
                <a:ea typeface="Times New Roman" panose="02020603050405020304" pitchFamily="18" charset="0"/>
              </a:endParaRPr>
            </a:p>
          </p:txBody>
        </p:sp>
        <p:sp>
          <p:nvSpPr>
            <p:cNvPr id="16" name="Rounded Rectangle 15"/>
            <p:cNvSpPr/>
            <p:nvPr/>
          </p:nvSpPr>
          <p:spPr>
            <a:xfrm>
              <a:off x="5788411" y="2141402"/>
              <a:ext cx="2636993" cy="736652"/>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900">
                  <a:solidFill>
                    <a:srgbClr val="FFFFFF"/>
                  </a:solidFill>
                  <a:ea typeface="Times New Roman" panose="02020603050405020304" pitchFamily="18" charset="0"/>
                  <a:cs typeface="Times New Roman" panose="02020603050405020304" pitchFamily="18" charset="0"/>
                </a:rPr>
                <a:t>chayToi()</a:t>
              </a:r>
              <a:endParaRPr lang="en-US" sz="1200">
                <a:latin typeface="Times New Roman" panose="02020603050405020304" pitchFamily="18" charset="0"/>
                <a:ea typeface="Times New Roman" panose="02020603050405020304" pitchFamily="18" charset="0"/>
              </a:endParaRPr>
            </a:p>
          </p:txBody>
        </p:sp>
        <p:sp>
          <p:nvSpPr>
            <p:cNvPr id="17" name="Rounded Rectangle 16"/>
            <p:cNvSpPr/>
            <p:nvPr/>
          </p:nvSpPr>
          <p:spPr>
            <a:xfrm>
              <a:off x="5809981" y="2994228"/>
              <a:ext cx="2634297" cy="744574"/>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900">
                  <a:solidFill>
                    <a:srgbClr val="FFFFFF"/>
                  </a:solidFill>
                  <a:ea typeface="Times New Roman" panose="02020603050405020304" pitchFamily="18" charset="0"/>
                  <a:cs typeface="Times New Roman" panose="02020603050405020304" pitchFamily="18" charset="0"/>
                </a:rPr>
                <a:t>chayLui()</a:t>
              </a:r>
              <a:endParaRPr lang="en-US" sz="1200">
                <a:latin typeface="Times New Roman" panose="02020603050405020304" pitchFamily="18" charset="0"/>
                <a:ea typeface="Times New Roman" panose="02020603050405020304" pitchFamily="18" charset="0"/>
              </a:endParaRPr>
            </a:p>
          </p:txBody>
        </p:sp>
        <p:pic>
          <p:nvPicPr>
            <p:cNvPr id="18" name="Picture 17" descr="taxidriver.jpg"/>
            <p:cNvPicPr>
              <a:picLocks noChangeAspect="1"/>
            </p:cNvPicPr>
            <p:nvPr/>
          </p:nvPicPr>
          <p:blipFill>
            <a:blip r:embed="rId3"/>
            <a:stretch>
              <a:fillRect/>
            </a:stretch>
          </p:blipFill>
          <p:spPr>
            <a:xfrm>
              <a:off x="7315200" y="3657600"/>
              <a:ext cx="1533525" cy="2990850"/>
            </a:xfrm>
            <a:prstGeom prst="rect">
              <a:avLst/>
            </a:prstGeom>
            <a:ln>
              <a:noFill/>
            </a:ln>
            <a:effectLst>
              <a:softEdge rad="112500"/>
            </a:effectLst>
          </p:spPr>
        </p:pic>
        <p:sp>
          <p:nvSpPr>
            <p:cNvPr id="19" name="Oval Callout 18"/>
            <p:cNvSpPr/>
            <p:nvPr/>
          </p:nvSpPr>
          <p:spPr>
            <a:xfrm>
              <a:off x="4993000" y="3847057"/>
              <a:ext cx="1981788" cy="1169667"/>
            </a:xfrm>
            <a:prstGeom prst="wedgeEllipseCallout">
              <a:avLst>
                <a:gd name="adj1" fmla="val 73390"/>
                <a:gd name="adj2" fmla="val 39220"/>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900">
                  <a:solidFill>
                    <a:srgbClr val="FFFFFF"/>
                  </a:solidFill>
                  <a:ea typeface="Times New Roman" panose="02020603050405020304" pitchFamily="18" charset="0"/>
                  <a:cs typeface="Times New Roman" panose="02020603050405020304" pitchFamily="18" charset="0"/>
                </a:rPr>
                <a:t>Yes, I can drive !</a:t>
              </a:r>
              <a:endParaRPr lang="en-US" sz="1200">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18698642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vi-VN" sz="2800" kern="0">
                <a:solidFill>
                  <a:srgbClr val="002060"/>
                </a:solidFill>
                <a:latin typeface="Cambria" panose="02040503050406030204" pitchFamily="18" charset="0"/>
              </a:rPr>
              <a:t>Tính </a:t>
            </a:r>
            <a:r>
              <a:rPr lang="en-US" sz="2800" kern="0" smtClean="0">
                <a:solidFill>
                  <a:srgbClr val="002060"/>
                </a:solidFill>
                <a:latin typeface="Cambria" panose="02040503050406030204" pitchFamily="18" charset="0"/>
              </a:rPr>
              <a:t>kế thừa:</a:t>
            </a:r>
            <a:endParaRPr lang="vi-VN" sz="2800" kern="0">
              <a:solidFill>
                <a:srgbClr val="002060"/>
              </a:solidFill>
              <a:latin typeface="Cambria" panose="02040503050406030204" pitchFamily="18" charset="0"/>
            </a:endParaRPr>
          </a:p>
          <a:p>
            <a:pPr lvl="1" algn="just">
              <a:lnSpc>
                <a:spcPct val="90000"/>
              </a:lnSpc>
              <a:buClr>
                <a:srgbClr val="3DC5C5"/>
              </a:buClr>
              <a:defRPr/>
            </a:pPr>
            <a:r>
              <a:rPr lang="en-US" kern="0">
                <a:solidFill>
                  <a:srgbClr val="002060"/>
                </a:solidFill>
                <a:latin typeface="Cambria" panose="02040503050406030204" pitchFamily="18" charset="0"/>
              </a:rPr>
              <a:t>Cho phép xây dựng một lớp mới dựa trên các định nghĩa của một lớp đã có. </a:t>
            </a:r>
          </a:p>
          <a:p>
            <a:pPr lvl="1" algn="just">
              <a:lnSpc>
                <a:spcPct val="90000"/>
              </a:lnSpc>
              <a:buClr>
                <a:srgbClr val="3DC5C5"/>
              </a:buClr>
              <a:defRPr/>
            </a:pPr>
            <a:r>
              <a:rPr lang="en-US" kern="0">
                <a:solidFill>
                  <a:srgbClr val="002060"/>
                </a:solidFill>
                <a:latin typeface="Cambria" panose="02040503050406030204" pitchFamily="18" charset="0"/>
              </a:rPr>
              <a:t>Lớp đã có gọi là lớp Cha, lớp mới phát sinh gọi là lớp Con </a:t>
            </a:r>
          </a:p>
          <a:p>
            <a:pPr lvl="1" algn="just">
              <a:lnSpc>
                <a:spcPct val="90000"/>
              </a:lnSpc>
              <a:buClr>
                <a:srgbClr val="3DC5C5"/>
              </a:buClr>
              <a:defRPr/>
            </a:pPr>
            <a:r>
              <a:rPr lang="en-US" kern="0">
                <a:solidFill>
                  <a:srgbClr val="002060"/>
                </a:solidFill>
                <a:latin typeface="Cambria" panose="02040503050406030204" pitchFamily="18" charset="0"/>
              </a:rPr>
              <a:t>Lớp con kế thừa tất cả các thành phần của lớp Cha, có thể mở rộng các thành phần kế thừa và bổ sung thêm các thành phần </a:t>
            </a:r>
            <a:r>
              <a:rPr lang="en-US" kern="0">
                <a:solidFill>
                  <a:srgbClr val="002060"/>
                </a:solidFill>
                <a:latin typeface="Cambria" panose="02040503050406030204" pitchFamily="18" charset="0"/>
              </a:rPr>
              <a:t>mới</a:t>
            </a:r>
            <a:r>
              <a:rPr lang="en-US" kern="0" smtClean="0">
                <a:solidFill>
                  <a:srgbClr val="002060"/>
                </a:solidFill>
                <a:latin typeface="Cambria" panose="02040503050406030204" pitchFamily="18" charset="0"/>
              </a:rPr>
              <a:t>.</a:t>
            </a:r>
          </a:p>
          <a:p>
            <a:pPr lvl="1" algn="just">
              <a:lnSpc>
                <a:spcPct val="90000"/>
              </a:lnSpc>
              <a:buClr>
                <a:srgbClr val="3DC5C5"/>
              </a:buClr>
              <a:defRPr/>
            </a:pPr>
            <a:endParaRPr lang="en-US" kern="0">
              <a:solidFill>
                <a:srgbClr val="002060"/>
              </a:solidFill>
              <a:latin typeface="Cambria" panose="02040503050406030204" pitchFamily="18" charset="0"/>
            </a:endParaRPr>
          </a:p>
          <a:p>
            <a:pPr lvl="1" algn="just">
              <a:lnSpc>
                <a:spcPct val="90000"/>
              </a:lnSpc>
              <a:buClr>
                <a:srgbClr val="3DC5C5"/>
              </a:buClr>
              <a:defRPr/>
            </a:pPr>
            <a:endParaRPr lang="en-US" kern="0" smtClean="0">
              <a:solidFill>
                <a:srgbClr val="002060"/>
              </a:solidFill>
              <a:latin typeface="Cambria" panose="02040503050406030204" pitchFamily="18" charset="0"/>
            </a:endParaRPr>
          </a:p>
          <a:p>
            <a:pPr marL="457200" lvl="1" indent="0" algn="just">
              <a:lnSpc>
                <a:spcPct val="90000"/>
              </a:lnSpc>
              <a:buClr>
                <a:srgbClr val="3DC5C5"/>
              </a:buClr>
              <a:buNone/>
              <a:defRPr/>
            </a:pPr>
            <a:r>
              <a:rPr lang="en-US" kern="0" smtClean="0">
                <a:solidFill>
                  <a:srgbClr val="002060"/>
                </a:solidFill>
                <a:latin typeface="Cambria" panose="02040503050406030204" pitchFamily="18" charset="0"/>
              </a:rPr>
              <a:t> </a:t>
            </a:r>
            <a:endParaRPr lang="en-US" kern="0">
              <a:solidFill>
                <a:srgbClr val="002060"/>
              </a:solidFill>
              <a:latin typeface="Cambria" panose="02040503050406030204" pitchFamily="18" charset="0"/>
            </a:endParaRPr>
          </a:p>
          <a:p>
            <a:pPr algn="just">
              <a:lnSpc>
                <a:spcPct val="90000"/>
              </a:lnSpc>
              <a:buClr>
                <a:srgbClr val="3DC5C5"/>
              </a:buClr>
              <a:buFont typeface="Wingdings" panose="05000000000000000000" pitchFamily="2" charset="2"/>
              <a:buChar char="Ø"/>
              <a:defRPr/>
            </a:pPr>
            <a:r>
              <a:rPr lang="en-US" sz="2800" kern="0" smtClean="0">
                <a:solidFill>
                  <a:srgbClr val="002060"/>
                </a:solidFill>
                <a:latin typeface="Cambria" panose="02040503050406030204" pitchFamily="18" charset="0"/>
              </a:rPr>
              <a:t>Khái niệm này sẽ trình bày chi tiết ở chương sau</a:t>
            </a:r>
            <a:endParaRPr lang="en-US" sz="2800" kern="0">
              <a:solidFill>
                <a:srgbClr val="002060"/>
              </a:solidFill>
              <a:latin typeface="Cambria" panose="02040503050406030204" pitchFamily="18" charset="0"/>
            </a:endParaRPr>
          </a:p>
          <a:p>
            <a:pPr algn="just">
              <a:lnSpc>
                <a:spcPct val="90000"/>
              </a:lnSpc>
              <a:buClr>
                <a:srgbClr val="3DC5C5"/>
              </a:buClr>
              <a:defRPr/>
            </a:pPr>
            <a:endParaRPr lang="en-US" kern="0">
              <a:solidFill>
                <a:srgbClr val="002060"/>
              </a:solidFill>
              <a:latin typeface="Cambria" panose="02040503050406030204" pitchFamily="18" charset="0"/>
            </a:endParaRPr>
          </a:p>
          <a:p>
            <a:pPr algn="just">
              <a:lnSpc>
                <a:spcPct val="90000"/>
              </a:lnSpc>
              <a:buClr>
                <a:srgbClr val="3DC5C5"/>
              </a:buClr>
              <a:defRPr/>
            </a:pPr>
            <a:endParaRPr lang="en-US" kern="0">
              <a:solidFill>
                <a:srgbClr val="002060"/>
              </a:solidFill>
              <a:latin typeface="Cambria" panose="02040503050406030204" pitchFamily="18" charset="0"/>
            </a:endParaRPr>
          </a:p>
        </p:txBody>
      </p:sp>
      <p:pic>
        <p:nvPicPr>
          <p:cNvPr id="2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4801" y="4572000"/>
            <a:ext cx="666115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89630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a:latin typeface="Cambria" panose="02040503050406030204" pitchFamily="18" charset="0"/>
                </a:rPr>
                <a:t>Khái niệm Lớp và </a:t>
              </a:r>
              <a:r>
                <a:rPr lang="en-US" sz="2400" b="1">
                  <a:latin typeface="Cambria" panose="02040503050406030204" pitchFamily="18" charset="0"/>
                </a:rPr>
                <a:t>Đối </a:t>
              </a:r>
              <a:r>
                <a:rPr lang="en-US" sz="2400" b="1" smtClean="0">
                  <a:latin typeface="Cambria" panose="02040503050406030204" pitchFamily="18" charset="0"/>
                </a:rPr>
                <a:t>tượng</a:t>
              </a:r>
              <a:endParaRPr lang="en-US" sz="2400" b="1" kern="0">
                <a:solidFill>
                  <a:srgbClr val="000000"/>
                </a:solidFill>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vi-VN" sz="2800" kern="0">
                <a:solidFill>
                  <a:srgbClr val="002060"/>
                </a:solidFill>
                <a:latin typeface="Cambria" panose="02040503050406030204" pitchFamily="18" charset="0"/>
              </a:rPr>
              <a:t>Tính </a:t>
            </a:r>
            <a:r>
              <a:rPr lang="en-US" sz="2800" kern="0" smtClean="0">
                <a:solidFill>
                  <a:srgbClr val="002060"/>
                </a:solidFill>
                <a:latin typeface="Cambria" panose="02040503050406030204" pitchFamily="18" charset="0"/>
              </a:rPr>
              <a:t>kế thừa:</a:t>
            </a:r>
            <a:endParaRPr lang="vi-VN" sz="2800" kern="0">
              <a:solidFill>
                <a:srgbClr val="002060"/>
              </a:solidFill>
              <a:latin typeface="Cambria" panose="02040503050406030204" pitchFamily="18" charset="0"/>
            </a:endParaRPr>
          </a:p>
          <a:p>
            <a:pPr algn="just">
              <a:lnSpc>
                <a:spcPct val="90000"/>
              </a:lnSpc>
              <a:buClr>
                <a:srgbClr val="3DC5C5"/>
              </a:buClr>
              <a:defRPr/>
            </a:pPr>
            <a:r>
              <a:rPr lang="en-US" kern="0" smtClean="0">
                <a:solidFill>
                  <a:srgbClr val="002060"/>
                </a:solidFill>
                <a:latin typeface="Cambria" panose="02040503050406030204" pitchFamily="18" charset="0"/>
              </a:rPr>
              <a:t>Ví dụ:</a:t>
            </a:r>
            <a:endParaRPr lang="en-US" kern="0">
              <a:solidFill>
                <a:srgbClr val="002060"/>
              </a:solidFill>
              <a:latin typeface="Cambria" panose="02040503050406030204" pitchFamily="18" charset="0"/>
            </a:endParaRPr>
          </a:p>
          <a:p>
            <a:pPr algn="just">
              <a:lnSpc>
                <a:spcPct val="90000"/>
              </a:lnSpc>
              <a:buClr>
                <a:srgbClr val="3DC5C5"/>
              </a:buClr>
              <a:defRPr/>
            </a:pPr>
            <a:endParaRPr lang="en-US" kern="0">
              <a:solidFill>
                <a:srgbClr val="002060"/>
              </a:solidFill>
              <a:latin typeface="Cambria" panose="02040503050406030204" pitchFamily="18" charset="0"/>
            </a:endParaRPr>
          </a:p>
        </p:txBody>
      </p:sp>
      <p:pic>
        <p:nvPicPr>
          <p:cNvPr id="10" name="Picture 4" descr="http://thaihoanghai.files.wordpress.com/2013/06/d125.png?w=780"/>
          <p:cNvPicPr>
            <a:picLocks noChangeAspect="1" noChangeArrowheads="1"/>
          </p:cNvPicPr>
          <p:nvPr/>
        </p:nvPicPr>
        <p:blipFill rotWithShape="1">
          <a:blip r:embed="rId2">
            <a:extLst>
              <a:ext uri="{28A0092B-C50C-407E-A947-70E740481C1C}">
                <a14:useLocalDpi xmlns:a14="http://schemas.microsoft.com/office/drawing/2010/main" val="0"/>
              </a:ext>
            </a:extLst>
          </a:blip>
          <a:srcRect b="14624"/>
          <a:stretch/>
        </p:blipFill>
        <p:spPr bwMode="auto">
          <a:xfrm>
            <a:off x="1856738" y="1981200"/>
            <a:ext cx="6137275" cy="405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39777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Định nghĩa</a:t>
              </a:r>
              <a:r>
                <a:rPr lang="en-US" sz="2400" b="1" noProof="0" smtClean="0">
                  <a:latin typeface="Cambria" panose="02040503050406030204" pitchFamily="18" charset="0"/>
                </a:rPr>
                <a:t> Lớp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5"/>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lnSpc>
                <a:spcPct val="90000"/>
              </a:lnSpc>
              <a:buClr>
                <a:srgbClr val="3DC5C5"/>
              </a:buClr>
              <a:defRPr/>
            </a:pPr>
            <a:r>
              <a:rPr lang="en-US" sz="2800" kern="0" smtClean="0">
                <a:solidFill>
                  <a:srgbClr val="002060"/>
                </a:solidFill>
                <a:latin typeface="Cambria" panose="02040503050406030204" pitchFamily="18" charset="0"/>
              </a:rPr>
              <a:t>Quy tắc đặt tên Lớp trong C#</a:t>
            </a:r>
          </a:p>
          <a:p>
            <a:pPr lvl="1" algn="just">
              <a:lnSpc>
                <a:spcPct val="90000"/>
              </a:lnSpc>
              <a:buClr>
                <a:srgbClr val="3DC5C5"/>
              </a:buClr>
              <a:defRPr/>
            </a:pPr>
            <a:r>
              <a:rPr lang="vi-VN" kern="0" smtClean="0">
                <a:solidFill>
                  <a:srgbClr val="002060"/>
                </a:solidFill>
                <a:latin typeface="Cambria" panose="02040503050406030204" pitchFamily="18" charset="0"/>
              </a:rPr>
              <a:t>Tên </a:t>
            </a:r>
            <a:r>
              <a:rPr lang="vi-VN" kern="0">
                <a:solidFill>
                  <a:srgbClr val="002060"/>
                </a:solidFill>
                <a:latin typeface="Cambria" panose="02040503050406030204" pitchFamily="18" charset="0"/>
              </a:rPr>
              <a:t>lớp nên là một danh từ</a:t>
            </a:r>
          </a:p>
          <a:p>
            <a:pPr lvl="1" algn="just">
              <a:lnSpc>
                <a:spcPct val="90000"/>
              </a:lnSpc>
              <a:buClr>
                <a:srgbClr val="3DC5C5"/>
              </a:buClr>
              <a:defRPr/>
            </a:pPr>
            <a:r>
              <a:rPr lang="vi-VN" kern="0">
                <a:solidFill>
                  <a:srgbClr val="002060"/>
                </a:solidFill>
                <a:latin typeface="Cambria" panose="02040503050406030204" pitchFamily="18" charset="0"/>
              </a:rPr>
              <a:t>Tên lớp có thể gồm nhiều từ, ký tự đầu tiên của mỗi từ nên viết hoa</a:t>
            </a:r>
          </a:p>
          <a:p>
            <a:pPr lvl="1" algn="just">
              <a:lnSpc>
                <a:spcPct val="90000"/>
              </a:lnSpc>
              <a:buClr>
                <a:srgbClr val="3DC5C5"/>
              </a:buClr>
              <a:defRPr/>
            </a:pPr>
            <a:r>
              <a:rPr lang="vi-VN" kern="0">
                <a:solidFill>
                  <a:srgbClr val="002060"/>
                </a:solidFill>
                <a:latin typeface="Cambria" panose="02040503050406030204" pitchFamily="18" charset="0"/>
              </a:rPr>
              <a:t>Tên lớp nên đặt đơn giản, dễ nhớ, và có ý nghĩa</a:t>
            </a:r>
          </a:p>
          <a:p>
            <a:pPr lvl="1" algn="just">
              <a:lnSpc>
                <a:spcPct val="90000"/>
              </a:lnSpc>
              <a:buClr>
                <a:srgbClr val="3DC5C5"/>
              </a:buClr>
              <a:defRPr/>
            </a:pPr>
            <a:r>
              <a:rPr lang="vi-VN" kern="0">
                <a:solidFill>
                  <a:srgbClr val="002060"/>
                </a:solidFill>
                <a:latin typeface="Cambria" panose="02040503050406030204" pitchFamily="18" charset="0"/>
              </a:rPr>
              <a:t>Tên lớp không được trùng với từ khóa của Java</a:t>
            </a:r>
          </a:p>
          <a:p>
            <a:pPr lvl="1" algn="just">
              <a:lnSpc>
                <a:spcPct val="90000"/>
              </a:lnSpc>
              <a:buClr>
                <a:srgbClr val="3DC5C5"/>
              </a:buClr>
              <a:defRPr/>
            </a:pPr>
            <a:r>
              <a:rPr lang="vi-VN" kern="0">
                <a:solidFill>
                  <a:srgbClr val="002060"/>
                </a:solidFill>
                <a:latin typeface="Cambria" panose="02040503050406030204" pitchFamily="18" charset="0"/>
              </a:rPr>
              <a:t>Tên lớp không thể bắt đầu </a:t>
            </a:r>
            <a:r>
              <a:rPr lang="vi-VN" kern="0">
                <a:solidFill>
                  <a:srgbClr val="002060"/>
                </a:solidFill>
                <a:latin typeface="Cambria" panose="02040503050406030204" pitchFamily="18" charset="0"/>
              </a:rPr>
              <a:t>bằng </a:t>
            </a:r>
            <a:r>
              <a:rPr lang="vi-VN" kern="0" smtClean="0">
                <a:solidFill>
                  <a:srgbClr val="002060"/>
                </a:solidFill>
                <a:latin typeface="Cambria" panose="02040503050406030204" pitchFamily="18" charset="0"/>
              </a:rPr>
              <a:t>số</a:t>
            </a:r>
            <a:r>
              <a:rPr lang="en-US" kern="0" smtClean="0">
                <a:solidFill>
                  <a:srgbClr val="002060"/>
                </a:solidFill>
                <a:latin typeface="Cambria" panose="02040503050406030204" pitchFamily="18" charset="0"/>
              </a:rPr>
              <a:t>.</a:t>
            </a:r>
            <a:endParaRPr lang="en-US" kern="0">
              <a:solidFill>
                <a:srgbClr val="002060"/>
              </a:solidFill>
              <a:latin typeface="Cambria" panose="02040503050406030204" pitchFamily="18" charset="0"/>
            </a:endParaRPr>
          </a:p>
          <a:p>
            <a:pPr algn="just">
              <a:lnSpc>
                <a:spcPct val="90000"/>
              </a:lnSpc>
              <a:buClr>
                <a:srgbClr val="3DC5C5"/>
              </a:buClr>
              <a:defRPr/>
            </a:pPr>
            <a:r>
              <a:rPr lang="en-US" kern="0" smtClean="0">
                <a:solidFill>
                  <a:srgbClr val="FF0000"/>
                </a:solidFill>
                <a:latin typeface="Cambria" panose="02040503050406030204" pitchFamily="18" charset="0"/>
              </a:rPr>
              <a:t>Trong một dự án thực tế làm sao xác định được các Lớp, các đối tượng, thuộc tính và phương thức của đối tượng???</a:t>
            </a:r>
            <a:endParaRPr lang="en-US" kern="0">
              <a:solidFill>
                <a:srgbClr val="FF0000"/>
              </a:solidFill>
              <a:latin typeface="Cambria" panose="02040503050406030204" pitchFamily="18" charset="0"/>
            </a:endParaRPr>
          </a:p>
        </p:txBody>
      </p:sp>
    </p:spTree>
    <p:extLst>
      <p:ext uri="{BB962C8B-B14F-4D97-AF65-F5344CB8AC3E}">
        <p14:creationId xmlns:p14="http://schemas.microsoft.com/office/powerpoint/2010/main" val="16264222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Định nghĩa</a:t>
              </a:r>
              <a:r>
                <a:rPr lang="en-US" sz="2400" b="1" noProof="0" smtClean="0">
                  <a:latin typeface="Cambria" panose="02040503050406030204" pitchFamily="18" charset="0"/>
                </a:rPr>
                <a:t> Lớp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TextBox 8"/>
          <p:cNvSpPr txBox="1"/>
          <p:nvPr/>
        </p:nvSpPr>
        <p:spPr>
          <a:xfrm>
            <a:off x="479321" y="1160501"/>
            <a:ext cx="8229600" cy="5016758"/>
          </a:xfrm>
          <a:prstGeom prst="rect">
            <a:avLst/>
          </a:prstGeom>
          <a:noFill/>
        </p:spPr>
        <p:txBody>
          <a:bodyPr wrap="square" rtlCol="0">
            <a:spAutoFit/>
          </a:bodyPr>
          <a:lstStyle/>
          <a:p>
            <a:r>
              <a:rPr lang="en-US" sz="3200" dirty="0" smtClean="0">
                <a:solidFill>
                  <a:srgbClr val="0000FF"/>
                </a:solidFill>
                <a:latin typeface="Consolas"/>
              </a:rPr>
              <a:t>    class </a:t>
            </a:r>
            <a:r>
              <a:rPr lang="en-US" sz="3200" dirty="0" err="1" smtClean="0">
                <a:solidFill>
                  <a:srgbClr val="2B91AF"/>
                </a:solidFill>
                <a:latin typeface="Consolas"/>
              </a:rPr>
              <a:t>TenLop</a:t>
            </a:r>
            <a:endParaRPr lang="en-US" sz="3200" dirty="0" smtClean="0">
              <a:solidFill>
                <a:srgbClr val="2B91AF"/>
              </a:solidFill>
              <a:latin typeface="Consolas"/>
            </a:endParaRPr>
          </a:p>
          <a:p>
            <a:r>
              <a:rPr lang="en-US" sz="3200" dirty="0" smtClean="0">
                <a:solidFill>
                  <a:srgbClr val="2B91AF"/>
                </a:solidFill>
                <a:latin typeface="Consolas"/>
              </a:rPr>
              <a:t>    {</a:t>
            </a:r>
          </a:p>
          <a:p>
            <a:r>
              <a:rPr lang="en-US" sz="3200" dirty="0" smtClean="0">
                <a:solidFill>
                  <a:srgbClr val="2B91AF"/>
                </a:solidFill>
                <a:latin typeface="Consolas"/>
              </a:rPr>
              <a:t>        </a:t>
            </a:r>
            <a:r>
              <a:rPr lang="en-US" sz="3200" dirty="0" smtClean="0">
                <a:solidFill>
                  <a:srgbClr val="008000"/>
                </a:solidFill>
                <a:latin typeface="Consolas"/>
              </a:rPr>
              <a:t>//</a:t>
            </a:r>
            <a:r>
              <a:rPr lang="en-US" sz="3200" dirty="0" err="1" smtClean="0">
                <a:solidFill>
                  <a:srgbClr val="008000"/>
                </a:solidFill>
                <a:latin typeface="Consolas"/>
              </a:rPr>
              <a:t>khai</a:t>
            </a:r>
            <a:r>
              <a:rPr lang="en-US" sz="3200" dirty="0" smtClean="0">
                <a:solidFill>
                  <a:srgbClr val="008000"/>
                </a:solidFill>
                <a:latin typeface="Consolas"/>
              </a:rPr>
              <a:t> </a:t>
            </a:r>
            <a:r>
              <a:rPr lang="en-US" sz="3200" dirty="0" err="1" smtClean="0">
                <a:solidFill>
                  <a:srgbClr val="008000"/>
                </a:solidFill>
                <a:latin typeface="Consolas"/>
              </a:rPr>
              <a:t>báo</a:t>
            </a:r>
            <a:r>
              <a:rPr lang="en-US" sz="3200" dirty="0" smtClean="0">
                <a:solidFill>
                  <a:srgbClr val="008000"/>
                </a:solidFill>
                <a:latin typeface="Consolas"/>
              </a:rPr>
              <a:t> </a:t>
            </a:r>
            <a:r>
              <a:rPr lang="en-US" sz="3200" dirty="0" err="1" smtClean="0">
                <a:solidFill>
                  <a:srgbClr val="008000"/>
                </a:solidFill>
                <a:latin typeface="Consolas"/>
              </a:rPr>
              <a:t>biến</a:t>
            </a:r>
            <a:r>
              <a:rPr lang="en-US" sz="3200" dirty="0" smtClean="0">
                <a:solidFill>
                  <a:srgbClr val="008000"/>
                </a:solidFill>
                <a:latin typeface="Consolas"/>
              </a:rPr>
              <a:t> </a:t>
            </a:r>
            <a:r>
              <a:rPr lang="en-US" sz="3200" dirty="0" err="1" smtClean="0">
                <a:solidFill>
                  <a:srgbClr val="008000"/>
                </a:solidFill>
                <a:latin typeface="Consolas"/>
              </a:rPr>
              <a:t>lớp</a:t>
            </a:r>
            <a:endParaRPr lang="en-US" sz="3200" dirty="0" smtClean="0">
              <a:solidFill>
                <a:srgbClr val="008000"/>
              </a:solidFill>
              <a:latin typeface="Consolas"/>
            </a:endParaRPr>
          </a:p>
          <a:p>
            <a:r>
              <a:rPr lang="en-US" sz="3200" dirty="0" smtClean="0">
                <a:solidFill>
                  <a:srgbClr val="008000"/>
                </a:solidFill>
                <a:latin typeface="Consolas"/>
              </a:rPr>
              <a:t>        </a:t>
            </a:r>
            <a:r>
              <a:rPr lang="en-US" sz="3200" dirty="0" err="1" smtClean="0">
                <a:solidFill>
                  <a:srgbClr val="0000FF"/>
                </a:solidFill>
                <a:latin typeface="Consolas"/>
              </a:rPr>
              <a:t>kieubien</a:t>
            </a:r>
            <a:r>
              <a:rPr lang="en-US" sz="3200" dirty="0" smtClean="0">
                <a:solidFill>
                  <a:srgbClr val="0000FF"/>
                </a:solidFill>
                <a:latin typeface="Consolas"/>
              </a:rPr>
              <a:t> tenBien1;</a:t>
            </a:r>
          </a:p>
          <a:p>
            <a:r>
              <a:rPr lang="en-US" sz="3200" dirty="0" smtClean="0">
                <a:solidFill>
                  <a:srgbClr val="0000FF"/>
                </a:solidFill>
                <a:latin typeface="Consolas"/>
              </a:rPr>
              <a:t>        </a:t>
            </a:r>
            <a:r>
              <a:rPr lang="en-US" sz="3200" dirty="0" err="1" smtClean="0">
                <a:solidFill>
                  <a:srgbClr val="0000FF"/>
                </a:solidFill>
                <a:latin typeface="Consolas"/>
              </a:rPr>
              <a:t>kieubien</a:t>
            </a:r>
            <a:r>
              <a:rPr lang="en-US" sz="3200" dirty="0" smtClean="0">
                <a:solidFill>
                  <a:srgbClr val="0000FF"/>
                </a:solidFill>
                <a:latin typeface="Consolas"/>
              </a:rPr>
              <a:t> tenBien2;</a:t>
            </a:r>
          </a:p>
          <a:p>
            <a:endParaRPr lang="en-US" sz="3200" dirty="0" smtClean="0">
              <a:solidFill>
                <a:srgbClr val="0000FF"/>
              </a:solidFill>
              <a:latin typeface="Consolas"/>
            </a:endParaRPr>
          </a:p>
          <a:p>
            <a:r>
              <a:rPr lang="vi-VN" sz="3200" dirty="0" smtClean="0">
                <a:solidFill>
                  <a:srgbClr val="0000FF"/>
                </a:solidFill>
                <a:latin typeface="Consolas"/>
              </a:rPr>
              <a:t>        </a:t>
            </a:r>
            <a:r>
              <a:rPr lang="vi-VN" sz="3200" dirty="0" smtClean="0">
                <a:solidFill>
                  <a:srgbClr val="008000"/>
                </a:solidFill>
                <a:latin typeface="Consolas"/>
              </a:rPr>
              <a:t>//khai báo phương thức</a:t>
            </a:r>
          </a:p>
          <a:p>
            <a:r>
              <a:rPr lang="en-US" sz="3200" dirty="0" smtClean="0">
                <a:solidFill>
                  <a:srgbClr val="008000"/>
                </a:solidFill>
                <a:latin typeface="Consolas"/>
              </a:rPr>
              <a:t>        </a:t>
            </a:r>
            <a:r>
              <a:rPr lang="en-US" sz="3200" dirty="0" smtClean="0">
                <a:solidFill>
                  <a:srgbClr val="000066"/>
                </a:solidFill>
                <a:latin typeface="Consolas"/>
              </a:rPr>
              <a:t>PhuongThuc1();</a:t>
            </a:r>
          </a:p>
          <a:p>
            <a:r>
              <a:rPr lang="en-US" sz="3200" dirty="0" smtClean="0">
                <a:solidFill>
                  <a:srgbClr val="000066"/>
                </a:solidFill>
                <a:latin typeface="Consolas"/>
              </a:rPr>
              <a:t>        PhuongThuc2();</a:t>
            </a:r>
          </a:p>
          <a:p>
            <a:r>
              <a:rPr lang="en-US" sz="3200" dirty="0" smtClean="0">
                <a:solidFill>
                  <a:srgbClr val="008000"/>
                </a:solidFill>
                <a:latin typeface="Consolas"/>
              </a:rPr>
              <a:t>    }</a:t>
            </a:r>
          </a:p>
        </p:txBody>
      </p:sp>
    </p:spTree>
    <p:extLst>
      <p:ext uri="{BB962C8B-B14F-4D97-AF65-F5344CB8AC3E}">
        <p14:creationId xmlns:p14="http://schemas.microsoft.com/office/powerpoint/2010/main" val="30088702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Định nghĩa</a:t>
              </a:r>
              <a:r>
                <a:rPr lang="en-US" sz="2400" b="1" noProof="0" smtClean="0">
                  <a:latin typeface="Cambria" panose="02040503050406030204" pitchFamily="18" charset="0"/>
                </a:rPr>
                <a:t> Lớp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sz="2800" kern="0" smtClean="0">
                <a:solidFill>
                  <a:srgbClr val="2045AE"/>
                </a:solidFill>
                <a:latin typeface="Cambria" panose="02040503050406030204" pitchFamily="18" charset="0"/>
              </a:rPr>
              <a:t>Định nghĩa lớp</a:t>
            </a: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 Phân Số:</a:t>
            </a:r>
            <a:endParaRPr kumimoji="0" lang="en-US" sz="2800" b="0" i="0" u="none" strike="noStrike" kern="0" cap="none" spc="0" normalizeH="0" baseline="0" noProof="0" dirty="0">
              <a:ln>
                <a:noFill/>
              </a:ln>
              <a:solidFill>
                <a:srgbClr val="2045AE"/>
              </a:solidFill>
              <a:effectLst/>
              <a:uLnTx/>
              <a:uFillTx/>
              <a:latin typeface="Cambria" panose="02040503050406030204" pitchFamily="18" charset="0"/>
            </a:endParaRPr>
          </a:p>
        </p:txBody>
      </p:sp>
      <p:sp>
        <p:nvSpPr>
          <p:cNvPr id="11" name="TextBox 10"/>
          <p:cNvSpPr txBox="1"/>
          <p:nvPr/>
        </p:nvSpPr>
        <p:spPr>
          <a:xfrm>
            <a:off x="1371600" y="1752600"/>
            <a:ext cx="6172200" cy="4247317"/>
          </a:xfrm>
          <a:prstGeom prst="rect">
            <a:avLst/>
          </a:prstGeom>
          <a:noFill/>
        </p:spPr>
        <p:txBody>
          <a:bodyPr wrap="square" rtlCol="0">
            <a:spAutoFit/>
          </a:bodyPr>
          <a:lstStyle/>
          <a:p>
            <a:r>
              <a:rPr lang="en-US" sz="2800" dirty="0" smtClean="0">
                <a:solidFill>
                  <a:srgbClr val="0000FF"/>
                </a:solidFill>
                <a:latin typeface="Consolas"/>
              </a:rPr>
              <a:t>    class </a:t>
            </a:r>
            <a:r>
              <a:rPr lang="en-US" sz="2800" dirty="0" err="1" smtClean="0">
                <a:solidFill>
                  <a:srgbClr val="2B91AF"/>
                </a:solidFill>
                <a:latin typeface="Consolas"/>
              </a:rPr>
              <a:t>PhanSo</a:t>
            </a:r>
            <a:endParaRPr lang="en-US" sz="2800" dirty="0" smtClean="0">
              <a:solidFill>
                <a:srgbClr val="2B91AF"/>
              </a:solidFill>
              <a:latin typeface="Consolas"/>
            </a:endParaRPr>
          </a:p>
          <a:p>
            <a:r>
              <a:rPr lang="en-US" sz="2800" dirty="0" smtClean="0">
                <a:solidFill>
                  <a:srgbClr val="2B91AF"/>
                </a:solidFill>
                <a:latin typeface="Consolas"/>
              </a:rPr>
              <a:t>    {</a:t>
            </a:r>
          </a:p>
          <a:p>
            <a:r>
              <a:rPr lang="en-US" sz="2800" dirty="0" smtClean="0">
                <a:solidFill>
                  <a:srgbClr val="2B91AF"/>
                </a:solidFill>
                <a:latin typeface="Consolas"/>
              </a:rPr>
              <a:t>        </a:t>
            </a:r>
            <a:r>
              <a:rPr lang="en-US" sz="2800" dirty="0" smtClean="0">
                <a:solidFill>
                  <a:srgbClr val="008000"/>
                </a:solidFill>
                <a:latin typeface="Consolas"/>
              </a:rPr>
              <a:t>//</a:t>
            </a:r>
            <a:r>
              <a:rPr lang="en-US" sz="2800" dirty="0" err="1" smtClean="0">
                <a:solidFill>
                  <a:srgbClr val="008000"/>
                </a:solidFill>
                <a:latin typeface="Consolas"/>
              </a:rPr>
              <a:t>khai</a:t>
            </a:r>
            <a:r>
              <a:rPr lang="en-US" sz="2800" dirty="0" smtClean="0">
                <a:solidFill>
                  <a:srgbClr val="008000"/>
                </a:solidFill>
                <a:latin typeface="Consolas"/>
              </a:rPr>
              <a:t> </a:t>
            </a:r>
            <a:r>
              <a:rPr lang="en-US" sz="2800" dirty="0" err="1" smtClean="0">
                <a:solidFill>
                  <a:srgbClr val="008000"/>
                </a:solidFill>
                <a:latin typeface="Consolas"/>
              </a:rPr>
              <a:t>báo</a:t>
            </a:r>
            <a:r>
              <a:rPr lang="en-US" sz="2800" dirty="0" smtClean="0">
                <a:solidFill>
                  <a:srgbClr val="008000"/>
                </a:solidFill>
                <a:latin typeface="Consolas"/>
              </a:rPr>
              <a:t> </a:t>
            </a:r>
            <a:r>
              <a:rPr lang="en-US" sz="2800" dirty="0" err="1" smtClean="0">
                <a:solidFill>
                  <a:srgbClr val="008000"/>
                </a:solidFill>
                <a:latin typeface="Consolas"/>
              </a:rPr>
              <a:t>biến</a:t>
            </a:r>
            <a:r>
              <a:rPr lang="en-US" sz="2800" dirty="0" smtClean="0">
                <a:solidFill>
                  <a:srgbClr val="008000"/>
                </a:solidFill>
                <a:latin typeface="Consolas"/>
              </a:rPr>
              <a:t> </a:t>
            </a:r>
            <a:r>
              <a:rPr lang="en-US" sz="2800" dirty="0" err="1" smtClean="0">
                <a:solidFill>
                  <a:srgbClr val="008000"/>
                </a:solidFill>
                <a:latin typeface="Consolas"/>
              </a:rPr>
              <a:t>lớp</a:t>
            </a:r>
            <a:endParaRPr lang="en-US" sz="2800" dirty="0" smtClean="0">
              <a:solidFill>
                <a:srgbClr val="008000"/>
              </a:solidFill>
              <a:latin typeface="Consolas"/>
            </a:endParaRPr>
          </a:p>
          <a:p>
            <a:r>
              <a:rPr lang="en-US" sz="2800" dirty="0" smtClean="0">
                <a:solidFill>
                  <a:srgbClr val="008000"/>
                </a:solidFill>
                <a:latin typeface="Consolas"/>
              </a:rPr>
              <a:t>        </a:t>
            </a:r>
            <a:r>
              <a:rPr lang="en-US" sz="2800" dirty="0" err="1" smtClean="0">
                <a:solidFill>
                  <a:srgbClr val="0000FF"/>
                </a:solidFill>
                <a:latin typeface="Consolas"/>
              </a:rPr>
              <a:t>int</a:t>
            </a:r>
            <a:r>
              <a:rPr lang="en-US" sz="2800" dirty="0" smtClean="0">
                <a:solidFill>
                  <a:srgbClr val="0000FF"/>
                </a:solidFill>
                <a:latin typeface="Consolas"/>
              </a:rPr>
              <a:t> </a:t>
            </a:r>
            <a:r>
              <a:rPr lang="en-US" sz="2800" dirty="0" err="1" smtClean="0">
                <a:solidFill>
                  <a:srgbClr val="0000FF"/>
                </a:solidFill>
                <a:latin typeface="Consolas"/>
              </a:rPr>
              <a:t>tuSo</a:t>
            </a:r>
            <a:r>
              <a:rPr lang="en-US" sz="2800" dirty="0" smtClean="0">
                <a:solidFill>
                  <a:srgbClr val="0000FF"/>
                </a:solidFill>
                <a:latin typeface="Consolas"/>
              </a:rPr>
              <a:t>;</a:t>
            </a:r>
          </a:p>
          <a:p>
            <a:r>
              <a:rPr lang="en-US" sz="2800" dirty="0" smtClean="0">
                <a:solidFill>
                  <a:srgbClr val="0000FF"/>
                </a:solidFill>
                <a:latin typeface="Consolas"/>
              </a:rPr>
              <a:t>        </a:t>
            </a:r>
            <a:r>
              <a:rPr lang="en-US" sz="2800" dirty="0" err="1" smtClean="0">
                <a:solidFill>
                  <a:srgbClr val="0000FF"/>
                </a:solidFill>
                <a:latin typeface="Consolas"/>
              </a:rPr>
              <a:t>int</a:t>
            </a:r>
            <a:r>
              <a:rPr lang="en-US" sz="2800" dirty="0" smtClean="0">
                <a:solidFill>
                  <a:srgbClr val="0000FF"/>
                </a:solidFill>
                <a:latin typeface="Consolas"/>
              </a:rPr>
              <a:t> </a:t>
            </a:r>
            <a:r>
              <a:rPr lang="en-US" sz="2800" dirty="0" err="1" smtClean="0">
                <a:solidFill>
                  <a:srgbClr val="0000FF"/>
                </a:solidFill>
                <a:latin typeface="Consolas"/>
              </a:rPr>
              <a:t>mauSo</a:t>
            </a:r>
            <a:r>
              <a:rPr lang="en-US" sz="2800" dirty="0" smtClean="0">
                <a:solidFill>
                  <a:srgbClr val="0000FF"/>
                </a:solidFill>
                <a:latin typeface="Consolas"/>
              </a:rPr>
              <a:t>;</a:t>
            </a:r>
          </a:p>
          <a:p>
            <a:endParaRPr lang="en-US" sz="2800" dirty="0" smtClean="0">
              <a:solidFill>
                <a:srgbClr val="0000FF"/>
              </a:solidFill>
              <a:latin typeface="Consolas"/>
            </a:endParaRPr>
          </a:p>
          <a:p>
            <a:r>
              <a:rPr lang="vi-VN" sz="2800" dirty="0" smtClean="0">
                <a:solidFill>
                  <a:srgbClr val="0000FF"/>
                </a:solidFill>
                <a:latin typeface="Consolas"/>
              </a:rPr>
              <a:t>        </a:t>
            </a:r>
            <a:r>
              <a:rPr lang="vi-VN" sz="2800" dirty="0" smtClean="0">
                <a:solidFill>
                  <a:srgbClr val="008000"/>
                </a:solidFill>
                <a:latin typeface="Consolas"/>
              </a:rPr>
              <a:t>//khai báo phương thức</a:t>
            </a:r>
          </a:p>
          <a:p>
            <a:r>
              <a:rPr lang="en-US" sz="2800" dirty="0" smtClean="0">
                <a:solidFill>
                  <a:srgbClr val="008000"/>
                </a:solidFill>
                <a:latin typeface="Consolas"/>
              </a:rPr>
              <a:t>        ...</a:t>
            </a:r>
          </a:p>
          <a:p>
            <a:r>
              <a:rPr lang="en-US" sz="2800" dirty="0" smtClean="0">
                <a:solidFill>
                  <a:srgbClr val="008000"/>
                </a:solidFill>
                <a:latin typeface="Consolas"/>
              </a:rPr>
              <a:t>    }</a:t>
            </a:r>
          </a:p>
          <a:p>
            <a:endParaRPr lang="en-US" dirty="0">
              <a:solidFill>
                <a:srgbClr val="000066"/>
              </a:solidFill>
              <a:latin typeface="Arial"/>
            </a:endParaRPr>
          </a:p>
        </p:txBody>
      </p:sp>
    </p:spTree>
    <p:extLst>
      <p:ext uri="{BB962C8B-B14F-4D97-AF65-F5344CB8AC3E}">
        <p14:creationId xmlns:p14="http://schemas.microsoft.com/office/powerpoint/2010/main" val="35447388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54182" y="558800"/>
            <a:ext cx="4987636"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Định </a:t>
              </a:r>
              <a:r>
                <a:rPr lang="en-US" sz="2400" b="1" noProof="0" smtClean="0">
                  <a:latin typeface="Cambria" panose="02040503050406030204" pitchFamily="18" charset="0"/>
                </a:rPr>
                <a:t>nghĩa Lớp kiểu POCO</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Rectangle 7"/>
          <p:cNvSpPr/>
          <p:nvPr/>
        </p:nvSpPr>
        <p:spPr>
          <a:xfrm>
            <a:off x="2895600" y="1600201"/>
            <a:ext cx="5791200" cy="4801314"/>
          </a:xfrm>
          <a:prstGeom prst="rect">
            <a:avLst/>
          </a:prstGeom>
        </p:spPr>
        <p:txBody>
          <a:bodyPr wrap="square">
            <a:spAutoFit/>
          </a:bodyPr>
          <a:lstStyle/>
          <a:p>
            <a:r>
              <a:rPr lang="en-US">
                <a:solidFill>
                  <a:srgbClr val="0000FF"/>
                </a:solidFill>
                <a:highlight>
                  <a:srgbClr val="FFFFFF"/>
                </a:highlight>
                <a:latin typeface="Consolas" panose="020B0609020204030204" pitchFamily="49" charset="0"/>
              </a:rPr>
              <a:t>public</a:t>
            </a:r>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class</a:t>
            </a:r>
            <a:r>
              <a:rPr lang="en-US">
                <a:solidFill>
                  <a:srgbClr val="000000"/>
                </a:solidFill>
                <a:highlight>
                  <a:srgbClr val="FFFFFF"/>
                </a:highlight>
                <a:latin typeface="Consolas" panose="020B0609020204030204" pitchFamily="49" charset="0"/>
              </a:rPr>
              <a:t> </a:t>
            </a:r>
            <a:r>
              <a:rPr lang="en-US">
                <a:solidFill>
                  <a:srgbClr val="2B91AF"/>
                </a:solidFill>
                <a:highlight>
                  <a:srgbClr val="FFFFFF"/>
                </a:highlight>
                <a:latin typeface="Consolas" panose="020B0609020204030204" pitchFamily="49" charset="0"/>
              </a:rPr>
              <a:t>PhanSo</a:t>
            </a:r>
            <a:endParaRPr lang="en-US">
              <a:solidFill>
                <a:srgbClr val="000000"/>
              </a:solidFill>
              <a:highlight>
                <a:srgbClr val="FFFFFF"/>
              </a:highlight>
              <a:latin typeface="Consolas" panose="020B0609020204030204" pitchFamily="49" charset="0"/>
            </a:endParaRPr>
          </a:p>
          <a:p>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public</a:t>
            </a:r>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int</a:t>
            </a:r>
            <a:r>
              <a:rPr lang="en-US">
                <a:solidFill>
                  <a:srgbClr val="000000"/>
                </a:solidFill>
                <a:highlight>
                  <a:srgbClr val="FFFFFF"/>
                </a:highlight>
                <a:latin typeface="Consolas" panose="020B0609020204030204" pitchFamily="49" charset="0"/>
              </a:rPr>
              <a:t> TuSo </a:t>
            </a:r>
          </a:p>
          <a:p>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get</a:t>
            </a:r>
            <a:r>
              <a:rPr lang="en-US">
                <a:solidFill>
                  <a:srgbClr val="000000"/>
                </a:solidFill>
                <a:highlight>
                  <a:srgbClr val="FFFFFF"/>
                </a:highlight>
                <a:latin typeface="Consolas" panose="020B0609020204030204" pitchFamily="49" charset="0"/>
              </a:rPr>
              <a:t>;</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set</a:t>
            </a:r>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public</a:t>
            </a:r>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int</a:t>
            </a:r>
            <a:r>
              <a:rPr lang="en-US">
                <a:solidFill>
                  <a:srgbClr val="000000"/>
                </a:solidFill>
                <a:highlight>
                  <a:srgbClr val="FFFFFF"/>
                </a:highlight>
                <a:latin typeface="Consolas" panose="020B0609020204030204" pitchFamily="49" charset="0"/>
              </a:rPr>
              <a:t> MauSo</a:t>
            </a:r>
          </a:p>
          <a:p>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get</a:t>
            </a:r>
            <a:r>
              <a:rPr lang="en-US">
                <a:solidFill>
                  <a:srgbClr val="000000"/>
                </a:solidFill>
                <a:highlight>
                  <a:srgbClr val="FFFFFF"/>
                </a:highlight>
                <a:latin typeface="Consolas" panose="020B0609020204030204" pitchFamily="49" charset="0"/>
              </a:rPr>
              <a:t>;</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set</a:t>
            </a:r>
            <a:r>
              <a:rPr lang="en-US">
                <a:solidFill>
                  <a:srgbClr val="000000"/>
                </a:solidFill>
                <a:highlight>
                  <a:srgbClr val="FFFFFF"/>
                </a:highlight>
                <a:latin typeface="Consolas" panose="020B0609020204030204" pitchFamily="49" charset="0"/>
              </a:rPr>
              <a:t>;</a:t>
            </a:r>
          </a:p>
          <a:p>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public</a:t>
            </a:r>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override</a:t>
            </a:r>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string</a:t>
            </a:r>
            <a:r>
              <a:rPr lang="en-US">
                <a:solidFill>
                  <a:srgbClr val="000000"/>
                </a:solidFill>
                <a:highlight>
                  <a:srgbClr val="FFFFFF"/>
                </a:highlight>
                <a:latin typeface="Consolas" panose="020B0609020204030204" pitchFamily="49" charset="0"/>
              </a:rPr>
              <a:t> ToString()</a:t>
            </a:r>
          </a:p>
          <a:p>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return</a:t>
            </a:r>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this</a:t>
            </a:r>
            <a:r>
              <a:rPr lang="en-US">
                <a:solidFill>
                  <a:srgbClr val="000000"/>
                </a:solidFill>
                <a:highlight>
                  <a:srgbClr val="FFFFFF"/>
                </a:highlight>
                <a:latin typeface="Consolas" panose="020B0609020204030204" pitchFamily="49" charset="0"/>
              </a:rPr>
              <a:t>.TuSo+</a:t>
            </a:r>
            <a:r>
              <a:rPr lang="en-US">
                <a:solidFill>
                  <a:srgbClr val="A31515"/>
                </a:solidFill>
                <a:highlight>
                  <a:srgbClr val="FFFFFF"/>
                </a:highlight>
                <a:latin typeface="Consolas" panose="020B0609020204030204" pitchFamily="49" charset="0"/>
              </a:rPr>
              <a:t>"/"</a:t>
            </a:r>
            <a:r>
              <a:rPr lang="en-US">
                <a:solidFill>
                  <a:srgbClr val="000000"/>
                </a:solidFill>
                <a:highlight>
                  <a:srgbClr val="FFFFFF"/>
                </a:highlight>
                <a:latin typeface="Consolas" panose="020B0609020204030204" pitchFamily="49" charset="0"/>
              </a:rPr>
              <a:t>+</a:t>
            </a:r>
            <a:r>
              <a:rPr lang="en-US">
                <a:solidFill>
                  <a:srgbClr val="0000FF"/>
                </a:solidFill>
                <a:highlight>
                  <a:srgbClr val="FFFFFF"/>
                </a:highlight>
                <a:latin typeface="Consolas" panose="020B0609020204030204" pitchFamily="49" charset="0"/>
              </a:rPr>
              <a:t>this</a:t>
            </a:r>
            <a:r>
              <a:rPr lang="en-US">
                <a:solidFill>
                  <a:srgbClr val="000000"/>
                </a:solidFill>
                <a:highlight>
                  <a:srgbClr val="FFFFFF"/>
                </a:highlight>
                <a:latin typeface="Consolas" panose="020B0609020204030204" pitchFamily="49" charset="0"/>
              </a:rPr>
              <a:t>.MauSo;</a:t>
            </a:r>
          </a:p>
          <a:p>
            <a:r>
              <a:rPr lang="en-US">
                <a:solidFill>
                  <a:srgbClr val="000000"/>
                </a:solidFill>
                <a:highlight>
                  <a:srgbClr val="FFFFFF"/>
                </a:highlight>
                <a:latin typeface="Consolas" panose="020B0609020204030204" pitchFamily="49" charset="0"/>
              </a:rPr>
              <a:t>        }</a:t>
            </a:r>
          </a:p>
          <a:p>
            <a:r>
              <a:rPr lang="en-US">
                <a:solidFill>
                  <a:srgbClr val="000000"/>
                </a:solidFill>
                <a:highlight>
                  <a:srgbClr val="FFFFFF"/>
                </a:highlight>
                <a:latin typeface="Consolas" panose="020B0609020204030204" pitchFamily="49" charset="0"/>
              </a:rPr>
              <a:t>    }</a:t>
            </a:r>
            <a:endParaRPr lang="en-US" sz="4400"/>
          </a:p>
        </p:txBody>
      </p:sp>
      <p:sp>
        <p:nvSpPr>
          <p:cNvPr id="9" name="Content Placeholder 2"/>
          <p:cNvSpPr txBox="1">
            <a:spLocks/>
          </p:cNvSpPr>
          <p:nvPr/>
        </p:nvSpPr>
        <p:spPr bwMode="auto">
          <a:xfrm>
            <a:off x="457200" y="1143001"/>
            <a:ext cx="8229600" cy="914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Không</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cần khai báo thuộc tính, sử dụng trực tiếp Properties:</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2464545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Khởi tạo</a:t>
              </a:r>
              <a:r>
                <a:rPr lang="en-US" sz="2400" b="1" noProof="0" smtClean="0">
                  <a:latin typeface="Cambria" panose="02040503050406030204" pitchFamily="18" charset="0"/>
                </a:rPr>
                <a:t> đối tượng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2"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TenLop tenBien = </a:t>
            </a:r>
            <a:r>
              <a:rPr kumimoji="0" lang="en-US" sz="2800" b="0" i="0" u="none" strike="noStrike" kern="0" cap="none" spc="0" normalizeH="0" baseline="0" noProof="0" smtClean="0">
                <a:ln>
                  <a:noFill/>
                </a:ln>
                <a:solidFill>
                  <a:srgbClr val="FF0000"/>
                </a:solidFill>
                <a:effectLst/>
                <a:uLnTx/>
                <a:uFillTx/>
                <a:latin typeface="Cambria" panose="02040503050406030204" pitchFamily="18" charset="0"/>
              </a:rPr>
              <a:t>new</a:t>
            </a: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 TenLop();</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Ví dụ:</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PhanSo psA = </a:t>
            </a: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new</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 PhanSo();</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XeHoi xeHoiB = </a:t>
            </a: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new</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 XeHoi();</a:t>
            </a:r>
            <a:endParaRPr lang="en-US" kern="0" dirty="0">
              <a:solidFill>
                <a:srgbClr val="000066"/>
              </a:solidFill>
              <a:latin typeface="Cambria" panose="02040503050406030204" pitchFamily="18" charset="0"/>
            </a:endParaRPr>
          </a:p>
          <a:p>
            <a:pPr marL="457200" marR="0" lvl="1" indent="0" algn="just" defTabSz="914400" rtl="0" eaLnBrk="1" fontAlgn="base" latinLnBrk="0" hangingPunct="1">
              <a:lnSpc>
                <a:spcPct val="100000"/>
              </a:lnSpc>
              <a:spcBef>
                <a:spcPct val="20000"/>
              </a:spcBef>
              <a:spcAft>
                <a:spcPct val="0"/>
              </a:spcAft>
              <a:buClr>
                <a:srgbClr val="2045AE"/>
              </a:buClr>
              <a:buSzTx/>
              <a:buNone/>
              <a:tabLst/>
              <a:defRPr/>
            </a:pPr>
            <a:r>
              <a:rPr lang="en-US" kern="0" smtClean="0">
                <a:solidFill>
                  <a:srgbClr val="000066"/>
                </a:solidFill>
                <a:latin typeface="Cambria" panose="02040503050406030204" pitchFamily="18" charset="0"/>
              </a:rPr>
              <a:t>Từ khóa </a:t>
            </a:r>
            <a:r>
              <a:rPr lang="en-US" kern="0" smtClean="0">
                <a:solidFill>
                  <a:srgbClr val="FF0000"/>
                </a:solidFill>
                <a:latin typeface="Cambria" panose="02040503050406030204" pitchFamily="18" charset="0"/>
              </a:rPr>
              <a:t>new </a:t>
            </a:r>
            <a:r>
              <a:rPr lang="en-US" kern="0" smtClean="0">
                <a:solidFill>
                  <a:srgbClr val="000066"/>
                </a:solidFill>
                <a:latin typeface="Cambria" panose="02040503050406030204" pitchFamily="18" charset="0"/>
              </a:rPr>
              <a:t>dùng để cấp phát bộ nhớ cho đối tượng. psA và xeHoiB là 2 biến đối tượng trỏ tới 2 vùng nhớ được cấp phát trong thanh RAM</a:t>
            </a:r>
            <a:endParaRPr lang="en-US" kern="0">
              <a:solidFill>
                <a:srgbClr val="000066"/>
              </a:solidFill>
              <a:latin typeface="Cambria" panose="020405030504060302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73782511"/>
              </p:ext>
            </p:extLst>
          </p:nvPr>
        </p:nvGraphicFramePr>
        <p:xfrm>
          <a:off x="1371600" y="5105400"/>
          <a:ext cx="6096000" cy="370840"/>
        </p:xfrm>
        <a:graphic>
          <a:graphicData uri="http://schemas.openxmlformats.org/drawingml/2006/table">
            <a:tbl>
              <a:tblPr firstRow="1" bandRow="1">
                <a:tableStyleId>{5940675A-B579-460E-94D1-54222C63F5DA}</a:tableStyleId>
              </a:tblPr>
              <a:tblGrid>
                <a:gridCol w="609600"/>
                <a:gridCol w="609600"/>
                <a:gridCol w="609600"/>
                <a:gridCol w="609600"/>
                <a:gridCol w="609600"/>
                <a:gridCol w="609600"/>
                <a:gridCol w="609600"/>
                <a:gridCol w="609600"/>
                <a:gridCol w="609600"/>
                <a:gridCol w="609600"/>
              </a:tblGrid>
              <a:tr h="370840">
                <a:tc>
                  <a:txBody>
                    <a:bodyPr/>
                    <a:lstStyle/>
                    <a:p>
                      <a:endParaRPr lang="en-US"/>
                    </a:p>
                  </a:txBody>
                  <a:tcPr/>
                </a:tc>
                <a:tc>
                  <a:txBody>
                    <a:bodyPr/>
                    <a:lstStyle/>
                    <a:p>
                      <a:endParaRPr lang="en-US"/>
                    </a:p>
                  </a:txBody>
                  <a:tcPr/>
                </a:tc>
                <a:tc>
                  <a:txBody>
                    <a:bodyPr/>
                    <a:lstStyle/>
                    <a:p>
                      <a:r>
                        <a:rPr lang="en-US" smtClean="0"/>
                        <a:t>XXX</a:t>
                      </a:r>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r>
                        <a:rPr lang="en-US" smtClean="0"/>
                        <a:t>YYY</a:t>
                      </a:r>
                      <a:endParaRPr lang="en-US"/>
                    </a:p>
                  </a:txBody>
                  <a:tcPr/>
                </a:tc>
              </a:tr>
            </a:tbl>
          </a:graphicData>
        </a:graphic>
      </p:graphicFrame>
      <p:sp>
        <p:nvSpPr>
          <p:cNvPr id="9" name="Oval Callout 8"/>
          <p:cNvSpPr/>
          <p:nvPr/>
        </p:nvSpPr>
        <p:spPr>
          <a:xfrm>
            <a:off x="2667000" y="5715000"/>
            <a:ext cx="990600" cy="685800"/>
          </a:xfrm>
          <a:prstGeom prst="wedgeEllipseCallout">
            <a:avLst>
              <a:gd name="adj1" fmla="val -23589"/>
              <a:gd name="adj2" fmla="val -9073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psA</a:t>
            </a:r>
            <a:endParaRPr lang="en-US">
              <a:latin typeface="Cambria" panose="02040503050406030204" pitchFamily="18" charset="0"/>
            </a:endParaRPr>
          </a:p>
        </p:txBody>
      </p:sp>
      <p:sp>
        <p:nvSpPr>
          <p:cNvPr id="13" name="Oval Callout 12"/>
          <p:cNvSpPr/>
          <p:nvPr/>
        </p:nvSpPr>
        <p:spPr>
          <a:xfrm>
            <a:off x="7620000" y="4114800"/>
            <a:ext cx="1295400" cy="838200"/>
          </a:xfrm>
          <a:prstGeom prst="wedgeEllipseCallout">
            <a:avLst>
              <a:gd name="adj1" fmla="val -92475"/>
              <a:gd name="adj2" fmla="val 7245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xeHoiB</a:t>
            </a:r>
            <a:endParaRPr lang="en-US">
              <a:latin typeface="Cambria" panose="02040503050406030204" pitchFamily="18" charset="0"/>
            </a:endParaRPr>
          </a:p>
        </p:txBody>
      </p:sp>
      <p:sp>
        <p:nvSpPr>
          <p:cNvPr id="14" name="TextBox 13"/>
          <p:cNvSpPr txBox="1"/>
          <p:nvPr/>
        </p:nvSpPr>
        <p:spPr>
          <a:xfrm>
            <a:off x="674544" y="5105400"/>
            <a:ext cx="683200" cy="369332"/>
          </a:xfrm>
          <a:prstGeom prst="rect">
            <a:avLst/>
          </a:prstGeom>
          <a:noFill/>
        </p:spPr>
        <p:txBody>
          <a:bodyPr wrap="none" rtlCol="0">
            <a:spAutoFit/>
          </a:bodyPr>
          <a:lstStyle/>
          <a:p>
            <a:r>
              <a:rPr lang="en-US" b="1" smtClean="0">
                <a:latin typeface="Cambria" panose="02040503050406030204" pitchFamily="18" charset="0"/>
              </a:rPr>
              <a:t>RAM</a:t>
            </a:r>
            <a:endParaRPr lang="en-US" b="1">
              <a:latin typeface="Cambria" panose="02040503050406030204" pitchFamily="18" charset="0"/>
            </a:endParaRPr>
          </a:p>
        </p:txBody>
      </p:sp>
    </p:spTree>
    <p:extLst>
      <p:ext uri="{BB962C8B-B14F-4D97-AF65-F5344CB8AC3E}">
        <p14:creationId xmlns:p14="http://schemas.microsoft.com/office/powerpoint/2010/main" val="33912441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Mức truy suất</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5"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public</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Có thể truy xuất ở mọi nơi khác</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private</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Chỉ có thể truy xuất ở trong class</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protected</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Chỉ có thể truy xuất ở trong class hoặc class kế thừa</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2045AE"/>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dirty="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37578820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Biến Lớp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Lưu trữ tình trạng của đối tượng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Sử dụng cách khai báo biến thông thường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Thêm mức truy xuất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Ví dụ</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public</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 int tuSo;</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private</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 int mauSo</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protected</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 </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int</a:t>
            </a:r>
            <a:r>
              <a:rPr kumimoji="0" lang="en-US" b="0" i="0" u="none" strike="noStrike" kern="0" cap="none" spc="0" normalizeH="0" noProof="0" smtClean="0">
                <a:ln>
                  <a:noFill/>
                </a:ln>
                <a:solidFill>
                  <a:srgbClr val="000066"/>
                </a:solidFill>
                <a:effectLst/>
                <a:uLnTx/>
                <a:uFillTx/>
                <a:latin typeface="Cambria" panose="02040503050406030204" pitchFamily="18" charset="0"/>
              </a:rPr>
              <a:t> </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soBanhXe</a:t>
            </a: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045AE"/>
                </a:solidFill>
                <a:effectLst/>
                <a:uLnTx/>
                <a:uFillTx/>
                <a:latin typeface="Cambria" panose="02040503050406030204" pitchFamily="18" charset="0"/>
              </a:rPr>
              <a:t>Truy xuất biến lớp:</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tenDoiTuong.bienLop</a:t>
            </a:r>
            <a:endParaRPr kumimoji="0" lang="en-US" b="0" i="0" u="none" strike="noStrike" kern="0" cap="none" spc="0" normalizeH="0" baseline="0" noProof="0" dirty="0">
              <a:ln>
                <a:noFill/>
              </a:ln>
              <a:solidFill>
                <a:srgbClr val="000066"/>
              </a:solidFill>
              <a:effectLst/>
              <a:uLnTx/>
              <a:uFillTx/>
              <a:latin typeface="Cambria" panose="02040503050406030204" pitchFamily="18" charset="0"/>
            </a:endParaRPr>
          </a:p>
        </p:txBody>
      </p:sp>
    </p:spTree>
    <p:extLst>
      <p:ext uri="{BB962C8B-B14F-4D97-AF65-F5344CB8AC3E}">
        <p14:creationId xmlns:p14="http://schemas.microsoft.com/office/powerpoint/2010/main" val="14876170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Phương thức (Method)</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Các hàm bên trong lớp</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Mô tả hoạt động của đối tượng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Thêm mức truy xuất khi khai báo</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Truy xuất phương thức</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tenBien.TenPhuongThuc();</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0066"/>
                </a:solidFill>
                <a:effectLst/>
                <a:uLnTx/>
                <a:uFillTx/>
                <a:latin typeface="Cambria" panose="02040503050406030204" pitchFamily="18" charset="0"/>
              </a:rPr>
              <a:t>Ví dụ:</a:t>
            </a:r>
          </a:p>
          <a:p>
            <a:pPr marL="1143000" marR="0" lvl="2" indent="-228600" algn="l" defTabSz="914400" rtl="0" eaLnBrk="1" fontAlgn="base" latinLnBrk="0" hangingPunct="1">
              <a:lnSpc>
                <a:spcPct val="100000"/>
              </a:lnSpc>
              <a:spcBef>
                <a:spcPct val="20000"/>
              </a:spcBef>
              <a:spcAft>
                <a:spcPct val="0"/>
              </a:spcAft>
              <a:buClr>
                <a:srgbClr val="000066"/>
              </a:buClr>
              <a:buSzTx/>
              <a:buFontTx/>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PhanSo a = new PhanSo();</a:t>
            </a:r>
          </a:p>
          <a:p>
            <a:pPr marL="1143000" marR="0" lvl="2" indent="-228600" algn="l" defTabSz="914400" rtl="0" eaLnBrk="1" fontAlgn="base" latinLnBrk="0" hangingPunct="1">
              <a:lnSpc>
                <a:spcPct val="100000"/>
              </a:lnSpc>
              <a:spcBef>
                <a:spcPct val="20000"/>
              </a:spcBef>
              <a:spcAft>
                <a:spcPct val="0"/>
              </a:spcAft>
              <a:buClr>
                <a:srgbClr val="000066"/>
              </a:buClr>
              <a:buSzTx/>
              <a:buFontTx/>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a.ToiGian();</a:t>
            </a:r>
          </a:p>
          <a:p>
            <a:pPr marL="1143000" marR="0" lvl="2" indent="-228600" algn="l" defTabSz="914400" rtl="0" eaLnBrk="1" fontAlgn="base" latinLnBrk="0" hangingPunct="1">
              <a:lnSpc>
                <a:spcPct val="100000"/>
              </a:lnSpc>
              <a:spcBef>
                <a:spcPct val="20000"/>
              </a:spcBef>
              <a:spcAft>
                <a:spcPct val="0"/>
              </a:spcAft>
              <a:buClr>
                <a:srgbClr val="000066"/>
              </a:buClr>
              <a:buSzTx/>
              <a:buFontTx/>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PhanSo b = a.NhanMotSo(2);</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7596348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static</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Dùng cho các thành phần lớp không phụ thuộc vào đối tượng cụ thể</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Có thể truy cập trong bản thân lớp</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Được truy cập trực tiếp từ tên lớp</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Phương thức static chỉ truy cập được những thành viên static của lớp</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Truy cập: </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TenLop.TenBien</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TenLop.TenPhuongThuc</a:t>
            </a:r>
            <a:r>
              <a:rPr kumimoji="0" lang="en-US" sz="2600" b="0" i="0" u="none" strike="noStrike" kern="0" cap="none" spc="0" normalizeH="0" baseline="0" noProof="0" smtClean="0">
                <a:ln>
                  <a:noFill/>
                </a:ln>
                <a:solidFill>
                  <a:srgbClr val="002060"/>
                </a:solidFill>
                <a:effectLst/>
                <a:uLnTx/>
                <a:uFillTx/>
                <a:latin typeface="Cambria" panose="02040503050406030204" pitchFamily="18" charset="0"/>
              </a:rPr>
              <a:t>()</a:t>
            </a:r>
          </a:p>
          <a:p>
            <a:pPr marL="514350" indent="-457200" algn="just">
              <a:buClr>
                <a:srgbClr val="2045AE"/>
              </a:buClr>
              <a:defRPr/>
            </a:pPr>
            <a:r>
              <a:rPr lang="en-US" sz="2600" kern="0" smtClean="0">
                <a:solidFill>
                  <a:srgbClr val="002060"/>
                </a:solidFill>
                <a:latin typeface="Cambria" panose="02040503050406030204" pitchFamily="18" charset="0"/>
              </a:rPr>
              <a:t>Có thể hiểu static là ô nhớ chia sẻ chung, khi biến static thay đổi giá trị thì toàn bộ các đối tượng đều thấy sự thay đổi này.</a:t>
            </a:r>
            <a:endParaRPr kumimoji="0" lang="en-US" sz="2600"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19952988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Hàm khởi tạo (Constructor)</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Khởi tạo giá trị ban đầu cho đối tượng khi khai báo</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Cùng tên với tên lớp</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Không khai báo kiểu trả về</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Khai báo:</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11" name="TextBox 10"/>
          <p:cNvSpPr txBox="1"/>
          <p:nvPr/>
        </p:nvSpPr>
        <p:spPr>
          <a:xfrm>
            <a:off x="2334576" y="3276600"/>
            <a:ext cx="5181600" cy="2739211"/>
          </a:xfrm>
          <a:prstGeom prst="rect">
            <a:avLst/>
          </a:prstGeom>
          <a:noFill/>
        </p:spPr>
        <p:txBody>
          <a:bodyPr wrap="square" rtlCol="0">
            <a:spAutoFit/>
          </a:bodyPr>
          <a:lstStyle/>
          <a:p>
            <a:r>
              <a:rPr lang="en-US" sz="2200" dirty="0" smtClean="0">
                <a:solidFill>
                  <a:srgbClr val="0000FF"/>
                </a:solidFill>
                <a:latin typeface="Consolas"/>
              </a:rPr>
              <a:t>class </a:t>
            </a:r>
            <a:r>
              <a:rPr lang="en-US" sz="2200" dirty="0" err="1" smtClean="0">
                <a:solidFill>
                  <a:srgbClr val="2B91AF"/>
                </a:solidFill>
                <a:latin typeface="Consolas"/>
              </a:rPr>
              <a:t>TenLop</a:t>
            </a:r>
            <a:endParaRPr lang="en-US" sz="2200" dirty="0" smtClean="0">
              <a:solidFill>
                <a:srgbClr val="2B91AF"/>
              </a:solidFill>
              <a:latin typeface="Consolas"/>
            </a:endParaRPr>
          </a:p>
          <a:p>
            <a:r>
              <a:rPr lang="en-US" sz="2200" dirty="0" smtClean="0">
                <a:solidFill>
                  <a:srgbClr val="2B91AF"/>
                </a:solidFill>
                <a:latin typeface="Consolas"/>
              </a:rPr>
              <a:t>    {</a:t>
            </a:r>
          </a:p>
          <a:p>
            <a:r>
              <a:rPr lang="en-US" sz="2200" dirty="0" smtClean="0">
                <a:solidFill>
                  <a:srgbClr val="2B91AF"/>
                </a:solidFill>
                <a:latin typeface="Consolas"/>
              </a:rPr>
              <a:t>        </a:t>
            </a:r>
            <a:r>
              <a:rPr lang="en-US" sz="2200" dirty="0" smtClean="0">
                <a:solidFill>
                  <a:srgbClr val="0000FF"/>
                </a:solidFill>
                <a:latin typeface="Consolas"/>
              </a:rPr>
              <a:t>public </a:t>
            </a:r>
            <a:r>
              <a:rPr lang="en-US" sz="2200" dirty="0" err="1" smtClean="0">
                <a:solidFill>
                  <a:srgbClr val="0000FF"/>
                </a:solidFill>
                <a:latin typeface="Consolas"/>
              </a:rPr>
              <a:t>TenLop</a:t>
            </a:r>
            <a:r>
              <a:rPr lang="en-US" sz="2200" dirty="0" smtClean="0">
                <a:solidFill>
                  <a:srgbClr val="0000FF"/>
                </a:solidFill>
                <a:latin typeface="Consolas"/>
              </a:rPr>
              <a:t>()</a:t>
            </a:r>
          </a:p>
          <a:p>
            <a:r>
              <a:rPr lang="en-US" sz="2200" dirty="0" smtClean="0">
                <a:solidFill>
                  <a:srgbClr val="0000FF"/>
                </a:solidFill>
                <a:latin typeface="Consolas"/>
              </a:rPr>
              <a:t>        {</a:t>
            </a:r>
          </a:p>
          <a:p>
            <a:r>
              <a:rPr lang="en-US" sz="2200" dirty="0" smtClean="0">
                <a:solidFill>
                  <a:srgbClr val="0000FF"/>
                </a:solidFill>
                <a:latin typeface="Consolas"/>
              </a:rPr>
              <a:t>            ...</a:t>
            </a:r>
          </a:p>
          <a:p>
            <a:r>
              <a:rPr lang="en-US" sz="2200" dirty="0" smtClean="0">
                <a:solidFill>
                  <a:srgbClr val="0000FF"/>
                </a:solidFill>
                <a:latin typeface="Consolas"/>
              </a:rPr>
              <a:t>        }</a:t>
            </a:r>
          </a:p>
          <a:p>
            <a:r>
              <a:rPr lang="en-US" sz="2200" dirty="0" smtClean="0">
                <a:solidFill>
                  <a:srgbClr val="0000FF"/>
                </a:solidFill>
                <a:latin typeface="Consolas"/>
              </a:rPr>
              <a:t>    }</a:t>
            </a:r>
          </a:p>
          <a:p>
            <a:endParaRPr lang="en-US" dirty="0"/>
          </a:p>
        </p:txBody>
      </p:sp>
    </p:spTree>
    <p:extLst>
      <p:ext uri="{BB962C8B-B14F-4D97-AF65-F5344CB8AC3E}">
        <p14:creationId xmlns:p14="http://schemas.microsoft.com/office/powerpoint/2010/main" val="32028136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Constructor mặc định</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2"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Là constructor không có tham số và không thực hiện lệnh gì cả (hoặc</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thực hiện một số lệnh khởi tạo </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mặc định theo </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chủ ý của Lập trình viên)</a:t>
            </a: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Nếu không khai báo constructor thì trình biên dịch sẽ tự thêm constructor mặc định</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12124844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Constructor</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Một lớp có thể có nhiều constructor</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Các constructor khác nhau về tham số</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Số tham số</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Kiểu tham số</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Đối tượng được khởi tạo theo constructor tương ứng khi khai báo</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Chú ý: Khi khai báo constructor khác, constructor mặc định sẽ không có. Nếu muốn sử dụng thì phải khai báo lại.</a:t>
            </a:r>
            <a:endParaRPr kumimoji="0" lang="en-US" sz="2800"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40995705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Constructor</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TextBox 9"/>
          <p:cNvSpPr txBox="1"/>
          <p:nvPr/>
        </p:nvSpPr>
        <p:spPr>
          <a:xfrm>
            <a:off x="1676400" y="1143000"/>
            <a:ext cx="5715000" cy="5355312"/>
          </a:xfrm>
          <a:prstGeom prst="rect">
            <a:avLst/>
          </a:prstGeom>
          <a:noFill/>
        </p:spPr>
        <p:txBody>
          <a:bodyPr wrap="square" rtlCol="0">
            <a:spAutoFit/>
          </a:bodyPr>
          <a:lstStyle/>
          <a:p>
            <a:r>
              <a:rPr lang="en-US" dirty="0" smtClean="0">
                <a:solidFill>
                  <a:srgbClr val="0000FF"/>
                </a:solidFill>
                <a:latin typeface="Consolas"/>
              </a:rPr>
              <a:t>class </a:t>
            </a:r>
            <a:r>
              <a:rPr lang="en-US" dirty="0" err="1" smtClean="0">
                <a:solidFill>
                  <a:srgbClr val="2B91AF"/>
                </a:solidFill>
                <a:latin typeface="Consolas"/>
              </a:rPr>
              <a:t>PhanSo</a:t>
            </a:r>
            <a:endParaRPr lang="en-US" dirty="0" smtClean="0">
              <a:solidFill>
                <a:srgbClr val="2B91AF"/>
              </a:solidFill>
              <a:latin typeface="Consolas"/>
            </a:endParaRPr>
          </a:p>
          <a:p>
            <a:r>
              <a:rPr lang="en-US" dirty="0" smtClean="0">
                <a:solidFill>
                  <a:srgbClr val="2B91AF"/>
                </a:solidFill>
                <a:latin typeface="Consolas"/>
              </a:rPr>
              <a:t>    {</a:t>
            </a:r>
          </a:p>
          <a:p>
            <a:r>
              <a:rPr lang="en-US" dirty="0" smtClean="0">
                <a:solidFill>
                  <a:srgbClr val="2B91AF"/>
                </a:solidFill>
                <a:latin typeface="Consolas"/>
              </a:rPr>
              <a:t>        </a:t>
            </a:r>
            <a:r>
              <a:rPr lang="en-US" dirty="0" smtClean="0">
                <a:solidFill>
                  <a:srgbClr val="008000"/>
                </a:solidFill>
                <a:latin typeface="Consolas"/>
              </a:rPr>
              <a:t>//</a:t>
            </a:r>
            <a:r>
              <a:rPr lang="en-US" dirty="0" err="1" smtClean="0">
                <a:solidFill>
                  <a:srgbClr val="008000"/>
                </a:solidFill>
                <a:latin typeface="Consolas"/>
              </a:rPr>
              <a:t>khai</a:t>
            </a:r>
            <a:r>
              <a:rPr lang="en-US" dirty="0" smtClean="0">
                <a:solidFill>
                  <a:srgbClr val="008000"/>
                </a:solidFill>
                <a:latin typeface="Consolas"/>
              </a:rPr>
              <a:t> </a:t>
            </a:r>
            <a:r>
              <a:rPr lang="en-US" dirty="0" err="1" smtClean="0">
                <a:solidFill>
                  <a:srgbClr val="008000"/>
                </a:solidFill>
                <a:latin typeface="Consolas"/>
              </a:rPr>
              <a:t>báo</a:t>
            </a:r>
            <a:r>
              <a:rPr lang="en-US" dirty="0" smtClean="0">
                <a:solidFill>
                  <a:srgbClr val="008000"/>
                </a:solidFill>
                <a:latin typeface="Consolas"/>
              </a:rPr>
              <a:t> </a:t>
            </a:r>
            <a:r>
              <a:rPr lang="en-US" dirty="0" err="1" smtClean="0">
                <a:solidFill>
                  <a:srgbClr val="008000"/>
                </a:solidFill>
                <a:latin typeface="Consolas"/>
              </a:rPr>
              <a:t>biến</a:t>
            </a:r>
            <a:r>
              <a:rPr lang="en-US" dirty="0" smtClean="0">
                <a:solidFill>
                  <a:srgbClr val="008000"/>
                </a:solidFill>
                <a:latin typeface="Consolas"/>
              </a:rPr>
              <a:t> </a:t>
            </a:r>
            <a:r>
              <a:rPr lang="en-US" dirty="0" err="1" smtClean="0">
                <a:solidFill>
                  <a:srgbClr val="008000"/>
                </a:solidFill>
                <a:latin typeface="Consolas"/>
              </a:rPr>
              <a:t>lớp</a:t>
            </a:r>
            <a:endParaRPr lang="en-US" dirty="0" smtClean="0">
              <a:solidFill>
                <a:srgbClr val="008000"/>
              </a:solidFill>
              <a:latin typeface="Consolas"/>
            </a:endParaRPr>
          </a:p>
          <a:p>
            <a:r>
              <a:rPr lang="en-US" smtClean="0">
                <a:solidFill>
                  <a:srgbClr val="008000"/>
                </a:solidFill>
                <a:latin typeface="Consolas"/>
              </a:rPr>
              <a:t>        </a:t>
            </a:r>
            <a:r>
              <a:rPr lang="en-US" smtClean="0">
                <a:solidFill>
                  <a:srgbClr val="0000FF"/>
                </a:solidFill>
                <a:latin typeface="Consolas"/>
              </a:rPr>
              <a:t>private </a:t>
            </a:r>
            <a:r>
              <a:rPr lang="en-US" dirty="0" err="1" smtClean="0">
                <a:solidFill>
                  <a:srgbClr val="0000FF"/>
                </a:solidFill>
                <a:latin typeface="Consolas"/>
              </a:rPr>
              <a:t>int</a:t>
            </a:r>
            <a:r>
              <a:rPr lang="en-US" dirty="0" smtClean="0">
                <a:solidFill>
                  <a:srgbClr val="0000FF"/>
                </a:solidFill>
                <a:latin typeface="Consolas"/>
              </a:rPr>
              <a:t> </a:t>
            </a:r>
            <a:r>
              <a:rPr lang="en-US" dirty="0" err="1" smtClean="0">
                <a:solidFill>
                  <a:srgbClr val="0000FF"/>
                </a:solidFill>
                <a:latin typeface="Consolas"/>
              </a:rPr>
              <a:t>tuSo</a:t>
            </a:r>
            <a:r>
              <a:rPr lang="en-US" dirty="0" smtClean="0">
                <a:solidFill>
                  <a:srgbClr val="0000FF"/>
                </a:solidFill>
                <a:latin typeface="Consolas"/>
              </a:rPr>
              <a:t>;</a:t>
            </a:r>
          </a:p>
          <a:p>
            <a:r>
              <a:rPr lang="en-US" smtClean="0">
                <a:solidFill>
                  <a:srgbClr val="0000FF"/>
                </a:solidFill>
                <a:latin typeface="Consolas"/>
              </a:rPr>
              <a:t>        private </a:t>
            </a:r>
            <a:r>
              <a:rPr lang="en-US" dirty="0" err="1" smtClean="0">
                <a:solidFill>
                  <a:srgbClr val="0000FF"/>
                </a:solidFill>
                <a:latin typeface="Consolas"/>
              </a:rPr>
              <a:t>int</a:t>
            </a:r>
            <a:r>
              <a:rPr lang="en-US" dirty="0" smtClean="0">
                <a:solidFill>
                  <a:srgbClr val="0000FF"/>
                </a:solidFill>
                <a:latin typeface="Consolas"/>
              </a:rPr>
              <a:t> </a:t>
            </a:r>
            <a:r>
              <a:rPr lang="en-US" dirty="0" err="1" smtClean="0">
                <a:solidFill>
                  <a:srgbClr val="0000FF"/>
                </a:solidFill>
                <a:latin typeface="Consolas"/>
              </a:rPr>
              <a:t>mauSo</a:t>
            </a:r>
            <a:r>
              <a:rPr lang="en-US" dirty="0" smtClean="0">
                <a:solidFill>
                  <a:srgbClr val="0000FF"/>
                </a:solidFill>
                <a:latin typeface="Consolas"/>
              </a:rPr>
              <a:t>;</a:t>
            </a:r>
          </a:p>
          <a:p>
            <a:endParaRPr lang="en-US" dirty="0" smtClean="0">
              <a:solidFill>
                <a:srgbClr val="0000FF"/>
              </a:solidFill>
              <a:latin typeface="Consolas"/>
            </a:endParaRPr>
          </a:p>
          <a:p>
            <a:r>
              <a:rPr lang="en-US" dirty="0" smtClean="0">
                <a:solidFill>
                  <a:srgbClr val="0000FF"/>
                </a:solidFill>
                <a:latin typeface="Consolas"/>
              </a:rPr>
              <a:t>        public </a:t>
            </a:r>
            <a:r>
              <a:rPr lang="en-US" dirty="0" err="1" smtClean="0">
                <a:solidFill>
                  <a:srgbClr val="0000FF"/>
                </a:solidFill>
                <a:latin typeface="Consolas"/>
              </a:rPr>
              <a:t>PhanSo</a:t>
            </a:r>
            <a:r>
              <a:rPr lang="en-US" dirty="0" smtClean="0">
                <a:solidFill>
                  <a:srgbClr val="0000FF"/>
                </a:solidFill>
                <a:latin typeface="Consolas"/>
              </a:rPr>
              <a:t>()</a:t>
            </a:r>
          </a:p>
          <a:p>
            <a:r>
              <a:rPr lang="en-US" dirty="0" smtClean="0">
                <a:solidFill>
                  <a:srgbClr val="0000FF"/>
                </a:solidFill>
                <a:latin typeface="Consolas"/>
              </a:rPr>
              <a:t>        {</a:t>
            </a:r>
          </a:p>
          <a:p>
            <a:r>
              <a:rPr lang="en-US" dirty="0" smtClean="0">
                <a:solidFill>
                  <a:srgbClr val="0000FF"/>
                </a:solidFill>
                <a:latin typeface="Consolas"/>
              </a:rPr>
              <a:t>            </a:t>
            </a:r>
            <a:r>
              <a:rPr lang="en-US" dirty="0" err="1" smtClean="0">
                <a:solidFill>
                  <a:srgbClr val="0000FF"/>
                </a:solidFill>
                <a:latin typeface="Consolas"/>
              </a:rPr>
              <a:t>tuSo</a:t>
            </a:r>
            <a:r>
              <a:rPr lang="en-US" dirty="0" smtClean="0">
                <a:solidFill>
                  <a:srgbClr val="0000FF"/>
                </a:solidFill>
                <a:latin typeface="Consolas"/>
              </a:rPr>
              <a:t> = 0;</a:t>
            </a:r>
          </a:p>
          <a:p>
            <a:r>
              <a:rPr lang="en-US" dirty="0" smtClean="0">
                <a:solidFill>
                  <a:srgbClr val="0000FF"/>
                </a:solidFill>
                <a:latin typeface="Consolas"/>
              </a:rPr>
              <a:t>            </a:t>
            </a:r>
            <a:r>
              <a:rPr lang="en-US" dirty="0" err="1" smtClean="0">
                <a:solidFill>
                  <a:srgbClr val="0000FF"/>
                </a:solidFill>
                <a:latin typeface="Consolas"/>
              </a:rPr>
              <a:t>mauSo</a:t>
            </a:r>
            <a:r>
              <a:rPr lang="en-US" dirty="0" smtClean="0">
                <a:solidFill>
                  <a:srgbClr val="0000FF"/>
                </a:solidFill>
                <a:latin typeface="Consolas"/>
              </a:rPr>
              <a:t> = 1;</a:t>
            </a:r>
          </a:p>
          <a:p>
            <a:r>
              <a:rPr lang="en-US" dirty="0" smtClean="0">
                <a:solidFill>
                  <a:srgbClr val="0000FF"/>
                </a:solidFill>
                <a:latin typeface="Consolas"/>
              </a:rPr>
              <a:t>        }</a:t>
            </a:r>
          </a:p>
          <a:p>
            <a:endParaRPr lang="en-US" dirty="0" smtClean="0">
              <a:solidFill>
                <a:srgbClr val="0000FF"/>
              </a:solidFill>
              <a:latin typeface="Consolas"/>
            </a:endParaRPr>
          </a:p>
          <a:p>
            <a:r>
              <a:rPr lang="en-US" dirty="0" smtClean="0">
                <a:solidFill>
                  <a:srgbClr val="0000FF"/>
                </a:solidFill>
                <a:latin typeface="Consolas"/>
              </a:rPr>
              <a:t>        public </a:t>
            </a:r>
            <a:r>
              <a:rPr lang="en-US" dirty="0" err="1" smtClean="0">
                <a:solidFill>
                  <a:srgbClr val="0000FF"/>
                </a:solidFill>
                <a:latin typeface="Consolas"/>
              </a:rPr>
              <a:t>PhanSo</a:t>
            </a:r>
            <a:r>
              <a:rPr lang="en-US" dirty="0" smtClean="0">
                <a:solidFill>
                  <a:srgbClr val="0000FF"/>
                </a:solidFill>
                <a:latin typeface="Consolas"/>
              </a:rPr>
              <a:t>(</a:t>
            </a:r>
            <a:r>
              <a:rPr lang="en-US" dirty="0" err="1" smtClean="0">
                <a:solidFill>
                  <a:srgbClr val="0000FF"/>
                </a:solidFill>
                <a:latin typeface="Consolas"/>
              </a:rPr>
              <a:t>int</a:t>
            </a:r>
            <a:r>
              <a:rPr lang="en-US" dirty="0" smtClean="0">
                <a:solidFill>
                  <a:srgbClr val="0000FF"/>
                </a:solidFill>
                <a:latin typeface="Consolas"/>
              </a:rPr>
              <a:t> </a:t>
            </a:r>
            <a:r>
              <a:rPr lang="en-US" dirty="0" err="1" smtClean="0">
                <a:solidFill>
                  <a:srgbClr val="0000FF"/>
                </a:solidFill>
                <a:latin typeface="Consolas"/>
              </a:rPr>
              <a:t>ts</a:t>
            </a:r>
            <a:r>
              <a:rPr lang="en-US" dirty="0" smtClean="0">
                <a:solidFill>
                  <a:srgbClr val="0000FF"/>
                </a:solidFill>
                <a:latin typeface="Consolas"/>
              </a:rPr>
              <a:t>, </a:t>
            </a:r>
            <a:r>
              <a:rPr lang="en-US" dirty="0" err="1" smtClean="0">
                <a:solidFill>
                  <a:srgbClr val="0000FF"/>
                </a:solidFill>
                <a:latin typeface="Consolas"/>
              </a:rPr>
              <a:t>int</a:t>
            </a:r>
            <a:r>
              <a:rPr lang="en-US" dirty="0" smtClean="0">
                <a:solidFill>
                  <a:srgbClr val="0000FF"/>
                </a:solidFill>
                <a:latin typeface="Consolas"/>
              </a:rPr>
              <a:t> ms)</a:t>
            </a:r>
          </a:p>
          <a:p>
            <a:r>
              <a:rPr lang="en-US" dirty="0" smtClean="0">
                <a:solidFill>
                  <a:srgbClr val="0000FF"/>
                </a:solidFill>
                <a:latin typeface="Consolas"/>
              </a:rPr>
              <a:t>        {</a:t>
            </a:r>
          </a:p>
          <a:p>
            <a:r>
              <a:rPr lang="en-US" dirty="0" smtClean="0">
                <a:solidFill>
                  <a:srgbClr val="0000FF"/>
                </a:solidFill>
                <a:latin typeface="Consolas"/>
              </a:rPr>
              <a:t>            </a:t>
            </a:r>
            <a:r>
              <a:rPr lang="en-US" dirty="0" err="1" smtClean="0">
                <a:solidFill>
                  <a:srgbClr val="0000FF"/>
                </a:solidFill>
                <a:latin typeface="Consolas"/>
              </a:rPr>
              <a:t>tuSo</a:t>
            </a:r>
            <a:r>
              <a:rPr lang="en-US" dirty="0" smtClean="0">
                <a:solidFill>
                  <a:srgbClr val="0000FF"/>
                </a:solidFill>
                <a:latin typeface="Consolas"/>
              </a:rPr>
              <a:t> = </a:t>
            </a:r>
            <a:r>
              <a:rPr lang="en-US" dirty="0" err="1" smtClean="0">
                <a:solidFill>
                  <a:srgbClr val="0000FF"/>
                </a:solidFill>
                <a:latin typeface="Consolas"/>
              </a:rPr>
              <a:t>ts</a:t>
            </a:r>
            <a:r>
              <a:rPr lang="en-US" dirty="0" smtClean="0">
                <a:solidFill>
                  <a:srgbClr val="0000FF"/>
                </a:solidFill>
                <a:latin typeface="Consolas"/>
              </a:rPr>
              <a:t>;</a:t>
            </a:r>
          </a:p>
          <a:p>
            <a:r>
              <a:rPr lang="en-US" dirty="0" smtClean="0">
                <a:solidFill>
                  <a:srgbClr val="0000FF"/>
                </a:solidFill>
                <a:latin typeface="Consolas"/>
              </a:rPr>
              <a:t>            </a:t>
            </a:r>
            <a:r>
              <a:rPr lang="en-US" dirty="0" err="1" smtClean="0">
                <a:solidFill>
                  <a:srgbClr val="0000FF"/>
                </a:solidFill>
                <a:latin typeface="Consolas"/>
              </a:rPr>
              <a:t>mauSo</a:t>
            </a:r>
            <a:r>
              <a:rPr lang="en-US" dirty="0" smtClean="0">
                <a:solidFill>
                  <a:srgbClr val="0000FF"/>
                </a:solidFill>
                <a:latin typeface="Consolas"/>
              </a:rPr>
              <a:t> = ms;</a:t>
            </a:r>
          </a:p>
          <a:p>
            <a:r>
              <a:rPr lang="en-US" dirty="0" smtClean="0">
                <a:solidFill>
                  <a:srgbClr val="0000FF"/>
                </a:solidFill>
                <a:latin typeface="Consolas"/>
              </a:rPr>
              <a:t>        }</a:t>
            </a:r>
          </a:p>
          <a:p>
            <a:r>
              <a:rPr lang="en-US" dirty="0" smtClean="0">
                <a:solidFill>
                  <a:srgbClr val="0000FF"/>
                </a:solidFill>
                <a:latin typeface="Consolas"/>
              </a:rPr>
              <a:t>    }</a:t>
            </a:r>
          </a:p>
          <a:p>
            <a:endParaRPr lang="en-US" dirty="0">
              <a:solidFill>
                <a:srgbClr val="000066"/>
              </a:solidFill>
              <a:latin typeface="Arial"/>
            </a:endParaRPr>
          </a:p>
        </p:txBody>
      </p:sp>
    </p:spTree>
    <p:extLst>
      <p:ext uri="{BB962C8B-B14F-4D97-AF65-F5344CB8AC3E}">
        <p14:creationId xmlns:p14="http://schemas.microsoft.com/office/powerpoint/2010/main" val="41831475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Constructor</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3820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Khởi tạo đối tượng phân số có tử số = 0, mẫu số = 1:</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PhanSo a = </a:t>
            </a: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new</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PhanSo();</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PhanSo b = </a:t>
            </a: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new</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PhanSo(0, 1);</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Khởi tạo đối tượng phân số có tử số = 1, mẫu số = 2:</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PhanSo c = </a:t>
            </a:r>
            <a:r>
              <a:rPr kumimoji="0" lang="en-US" b="0" i="0" u="none" strike="noStrike" kern="0" cap="none" spc="0" normalizeH="0" baseline="0" noProof="0" smtClean="0">
                <a:ln>
                  <a:noFill/>
                </a:ln>
                <a:solidFill>
                  <a:srgbClr val="FF0000"/>
                </a:solidFill>
                <a:effectLst/>
                <a:uLnTx/>
                <a:uFillTx/>
                <a:latin typeface="Cambria" panose="02040503050406030204" pitchFamily="18" charset="0"/>
              </a:rPr>
              <a:t>new</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PhanSo(1, 2)</a:t>
            </a:r>
            <a:endParaRPr kumimoji="0" lang="en-US"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8780879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Tham chiếu this</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Tham khảo đến đối tượng hiện hành</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Trong trường hợp đặt tên tham số trùng với tên biến lớp, sử dụng </a:t>
            </a: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this</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để chỉ biến lớp</a:t>
            </a:r>
            <a:endParaRPr kumimoji="0" lang="en-US" sz="2800"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
        <p:nvSpPr>
          <p:cNvPr id="11" name="TextBox 10"/>
          <p:cNvSpPr txBox="1"/>
          <p:nvPr/>
        </p:nvSpPr>
        <p:spPr>
          <a:xfrm>
            <a:off x="1921274" y="2590800"/>
            <a:ext cx="5301451" cy="4093428"/>
          </a:xfrm>
          <a:prstGeom prst="rect">
            <a:avLst/>
          </a:prstGeom>
          <a:noFill/>
        </p:spPr>
        <p:txBody>
          <a:bodyPr wrap="none" rtlCol="0">
            <a:spAutoFit/>
          </a:bodyPr>
          <a:lstStyle/>
          <a:p>
            <a:r>
              <a:rPr lang="en-US" sz="2200" dirty="0" smtClean="0">
                <a:solidFill>
                  <a:srgbClr val="000066"/>
                </a:solidFill>
                <a:latin typeface="Arial"/>
              </a:rPr>
              <a:t>class </a:t>
            </a:r>
            <a:r>
              <a:rPr lang="en-US" sz="2200" dirty="0" err="1" smtClean="0">
                <a:solidFill>
                  <a:srgbClr val="000066"/>
                </a:solidFill>
                <a:latin typeface="Arial"/>
              </a:rPr>
              <a:t>PhanSo</a:t>
            </a:r>
            <a:endParaRPr lang="en-US" sz="2200" dirty="0" smtClean="0">
              <a:solidFill>
                <a:srgbClr val="000066"/>
              </a:solidFill>
              <a:latin typeface="Arial"/>
            </a:endParaRPr>
          </a:p>
          <a:p>
            <a:r>
              <a:rPr lang="en-US" sz="2200" dirty="0" smtClean="0">
                <a:solidFill>
                  <a:srgbClr val="000066"/>
                </a:solidFill>
                <a:latin typeface="Arial"/>
              </a:rPr>
              <a:t>    {</a:t>
            </a:r>
          </a:p>
          <a:p>
            <a:r>
              <a:rPr lang="en-US" sz="2200" smtClean="0">
                <a:solidFill>
                  <a:srgbClr val="000066"/>
                </a:solidFill>
                <a:latin typeface="Arial"/>
              </a:rPr>
              <a:t>        private </a:t>
            </a:r>
            <a:r>
              <a:rPr lang="en-US" sz="2200" dirty="0" err="1" smtClean="0">
                <a:solidFill>
                  <a:srgbClr val="000066"/>
                </a:solidFill>
                <a:latin typeface="Arial"/>
              </a:rPr>
              <a:t>int</a:t>
            </a:r>
            <a:r>
              <a:rPr lang="en-US" sz="2200" dirty="0" smtClean="0">
                <a:solidFill>
                  <a:srgbClr val="000066"/>
                </a:solidFill>
                <a:latin typeface="Arial"/>
              </a:rPr>
              <a:t> </a:t>
            </a:r>
            <a:r>
              <a:rPr lang="en-US" sz="2200" dirty="0" err="1" smtClean="0">
                <a:solidFill>
                  <a:srgbClr val="FF0000"/>
                </a:solidFill>
                <a:latin typeface="Arial"/>
              </a:rPr>
              <a:t>tuSo</a:t>
            </a:r>
            <a:r>
              <a:rPr lang="en-US" sz="2200" dirty="0" smtClean="0">
                <a:solidFill>
                  <a:srgbClr val="000066"/>
                </a:solidFill>
                <a:latin typeface="Arial"/>
              </a:rPr>
              <a:t>;</a:t>
            </a:r>
          </a:p>
          <a:p>
            <a:r>
              <a:rPr lang="en-US" sz="2200" smtClean="0">
                <a:solidFill>
                  <a:srgbClr val="000066"/>
                </a:solidFill>
                <a:latin typeface="Arial"/>
              </a:rPr>
              <a:t>        private </a:t>
            </a:r>
            <a:r>
              <a:rPr lang="en-US" sz="2200" dirty="0" err="1" smtClean="0">
                <a:solidFill>
                  <a:srgbClr val="000066"/>
                </a:solidFill>
                <a:latin typeface="Arial"/>
              </a:rPr>
              <a:t>int</a:t>
            </a:r>
            <a:r>
              <a:rPr lang="en-US" sz="2200" dirty="0" smtClean="0">
                <a:solidFill>
                  <a:srgbClr val="000066"/>
                </a:solidFill>
                <a:latin typeface="Arial"/>
              </a:rPr>
              <a:t> </a:t>
            </a:r>
            <a:r>
              <a:rPr lang="en-US" sz="2200" dirty="0" err="1" smtClean="0">
                <a:solidFill>
                  <a:srgbClr val="FF0000"/>
                </a:solidFill>
                <a:latin typeface="Arial"/>
              </a:rPr>
              <a:t>mauSo</a:t>
            </a:r>
            <a:r>
              <a:rPr lang="en-US" sz="2200" dirty="0" smtClean="0">
                <a:solidFill>
                  <a:srgbClr val="000066"/>
                </a:solidFill>
                <a:latin typeface="Arial"/>
              </a:rPr>
              <a:t>;</a:t>
            </a:r>
          </a:p>
          <a:p>
            <a:endParaRPr lang="en-US" sz="2200" dirty="0" smtClean="0">
              <a:solidFill>
                <a:srgbClr val="000066"/>
              </a:solidFill>
              <a:latin typeface="Arial"/>
            </a:endParaRPr>
          </a:p>
          <a:p>
            <a:r>
              <a:rPr lang="en-US" sz="2200" dirty="0" smtClean="0">
                <a:solidFill>
                  <a:srgbClr val="000066"/>
                </a:solidFill>
                <a:latin typeface="Arial"/>
              </a:rPr>
              <a:t>        public </a:t>
            </a:r>
            <a:r>
              <a:rPr lang="en-US" sz="2200" dirty="0" err="1" smtClean="0">
                <a:solidFill>
                  <a:srgbClr val="000066"/>
                </a:solidFill>
                <a:latin typeface="Arial"/>
              </a:rPr>
              <a:t>PhanSo</a:t>
            </a:r>
            <a:r>
              <a:rPr lang="en-US" sz="2200" dirty="0" smtClean="0">
                <a:solidFill>
                  <a:srgbClr val="000066"/>
                </a:solidFill>
                <a:latin typeface="Arial"/>
              </a:rPr>
              <a:t>(</a:t>
            </a:r>
            <a:r>
              <a:rPr lang="en-US" sz="2200" dirty="0" err="1" smtClean="0">
                <a:solidFill>
                  <a:srgbClr val="000066"/>
                </a:solidFill>
                <a:latin typeface="Arial"/>
              </a:rPr>
              <a:t>int</a:t>
            </a:r>
            <a:r>
              <a:rPr lang="en-US" sz="2200" dirty="0" smtClean="0">
                <a:solidFill>
                  <a:srgbClr val="000066"/>
                </a:solidFill>
                <a:latin typeface="Arial"/>
              </a:rPr>
              <a:t> </a:t>
            </a:r>
            <a:r>
              <a:rPr lang="en-US" sz="2200" b="1" dirty="0" err="1" smtClean="0">
                <a:solidFill>
                  <a:srgbClr val="00B050"/>
                </a:solidFill>
                <a:latin typeface="Arial"/>
              </a:rPr>
              <a:t>tuSo</a:t>
            </a:r>
            <a:r>
              <a:rPr lang="en-US" sz="2200" dirty="0" smtClean="0">
                <a:solidFill>
                  <a:srgbClr val="000066"/>
                </a:solidFill>
                <a:latin typeface="Arial"/>
              </a:rPr>
              <a:t>, </a:t>
            </a:r>
            <a:r>
              <a:rPr lang="en-US" sz="2200" dirty="0" err="1" smtClean="0">
                <a:solidFill>
                  <a:srgbClr val="000066"/>
                </a:solidFill>
                <a:latin typeface="Arial"/>
              </a:rPr>
              <a:t>int</a:t>
            </a:r>
            <a:r>
              <a:rPr lang="en-US" sz="2200" dirty="0" smtClean="0">
                <a:solidFill>
                  <a:srgbClr val="000066"/>
                </a:solidFill>
                <a:latin typeface="Arial"/>
              </a:rPr>
              <a:t> </a:t>
            </a:r>
            <a:r>
              <a:rPr lang="en-US" sz="2200" b="1" dirty="0" err="1" smtClean="0">
                <a:solidFill>
                  <a:srgbClr val="00B050"/>
                </a:solidFill>
                <a:latin typeface="Arial"/>
              </a:rPr>
              <a:t>mauSo</a:t>
            </a:r>
            <a:r>
              <a:rPr lang="en-US" sz="2200" dirty="0" smtClean="0">
                <a:solidFill>
                  <a:srgbClr val="000066"/>
                </a:solidFill>
                <a:latin typeface="Arial"/>
              </a:rPr>
              <a:t>)</a:t>
            </a:r>
          </a:p>
          <a:p>
            <a:r>
              <a:rPr lang="en-US" sz="2200" dirty="0" smtClean="0">
                <a:solidFill>
                  <a:srgbClr val="000066"/>
                </a:solidFill>
                <a:latin typeface="Arial"/>
              </a:rPr>
              <a:t>        {</a:t>
            </a:r>
          </a:p>
          <a:p>
            <a:r>
              <a:rPr lang="en-US" sz="2200" dirty="0" smtClean="0">
                <a:solidFill>
                  <a:srgbClr val="000066"/>
                </a:solidFill>
                <a:latin typeface="Arial"/>
              </a:rPr>
              <a:t>            </a:t>
            </a:r>
            <a:r>
              <a:rPr lang="en-US" sz="2200" b="1" dirty="0" err="1" smtClean="0">
                <a:solidFill>
                  <a:srgbClr val="000066"/>
                </a:solidFill>
                <a:latin typeface="Arial"/>
              </a:rPr>
              <a:t>this</a:t>
            </a:r>
            <a:r>
              <a:rPr lang="en-US" sz="2200" dirty="0" err="1" smtClean="0">
                <a:solidFill>
                  <a:srgbClr val="000066"/>
                </a:solidFill>
                <a:latin typeface="Arial"/>
              </a:rPr>
              <a:t>.</a:t>
            </a:r>
            <a:r>
              <a:rPr lang="en-US" sz="2200" dirty="0" err="1" smtClean="0">
                <a:solidFill>
                  <a:srgbClr val="FF0000"/>
                </a:solidFill>
                <a:latin typeface="Arial"/>
              </a:rPr>
              <a:t>tuSo</a:t>
            </a:r>
            <a:r>
              <a:rPr lang="en-US" sz="2200" dirty="0" smtClean="0">
                <a:solidFill>
                  <a:srgbClr val="000066"/>
                </a:solidFill>
                <a:latin typeface="Arial"/>
              </a:rPr>
              <a:t> = </a:t>
            </a:r>
            <a:r>
              <a:rPr lang="en-US" sz="2200" b="1" dirty="0" err="1" smtClean="0">
                <a:solidFill>
                  <a:srgbClr val="00B050"/>
                </a:solidFill>
                <a:latin typeface="Arial"/>
              </a:rPr>
              <a:t>tuSo</a:t>
            </a:r>
            <a:r>
              <a:rPr lang="en-US" sz="2200" dirty="0" smtClean="0">
                <a:solidFill>
                  <a:srgbClr val="000066"/>
                </a:solidFill>
                <a:latin typeface="Arial"/>
              </a:rPr>
              <a:t>;</a:t>
            </a:r>
          </a:p>
          <a:p>
            <a:r>
              <a:rPr lang="en-US" sz="2200" dirty="0" smtClean="0">
                <a:solidFill>
                  <a:srgbClr val="000066"/>
                </a:solidFill>
                <a:latin typeface="Arial"/>
              </a:rPr>
              <a:t>            </a:t>
            </a:r>
            <a:r>
              <a:rPr lang="en-US" sz="2200" b="1" dirty="0" err="1" smtClean="0">
                <a:solidFill>
                  <a:srgbClr val="000066"/>
                </a:solidFill>
                <a:latin typeface="Arial"/>
              </a:rPr>
              <a:t>this</a:t>
            </a:r>
            <a:r>
              <a:rPr lang="en-US" sz="2200" dirty="0" err="1" smtClean="0">
                <a:solidFill>
                  <a:srgbClr val="000066"/>
                </a:solidFill>
                <a:latin typeface="Arial"/>
              </a:rPr>
              <a:t>.</a:t>
            </a:r>
            <a:r>
              <a:rPr lang="en-US" sz="2200" dirty="0" err="1" smtClean="0">
                <a:solidFill>
                  <a:srgbClr val="FF0000"/>
                </a:solidFill>
                <a:latin typeface="Arial"/>
              </a:rPr>
              <a:t>mauSo</a:t>
            </a:r>
            <a:r>
              <a:rPr lang="en-US" sz="2200" dirty="0" smtClean="0">
                <a:solidFill>
                  <a:srgbClr val="000066"/>
                </a:solidFill>
                <a:latin typeface="Arial"/>
              </a:rPr>
              <a:t> = </a:t>
            </a:r>
            <a:r>
              <a:rPr lang="en-US" sz="2200" b="1" dirty="0" err="1" smtClean="0">
                <a:solidFill>
                  <a:srgbClr val="00B050"/>
                </a:solidFill>
                <a:latin typeface="Arial"/>
              </a:rPr>
              <a:t>mauSo</a:t>
            </a:r>
            <a:r>
              <a:rPr lang="en-US" sz="2200" dirty="0" smtClean="0">
                <a:solidFill>
                  <a:srgbClr val="000066"/>
                </a:solidFill>
                <a:latin typeface="Arial"/>
              </a:rPr>
              <a:t>;</a:t>
            </a:r>
          </a:p>
          <a:p>
            <a:r>
              <a:rPr lang="en-US" sz="2200" dirty="0" smtClean="0">
                <a:solidFill>
                  <a:srgbClr val="000066"/>
                </a:solidFill>
                <a:latin typeface="Arial"/>
              </a:rPr>
              <a:t>        }</a:t>
            </a:r>
          </a:p>
          <a:p>
            <a:r>
              <a:rPr lang="en-US" sz="2200" dirty="0" smtClean="0">
                <a:solidFill>
                  <a:srgbClr val="000066"/>
                </a:solidFill>
                <a:latin typeface="Arial"/>
              </a:rPr>
              <a:t>    }</a:t>
            </a:r>
          </a:p>
          <a:p>
            <a:endParaRPr lang="en-US" dirty="0">
              <a:solidFill>
                <a:srgbClr val="000066"/>
              </a:solidFill>
              <a:latin typeface="Arial"/>
            </a:endParaRPr>
          </a:p>
        </p:txBody>
      </p:sp>
    </p:spTree>
    <p:extLst>
      <p:ext uri="{BB962C8B-B14F-4D97-AF65-F5344CB8AC3E}">
        <p14:creationId xmlns:p14="http://schemas.microsoft.com/office/powerpoint/2010/main" val="1027881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Truyền đối tượng vào phương thức</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2"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Đối tượng là kiểu tham chiếu</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Nếu có câu lệnh tác động đến giá trị các biến lớp của đối tượng trong phương thức </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đối tượng bị thay đổi sau khi hoàn tất phương thức.</a:t>
            </a:r>
            <a:endParaRPr kumimoji="0" lang="en-US" sz="2800" b="0" i="0" u="none" strike="noStrike" kern="0" cap="none" spc="0" normalizeH="0" baseline="0" noProof="0" dirty="0" smtClean="0">
              <a:ln>
                <a:noFill/>
              </a:ln>
              <a:solidFill>
                <a:srgbClr val="002060"/>
              </a:solidFill>
              <a:effectLst/>
              <a:uLnTx/>
              <a:uFillTx/>
              <a:latin typeface="Cambria" panose="02040503050406030204" pitchFamily="18" charset="0"/>
              <a:sym typeface="Wingdings" pitchFamily="2" charset="2"/>
            </a:endParaRPr>
          </a:p>
        </p:txBody>
      </p:sp>
    </p:spTree>
    <p:extLst>
      <p:ext uri="{BB962C8B-B14F-4D97-AF65-F5344CB8AC3E}">
        <p14:creationId xmlns:p14="http://schemas.microsoft.com/office/powerpoint/2010/main" val="24322115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Bảo vệ truy cập biến lớp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Thay đổi tên biến </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thay đổi code ở những chỗ dùng biến?</a:t>
            </a: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Hạn chế người dùng thay đổi giá trị biến?</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Kiểm tra hợp lệ khi gán giá trị biến?</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Biến chỉ đọc (read only)?</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Truy cập giá trị là kết quả của việc xử lý các biến lớp?</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107416140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Bảo vệ truy cập biến lớp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Không cho phép truy cập biến lớp </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dùng hàm để truy cập </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11" name="TextBox 10"/>
          <p:cNvSpPr txBox="1"/>
          <p:nvPr/>
        </p:nvSpPr>
        <p:spPr>
          <a:xfrm>
            <a:off x="1964685" y="2133600"/>
            <a:ext cx="5121915" cy="4401205"/>
          </a:xfrm>
          <a:prstGeom prst="rect">
            <a:avLst/>
          </a:prstGeom>
          <a:noFill/>
        </p:spPr>
        <p:txBody>
          <a:bodyPr wrap="none" rtlCol="0">
            <a:spAutoFit/>
          </a:bodyPr>
          <a:lstStyle/>
          <a:p>
            <a:r>
              <a:rPr lang="en-US" sz="2000" dirty="0" smtClean="0">
                <a:solidFill>
                  <a:srgbClr val="0000FF"/>
                </a:solidFill>
                <a:latin typeface="Consolas"/>
              </a:rPr>
              <a:t>class </a:t>
            </a:r>
            <a:r>
              <a:rPr lang="en-US" sz="2000" dirty="0" err="1" smtClean="0">
                <a:solidFill>
                  <a:srgbClr val="2B91AF"/>
                </a:solidFill>
                <a:latin typeface="Consolas"/>
              </a:rPr>
              <a:t>PhanSo</a:t>
            </a:r>
            <a:endParaRPr lang="en-US" sz="2000" dirty="0" smtClean="0">
              <a:solidFill>
                <a:srgbClr val="2B91AF"/>
              </a:solidFill>
              <a:latin typeface="Consolas"/>
            </a:endParaRPr>
          </a:p>
          <a:p>
            <a:r>
              <a:rPr lang="en-US" sz="2000" dirty="0" smtClean="0">
                <a:solidFill>
                  <a:srgbClr val="2B91AF"/>
                </a:solidFill>
                <a:latin typeface="Consolas"/>
              </a:rPr>
              <a:t>    {</a:t>
            </a:r>
          </a:p>
          <a:p>
            <a:r>
              <a:rPr lang="en-US" sz="2000" dirty="0" smtClean="0">
                <a:solidFill>
                  <a:srgbClr val="2B91AF"/>
                </a:solidFill>
                <a:latin typeface="Consolas"/>
              </a:rPr>
              <a:t>        </a:t>
            </a:r>
            <a:r>
              <a:rPr lang="en-US" sz="2000" dirty="0" smtClean="0">
                <a:solidFill>
                  <a:srgbClr val="0000FF"/>
                </a:solidFill>
                <a:latin typeface="Consolas"/>
              </a:rPr>
              <a:t>private </a:t>
            </a:r>
            <a:r>
              <a:rPr lang="en-US" sz="2000" dirty="0" err="1" smtClean="0">
                <a:solidFill>
                  <a:srgbClr val="0000FF"/>
                </a:solidFill>
                <a:latin typeface="Consolas"/>
              </a:rPr>
              <a:t>int</a:t>
            </a:r>
            <a:r>
              <a:rPr lang="en-US" sz="2000" dirty="0" smtClean="0">
                <a:solidFill>
                  <a:srgbClr val="0000FF"/>
                </a:solidFill>
                <a:latin typeface="Consolas"/>
              </a:rPr>
              <a:t> </a:t>
            </a:r>
            <a:r>
              <a:rPr lang="en-US" sz="2000" dirty="0" err="1" smtClean="0">
                <a:solidFill>
                  <a:srgbClr val="0000FF"/>
                </a:solidFill>
                <a:latin typeface="Consolas"/>
              </a:rPr>
              <a:t>tuSo</a:t>
            </a:r>
            <a:r>
              <a:rPr lang="en-US" sz="2000" dirty="0" smtClean="0">
                <a:solidFill>
                  <a:srgbClr val="0000FF"/>
                </a:solidFill>
                <a:latin typeface="Consolas"/>
              </a:rPr>
              <a:t>;</a:t>
            </a:r>
          </a:p>
          <a:p>
            <a:r>
              <a:rPr lang="en-US" sz="2000" dirty="0" smtClean="0">
                <a:solidFill>
                  <a:srgbClr val="0000FF"/>
                </a:solidFill>
                <a:latin typeface="Consolas"/>
              </a:rPr>
              <a:t>        public </a:t>
            </a:r>
            <a:r>
              <a:rPr lang="en-US" sz="2000" dirty="0" err="1" smtClean="0">
                <a:solidFill>
                  <a:srgbClr val="0000FF"/>
                </a:solidFill>
                <a:latin typeface="Consolas"/>
              </a:rPr>
              <a:t>int</a:t>
            </a:r>
            <a:r>
              <a:rPr lang="en-US" sz="2000" dirty="0" smtClean="0">
                <a:solidFill>
                  <a:srgbClr val="0000FF"/>
                </a:solidFill>
                <a:latin typeface="Consolas"/>
              </a:rPr>
              <a:t> </a:t>
            </a:r>
            <a:r>
              <a:rPr lang="en-US" sz="2000" dirty="0" err="1" smtClean="0">
                <a:solidFill>
                  <a:srgbClr val="0000FF"/>
                </a:solidFill>
                <a:latin typeface="Consolas"/>
              </a:rPr>
              <a:t>mauSo</a:t>
            </a:r>
            <a:r>
              <a:rPr lang="en-US" sz="2000" dirty="0" smtClean="0">
                <a:solidFill>
                  <a:srgbClr val="0000FF"/>
                </a:solidFill>
                <a:latin typeface="Consolas"/>
              </a:rPr>
              <a:t>;</a:t>
            </a:r>
          </a:p>
          <a:p>
            <a:endParaRPr lang="en-US" sz="2000" dirty="0" smtClean="0">
              <a:solidFill>
                <a:srgbClr val="0000FF"/>
              </a:solidFill>
              <a:latin typeface="Consolas"/>
            </a:endParaRPr>
          </a:p>
          <a:p>
            <a:r>
              <a:rPr lang="en-US" sz="2000" dirty="0" smtClean="0">
                <a:solidFill>
                  <a:srgbClr val="0000FF"/>
                </a:solidFill>
                <a:latin typeface="Consolas"/>
              </a:rPr>
              <a:t>        public </a:t>
            </a:r>
            <a:r>
              <a:rPr lang="en-US" sz="2000" dirty="0" err="1" smtClean="0">
                <a:solidFill>
                  <a:srgbClr val="0000FF"/>
                </a:solidFill>
                <a:latin typeface="Consolas"/>
              </a:rPr>
              <a:t>int</a:t>
            </a:r>
            <a:r>
              <a:rPr lang="en-US" sz="2000" dirty="0" smtClean="0">
                <a:solidFill>
                  <a:srgbClr val="0000FF"/>
                </a:solidFill>
                <a:latin typeface="Consolas"/>
              </a:rPr>
              <a:t> </a:t>
            </a:r>
            <a:r>
              <a:rPr lang="en-US" sz="2000" dirty="0" err="1" smtClean="0">
                <a:solidFill>
                  <a:srgbClr val="0000FF"/>
                </a:solidFill>
                <a:latin typeface="Consolas"/>
              </a:rPr>
              <a:t>LayTuSo</a:t>
            </a:r>
            <a:r>
              <a:rPr lang="en-US" sz="2000" dirty="0" smtClean="0">
                <a:solidFill>
                  <a:srgbClr val="0000FF"/>
                </a:solidFill>
                <a:latin typeface="Consolas"/>
              </a:rPr>
              <a:t>()</a:t>
            </a:r>
          </a:p>
          <a:p>
            <a:r>
              <a:rPr lang="en-US" sz="2000" dirty="0" smtClean="0">
                <a:solidFill>
                  <a:srgbClr val="0000FF"/>
                </a:solidFill>
                <a:latin typeface="Consolas"/>
              </a:rPr>
              <a:t>        {</a:t>
            </a:r>
          </a:p>
          <a:p>
            <a:r>
              <a:rPr lang="en-US" sz="2000" dirty="0" smtClean="0">
                <a:solidFill>
                  <a:srgbClr val="0000FF"/>
                </a:solidFill>
                <a:latin typeface="Consolas"/>
              </a:rPr>
              <a:t>            return </a:t>
            </a:r>
            <a:r>
              <a:rPr lang="en-US" sz="2000" dirty="0" err="1" smtClean="0">
                <a:solidFill>
                  <a:srgbClr val="0000FF"/>
                </a:solidFill>
                <a:latin typeface="Consolas"/>
              </a:rPr>
              <a:t>tuSo</a:t>
            </a:r>
            <a:r>
              <a:rPr lang="en-US" sz="2000" dirty="0" smtClean="0">
                <a:solidFill>
                  <a:srgbClr val="0000FF"/>
                </a:solidFill>
                <a:latin typeface="Consolas"/>
              </a:rPr>
              <a:t>;</a:t>
            </a:r>
          </a:p>
          <a:p>
            <a:r>
              <a:rPr lang="en-US" sz="2000" dirty="0" smtClean="0">
                <a:solidFill>
                  <a:srgbClr val="0000FF"/>
                </a:solidFill>
                <a:latin typeface="Consolas"/>
              </a:rPr>
              <a:t>        }</a:t>
            </a:r>
          </a:p>
          <a:p>
            <a:r>
              <a:rPr lang="en-US" sz="2000" dirty="0" smtClean="0">
                <a:solidFill>
                  <a:srgbClr val="0000FF"/>
                </a:solidFill>
                <a:latin typeface="Consolas"/>
              </a:rPr>
              <a:t>        public void </a:t>
            </a:r>
            <a:r>
              <a:rPr lang="en-US" sz="2000" dirty="0" err="1" smtClean="0">
                <a:solidFill>
                  <a:srgbClr val="0000FF"/>
                </a:solidFill>
                <a:latin typeface="Consolas"/>
              </a:rPr>
              <a:t>GanTuSo</a:t>
            </a:r>
            <a:r>
              <a:rPr lang="en-US" sz="2000" dirty="0" smtClean="0">
                <a:solidFill>
                  <a:srgbClr val="0000FF"/>
                </a:solidFill>
                <a:latin typeface="Consolas"/>
              </a:rPr>
              <a:t>(</a:t>
            </a:r>
            <a:r>
              <a:rPr lang="en-US" sz="2000" dirty="0" err="1" smtClean="0">
                <a:solidFill>
                  <a:srgbClr val="0000FF"/>
                </a:solidFill>
                <a:latin typeface="Consolas"/>
              </a:rPr>
              <a:t>int</a:t>
            </a:r>
            <a:r>
              <a:rPr lang="en-US" sz="2000" dirty="0" smtClean="0">
                <a:solidFill>
                  <a:srgbClr val="0000FF"/>
                </a:solidFill>
                <a:latin typeface="Consolas"/>
              </a:rPr>
              <a:t> </a:t>
            </a:r>
            <a:r>
              <a:rPr lang="en-US" sz="2000" dirty="0" err="1" smtClean="0">
                <a:solidFill>
                  <a:srgbClr val="0000FF"/>
                </a:solidFill>
                <a:latin typeface="Consolas"/>
              </a:rPr>
              <a:t>gt</a:t>
            </a:r>
            <a:r>
              <a:rPr lang="en-US" sz="2000" dirty="0" smtClean="0">
                <a:solidFill>
                  <a:srgbClr val="0000FF"/>
                </a:solidFill>
                <a:latin typeface="Consolas"/>
              </a:rPr>
              <a:t>)</a:t>
            </a:r>
          </a:p>
          <a:p>
            <a:r>
              <a:rPr lang="en-US" sz="2000" dirty="0" smtClean="0">
                <a:solidFill>
                  <a:srgbClr val="0000FF"/>
                </a:solidFill>
                <a:latin typeface="Consolas"/>
              </a:rPr>
              <a:t>        {</a:t>
            </a:r>
          </a:p>
          <a:p>
            <a:r>
              <a:rPr lang="en-US" sz="2000" dirty="0" smtClean="0">
                <a:solidFill>
                  <a:srgbClr val="0000FF"/>
                </a:solidFill>
                <a:latin typeface="Consolas"/>
              </a:rPr>
              <a:t>            </a:t>
            </a:r>
            <a:r>
              <a:rPr lang="en-US" sz="2000" dirty="0" err="1" smtClean="0">
                <a:solidFill>
                  <a:srgbClr val="0000FF"/>
                </a:solidFill>
                <a:latin typeface="Consolas"/>
              </a:rPr>
              <a:t>tuSo</a:t>
            </a:r>
            <a:r>
              <a:rPr lang="en-US" sz="2000" dirty="0" smtClean="0">
                <a:solidFill>
                  <a:srgbClr val="0000FF"/>
                </a:solidFill>
                <a:latin typeface="Consolas"/>
              </a:rPr>
              <a:t> = </a:t>
            </a:r>
            <a:r>
              <a:rPr lang="en-US" sz="2000" dirty="0" err="1" smtClean="0">
                <a:solidFill>
                  <a:srgbClr val="0000FF"/>
                </a:solidFill>
                <a:latin typeface="Consolas"/>
              </a:rPr>
              <a:t>gt</a:t>
            </a:r>
            <a:r>
              <a:rPr lang="en-US" sz="2000" dirty="0" smtClean="0">
                <a:solidFill>
                  <a:srgbClr val="0000FF"/>
                </a:solidFill>
                <a:latin typeface="Consolas"/>
              </a:rPr>
              <a:t>;</a:t>
            </a:r>
          </a:p>
          <a:p>
            <a:r>
              <a:rPr lang="en-US" sz="2000" dirty="0" smtClean="0">
                <a:solidFill>
                  <a:srgbClr val="0000FF"/>
                </a:solidFill>
                <a:latin typeface="Consolas"/>
              </a:rPr>
              <a:t>        }</a:t>
            </a:r>
          </a:p>
          <a:p>
            <a:r>
              <a:rPr lang="en-US" sz="2000" smtClean="0">
                <a:solidFill>
                  <a:srgbClr val="0000FF"/>
                </a:solidFill>
                <a:latin typeface="Consolas"/>
              </a:rPr>
              <a:t>    }</a:t>
            </a:r>
            <a:endParaRPr lang="en-US" dirty="0">
              <a:solidFill>
                <a:srgbClr val="000066"/>
              </a:solidFill>
              <a:latin typeface="Arial"/>
            </a:endParaRPr>
          </a:p>
        </p:txBody>
      </p:sp>
    </p:spTree>
    <p:extLst>
      <p:ext uri="{BB962C8B-B14F-4D97-AF65-F5344CB8AC3E}">
        <p14:creationId xmlns:p14="http://schemas.microsoft.com/office/powerpoint/2010/main" val="378704967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Thuộc tính</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2"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Dùng để bảo vệ việc truy cập biến lớp</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Cho phép chỉnh sửa code không làm ảnh hưởng nhiều đến chương trình</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4627652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Thuộc tính</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TextBox 8"/>
          <p:cNvSpPr txBox="1"/>
          <p:nvPr/>
        </p:nvSpPr>
        <p:spPr>
          <a:xfrm>
            <a:off x="1371600" y="997089"/>
            <a:ext cx="6934200" cy="5632311"/>
          </a:xfrm>
          <a:prstGeom prst="rect">
            <a:avLst/>
          </a:prstGeom>
          <a:noFill/>
        </p:spPr>
        <p:txBody>
          <a:bodyPr wrap="square" rtlCol="0">
            <a:spAutoFit/>
          </a:bodyPr>
          <a:lstStyle/>
          <a:p>
            <a:r>
              <a:rPr lang="en-US" sz="2400" dirty="0" smtClean="0">
                <a:solidFill>
                  <a:srgbClr val="0000FF"/>
                </a:solidFill>
                <a:latin typeface="Consolas"/>
              </a:rPr>
              <a:t>class </a:t>
            </a:r>
            <a:r>
              <a:rPr lang="en-US" sz="2400" dirty="0" err="1" smtClean="0">
                <a:solidFill>
                  <a:srgbClr val="2B91AF"/>
                </a:solidFill>
                <a:latin typeface="Consolas"/>
              </a:rPr>
              <a:t>PhanSo</a:t>
            </a:r>
            <a:endParaRPr lang="en-US" sz="2400" dirty="0" smtClean="0">
              <a:solidFill>
                <a:srgbClr val="2B91AF"/>
              </a:solidFill>
              <a:latin typeface="Consolas"/>
            </a:endParaRPr>
          </a:p>
          <a:p>
            <a:r>
              <a:rPr lang="en-US" sz="2400" dirty="0" smtClean="0">
                <a:solidFill>
                  <a:srgbClr val="2B91AF"/>
                </a:solidFill>
                <a:latin typeface="Consolas"/>
              </a:rPr>
              <a:t>{</a:t>
            </a:r>
          </a:p>
          <a:p>
            <a:r>
              <a:rPr lang="en-US" sz="2400" dirty="0" smtClean="0">
                <a:solidFill>
                  <a:srgbClr val="2B91AF"/>
                </a:solidFill>
                <a:latin typeface="Consolas"/>
              </a:rPr>
              <a:t>     	</a:t>
            </a:r>
            <a:r>
              <a:rPr lang="en-US" sz="2400" dirty="0" smtClean="0">
                <a:solidFill>
                  <a:srgbClr val="0000FF"/>
                </a:solidFill>
                <a:latin typeface="Consolas"/>
              </a:rPr>
              <a:t>private </a:t>
            </a:r>
            <a:r>
              <a:rPr lang="en-US" sz="2400" dirty="0" err="1" smtClean="0">
                <a:solidFill>
                  <a:srgbClr val="0000FF"/>
                </a:solidFill>
                <a:latin typeface="Consolas"/>
              </a:rPr>
              <a:t>int</a:t>
            </a:r>
            <a:r>
              <a:rPr lang="en-US" sz="2400" dirty="0" smtClean="0">
                <a:solidFill>
                  <a:srgbClr val="0000FF"/>
                </a:solidFill>
                <a:latin typeface="Consolas"/>
              </a:rPr>
              <a:t> </a:t>
            </a:r>
            <a:r>
              <a:rPr lang="en-US" sz="2400" dirty="0" err="1" smtClean="0">
                <a:solidFill>
                  <a:srgbClr val="0000FF"/>
                </a:solidFill>
                <a:latin typeface="Consolas"/>
              </a:rPr>
              <a:t>tuSo</a:t>
            </a:r>
            <a:r>
              <a:rPr lang="en-US" sz="2400" dirty="0" smtClean="0">
                <a:solidFill>
                  <a:srgbClr val="0000FF"/>
                </a:solidFill>
                <a:latin typeface="Consolas"/>
              </a:rPr>
              <a:t>;</a:t>
            </a:r>
          </a:p>
          <a:p>
            <a:r>
              <a:rPr lang="en-US" sz="2400" dirty="0" smtClean="0">
                <a:solidFill>
                  <a:srgbClr val="0000FF"/>
                </a:solidFill>
                <a:latin typeface="Consolas"/>
              </a:rPr>
              <a:t>	private </a:t>
            </a:r>
            <a:r>
              <a:rPr lang="en-US" sz="2400" dirty="0" err="1" smtClean="0">
                <a:solidFill>
                  <a:srgbClr val="0000FF"/>
                </a:solidFill>
                <a:latin typeface="Consolas"/>
              </a:rPr>
              <a:t>int</a:t>
            </a:r>
            <a:r>
              <a:rPr lang="en-US" sz="2400" dirty="0" smtClean="0">
                <a:solidFill>
                  <a:srgbClr val="0000FF"/>
                </a:solidFill>
                <a:latin typeface="Consolas"/>
              </a:rPr>
              <a:t> </a:t>
            </a:r>
            <a:r>
              <a:rPr lang="en-US" sz="2400" dirty="0" err="1" smtClean="0">
                <a:solidFill>
                  <a:srgbClr val="0000FF"/>
                </a:solidFill>
                <a:latin typeface="Consolas"/>
              </a:rPr>
              <a:t>mauSo</a:t>
            </a:r>
            <a:r>
              <a:rPr lang="en-US" sz="2400" dirty="0" smtClean="0">
                <a:solidFill>
                  <a:srgbClr val="0000FF"/>
                </a:solidFill>
                <a:latin typeface="Consolas"/>
              </a:rPr>
              <a:t>;</a:t>
            </a:r>
          </a:p>
          <a:p>
            <a:pPr lvl="1"/>
            <a:r>
              <a:rPr lang="en-US" sz="2400" dirty="0" smtClean="0">
                <a:solidFill>
                  <a:srgbClr val="0000FF"/>
                </a:solidFill>
                <a:latin typeface="Consolas"/>
              </a:rPr>
              <a:t>   </a:t>
            </a:r>
            <a:r>
              <a:rPr lang="en-US" sz="2400" dirty="0" smtClean="0">
                <a:solidFill>
                  <a:srgbClr val="FF0000"/>
                </a:solidFill>
                <a:latin typeface="Consolas"/>
              </a:rPr>
              <a:t>public </a:t>
            </a:r>
            <a:r>
              <a:rPr lang="en-US" sz="2400" dirty="0" err="1" smtClean="0">
                <a:solidFill>
                  <a:srgbClr val="FF0000"/>
                </a:solidFill>
                <a:latin typeface="Consolas"/>
              </a:rPr>
              <a:t>int</a:t>
            </a:r>
            <a:r>
              <a:rPr lang="en-US" sz="2400" dirty="0" smtClean="0">
                <a:solidFill>
                  <a:srgbClr val="FF0000"/>
                </a:solidFill>
                <a:latin typeface="Consolas"/>
              </a:rPr>
              <a:t> </a:t>
            </a:r>
            <a:r>
              <a:rPr lang="en-US" sz="2400" dirty="0" err="1" smtClean="0">
                <a:solidFill>
                  <a:srgbClr val="FF0000"/>
                </a:solidFill>
                <a:latin typeface="Consolas"/>
              </a:rPr>
              <a:t>TuSo</a:t>
            </a:r>
            <a:endParaRPr lang="en-US" sz="2400" dirty="0" smtClean="0">
              <a:solidFill>
                <a:srgbClr val="FF0000"/>
              </a:solidFill>
              <a:latin typeface="Consolas"/>
            </a:endParaRPr>
          </a:p>
          <a:p>
            <a:pPr lvl="1"/>
            <a:r>
              <a:rPr lang="en-US" sz="2400" dirty="0" smtClean="0">
                <a:solidFill>
                  <a:srgbClr val="FF0000"/>
                </a:solidFill>
                <a:latin typeface="Consolas"/>
              </a:rPr>
              <a:t>    {</a:t>
            </a:r>
          </a:p>
          <a:p>
            <a:pPr lvl="1"/>
            <a:r>
              <a:rPr lang="en-US" sz="2400" dirty="0" smtClean="0">
                <a:solidFill>
                  <a:srgbClr val="FF0000"/>
                </a:solidFill>
                <a:latin typeface="Consolas"/>
              </a:rPr>
              <a:t>         get { return </a:t>
            </a:r>
            <a:r>
              <a:rPr lang="en-US" sz="2400" dirty="0" err="1" smtClean="0">
                <a:solidFill>
                  <a:srgbClr val="FF0000"/>
                </a:solidFill>
                <a:latin typeface="Consolas"/>
              </a:rPr>
              <a:t>tuSo</a:t>
            </a:r>
            <a:r>
              <a:rPr lang="en-US" sz="2400" dirty="0" smtClean="0">
                <a:solidFill>
                  <a:srgbClr val="FF0000"/>
                </a:solidFill>
                <a:latin typeface="Consolas"/>
              </a:rPr>
              <a:t>; }</a:t>
            </a:r>
          </a:p>
          <a:p>
            <a:pPr lvl="1"/>
            <a:r>
              <a:rPr lang="en-US" sz="2400" dirty="0" smtClean="0">
                <a:solidFill>
                  <a:srgbClr val="FF0000"/>
                </a:solidFill>
                <a:latin typeface="Consolas"/>
              </a:rPr>
              <a:t>         set { </a:t>
            </a:r>
            <a:r>
              <a:rPr lang="en-US" sz="2400" dirty="0" err="1" smtClean="0">
                <a:solidFill>
                  <a:srgbClr val="FF0000"/>
                </a:solidFill>
                <a:latin typeface="Consolas"/>
              </a:rPr>
              <a:t>tuSo</a:t>
            </a:r>
            <a:r>
              <a:rPr lang="en-US" sz="2400" dirty="0" smtClean="0">
                <a:solidFill>
                  <a:srgbClr val="FF0000"/>
                </a:solidFill>
                <a:latin typeface="Consolas"/>
              </a:rPr>
              <a:t> = value; }</a:t>
            </a:r>
          </a:p>
          <a:p>
            <a:pPr lvl="1"/>
            <a:r>
              <a:rPr lang="en-US" sz="2400" dirty="0" smtClean="0">
                <a:solidFill>
                  <a:srgbClr val="FF0000"/>
                </a:solidFill>
                <a:latin typeface="Consolas"/>
              </a:rPr>
              <a:t>    }</a:t>
            </a:r>
          </a:p>
          <a:p>
            <a:pPr lvl="1"/>
            <a:r>
              <a:rPr lang="en-US" sz="2400" dirty="0" smtClean="0">
                <a:solidFill>
                  <a:srgbClr val="FF0000"/>
                </a:solidFill>
                <a:latin typeface="Consolas"/>
              </a:rPr>
              <a:t>	public </a:t>
            </a:r>
            <a:r>
              <a:rPr lang="en-US" sz="2400" dirty="0" err="1" smtClean="0">
                <a:solidFill>
                  <a:srgbClr val="FF0000"/>
                </a:solidFill>
                <a:latin typeface="Consolas"/>
              </a:rPr>
              <a:t>int</a:t>
            </a:r>
            <a:r>
              <a:rPr lang="en-US" sz="2400" dirty="0" smtClean="0">
                <a:solidFill>
                  <a:srgbClr val="FF0000"/>
                </a:solidFill>
                <a:latin typeface="Consolas"/>
              </a:rPr>
              <a:t> </a:t>
            </a:r>
            <a:r>
              <a:rPr lang="en-US" sz="2400" dirty="0" err="1" smtClean="0">
                <a:solidFill>
                  <a:srgbClr val="FF0000"/>
                </a:solidFill>
                <a:latin typeface="Consolas"/>
              </a:rPr>
              <a:t>MauSo</a:t>
            </a:r>
            <a:endParaRPr lang="en-US" sz="2400" dirty="0" smtClean="0">
              <a:solidFill>
                <a:srgbClr val="FF0000"/>
              </a:solidFill>
              <a:latin typeface="Consolas"/>
            </a:endParaRPr>
          </a:p>
          <a:p>
            <a:pPr lvl="1"/>
            <a:r>
              <a:rPr lang="en-US" sz="2400" dirty="0" smtClean="0">
                <a:solidFill>
                  <a:srgbClr val="FF0000"/>
                </a:solidFill>
                <a:latin typeface="Consolas"/>
              </a:rPr>
              <a:t>    {</a:t>
            </a:r>
          </a:p>
          <a:p>
            <a:pPr lvl="1"/>
            <a:r>
              <a:rPr lang="en-US" sz="2400" dirty="0" smtClean="0">
                <a:solidFill>
                  <a:srgbClr val="FF0000"/>
                </a:solidFill>
                <a:latin typeface="Consolas"/>
              </a:rPr>
              <a:t>         get { return </a:t>
            </a:r>
            <a:r>
              <a:rPr lang="en-US" sz="2400" dirty="0" err="1" smtClean="0">
                <a:solidFill>
                  <a:srgbClr val="FF0000"/>
                </a:solidFill>
                <a:latin typeface="Consolas"/>
              </a:rPr>
              <a:t>mauSo</a:t>
            </a:r>
            <a:r>
              <a:rPr lang="en-US" sz="2400" dirty="0" smtClean="0">
                <a:solidFill>
                  <a:srgbClr val="FF0000"/>
                </a:solidFill>
                <a:latin typeface="Consolas"/>
              </a:rPr>
              <a:t>; }</a:t>
            </a:r>
          </a:p>
          <a:p>
            <a:pPr lvl="1"/>
            <a:r>
              <a:rPr lang="en-US" sz="2400" dirty="0" smtClean="0">
                <a:solidFill>
                  <a:srgbClr val="FF0000"/>
                </a:solidFill>
                <a:latin typeface="Consolas"/>
              </a:rPr>
              <a:t>         set { </a:t>
            </a:r>
            <a:r>
              <a:rPr lang="en-US" sz="2400" dirty="0" err="1" smtClean="0">
                <a:solidFill>
                  <a:srgbClr val="FF0000"/>
                </a:solidFill>
                <a:latin typeface="Consolas"/>
              </a:rPr>
              <a:t>mauSo</a:t>
            </a:r>
            <a:r>
              <a:rPr lang="en-US" sz="2400" dirty="0" smtClean="0">
                <a:solidFill>
                  <a:srgbClr val="FF0000"/>
                </a:solidFill>
                <a:latin typeface="Consolas"/>
              </a:rPr>
              <a:t> = value; }</a:t>
            </a:r>
          </a:p>
          <a:p>
            <a:pPr lvl="1"/>
            <a:r>
              <a:rPr lang="en-US" sz="2400" dirty="0" smtClean="0">
                <a:solidFill>
                  <a:srgbClr val="FF0000"/>
                </a:solidFill>
                <a:latin typeface="Consolas"/>
              </a:rPr>
              <a:t>    }</a:t>
            </a:r>
            <a:endParaRPr lang="en-US" sz="2400" dirty="0" smtClean="0">
              <a:solidFill>
                <a:srgbClr val="0000FF"/>
              </a:solidFill>
              <a:latin typeface="Consolas"/>
            </a:endParaRPr>
          </a:p>
          <a:p>
            <a:r>
              <a:rPr lang="en-US" sz="2400" dirty="0" smtClean="0">
                <a:solidFill>
                  <a:srgbClr val="0000FF"/>
                </a:solidFill>
                <a:latin typeface="Consolas"/>
              </a:rPr>
              <a:t>}</a:t>
            </a:r>
            <a:endParaRPr lang="en-US" sz="2400" dirty="0">
              <a:solidFill>
                <a:srgbClr val="000066"/>
              </a:solidFill>
              <a:latin typeface="Arial"/>
            </a:endParaRPr>
          </a:p>
        </p:txBody>
      </p:sp>
    </p:spTree>
    <p:extLst>
      <p:ext uri="{BB962C8B-B14F-4D97-AF65-F5344CB8AC3E}">
        <p14:creationId xmlns:p14="http://schemas.microsoft.com/office/powerpoint/2010/main" val="59864553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Kiểm tra hợp lệ</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TextBox 9"/>
          <p:cNvSpPr txBox="1"/>
          <p:nvPr/>
        </p:nvSpPr>
        <p:spPr>
          <a:xfrm>
            <a:off x="1371600" y="1143000"/>
            <a:ext cx="6934200" cy="5324535"/>
          </a:xfrm>
          <a:prstGeom prst="rect">
            <a:avLst/>
          </a:prstGeom>
          <a:noFill/>
        </p:spPr>
        <p:txBody>
          <a:bodyPr wrap="square" rtlCol="0">
            <a:spAutoFit/>
          </a:bodyPr>
          <a:lstStyle/>
          <a:p>
            <a:r>
              <a:rPr lang="en-US" sz="2000" dirty="0" smtClean="0">
                <a:solidFill>
                  <a:srgbClr val="0000FF"/>
                </a:solidFill>
                <a:latin typeface="Consolas"/>
              </a:rPr>
              <a:t>class </a:t>
            </a:r>
            <a:r>
              <a:rPr lang="en-US" sz="2000" dirty="0" err="1" smtClean="0">
                <a:solidFill>
                  <a:srgbClr val="2B91AF"/>
                </a:solidFill>
                <a:latin typeface="Consolas"/>
              </a:rPr>
              <a:t>PhanSo</a:t>
            </a:r>
            <a:endParaRPr lang="en-US" sz="2000" dirty="0" smtClean="0">
              <a:solidFill>
                <a:srgbClr val="2B91AF"/>
              </a:solidFill>
              <a:latin typeface="Consolas"/>
            </a:endParaRPr>
          </a:p>
          <a:p>
            <a:r>
              <a:rPr lang="en-US" sz="2000" dirty="0" smtClean="0">
                <a:solidFill>
                  <a:srgbClr val="2B91AF"/>
                </a:solidFill>
                <a:latin typeface="Consolas"/>
              </a:rPr>
              <a:t>{</a:t>
            </a:r>
          </a:p>
          <a:p>
            <a:r>
              <a:rPr lang="en-US" sz="2000" dirty="0" smtClean="0">
                <a:solidFill>
                  <a:srgbClr val="2B91AF"/>
                </a:solidFill>
                <a:latin typeface="Consolas"/>
              </a:rPr>
              <a:t>     	</a:t>
            </a:r>
            <a:r>
              <a:rPr lang="en-US" sz="2000" dirty="0" smtClean="0">
                <a:solidFill>
                  <a:srgbClr val="0000FF"/>
                </a:solidFill>
                <a:latin typeface="Consolas"/>
              </a:rPr>
              <a:t>private </a:t>
            </a:r>
            <a:r>
              <a:rPr lang="en-US" sz="2000" dirty="0" err="1" smtClean="0">
                <a:solidFill>
                  <a:srgbClr val="0000FF"/>
                </a:solidFill>
                <a:latin typeface="Consolas"/>
              </a:rPr>
              <a:t>int</a:t>
            </a:r>
            <a:r>
              <a:rPr lang="en-US" sz="2000" dirty="0" smtClean="0">
                <a:solidFill>
                  <a:srgbClr val="0000FF"/>
                </a:solidFill>
                <a:latin typeface="Consolas"/>
              </a:rPr>
              <a:t> </a:t>
            </a:r>
            <a:r>
              <a:rPr lang="en-US" sz="2000" dirty="0" err="1" smtClean="0">
                <a:solidFill>
                  <a:srgbClr val="0000FF"/>
                </a:solidFill>
                <a:latin typeface="Consolas"/>
              </a:rPr>
              <a:t>tuSo</a:t>
            </a:r>
            <a:r>
              <a:rPr lang="en-US" sz="2000" dirty="0" smtClean="0">
                <a:solidFill>
                  <a:srgbClr val="0000FF"/>
                </a:solidFill>
                <a:latin typeface="Consolas"/>
              </a:rPr>
              <a:t>;</a:t>
            </a:r>
          </a:p>
          <a:p>
            <a:r>
              <a:rPr lang="en-US" sz="2000" dirty="0" smtClean="0">
                <a:solidFill>
                  <a:srgbClr val="0000FF"/>
                </a:solidFill>
                <a:latin typeface="Consolas"/>
              </a:rPr>
              <a:t>	private </a:t>
            </a:r>
            <a:r>
              <a:rPr lang="en-US" sz="2000" dirty="0" err="1" smtClean="0">
                <a:solidFill>
                  <a:srgbClr val="0000FF"/>
                </a:solidFill>
                <a:latin typeface="Consolas"/>
              </a:rPr>
              <a:t>int</a:t>
            </a:r>
            <a:r>
              <a:rPr lang="en-US" sz="2000" dirty="0" smtClean="0">
                <a:solidFill>
                  <a:srgbClr val="0000FF"/>
                </a:solidFill>
                <a:latin typeface="Consolas"/>
              </a:rPr>
              <a:t> </a:t>
            </a:r>
            <a:r>
              <a:rPr lang="en-US" sz="2000" dirty="0" err="1" smtClean="0">
                <a:solidFill>
                  <a:srgbClr val="0000FF"/>
                </a:solidFill>
                <a:latin typeface="Consolas"/>
              </a:rPr>
              <a:t>mauSo</a:t>
            </a:r>
            <a:r>
              <a:rPr lang="en-US" sz="2000" dirty="0" smtClean="0">
                <a:solidFill>
                  <a:srgbClr val="0000FF"/>
                </a:solidFill>
                <a:latin typeface="Consolas"/>
              </a:rPr>
              <a:t>;</a:t>
            </a:r>
          </a:p>
          <a:p>
            <a:r>
              <a:rPr lang="en-US" sz="2000" dirty="0" smtClean="0">
                <a:solidFill>
                  <a:srgbClr val="0000FF"/>
                </a:solidFill>
                <a:latin typeface="Consolas"/>
              </a:rPr>
              <a:t>	public </a:t>
            </a:r>
            <a:r>
              <a:rPr lang="en-US" sz="2000" dirty="0" err="1" smtClean="0">
                <a:solidFill>
                  <a:srgbClr val="0000FF"/>
                </a:solidFill>
                <a:latin typeface="Consolas"/>
              </a:rPr>
              <a:t>int</a:t>
            </a:r>
            <a:r>
              <a:rPr lang="en-US" sz="2000" dirty="0" smtClean="0">
                <a:solidFill>
                  <a:srgbClr val="0000FF"/>
                </a:solidFill>
                <a:latin typeface="Consolas"/>
              </a:rPr>
              <a:t> </a:t>
            </a:r>
            <a:r>
              <a:rPr lang="en-US" sz="2000" dirty="0" err="1" smtClean="0">
                <a:solidFill>
                  <a:srgbClr val="0000FF"/>
                </a:solidFill>
                <a:latin typeface="Consolas"/>
              </a:rPr>
              <a:t>TuSo</a:t>
            </a:r>
            <a:r>
              <a:rPr lang="en-US" sz="2000" dirty="0" smtClean="0">
                <a:solidFill>
                  <a:srgbClr val="0000FF"/>
                </a:solidFill>
                <a:latin typeface="Consolas"/>
              </a:rPr>
              <a:t> { … }</a:t>
            </a:r>
          </a:p>
          <a:p>
            <a:r>
              <a:rPr lang="en-US" sz="2000" dirty="0" smtClean="0">
                <a:solidFill>
                  <a:srgbClr val="0000FF"/>
                </a:solidFill>
                <a:latin typeface="Consolas"/>
              </a:rPr>
              <a:t> </a:t>
            </a:r>
            <a:r>
              <a:rPr lang="en-US" sz="2000" dirty="0" smtClean="0">
                <a:solidFill>
                  <a:srgbClr val="FF0000"/>
                </a:solidFill>
                <a:latin typeface="Consolas"/>
              </a:rPr>
              <a:t>	public </a:t>
            </a:r>
            <a:r>
              <a:rPr lang="en-US" sz="2000" dirty="0" err="1" smtClean="0">
                <a:solidFill>
                  <a:srgbClr val="FF0000"/>
                </a:solidFill>
                <a:latin typeface="Consolas"/>
              </a:rPr>
              <a:t>int</a:t>
            </a:r>
            <a:r>
              <a:rPr lang="en-US" sz="2000" dirty="0" smtClean="0">
                <a:solidFill>
                  <a:srgbClr val="FF0000"/>
                </a:solidFill>
                <a:latin typeface="Consolas"/>
              </a:rPr>
              <a:t> </a:t>
            </a:r>
            <a:r>
              <a:rPr lang="en-US" sz="2000" dirty="0" err="1" smtClean="0">
                <a:solidFill>
                  <a:srgbClr val="FF0000"/>
                </a:solidFill>
                <a:latin typeface="Consolas"/>
              </a:rPr>
              <a:t>MauSo</a:t>
            </a:r>
            <a:endParaRPr lang="en-US" sz="2000" dirty="0" smtClean="0">
              <a:solidFill>
                <a:srgbClr val="FF0000"/>
              </a:solidFill>
              <a:latin typeface="Consolas"/>
            </a:endParaRPr>
          </a:p>
          <a:p>
            <a:r>
              <a:rPr lang="en-US" sz="2000" dirty="0" smtClean="0">
                <a:solidFill>
                  <a:srgbClr val="FF0000"/>
                </a:solidFill>
                <a:latin typeface="Consolas"/>
              </a:rPr>
              <a:t>	{</a:t>
            </a:r>
          </a:p>
          <a:p>
            <a:r>
              <a:rPr lang="en-US" sz="2000" dirty="0" smtClean="0">
                <a:solidFill>
                  <a:srgbClr val="FF0000"/>
                </a:solidFill>
                <a:latin typeface="Consolas"/>
              </a:rPr>
              <a:t>		get { return </a:t>
            </a:r>
            <a:r>
              <a:rPr lang="en-US" sz="2000" dirty="0" err="1" smtClean="0">
                <a:solidFill>
                  <a:srgbClr val="FF0000"/>
                </a:solidFill>
                <a:latin typeface="Consolas"/>
              </a:rPr>
              <a:t>mauSo</a:t>
            </a:r>
            <a:r>
              <a:rPr lang="en-US" sz="2000" dirty="0" smtClean="0">
                <a:solidFill>
                  <a:srgbClr val="FF0000"/>
                </a:solidFill>
                <a:latin typeface="Consolas"/>
              </a:rPr>
              <a:t>; }</a:t>
            </a:r>
          </a:p>
          <a:p>
            <a:r>
              <a:rPr lang="en-US" sz="2000" dirty="0" smtClean="0">
                <a:solidFill>
                  <a:srgbClr val="FF0000"/>
                </a:solidFill>
                <a:latin typeface="Consolas"/>
              </a:rPr>
              <a:t>		set</a:t>
            </a:r>
          </a:p>
          <a:p>
            <a:r>
              <a:rPr lang="en-US" sz="2000" dirty="0" smtClean="0">
                <a:solidFill>
                  <a:srgbClr val="FF0000"/>
                </a:solidFill>
                <a:latin typeface="Consolas"/>
              </a:rPr>
              <a:t>		{</a:t>
            </a:r>
          </a:p>
          <a:p>
            <a:r>
              <a:rPr lang="en-US" sz="2000" dirty="0" smtClean="0">
                <a:solidFill>
                  <a:srgbClr val="FF0000"/>
                </a:solidFill>
                <a:latin typeface="Consolas"/>
              </a:rPr>
              <a:t>			if(value == 0)</a:t>
            </a:r>
          </a:p>
          <a:p>
            <a:r>
              <a:rPr lang="en-US" sz="2000" dirty="0" smtClean="0">
                <a:solidFill>
                  <a:srgbClr val="FF0000"/>
                </a:solidFill>
                <a:latin typeface="Consolas"/>
              </a:rPr>
              <a:t>				</a:t>
            </a:r>
            <a:r>
              <a:rPr lang="en-US" sz="2000" dirty="0" err="1" smtClean="0">
                <a:solidFill>
                  <a:srgbClr val="FF0000"/>
                </a:solidFill>
                <a:latin typeface="Consolas"/>
              </a:rPr>
              <a:t>mauSo</a:t>
            </a:r>
            <a:r>
              <a:rPr lang="en-US" sz="2000" dirty="0" smtClean="0">
                <a:solidFill>
                  <a:srgbClr val="FF0000"/>
                </a:solidFill>
                <a:latin typeface="Consolas"/>
              </a:rPr>
              <a:t> = 1;</a:t>
            </a:r>
          </a:p>
          <a:p>
            <a:r>
              <a:rPr lang="en-US" sz="2000" dirty="0" smtClean="0">
                <a:solidFill>
                  <a:srgbClr val="FF0000"/>
                </a:solidFill>
                <a:latin typeface="Consolas"/>
              </a:rPr>
              <a:t>			else</a:t>
            </a:r>
          </a:p>
          <a:p>
            <a:r>
              <a:rPr lang="en-US" sz="2000" dirty="0" smtClean="0">
                <a:solidFill>
                  <a:srgbClr val="FF0000"/>
                </a:solidFill>
                <a:latin typeface="Consolas"/>
              </a:rPr>
              <a:t>				</a:t>
            </a:r>
            <a:r>
              <a:rPr lang="en-US" sz="2000" dirty="0" err="1" smtClean="0">
                <a:solidFill>
                  <a:srgbClr val="FF0000"/>
                </a:solidFill>
                <a:latin typeface="Consolas"/>
              </a:rPr>
              <a:t>mauSo</a:t>
            </a:r>
            <a:r>
              <a:rPr lang="en-US" sz="2000" dirty="0" smtClean="0">
                <a:solidFill>
                  <a:srgbClr val="FF0000"/>
                </a:solidFill>
                <a:latin typeface="Consolas"/>
              </a:rPr>
              <a:t> = value;</a:t>
            </a:r>
          </a:p>
          <a:p>
            <a:r>
              <a:rPr lang="en-US" sz="2000" dirty="0" smtClean="0">
                <a:solidFill>
                  <a:srgbClr val="FF0000"/>
                </a:solidFill>
                <a:latin typeface="Consolas"/>
              </a:rPr>
              <a:t>		}</a:t>
            </a:r>
          </a:p>
          <a:p>
            <a:r>
              <a:rPr lang="en-US" sz="2000" dirty="0" smtClean="0">
                <a:solidFill>
                  <a:srgbClr val="FF0000"/>
                </a:solidFill>
                <a:latin typeface="Consolas"/>
              </a:rPr>
              <a:t>	} </a:t>
            </a:r>
            <a:endParaRPr lang="en-US" sz="2000" dirty="0" smtClean="0">
              <a:solidFill>
                <a:srgbClr val="0000FF"/>
              </a:solidFill>
              <a:latin typeface="Consolas"/>
            </a:endParaRPr>
          </a:p>
          <a:p>
            <a:r>
              <a:rPr lang="en-US" sz="2000" dirty="0" smtClean="0">
                <a:solidFill>
                  <a:srgbClr val="0000FF"/>
                </a:solidFill>
                <a:latin typeface="Consolas"/>
              </a:rPr>
              <a:t>}</a:t>
            </a:r>
            <a:endParaRPr lang="en-US" sz="2000" dirty="0">
              <a:solidFill>
                <a:srgbClr val="000066"/>
              </a:solidFill>
              <a:latin typeface="Arial"/>
            </a:endParaRPr>
          </a:p>
        </p:txBody>
      </p:sp>
    </p:spTree>
    <p:extLst>
      <p:ext uri="{BB962C8B-B14F-4D97-AF65-F5344CB8AC3E}">
        <p14:creationId xmlns:p14="http://schemas.microsoft.com/office/powerpoint/2010/main" val="351344791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Thuộc tính chỉ đọc</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Không cho người dùng sửa giá trị biến</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Chỉ có get, không có set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dirty="0">
              <a:ln>
                <a:noFill/>
              </a:ln>
              <a:solidFill>
                <a:srgbClr val="2045AE"/>
              </a:solidFill>
              <a:effectLst/>
              <a:uLnTx/>
              <a:uFillTx/>
              <a:latin typeface="Arial"/>
            </a:endParaRPr>
          </a:p>
        </p:txBody>
      </p:sp>
      <p:sp>
        <p:nvSpPr>
          <p:cNvPr id="11" name="TextBox 10"/>
          <p:cNvSpPr txBox="1"/>
          <p:nvPr/>
        </p:nvSpPr>
        <p:spPr>
          <a:xfrm>
            <a:off x="1120254" y="2107280"/>
            <a:ext cx="7543800" cy="4247317"/>
          </a:xfrm>
          <a:prstGeom prst="rect">
            <a:avLst/>
          </a:prstGeom>
          <a:solidFill>
            <a:srgbClr val="FFFFFF"/>
          </a:solidFill>
          <a:ln w="25400" cap="flat" cmpd="sng" algn="ctr">
            <a:solidFill>
              <a:srgbClr val="FFFFFF"/>
            </a:solidFill>
            <a:prstDash val="solid"/>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66"/>
                </a:solidFill>
                <a:effectLst/>
                <a:uLnTx/>
                <a:uFillTx/>
                <a:latin typeface="Consolas"/>
              </a:rPr>
              <a:t> </a:t>
            </a:r>
            <a:r>
              <a:rPr kumimoji="0" lang="en-US" sz="1800" b="0" i="0" u="none" strike="noStrike" kern="0" cap="none" spc="0" normalizeH="0" baseline="0" noProof="0" dirty="0" smtClean="0">
                <a:ln>
                  <a:noFill/>
                </a:ln>
                <a:solidFill>
                  <a:srgbClr val="0000FF"/>
                </a:solidFill>
                <a:effectLst/>
                <a:uLnTx/>
                <a:uFillTx/>
                <a:latin typeface="Consolas"/>
              </a:rPr>
              <a:t>class </a:t>
            </a:r>
            <a:r>
              <a:rPr kumimoji="0" lang="en-US" sz="1800" b="0" i="0" u="none" strike="noStrike" kern="0" cap="none" spc="0" normalizeH="0" baseline="0" noProof="0" dirty="0" err="1" smtClean="0">
                <a:ln>
                  <a:noFill/>
                </a:ln>
                <a:solidFill>
                  <a:srgbClr val="2B91AF"/>
                </a:solidFill>
                <a:effectLst/>
                <a:uLnTx/>
                <a:uFillTx/>
                <a:latin typeface="Consolas"/>
              </a:rPr>
              <a:t>PhanSo</a:t>
            </a:r>
            <a:endParaRPr kumimoji="0" lang="en-US" sz="1800" b="0" i="0" u="none" strike="noStrike" kern="0" cap="none" spc="0" normalizeH="0" baseline="0" noProof="0" dirty="0" smtClean="0">
              <a:ln>
                <a:noFill/>
              </a:ln>
              <a:solidFill>
                <a:srgbClr val="2B91AF"/>
              </a:solidFill>
              <a:effectLst/>
              <a:uLnTx/>
              <a:uFillTx/>
              <a:latin typeface="Consola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2B91AF"/>
                </a:solidFill>
                <a:effectLst/>
                <a:uLnTx/>
                <a:uFillTx/>
                <a:latin typeface="Consola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2B91AF"/>
                </a:solidFill>
                <a:effectLst/>
                <a:uLnTx/>
                <a:uFillTx/>
                <a:latin typeface="Consolas"/>
              </a:rPr>
              <a:t>        </a:t>
            </a:r>
            <a:r>
              <a:rPr kumimoji="0" lang="en-US" sz="1800" b="0" i="0" u="none" strike="noStrike" kern="0" cap="none" spc="0" normalizeH="0" baseline="0" noProof="0" dirty="0" smtClean="0">
                <a:ln>
                  <a:noFill/>
                </a:ln>
                <a:solidFill>
                  <a:srgbClr val="0000FF"/>
                </a:solidFill>
                <a:effectLst/>
                <a:uLnTx/>
                <a:uFillTx/>
                <a:latin typeface="Consolas"/>
              </a:rPr>
              <a:t>private </a:t>
            </a:r>
            <a:r>
              <a:rPr kumimoji="0" lang="en-US" sz="1800" b="0" i="0" u="none" strike="noStrike" kern="0" cap="none" spc="0" normalizeH="0" baseline="0" noProof="0" dirty="0" err="1" smtClean="0">
                <a:ln>
                  <a:noFill/>
                </a:ln>
                <a:solidFill>
                  <a:srgbClr val="0000FF"/>
                </a:solidFill>
                <a:effectLst/>
                <a:uLnTx/>
                <a:uFillTx/>
                <a:latin typeface="Consolas"/>
              </a:rPr>
              <a:t>int</a:t>
            </a:r>
            <a:r>
              <a:rPr kumimoji="0" lang="en-US" sz="1800" b="0" i="0" u="none" strike="noStrike" kern="0" cap="none" spc="0" normalizeH="0" baseline="0" noProof="0" dirty="0" smtClean="0">
                <a:ln>
                  <a:noFill/>
                </a:ln>
                <a:solidFill>
                  <a:srgbClr val="0000FF"/>
                </a:solidFill>
                <a:effectLst/>
                <a:uLnTx/>
                <a:uFillTx/>
                <a:latin typeface="Consolas"/>
              </a:rPr>
              <a:t> </a:t>
            </a:r>
            <a:r>
              <a:rPr kumimoji="0" lang="en-US" sz="1800" b="0" i="0" u="none" strike="noStrike" kern="0" cap="none" spc="0" normalizeH="0" baseline="0" noProof="0" dirty="0" err="1" smtClean="0">
                <a:ln>
                  <a:noFill/>
                </a:ln>
                <a:solidFill>
                  <a:srgbClr val="0000FF"/>
                </a:solidFill>
                <a:effectLst/>
                <a:uLnTx/>
                <a:uFillTx/>
                <a:latin typeface="Consolas"/>
              </a:rPr>
              <a:t>tuSo</a:t>
            </a:r>
            <a:r>
              <a:rPr kumimoji="0" lang="en-US" sz="1800" b="0" i="0" u="none" strike="noStrike" kern="0" cap="none" spc="0" normalizeH="0" baseline="0" noProof="0" dirty="0" smtClean="0">
                <a:ln>
                  <a:noFill/>
                </a:ln>
                <a:solidFill>
                  <a:srgbClr val="0000FF"/>
                </a:solidFill>
                <a:effectLst/>
                <a:uLnTx/>
                <a:uFillTx/>
                <a:latin typeface="Consolas"/>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private </a:t>
            </a:r>
            <a:r>
              <a:rPr kumimoji="0" lang="en-US" sz="1800" b="0" i="0" u="none" strike="noStrike" kern="0" cap="none" spc="0" normalizeH="0" baseline="0" noProof="0" dirty="0" err="1" smtClean="0">
                <a:ln>
                  <a:noFill/>
                </a:ln>
                <a:solidFill>
                  <a:srgbClr val="0000FF"/>
                </a:solidFill>
                <a:effectLst/>
                <a:uLnTx/>
                <a:uFillTx/>
                <a:latin typeface="Consolas"/>
              </a:rPr>
              <a:t>int</a:t>
            </a:r>
            <a:r>
              <a:rPr kumimoji="0" lang="en-US" sz="1800" b="0" i="0" u="none" strike="noStrike" kern="0" cap="none" spc="0" normalizeH="0" baseline="0" noProof="0" dirty="0" smtClean="0">
                <a:ln>
                  <a:noFill/>
                </a:ln>
                <a:solidFill>
                  <a:srgbClr val="0000FF"/>
                </a:solidFill>
                <a:effectLst/>
                <a:uLnTx/>
                <a:uFillTx/>
                <a:latin typeface="Consolas"/>
              </a:rPr>
              <a:t> </a:t>
            </a:r>
            <a:r>
              <a:rPr kumimoji="0" lang="en-US" sz="1800" b="0" i="0" u="none" strike="noStrike" kern="0" cap="none" spc="0" normalizeH="0" baseline="0" noProof="0" dirty="0" err="1" smtClean="0">
                <a:ln>
                  <a:noFill/>
                </a:ln>
                <a:solidFill>
                  <a:srgbClr val="0000FF"/>
                </a:solidFill>
                <a:effectLst/>
                <a:uLnTx/>
                <a:uFillTx/>
                <a:latin typeface="Consolas"/>
              </a:rPr>
              <a:t>mauSo</a:t>
            </a:r>
            <a:r>
              <a:rPr kumimoji="0" lang="en-US" sz="1800" b="0" i="0" u="none" strike="noStrike" kern="0" cap="none" spc="0" normalizeH="0" baseline="0" noProof="0" dirty="0" smtClean="0">
                <a:ln>
                  <a:noFill/>
                </a:ln>
                <a:solidFill>
                  <a:srgbClr val="0000FF"/>
                </a:solidFill>
                <a:effectLst/>
                <a:uLnTx/>
                <a:uFillTx/>
                <a:latin typeface="Consolas"/>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private double </a:t>
            </a:r>
            <a:r>
              <a:rPr kumimoji="0" lang="en-US" sz="1800" b="0" i="0" u="none" strike="noStrike" kern="0" cap="none" spc="0" normalizeH="0" baseline="0" noProof="0" dirty="0" err="1" smtClean="0">
                <a:ln>
                  <a:noFill/>
                </a:ln>
                <a:solidFill>
                  <a:srgbClr val="0000FF"/>
                </a:solidFill>
                <a:effectLst/>
                <a:uLnTx/>
                <a:uFillTx/>
                <a:latin typeface="Consolas"/>
              </a:rPr>
              <a:t>giaTri</a:t>
            </a:r>
            <a:r>
              <a:rPr kumimoji="0" lang="en-US" sz="1800" b="0" i="0" u="none" strike="noStrike" kern="0" cap="none" spc="0" normalizeH="0" baseline="0" noProof="0" dirty="0" smtClean="0">
                <a:ln>
                  <a:noFill/>
                </a:ln>
                <a:solidFill>
                  <a:srgbClr val="0000FF"/>
                </a:solidFill>
                <a:effectLst/>
                <a:uLnTx/>
                <a:uFillTx/>
                <a:latin typeface="Consolas"/>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a:t>
            </a:r>
            <a:r>
              <a:rPr kumimoji="0" lang="en-US" sz="1800" b="0" i="0" u="none" strike="noStrike" kern="0" cap="none" spc="0" normalizeH="0" baseline="0" noProof="0" dirty="0" smtClean="0">
                <a:ln>
                  <a:noFill/>
                </a:ln>
                <a:solidFill>
                  <a:srgbClr val="FF0000"/>
                </a:solidFill>
                <a:effectLst/>
                <a:uLnTx/>
                <a:uFillTx/>
                <a:latin typeface="Consolas"/>
              </a:rPr>
              <a:t>public double </a:t>
            </a:r>
            <a:r>
              <a:rPr kumimoji="0" lang="en-US" sz="1800" b="0" i="0" u="none" strike="noStrike" kern="0" cap="none" spc="0" normalizeH="0" baseline="0" noProof="0" dirty="0" err="1" smtClean="0">
                <a:ln>
                  <a:noFill/>
                </a:ln>
                <a:solidFill>
                  <a:srgbClr val="FF0000"/>
                </a:solidFill>
                <a:effectLst/>
                <a:uLnTx/>
                <a:uFillTx/>
                <a:latin typeface="Consolas"/>
              </a:rPr>
              <a:t>GiaTri</a:t>
            </a:r>
            <a:endParaRPr kumimoji="0" lang="en-US" sz="1800" b="0" i="0" u="none" strike="noStrike" kern="0" cap="none" spc="0" normalizeH="0" baseline="0" noProof="0" dirty="0" smtClean="0">
              <a:ln>
                <a:noFill/>
              </a:ln>
              <a:solidFill>
                <a:srgbClr val="FF0000"/>
              </a:solidFill>
              <a:effectLst/>
              <a:uLnTx/>
              <a:uFillTx/>
              <a:latin typeface="Consola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FF0000"/>
                </a:solidFill>
                <a:effectLst/>
                <a:uLnTx/>
                <a:uFillTx/>
                <a:latin typeface="Consola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FF0000"/>
                </a:solidFill>
                <a:effectLst/>
                <a:uLnTx/>
                <a:uFillTx/>
                <a:latin typeface="Consolas"/>
              </a:rPr>
              <a:t>            get { return </a:t>
            </a:r>
            <a:r>
              <a:rPr kumimoji="0" lang="en-US" sz="1800" b="0" i="0" u="none" strike="noStrike" kern="0" cap="none" spc="0" normalizeH="0" baseline="0" noProof="0" dirty="0" err="1" smtClean="0">
                <a:ln>
                  <a:noFill/>
                </a:ln>
                <a:solidFill>
                  <a:srgbClr val="FF0000"/>
                </a:solidFill>
                <a:effectLst/>
                <a:uLnTx/>
                <a:uFillTx/>
                <a:latin typeface="Consolas"/>
              </a:rPr>
              <a:t>giaTri</a:t>
            </a:r>
            <a:r>
              <a:rPr kumimoji="0" lang="en-US" sz="1800" b="0" i="0" u="none" strike="noStrike" kern="0" cap="none" spc="0" normalizeH="0" baseline="0" noProof="0" dirty="0" smtClean="0">
                <a:ln>
                  <a:noFill/>
                </a:ln>
                <a:solidFill>
                  <a:srgbClr val="FF0000"/>
                </a:solidFill>
                <a:effectLst/>
                <a:uLnTx/>
                <a:uFillTx/>
                <a:latin typeface="Consola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FF0000"/>
                </a:solidFill>
                <a:effectLst/>
                <a:uLnTx/>
                <a:uFillTx/>
                <a:latin typeface="Consola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public double </a:t>
            </a:r>
            <a:r>
              <a:rPr kumimoji="0" lang="en-US" sz="1800" b="0" i="0" u="none" strike="noStrike" kern="0" cap="none" spc="0" normalizeH="0" baseline="0" noProof="0" dirty="0" err="1" smtClean="0">
                <a:ln>
                  <a:noFill/>
                </a:ln>
                <a:solidFill>
                  <a:srgbClr val="0000FF"/>
                </a:solidFill>
                <a:effectLst/>
                <a:uLnTx/>
                <a:uFillTx/>
                <a:latin typeface="Consolas"/>
              </a:rPr>
              <a:t>LayGiaTri</a:t>
            </a:r>
            <a:r>
              <a:rPr kumimoji="0" lang="en-US" sz="1800" b="0" i="0" u="none" strike="noStrike" kern="0" cap="none" spc="0" normalizeH="0" baseline="0" noProof="0" dirty="0" smtClean="0">
                <a:ln>
                  <a:noFill/>
                </a:ln>
                <a:solidFill>
                  <a:srgbClr val="0000FF"/>
                </a:solidFill>
                <a:effectLst/>
                <a:uLnTx/>
                <a:uFillTx/>
                <a:latin typeface="Consolas"/>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a:t>
            </a:r>
            <a:r>
              <a:rPr kumimoji="0" lang="en-US" sz="1800" b="0" i="0" u="none" strike="noStrike" kern="0" cap="none" spc="0" normalizeH="0" baseline="0" noProof="0" dirty="0" err="1" smtClean="0">
                <a:ln>
                  <a:noFill/>
                </a:ln>
                <a:solidFill>
                  <a:srgbClr val="0000FF"/>
                </a:solidFill>
                <a:effectLst/>
                <a:uLnTx/>
                <a:uFillTx/>
                <a:latin typeface="Consolas"/>
              </a:rPr>
              <a:t>giaTri</a:t>
            </a:r>
            <a:r>
              <a:rPr kumimoji="0" lang="en-US" sz="1800" b="0" i="0" u="none" strike="noStrike" kern="0" cap="none" spc="0" normalizeH="0" baseline="0" noProof="0" dirty="0" smtClean="0">
                <a:ln>
                  <a:noFill/>
                </a:ln>
                <a:solidFill>
                  <a:srgbClr val="0000FF"/>
                </a:solidFill>
                <a:effectLst/>
                <a:uLnTx/>
                <a:uFillTx/>
                <a:latin typeface="Consolas"/>
              </a:rPr>
              <a:t> = (double)</a:t>
            </a:r>
            <a:r>
              <a:rPr kumimoji="0" lang="en-US" sz="1800" b="0" i="0" u="none" strike="noStrike" kern="0" cap="none" spc="0" normalizeH="0" baseline="0" noProof="0" dirty="0" err="1" smtClean="0">
                <a:ln>
                  <a:noFill/>
                </a:ln>
                <a:solidFill>
                  <a:srgbClr val="0000FF"/>
                </a:solidFill>
                <a:effectLst/>
                <a:uLnTx/>
                <a:uFillTx/>
                <a:latin typeface="Consolas"/>
              </a:rPr>
              <a:t>tuSo</a:t>
            </a:r>
            <a:r>
              <a:rPr kumimoji="0" lang="en-US" sz="1800" b="0" i="0" u="none" strike="noStrike" kern="0" cap="none" spc="0" normalizeH="0" baseline="0" noProof="0" dirty="0" smtClean="0">
                <a:ln>
                  <a:noFill/>
                </a:ln>
                <a:solidFill>
                  <a:srgbClr val="0000FF"/>
                </a:solidFill>
                <a:effectLst/>
                <a:uLnTx/>
                <a:uFillTx/>
                <a:latin typeface="Consolas"/>
              </a:rPr>
              <a:t> / (double)</a:t>
            </a:r>
            <a:r>
              <a:rPr kumimoji="0" lang="en-US" sz="1800" b="0" i="0" u="none" strike="noStrike" kern="0" cap="none" spc="0" normalizeH="0" baseline="0" noProof="0" dirty="0" err="1" smtClean="0">
                <a:ln>
                  <a:noFill/>
                </a:ln>
                <a:solidFill>
                  <a:srgbClr val="0000FF"/>
                </a:solidFill>
                <a:effectLst/>
                <a:uLnTx/>
                <a:uFillTx/>
                <a:latin typeface="Consolas"/>
              </a:rPr>
              <a:t>mauSo</a:t>
            </a:r>
            <a:r>
              <a:rPr kumimoji="0" lang="en-US" sz="1800" b="0" i="0" u="none" strike="noStrike" kern="0" cap="none" spc="0" normalizeH="0" baseline="0" noProof="0" dirty="0" smtClean="0">
                <a:ln>
                  <a:noFill/>
                </a:ln>
                <a:solidFill>
                  <a:srgbClr val="0000FF"/>
                </a:solidFill>
                <a:effectLst/>
                <a:uLnTx/>
                <a:uFillTx/>
                <a:latin typeface="Consolas"/>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return </a:t>
            </a:r>
            <a:r>
              <a:rPr kumimoji="0" lang="en-US" sz="1800" b="0" i="0" u="none" strike="noStrike" kern="0" cap="none" spc="0" normalizeH="0" baseline="0" noProof="0" dirty="0" err="1" smtClean="0">
                <a:ln>
                  <a:noFill/>
                </a:ln>
                <a:solidFill>
                  <a:srgbClr val="0000FF"/>
                </a:solidFill>
                <a:effectLst/>
                <a:uLnTx/>
                <a:uFillTx/>
                <a:latin typeface="Consolas"/>
              </a:rPr>
              <a:t>giaTri</a:t>
            </a:r>
            <a:r>
              <a:rPr kumimoji="0" lang="en-US" sz="1800" b="0" i="0" u="none" strike="noStrike" kern="0" cap="none" spc="0" normalizeH="0" baseline="0" noProof="0" dirty="0" smtClean="0">
                <a:ln>
                  <a:noFill/>
                </a:ln>
                <a:solidFill>
                  <a:srgbClr val="0000FF"/>
                </a:solidFill>
                <a:effectLst/>
                <a:uLnTx/>
                <a:uFillTx/>
                <a:latin typeface="Consolas"/>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srgbClr val="0000FF"/>
                </a:solidFill>
                <a:effectLst/>
                <a:uLnTx/>
                <a:uFillTx/>
                <a:latin typeface="Consolas"/>
              </a:rPr>
              <a:t>    }</a:t>
            </a:r>
            <a:endParaRPr kumimoji="0" lang="en-US" sz="1800" b="0" i="0" u="none" strike="noStrike" kern="0" cap="none" spc="0" normalizeH="0" baseline="0" noProof="0" dirty="0" smtClean="0">
              <a:ln>
                <a:noFill/>
              </a:ln>
              <a:solidFill>
                <a:srgbClr val="000066"/>
              </a:solidFill>
              <a:effectLst/>
              <a:uLnTx/>
              <a:uFillTx/>
              <a:latin typeface="Arial"/>
            </a:endParaRPr>
          </a:p>
        </p:txBody>
      </p:sp>
    </p:spTree>
    <p:extLst>
      <p:ext uri="{BB962C8B-B14F-4D97-AF65-F5344CB8AC3E}">
        <p14:creationId xmlns:p14="http://schemas.microsoft.com/office/powerpoint/2010/main" val="419521462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Thuộc tính là kết quả xử lý</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TextBox 9"/>
          <p:cNvSpPr txBox="1"/>
          <p:nvPr/>
        </p:nvSpPr>
        <p:spPr>
          <a:xfrm>
            <a:off x="152400" y="1219200"/>
            <a:ext cx="8991600" cy="4493538"/>
          </a:xfrm>
          <a:prstGeom prst="rect">
            <a:avLst/>
          </a:prstGeom>
          <a:noFill/>
        </p:spPr>
        <p:txBody>
          <a:bodyPr wrap="square" rtlCol="0">
            <a:spAutoFit/>
          </a:bodyPr>
          <a:lstStyle/>
          <a:p>
            <a:r>
              <a:rPr lang="en-US" sz="2000" dirty="0" smtClean="0">
                <a:solidFill>
                  <a:srgbClr val="000066"/>
                </a:solidFill>
                <a:latin typeface="Arial"/>
              </a:rPr>
              <a:t> </a:t>
            </a:r>
            <a:r>
              <a:rPr lang="en-US" sz="2200" dirty="0" smtClean="0">
                <a:solidFill>
                  <a:srgbClr val="0000FF"/>
                </a:solidFill>
                <a:latin typeface="Consolas"/>
              </a:rPr>
              <a:t>class </a:t>
            </a:r>
            <a:r>
              <a:rPr lang="en-US" sz="2200" dirty="0" err="1" smtClean="0">
                <a:solidFill>
                  <a:srgbClr val="2B91AF"/>
                </a:solidFill>
                <a:latin typeface="Consolas"/>
              </a:rPr>
              <a:t>PhanSo</a:t>
            </a:r>
            <a:endParaRPr lang="en-US" sz="2200" dirty="0" smtClean="0">
              <a:solidFill>
                <a:srgbClr val="2B91AF"/>
              </a:solidFill>
              <a:latin typeface="Consolas"/>
            </a:endParaRPr>
          </a:p>
          <a:p>
            <a:r>
              <a:rPr lang="en-US" sz="2200" dirty="0" smtClean="0">
                <a:solidFill>
                  <a:srgbClr val="2B91AF"/>
                </a:solidFill>
                <a:latin typeface="Consolas"/>
              </a:rPr>
              <a:t>{</a:t>
            </a:r>
          </a:p>
          <a:p>
            <a:r>
              <a:rPr lang="en-US" sz="2200" dirty="0" smtClean="0">
                <a:solidFill>
                  <a:srgbClr val="2B91AF"/>
                </a:solidFill>
                <a:latin typeface="Consolas"/>
              </a:rPr>
              <a:t>	</a:t>
            </a:r>
            <a:r>
              <a:rPr lang="en-US" sz="2200" dirty="0" smtClean="0">
                <a:solidFill>
                  <a:srgbClr val="0000FF"/>
                </a:solidFill>
                <a:latin typeface="Consolas"/>
              </a:rPr>
              <a:t>private </a:t>
            </a:r>
            <a:r>
              <a:rPr lang="en-US" sz="2200" dirty="0" err="1" smtClean="0">
                <a:solidFill>
                  <a:srgbClr val="0000FF"/>
                </a:solidFill>
                <a:latin typeface="Consolas"/>
              </a:rPr>
              <a:t>int</a:t>
            </a:r>
            <a:r>
              <a:rPr lang="en-US" sz="2200" dirty="0" smtClean="0">
                <a:solidFill>
                  <a:srgbClr val="0000FF"/>
                </a:solidFill>
                <a:latin typeface="Consolas"/>
              </a:rPr>
              <a:t> </a:t>
            </a:r>
            <a:r>
              <a:rPr lang="en-US" sz="2200" dirty="0" err="1" smtClean="0">
                <a:solidFill>
                  <a:srgbClr val="0000FF"/>
                </a:solidFill>
                <a:latin typeface="Consolas"/>
              </a:rPr>
              <a:t>tuSo</a:t>
            </a:r>
            <a:r>
              <a:rPr lang="en-US" sz="2200" dirty="0" smtClean="0">
                <a:solidFill>
                  <a:srgbClr val="0000FF"/>
                </a:solidFill>
                <a:latin typeface="Consolas"/>
              </a:rPr>
              <a:t>;</a:t>
            </a:r>
          </a:p>
          <a:p>
            <a:r>
              <a:rPr lang="en-US" sz="2200" dirty="0" smtClean="0">
                <a:solidFill>
                  <a:srgbClr val="0000FF"/>
                </a:solidFill>
                <a:latin typeface="Consolas"/>
              </a:rPr>
              <a:t>	private </a:t>
            </a:r>
            <a:r>
              <a:rPr lang="en-US" sz="2200" dirty="0" err="1" smtClean="0">
                <a:solidFill>
                  <a:srgbClr val="0000FF"/>
                </a:solidFill>
                <a:latin typeface="Consolas"/>
              </a:rPr>
              <a:t>int</a:t>
            </a:r>
            <a:r>
              <a:rPr lang="en-US" sz="2200" dirty="0" smtClean="0">
                <a:solidFill>
                  <a:srgbClr val="0000FF"/>
                </a:solidFill>
                <a:latin typeface="Consolas"/>
              </a:rPr>
              <a:t> </a:t>
            </a:r>
            <a:r>
              <a:rPr lang="en-US" sz="2200" dirty="0" err="1" smtClean="0">
                <a:solidFill>
                  <a:srgbClr val="0000FF"/>
                </a:solidFill>
                <a:latin typeface="Consolas"/>
              </a:rPr>
              <a:t>mauSo</a:t>
            </a:r>
            <a:r>
              <a:rPr lang="en-US" sz="2200" dirty="0" smtClean="0">
                <a:solidFill>
                  <a:srgbClr val="0000FF"/>
                </a:solidFill>
                <a:latin typeface="Consolas"/>
              </a:rPr>
              <a:t>;</a:t>
            </a:r>
          </a:p>
          <a:p>
            <a:r>
              <a:rPr lang="en-US" sz="2200" dirty="0" smtClean="0">
                <a:solidFill>
                  <a:srgbClr val="0000FF"/>
                </a:solidFill>
                <a:latin typeface="Consolas"/>
              </a:rPr>
              <a:t>	private double </a:t>
            </a:r>
            <a:r>
              <a:rPr lang="en-US" sz="2200" dirty="0" err="1" smtClean="0">
                <a:solidFill>
                  <a:srgbClr val="0000FF"/>
                </a:solidFill>
                <a:latin typeface="Consolas"/>
              </a:rPr>
              <a:t>giaTri</a:t>
            </a:r>
            <a:r>
              <a:rPr lang="en-US" sz="2200" dirty="0" smtClean="0">
                <a:solidFill>
                  <a:srgbClr val="0000FF"/>
                </a:solidFill>
                <a:latin typeface="Consolas"/>
              </a:rPr>
              <a:t>;</a:t>
            </a:r>
          </a:p>
          <a:p>
            <a:r>
              <a:rPr lang="en-US" sz="2200" dirty="0" smtClean="0">
                <a:solidFill>
                  <a:srgbClr val="0000FF"/>
                </a:solidFill>
                <a:latin typeface="Consolas"/>
              </a:rPr>
              <a:t>	public </a:t>
            </a:r>
            <a:r>
              <a:rPr lang="en-US" sz="2200" dirty="0" err="1" smtClean="0">
                <a:solidFill>
                  <a:srgbClr val="0000FF"/>
                </a:solidFill>
                <a:latin typeface="Consolas"/>
              </a:rPr>
              <a:t>int</a:t>
            </a:r>
            <a:r>
              <a:rPr lang="en-US" sz="2200" dirty="0" smtClean="0">
                <a:solidFill>
                  <a:srgbClr val="0000FF"/>
                </a:solidFill>
                <a:latin typeface="Consolas"/>
              </a:rPr>
              <a:t> </a:t>
            </a:r>
            <a:r>
              <a:rPr lang="en-US" sz="2200" dirty="0" err="1" smtClean="0">
                <a:solidFill>
                  <a:srgbClr val="0000FF"/>
                </a:solidFill>
                <a:latin typeface="Consolas"/>
              </a:rPr>
              <a:t>TuSo</a:t>
            </a:r>
            <a:r>
              <a:rPr lang="en-US" sz="2200" dirty="0" smtClean="0">
                <a:solidFill>
                  <a:srgbClr val="0000FF"/>
                </a:solidFill>
                <a:latin typeface="Consolas"/>
              </a:rPr>
              <a:t>{…}</a:t>
            </a:r>
          </a:p>
          <a:p>
            <a:r>
              <a:rPr lang="en-US" sz="2200" dirty="0" smtClean="0">
                <a:solidFill>
                  <a:srgbClr val="0000FF"/>
                </a:solidFill>
                <a:latin typeface="Consolas"/>
              </a:rPr>
              <a:t>	public </a:t>
            </a:r>
            <a:r>
              <a:rPr lang="en-US" sz="2200" dirty="0" err="1" smtClean="0">
                <a:solidFill>
                  <a:srgbClr val="0000FF"/>
                </a:solidFill>
                <a:latin typeface="Consolas"/>
              </a:rPr>
              <a:t>int</a:t>
            </a:r>
            <a:r>
              <a:rPr lang="en-US" sz="2200" dirty="0" smtClean="0">
                <a:solidFill>
                  <a:srgbClr val="0000FF"/>
                </a:solidFill>
                <a:latin typeface="Consolas"/>
              </a:rPr>
              <a:t> </a:t>
            </a:r>
            <a:r>
              <a:rPr lang="en-US" sz="2200" dirty="0" err="1" smtClean="0">
                <a:solidFill>
                  <a:srgbClr val="0000FF"/>
                </a:solidFill>
                <a:latin typeface="Consolas"/>
              </a:rPr>
              <a:t>MauSo</a:t>
            </a:r>
            <a:r>
              <a:rPr lang="en-US" sz="2200" dirty="0" smtClean="0">
                <a:solidFill>
                  <a:srgbClr val="0000FF"/>
                </a:solidFill>
                <a:latin typeface="Consolas"/>
              </a:rPr>
              <a:t>{…}</a:t>
            </a:r>
          </a:p>
          <a:p>
            <a:endParaRPr lang="en-US" sz="2200" dirty="0" smtClean="0">
              <a:solidFill>
                <a:srgbClr val="0000FF"/>
              </a:solidFill>
              <a:latin typeface="Consolas"/>
            </a:endParaRPr>
          </a:p>
          <a:p>
            <a:r>
              <a:rPr lang="en-US" sz="2200" dirty="0" smtClean="0">
                <a:solidFill>
                  <a:srgbClr val="FF0000"/>
                </a:solidFill>
                <a:latin typeface="Consolas"/>
              </a:rPr>
              <a:t>        public double </a:t>
            </a:r>
            <a:r>
              <a:rPr lang="en-US" sz="2200" dirty="0" err="1" smtClean="0">
                <a:solidFill>
                  <a:srgbClr val="FF0000"/>
                </a:solidFill>
                <a:latin typeface="Consolas"/>
              </a:rPr>
              <a:t>GiaTri</a:t>
            </a:r>
            <a:endParaRPr lang="en-US" sz="2200" dirty="0" smtClean="0">
              <a:solidFill>
                <a:srgbClr val="FF0000"/>
              </a:solidFill>
              <a:latin typeface="Consolas"/>
            </a:endParaRPr>
          </a:p>
          <a:p>
            <a:r>
              <a:rPr lang="en-US" sz="2200" dirty="0" smtClean="0">
                <a:solidFill>
                  <a:srgbClr val="FF0000"/>
                </a:solidFill>
                <a:latin typeface="Consolas"/>
              </a:rPr>
              <a:t>        {</a:t>
            </a:r>
          </a:p>
          <a:p>
            <a:r>
              <a:rPr lang="en-US" sz="2200" dirty="0" smtClean="0">
                <a:solidFill>
                  <a:srgbClr val="FF0000"/>
                </a:solidFill>
                <a:latin typeface="Consolas"/>
              </a:rPr>
              <a:t>            get { return (double)</a:t>
            </a:r>
            <a:r>
              <a:rPr lang="en-US" sz="2200" dirty="0" err="1" smtClean="0">
                <a:solidFill>
                  <a:srgbClr val="FF0000"/>
                </a:solidFill>
                <a:latin typeface="Consolas"/>
              </a:rPr>
              <a:t>tuSo</a:t>
            </a:r>
            <a:r>
              <a:rPr lang="en-US" sz="2200" dirty="0" smtClean="0">
                <a:solidFill>
                  <a:srgbClr val="FF0000"/>
                </a:solidFill>
                <a:latin typeface="Consolas"/>
              </a:rPr>
              <a:t> / (double)</a:t>
            </a:r>
            <a:r>
              <a:rPr lang="en-US" sz="2200" dirty="0" err="1" smtClean="0">
                <a:solidFill>
                  <a:srgbClr val="FF0000"/>
                </a:solidFill>
                <a:latin typeface="Consolas"/>
              </a:rPr>
              <a:t>mauSo</a:t>
            </a:r>
            <a:r>
              <a:rPr lang="en-US" sz="2200" dirty="0" smtClean="0">
                <a:solidFill>
                  <a:srgbClr val="FF0000"/>
                </a:solidFill>
                <a:latin typeface="Consolas"/>
              </a:rPr>
              <a:t>; }</a:t>
            </a:r>
          </a:p>
          <a:p>
            <a:r>
              <a:rPr lang="en-US" sz="2200" dirty="0" smtClean="0">
                <a:solidFill>
                  <a:srgbClr val="FF0000"/>
                </a:solidFill>
                <a:latin typeface="Consolas"/>
              </a:rPr>
              <a:t>        }</a:t>
            </a:r>
          </a:p>
          <a:p>
            <a:r>
              <a:rPr lang="en-US" sz="2200" dirty="0" smtClean="0">
                <a:solidFill>
                  <a:srgbClr val="0000FF"/>
                </a:solidFill>
                <a:latin typeface="Consolas"/>
              </a:rPr>
              <a:t>}</a:t>
            </a:r>
          </a:p>
        </p:txBody>
      </p:sp>
    </p:spTree>
    <p:extLst>
      <p:ext uri="{BB962C8B-B14F-4D97-AF65-F5344CB8AC3E}">
        <p14:creationId xmlns:p14="http://schemas.microsoft.com/office/powerpoint/2010/main" val="28682714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Toán tử</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Các phép tính +, -, *, /</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Phép so sánh &gt;, &lt;, &gt;=, &lt;=</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Các kiểu xây dựng sẵn (int, string, double…) sử dụng được toán tử.</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Các kiểu do người dùng tạo cũng cần toán tử</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Ví dụ: </a:t>
            </a:r>
          </a:p>
          <a:p>
            <a:pPr marL="1143000" marR="0" lvl="2" indent="-228600" algn="just" defTabSz="914400" rtl="0" eaLnBrk="1" fontAlgn="base" latinLnBrk="0" hangingPunct="1">
              <a:lnSpc>
                <a:spcPct val="100000"/>
              </a:lnSpc>
              <a:spcBef>
                <a:spcPct val="20000"/>
              </a:spcBef>
              <a:spcAft>
                <a:spcPct val="0"/>
              </a:spcAft>
              <a:buClr>
                <a:srgbClr val="000066"/>
              </a:buClr>
              <a:buSzTx/>
              <a:buFontTx/>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Phân số</a:t>
            </a:r>
          </a:p>
          <a:p>
            <a:pPr marL="1143000" marR="0" lvl="2" indent="-228600" algn="just" defTabSz="914400" rtl="0" eaLnBrk="1" fontAlgn="base" latinLnBrk="0" hangingPunct="1">
              <a:lnSpc>
                <a:spcPct val="100000"/>
              </a:lnSpc>
              <a:spcBef>
                <a:spcPct val="20000"/>
              </a:spcBef>
              <a:spcAft>
                <a:spcPct val="0"/>
              </a:spcAft>
              <a:buClr>
                <a:srgbClr val="000066"/>
              </a:buClr>
              <a:buSzTx/>
              <a:buFontTx/>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Số La Mã</a:t>
            </a:r>
            <a:endParaRPr kumimoji="0" lang="en-US" sz="2800" b="0" i="0" u="none" strike="noStrike" kern="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56891190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Thực hiện bằng Hàm</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Xây dựng hàm để thực hiện tính toán</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11" name="TextBox 10"/>
          <p:cNvSpPr txBox="1"/>
          <p:nvPr/>
        </p:nvSpPr>
        <p:spPr>
          <a:xfrm>
            <a:off x="533400" y="1828800"/>
            <a:ext cx="8153400" cy="3693319"/>
          </a:xfrm>
          <a:prstGeom prst="rect">
            <a:avLst/>
          </a:prstGeom>
          <a:noFill/>
        </p:spPr>
        <p:txBody>
          <a:bodyPr wrap="square" rtlCol="0">
            <a:spAutoFit/>
          </a:bodyPr>
          <a:lstStyle/>
          <a:p>
            <a:r>
              <a:rPr lang="en-US" dirty="0" smtClean="0">
                <a:solidFill>
                  <a:srgbClr val="0000FF"/>
                </a:solidFill>
                <a:latin typeface="Consolas"/>
              </a:rPr>
              <a:t>class </a:t>
            </a:r>
            <a:r>
              <a:rPr lang="en-US" dirty="0" err="1" smtClean="0">
                <a:solidFill>
                  <a:srgbClr val="2B91AF"/>
                </a:solidFill>
                <a:latin typeface="Consolas"/>
              </a:rPr>
              <a:t>PhanSo</a:t>
            </a:r>
            <a:endParaRPr lang="en-US" dirty="0" smtClean="0">
              <a:solidFill>
                <a:srgbClr val="2B91AF"/>
              </a:solidFill>
              <a:latin typeface="Consolas"/>
            </a:endParaRPr>
          </a:p>
          <a:p>
            <a:r>
              <a:rPr lang="en-US" dirty="0" smtClean="0">
                <a:solidFill>
                  <a:srgbClr val="2B91AF"/>
                </a:solidFill>
                <a:latin typeface="Consolas"/>
              </a:rPr>
              <a:t>    {</a:t>
            </a:r>
          </a:p>
          <a:p>
            <a:r>
              <a:rPr lang="en-US" dirty="0" smtClean="0">
                <a:solidFill>
                  <a:srgbClr val="2B91AF"/>
                </a:solidFill>
                <a:latin typeface="Consolas"/>
              </a:rPr>
              <a:t>        </a:t>
            </a:r>
            <a:r>
              <a:rPr lang="en-US" dirty="0" smtClean="0">
                <a:solidFill>
                  <a:srgbClr val="0000FF"/>
                </a:solidFill>
                <a:latin typeface="Consolas"/>
              </a:rPr>
              <a:t>private </a:t>
            </a:r>
            <a:r>
              <a:rPr lang="en-US" dirty="0" err="1" smtClean="0">
                <a:solidFill>
                  <a:srgbClr val="0000FF"/>
                </a:solidFill>
                <a:latin typeface="Consolas"/>
              </a:rPr>
              <a:t>int</a:t>
            </a:r>
            <a:r>
              <a:rPr lang="en-US" dirty="0" smtClean="0">
                <a:solidFill>
                  <a:srgbClr val="0000FF"/>
                </a:solidFill>
                <a:latin typeface="Consolas"/>
              </a:rPr>
              <a:t> </a:t>
            </a:r>
            <a:r>
              <a:rPr lang="en-US" dirty="0" err="1" smtClean="0">
                <a:solidFill>
                  <a:srgbClr val="0000FF"/>
                </a:solidFill>
                <a:latin typeface="Consolas"/>
              </a:rPr>
              <a:t>tuSo</a:t>
            </a:r>
            <a:r>
              <a:rPr lang="en-US" dirty="0" smtClean="0">
                <a:solidFill>
                  <a:srgbClr val="0000FF"/>
                </a:solidFill>
                <a:latin typeface="Consolas"/>
              </a:rPr>
              <a:t>;</a:t>
            </a:r>
          </a:p>
          <a:p>
            <a:r>
              <a:rPr lang="en-US" dirty="0" smtClean="0">
                <a:solidFill>
                  <a:srgbClr val="0000FF"/>
                </a:solidFill>
                <a:latin typeface="Consolas"/>
              </a:rPr>
              <a:t>        private </a:t>
            </a:r>
            <a:r>
              <a:rPr lang="en-US" dirty="0" err="1" smtClean="0">
                <a:solidFill>
                  <a:srgbClr val="0000FF"/>
                </a:solidFill>
                <a:latin typeface="Consolas"/>
              </a:rPr>
              <a:t>int</a:t>
            </a:r>
            <a:r>
              <a:rPr lang="en-US" dirty="0" smtClean="0">
                <a:solidFill>
                  <a:srgbClr val="0000FF"/>
                </a:solidFill>
                <a:latin typeface="Consolas"/>
              </a:rPr>
              <a:t> </a:t>
            </a:r>
            <a:r>
              <a:rPr lang="en-US" dirty="0" err="1" smtClean="0">
                <a:solidFill>
                  <a:srgbClr val="0000FF"/>
                </a:solidFill>
                <a:latin typeface="Consolas"/>
              </a:rPr>
              <a:t>mauSo</a:t>
            </a:r>
            <a:r>
              <a:rPr lang="en-US" dirty="0" smtClean="0">
                <a:solidFill>
                  <a:srgbClr val="0000FF"/>
                </a:solidFill>
                <a:latin typeface="Consolas"/>
              </a:rPr>
              <a:t>;</a:t>
            </a:r>
          </a:p>
          <a:p>
            <a:r>
              <a:rPr lang="en-US" dirty="0" smtClean="0">
                <a:solidFill>
                  <a:srgbClr val="0000FF"/>
                </a:solidFill>
                <a:latin typeface="Consolas"/>
              </a:rPr>
              <a:t>        </a:t>
            </a:r>
            <a:r>
              <a:rPr lang="en-US" dirty="0" smtClean="0">
                <a:solidFill>
                  <a:srgbClr val="FF0000"/>
                </a:solidFill>
                <a:latin typeface="Consolas"/>
              </a:rPr>
              <a:t>public </a:t>
            </a:r>
            <a:r>
              <a:rPr lang="en-US" dirty="0" err="1" smtClean="0">
                <a:solidFill>
                  <a:srgbClr val="FF0000"/>
                </a:solidFill>
                <a:latin typeface="Consolas"/>
              </a:rPr>
              <a:t>PhanSo</a:t>
            </a:r>
            <a:r>
              <a:rPr lang="en-US" dirty="0" smtClean="0">
                <a:solidFill>
                  <a:srgbClr val="FF0000"/>
                </a:solidFill>
                <a:latin typeface="Consolas"/>
              </a:rPr>
              <a:t> Cong(</a:t>
            </a:r>
            <a:r>
              <a:rPr lang="en-US" dirty="0" err="1" smtClean="0">
                <a:solidFill>
                  <a:srgbClr val="FF0000"/>
                </a:solidFill>
                <a:latin typeface="Consolas"/>
              </a:rPr>
              <a:t>PhanSo</a:t>
            </a:r>
            <a:r>
              <a:rPr lang="en-US" dirty="0" smtClean="0">
                <a:solidFill>
                  <a:srgbClr val="FF0000"/>
                </a:solidFill>
                <a:latin typeface="Consolas"/>
              </a:rPr>
              <a:t> b)</a:t>
            </a:r>
          </a:p>
          <a:p>
            <a:r>
              <a:rPr lang="en-US" dirty="0" smtClean="0">
                <a:solidFill>
                  <a:srgbClr val="FF0000"/>
                </a:solidFill>
                <a:latin typeface="Consolas"/>
              </a:rPr>
              <a:t>        {</a:t>
            </a:r>
          </a:p>
          <a:p>
            <a:r>
              <a:rPr lang="en-US" dirty="0" smtClean="0">
                <a:solidFill>
                  <a:srgbClr val="FF0000"/>
                </a:solidFill>
                <a:latin typeface="Consolas"/>
              </a:rPr>
              <a:t>            </a:t>
            </a:r>
            <a:r>
              <a:rPr lang="en-US" dirty="0" err="1" smtClean="0">
                <a:solidFill>
                  <a:srgbClr val="FF0000"/>
                </a:solidFill>
                <a:latin typeface="Consolas"/>
              </a:rPr>
              <a:t>PhanSo</a:t>
            </a:r>
            <a:r>
              <a:rPr lang="en-US" dirty="0" smtClean="0">
                <a:solidFill>
                  <a:srgbClr val="FF0000"/>
                </a:solidFill>
                <a:latin typeface="Consolas"/>
              </a:rPr>
              <a:t> c = new </a:t>
            </a:r>
            <a:r>
              <a:rPr lang="en-US" dirty="0" err="1" smtClean="0">
                <a:solidFill>
                  <a:srgbClr val="FF0000"/>
                </a:solidFill>
                <a:latin typeface="Consolas"/>
              </a:rPr>
              <a:t>PhanSo</a:t>
            </a:r>
            <a:r>
              <a:rPr lang="en-US" dirty="0" smtClean="0">
                <a:solidFill>
                  <a:srgbClr val="FF0000"/>
                </a:solidFill>
                <a:latin typeface="Consolas"/>
              </a:rPr>
              <a:t>();</a:t>
            </a:r>
          </a:p>
          <a:p>
            <a:r>
              <a:rPr lang="en-US" dirty="0" smtClean="0">
                <a:solidFill>
                  <a:srgbClr val="FF0000"/>
                </a:solidFill>
                <a:latin typeface="Consolas"/>
              </a:rPr>
              <a:t>            </a:t>
            </a:r>
            <a:r>
              <a:rPr lang="en-US" dirty="0" err="1" smtClean="0">
                <a:solidFill>
                  <a:srgbClr val="FF0000"/>
                </a:solidFill>
                <a:latin typeface="Consolas"/>
              </a:rPr>
              <a:t>c.TuSo</a:t>
            </a:r>
            <a:r>
              <a:rPr lang="en-US" dirty="0" smtClean="0">
                <a:solidFill>
                  <a:srgbClr val="FF0000"/>
                </a:solidFill>
                <a:latin typeface="Consolas"/>
              </a:rPr>
              <a:t> = </a:t>
            </a:r>
            <a:r>
              <a:rPr lang="en-US" dirty="0" err="1" smtClean="0">
                <a:solidFill>
                  <a:srgbClr val="FF0000"/>
                </a:solidFill>
                <a:latin typeface="Consolas"/>
              </a:rPr>
              <a:t>this.MauSo</a:t>
            </a:r>
            <a:r>
              <a:rPr lang="en-US" dirty="0" smtClean="0">
                <a:solidFill>
                  <a:srgbClr val="FF0000"/>
                </a:solidFill>
                <a:latin typeface="Consolas"/>
              </a:rPr>
              <a:t> * </a:t>
            </a:r>
            <a:r>
              <a:rPr lang="en-US" dirty="0" err="1" smtClean="0">
                <a:solidFill>
                  <a:srgbClr val="FF0000"/>
                </a:solidFill>
                <a:latin typeface="Consolas"/>
              </a:rPr>
              <a:t>b.TuSo</a:t>
            </a:r>
            <a:r>
              <a:rPr lang="en-US" dirty="0" smtClean="0">
                <a:solidFill>
                  <a:srgbClr val="FF0000"/>
                </a:solidFill>
                <a:latin typeface="Consolas"/>
              </a:rPr>
              <a:t> + </a:t>
            </a:r>
            <a:r>
              <a:rPr lang="en-US" dirty="0" err="1" smtClean="0">
                <a:solidFill>
                  <a:srgbClr val="FF0000"/>
                </a:solidFill>
                <a:latin typeface="Consolas"/>
              </a:rPr>
              <a:t>this.TuSo</a:t>
            </a:r>
            <a:r>
              <a:rPr lang="en-US" dirty="0" smtClean="0">
                <a:solidFill>
                  <a:srgbClr val="FF0000"/>
                </a:solidFill>
                <a:latin typeface="Consolas"/>
              </a:rPr>
              <a:t> * </a:t>
            </a:r>
            <a:r>
              <a:rPr lang="en-US" dirty="0" err="1" smtClean="0">
                <a:solidFill>
                  <a:srgbClr val="FF0000"/>
                </a:solidFill>
                <a:latin typeface="Consolas"/>
              </a:rPr>
              <a:t>b.MauSo</a:t>
            </a:r>
            <a:r>
              <a:rPr lang="en-US" dirty="0" smtClean="0">
                <a:solidFill>
                  <a:srgbClr val="FF0000"/>
                </a:solidFill>
                <a:latin typeface="Consolas"/>
              </a:rPr>
              <a:t>;</a:t>
            </a:r>
          </a:p>
          <a:p>
            <a:r>
              <a:rPr lang="en-US" dirty="0" smtClean="0">
                <a:solidFill>
                  <a:srgbClr val="FF0000"/>
                </a:solidFill>
                <a:latin typeface="Consolas"/>
              </a:rPr>
              <a:t>            </a:t>
            </a:r>
            <a:r>
              <a:rPr lang="en-US" dirty="0" err="1" smtClean="0">
                <a:solidFill>
                  <a:srgbClr val="FF0000"/>
                </a:solidFill>
                <a:latin typeface="Consolas"/>
              </a:rPr>
              <a:t>c.MauSo</a:t>
            </a:r>
            <a:r>
              <a:rPr lang="en-US" dirty="0" smtClean="0">
                <a:solidFill>
                  <a:srgbClr val="FF0000"/>
                </a:solidFill>
                <a:latin typeface="Consolas"/>
              </a:rPr>
              <a:t> = </a:t>
            </a:r>
            <a:r>
              <a:rPr lang="en-US" dirty="0" err="1" smtClean="0">
                <a:solidFill>
                  <a:srgbClr val="FF0000"/>
                </a:solidFill>
                <a:latin typeface="Consolas"/>
              </a:rPr>
              <a:t>this.MauSo</a:t>
            </a:r>
            <a:r>
              <a:rPr lang="en-US" dirty="0" smtClean="0">
                <a:solidFill>
                  <a:srgbClr val="FF0000"/>
                </a:solidFill>
                <a:latin typeface="Consolas"/>
              </a:rPr>
              <a:t> * </a:t>
            </a:r>
            <a:r>
              <a:rPr lang="en-US" dirty="0" err="1" smtClean="0">
                <a:solidFill>
                  <a:srgbClr val="FF0000"/>
                </a:solidFill>
                <a:latin typeface="Consolas"/>
              </a:rPr>
              <a:t>b.MauSo</a:t>
            </a:r>
            <a:r>
              <a:rPr lang="en-US" dirty="0" smtClean="0">
                <a:solidFill>
                  <a:srgbClr val="FF0000"/>
                </a:solidFill>
                <a:latin typeface="Consolas"/>
              </a:rPr>
              <a:t>;</a:t>
            </a:r>
          </a:p>
          <a:p>
            <a:r>
              <a:rPr lang="en-US" dirty="0" smtClean="0">
                <a:solidFill>
                  <a:srgbClr val="FF0000"/>
                </a:solidFill>
                <a:latin typeface="Consolas"/>
              </a:rPr>
              <a:t>            return c;</a:t>
            </a:r>
          </a:p>
          <a:p>
            <a:r>
              <a:rPr lang="en-US" dirty="0" smtClean="0">
                <a:solidFill>
                  <a:srgbClr val="FF0000"/>
                </a:solidFill>
                <a:latin typeface="Consolas"/>
              </a:rPr>
              <a:t>        }</a:t>
            </a:r>
          </a:p>
          <a:p>
            <a:r>
              <a:rPr lang="en-US" dirty="0" smtClean="0">
                <a:solidFill>
                  <a:srgbClr val="0000FF"/>
                </a:solidFill>
                <a:latin typeface="Consolas"/>
              </a:rPr>
              <a:t>}</a:t>
            </a:r>
          </a:p>
          <a:p>
            <a:endParaRPr lang="en-US" dirty="0">
              <a:solidFill>
                <a:srgbClr val="000066"/>
              </a:solidFill>
              <a:latin typeface="Arial"/>
            </a:endParaRPr>
          </a:p>
        </p:txBody>
      </p:sp>
    </p:spTree>
    <p:extLst>
      <p:ext uri="{BB962C8B-B14F-4D97-AF65-F5344CB8AC3E}">
        <p14:creationId xmlns:p14="http://schemas.microsoft.com/office/powerpoint/2010/main" val="33622334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Sử dụng toán tử</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2" name="TextBox 11"/>
          <p:cNvSpPr txBox="1"/>
          <p:nvPr/>
        </p:nvSpPr>
        <p:spPr>
          <a:xfrm>
            <a:off x="76200" y="1219200"/>
            <a:ext cx="9047670" cy="3077766"/>
          </a:xfrm>
          <a:prstGeom prst="rect">
            <a:avLst/>
          </a:prstGeom>
          <a:noFill/>
        </p:spPr>
        <p:txBody>
          <a:bodyPr wrap="none" rtlCol="0">
            <a:spAutoFit/>
          </a:bodyPr>
          <a:lstStyle/>
          <a:p>
            <a:r>
              <a:rPr lang="en-US" sz="2200" dirty="0" smtClean="0">
                <a:solidFill>
                  <a:srgbClr val="0000FF"/>
                </a:solidFill>
                <a:latin typeface="Consolas"/>
              </a:rPr>
              <a:t>public static </a:t>
            </a:r>
            <a:r>
              <a:rPr lang="en-US" sz="2200" dirty="0" err="1" smtClean="0">
                <a:solidFill>
                  <a:srgbClr val="2B91AF"/>
                </a:solidFill>
                <a:latin typeface="Consolas"/>
              </a:rPr>
              <a:t>PhanSo</a:t>
            </a:r>
            <a:r>
              <a:rPr lang="en-US" sz="2200" dirty="0" smtClean="0">
                <a:solidFill>
                  <a:srgbClr val="2B91AF"/>
                </a:solidFill>
                <a:latin typeface="Consolas"/>
              </a:rPr>
              <a:t> </a:t>
            </a:r>
            <a:r>
              <a:rPr lang="en-US" sz="2200" dirty="0" smtClean="0">
                <a:solidFill>
                  <a:srgbClr val="0000FF"/>
                </a:solidFill>
                <a:latin typeface="Consolas"/>
              </a:rPr>
              <a:t>operator </a:t>
            </a:r>
            <a:r>
              <a:rPr lang="en-US" sz="2200" dirty="0" smtClean="0">
                <a:solidFill>
                  <a:srgbClr val="FF0000"/>
                </a:solidFill>
                <a:latin typeface="Consolas"/>
              </a:rPr>
              <a:t>+</a:t>
            </a:r>
            <a:r>
              <a:rPr lang="en-US" sz="2200" dirty="0" smtClean="0">
                <a:solidFill>
                  <a:srgbClr val="0000FF"/>
                </a:solidFill>
                <a:latin typeface="Consolas"/>
              </a:rPr>
              <a:t>(</a:t>
            </a:r>
            <a:r>
              <a:rPr lang="en-US" sz="2200" dirty="0" err="1" smtClean="0">
                <a:solidFill>
                  <a:srgbClr val="2B91AF"/>
                </a:solidFill>
                <a:latin typeface="Consolas"/>
              </a:rPr>
              <a:t>PhanSo</a:t>
            </a:r>
            <a:r>
              <a:rPr lang="en-US" sz="2200" dirty="0" smtClean="0">
                <a:solidFill>
                  <a:srgbClr val="2B91AF"/>
                </a:solidFill>
                <a:latin typeface="Consolas"/>
              </a:rPr>
              <a:t> </a:t>
            </a:r>
            <a:r>
              <a:rPr lang="en-US" sz="2200" dirty="0" err="1" smtClean="0">
                <a:solidFill>
                  <a:srgbClr val="2B91AF"/>
                </a:solidFill>
                <a:latin typeface="Consolas"/>
              </a:rPr>
              <a:t>trai</a:t>
            </a:r>
            <a:r>
              <a:rPr lang="en-US" sz="2200" dirty="0" smtClean="0">
                <a:solidFill>
                  <a:srgbClr val="2B91AF"/>
                </a:solidFill>
                <a:latin typeface="Consolas"/>
              </a:rPr>
              <a:t>, </a:t>
            </a:r>
            <a:r>
              <a:rPr lang="en-US" sz="2200" dirty="0" err="1" smtClean="0">
                <a:solidFill>
                  <a:srgbClr val="2B91AF"/>
                </a:solidFill>
                <a:latin typeface="Consolas"/>
              </a:rPr>
              <a:t>PhanSo</a:t>
            </a:r>
            <a:r>
              <a:rPr lang="en-US" sz="2200" dirty="0" smtClean="0">
                <a:solidFill>
                  <a:srgbClr val="2B91AF"/>
                </a:solidFill>
                <a:latin typeface="Consolas"/>
              </a:rPr>
              <a:t> </a:t>
            </a:r>
            <a:r>
              <a:rPr lang="en-US" sz="2200" dirty="0" err="1" smtClean="0">
                <a:solidFill>
                  <a:srgbClr val="2B91AF"/>
                </a:solidFill>
                <a:latin typeface="Consolas"/>
              </a:rPr>
              <a:t>phai</a:t>
            </a:r>
            <a:r>
              <a:rPr lang="en-US" sz="2200" dirty="0" smtClean="0">
                <a:solidFill>
                  <a:srgbClr val="2B91AF"/>
                </a:solidFill>
                <a:latin typeface="Consolas"/>
              </a:rPr>
              <a:t>)</a:t>
            </a:r>
          </a:p>
          <a:p>
            <a:r>
              <a:rPr lang="en-US" sz="2200" dirty="0" smtClean="0">
                <a:solidFill>
                  <a:srgbClr val="2B91AF"/>
                </a:solidFill>
                <a:latin typeface="Consolas"/>
              </a:rPr>
              <a:t>{</a:t>
            </a:r>
          </a:p>
          <a:p>
            <a:r>
              <a:rPr lang="en-US" sz="2200" dirty="0" smtClean="0">
                <a:solidFill>
                  <a:srgbClr val="2B91AF"/>
                </a:solidFill>
                <a:latin typeface="Consolas"/>
              </a:rPr>
              <a:t>	</a:t>
            </a:r>
            <a:r>
              <a:rPr lang="en-US" sz="2200" dirty="0" err="1" smtClean="0">
                <a:solidFill>
                  <a:srgbClr val="2B91AF"/>
                </a:solidFill>
                <a:latin typeface="Consolas"/>
              </a:rPr>
              <a:t>PhanSo</a:t>
            </a:r>
            <a:r>
              <a:rPr lang="en-US" sz="2200" dirty="0" smtClean="0">
                <a:solidFill>
                  <a:srgbClr val="2B91AF"/>
                </a:solidFill>
                <a:latin typeface="Consolas"/>
              </a:rPr>
              <a:t> c = </a:t>
            </a:r>
            <a:r>
              <a:rPr lang="en-US" sz="2200" dirty="0" smtClean="0">
                <a:solidFill>
                  <a:srgbClr val="0000FF"/>
                </a:solidFill>
                <a:latin typeface="Consolas"/>
              </a:rPr>
              <a:t>new </a:t>
            </a:r>
            <a:r>
              <a:rPr lang="en-US" sz="2200" dirty="0" err="1" smtClean="0">
                <a:solidFill>
                  <a:srgbClr val="2B91AF"/>
                </a:solidFill>
                <a:latin typeface="Consolas"/>
              </a:rPr>
              <a:t>PhanSo</a:t>
            </a:r>
            <a:r>
              <a:rPr lang="en-US" sz="2200" dirty="0" smtClean="0">
                <a:solidFill>
                  <a:srgbClr val="2B91AF"/>
                </a:solidFill>
                <a:latin typeface="Consolas"/>
              </a:rPr>
              <a:t>();</a:t>
            </a:r>
          </a:p>
          <a:p>
            <a:r>
              <a:rPr lang="en-US" sz="2200" dirty="0" smtClean="0">
                <a:solidFill>
                  <a:srgbClr val="2B91AF"/>
                </a:solidFill>
                <a:latin typeface="Consolas"/>
              </a:rPr>
              <a:t>	</a:t>
            </a:r>
            <a:r>
              <a:rPr lang="en-US" sz="2200" dirty="0" err="1" smtClean="0">
                <a:solidFill>
                  <a:srgbClr val="2B91AF"/>
                </a:solidFill>
                <a:latin typeface="Consolas"/>
              </a:rPr>
              <a:t>c.TuSo</a:t>
            </a:r>
            <a:r>
              <a:rPr lang="en-US" sz="2200" dirty="0" smtClean="0">
                <a:solidFill>
                  <a:srgbClr val="2B91AF"/>
                </a:solidFill>
                <a:latin typeface="Consolas"/>
              </a:rPr>
              <a:t> = </a:t>
            </a:r>
            <a:r>
              <a:rPr lang="en-US" sz="2200" dirty="0" err="1" smtClean="0">
                <a:solidFill>
                  <a:srgbClr val="2B91AF"/>
                </a:solidFill>
                <a:latin typeface="Consolas"/>
              </a:rPr>
              <a:t>trai.MauSo</a:t>
            </a:r>
            <a:r>
              <a:rPr lang="en-US" sz="2200" dirty="0" smtClean="0">
                <a:solidFill>
                  <a:srgbClr val="2B91AF"/>
                </a:solidFill>
                <a:latin typeface="Consolas"/>
              </a:rPr>
              <a:t> * </a:t>
            </a:r>
            <a:r>
              <a:rPr lang="en-US" sz="2200" dirty="0" err="1" smtClean="0">
                <a:solidFill>
                  <a:srgbClr val="2B91AF"/>
                </a:solidFill>
                <a:latin typeface="Consolas"/>
              </a:rPr>
              <a:t>phai.TuSo</a:t>
            </a:r>
            <a:r>
              <a:rPr lang="en-US" sz="2200" dirty="0" smtClean="0">
                <a:solidFill>
                  <a:srgbClr val="2B91AF"/>
                </a:solidFill>
                <a:latin typeface="Consolas"/>
              </a:rPr>
              <a:t> </a:t>
            </a:r>
          </a:p>
          <a:p>
            <a:r>
              <a:rPr lang="en-US" sz="2200" dirty="0" smtClean="0">
                <a:solidFill>
                  <a:srgbClr val="2B91AF"/>
                </a:solidFill>
                <a:latin typeface="Consolas"/>
              </a:rPr>
              <a:t>		+ </a:t>
            </a:r>
            <a:r>
              <a:rPr lang="en-US" sz="2200" dirty="0" err="1" smtClean="0">
                <a:solidFill>
                  <a:srgbClr val="2B91AF"/>
                </a:solidFill>
                <a:latin typeface="Consolas"/>
              </a:rPr>
              <a:t>trai.TuSo</a:t>
            </a:r>
            <a:r>
              <a:rPr lang="en-US" sz="2200" dirty="0" smtClean="0">
                <a:solidFill>
                  <a:srgbClr val="2B91AF"/>
                </a:solidFill>
                <a:latin typeface="Consolas"/>
              </a:rPr>
              <a:t> * </a:t>
            </a:r>
            <a:r>
              <a:rPr lang="en-US" sz="2200" dirty="0" err="1" smtClean="0">
                <a:solidFill>
                  <a:srgbClr val="2B91AF"/>
                </a:solidFill>
                <a:latin typeface="Consolas"/>
              </a:rPr>
              <a:t>phai.MauSo</a:t>
            </a:r>
            <a:r>
              <a:rPr lang="en-US" sz="2200" dirty="0" smtClean="0">
                <a:solidFill>
                  <a:srgbClr val="2B91AF"/>
                </a:solidFill>
                <a:latin typeface="Consolas"/>
              </a:rPr>
              <a:t>;</a:t>
            </a:r>
          </a:p>
          <a:p>
            <a:r>
              <a:rPr lang="en-US" sz="2200" dirty="0" smtClean="0">
                <a:solidFill>
                  <a:srgbClr val="2B91AF"/>
                </a:solidFill>
                <a:latin typeface="Consolas"/>
              </a:rPr>
              <a:t>	</a:t>
            </a:r>
            <a:r>
              <a:rPr lang="en-US" sz="2200" dirty="0" err="1" smtClean="0">
                <a:solidFill>
                  <a:srgbClr val="2B91AF"/>
                </a:solidFill>
                <a:latin typeface="Consolas"/>
              </a:rPr>
              <a:t>c.MauSo</a:t>
            </a:r>
            <a:r>
              <a:rPr lang="en-US" sz="2200" dirty="0" smtClean="0">
                <a:solidFill>
                  <a:srgbClr val="2B91AF"/>
                </a:solidFill>
                <a:latin typeface="Consolas"/>
              </a:rPr>
              <a:t> = </a:t>
            </a:r>
            <a:r>
              <a:rPr lang="en-US" sz="2200" dirty="0" err="1" smtClean="0">
                <a:solidFill>
                  <a:srgbClr val="2B91AF"/>
                </a:solidFill>
                <a:latin typeface="Consolas"/>
              </a:rPr>
              <a:t>trai.MauSo</a:t>
            </a:r>
            <a:r>
              <a:rPr lang="en-US" sz="2200" dirty="0" smtClean="0">
                <a:solidFill>
                  <a:srgbClr val="2B91AF"/>
                </a:solidFill>
                <a:latin typeface="Consolas"/>
              </a:rPr>
              <a:t> * </a:t>
            </a:r>
            <a:r>
              <a:rPr lang="en-US" sz="2200" dirty="0" err="1" smtClean="0">
                <a:solidFill>
                  <a:srgbClr val="2B91AF"/>
                </a:solidFill>
                <a:latin typeface="Consolas"/>
              </a:rPr>
              <a:t>phai.MauSo</a:t>
            </a:r>
            <a:r>
              <a:rPr lang="en-US" sz="2200" dirty="0" smtClean="0">
                <a:solidFill>
                  <a:srgbClr val="2B91AF"/>
                </a:solidFill>
                <a:latin typeface="Consolas"/>
              </a:rPr>
              <a:t>;</a:t>
            </a:r>
          </a:p>
          <a:p>
            <a:r>
              <a:rPr lang="en-US" sz="2200" dirty="0" smtClean="0">
                <a:solidFill>
                  <a:srgbClr val="2B91AF"/>
                </a:solidFill>
                <a:latin typeface="Consolas"/>
              </a:rPr>
              <a:t>	</a:t>
            </a:r>
            <a:r>
              <a:rPr lang="en-US" sz="2200" dirty="0" smtClean="0">
                <a:solidFill>
                  <a:srgbClr val="0000FF"/>
                </a:solidFill>
                <a:latin typeface="Consolas"/>
              </a:rPr>
              <a:t>return c;</a:t>
            </a:r>
          </a:p>
          <a:p>
            <a:r>
              <a:rPr lang="en-US" sz="2200" dirty="0" smtClean="0">
                <a:solidFill>
                  <a:srgbClr val="0000FF"/>
                </a:solidFill>
                <a:latin typeface="Consolas"/>
              </a:rPr>
              <a:t>}</a:t>
            </a:r>
          </a:p>
          <a:p>
            <a:endParaRPr lang="en-US" dirty="0">
              <a:solidFill>
                <a:srgbClr val="000066"/>
              </a:solidFill>
              <a:latin typeface="Arial"/>
            </a:endParaRPr>
          </a:p>
        </p:txBody>
      </p:sp>
    </p:spTree>
    <p:extLst>
      <p:ext uri="{BB962C8B-B14F-4D97-AF65-F5344CB8AC3E}">
        <p14:creationId xmlns:p14="http://schemas.microsoft.com/office/powerpoint/2010/main" val="75396548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Sử dụng toán tử</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Các toán tử logic phải đi đôi với nhau</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&gt;</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và </a:t>
            </a: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&lt;</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&gt;=</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và </a:t>
            </a: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&lt;=</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a:t>
            </a:r>
            <a:r>
              <a:rPr kumimoji="0" lang="en-US" b="0" i="0" u="none" strike="noStrike" kern="0" cap="none" spc="0" normalizeH="0" baseline="0" noProof="0" smtClean="0">
                <a:ln>
                  <a:noFill/>
                </a:ln>
                <a:solidFill>
                  <a:srgbClr val="002060"/>
                </a:solidFill>
                <a:effectLst/>
                <a:uLnTx/>
                <a:uFillTx/>
                <a:latin typeface="Cambria" panose="02040503050406030204" pitchFamily="18" charset="0"/>
              </a:rPr>
              <a:t> và </a:t>
            </a:r>
            <a:r>
              <a:rPr kumimoji="0" lang="en-US" b="1" i="0" u="none" strike="noStrike" kern="0" cap="none" spc="0" normalizeH="0" baseline="0" noProof="0" smtClean="0">
                <a:ln>
                  <a:noFill/>
                </a:ln>
                <a:solidFill>
                  <a:srgbClr val="002060"/>
                </a:solidFill>
                <a:effectLst/>
                <a:uLnTx/>
                <a:uFillTx/>
                <a:latin typeface="Cambria" panose="02040503050406030204" pitchFamily="18" charset="0"/>
              </a:rPr>
              <a:t>!=</a:t>
            </a:r>
            <a:endParaRPr kumimoji="0" lang="en-US" b="1"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5540686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Lưu ý</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Sử dụng toán tử đúng chỗ, hợp lý</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Nên sử dụng đúng ý nghĩa toán tử (toán tử + thì nên là phép cộng)</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Sử dụng toán tử để thực hiện công việc đơn giản</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4049301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Service Method và Support Method</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Một</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lớp có nhiều phương thức, có những phương thức cung cấp ra ngoài cho các đối tượng khác sử dụng (public, gọi là Service method), có phương phức chỉ sử dụng trong lớp (private, gọi là Support Method).</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sz="2800" kern="0" baseline="0" smtClean="0">
                <a:solidFill>
                  <a:srgbClr val="002060"/>
                </a:solidFill>
                <a:latin typeface="Cambria" panose="02040503050406030204" pitchFamily="18" charset="0"/>
              </a:rPr>
              <a:t>Các</a:t>
            </a:r>
            <a:r>
              <a:rPr lang="en-US" sz="2800" kern="0" smtClean="0">
                <a:solidFill>
                  <a:srgbClr val="002060"/>
                </a:solidFill>
                <a:latin typeface="Cambria" panose="02040503050406030204" pitchFamily="18" charset="0"/>
              </a:rPr>
              <a:t> support method sẽ bổ trợ cho Service method</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78153504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Service Method và Support Method</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Rectangle 8"/>
          <p:cNvSpPr/>
          <p:nvPr/>
        </p:nvSpPr>
        <p:spPr>
          <a:xfrm>
            <a:off x="862488" y="1066800"/>
            <a:ext cx="7748112" cy="5355312"/>
          </a:xfrm>
          <a:prstGeom prst="rect">
            <a:avLst/>
          </a:prstGeom>
        </p:spPr>
        <p:txBody>
          <a:bodyPr wrap="square">
            <a:spAutoFit/>
          </a:bodyPr>
          <a:lstStyle/>
          <a:p>
            <a:r>
              <a:rPr lang="en-US">
                <a:solidFill>
                  <a:srgbClr val="0000FF"/>
                </a:solidFill>
                <a:highlight>
                  <a:srgbClr val="FFFFFF"/>
                </a:highlight>
                <a:latin typeface="Cambria" panose="02040503050406030204" pitchFamily="18" charset="0"/>
              </a:rPr>
              <a:t>public</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class</a:t>
            </a:r>
            <a:r>
              <a:rPr lang="en-US">
                <a:solidFill>
                  <a:srgbClr val="000000"/>
                </a:solidFill>
                <a:highlight>
                  <a:srgbClr val="FFFFFF"/>
                </a:highlight>
                <a:latin typeface="Cambria" panose="02040503050406030204" pitchFamily="18" charset="0"/>
              </a:rPr>
              <a:t> </a:t>
            </a:r>
            <a:r>
              <a:rPr lang="en-US">
                <a:solidFill>
                  <a:srgbClr val="2B91AF"/>
                </a:solidFill>
                <a:highlight>
                  <a:srgbClr val="FFFFFF"/>
                </a:highlight>
                <a:latin typeface="Cambria" panose="02040503050406030204" pitchFamily="18" charset="0"/>
              </a:rPr>
              <a:t>TamGiac</a:t>
            </a:r>
            <a:endParaRPr lang="en-US">
              <a:solidFill>
                <a:srgbClr val="000000"/>
              </a:solidFill>
              <a:highlight>
                <a:srgbClr val="FFFFFF"/>
              </a:highlight>
              <a:latin typeface="Cambria" panose="02040503050406030204" pitchFamily="18" charset="0"/>
            </a:endParaRPr>
          </a:p>
          <a:p>
            <a:r>
              <a:rPr lang="en-US">
                <a:solidFill>
                  <a:srgbClr val="000000"/>
                </a:solidFill>
                <a:highlight>
                  <a:srgbClr val="FFFFFF"/>
                </a:highlight>
                <a:latin typeface="Cambria" panose="02040503050406030204" pitchFamily="18" charset="0"/>
              </a:rPr>
              <a:t>    {</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public</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int</a:t>
            </a:r>
            <a:r>
              <a:rPr lang="en-US">
                <a:solidFill>
                  <a:srgbClr val="000000"/>
                </a:solidFill>
                <a:highlight>
                  <a:srgbClr val="FFFFFF"/>
                </a:highlight>
                <a:latin typeface="Cambria" panose="02040503050406030204" pitchFamily="18" charset="0"/>
              </a:rPr>
              <a:t> CanhA { </a:t>
            </a:r>
            <a:r>
              <a:rPr lang="en-US">
                <a:solidFill>
                  <a:srgbClr val="0000FF"/>
                </a:solidFill>
                <a:highlight>
                  <a:srgbClr val="FFFFFF"/>
                </a:highlight>
                <a:latin typeface="Cambria" panose="02040503050406030204" pitchFamily="18" charset="0"/>
              </a:rPr>
              <a:t>get</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set</a:t>
            </a:r>
            <a:r>
              <a:rPr lang="en-US">
                <a:solidFill>
                  <a:srgbClr val="000000"/>
                </a:solidFill>
                <a:highlight>
                  <a:srgbClr val="FFFFFF"/>
                </a:highlight>
                <a:latin typeface="Cambria" panose="02040503050406030204" pitchFamily="18" charset="0"/>
              </a:rPr>
              <a:t>; }</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public</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int</a:t>
            </a:r>
            <a:r>
              <a:rPr lang="en-US">
                <a:solidFill>
                  <a:srgbClr val="000000"/>
                </a:solidFill>
                <a:highlight>
                  <a:srgbClr val="FFFFFF"/>
                </a:highlight>
                <a:latin typeface="Cambria" panose="02040503050406030204" pitchFamily="18" charset="0"/>
              </a:rPr>
              <a:t> CanhB { </a:t>
            </a:r>
            <a:r>
              <a:rPr lang="en-US">
                <a:solidFill>
                  <a:srgbClr val="0000FF"/>
                </a:solidFill>
                <a:highlight>
                  <a:srgbClr val="FFFFFF"/>
                </a:highlight>
                <a:latin typeface="Cambria" panose="02040503050406030204" pitchFamily="18" charset="0"/>
              </a:rPr>
              <a:t>get</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set</a:t>
            </a:r>
            <a:r>
              <a:rPr lang="en-US">
                <a:solidFill>
                  <a:srgbClr val="000000"/>
                </a:solidFill>
                <a:highlight>
                  <a:srgbClr val="FFFFFF"/>
                </a:highlight>
                <a:latin typeface="Cambria" panose="02040503050406030204" pitchFamily="18" charset="0"/>
              </a:rPr>
              <a:t>; }</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public</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int</a:t>
            </a:r>
            <a:r>
              <a:rPr lang="en-US">
                <a:solidFill>
                  <a:srgbClr val="000000"/>
                </a:solidFill>
                <a:highlight>
                  <a:srgbClr val="FFFFFF"/>
                </a:highlight>
                <a:latin typeface="Cambria" panose="02040503050406030204" pitchFamily="18" charset="0"/>
              </a:rPr>
              <a:t> CanhC { </a:t>
            </a:r>
            <a:r>
              <a:rPr lang="en-US">
                <a:solidFill>
                  <a:srgbClr val="0000FF"/>
                </a:solidFill>
                <a:highlight>
                  <a:srgbClr val="FFFFFF"/>
                </a:highlight>
                <a:latin typeface="Cambria" panose="02040503050406030204" pitchFamily="18" charset="0"/>
              </a:rPr>
              <a:t>get</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set</a:t>
            </a:r>
            <a:r>
              <a:rPr lang="en-US">
                <a:solidFill>
                  <a:srgbClr val="000000"/>
                </a:solidFill>
                <a:highlight>
                  <a:srgbClr val="FFFFFF"/>
                </a:highlight>
                <a:latin typeface="Cambria" panose="02040503050406030204" pitchFamily="18" charset="0"/>
              </a:rPr>
              <a:t>; }</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private</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bool</a:t>
            </a:r>
            <a:r>
              <a:rPr lang="en-US">
                <a:solidFill>
                  <a:srgbClr val="000000"/>
                </a:solidFill>
                <a:highlight>
                  <a:srgbClr val="FFFFFF"/>
                </a:highlight>
                <a:latin typeface="Cambria" panose="02040503050406030204" pitchFamily="18" charset="0"/>
              </a:rPr>
              <a:t> </a:t>
            </a:r>
            <a:r>
              <a:rPr lang="en-US">
                <a:solidFill>
                  <a:srgbClr val="000000"/>
                </a:solidFill>
                <a:highlight>
                  <a:srgbClr val="FFFFFF"/>
                </a:highlight>
                <a:latin typeface="Cambria" panose="02040503050406030204" pitchFamily="18" charset="0"/>
              </a:rPr>
              <a:t>laHopLe</a:t>
            </a:r>
            <a:r>
              <a:rPr lang="en-US" smtClean="0">
                <a:solidFill>
                  <a:srgbClr val="000000"/>
                </a:solidFill>
                <a:highlight>
                  <a:srgbClr val="FFFFFF"/>
                </a:highlight>
                <a:latin typeface="Cambria" panose="02040503050406030204" pitchFamily="18" charset="0"/>
              </a:rPr>
              <a:t>()        </a:t>
            </a:r>
            <a:r>
              <a:rPr lang="en-US">
                <a:solidFill>
                  <a:srgbClr val="000000"/>
                </a:solidFill>
                <a:highlight>
                  <a:srgbClr val="FFFFFF"/>
                </a:highlight>
                <a:latin typeface="Cambria" panose="02040503050406030204" pitchFamily="18" charset="0"/>
              </a:rPr>
              <a:t>{</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if</a:t>
            </a:r>
            <a:r>
              <a:rPr lang="en-US">
                <a:solidFill>
                  <a:srgbClr val="000000"/>
                </a:solidFill>
                <a:highlight>
                  <a:srgbClr val="FFFFFF"/>
                </a:highlight>
                <a:latin typeface="Cambria" panose="02040503050406030204" pitchFamily="18" charset="0"/>
              </a:rPr>
              <a:t> (CanhA &gt; 0 &amp;&amp; CanhB &gt; 0 &amp;&amp; CanhC &gt; 0 &amp;&amp;</a:t>
            </a:r>
          </a:p>
          <a:p>
            <a:r>
              <a:rPr lang="en-US">
                <a:solidFill>
                  <a:srgbClr val="000000"/>
                </a:solidFill>
                <a:highlight>
                  <a:srgbClr val="FFFFFF"/>
                </a:highlight>
                <a:latin typeface="Cambria" panose="02040503050406030204" pitchFamily="18" charset="0"/>
              </a:rPr>
              <a:t>                (CanhA + CanhB) &gt; CanhC &amp;&amp;</a:t>
            </a:r>
          </a:p>
          <a:p>
            <a:r>
              <a:rPr lang="en-US">
                <a:solidFill>
                  <a:srgbClr val="000000"/>
                </a:solidFill>
                <a:highlight>
                  <a:srgbClr val="FFFFFF"/>
                </a:highlight>
                <a:latin typeface="Cambria" panose="02040503050406030204" pitchFamily="18" charset="0"/>
              </a:rPr>
              <a:t>                (CanhB + CanhC) &gt; CanhA &amp;&amp;</a:t>
            </a:r>
          </a:p>
          <a:p>
            <a:r>
              <a:rPr lang="en-US">
                <a:solidFill>
                  <a:srgbClr val="000000"/>
                </a:solidFill>
                <a:highlight>
                  <a:srgbClr val="FFFFFF"/>
                </a:highlight>
                <a:latin typeface="Cambria" panose="02040503050406030204" pitchFamily="18" charset="0"/>
              </a:rPr>
              <a:t>                (CanhA + CanhC) &gt; CanhB)</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return</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true</a:t>
            </a:r>
            <a:r>
              <a:rPr lang="en-US">
                <a:solidFill>
                  <a:srgbClr val="000000"/>
                </a:solidFill>
                <a:highlight>
                  <a:srgbClr val="FFFFFF"/>
                </a:highlight>
                <a:latin typeface="Cambria" panose="02040503050406030204" pitchFamily="18" charset="0"/>
              </a:rPr>
              <a:t>;</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return</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false</a:t>
            </a:r>
            <a:r>
              <a:rPr lang="en-US">
                <a:solidFill>
                  <a:srgbClr val="000000"/>
                </a:solidFill>
                <a:highlight>
                  <a:srgbClr val="FFFFFF"/>
                </a:highlight>
                <a:latin typeface="Cambria" panose="02040503050406030204" pitchFamily="18" charset="0"/>
              </a:rPr>
              <a:t>;</a:t>
            </a:r>
          </a:p>
          <a:p>
            <a:r>
              <a:rPr lang="en-US">
                <a:solidFill>
                  <a:srgbClr val="000000"/>
                </a:solidFill>
                <a:highlight>
                  <a:srgbClr val="FFFFFF"/>
                </a:highlight>
                <a:latin typeface="Cambria" panose="02040503050406030204" pitchFamily="18" charset="0"/>
              </a:rPr>
              <a:t>        }</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public</a:t>
            </a:r>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int</a:t>
            </a:r>
            <a:r>
              <a:rPr lang="en-US">
                <a:solidFill>
                  <a:srgbClr val="000000"/>
                </a:solidFill>
                <a:highlight>
                  <a:srgbClr val="FFFFFF"/>
                </a:highlight>
                <a:latin typeface="Cambria" panose="02040503050406030204" pitchFamily="18" charset="0"/>
              </a:rPr>
              <a:t> </a:t>
            </a:r>
            <a:r>
              <a:rPr lang="en-US">
                <a:solidFill>
                  <a:srgbClr val="000000"/>
                </a:solidFill>
                <a:highlight>
                  <a:srgbClr val="FFFFFF"/>
                </a:highlight>
                <a:latin typeface="Cambria" panose="02040503050406030204" pitchFamily="18" charset="0"/>
              </a:rPr>
              <a:t>ChuVi</a:t>
            </a:r>
            <a:r>
              <a:rPr lang="en-US" smtClean="0">
                <a:solidFill>
                  <a:srgbClr val="000000"/>
                </a:solidFill>
                <a:highlight>
                  <a:srgbClr val="FFFFFF"/>
                </a:highlight>
                <a:latin typeface="Cambria" panose="02040503050406030204" pitchFamily="18" charset="0"/>
              </a:rPr>
              <a:t>()        </a:t>
            </a:r>
            <a:r>
              <a:rPr lang="en-US">
                <a:solidFill>
                  <a:srgbClr val="000000"/>
                </a:solidFill>
                <a:highlight>
                  <a:srgbClr val="FFFFFF"/>
                </a:highlight>
                <a:latin typeface="Cambria" panose="02040503050406030204" pitchFamily="18" charset="0"/>
              </a:rPr>
              <a:t>{</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if</a:t>
            </a:r>
            <a:r>
              <a:rPr lang="en-US">
                <a:solidFill>
                  <a:srgbClr val="000000"/>
                </a:solidFill>
                <a:highlight>
                  <a:srgbClr val="FFFFFF"/>
                </a:highlight>
                <a:latin typeface="Cambria" panose="02040503050406030204" pitchFamily="18" charset="0"/>
              </a:rPr>
              <a:t> (laHopLe() == </a:t>
            </a:r>
            <a:r>
              <a:rPr lang="en-US">
                <a:solidFill>
                  <a:srgbClr val="0000FF"/>
                </a:solidFill>
                <a:highlight>
                  <a:srgbClr val="FFFFFF"/>
                </a:highlight>
                <a:latin typeface="Cambria" panose="02040503050406030204" pitchFamily="18" charset="0"/>
              </a:rPr>
              <a:t>false</a:t>
            </a:r>
            <a:r>
              <a:rPr lang="en-US">
                <a:solidFill>
                  <a:srgbClr val="000000"/>
                </a:solidFill>
                <a:highlight>
                  <a:srgbClr val="FFFFFF"/>
                </a:highlight>
                <a:latin typeface="Cambria" panose="02040503050406030204" pitchFamily="18" charset="0"/>
              </a:rPr>
              <a:t>)</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return</a:t>
            </a:r>
            <a:r>
              <a:rPr lang="en-US">
                <a:solidFill>
                  <a:srgbClr val="000000"/>
                </a:solidFill>
                <a:highlight>
                  <a:srgbClr val="FFFFFF"/>
                </a:highlight>
                <a:latin typeface="Cambria" panose="02040503050406030204" pitchFamily="18" charset="0"/>
              </a:rPr>
              <a:t> -1;</a:t>
            </a:r>
          </a:p>
          <a:p>
            <a:r>
              <a:rPr lang="en-US">
                <a:solidFill>
                  <a:srgbClr val="000000"/>
                </a:solidFill>
                <a:highlight>
                  <a:srgbClr val="FFFFFF"/>
                </a:highlight>
                <a:latin typeface="Cambria" panose="02040503050406030204" pitchFamily="18" charset="0"/>
              </a:rPr>
              <a:t>            </a:t>
            </a:r>
            <a:r>
              <a:rPr lang="en-US">
                <a:solidFill>
                  <a:srgbClr val="0000FF"/>
                </a:solidFill>
                <a:highlight>
                  <a:srgbClr val="FFFFFF"/>
                </a:highlight>
                <a:latin typeface="Cambria" panose="02040503050406030204" pitchFamily="18" charset="0"/>
              </a:rPr>
              <a:t>return</a:t>
            </a:r>
            <a:r>
              <a:rPr lang="en-US">
                <a:solidFill>
                  <a:srgbClr val="000000"/>
                </a:solidFill>
                <a:highlight>
                  <a:srgbClr val="FFFFFF"/>
                </a:highlight>
                <a:latin typeface="Cambria" panose="02040503050406030204" pitchFamily="18" charset="0"/>
              </a:rPr>
              <a:t> CanhA + CanhB + CanhC;</a:t>
            </a:r>
          </a:p>
          <a:p>
            <a:r>
              <a:rPr lang="en-US">
                <a:solidFill>
                  <a:srgbClr val="000000"/>
                </a:solidFill>
                <a:highlight>
                  <a:srgbClr val="FFFFFF"/>
                </a:highlight>
                <a:latin typeface="Cambria" panose="02040503050406030204" pitchFamily="18" charset="0"/>
              </a:rPr>
              <a:t>        }</a:t>
            </a:r>
          </a:p>
          <a:p>
            <a:r>
              <a:rPr lang="en-US">
                <a:solidFill>
                  <a:srgbClr val="000000"/>
                </a:solidFill>
                <a:highlight>
                  <a:srgbClr val="FFFFFF"/>
                </a:highlight>
                <a:latin typeface="Cambria" panose="02040503050406030204" pitchFamily="18" charset="0"/>
              </a:rPr>
              <a:t>    }</a:t>
            </a:r>
            <a:endParaRPr lang="en-US">
              <a:latin typeface="Cambria" panose="02040503050406030204" pitchFamily="18" charset="0"/>
            </a:endParaRPr>
          </a:p>
        </p:txBody>
      </p:sp>
    </p:spTree>
    <p:extLst>
      <p:ext uri="{BB962C8B-B14F-4D97-AF65-F5344CB8AC3E}">
        <p14:creationId xmlns:p14="http://schemas.microsoft.com/office/powerpoint/2010/main" val="7168354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Overloading Method</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Overloading</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Method:</a:t>
            </a:r>
          </a:p>
          <a:p>
            <a:pPr marR="0" lvl="0" algn="just" defTabSz="914400" rtl="0" eaLnBrk="1" fontAlgn="base" latinLnBrk="0" hangingPunct="1">
              <a:lnSpc>
                <a:spcPct val="100000"/>
              </a:lnSpc>
              <a:spcBef>
                <a:spcPct val="20000"/>
              </a:spcBef>
              <a:spcAft>
                <a:spcPct val="0"/>
              </a:spcAft>
              <a:buClr>
                <a:srgbClr val="3DC5C5"/>
              </a:buClr>
              <a:buSzTx/>
              <a:buFont typeface="Wingdings" panose="05000000000000000000" pitchFamily="2" charset="2"/>
              <a:buChar char="ü"/>
              <a:tabLst/>
              <a:defRPr/>
            </a:pPr>
            <a:r>
              <a:rPr lang="en-US" sz="2800" kern="0" baseline="0" smtClean="0">
                <a:solidFill>
                  <a:srgbClr val="002060"/>
                </a:solidFill>
                <a:latin typeface="Cambria" panose="02040503050406030204" pitchFamily="18" charset="0"/>
              </a:rPr>
              <a:t>Là</a:t>
            </a:r>
            <a:r>
              <a:rPr lang="en-US" sz="2800" kern="0" smtClean="0">
                <a:solidFill>
                  <a:srgbClr val="002060"/>
                </a:solidFill>
                <a:latin typeface="Cambria" panose="02040503050406030204" pitchFamily="18" charset="0"/>
              </a:rPr>
              <a:t> đặc điểm </a:t>
            </a:r>
            <a:r>
              <a:rPr lang="en-US" sz="2800" kern="0" baseline="0" smtClean="0">
                <a:solidFill>
                  <a:srgbClr val="002060"/>
                </a:solidFill>
                <a:latin typeface="Cambria" panose="02040503050406030204" pitchFamily="18" charset="0"/>
              </a:rPr>
              <a:t>trong</a:t>
            </a:r>
            <a:r>
              <a:rPr lang="en-US" sz="2800" kern="0" smtClean="0">
                <a:solidFill>
                  <a:srgbClr val="002060"/>
                </a:solidFill>
                <a:latin typeface="Cambria" panose="02040503050406030204" pitchFamily="18" charset="0"/>
              </a:rPr>
              <a:t> cùng 1 lớp có nhiều phương thức cùng tên nhưng khác nhau về Signature. </a:t>
            </a:r>
          </a:p>
          <a:p>
            <a:pPr marR="0" lvl="0" algn="just" defTabSz="914400" rtl="0" eaLnBrk="1" fontAlgn="base" latinLnBrk="0" hangingPunct="1">
              <a:lnSpc>
                <a:spcPct val="100000"/>
              </a:lnSpc>
              <a:spcBef>
                <a:spcPct val="20000"/>
              </a:spcBef>
              <a:spcAft>
                <a:spcPct val="0"/>
              </a:spcAft>
              <a:buClr>
                <a:srgbClr val="3DC5C5"/>
              </a:buClr>
              <a:buSzTx/>
              <a:buFont typeface="Wingdings" panose="05000000000000000000" pitchFamily="2" charset="2"/>
              <a:buChar char="ü"/>
              <a:tabLst/>
              <a:defRPr/>
            </a:pPr>
            <a:r>
              <a:rPr lang="en-US" sz="2800" kern="0" smtClean="0">
                <a:solidFill>
                  <a:srgbClr val="002060"/>
                </a:solidFill>
                <a:latin typeface="Cambria" panose="02040503050406030204" pitchFamily="18" charset="0"/>
              </a:rPr>
              <a:t>Signature bao gồm: Số lượng các đối số hoặc kiểu dữ liệu các đối số hoặc thứ tự các đối số.</a:t>
            </a:r>
          </a:p>
          <a:p>
            <a:pPr marR="0" lvl="0" algn="just" defTabSz="914400" rtl="0" eaLnBrk="1" fontAlgn="base" latinLnBrk="0" hangingPunct="1">
              <a:lnSpc>
                <a:spcPct val="100000"/>
              </a:lnSpc>
              <a:spcBef>
                <a:spcPct val="20000"/>
              </a:spcBef>
              <a:spcAft>
                <a:spcPct val="0"/>
              </a:spcAft>
              <a:buClr>
                <a:srgbClr val="3DC5C5"/>
              </a:buClr>
              <a:buSzTx/>
              <a:buFont typeface="Wingdings" panose="05000000000000000000" pitchFamily="2" charset="2"/>
              <a:buChar char="ü"/>
              <a:tabLst/>
              <a:defRPr/>
            </a:pPr>
            <a:r>
              <a:rPr lang="en-US" sz="2800" kern="0" smtClean="0">
                <a:solidFill>
                  <a:srgbClr val="002060"/>
                </a:solidFill>
                <a:latin typeface="Cambria" panose="02040503050406030204" pitchFamily="18" charset="0"/>
              </a:rPr>
              <a:t>Kiểu dữ liệu trả về không được tính vào signature</a:t>
            </a:r>
          </a:p>
          <a:p>
            <a:pPr marR="0" lvl="0" algn="just" defTabSz="914400" rtl="0" eaLnBrk="1" fontAlgn="base" latinLnBrk="0" hangingPunct="1">
              <a:lnSpc>
                <a:spcPct val="100000"/>
              </a:lnSpc>
              <a:spcBef>
                <a:spcPct val="20000"/>
              </a:spcBef>
              <a:spcAft>
                <a:spcPct val="0"/>
              </a:spcAft>
              <a:buClr>
                <a:srgbClr val="3DC5C5"/>
              </a:buClr>
              <a:buSzTx/>
              <a:buFont typeface="Wingdings" panose="05000000000000000000" pitchFamily="2" charset="2"/>
              <a:buChar char="ü"/>
              <a:tabLst/>
              <a:defRPr/>
            </a:pPr>
            <a:r>
              <a:rPr lang="en-US" sz="2800" kern="0" smtClean="0">
                <a:solidFill>
                  <a:srgbClr val="002060"/>
                </a:solidFill>
                <a:latin typeface="Cambria" panose="02040503050406030204" pitchFamily="18" charset="0"/>
              </a:rPr>
              <a:t>Lợi ích của Overloading là </a:t>
            </a:r>
            <a:r>
              <a:rPr lang="en-US" sz="2800" kern="0" smtClean="0">
                <a:solidFill>
                  <a:srgbClr val="FF0000"/>
                </a:solidFill>
                <a:latin typeface="Cambria" panose="02040503050406030204" pitchFamily="18" charset="0"/>
              </a:rPr>
              <a:t>khả năng tái sử dụng lại phương thức và giúp việc gọi hàm “uyển chuyển”</a:t>
            </a:r>
            <a:r>
              <a:rPr lang="en-US" sz="2800" kern="0" smtClean="0">
                <a:solidFill>
                  <a:srgbClr val="002060"/>
                </a:solidFill>
                <a:latin typeface="Cambria" panose="02040503050406030204" pitchFamily="18" charset="0"/>
              </a:rPr>
              <a:t>.</a:t>
            </a:r>
          </a:p>
          <a:p>
            <a:pPr marR="0" lvl="0" algn="just" defTabSz="914400" rtl="0" eaLnBrk="1" fontAlgn="base" latinLnBrk="0" hangingPunct="1">
              <a:lnSpc>
                <a:spcPct val="100000"/>
              </a:lnSpc>
              <a:spcBef>
                <a:spcPct val="20000"/>
              </a:spcBef>
              <a:spcAft>
                <a:spcPct val="0"/>
              </a:spcAft>
              <a:buClr>
                <a:srgbClr val="3DC5C5"/>
              </a:buClr>
              <a:buSzTx/>
              <a:buFont typeface="Wingdings" panose="05000000000000000000" pitchFamily="2" charset="2"/>
              <a:buChar char="ü"/>
              <a:tabLst/>
              <a:defRPr/>
            </a:pPr>
            <a:r>
              <a:rPr lang="en-US" sz="2800" kern="0" smtClean="0">
                <a:solidFill>
                  <a:srgbClr val="002060"/>
                </a:solidFill>
                <a:latin typeface="Cambria" panose="02040503050406030204" pitchFamily="18" charset="0"/>
              </a:rPr>
              <a:t>Các Constructor là trường hợp đặc biệt của Overloading Method</a:t>
            </a: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40848614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Overloading Method</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marR="0" lvl="0" indent="0" algn="just" defTabSz="914400" rtl="0" eaLnBrk="1" fontAlgn="base" latinLnBrk="0" hangingPunct="1">
              <a:lnSpc>
                <a:spcPct val="100000"/>
              </a:lnSpc>
              <a:spcBef>
                <a:spcPct val="20000"/>
              </a:spcBef>
              <a:spcAft>
                <a:spcPct val="0"/>
              </a:spcAft>
              <a:buClr>
                <a:srgbClr val="3DC5C5"/>
              </a:buClr>
              <a:buSzTx/>
              <a:buNone/>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9" name="Text Box 5"/>
          <p:cNvSpPr txBox="1">
            <a:spLocks noChangeArrowheads="1"/>
          </p:cNvSpPr>
          <p:nvPr/>
        </p:nvSpPr>
        <p:spPr bwMode="auto">
          <a:xfrm>
            <a:off x="505776" y="1297337"/>
            <a:ext cx="3694113"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b="1">
                <a:solidFill>
                  <a:srgbClr val="000000"/>
                </a:solidFill>
                <a:latin typeface="Courier New" panose="02070309020205020404" pitchFamily="49" charset="0"/>
              </a:rPr>
              <a:t>float tryMe(int x)</a:t>
            </a:r>
          </a:p>
          <a:p>
            <a:pPr eaLnBrk="1" fontAlgn="base" hangingPunct="1">
              <a:spcBef>
                <a:spcPct val="0"/>
              </a:spcBef>
              <a:spcAft>
                <a:spcPct val="0"/>
              </a:spcAft>
            </a:pPr>
            <a:r>
              <a:rPr lang="en-US" b="1">
                <a:solidFill>
                  <a:srgbClr val="000000"/>
                </a:solidFill>
                <a:latin typeface="Courier New" panose="02070309020205020404" pitchFamily="49" charset="0"/>
              </a:rPr>
              <a:t>{</a:t>
            </a:r>
          </a:p>
          <a:p>
            <a:pPr eaLnBrk="1" fontAlgn="base" hangingPunct="1">
              <a:spcBef>
                <a:spcPct val="0"/>
              </a:spcBef>
              <a:spcAft>
                <a:spcPct val="0"/>
              </a:spcAft>
            </a:pPr>
            <a:r>
              <a:rPr lang="en-US" b="1">
                <a:solidFill>
                  <a:srgbClr val="000000"/>
                </a:solidFill>
                <a:latin typeface="Courier New" panose="02070309020205020404" pitchFamily="49" charset="0"/>
              </a:rPr>
              <a:t>   return x + .375;</a:t>
            </a:r>
          </a:p>
          <a:p>
            <a:pPr eaLnBrk="1" fontAlgn="base" hangingPunct="1">
              <a:spcBef>
                <a:spcPct val="0"/>
              </a:spcBef>
              <a:spcAft>
                <a:spcPct val="0"/>
              </a:spcAft>
            </a:pPr>
            <a:r>
              <a:rPr lang="en-US" b="1">
                <a:solidFill>
                  <a:srgbClr val="000000"/>
                </a:solidFill>
                <a:latin typeface="Courier New" panose="02070309020205020404" pitchFamily="49" charset="0"/>
              </a:rPr>
              <a:t>}</a:t>
            </a:r>
          </a:p>
        </p:txBody>
      </p:sp>
      <p:sp>
        <p:nvSpPr>
          <p:cNvPr id="10" name="Text Box 8"/>
          <p:cNvSpPr txBox="1">
            <a:spLocks noChangeArrowheads="1"/>
          </p:cNvSpPr>
          <p:nvPr/>
        </p:nvSpPr>
        <p:spPr bwMode="auto">
          <a:xfrm>
            <a:off x="505776" y="3178524"/>
            <a:ext cx="517207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b="1">
                <a:solidFill>
                  <a:srgbClr val="000000"/>
                </a:solidFill>
                <a:latin typeface="Courier New" panose="02070309020205020404" pitchFamily="49" charset="0"/>
              </a:rPr>
              <a:t>float tryMe(int x, float y)</a:t>
            </a:r>
          </a:p>
          <a:p>
            <a:pPr eaLnBrk="1" fontAlgn="base" hangingPunct="1">
              <a:spcBef>
                <a:spcPct val="0"/>
              </a:spcBef>
              <a:spcAft>
                <a:spcPct val="0"/>
              </a:spcAft>
            </a:pPr>
            <a:r>
              <a:rPr lang="en-US" b="1">
                <a:solidFill>
                  <a:srgbClr val="000000"/>
                </a:solidFill>
                <a:latin typeface="Courier New" panose="02070309020205020404" pitchFamily="49" charset="0"/>
              </a:rPr>
              <a:t>{</a:t>
            </a:r>
          </a:p>
          <a:p>
            <a:pPr eaLnBrk="1" fontAlgn="base" hangingPunct="1">
              <a:spcBef>
                <a:spcPct val="0"/>
              </a:spcBef>
              <a:spcAft>
                <a:spcPct val="0"/>
              </a:spcAft>
            </a:pPr>
            <a:r>
              <a:rPr lang="en-US" b="1">
                <a:solidFill>
                  <a:srgbClr val="000000"/>
                </a:solidFill>
                <a:latin typeface="Courier New" panose="02070309020205020404" pitchFamily="49" charset="0"/>
              </a:rPr>
              <a:t>   return x*y;</a:t>
            </a:r>
          </a:p>
          <a:p>
            <a:pPr eaLnBrk="1" fontAlgn="base" hangingPunct="1">
              <a:spcBef>
                <a:spcPct val="0"/>
              </a:spcBef>
              <a:spcAft>
                <a:spcPct val="0"/>
              </a:spcAft>
            </a:pPr>
            <a:r>
              <a:rPr lang="en-US" b="1">
                <a:solidFill>
                  <a:srgbClr val="000000"/>
                </a:solidFill>
                <a:latin typeface="Courier New" panose="02070309020205020404" pitchFamily="49" charset="0"/>
              </a:rPr>
              <a:t>}</a:t>
            </a:r>
          </a:p>
        </p:txBody>
      </p:sp>
      <p:grpSp>
        <p:nvGrpSpPr>
          <p:cNvPr id="11" name="Group 14"/>
          <p:cNvGrpSpPr>
            <a:grpSpLocks/>
          </p:cNvGrpSpPr>
          <p:nvPr/>
        </p:nvGrpSpPr>
        <p:grpSpPr bwMode="auto">
          <a:xfrm>
            <a:off x="4772976" y="1927574"/>
            <a:ext cx="3841750" cy="869950"/>
            <a:chOff x="3216" y="1756"/>
            <a:chExt cx="2420" cy="548"/>
          </a:xfrm>
        </p:grpSpPr>
        <p:sp>
          <p:nvSpPr>
            <p:cNvPr id="12" name="Text Box 11"/>
            <p:cNvSpPr txBox="1">
              <a:spLocks noChangeArrowheads="1"/>
            </p:cNvSpPr>
            <p:nvPr/>
          </p:nvSpPr>
          <p:spPr bwMode="auto">
            <a:xfrm>
              <a:off x="3216" y="2054"/>
              <a:ext cx="2420" cy="250"/>
            </a:xfrm>
            <a:prstGeom prst="rect">
              <a:avLst/>
            </a:prstGeom>
            <a:solidFill>
              <a:srgbClr val="F5E985"/>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sz="2000" b="1">
                  <a:solidFill>
                    <a:srgbClr val="000000"/>
                  </a:solidFill>
                  <a:latin typeface="Courier New" panose="02070309020205020404" pitchFamily="49" charset="0"/>
                </a:rPr>
                <a:t>result = tryMe(25, 4.32)</a:t>
              </a:r>
            </a:p>
          </p:txBody>
        </p:sp>
        <p:sp>
          <p:nvSpPr>
            <p:cNvPr id="13" name="Text Box 12"/>
            <p:cNvSpPr txBox="1">
              <a:spLocks noChangeArrowheads="1"/>
            </p:cNvSpPr>
            <p:nvPr/>
          </p:nvSpPr>
          <p:spPr bwMode="auto">
            <a:xfrm>
              <a:off x="3780" y="1756"/>
              <a:ext cx="108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sz="2000" b="1">
                  <a:solidFill>
                    <a:srgbClr val="008000"/>
                  </a:solidFill>
                  <a:latin typeface="Verdana" panose="020B0604030504040204" pitchFamily="34" charset="0"/>
                </a:rPr>
                <a:t>Invocation</a:t>
              </a:r>
              <a:endParaRPr lang="en-US">
                <a:solidFill>
                  <a:srgbClr val="008000"/>
                </a:solidFill>
                <a:latin typeface="Verdana" panose="020B0604030504040204" pitchFamily="34" charset="0"/>
              </a:endParaRPr>
            </a:p>
          </p:txBody>
        </p:sp>
      </p:grpSp>
      <p:cxnSp>
        <p:nvCxnSpPr>
          <p:cNvPr id="14" name="AutoShape 13"/>
          <p:cNvCxnSpPr>
            <a:cxnSpLocks noChangeShapeType="1"/>
            <a:stCxn id="12" idx="2"/>
            <a:endCxn id="10" idx="3"/>
          </p:cNvCxnSpPr>
          <p:nvPr/>
        </p:nvCxnSpPr>
        <p:spPr bwMode="auto">
          <a:xfrm rot="5400000">
            <a:off x="5603238" y="2872137"/>
            <a:ext cx="1165225" cy="1016000"/>
          </a:xfrm>
          <a:prstGeom prst="bentConnector2">
            <a:avLst/>
          </a:prstGeom>
          <a:noFill/>
          <a:ln w="57150">
            <a:solidFill>
              <a:srgbClr val="DE2C28"/>
            </a:solidFill>
            <a:miter lim="800000"/>
            <a:headEnd/>
            <a:tailEnd type="triangle" w="lg"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155955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Parameter List Method</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 cung cấp</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một loại phương thức đặc biệt đó là Parameter List, cũng là một trường hợp đặc biệt của Overloading Method.</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sz="2800" ker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sz="2800" kern="0" smtClea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sz="2800" ker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sz="2800" kern="0" smtClea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sz="2800" ker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sz="2800" kern="0" smtClea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sz="2800" kern="0" smtClean="0">
                <a:solidFill>
                  <a:srgbClr val="002060"/>
                </a:solidFill>
                <a:latin typeface="Cambria" panose="02040503050406030204" pitchFamily="18" charset="0"/>
              </a:rPr>
              <a:t>Ta có thể truyền bao nhiêu đối số kiểu int vào cho phương thức Sum cũng được.</a:t>
            </a: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9" name="Rectangle 8"/>
          <p:cNvSpPr/>
          <p:nvPr/>
        </p:nvSpPr>
        <p:spPr>
          <a:xfrm>
            <a:off x="1828800" y="2667000"/>
            <a:ext cx="6400800" cy="2862322"/>
          </a:xfrm>
          <a:prstGeom prst="rect">
            <a:avLst/>
          </a:prstGeom>
        </p:spPr>
        <p:txBody>
          <a:bodyPr wrap="square">
            <a:spAutoFit/>
          </a:bodyPr>
          <a:lstStyle/>
          <a:p>
            <a:r>
              <a:rPr lang="en-US" sz="2000">
                <a:solidFill>
                  <a:srgbClr val="0000FF"/>
                </a:solidFill>
                <a:highlight>
                  <a:srgbClr val="FFFFFF"/>
                </a:highlight>
                <a:latin typeface="Consolas" panose="020B0609020204030204" pitchFamily="49" charset="0"/>
              </a:rPr>
              <a:t>public</a:t>
            </a:r>
            <a:r>
              <a:rPr lang="en-US" sz="2000">
                <a:solidFill>
                  <a:srgbClr val="000000"/>
                </a:solidFill>
                <a:highlight>
                  <a:srgbClr val="FFFFFF"/>
                </a:highlight>
                <a:latin typeface="Consolas" panose="020B0609020204030204" pitchFamily="49" charset="0"/>
              </a:rPr>
              <a:t> </a:t>
            </a:r>
            <a:r>
              <a:rPr lang="en-US" sz="2000">
                <a:solidFill>
                  <a:srgbClr val="0000FF"/>
                </a:solidFill>
                <a:highlight>
                  <a:srgbClr val="FFFFFF"/>
                </a:highlight>
                <a:latin typeface="Consolas" panose="020B0609020204030204" pitchFamily="49" charset="0"/>
              </a:rPr>
              <a:t>int</a:t>
            </a:r>
            <a:r>
              <a:rPr lang="en-US" sz="2000">
                <a:solidFill>
                  <a:srgbClr val="000000"/>
                </a:solidFill>
                <a:highlight>
                  <a:srgbClr val="FFFFFF"/>
                </a:highlight>
                <a:latin typeface="Consolas" panose="020B0609020204030204" pitchFamily="49" charset="0"/>
              </a:rPr>
              <a:t> Sum(</a:t>
            </a:r>
            <a:r>
              <a:rPr lang="en-US" sz="2000">
                <a:solidFill>
                  <a:srgbClr val="0000FF"/>
                </a:solidFill>
                <a:highlight>
                  <a:srgbClr val="FFFFFF"/>
                </a:highlight>
                <a:latin typeface="Consolas" panose="020B0609020204030204" pitchFamily="49" charset="0"/>
              </a:rPr>
              <a:t>params</a:t>
            </a:r>
            <a:r>
              <a:rPr lang="en-US" sz="2000">
                <a:solidFill>
                  <a:srgbClr val="000000"/>
                </a:solidFill>
                <a:highlight>
                  <a:srgbClr val="FFFFFF"/>
                </a:highlight>
                <a:latin typeface="Consolas" panose="020B0609020204030204" pitchFamily="49" charset="0"/>
              </a:rPr>
              <a:t>  </a:t>
            </a:r>
            <a:r>
              <a:rPr lang="en-US" sz="2000">
                <a:solidFill>
                  <a:srgbClr val="0000FF"/>
                </a:solidFill>
                <a:highlight>
                  <a:srgbClr val="FFFFFF"/>
                </a:highlight>
                <a:latin typeface="Consolas" panose="020B0609020204030204" pitchFamily="49" charset="0"/>
              </a:rPr>
              <a:t>int</a:t>
            </a:r>
            <a:r>
              <a:rPr lang="en-US" sz="2000">
                <a:solidFill>
                  <a:srgbClr val="000000"/>
                </a:solidFill>
                <a:highlight>
                  <a:srgbClr val="FFFFFF"/>
                </a:highlight>
                <a:latin typeface="Consolas" panose="020B0609020204030204" pitchFamily="49" charset="0"/>
              </a:rPr>
              <a:t>  []arr)</a:t>
            </a:r>
          </a:p>
          <a:p>
            <a:r>
              <a:rPr lang="en-US" sz="2000" smtClean="0">
                <a:solidFill>
                  <a:srgbClr val="000000"/>
                </a:solidFill>
                <a:highlight>
                  <a:srgbClr val="FFFFFF"/>
                </a:highlight>
                <a:latin typeface="Consolas" panose="020B0609020204030204" pitchFamily="49" charset="0"/>
              </a:rPr>
              <a:t>{</a:t>
            </a:r>
            <a:endParaRPr lang="en-US" sz="2000">
              <a:solidFill>
                <a:srgbClr val="000000"/>
              </a:solidFill>
              <a:highlight>
                <a:srgbClr val="FFFFFF"/>
              </a:highlight>
              <a:latin typeface="Consolas" panose="020B0609020204030204" pitchFamily="49" charset="0"/>
            </a:endParaRPr>
          </a:p>
          <a:p>
            <a:r>
              <a:rPr lang="en-US" sz="2000" smtClean="0">
                <a:solidFill>
                  <a:srgbClr val="0000FF"/>
                </a:solidFill>
                <a:highlight>
                  <a:srgbClr val="FFFFFF"/>
                </a:highlight>
                <a:latin typeface="Consolas" panose="020B0609020204030204" pitchFamily="49" charset="0"/>
              </a:rPr>
              <a:t>    int</a:t>
            </a:r>
            <a:r>
              <a:rPr lang="en-US" sz="2000" smtClean="0">
                <a:solidFill>
                  <a:srgbClr val="000000"/>
                </a:solidFill>
                <a:highlight>
                  <a:srgbClr val="FFFFFF"/>
                </a:highlight>
                <a:latin typeface="Consolas" panose="020B0609020204030204" pitchFamily="49" charset="0"/>
              </a:rPr>
              <a:t> </a:t>
            </a:r>
            <a:r>
              <a:rPr lang="en-US" sz="2000">
                <a:solidFill>
                  <a:srgbClr val="000000"/>
                </a:solidFill>
                <a:highlight>
                  <a:srgbClr val="FFFFFF"/>
                </a:highlight>
                <a:latin typeface="Consolas" panose="020B0609020204030204" pitchFamily="49" charset="0"/>
              </a:rPr>
              <a:t>s = 0;</a:t>
            </a:r>
          </a:p>
          <a:p>
            <a:r>
              <a:rPr lang="en-US" sz="2000">
                <a:solidFill>
                  <a:srgbClr val="000000"/>
                </a:solidFill>
                <a:highlight>
                  <a:srgbClr val="FFFFFF"/>
                </a:highlight>
                <a:latin typeface="Consolas" panose="020B0609020204030204" pitchFamily="49" charset="0"/>
              </a:rPr>
              <a:t>    </a:t>
            </a:r>
            <a:r>
              <a:rPr lang="en-US" sz="2000" smtClean="0">
                <a:solidFill>
                  <a:srgbClr val="0000FF"/>
                </a:solidFill>
                <a:highlight>
                  <a:srgbClr val="FFFFFF"/>
                </a:highlight>
                <a:latin typeface="Consolas" panose="020B0609020204030204" pitchFamily="49" charset="0"/>
              </a:rPr>
              <a:t>foreach</a:t>
            </a:r>
            <a:r>
              <a:rPr lang="en-US" sz="2000" smtClean="0">
                <a:solidFill>
                  <a:srgbClr val="000000"/>
                </a:solidFill>
                <a:highlight>
                  <a:srgbClr val="FFFFFF"/>
                </a:highlight>
                <a:latin typeface="Consolas" panose="020B0609020204030204" pitchFamily="49" charset="0"/>
              </a:rPr>
              <a:t>(</a:t>
            </a:r>
            <a:r>
              <a:rPr lang="en-US" sz="2000" smtClean="0">
                <a:solidFill>
                  <a:srgbClr val="0000FF"/>
                </a:solidFill>
                <a:highlight>
                  <a:srgbClr val="FFFFFF"/>
                </a:highlight>
                <a:latin typeface="Consolas" panose="020B0609020204030204" pitchFamily="49" charset="0"/>
              </a:rPr>
              <a:t>int</a:t>
            </a:r>
            <a:r>
              <a:rPr lang="en-US" sz="2000" smtClean="0">
                <a:solidFill>
                  <a:srgbClr val="000000"/>
                </a:solidFill>
                <a:highlight>
                  <a:srgbClr val="FFFFFF"/>
                </a:highlight>
                <a:latin typeface="Consolas" panose="020B0609020204030204" pitchFamily="49" charset="0"/>
              </a:rPr>
              <a:t> </a:t>
            </a:r>
            <a:r>
              <a:rPr lang="en-US" sz="2000">
                <a:solidFill>
                  <a:srgbClr val="000000"/>
                </a:solidFill>
                <a:highlight>
                  <a:srgbClr val="FFFFFF"/>
                </a:highlight>
                <a:latin typeface="Consolas" panose="020B0609020204030204" pitchFamily="49" charset="0"/>
              </a:rPr>
              <a:t>x </a:t>
            </a:r>
            <a:r>
              <a:rPr lang="en-US" sz="2000">
                <a:solidFill>
                  <a:srgbClr val="0000FF"/>
                </a:solidFill>
                <a:highlight>
                  <a:srgbClr val="FFFFFF"/>
                </a:highlight>
                <a:latin typeface="Consolas" panose="020B0609020204030204" pitchFamily="49" charset="0"/>
              </a:rPr>
              <a:t>in</a:t>
            </a:r>
            <a:r>
              <a:rPr lang="en-US" sz="2000">
                <a:solidFill>
                  <a:srgbClr val="000000"/>
                </a:solidFill>
                <a:highlight>
                  <a:srgbClr val="FFFFFF"/>
                </a:highlight>
                <a:latin typeface="Consolas" panose="020B0609020204030204" pitchFamily="49" charset="0"/>
              </a:rPr>
              <a:t> arr)</a:t>
            </a:r>
          </a:p>
          <a:p>
            <a:r>
              <a:rPr lang="en-US" sz="2000">
                <a:solidFill>
                  <a:srgbClr val="000000"/>
                </a:solidFill>
                <a:highlight>
                  <a:srgbClr val="FFFFFF"/>
                </a:highlight>
                <a:latin typeface="Consolas" panose="020B0609020204030204" pitchFamily="49" charset="0"/>
              </a:rPr>
              <a:t>    </a:t>
            </a:r>
            <a:r>
              <a:rPr lang="en-US" sz="2000" smtClean="0">
                <a:solidFill>
                  <a:srgbClr val="000000"/>
                </a:solidFill>
                <a:highlight>
                  <a:srgbClr val="FFFFFF"/>
                </a:highlight>
                <a:latin typeface="Consolas" panose="020B0609020204030204" pitchFamily="49" charset="0"/>
              </a:rPr>
              <a:t>{</a:t>
            </a:r>
            <a:endParaRPr lang="en-US" sz="2000">
              <a:solidFill>
                <a:srgbClr val="000000"/>
              </a:solidFill>
              <a:highlight>
                <a:srgbClr val="FFFFFF"/>
              </a:highlight>
              <a:latin typeface="Consolas" panose="020B0609020204030204" pitchFamily="49" charset="0"/>
            </a:endParaRPr>
          </a:p>
          <a:p>
            <a:r>
              <a:rPr lang="en-US" sz="2000">
                <a:solidFill>
                  <a:srgbClr val="000000"/>
                </a:solidFill>
                <a:highlight>
                  <a:srgbClr val="FFFFFF"/>
                </a:highlight>
                <a:latin typeface="Consolas" panose="020B0609020204030204" pitchFamily="49" charset="0"/>
              </a:rPr>
              <a:t>    </a:t>
            </a:r>
            <a:r>
              <a:rPr lang="en-US" sz="2000" smtClean="0">
                <a:solidFill>
                  <a:srgbClr val="000000"/>
                </a:solidFill>
                <a:highlight>
                  <a:srgbClr val="FFFFFF"/>
                </a:highlight>
                <a:latin typeface="Consolas" panose="020B0609020204030204" pitchFamily="49" charset="0"/>
              </a:rPr>
              <a:t> s </a:t>
            </a:r>
            <a:r>
              <a:rPr lang="en-US" sz="2000">
                <a:solidFill>
                  <a:srgbClr val="000000"/>
                </a:solidFill>
                <a:highlight>
                  <a:srgbClr val="FFFFFF"/>
                </a:highlight>
                <a:latin typeface="Consolas" panose="020B0609020204030204" pitchFamily="49" charset="0"/>
              </a:rPr>
              <a:t>+= x;</a:t>
            </a:r>
          </a:p>
          <a:p>
            <a:r>
              <a:rPr lang="en-US" sz="2000">
                <a:solidFill>
                  <a:srgbClr val="000000"/>
                </a:solidFill>
                <a:highlight>
                  <a:srgbClr val="FFFFFF"/>
                </a:highlight>
                <a:latin typeface="Consolas" panose="020B0609020204030204" pitchFamily="49" charset="0"/>
              </a:rPr>
              <a:t>    </a:t>
            </a:r>
            <a:r>
              <a:rPr lang="en-US" sz="2000" smtClean="0">
                <a:solidFill>
                  <a:srgbClr val="000000"/>
                </a:solidFill>
                <a:highlight>
                  <a:srgbClr val="FFFFFF"/>
                </a:highlight>
                <a:latin typeface="Consolas" panose="020B0609020204030204" pitchFamily="49" charset="0"/>
              </a:rPr>
              <a:t>}</a:t>
            </a:r>
            <a:endParaRPr lang="en-US" sz="2000">
              <a:solidFill>
                <a:srgbClr val="000000"/>
              </a:solidFill>
              <a:highlight>
                <a:srgbClr val="FFFFFF"/>
              </a:highlight>
              <a:latin typeface="Consolas" panose="020B0609020204030204" pitchFamily="49" charset="0"/>
            </a:endParaRPr>
          </a:p>
          <a:p>
            <a:r>
              <a:rPr lang="en-US" sz="2000" smtClean="0">
                <a:solidFill>
                  <a:srgbClr val="0000FF"/>
                </a:solidFill>
                <a:highlight>
                  <a:srgbClr val="FFFFFF"/>
                </a:highlight>
                <a:latin typeface="Consolas" panose="020B0609020204030204" pitchFamily="49" charset="0"/>
              </a:rPr>
              <a:t>    return</a:t>
            </a:r>
            <a:r>
              <a:rPr lang="en-US" sz="2000" smtClean="0">
                <a:solidFill>
                  <a:srgbClr val="000000"/>
                </a:solidFill>
                <a:highlight>
                  <a:srgbClr val="FFFFFF"/>
                </a:highlight>
                <a:latin typeface="Consolas" panose="020B0609020204030204" pitchFamily="49" charset="0"/>
              </a:rPr>
              <a:t> </a:t>
            </a:r>
            <a:r>
              <a:rPr lang="en-US" sz="2000">
                <a:solidFill>
                  <a:srgbClr val="000000"/>
                </a:solidFill>
                <a:highlight>
                  <a:srgbClr val="FFFFFF"/>
                </a:highlight>
                <a:latin typeface="Consolas" panose="020B0609020204030204" pitchFamily="49" charset="0"/>
              </a:rPr>
              <a:t>s;</a:t>
            </a:r>
          </a:p>
          <a:p>
            <a:r>
              <a:rPr lang="en-US" sz="2000" smtClean="0">
                <a:solidFill>
                  <a:srgbClr val="000000"/>
                </a:solidFill>
                <a:highlight>
                  <a:srgbClr val="FFFFFF"/>
                </a:highlight>
                <a:latin typeface="Consolas" panose="020B0609020204030204" pitchFamily="49" charset="0"/>
              </a:rPr>
              <a:t>}</a:t>
            </a:r>
            <a:endParaRPr lang="en-US" sz="4800"/>
          </a:p>
        </p:txBody>
      </p:sp>
      <p:sp>
        <p:nvSpPr>
          <p:cNvPr id="10" name="Rectangle 9"/>
          <p:cNvSpPr/>
          <p:nvPr/>
        </p:nvSpPr>
        <p:spPr>
          <a:xfrm>
            <a:off x="6373975" y="3767137"/>
            <a:ext cx="2084225" cy="923330"/>
          </a:xfrm>
          <a:prstGeom prst="rect">
            <a:avLst/>
          </a:prstGeom>
        </p:spPr>
        <p:txBody>
          <a:bodyPr wrap="none">
            <a:spAutoFit/>
          </a:bodyPr>
          <a:lstStyle/>
          <a:p>
            <a:r>
              <a:rPr lang="en-US">
                <a:solidFill>
                  <a:srgbClr val="FF0000"/>
                </a:solidFill>
                <a:highlight>
                  <a:srgbClr val="FFFFFF"/>
                </a:highlight>
                <a:latin typeface="Consolas" panose="020B0609020204030204" pitchFamily="49" charset="0"/>
              </a:rPr>
              <a:t>Sum(1, 2, </a:t>
            </a:r>
            <a:r>
              <a:rPr lang="en-US">
                <a:solidFill>
                  <a:srgbClr val="FF0000"/>
                </a:solidFill>
                <a:highlight>
                  <a:srgbClr val="FFFFFF"/>
                </a:highlight>
                <a:latin typeface="Consolas" panose="020B0609020204030204" pitchFamily="49" charset="0"/>
              </a:rPr>
              <a:t>4</a:t>
            </a:r>
            <a:r>
              <a:rPr lang="en-US" smtClean="0">
                <a:solidFill>
                  <a:srgbClr val="FF0000"/>
                </a:solidFill>
                <a:highlight>
                  <a:srgbClr val="FFFFFF"/>
                </a:highlight>
                <a:latin typeface="Consolas" panose="020B0609020204030204" pitchFamily="49" charset="0"/>
              </a:rPr>
              <a:t>)</a:t>
            </a:r>
          </a:p>
          <a:p>
            <a:r>
              <a:rPr lang="en-US">
                <a:solidFill>
                  <a:srgbClr val="FF0000"/>
                </a:solidFill>
                <a:highlight>
                  <a:srgbClr val="FFFFFF"/>
                </a:highlight>
                <a:latin typeface="Consolas" panose="020B0609020204030204" pitchFamily="49" charset="0"/>
              </a:rPr>
              <a:t>Sum</a:t>
            </a:r>
            <a:r>
              <a:rPr lang="en-US" smtClean="0">
                <a:solidFill>
                  <a:srgbClr val="FF0000"/>
                </a:solidFill>
                <a:highlight>
                  <a:srgbClr val="FFFFFF"/>
                </a:highlight>
                <a:latin typeface="Consolas" panose="020B0609020204030204" pitchFamily="49" charset="0"/>
              </a:rPr>
              <a:t>()</a:t>
            </a:r>
            <a:endParaRPr lang="en-US">
              <a:solidFill>
                <a:srgbClr val="FF0000"/>
              </a:solidFill>
              <a:highlight>
                <a:srgbClr val="FFFFFF"/>
              </a:highlight>
              <a:latin typeface="Consolas" panose="020B0609020204030204" pitchFamily="49" charset="0"/>
            </a:endParaRPr>
          </a:p>
          <a:p>
            <a:r>
              <a:rPr lang="en-US">
                <a:solidFill>
                  <a:srgbClr val="FF0000"/>
                </a:solidFill>
                <a:highlight>
                  <a:srgbClr val="FFFFFF"/>
                </a:highlight>
                <a:latin typeface="Consolas" panose="020B0609020204030204" pitchFamily="49" charset="0"/>
              </a:rPr>
              <a:t>Sum(1</a:t>
            </a:r>
            <a:r>
              <a:rPr lang="en-US">
                <a:solidFill>
                  <a:srgbClr val="FF0000"/>
                </a:solidFill>
                <a:highlight>
                  <a:srgbClr val="FFFFFF"/>
                </a:highlight>
                <a:latin typeface="Consolas" panose="020B0609020204030204" pitchFamily="49" charset="0"/>
              </a:rPr>
              <a:t>, </a:t>
            </a:r>
            <a:r>
              <a:rPr lang="en-US" smtClean="0">
                <a:solidFill>
                  <a:srgbClr val="FF0000"/>
                </a:solidFill>
                <a:highlight>
                  <a:srgbClr val="FFFFFF"/>
                </a:highlight>
                <a:latin typeface="Consolas" panose="020B0609020204030204" pitchFamily="49" charset="0"/>
              </a:rPr>
              <a:t>5, -8,2)</a:t>
            </a:r>
            <a:endParaRPr lang="en-US">
              <a:solidFill>
                <a:srgbClr val="FF0000"/>
              </a:solidFill>
            </a:endParaRPr>
          </a:p>
        </p:txBody>
      </p:sp>
    </p:spTree>
    <p:extLst>
      <p:ext uri="{BB962C8B-B14F-4D97-AF65-F5344CB8AC3E}">
        <p14:creationId xmlns:p14="http://schemas.microsoft.com/office/powerpoint/2010/main" val="391504321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Alias và </a:t>
              </a:r>
              <a:r>
                <a:rPr lang="en-US" sz="2400" b="1" noProof="0" smtClean="0">
                  <a:latin typeface="Cambria" panose="02040503050406030204" pitchFamily="18" charset="0"/>
                </a:rPr>
                <a:t>cơ chế gom rác tự động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Alias</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là đặc điểm mà trên một ô nhớ có nhiều biến đối tượng cùng trỏ tới.</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sz="2800" kern="0" smtClean="0">
                <a:solidFill>
                  <a:srgbClr val="002060"/>
                </a:solidFill>
                <a:latin typeface="Cambria" panose="02040503050406030204" pitchFamily="18" charset="0"/>
              </a:rPr>
              <a:t>Ví dụ:</a:t>
            </a: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r>
              <a:rPr kumimoji="0" lang="en-US" sz="2800" b="0" i="0" u="none" strike="noStrike" kern="0" cap="none" spc="0" normalizeH="0" noProof="0" smtClean="0">
                <a:ln>
                  <a:noFill/>
                </a:ln>
                <a:solidFill>
                  <a:srgbClr val="002060"/>
                </a:solidFill>
                <a:effectLst/>
                <a:uLnTx/>
                <a:uFillTx/>
                <a:latin typeface="Cambria" panose="02040503050406030204" pitchFamily="18" charset="0"/>
              </a:rPr>
              <a:t>PhanSo psA=</a:t>
            </a:r>
            <a:r>
              <a:rPr kumimoji="0" lang="en-US" sz="2800" b="0" i="0" u="none" strike="noStrike" kern="0" cap="none" spc="0" normalizeH="0" noProof="0" smtClean="0">
                <a:ln>
                  <a:noFill/>
                </a:ln>
                <a:solidFill>
                  <a:srgbClr val="FF0000"/>
                </a:solidFill>
                <a:effectLst/>
                <a:uLnTx/>
                <a:uFillTx/>
                <a:latin typeface="Cambria" panose="02040503050406030204" pitchFamily="18" charset="0"/>
              </a:rPr>
              <a:t>new</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PhanSo(1,5);</a:t>
            </a: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r>
              <a:rPr lang="en-US" sz="2800" kern="0" smtClean="0">
                <a:solidFill>
                  <a:srgbClr val="002060"/>
                </a:solidFill>
                <a:latin typeface="Cambria" panose="02040503050406030204" pitchFamily="18" charset="0"/>
              </a:rPr>
              <a:t>PhanSo psB=</a:t>
            </a:r>
            <a:r>
              <a:rPr lang="en-US" sz="2800" kern="0" smtClean="0">
                <a:solidFill>
                  <a:srgbClr val="FF0000"/>
                </a:solidFill>
                <a:latin typeface="Cambria" panose="02040503050406030204" pitchFamily="18" charset="0"/>
              </a:rPr>
              <a:t>new</a:t>
            </a:r>
            <a:r>
              <a:rPr lang="en-US" sz="2800" kern="0" smtClean="0">
                <a:solidFill>
                  <a:srgbClr val="002060"/>
                </a:solidFill>
                <a:latin typeface="Cambria" panose="02040503050406030204" pitchFamily="18" charset="0"/>
              </a:rPr>
              <a:t> PhanSo(3,7);</a:t>
            </a:r>
            <a:endParaRPr kumimoji="0" lang="en-US" sz="2800" b="0" i="0" u="none" strike="noStrike" kern="0" cap="none" spc="0" normalizeH="0" noProof="0" smtClean="0">
              <a:ln>
                <a:noFill/>
              </a:ln>
              <a:solidFill>
                <a:srgbClr val="002060"/>
              </a:solidFill>
              <a:effectLst/>
              <a:uLnTx/>
              <a:uFillTx/>
              <a:latin typeface="Cambria" panose="02040503050406030204" pitchFamily="18" charset="0"/>
            </a:endParaRP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Lúc</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này trên thanh RAM sẽ có 2 ô nhớ cấp phát cho 2 đối tượng phân số được quản lý bởi 2 biến đối tượng psA và psB</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9" name="Isosceles Triangle 8"/>
          <p:cNvSpPr/>
          <p:nvPr/>
        </p:nvSpPr>
        <p:spPr>
          <a:xfrm>
            <a:off x="3333465" y="5095875"/>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A</a:t>
            </a:r>
            <a:endParaRPr lang="en-US">
              <a:latin typeface="Cambria" panose="02040503050406030204" pitchFamily="18" charset="0"/>
            </a:endParaRPr>
          </a:p>
        </p:txBody>
      </p:sp>
      <p:sp>
        <p:nvSpPr>
          <p:cNvPr id="10" name="Isosceles Triangle 9"/>
          <p:cNvSpPr/>
          <p:nvPr/>
        </p:nvSpPr>
        <p:spPr>
          <a:xfrm>
            <a:off x="6149451" y="5009510"/>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B</a:t>
            </a:r>
            <a:endParaRPr lang="en-US">
              <a:latin typeface="Cambria" panose="02040503050406030204" pitchFamily="18" charset="0"/>
            </a:endParaRPr>
          </a:p>
        </p:txBody>
      </p:sp>
      <p:sp>
        <p:nvSpPr>
          <p:cNvPr id="11" name="Oval Callout 10"/>
          <p:cNvSpPr/>
          <p:nvPr/>
        </p:nvSpPr>
        <p:spPr>
          <a:xfrm>
            <a:off x="2761965" y="4609531"/>
            <a:ext cx="990600" cy="685800"/>
          </a:xfrm>
          <a:prstGeom prst="wedgeEllipseCallout">
            <a:avLst>
              <a:gd name="adj1" fmla="val 63208"/>
              <a:gd name="adj2" fmla="val 78421"/>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psA</a:t>
            </a:r>
            <a:endParaRPr lang="en-US">
              <a:latin typeface="Cambria" panose="02040503050406030204" pitchFamily="18" charset="0"/>
            </a:endParaRPr>
          </a:p>
        </p:txBody>
      </p:sp>
      <p:sp>
        <p:nvSpPr>
          <p:cNvPr id="12" name="Oval Callout 11"/>
          <p:cNvSpPr/>
          <p:nvPr/>
        </p:nvSpPr>
        <p:spPr>
          <a:xfrm>
            <a:off x="8042510" y="4545655"/>
            <a:ext cx="990600" cy="685800"/>
          </a:xfrm>
          <a:prstGeom prst="wedgeEllipseCallout">
            <a:avLst>
              <a:gd name="adj1" fmla="val -114519"/>
              <a:gd name="adj2" fmla="val 74441"/>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psB</a:t>
            </a:r>
            <a:endParaRPr lang="en-US">
              <a:latin typeface="Cambria" panose="02040503050406030204" pitchFamily="18" charset="0"/>
            </a:endParaRPr>
          </a:p>
        </p:txBody>
      </p:sp>
    </p:spTree>
    <p:extLst>
      <p:ext uri="{BB962C8B-B14F-4D97-AF65-F5344CB8AC3E}">
        <p14:creationId xmlns:p14="http://schemas.microsoft.com/office/powerpoint/2010/main" val="151891268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Alias và </a:t>
              </a:r>
              <a:r>
                <a:rPr lang="en-US" sz="2400" b="1" noProof="0" smtClean="0">
                  <a:latin typeface="Cambria" panose="02040503050406030204" pitchFamily="18" charset="0"/>
                </a:rPr>
                <a:t>cơ chế gom rác tự động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sz="2800" kern="0" smtClean="0">
                <a:solidFill>
                  <a:srgbClr val="002060"/>
                </a:solidFill>
                <a:latin typeface="Cambria" panose="02040503050406030204" pitchFamily="18" charset="0"/>
              </a:rPr>
              <a:t>Giả sử ta thực hiện lệnh: </a:t>
            </a: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r>
              <a:rPr lang="en-US" sz="2800" kern="0" smtClean="0">
                <a:solidFill>
                  <a:srgbClr val="002060"/>
                </a:solidFill>
                <a:latin typeface="Cambria" panose="02040503050406030204" pitchFamily="18" charset="0"/>
              </a:rPr>
              <a:t>psA=psB;</a:t>
            </a: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r>
              <a:rPr kumimoji="0" lang="en-US" sz="2800" b="0" i="0" u="none" strike="noStrike" kern="0" cap="none" spc="0" normalizeH="0" noProof="0" smtClean="0">
                <a:ln>
                  <a:noFill/>
                </a:ln>
                <a:solidFill>
                  <a:srgbClr val="002060"/>
                </a:solidFill>
                <a:effectLst/>
                <a:uLnTx/>
                <a:uFillTx/>
                <a:latin typeface="Cambria" panose="02040503050406030204" pitchFamily="18" charset="0"/>
                <a:sym typeface="Wingdings" panose="05000000000000000000" pitchFamily="2" charset="2"/>
              </a:rPr>
              <a:t> Ngôn ngữ nói “Phân số A bằng Phân số B”, nhưng hệ thống máy tính sẽ làm việc theo cơ chế “Phân số A trỏ tới vùng nhớ mà phân số B đang quản lý”. Hay nói cách khác “Vùng nhớ B” bây giờ có 2 biến đối tượng cùng trỏ tới(cùng quản lý)</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23" name="Isosceles Triangle 22"/>
          <p:cNvSpPr/>
          <p:nvPr/>
        </p:nvSpPr>
        <p:spPr>
          <a:xfrm>
            <a:off x="2670414" y="4886965"/>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A</a:t>
            </a:r>
            <a:endParaRPr lang="en-US">
              <a:latin typeface="Cambria" panose="02040503050406030204" pitchFamily="18" charset="0"/>
            </a:endParaRPr>
          </a:p>
        </p:txBody>
      </p:sp>
      <p:sp>
        <p:nvSpPr>
          <p:cNvPr id="24" name="Isosceles Triangle 23"/>
          <p:cNvSpPr/>
          <p:nvPr/>
        </p:nvSpPr>
        <p:spPr>
          <a:xfrm>
            <a:off x="5486400" y="4800600"/>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B</a:t>
            </a:r>
            <a:endParaRPr lang="en-US">
              <a:latin typeface="Cambria" panose="02040503050406030204" pitchFamily="18" charset="0"/>
            </a:endParaRPr>
          </a:p>
        </p:txBody>
      </p:sp>
      <p:sp>
        <p:nvSpPr>
          <p:cNvPr id="25" name="Oval Callout 24"/>
          <p:cNvSpPr/>
          <p:nvPr/>
        </p:nvSpPr>
        <p:spPr>
          <a:xfrm>
            <a:off x="2098914" y="4400621"/>
            <a:ext cx="990600" cy="685800"/>
          </a:xfrm>
          <a:prstGeom prst="wedgeEllipseCallout">
            <a:avLst>
              <a:gd name="adj1" fmla="val 374574"/>
              <a:gd name="adj2" fmla="val 2867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psA</a:t>
            </a:r>
            <a:endParaRPr lang="en-US">
              <a:latin typeface="Cambria" panose="02040503050406030204" pitchFamily="18" charset="0"/>
            </a:endParaRPr>
          </a:p>
        </p:txBody>
      </p:sp>
      <p:sp>
        <p:nvSpPr>
          <p:cNvPr id="26" name="Oval Callout 25"/>
          <p:cNvSpPr/>
          <p:nvPr/>
        </p:nvSpPr>
        <p:spPr>
          <a:xfrm>
            <a:off x="7379459" y="4336745"/>
            <a:ext cx="990600" cy="685800"/>
          </a:xfrm>
          <a:prstGeom prst="wedgeEllipseCallout">
            <a:avLst>
              <a:gd name="adj1" fmla="val -114519"/>
              <a:gd name="adj2" fmla="val 74441"/>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psB</a:t>
            </a:r>
            <a:endParaRPr lang="en-US">
              <a:latin typeface="Cambria" panose="02040503050406030204" pitchFamily="18" charset="0"/>
            </a:endParaRPr>
          </a:p>
        </p:txBody>
      </p:sp>
    </p:spTree>
    <p:extLst>
      <p:ext uri="{BB962C8B-B14F-4D97-AF65-F5344CB8AC3E}">
        <p14:creationId xmlns:p14="http://schemas.microsoft.com/office/powerpoint/2010/main" val="57358761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Alias và </a:t>
              </a:r>
              <a:r>
                <a:rPr lang="en-US" sz="2400" b="1" noProof="0" smtClean="0">
                  <a:latin typeface="Cambria" panose="02040503050406030204" pitchFamily="18" charset="0"/>
                </a:rPr>
                <a:t>cơ chế gom rác tự động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sz="2800" kern="0" smtClean="0">
                <a:solidFill>
                  <a:srgbClr val="002060"/>
                </a:solidFill>
                <a:latin typeface="Cambria" panose="02040503050406030204" pitchFamily="18" charset="0"/>
              </a:rPr>
              <a:t>Như vậy đã xuất hiện Alias ở “vùng nhớ B”. Lúc này sẽ xảy ra 2 hiện tượng như sau:</a:t>
            </a:r>
          </a:p>
          <a:p>
            <a:pPr lvl="1" indent="-342900" algn="just">
              <a:buClr>
                <a:srgbClr val="3DC5C5"/>
              </a:buClr>
              <a:buFont typeface="Wingdings" pitchFamily="2" charset="2"/>
              <a:buChar char="v"/>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rPr>
              <a:t>Tại</a:t>
            </a:r>
            <a:r>
              <a:rPr kumimoji="0" lang="en-US" sz="2400" b="0" i="0" u="none" strike="noStrike" kern="0" cap="none" spc="0" normalizeH="0" noProof="0" smtClean="0">
                <a:ln>
                  <a:noFill/>
                </a:ln>
                <a:solidFill>
                  <a:srgbClr val="002060"/>
                </a:solidFill>
                <a:effectLst/>
                <a:uLnTx/>
                <a:uFillTx/>
                <a:latin typeface="Cambria" panose="02040503050406030204" pitchFamily="18" charset="0"/>
              </a:rPr>
              <a:t> “vùng nhớ B”, nếu psA thay đổi thông tin sẽ làm cho psB thay đổi thông tin (vì cả 2 đối tượng này cùng quản lý một vùng nhớ)</a:t>
            </a:r>
          </a:p>
          <a:p>
            <a:pPr lvl="1" indent="-342900" algn="just">
              <a:buClr>
                <a:srgbClr val="3DC5C5"/>
              </a:buClr>
              <a:buFont typeface="Wingdings" pitchFamily="2" charset="2"/>
              <a:buChar char="v"/>
              <a:defRPr/>
            </a:pPr>
            <a:r>
              <a:rPr lang="en-US" sz="2400" kern="0" baseline="0" smtClean="0">
                <a:solidFill>
                  <a:srgbClr val="002060"/>
                </a:solidFill>
                <a:latin typeface="Cambria" panose="02040503050406030204" pitchFamily="18" charset="0"/>
              </a:rPr>
              <a:t>“Vùng nhớ</a:t>
            </a:r>
            <a:r>
              <a:rPr lang="en-US" sz="2400" kern="0" smtClean="0">
                <a:solidFill>
                  <a:srgbClr val="002060"/>
                </a:solidFill>
                <a:latin typeface="Cambria" panose="02040503050406030204" pitchFamily="18" charset="0"/>
              </a:rPr>
              <a:t> A” không còn đối tượng nào tham chiếu tới, lúc này hệ thống sẽ tự động thu hồi bộ nhớ (hủy vùng nhớ A đã cấp trước đó), cơ chế này gọi là cơ chế gom rác tự động</a:t>
            </a:r>
            <a:endParaRPr kumimoji="0" lang="en-US" sz="24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23" name="Isosceles Triangle 22"/>
          <p:cNvSpPr/>
          <p:nvPr/>
        </p:nvSpPr>
        <p:spPr>
          <a:xfrm>
            <a:off x="2987155" y="4953000"/>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A</a:t>
            </a:r>
            <a:endParaRPr lang="en-US">
              <a:latin typeface="Cambria" panose="02040503050406030204" pitchFamily="18" charset="0"/>
            </a:endParaRPr>
          </a:p>
        </p:txBody>
      </p:sp>
      <p:sp>
        <p:nvSpPr>
          <p:cNvPr id="24" name="Isosceles Triangle 23"/>
          <p:cNvSpPr/>
          <p:nvPr/>
        </p:nvSpPr>
        <p:spPr>
          <a:xfrm>
            <a:off x="5803141" y="4866635"/>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B</a:t>
            </a:r>
            <a:endParaRPr lang="en-US">
              <a:latin typeface="Cambria" panose="02040503050406030204" pitchFamily="18" charset="0"/>
            </a:endParaRPr>
          </a:p>
        </p:txBody>
      </p:sp>
      <p:sp>
        <p:nvSpPr>
          <p:cNvPr id="25" name="Oval Callout 24"/>
          <p:cNvSpPr/>
          <p:nvPr/>
        </p:nvSpPr>
        <p:spPr>
          <a:xfrm>
            <a:off x="2415655" y="4466656"/>
            <a:ext cx="990600" cy="685800"/>
          </a:xfrm>
          <a:prstGeom prst="wedgeEllipseCallout">
            <a:avLst>
              <a:gd name="adj1" fmla="val 374574"/>
              <a:gd name="adj2" fmla="val 2867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psA</a:t>
            </a:r>
            <a:endParaRPr lang="en-US">
              <a:latin typeface="Cambria" panose="02040503050406030204" pitchFamily="18" charset="0"/>
            </a:endParaRPr>
          </a:p>
        </p:txBody>
      </p:sp>
      <p:sp>
        <p:nvSpPr>
          <p:cNvPr id="26" name="Oval Callout 25"/>
          <p:cNvSpPr/>
          <p:nvPr/>
        </p:nvSpPr>
        <p:spPr>
          <a:xfrm>
            <a:off x="7696200" y="4402780"/>
            <a:ext cx="990600" cy="685800"/>
          </a:xfrm>
          <a:prstGeom prst="wedgeEllipseCallout">
            <a:avLst>
              <a:gd name="adj1" fmla="val -114519"/>
              <a:gd name="adj2" fmla="val 74441"/>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psB</a:t>
            </a:r>
            <a:endParaRPr lang="en-US">
              <a:latin typeface="Cambria" panose="02040503050406030204" pitchFamily="18" charset="0"/>
            </a:endParaRPr>
          </a:p>
        </p:txBody>
      </p:sp>
      <p:sp>
        <p:nvSpPr>
          <p:cNvPr id="9" name="Multiply 8"/>
          <p:cNvSpPr/>
          <p:nvPr/>
        </p:nvSpPr>
        <p:spPr>
          <a:xfrm>
            <a:off x="3520555" y="4953000"/>
            <a:ext cx="914400" cy="914400"/>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849574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Alias và </a:t>
              </a:r>
              <a:r>
                <a:rPr lang="en-US" sz="2400" b="1" noProof="0" smtClean="0">
                  <a:latin typeface="Cambria" panose="02040503050406030204" pitchFamily="18" charset="0"/>
                </a:rPr>
                <a:t>cơ chế gom rác tự động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buClr>
                <a:srgbClr val="3DC5C5"/>
              </a:buClr>
              <a:defRPr/>
            </a:pPr>
            <a:r>
              <a:rPr lang="en-US" sz="2800" kern="0" noProof="0" smtClean="0">
                <a:solidFill>
                  <a:srgbClr val="002060"/>
                </a:solidFill>
                <a:latin typeface="Cambria" panose="02040503050406030204" pitchFamily="18" charset="0"/>
              </a:rPr>
              <a:t>Đôi khi trong quá trình thực hiện phần mềm ta có nhu cầu sao chép đối tượng ra (tạo thêm một đối tượng giống y xì đối tượng cũ nhưng nằm ở ô nhớ khác, để ta có thể tự do thay đổi thông tin trên đối tượng sao chép mà không làm ảnh hưởng tới đối tượng gốc). C# hỗ trợ chúng ta hàm </a:t>
            </a:r>
            <a:r>
              <a:rPr lang="en-US" sz="2800" smtClean="0">
                <a:solidFill>
                  <a:srgbClr val="FF0000"/>
                </a:solidFill>
                <a:latin typeface="Cambria" panose="02040503050406030204" pitchFamily="18" charset="0"/>
              </a:rPr>
              <a:t>MemberwiseClone</a:t>
            </a:r>
            <a:r>
              <a:rPr lang="en-US" sz="2800" smtClean="0">
                <a:latin typeface="Cambria" panose="02040503050406030204" pitchFamily="18" charset="0"/>
              </a:rPr>
              <a:t> </a:t>
            </a:r>
            <a:r>
              <a:rPr lang="en-US" sz="2800" smtClean="0">
                <a:solidFill>
                  <a:srgbClr val="002060"/>
                </a:solidFill>
                <a:latin typeface="Cambria" panose="02040503050406030204" pitchFamily="18" charset="0"/>
              </a:rPr>
              <a:t>để sao chép đối tượng</a:t>
            </a:r>
            <a:r>
              <a:rPr lang="en-US" sz="2800" smtClean="0">
                <a:latin typeface="Cambria" panose="02040503050406030204" pitchFamily="18" charset="0"/>
              </a:rPr>
              <a:t>.</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10" name="Rectangle 9"/>
          <p:cNvSpPr/>
          <p:nvPr/>
        </p:nvSpPr>
        <p:spPr>
          <a:xfrm>
            <a:off x="838200" y="4419600"/>
            <a:ext cx="8053490" cy="1200329"/>
          </a:xfrm>
          <a:prstGeom prst="rect">
            <a:avLst/>
          </a:prstGeom>
        </p:spPr>
        <p:txBody>
          <a:bodyPr wrap="square">
            <a:spAutoFit/>
          </a:bodyPr>
          <a:lstStyle/>
          <a:p>
            <a:r>
              <a:rPr lang="en-US">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public</a:t>
            </a:r>
            <a:r>
              <a:rPr lang="en-US">
                <a:solidFill>
                  <a:srgbClr val="000000"/>
                </a:solidFill>
                <a:highlight>
                  <a:srgbClr val="FFFFFF"/>
                </a:highlight>
                <a:latin typeface="Consolas" panose="020B0609020204030204" pitchFamily="49" charset="0"/>
              </a:rPr>
              <a:t> </a:t>
            </a:r>
            <a:r>
              <a:rPr lang="en-US">
                <a:solidFill>
                  <a:srgbClr val="2B91AF"/>
                </a:solidFill>
                <a:highlight>
                  <a:srgbClr val="FFFFFF"/>
                </a:highlight>
                <a:latin typeface="Consolas" panose="020B0609020204030204" pitchFamily="49" charset="0"/>
              </a:rPr>
              <a:t>PhanSo</a:t>
            </a:r>
            <a:r>
              <a:rPr lang="en-US">
                <a:solidFill>
                  <a:srgbClr val="000000"/>
                </a:solidFill>
                <a:highlight>
                  <a:srgbClr val="FFFFFF"/>
                </a:highlight>
                <a:latin typeface="Consolas" panose="020B0609020204030204" pitchFamily="49" charset="0"/>
              </a:rPr>
              <a:t> copy()</a:t>
            </a:r>
          </a:p>
          <a:p>
            <a:r>
              <a:rPr lang="en-US">
                <a:solidFill>
                  <a:srgbClr val="000000"/>
                </a:solidFill>
                <a:highlight>
                  <a:srgbClr val="FFFFFF"/>
                </a:highlight>
                <a:latin typeface="Consolas" panose="020B0609020204030204" pitchFamily="49" charset="0"/>
              </a:rPr>
              <a:t> </a:t>
            </a:r>
            <a:r>
              <a:rPr lang="en-US" smtClean="0">
                <a:solidFill>
                  <a:srgbClr val="000000"/>
                </a:solidFill>
                <a:highlight>
                  <a:srgbClr val="FFFFFF"/>
                </a:highlight>
                <a:latin typeface="Consolas" panose="020B0609020204030204" pitchFamily="49" charset="0"/>
              </a:rPr>
              <a:t>{</a:t>
            </a:r>
            <a:endParaRPr lang="en-US">
              <a:solidFill>
                <a:srgbClr val="000000"/>
              </a:solidFill>
              <a:highlight>
                <a:srgbClr val="FFFFFF"/>
              </a:highlight>
              <a:latin typeface="Consolas" panose="020B0609020204030204" pitchFamily="49" charset="0"/>
            </a:endParaRPr>
          </a:p>
          <a:p>
            <a:r>
              <a:rPr lang="en-US" smtClean="0">
                <a:solidFill>
                  <a:srgbClr val="0000FF"/>
                </a:solidFill>
                <a:highlight>
                  <a:srgbClr val="FFFFFF"/>
                </a:highlight>
                <a:latin typeface="Consolas" panose="020B0609020204030204" pitchFamily="49" charset="0"/>
              </a:rPr>
              <a:t>     return</a:t>
            </a:r>
            <a:r>
              <a:rPr lang="en-US" smtClean="0">
                <a:solidFill>
                  <a:srgbClr val="000000"/>
                </a:solidFill>
                <a:highlight>
                  <a:srgbClr val="FFFFFF"/>
                </a:highlight>
                <a:latin typeface="Consolas" panose="020B0609020204030204" pitchFamily="49" charset="0"/>
              </a:rPr>
              <a:t> </a:t>
            </a:r>
            <a:r>
              <a:rPr lang="en-US">
                <a:solidFill>
                  <a:srgbClr val="0000FF"/>
                </a:solidFill>
                <a:highlight>
                  <a:srgbClr val="FFFFFF"/>
                </a:highlight>
                <a:latin typeface="Consolas" panose="020B0609020204030204" pitchFamily="49" charset="0"/>
              </a:rPr>
              <a:t>this</a:t>
            </a:r>
            <a:r>
              <a:rPr lang="en-US">
                <a:solidFill>
                  <a:srgbClr val="000000"/>
                </a:solidFill>
                <a:highlight>
                  <a:srgbClr val="FFFFFF"/>
                </a:highlight>
                <a:latin typeface="Consolas" panose="020B0609020204030204" pitchFamily="49" charset="0"/>
              </a:rPr>
              <a:t>.MemberwiseClone() </a:t>
            </a:r>
            <a:r>
              <a:rPr lang="en-US">
                <a:solidFill>
                  <a:srgbClr val="0000FF"/>
                </a:solidFill>
                <a:highlight>
                  <a:srgbClr val="FFFFFF"/>
                </a:highlight>
                <a:latin typeface="Consolas" panose="020B0609020204030204" pitchFamily="49" charset="0"/>
              </a:rPr>
              <a:t>as</a:t>
            </a:r>
            <a:r>
              <a:rPr lang="en-US">
                <a:solidFill>
                  <a:srgbClr val="000000"/>
                </a:solidFill>
                <a:highlight>
                  <a:srgbClr val="FFFFFF"/>
                </a:highlight>
                <a:latin typeface="Consolas" panose="020B0609020204030204" pitchFamily="49" charset="0"/>
              </a:rPr>
              <a:t> </a:t>
            </a:r>
            <a:r>
              <a:rPr lang="en-US">
                <a:solidFill>
                  <a:srgbClr val="2B91AF"/>
                </a:solidFill>
                <a:highlight>
                  <a:srgbClr val="FFFFFF"/>
                </a:highlight>
                <a:latin typeface="Consolas" panose="020B0609020204030204" pitchFamily="49" charset="0"/>
              </a:rPr>
              <a:t>PhanSo</a:t>
            </a:r>
            <a:r>
              <a:rPr lang="en-US">
                <a:solidFill>
                  <a:srgbClr val="000000"/>
                </a:solidFill>
                <a:highlight>
                  <a:srgbClr val="FFFFFF"/>
                </a:highlight>
                <a:latin typeface="Consolas" panose="020B0609020204030204" pitchFamily="49" charset="0"/>
              </a:rPr>
              <a:t>;</a:t>
            </a:r>
          </a:p>
          <a:p>
            <a:r>
              <a:rPr lang="en-US" smtClean="0">
                <a:solidFill>
                  <a:srgbClr val="000000"/>
                </a:solidFill>
                <a:highlight>
                  <a:srgbClr val="FFFFFF"/>
                </a:highlight>
                <a:latin typeface="Consolas" panose="020B0609020204030204" pitchFamily="49" charset="0"/>
              </a:rPr>
              <a:t> }</a:t>
            </a:r>
            <a:endParaRPr lang="en-US"/>
          </a:p>
        </p:txBody>
      </p:sp>
    </p:spTree>
    <p:extLst>
      <p:ext uri="{BB962C8B-B14F-4D97-AF65-F5344CB8AC3E}">
        <p14:creationId xmlns:p14="http://schemas.microsoft.com/office/powerpoint/2010/main" val="40392049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486400" cy="508000"/>
            <a:chOff x="789624" y="1191463"/>
            <a:chExt cx="5486400" cy="508000"/>
          </a:xfrm>
        </p:grpSpPr>
        <p:sp>
          <p:nvSpPr>
            <p:cNvPr id="3" name="AutoShape 52"/>
            <p:cNvSpPr>
              <a:spLocks noChangeArrowheads="1"/>
            </p:cNvSpPr>
            <p:nvPr/>
          </p:nvSpPr>
          <p:spPr bwMode="gray">
            <a:xfrm>
              <a:off x="990600" y="1191463"/>
              <a:ext cx="52854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Alias và </a:t>
              </a:r>
              <a:r>
                <a:rPr lang="en-US" sz="2400" b="1" noProof="0" smtClean="0">
                  <a:latin typeface="Cambria" panose="02040503050406030204" pitchFamily="18" charset="0"/>
                </a:rPr>
                <a:t>cơ chế gom rác tự động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8"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lgn="just">
              <a:buClr>
                <a:srgbClr val="3DC5C5"/>
              </a:buClr>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Ví</a:t>
            </a:r>
            <a:r>
              <a:rPr kumimoji="0" lang="en-US" sz="2800" b="0" i="0" u="none" strike="noStrike" kern="0" cap="none" spc="0" normalizeH="0" noProof="0" smtClean="0">
                <a:ln>
                  <a:noFill/>
                </a:ln>
                <a:solidFill>
                  <a:srgbClr val="002060"/>
                </a:solidFill>
                <a:effectLst/>
                <a:uLnTx/>
                <a:uFillTx/>
                <a:latin typeface="Cambria" panose="02040503050406030204" pitchFamily="18" charset="0"/>
              </a:rPr>
              <a:t> dụ:</a:t>
            </a:r>
          </a:p>
          <a:p>
            <a:pPr lvl="0" algn="just">
              <a:buClr>
                <a:srgbClr val="3DC5C5"/>
              </a:buClr>
              <a:defRPr/>
            </a:pPr>
            <a:endParaRPr lang="en-US" sz="2800" kern="0" baseline="0">
              <a:solidFill>
                <a:srgbClr val="002060"/>
              </a:solidFill>
              <a:latin typeface="Cambria" panose="02040503050406030204" pitchFamily="18" charset="0"/>
            </a:endParaRPr>
          </a:p>
          <a:p>
            <a:pPr lvl="0" algn="just">
              <a:buClr>
                <a:srgbClr val="3DC5C5"/>
              </a:buClr>
              <a:defRPr/>
            </a:pPr>
            <a:endParaRPr kumimoji="0" lang="en-US" sz="2800" b="0" i="0" u="none" strike="noStrike" kern="0" cap="none" spc="0" normalizeH="0" noProof="0" smtClean="0">
              <a:ln>
                <a:noFill/>
              </a:ln>
              <a:solidFill>
                <a:srgbClr val="002060"/>
              </a:solidFill>
              <a:effectLst/>
              <a:uLnTx/>
              <a:uFillTx/>
              <a:latin typeface="Cambria" panose="02040503050406030204" pitchFamily="18" charset="0"/>
            </a:endParaRPr>
          </a:p>
          <a:p>
            <a:pPr lvl="0" algn="just">
              <a:buClr>
                <a:srgbClr val="3DC5C5"/>
              </a:buClr>
              <a:defRPr/>
            </a:pPr>
            <a:endParaRPr lang="en-US" sz="2800" kern="0" baseline="0">
              <a:solidFill>
                <a:srgbClr val="002060"/>
              </a:solidFill>
              <a:latin typeface="Cambria" panose="02040503050406030204" pitchFamily="18" charset="0"/>
            </a:endParaRPr>
          </a:p>
          <a:p>
            <a:pPr lvl="0" algn="just">
              <a:buClr>
                <a:srgbClr val="3DC5C5"/>
              </a:buClr>
              <a:defRPr/>
            </a:pPr>
            <a:endParaRPr kumimoji="0" lang="en-US" sz="2800" b="0" i="0" u="none" strike="noStrike" kern="0" cap="none" spc="0" normalizeH="0" noProof="0" smtClean="0">
              <a:ln>
                <a:noFill/>
              </a:ln>
              <a:solidFill>
                <a:srgbClr val="002060"/>
              </a:solidFill>
              <a:effectLst/>
              <a:uLnTx/>
              <a:uFillTx/>
              <a:latin typeface="Cambria" panose="02040503050406030204" pitchFamily="18" charset="0"/>
            </a:endParaRPr>
          </a:p>
          <a:p>
            <a:pPr lvl="0" algn="just">
              <a:buClr>
                <a:srgbClr val="3DC5C5"/>
              </a:buClr>
              <a:defRPr/>
            </a:pPr>
            <a:endParaRPr lang="en-US" sz="2800" kern="0" baseline="0">
              <a:solidFill>
                <a:srgbClr val="002060"/>
              </a:solidFill>
              <a:latin typeface="Cambria" panose="02040503050406030204" pitchFamily="18" charset="0"/>
            </a:endParaRPr>
          </a:p>
          <a:p>
            <a:pPr lvl="0" algn="just">
              <a:buClr>
                <a:srgbClr val="3DC5C5"/>
              </a:buClr>
              <a:defRPr/>
            </a:pPr>
            <a:endParaRPr kumimoji="0" lang="en-US" sz="2800" b="0" i="0" u="none" strike="noStrike" kern="0" cap="none" spc="0" normalizeH="0" noProof="0" smtClean="0">
              <a:ln>
                <a:noFill/>
              </a:ln>
              <a:solidFill>
                <a:srgbClr val="002060"/>
              </a:solidFill>
              <a:effectLst/>
              <a:uLnTx/>
              <a:uFillTx/>
              <a:latin typeface="Cambria" panose="02040503050406030204" pitchFamily="18" charset="0"/>
            </a:endParaRPr>
          </a:p>
          <a:p>
            <a:pPr lvl="0" algn="just">
              <a:buClr>
                <a:srgbClr val="3DC5C5"/>
              </a:buClr>
              <a:defRPr/>
            </a:pPr>
            <a:endParaRPr lang="en-US" sz="2800" kern="0" baseline="0">
              <a:solidFill>
                <a:srgbClr val="002060"/>
              </a:solidFill>
              <a:latin typeface="Cambria" panose="02040503050406030204" pitchFamily="18" charset="0"/>
            </a:endParaRPr>
          </a:p>
          <a:p>
            <a:pPr lvl="0" algn="just">
              <a:buClr>
                <a:srgbClr val="3DC5C5"/>
              </a:buClr>
              <a:defRPr/>
            </a:pPr>
            <a:endParaRPr kumimoji="0" lang="en-US" sz="2800" b="0" i="0" u="none" strike="noStrike" kern="0" cap="none" spc="0" normalizeH="0" noProof="0" smtClean="0">
              <a:ln>
                <a:noFill/>
              </a:ln>
              <a:solidFill>
                <a:srgbClr val="002060"/>
              </a:solidFill>
              <a:effectLst/>
              <a:uLnTx/>
              <a:uFillTx/>
              <a:latin typeface="Cambria" panose="02040503050406030204" pitchFamily="18" charset="0"/>
            </a:endParaRPr>
          </a:p>
          <a:p>
            <a:pPr marL="0" lvl="0" indent="0" algn="just">
              <a:lnSpc>
                <a:spcPct val="200000"/>
              </a:lnSpc>
              <a:buClr>
                <a:srgbClr val="3DC5C5"/>
              </a:buClr>
              <a:buNone/>
              <a:defRPr/>
            </a:pPr>
            <a:r>
              <a:rPr lang="en-US" sz="2400" kern="0" noProof="0" smtClean="0">
                <a:solidFill>
                  <a:srgbClr val="FF0000"/>
                </a:solidFill>
                <a:latin typeface="Cambria" panose="02040503050406030204" pitchFamily="18" charset="0"/>
              </a:rPr>
              <a:t>psA</a:t>
            </a:r>
            <a:r>
              <a:rPr lang="en-US" sz="2400" kern="0" noProof="0" smtClean="0">
                <a:solidFill>
                  <a:srgbClr val="002060"/>
                </a:solidFill>
                <a:latin typeface="Cambria" panose="02040503050406030204" pitchFamily="18" charset="0"/>
              </a:rPr>
              <a:t> thay đổi không ảnh hưởng gì tới </a:t>
            </a:r>
            <a:r>
              <a:rPr lang="en-US" sz="2400" kern="0" noProof="0" smtClean="0">
                <a:solidFill>
                  <a:srgbClr val="FF0000"/>
                </a:solidFill>
                <a:latin typeface="Cambria" panose="02040503050406030204" pitchFamily="18" charset="0"/>
              </a:rPr>
              <a:t>psB</a:t>
            </a:r>
            <a:r>
              <a:rPr lang="en-US" sz="2400" kern="0" noProof="0" smtClean="0">
                <a:solidFill>
                  <a:srgbClr val="002060"/>
                </a:solidFill>
                <a:latin typeface="Cambria" panose="02040503050406030204" pitchFamily="18" charset="0"/>
              </a:rPr>
              <a:t> và ngược lại</a:t>
            </a:r>
            <a:endParaRPr kumimoji="0" lang="en-US" sz="2400" b="0" i="0" u="none" strike="noStrike" kern="0" cap="none" spc="0" normalizeH="0" baseline="0" noProof="0" dirty="0">
              <a:ln>
                <a:noFill/>
              </a:ln>
              <a:solidFill>
                <a:srgbClr val="002060"/>
              </a:solidFill>
              <a:effectLst/>
              <a:uLnTx/>
              <a:uFillTx/>
              <a:latin typeface="Cambria" panose="02040503050406030204" pitchFamily="18" charset="0"/>
            </a:endParaRPr>
          </a:p>
        </p:txBody>
      </p:sp>
      <p:sp>
        <p:nvSpPr>
          <p:cNvPr id="9" name="Rectangle 8"/>
          <p:cNvSpPr/>
          <p:nvPr/>
        </p:nvSpPr>
        <p:spPr>
          <a:xfrm>
            <a:off x="1295400" y="1828800"/>
            <a:ext cx="7391400" cy="1938992"/>
          </a:xfrm>
          <a:prstGeom prst="rect">
            <a:avLst/>
          </a:prstGeom>
        </p:spPr>
        <p:txBody>
          <a:bodyPr wrap="square">
            <a:spAutoFit/>
          </a:bodyPr>
          <a:lstStyle/>
          <a:p>
            <a:r>
              <a:rPr lang="en-US" sz="2000">
                <a:solidFill>
                  <a:srgbClr val="2B91AF"/>
                </a:solidFill>
                <a:highlight>
                  <a:srgbClr val="FFFFFF"/>
                </a:highlight>
                <a:latin typeface="Consolas" panose="020B0609020204030204" pitchFamily="49" charset="0"/>
              </a:rPr>
              <a:t>PhanSo</a:t>
            </a:r>
            <a:r>
              <a:rPr lang="en-US" sz="2000">
                <a:solidFill>
                  <a:srgbClr val="000000"/>
                </a:solidFill>
                <a:highlight>
                  <a:srgbClr val="FFFFFF"/>
                </a:highlight>
                <a:latin typeface="Consolas" panose="020B0609020204030204" pitchFamily="49" charset="0"/>
              </a:rPr>
              <a:t> psB = </a:t>
            </a:r>
            <a:r>
              <a:rPr lang="en-US" sz="2000">
                <a:solidFill>
                  <a:srgbClr val="0000FF"/>
                </a:solidFill>
                <a:highlight>
                  <a:srgbClr val="FFFFFF"/>
                </a:highlight>
                <a:latin typeface="Consolas" panose="020B0609020204030204" pitchFamily="49" charset="0"/>
              </a:rPr>
              <a:t>new</a:t>
            </a:r>
            <a:r>
              <a:rPr lang="en-US" sz="2000">
                <a:solidFill>
                  <a:srgbClr val="000000"/>
                </a:solidFill>
                <a:highlight>
                  <a:srgbClr val="FFFFFF"/>
                </a:highlight>
                <a:latin typeface="Consolas" panose="020B0609020204030204" pitchFamily="49" charset="0"/>
              </a:rPr>
              <a:t> </a:t>
            </a:r>
            <a:r>
              <a:rPr lang="en-US" sz="2000">
                <a:solidFill>
                  <a:srgbClr val="2B91AF"/>
                </a:solidFill>
                <a:highlight>
                  <a:srgbClr val="FFFFFF"/>
                </a:highlight>
                <a:latin typeface="Consolas" panose="020B0609020204030204" pitchFamily="49" charset="0"/>
              </a:rPr>
              <a:t>PhanSo</a:t>
            </a:r>
            <a:r>
              <a:rPr lang="en-US" sz="2000">
                <a:solidFill>
                  <a:srgbClr val="000000"/>
                </a:solidFill>
                <a:highlight>
                  <a:srgbClr val="FFFFFF"/>
                </a:highlight>
                <a:latin typeface="Consolas" panose="020B0609020204030204" pitchFamily="49" charset="0"/>
              </a:rPr>
              <a:t>(1,4</a:t>
            </a:r>
            <a:r>
              <a:rPr lang="en-US" sz="2000" smtClean="0">
                <a:solidFill>
                  <a:srgbClr val="000000"/>
                </a:solidFill>
                <a:highlight>
                  <a:srgbClr val="FFFFFF"/>
                </a:highlight>
                <a:latin typeface="Consolas" panose="020B0609020204030204" pitchFamily="49" charset="0"/>
              </a:rPr>
              <a:t>);</a:t>
            </a:r>
          </a:p>
          <a:p>
            <a:endParaRPr lang="en-US" sz="2000">
              <a:solidFill>
                <a:srgbClr val="000000"/>
              </a:solidFill>
              <a:highlight>
                <a:srgbClr val="FFFFFF"/>
              </a:highlight>
              <a:latin typeface="Consolas" panose="020B0609020204030204" pitchFamily="49" charset="0"/>
            </a:endParaRPr>
          </a:p>
          <a:p>
            <a:endParaRPr lang="en-US" sz="2000" smtClean="0">
              <a:solidFill>
                <a:srgbClr val="000000"/>
              </a:solidFill>
              <a:highlight>
                <a:srgbClr val="FFFFFF"/>
              </a:highlight>
              <a:latin typeface="Consolas" panose="020B0609020204030204" pitchFamily="49" charset="0"/>
            </a:endParaRPr>
          </a:p>
          <a:p>
            <a:endParaRPr lang="en-US" sz="2000" smtClean="0">
              <a:solidFill>
                <a:srgbClr val="000000"/>
              </a:solidFill>
              <a:highlight>
                <a:srgbClr val="FFFFFF"/>
              </a:highlight>
              <a:latin typeface="Consolas" panose="020B0609020204030204" pitchFamily="49" charset="0"/>
            </a:endParaRPr>
          </a:p>
          <a:p>
            <a:endParaRPr lang="en-US" sz="2000">
              <a:solidFill>
                <a:srgbClr val="000000"/>
              </a:solidFill>
              <a:highlight>
                <a:srgbClr val="FFFFFF"/>
              </a:highlight>
              <a:latin typeface="Consolas" panose="020B0609020204030204" pitchFamily="49" charset="0"/>
            </a:endParaRPr>
          </a:p>
          <a:p>
            <a:r>
              <a:rPr lang="en-US" sz="2000" smtClean="0">
                <a:solidFill>
                  <a:srgbClr val="2B91AF"/>
                </a:solidFill>
                <a:highlight>
                  <a:srgbClr val="FFFFFF"/>
                </a:highlight>
                <a:latin typeface="Consolas" panose="020B0609020204030204" pitchFamily="49" charset="0"/>
              </a:rPr>
              <a:t>PhanSo</a:t>
            </a:r>
            <a:r>
              <a:rPr lang="en-US" sz="2000" smtClean="0">
                <a:solidFill>
                  <a:srgbClr val="000000"/>
                </a:solidFill>
                <a:highlight>
                  <a:srgbClr val="FFFFFF"/>
                </a:highlight>
                <a:latin typeface="Consolas" panose="020B0609020204030204" pitchFamily="49" charset="0"/>
              </a:rPr>
              <a:t> </a:t>
            </a:r>
            <a:r>
              <a:rPr lang="en-US" sz="2000">
                <a:solidFill>
                  <a:srgbClr val="000000"/>
                </a:solidFill>
                <a:highlight>
                  <a:srgbClr val="FFFFFF"/>
                </a:highlight>
                <a:latin typeface="Consolas" panose="020B0609020204030204" pitchFamily="49" charset="0"/>
              </a:rPr>
              <a:t>psA = psB.copy();</a:t>
            </a:r>
            <a:endParaRPr lang="en-US" sz="4800"/>
          </a:p>
        </p:txBody>
      </p:sp>
      <p:sp>
        <p:nvSpPr>
          <p:cNvPr id="11" name="Isosceles Triangle 10"/>
          <p:cNvSpPr/>
          <p:nvPr/>
        </p:nvSpPr>
        <p:spPr>
          <a:xfrm>
            <a:off x="4991100" y="4702710"/>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A</a:t>
            </a:r>
            <a:endParaRPr lang="en-US">
              <a:latin typeface="Cambria" panose="02040503050406030204" pitchFamily="18" charset="0"/>
            </a:endParaRPr>
          </a:p>
        </p:txBody>
      </p:sp>
      <p:sp>
        <p:nvSpPr>
          <p:cNvPr id="12" name="Isosceles Triangle 11"/>
          <p:cNvSpPr/>
          <p:nvPr/>
        </p:nvSpPr>
        <p:spPr>
          <a:xfrm>
            <a:off x="5251311" y="1818649"/>
            <a:ext cx="1905000" cy="1295400"/>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mtClean="0">
                <a:latin typeface="Cambria" panose="02040503050406030204" pitchFamily="18" charset="0"/>
              </a:rPr>
              <a:t>Vùng nhớ B</a:t>
            </a:r>
            <a:endParaRPr lang="en-US">
              <a:latin typeface="Cambria" panose="02040503050406030204" pitchFamily="18" charset="0"/>
            </a:endParaRPr>
          </a:p>
        </p:txBody>
      </p:sp>
      <p:sp>
        <p:nvSpPr>
          <p:cNvPr id="13" name="Oval Callout 12"/>
          <p:cNvSpPr/>
          <p:nvPr/>
        </p:nvSpPr>
        <p:spPr>
          <a:xfrm>
            <a:off x="2298561" y="3679531"/>
            <a:ext cx="990600" cy="685800"/>
          </a:xfrm>
          <a:prstGeom prst="wedgeEllipseCallout">
            <a:avLst>
              <a:gd name="adj1" fmla="val 240934"/>
              <a:gd name="adj2" fmla="val 162002"/>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psA</a:t>
            </a:r>
            <a:endParaRPr lang="en-US">
              <a:latin typeface="Cambria" panose="02040503050406030204" pitchFamily="18" charset="0"/>
            </a:endParaRPr>
          </a:p>
        </p:txBody>
      </p:sp>
      <p:sp>
        <p:nvSpPr>
          <p:cNvPr id="14" name="Oval Callout 13"/>
          <p:cNvSpPr/>
          <p:nvPr/>
        </p:nvSpPr>
        <p:spPr>
          <a:xfrm>
            <a:off x="2157888" y="2123449"/>
            <a:ext cx="990600" cy="685800"/>
          </a:xfrm>
          <a:prstGeom prst="wedgeEllipseCallout">
            <a:avLst>
              <a:gd name="adj1" fmla="val 271244"/>
              <a:gd name="adj2" fmla="val 5653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mtClean="0">
                <a:latin typeface="Cambria" panose="02040503050406030204" pitchFamily="18" charset="0"/>
              </a:rPr>
              <a:t>psB</a:t>
            </a:r>
            <a:endParaRPr lang="en-US">
              <a:latin typeface="Cambria" panose="02040503050406030204" pitchFamily="18" charset="0"/>
            </a:endParaRPr>
          </a:p>
        </p:txBody>
      </p:sp>
      <p:cxnSp>
        <p:nvCxnSpPr>
          <p:cNvPr id="16" name="Straight Arrow Connector 15"/>
          <p:cNvCxnSpPr/>
          <p:nvPr/>
        </p:nvCxnSpPr>
        <p:spPr>
          <a:xfrm flipH="1">
            <a:off x="4032111" y="2992915"/>
            <a:ext cx="1219200" cy="402554"/>
          </a:xfrm>
          <a:prstGeom prst="straightConnector1">
            <a:avLst/>
          </a:prstGeom>
          <a:ln>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159775" y="3772846"/>
            <a:ext cx="1435239" cy="1100107"/>
          </a:xfrm>
          <a:prstGeom prst="straightConnector1">
            <a:avLst/>
          </a:prstGeom>
          <a:ln>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217283" y="3184388"/>
            <a:ext cx="3847248" cy="1477328"/>
          </a:xfrm>
          <a:prstGeom prst="rect">
            <a:avLst/>
          </a:prstGeom>
          <a:noFill/>
        </p:spPr>
        <p:txBody>
          <a:bodyPr wrap="square" rtlCol="0">
            <a:spAutoFit/>
          </a:bodyPr>
          <a:lstStyle/>
          <a:p>
            <a:pPr algn="just"/>
            <a:r>
              <a:rPr lang="en-US" smtClean="0">
                <a:solidFill>
                  <a:srgbClr val="FF0000"/>
                </a:solidFill>
                <a:latin typeface="Cambria" panose="02040503050406030204" pitchFamily="18" charset="0"/>
              </a:rPr>
              <a:t>Sao chép toàn bộ thông tin trong Vùng nhớ B vào vùng nhớ A </a:t>
            </a:r>
            <a:r>
              <a:rPr lang="en-US" smtClean="0">
                <a:solidFill>
                  <a:srgbClr val="FF0000"/>
                </a:solidFill>
                <a:latin typeface="Cambria" panose="02040503050406030204" pitchFamily="18" charset="0"/>
                <a:sym typeface="Wingdings" panose="05000000000000000000" pitchFamily="2" charset="2"/>
              </a:rPr>
              <a:t>Tức là ta có 2 đối tượng có thông tin giống nhau y xì nhưng nằm trên 2 ô nhớ hoàn toàn khác nhau</a:t>
            </a:r>
            <a:endParaRPr lang="en-US">
              <a:solidFill>
                <a:srgbClr val="FF0000"/>
              </a:solidFill>
              <a:latin typeface="Cambria" panose="02040503050406030204" pitchFamily="18" charset="0"/>
            </a:endParaRPr>
          </a:p>
        </p:txBody>
      </p:sp>
      <p:cxnSp>
        <p:nvCxnSpPr>
          <p:cNvPr id="23" name="Straight Arrow Connector 22"/>
          <p:cNvCxnSpPr>
            <a:endCxn id="12" idx="1"/>
          </p:cNvCxnSpPr>
          <p:nvPr/>
        </p:nvCxnSpPr>
        <p:spPr>
          <a:xfrm>
            <a:off x="4508361" y="2161209"/>
            <a:ext cx="1219200" cy="305140"/>
          </a:xfrm>
          <a:prstGeom prst="straightConnector1">
            <a:avLst/>
          </a:prstGeom>
          <a:ln>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975231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liste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914400"/>
            <a:ext cx="3378200" cy="34544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Donald_Duck_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1219200"/>
            <a:ext cx="2209800" cy="2638425"/>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6"/>
          <p:cNvSpPr txBox="1">
            <a:spLocks noChangeArrowheads="1"/>
          </p:cNvSpPr>
          <p:nvPr/>
        </p:nvSpPr>
        <p:spPr bwMode="auto">
          <a:xfrm>
            <a:off x="3733800" y="4673600"/>
            <a:ext cx="26670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6600">
                <a:latin typeface="VNI-Heather" pitchFamily="2" charset="0"/>
                <a:cs typeface="Arial" charset="0"/>
              </a:rPr>
              <a:t>END</a:t>
            </a:r>
          </a:p>
        </p:txBody>
      </p:sp>
    </p:spTree>
    <p:extLst>
      <p:ext uri="{BB962C8B-B14F-4D97-AF65-F5344CB8AC3E}">
        <p14:creationId xmlns:p14="http://schemas.microsoft.com/office/powerpoint/2010/main" val="409598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from="(-#ppt_w/2)" to="(#ppt_x)" calcmode="lin" valueType="num">
                                      <p:cBhvr>
                                        <p:cTn id="7" dur="600" fill="hold">
                                          <p:stCondLst>
                                            <p:cond delay="0"/>
                                          </p:stCondLst>
                                        </p:cTn>
                                        <p:tgtEl>
                                          <p:spTgt spid="5"/>
                                        </p:tgtEl>
                                        <p:attrNameLst>
                                          <p:attrName>ppt_x</p:attrName>
                                        </p:attrNameLst>
                                      </p:cBhvr>
                                    </p:anim>
                                    <p:anim from="0" to="-1.0" calcmode="lin" valueType="num">
                                      <p:cBhvr>
                                        <p:cTn id="8" dur="200" decel="50000" autoRev="1" fill="hold">
                                          <p:stCondLst>
                                            <p:cond delay="600"/>
                                          </p:stCondLst>
                                        </p:cTn>
                                        <p:tgtEl>
                                          <p:spTgt spid="5"/>
                                        </p:tgtEl>
                                        <p:attrNameLst>
                                          <p:attrName>xshear</p:attrName>
                                        </p:attrNameLst>
                                      </p:cBhvr>
                                    </p:anim>
                                    <p:animScale>
                                      <p:cBhvr>
                                        <p:cTn id="9" dur="200" decel="100000" autoRev="1" fill="hold">
                                          <p:stCondLst>
                                            <p:cond delay="600"/>
                                          </p:stCondLst>
                                        </p:cTn>
                                        <p:tgtEl>
                                          <p:spTgt spid="5"/>
                                        </p:tgtEl>
                                      </p:cBhvr>
                                      <p:from x="100000" y="100000"/>
                                      <p:to x="80000" y="100000"/>
                                    </p:animScale>
                                    <p:anim by="(#ppt_h/3+#ppt_w*0.1)" calcmode="lin" valueType="num">
                                      <p:cBhvr additive="sum">
                                        <p:cTn id="10" dur="200" decel="100000" autoRev="1" fill="hold">
                                          <p:stCondLst>
                                            <p:cond delay="600"/>
                                          </p:stCondLst>
                                        </p:cTn>
                                        <p:tgtEl>
                                          <p:spTgt spid="5"/>
                                        </p:tgtEl>
                                        <p:attrNameLst>
                                          <p:attrName>ppt_x</p:attrName>
                                        </p:attrNameLst>
                                      </p:cBhvr>
                                    </p:anim>
                                  </p:childTnLst>
                                </p:cTn>
                              </p:par>
                              <p:par>
                                <p:cTn id="11" presetID="5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Scale>
                                      <p:cBhvr>
                                        <p:cTn id="1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4"/>
                                        </p:tgtEl>
                                        <p:attrNameLst>
                                          <p:attrName>ppt_x</p:attrName>
                                          <p:attrName>ppt_y</p:attrName>
                                        </p:attrNameLst>
                                      </p:cBhvr>
                                    </p:animMotion>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1484</TotalTime>
  <Words>3390</Words>
  <Application>Microsoft Office PowerPoint</Application>
  <PresentationFormat>On-screen Show (4:3)</PresentationFormat>
  <Paragraphs>595</Paragraphs>
  <Slides>58</Slides>
  <Notes>40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58</vt:i4>
      </vt:variant>
    </vt:vector>
  </HeadingPairs>
  <TitlesOfParts>
    <vt:vector size="70" baseType="lpstr">
      <vt:lpstr>Verdana</vt:lpstr>
      <vt:lpstr>Cambria</vt:lpstr>
      <vt:lpstr>VNI-Heather</vt:lpstr>
      <vt:lpstr>Consolas</vt:lpstr>
      <vt:lpstr>Arial</vt:lpstr>
      <vt:lpstr>Wingdings</vt:lpstr>
      <vt:lpstr>Courier New</vt:lpstr>
      <vt:lpstr>Tahoma</vt:lpstr>
      <vt:lpstr>Symbol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cafe</cp:lastModifiedBy>
  <cp:revision>496</cp:revision>
  <dcterms:created xsi:type="dcterms:W3CDTF">2011-04-06T04:04:31Z</dcterms:created>
  <dcterms:modified xsi:type="dcterms:W3CDTF">2016-02-11T08:54:45Z</dcterms:modified>
</cp:coreProperties>
</file>