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6"/>
  </p:notesMasterIdLst>
  <p:sldIdLst>
    <p:sldId id="256" r:id="rId2"/>
    <p:sldId id="261" r:id="rId3"/>
    <p:sldId id="262" r:id="rId4"/>
    <p:sldId id="263" r:id="rId5"/>
    <p:sldId id="287" r:id="rId6"/>
    <p:sldId id="264" r:id="rId7"/>
    <p:sldId id="265" r:id="rId8"/>
    <p:sldId id="266" r:id="rId9"/>
    <p:sldId id="267" r:id="rId10"/>
    <p:sldId id="268" r:id="rId11"/>
    <p:sldId id="288" r:id="rId12"/>
    <p:sldId id="289" r:id="rId13"/>
    <p:sldId id="269" r:id="rId14"/>
    <p:sldId id="270" r:id="rId15"/>
    <p:sldId id="291" r:id="rId16"/>
    <p:sldId id="290" r:id="rId17"/>
    <p:sldId id="292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60" r:id="rId35"/>
  </p:sldIdLst>
  <p:sldSz cx="9144000" cy="6858000" type="screen4x3"/>
  <p:notesSz cx="6858000" cy="9144000"/>
  <p:embeddedFontLst>
    <p:embeddedFont>
      <p:font typeface="Cambria" panose="02040503050406030204" pitchFamily="18" charset="0"/>
      <p:regular r:id="rId37"/>
      <p:bold r:id="rId38"/>
      <p:italic r:id="rId39"/>
      <p:boldItalic r:id="rId40"/>
    </p:embeddedFont>
    <p:embeddedFont>
      <p:font typeface="Consolas" panose="020B0609020204030204" pitchFamily="49" charset="0"/>
      <p:regular r:id="rId41"/>
      <p:bold r:id="rId42"/>
      <p:italic r:id="rId43"/>
      <p:boldItalic r:id="rId44"/>
    </p:embeddedFont>
    <p:embeddedFont>
      <p:font typeface="Arial Unicode MS" panose="020B0604020202020204" pitchFamily="34" charset="-128"/>
      <p:regular r:id="rId45"/>
    </p:embeddedFont>
    <p:embeddedFont>
      <p:font typeface="VNI-Heather" panose="020B0604020202020204"/>
      <p:regular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6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6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F7025-33D9-4E9F-9955-A14222A03D05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3E3EA-CC6A-448F-83C3-9A526F33C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5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854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3E3EA-CC6A-448F-83C3-9A526F33CF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860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25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7"/>
          <p:cNvSpPr>
            <a:spLocks noChangeArrowheads="1"/>
          </p:cNvSpPr>
          <p:nvPr userDrawn="1"/>
        </p:nvSpPr>
        <p:spPr bwMode="auto">
          <a:xfrm flipH="1">
            <a:off x="0" y="6504057"/>
            <a:ext cx="9144000" cy="35394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66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/>
          <a:p>
            <a:pPr algn="r">
              <a:lnSpc>
                <a:spcPct val="180000"/>
              </a:lnSpc>
            </a:pPr>
            <a:endParaRPr lang="en-US" sz="1100" b="1" baseline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67475"/>
            <a:ext cx="2133600" cy="365125"/>
          </a:xfrm>
        </p:spPr>
        <p:txBody>
          <a:bodyPr/>
          <a:lstStyle>
            <a:lvl1pPr>
              <a:defRPr sz="1600" b="1">
                <a:solidFill>
                  <a:srgbClr val="002060"/>
                </a:solidFill>
              </a:defRPr>
            </a:lvl1pPr>
          </a:lstStyle>
          <a:p>
            <a:fld id="{48FE5571-560F-4DFC-BA97-61ACA5F7AD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 userDrawn="1"/>
        </p:nvSpPr>
        <p:spPr bwMode="auto">
          <a:xfrm>
            <a:off x="0" y="-9009"/>
            <a:ext cx="9144000" cy="37664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6600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80000"/>
              </a:lnSpc>
            </a:pPr>
            <a:r>
              <a:rPr lang="en-US" sz="1200" b="1" smtClean="0">
                <a:solidFill>
                  <a:schemeClr val="tx2"/>
                </a:solidFill>
                <a:latin typeface="Cambria" panose="02040503050406030204" pitchFamily="18" charset="0"/>
              </a:rPr>
              <a:t>Khoa</a:t>
            </a:r>
            <a:r>
              <a:rPr lang="en-US" sz="1200" b="1" baseline="0" smtClean="0">
                <a:solidFill>
                  <a:schemeClr val="tx2"/>
                </a:solidFill>
                <a:latin typeface="Cambria" panose="02040503050406030204" pitchFamily="18" charset="0"/>
              </a:rPr>
              <a:t> Hệ Thống Thông Tin</a:t>
            </a:r>
            <a:endParaRPr lang="en-US" sz="1200" b="1" baseline="0" smtClean="0">
              <a:solidFill>
                <a:srgbClr val="0070C0"/>
              </a:solidFill>
              <a:latin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734"/>
            <a:ext cx="457200" cy="457200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381000" y="-66020"/>
            <a:ext cx="21063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 b="1" smtClean="0">
                <a:solidFill>
                  <a:srgbClr val="002060"/>
                </a:solidFill>
                <a:latin typeface="Cambria" panose="02040503050406030204" pitchFamily="18" charset="0"/>
              </a:rPr>
              <a:t>Đại</a:t>
            </a:r>
            <a:r>
              <a:rPr lang="en-US" sz="1300" b="1" baseline="0" smtClean="0">
                <a:solidFill>
                  <a:srgbClr val="002060"/>
                </a:solidFill>
                <a:latin typeface="Cambria" panose="02040503050406030204" pitchFamily="18" charset="0"/>
              </a:rPr>
              <a:t> Học Quốc Gia TP.HCM</a:t>
            </a:r>
          </a:p>
          <a:p>
            <a:pPr algn="ctr"/>
            <a:r>
              <a:rPr lang="en-US" sz="1300" b="1" baseline="0" smtClean="0">
                <a:solidFill>
                  <a:srgbClr val="002060"/>
                </a:solidFill>
                <a:latin typeface="Cambria" panose="02040503050406030204" pitchFamily="18" charset="0"/>
              </a:rPr>
              <a:t>Đại Học Kinh Tế Luật</a:t>
            </a:r>
            <a:endParaRPr lang="en-US" sz="1300" b="1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692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20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12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09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4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858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128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714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193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21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F62C2-72EA-4953-A1D6-568F980002B8}" type="datetimeFigureOut">
              <a:rPr lang="en-US" smtClean="0"/>
              <a:t>11/02/2016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E5571-560F-4DFC-BA97-61ACA5F7A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844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 bwMode="black">
          <a:xfrm>
            <a:off x="838200" y="990600"/>
            <a:ext cx="7086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800" b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Chương 5</a:t>
            </a:r>
            <a:endParaRPr kumimoji="0" lang="en-US" sz="28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143000" y="2644775"/>
            <a:ext cx="7239000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kern="0" smtClean="0">
                <a:solidFill>
                  <a:srgbClr val="002060"/>
                </a:solidFill>
                <a:latin typeface="Cambria" panose="02040503050406030204" pitchFamily="18" charset="0"/>
              </a:rPr>
              <a:t>Kế thừa và đa hình</a:t>
            </a:r>
            <a:endParaRPr kumimoji="0" lang="en-US" sz="4800" b="1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4572000"/>
            <a:ext cx="2144973" cy="1700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890800"/>
            <a:ext cx="2728882" cy="106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5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Nội dung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Khái niệm kế thừa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Khái niệm đa hình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Giao diện (interface)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2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Kế thừa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Các đối tượng có cùng chung một số đặc điểm, hành vi được nhóm lại với nhau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 dụ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Xe đạp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Xe máy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Xe hơi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Xe tải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 Phương tiện giao thông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11" name="Picture 2" descr="http://www.bodua.com/Pages/6/107/107_Files/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2133600"/>
            <a:ext cx="3429000" cy="4276726"/>
          </a:xfrm>
          <a:prstGeom prst="rect">
            <a:avLst/>
          </a:prstGeom>
          <a:noFill/>
        </p:spPr>
      </p:pic>
      <p:grpSp>
        <p:nvGrpSpPr>
          <p:cNvPr id="12" name="Group 13"/>
          <p:cNvGrpSpPr>
            <a:grpSpLocks/>
          </p:cNvGrpSpPr>
          <p:nvPr/>
        </p:nvGrpSpPr>
        <p:grpSpPr bwMode="auto">
          <a:xfrm>
            <a:off x="3429000" y="2530594"/>
            <a:ext cx="1600200" cy="1704975"/>
            <a:chOff x="2400" y="1662"/>
            <a:chExt cx="1008" cy="1074"/>
          </a:xfrm>
        </p:grpSpPr>
        <p:sp>
          <p:nvSpPr>
            <p:cNvPr id="13" name="Line 6"/>
            <p:cNvSpPr>
              <a:spLocks noChangeShapeType="1"/>
            </p:cNvSpPr>
            <p:nvPr/>
          </p:nvSpPr>
          <p:spPr bwMode="auto">
            <a:xfrm flipV="1">
              <a:off x="2928" y="2088"/>
              <a:ext cx="0" cy="3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Ctr="1">
              <a:spAutoFit/>
            </a:bodyPr>
            <a:lstStyle/>
            <a:p>
              <a:endParaRPr lang="en-US"/>
            </a:p>
          </p:txBody>
        </p:sp>
        <p:sp>
          <p:nvSpPr>
            <p:cNvPr id="14" name="AutoShape 7"/>
            <p:cNvSpPr>
              <a:spLocks noChangeArrowheads="1"/>
            </p:cNvSpPr>
            <p:nvPr/>
          </p:nvSpPr>
          <p:spPr bwMode="auto">
            <a:xfrm>
              <a:off x="2832" y="1944"/>
              <a:ext cx="192" cy="144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vi-VN" sz="1800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2400" y="1662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Vehicle</a:t>
              </a:r>
            </a:p>
          </p:txBody>
        </p:sp>
        <p:sp>
          <p:nvSpPr>
            <p:cNvPr id="16" name="Rectangle 9"/>
            <p:cNvSpPr>
              <a:spLocks noChangeArrowheads="1"/>
            </p:cNvSpPr>
            <p:nvPr/>
          </p:nvSpPr>
          <p:spPr bwMode="auto">
            <a:xfrm>
              <a:off x="2400" y="2478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Car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229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Kế thừa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 dụ: Windows form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3" name="Rectangle 2"/>
          <p:cNvSpPr>
            <a:spLocks/>
          </p:cNvSpPr>
          <p:nvPr/>
        </p:nvSpPr>
        <p:spPr bwMode="auto">
          <a:xfrm>
            <a:off x="1752600" y="1752600"/>
            <a:ext cx="6172200" cy="4724400"/>
          </a:xfrm>
          <a:prstGeom prst="rect">
            <a:avLst/>
          </a:prstGeom>
          <a:blipFill dpi="0" rotWithShape="0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997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Kế thừa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57200" y="1076325"/>
            <a:ext cx="85344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 dụ: 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Một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con có thể là lớp cha của các lớp khác</a:t>
            </a: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1143000" y="1828800"/>
            <a:ext cx="6477000" cy="3200400"/>
            <a:chOff x="768" y="1488"/>
            <a:chExt cx="4080" cy="2016"/>
          </a:xfrm>
        </p:grpSpPr>
        <p:sp>
          <p:nvSpPr>
            <p:cNvPr id="11" name="Line 5"/>
            <p:cNvSpPr>
              <a:spLocks noChangeShapeType="1"/>
            </p:cNvSpPr>
            <p:nvPr/>
          </p:nvSpPr>
          <p:spPr bwMode="auto">
            <a:xfrm flipV="1">
              <a:off x="2928" y="1914"/>
              <a:ext cx="0" cy="2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Ctr="1">
              <a:spAutoFit/>
            </a:bodyPr>
            <a:lstStyle/>
            <a:p>
              <a:endParaRPr lang="en-US"/>
            </a:p>
          </p:txBody>
        </p:sp>
        <p:sp>
          <p:nvSpPr>
            <p:cNvPr id="14" name="AutoShape 6"/>
            <p:cNvSpPr>
              <a:spLocks noChangeArrowheads="1"/>
            </p:cNvSpPr>
            <p:nvPr/>
          </p:nvSpPr>
          <p:spPr bwMode="auto">
            <a:xfrm>
              <a:off x="2832" y="1770"/>
              <a:ext cx="192" cy="144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vi-VN" sz="1800"/>
            </a:p>
          </p:txBody>
        </p:sp>
        <p:sp>
          <p:nvSpPr>
            <p:cNvPr id="15" name="Line 7"/>
            <p:cNvSpPr>
              <a:spLocks noChangeShapeType="1"/>
            </p:cNvSpPr>
            <p:nvPr/>
          </p:nvSpPr>
          <p:spPr bwMode="auto">
            <a:xfrm>
              <a:off x="1872" y="2160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  <p:sp>
          <p:nvSpPr>
            <p:cNvPr id="16" name="Line 8"/>
            <p:cNvSpPr>
              <a:spLocks noChangeShapeType="1"/>
            </p:cNvSpPr>
            <p:nvPr/>
          </p:nvSpPr>
          <p:spPr bwMode="auto">
            <a:xfrm>
              <a:off x="1248" y="3006"/>
              <a:ext cx="12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  <p:sp>
          <p:nvSpPr>
            <p:cNvPr id="17" name="Line 9"/>
            <p:cNvSpPr>
              <a:spLocks noChangeShapeType="1"/>
            </p:cNvSpPr>
            <p:nvPr/>
          </p:nvSpPr>
          <p:spPr bwMode="auto">
            <a:xfrm>
              <a:off x="1872" y="216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  <p:sp>
          <p:nvSpPr>
            <p:cNvPr id="18" name="Line 10"/>
            <p:cNvSpPr>
              <a:spLocks noChangeShapeType="1"/>
            </p:cNvSpPr>
            <p:nvPr/>
          </p:nvSpPr>
          <p:spPr bwMode="auto">
            <a:xfrm>
              <a:off x="4176" y="216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>
              <a:off x="1248" y="3006"/>
              <a:ext cx="0" cy="25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Ctr="1">
              <a:spAutoFit/>
            </a:bodyPr>
            <a:lstStyle/>
            <a:p>
              <a:endParaRPr lang="en-US"/>
            </a:p>
          </p:txBody>
        </p:sp>
        <p:sp>
          <p:nvSpPr>
            <p:cNvPr id="20" name="Line 12"/>
            <p:cNvSpPr>
              <a:spLocks noChangeShapeType="1"/>
            </p:cNvSpPr>
            <p:nvPr/>
          </p:nvSpPr>
          <p:spPr bwMode="auto">
            <a:xfrm>
              <a:off x="2544" y="3006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  <p:sp>
          <p:nvSpPr>
            <p:cNvPr id="21" name="Line 13"/>
            <p:cNvSpPr>
              <a:spLocks noChangeShapeType="1"/>
            </p:cNvSpPr>
            <p:nvPr/>
          </p:nvSpPr>
          <p:spPr bwMode="auto">
            <a:xfrm flipV="1">
              <a:off x="4176" y="2784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Ctr="1">
              <a:spAutoFit/>
            </a:bodyPr>
            <a:lstStyle/>
            <a:p>
              <a:endParaRPr lang="en-US"/>
            </a:p>
          </p:txBody>
        </p:sp>
        <p:sp>
          <p:nvSpPr>
            <p:cNvPr id="22" name="AutoShape 14"/>
            <p:cNvSpPr>
              <a:spLocks noChangeArrowheads="1"/>
            </p:cNvSpPr>
            <p:nvPr/>
          </p:nvSpPr>
          <p:spPr bwMode="auto">
            <a:xfrm>
              <a:off x="4080" y="2640"/>
              <a:ext cx="192" cy="144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vi-VN" sz="1800"/>
            </a:p>
          </p:txBody>
        </p:sp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1872" y="2784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Ctr="1">
              <a:spAutoFit/>
            </a:bodyPr>
            <a:lstStyle/>
            <a:p>
              <a:endParaRPr lang="en-US"/>
            </a:p>
          </p:txBody>
        </p:sp>
        <p:sp>
          <p:nvSpPr>
            <p:cNvPr id="24" name="AutoShape 16"/>
            <p:cNvSpPr>
              <a:spLocks noChangeArrowheads="1"/>
            </p:cNvSpPr>
            <p:nvPr/>
          </p:nvSpPr>
          <p:spPr bwMode="auto">
            <a:xfrm>
              <a:off x="1776" y="2640"/>
              <a:ext cx="192" cy="144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vi-VN" sz="1800"/>
            </a:p>
          </p:txBody>
        </p:sp>
        <p:sp>
          <p:nvSpPr>
            <p:cNvPr id="25" name="Rectangle 17"/>
            <p:cNvSpPr>
              <a:spLocks noChangeArrowheads="1"/>
            </p:cNvSpPr>
            <p:nvPr/>
          </p:nvSpPr>
          <p:spPr bwMode="auto">
            <a:xfrm>
              <a:off x="2400" y="1488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Business</a:t>
              </a:r>
            </a:p>
          </p:txBody>
        </p:sp>
        <p:sp>
          <p:nvSpPr>
            <p:cNvPr id="26" name="Rectangle 18"/>
            <p:cNvSpPr>
              <a:spLocks noChangeArrowheads="1"/>
            </p:cNvSpPr>
            <p:nvPr/>
          </p:nvSpPr>
          <p:spPr bwMode="auto">
            <a:xfrm>
              <a:off x="768" y="3246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KMart</a:t>
              </a:r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2064" y="3246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Macys</a:t>
              </a:r>
            </a:p>
          </p:txBody>
        </p:sp>
        <p:sp>
          <p:nvSpPr>
            <p:cNvPr id="28" name="Rectangle 20"/>
            <p:cNvSpPr>
              <a:spLocks noChangeArrowheads="1"/>
            </p:cNvSpPr>
            <p:nvPr/>
          </p:nvSpPr>
          <p:spPr bwMode="auto">
            <a:xfrm>
              <a:off x="3408" y="2352"/>
              <a:ext cx="1440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ServiceBusiness</a:t>
              </a:r>
            </a:p>
          </p:txBody>
        </p:sp>
        <p:sp>
          <p:nvSpPr>
            <p:cNvPr id="29" name="Rectangle 21"/>
            <p:cNvSpPr>
              <a:spLocks noChangeArrowheads="1"/>
            </p:cNvSpPr>
            <p:nvPr/>
          </p:nvSpPr>
          <p:spPr bwMode="auto">
            <a:xfrm>
              <a:off x="3696" y="3246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Kinkos</a:t>
              </a:r>
            </a:p>
          </p:txBody>
        </p:sp>
        <p:sp>
          <p:nvSpPr>
            <p:cNvPr id="30" name="Rectangle 22"/>
            <p:cNvSpPr>
              <a:spLocks noChangeArrowheads="1"/>
            </p:cNvSpPr>
            <p:nvPr/>
          </p:nvSpPr>
          <p:spPr bwMode="auto">
            <a:xfrm>
              <a:off x="1296" y="2352"/>
              <a:ext cx="124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800">
                  <a:latin typeface="Arial Unicode MS" panose="020B0604020202020204" pitchFamily="34" charset="-128"/>
                </a:rPr>
                <a:t>RetailBusiness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3602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Kế thừa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Tạo ra các lớp mới từ việc sử dụng lại những thành phần của lớp đã có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Lợi ích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Nhất quán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Thuận tiện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Tái sử dụng code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22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Khai báo Kế thừa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cơ sở (base class): làm cơ sở để các lớp khác kế thừa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nhận (derived class): kế thừa đặc điểm của lớp cơ sở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Khai báo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class LopNhan :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</a:rPr>
              <a:t>LopCoSo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 dụ:</a:t>
            </a:r>
          </a:p>
          <a:p>
            <a:pPr marL="1143000" marR="0" lvl="2" indent="-228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class XeDap : PhuongTienGiaoThong</a:t>
            </a:r>
          </a:p>
          <a:p>
            <a:pPr marL="1143000" marR="0" lvl="2" indent="-228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class XeMay : PhuongTienGiaoThong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74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Constructor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Không được kế thừa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con truy cập bằng từ khóa </a:t>
            </a: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base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2045A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16967" y="2133600"/>
            <a:ext cx="4941033" cy="43088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66"/>
                </a:solidFill>
                <a:latin typeface="Arial"/>
              </a:rPr>
              <a:t> 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class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HinhHoc</a:t>
            </a:r>
            <a:endParaRPr lang="en-US" sz="1600" dirty="0" smtClean="0">
              <a:solidFill>
                <a:srgbClr val="000066"/>
              </a:solidFill>
              <a:latin typeface="Arial"/>
            </a:endParaRP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{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…</a:t>
            </a:r>
          </a:p>
          <a:p>
            <a:r>
              <a:rPr lang="fr-FR" sz="1600" dirty="0" smtClean="0">
                <a:solidFill>
                  <a:srgbClr val="000066"/>
                </a:solidFill>
                <a:latin typeface="Arial"/>
              </a:rPr>
              <a:t>        public </a:t>
            </a:r>
            <a:r>
              <a:rPr lang="fr-FR" sz="1600" dirty="0" err="1" smtClean="0">
                <a:solidFill>
                  <a:srgbClr val="000066"/>
                </a:solidFill>
                <a:latin typeface="Arial"/>
              </a:rPr>
              <a:t>HinhHoc</a:t>
            </a:r>
            <a:r>
              <a:rPr lang="fr-FR" sz="1600" dirty="0" smtClean="0">
                <a:solidFill>
                  <a:srgbClr val="000066"/>
                </a:solidFill>
                <a:latin typeface="Arial"/>
              </a:rPr>
              <a:t>(double </a:t>
            </a:r>
            <a:r>
              <a:rPr lang="fr-FR" sz="1600" dirty="0" err="1" smtClean="0">
                <a:solidFill>
                  <a:srgbClr val="000066"/>
                </a:solidFill>
                <a:latin typeface="Arial"/>
              </a:rPr>
              <a:t>chuVi</a:t>
            </a:r>
            <a:r>
              <a:rPr lang="fr-FR" sz="1600" dirty="0" smtClean="0">
                <a:solidFill>
                  <a:srgbClr val="000066"/>
                </a:solidFill>
                <a:latin typeface="Arial"/>
              </a:rPr>
              <a:t>, double </a:t>
            </a:r>
            <a:r>
              <a:rPr lang="fr-FR" sz="1600" dirty="0" err="1" smtClean="0">
                <a:solidFill>
                  <a:srgbClr val="000066"/>
                </a:solidFill>
                <a:latin typeface="Arial"/>
              </a:rPr>
              <a:t>dienTich</a:t>
            </a:r>
            <a:r>
              <a:rPr lang="fr-FR" sz="1600" dirty="0" smtClean="0">
                <a:solidFill>
                  <a:srgbClr val="000066"/>
                </a:solidFill>
                <a:latin typeface="Arial"/>
              </a:rPr>
              <a:t>)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{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   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ChuVi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=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chuVi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;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   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DienTich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=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dienTich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;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}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}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class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HinhTron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: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HinhHoc</a:t>
            </a:r>
            <a:endParaRPr lang="en-US" sz="1600" dirty="0" smtClean="0">
              <a:solidFill>
                <a:srgbClr val="000066"/>
              </a:solidFill>
              <a:latin typeface="Arial"/>
            </a:endParaRP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{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…</a:t>
            </a:r>
          </a:p>
          <a:p>
            <a:r>
              <a:rPr lang="fr-FR" sz="1600" dirty="0" smtClean="0">
                <a:solidFill>
                  <a:srgbClr val="000066"/>
                </a:solidFill>
                <a:latin typeface="Arial"/>
              </a:rPr>
              <a:t>        public </a:t>
            </a:r>
            <a:r>
              <a:rPr lang="fr-FR" sz="1600" dirty="0" err="1" smtClean="0">
                <a:solidFill>
                  <a:srgbClr val="000066"/>
                </a:solidFill>
                <a:latin typeface="Arial"/>
              </a:rPr>
              <a:t>HinhTron</a:t>
            </a:r>
            <a:r>
              <a:rPr lang="fr-FR" sz="1600" dirty="0" smtClean="0">
                <a:solidFill>
                  <a:srgbClr val="000066"/>
                </a:solidFill>
                <a:latin typeface="Arial"/>
              </a:rPr>
              <a:t>(double </a:t>
            </a:r>
            <a:r>
              <a:rPr lang="fr-FR" sz="1600" dirty="0" err="1" smtClean="0">
                <a:solidFill>
                  <a:srgbClr val="000066"/>
                </a:solidFill>
                <a:latin typeface="Arial"/>
              </a:rPr>
              <a:t>chuVi</a:t>
            </a:r>
            <a:r>
              <a:rPr lang="fr-FR" sz="1600" dirty="0" smtClean="0">
                <a:solidFill>
                  <a:srgbClr val="000066"/>
                </a:solidFill>
                <a:latin typeface="Arial"/>
              </a:rPr>
              <a:t>, double </a:t>
            </a:r>
            <a:r>
              <a:rPr lang="fr-FR" sz="1600" dirty="0" err="1" smtClean="0">
                <a:solidFill>
                  <a:srgbClr val="000066"/>
                </a:solidFill>
                <a:latin typeface="Arial"/>
              </a:rPr>
              <a:t>dienTich</a:t>
            </a:r>
            <a:r>
              <a:rPr lang="fr-FR" sz="1600" dirty="0" smtClean="0">
                <a:solidFill>
                  <a:srgbClr val="000066"/>
                </a:solidFill>
                <a:latin typeface="Arial"/>
              </a:rPr>
              <a:t>)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    : base(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chuVi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, </a:t>
            </a:r>
            <a:r>
              <a:rPr lang="en-US" sz="1600" dirty="0" err="1" smtClean="0">
                <a:solidFill>
                  <a:srgbClr val="000066"/>
                </a:solidFill>
                <a:latin typeface="Arial"/>
              </a:rPr>
              <a:t>dienTich</a:t>
            </a:r>
            <a:r>
              <a:rPr lang="en-US" sz="1600" dirty="0" smtClean="0">
                <a:solidFill>
                  <a:srgbClr val="000066"/>
                </a:solidFill>
                <a:latin typeface="Arial"/>
              </a:rPr>
              <a:t>)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{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    } </a:t>
            </a:r>
          </a:p>
          <a:p>
            <a:r>
              <a:rPr lang="en-US" sz="1600" dirty="0" smtClean="0">
                <a:solidFill>
                  <a:srgbClr val="000066"/>
                </a:solidFill>
                <a:latin typeface="Arial"/>
              </a:rPr>
              <a:t>    }</a:t>
            </a:r>
            <a:endParaRPr lang="en-US" sz="1600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77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Từ khóa base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Dùng để truy cập đến thành phần của lớp cơ sở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Mức truy cập: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public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protected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Khai báo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" y="4038600"/>
            <a:ext cx="74430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class</a:t>
            </a: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 &lt;baseName&gt;{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     …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&lt;access_modifier&gt;  &lt;return_type&gt; </a:t>
            </a: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&lt;Base_Method&gt; </a:t>
            </a: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(list_of_argument){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     }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}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class</a:t>
            </a: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 &lt;derivedName&gt; : &lt;baseName&gt;{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         </a:t>
            </a:r>
            <a:r>
              <a:rPr kumimoji="0" lang="vi-VN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base</a:t>
            </a: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.&lt;Base_Method&gt;( … );</a:t>
            </a: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 </a:t>
            </a:r>
            <a:b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</a:br>
            <a:r>
              <a:rPr kumimoji="0" lang="vi-V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</a:rPr>
              <a:t>}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223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Từ khóa new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Dùng để khai báo phương thức ở lớp nhận khi đã có phương thức cùng tên ở lớp cơ sở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 dụ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public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</a:rPr>
              <a:t>new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void TinhDienTich() {…}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34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Overriding Methods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Trong một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tập các lớp có mối quan hệ huyết thống có các phương thức giống signature y xì (nội dung phương thức khác nhau)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lang="en-US" sz="2800" kern="0" baseline="0" smtClean="0">
                <a:solidFill>
                  <a:srgbClr val="002060"/>
                </a:solidFill>
                <a:latin typeface="Cambria" panose="02040503050406030204" pitchFamily="18" charset="0"/>
              </a:rPr>
              <a:t>Overriding</a:t>
            </a:r>
            <a:r>
              <a:rPr lang="en-US" sz="2800" kern="0" smtClean="0">
                <a:solidFill>
                  <a:srgbClr val="002060"/>
                </a:solidFill>
                <a:latin typeface="Cambria" panose="02040503050406030204" pitchFamily="18" charset="0"/>
              </a:rPr>
              <a:t> methods giúp lập trình viên có thể định nghĩa cách hành xử khác nhau ứng với các đối tượng khác nhau nhưng cùng sử dụng một tên phương thức.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dụ: Nhân viên chính thức và Nhân viên thời vụ đều có phương thức là Tính Lương, tuy nhiên cách thức tính lương của 2 đối tượng này sẽ khác nhau.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89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smtClean="0">
                  <a:latin typeface="Cambria" panose="02040503050406030204" pitchFamily="18" charset="0"/>
                </a:rPr>
                <a:t>Overriding Methods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894" y="2097206"/>
            <a:ext cx="5590211" cy="4343400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Ví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dụ mô hình lớp NhanVien có phương thức tính lương.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41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nhận kế thừa từ lớp cơ sở và có thêm những đặc tính riêng biệt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Từ khóa: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</a:rPr>
              <a:t>virtual</a:t>
            </a:r>
          </a:p>
          <a:p>
            <a:pPr marL="1143000" marR="0" lvl="2" indent="-228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Khai báo trong lớp cơ sở, cho biết thành phần đó có thể được nạp chồng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</a:rPr>
              <a:t>override</a:t>
            </a:r>
          </a:p>
          <a:p>
            <a:pPr marL="1143000" marR="0" lvl="2" indent="-2286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66"/>
              </a:buClr>
              <a:buSzTx/>
              <a:buFontTx/>
              <a:buChar char="•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Khai báo trong lớp nhận, cho biết thành phần đó được nạp chồng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5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Khi tham chiếu đến đối tượng: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Nếu đối tượng là lớp cơ sở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 phương thức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virtual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 của lớp cơ sở được thực hiện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Nếu đối tượng là lớp nhận  phương thức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override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 của lớp nhận được thực hiện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lang="en-US" sz="2800" kern="0" smtClean="0">
                <a:solidFill>
                  <a:srgbClr val="002060"/>
                </a:solidFill>
                <a:latin typeface="Cambria" panose="02040503050406030204" pitchFamily="18" charset="0"/>
                <a:sym typeface="Wingdings" pitchFamily="2" charset="2"/>
              </a:rPr>
              <a:t>Đa hình được tạo nên từ 2 trường hợp:</a:t>
            </a: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Trường</a:t>
            </a:r>
            <a:r>
              <a:rPr kumimoji="0" lang="en-US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 hợp 1: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Từ</a:t>
            </a:r>
            <a:r>
              <a:rPr kumimoji="0" lang="en-US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 kế thừa</a:t>
            </a: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endParaRPr lang="en-US" kern="0">
              <a:solidFill>
                <a:srgbClr val="002060"/>
              </a:solidFill>
              <a:latin typeface="Cambria" panose="02040503050406030204" pitchFamily="18" charset="0"/>
              <a:sym typeface="Wingdings" pitchFamily="2" charset="2"/>
            </a:endParaRP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endParaRPr kumimoji="0" lang="en-US" b="0" i="0" u="none" strike="noStrike" kern="0" cap="none" spc="0" normalizeH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  <a:sym typeface="Wingdings" pitchFamily="2" charset="2"/>
            </a:endParaRP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endParaRPr kumimoji="0" lang="en-US" b="0" i="0" u="none" strike="noStrike" kern="0" cap="none" spc="0" normalizeH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  <a:sym typeface="Wingdings" pitchFamily="2" charset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167167" y="3190875"/>
            <a:ext cx="42084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2400" b="1">
                <a:latin typeface="Courier New" panose="02070309020205020404" pitchFamily="49" charset="0"/>
              </a:rPr>
              <a:t>Holiday day;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b="1">
                <a:latin typeface="Courier New" panose="02070309020205020404" pitchFamily="49" charset="0"/>
              </a:rPr>
              <a:t>day = new Christmas();</a:t>
            </a:r>
          </a:p>
        </p:txBody>
      </p:sp>
      <p:grpSp>
        <p:nvGrpSpPr>
          <p:cNvPr id="11" name="Group 16"/>
          <p:cNvGrpSpPr>
            <a:grpSpLocks/>
          </p:cNvGrpSpPr>
          <p:nvPr/>
        </p:nvGrpSpPr>
        <p:grpSpPr bwMode="auto">
          <a:xfrm>
            <a:off x="1721260" y="2781300"/>
            <a:ext cx="1600200" cy="1704975"/>
            <a:chOff x="1344" y="2640"/>
            <a:chExt cx="1008" cy="1074"/>
          </a:xfrm>
        </p:grpSpPr>
        <p:sp>
          <p:nvSpPr>
            <p:cNvPr id="12" name="Line 11"/>
            <p:cNvSpPr>
              <a:spLocks noChangeShapeType="1"/>
            </p:cNvSpPr>
            <p:nvPr/>
          </p:nvSpPr>
          <p:spPr bwMode="auto">
            <a:xfrm flipV="1">
              <a:off x="1872" y="3066"/>
              <a:ext cx="0" cy="3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Ctr="1">
              <a:spAutoFit/>
            </a:bodyPr>
            <a:lstStyle/>
            <a:p>
              <a:endParaRPr lang="en-US"/>
            </a:p>
          </p:txBody>
        </p:sp>
        <p:sp>
          <p:nvSpPr>
            <p:cNvPr id="13" name="AutoShape 12"/>
            <p:cNvSpPr>
              <a:spLocks noChangeArrowheads="1"/>
            </p:cNvSpPr>
            <p:nvPr/>
          </p:nvSpPr>
          <p:spPr bwMode="auto">
            <a:xfrm>
              <a:off x="1776" y="2922"/>
              <a:ext cx="192" cy="144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vi-VN" sz="1800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1344" y="2640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2000" b="1">
                  <a:latin typeface="Arial Unicode MS" panose="020B0604020202020204" pitchFamily="34" charset="-128"/>
                </a:rPr>
                <a:t>Holiday</a:t>
              </a: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1344" y="3456"/>
              <a:ext cx="1008" cy="258"/>
            </a:xfrm>
            <a:prstGeom prst="rect">
              <a:avLst/>
            </a:prstGeom>
            <a:solidFill>
              <a:srgbClr val="96FE9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2000" b="1">
                  <a:latin typeface="Arial Unicode MS" panose="020B0604020202020204" pitchFamily="34" charset="-128"/>
                </a:rPr>
                <a:t>Christmas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005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Trường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 hợp 1: 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Từ</a:t>
            </a:r>
            <a:r>
              <a:rPr kumimoji="0" lang="en-US" sz="2800" b="0" i="0" u="none" strike="noStrike" kern="0" cap="none" spc="0" normalizeH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 kế thừa</a:t>
            </a: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endParaRPr lang="en-US" kern="0">
              <a:solidFill>
                <a:srgbClr val="002060"/>
              </a:solidFill>
              <a:latin typeface="Cambria" panose="02040503050406030204" pitchFamily="18" charset="0"/>
              <a:sym typeface="Wingdings" pitchFamily="2" charset="2"/>
            </a:endParaRP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endParaRPr kumimoji="0" lang="en-US" b="0" i="0" u="none" strike="noStrike" kern="0" cap="none" spc="0" normalizeH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  <a:sym typeface="Wingdings" pitchFamily="2" charset="2"/>
            </a:endParaRPr>
          </a:p>
          <a:p>
            <a:pPr marL="857250" lvl="1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endParaRPr kumimoji="0" lang="en-US" b="0" i="0" u="none" strike="noStrike" kern="0" cap="none" spc="0" normalizeH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  <a:sym typeface="Wingdings" pitchFamily="2" charset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344" y="1608763"/>
            <a:ext cx="4583256" cy="4877762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675598" y="2188712"/>
            <a:ext cx="391645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2400" b="1" i="1">
                <a:latin typeface="Arial Unicode MS" panose="020B0604020202020204" pitchFamily="34" charset="-128"/>
              </a:rPr>
              <a:t>StaffMember </a:t>
            </a:r>
            <a:r>
              <a:rPr lang="en-US" sz="2400" b="1" i="1" smtClean="0">
                <a:latin typeface="Arial Unicode MS" panose="020B0604020202020204" pitchFamily="34" charset="-128"/>
              </a:rPr>
              <a:t> </a:t>
            </a:r>
            <a:r>
              <a:rPr lang="en-US" sz="2400" b="1" smtClean="0">
                <a:latin typeface="Courier New" panose="02070309020205020404" pitchFamily="49" charset="0"/>
              </a:rPr>
              <a:t>teo;</a:t>
            </a:r>
            <a:endParaRPr lang="en-US" sz="2400" b="1">
              <a:latin typeface="Courier New" panose="02070309020205020404" pitchFamily="49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b="1">
                <a:latin typeface="Courier New" panose="02070309020205020404" pitchFamily="49" charset="0"/>
              </a:rPr>
              <a:t>teo </a:t>
            </a:r>
            <a:r>
              <a:rPr lang="en-US" sz="2400" b="1">
                <a:latin typeface="Courier New" panose="02070309020205020404" pitchFamily="49" charset="0"/>
              </a:rPr>
              <a:t>= new </a:t>
            </a:r>
            <a:r>
              <a:rPr lang="en-US" sz="2400" b="1">
                <a:latin typeface="Arial Unicode MS" panose="020B0604020202020204" pitchFamily="34" charset="-128"/>
              </a:rPr>
              <a:t>Executive</a:t>
            </a:r>
            <a:r>
              <a:rPr lang="en-US" sz="2400" b="1" smtClean="0">
                <a:latin typeface="Courier New" panose="02070309020205020404" pitchFamily="49" charset="0"/>
              </a:rPr>
              <a:t>();</a:t>
            </a:r>
            <a:endParaRPr lang="en-US" sz="2400" b="1">
              <a:latin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83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>
              <a:buClr>
                <a:srgbClr val="3DC5C5"/>
              </a:buClr>
              <a:buFont typeface="Wingdings" panose="05000000000000000000" pitchFamily="2" charset="2"/>
              <a:buChar char="ü"/>
              <a:defRPr/>
            </a:pPr>
            <a:r>
              <a:rPr lang="en-US" sz="2800" kern="0" baseline="0" smtClean="0">
                <a:solidFill>
                  <a:srgbClr val="002060"/>
                </a:solidFill>
                <a:latin typeface="Cambria" panose="02040503050406030204" pitchFamily="18" charset="0"/>
                <a:sym typeface="Wingdings" pitchFamily="2" charset="2"/>
              </a:rPr>
              <a:t>Trường</a:t>
            </a:r>
            <a:r>
              <a:rPr lang="en-US" sz="2800" kern="0" smtClean="0">
                <a:solidFill>
                  <a:srgbClr val="002060"/>
                </a:solidFill>
                <a:latin typeface="Cambria" panose="02040503050406030204" pitchFamily="18" charset="0"/>
                <a:sym typeface="Wingdings" pitchFamily="2" charset="2"/>
              </a:rPr>
              <a:t> hợp 2: </a:t>
            </a:r>
            <a:r>
              <a:rPr lang="en-US" sz="2800" kern="0" baseline="0" smtClean="0">
                <a:solidFill>
                  <a:srgbClr val="002060"/>
                </a:solidFill>
                <a:latin typeface="Cambria" panose="02040503050406030204" pitchFamily="18" charset="0"/>
                <a:sym typeface="Wingdings" pitchFamily="2" charset="2"/>
              </a:rPr>
              <a:t>Từ Interface</a:t>
            </a: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  <a:sym typeface="Wingdings" pitchFamily="2" charset="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32" name="Picture 31"/>
          <p:cNvPicPr/>
          <p:nvPr/>
        </p:nvPicPr>
        <p:blipFill>
          <a:blip r:embed="rId2"/>
          <a:stretch>
            <a:fillRect/>
          </a:stretch>
        </p:blipFill>
        <p:spPr>
          <a:xfrm>
            <a:off x="655210" y="1762694"/>
            <a:ext cx="5629275" cy="4600575"/>
          </a:xfrm>
          <a:prstGeom prst="rect">
            <a:avLst/>
          </a:prstGeom>
        </p:spPr>
      </p:pic>
      <p:sp>
        <p:nvSpPr>
          <p:cNvPr id="33" name="Text Box 4"/>
          <p:cNvSpPr txBox="1">
            <a:spLocks noChangeArrowheads="1"/>
          </p:cNvSpPr>
          <p:nvPr/>
        </p:nvSpPr>
        <p:spPr bwMode="auto">
          <a:xfrm>
            <a:off x="4675598" y="2188712"/>
            <a:ext cx="40110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2400" b="1" i="1" smtClean="0">
                <a:latin typeface="Arial Unicode MS" panose="020B0604020202020204" pitchFamily="34" charset="-128"/>
              </a:rPr>
              <a:t>Mammal  </a:t>
            </a:r>
            <a:r>
              <a:rPr lang="en-US" sz="2400" b="1" smtClean="0">
                <a:latin typeface="Courier New" panose="02070309020205020404" pitchFamily="49" charset="0"/>
              </a:rPr>
              <a:t>thiNo;</a:t>
            </a:r>
            <a:endParaRPr lang="en-US" sz="2400" b="1">
              <a:latin typeface="Courier New" panose="02070309020205020404" pitchFamily="49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b="1" smtClean="0">
                <a:latin typeface="Courier New" panose="02070309020205020404" pitchFamily="49" charset="0"/>
              </a:rPr>
              <a:t>thiNo </a:t>
            </a:r>
            <a:r>
              <a:rPr lang="en-US" sz="2400" b="1">
                <a:latin typeface="Courier New" panose="02070309020205020404" pitchFamily="49" charset="0"/>
              </a:rPr>
              <a:t>= new </a:t>
            </a:r>
            <a:r>
              <a:rPr lang="en-US" sz="2400" b="1" smtClean="0">
                <a:latin typeface="Arial Unicode MS" panose="020B0604020202020204" pitchFamily="34" charset="-128"/>
              </a:rPr>
              <a:t>Woman</a:t>
            </a:r>
            <a:r>
              <a:rPr lang="en-US" sz="2400" b="1" smtClean="0">
                <a:latin typeface="Courier New" panose="02070309020205020404" pitchFamily="49" charset="0"/>
              </a:rPr>
              <a:t>();</a:t>
            </a:r>
            <a:endParaRPr lang="en-US" sz="2400" b="1">
              <a:latin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436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 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457200" y="1149489"/>
            <a:ext cx="8084264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class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HinhHoc</a:t>
            </a:r>
            <a:endParaRPr lang="en-US" sz="2000" dirty="0" smtClean="0">
              <a:solidFill>
                <a:srgbClr val="2B91AF"/>
              </a:solidFill>
              <a:latin typeface="Consolas"/>
            </a:endParaRP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   {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…</a:t>
            </a:r>
            <a:endParaRPr lang="en-US" sz="2000" dirty="0" smtClean="0">
              <a:solidFill>
                <a:srgbClr val="0000FF"/>
              </a:solidFill>
              <a:latin typeface="Consolas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    public </a:t>
            </a:r>
            <a:r>
              <a:rPr lang="en-US" sz="2000" b="1" dirty="0" smtClean="0">
                <a:solidFill>
                  <a:srgbClr val="0000FF"/>
                </a:solidFill>
                <a:latin typeface="Consolas"/>
              </a:rPr>
              <a:t>virtual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void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TinhDienTich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()</a:t>
            </a: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    {</a:t>
            </a: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       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Console.WriteLine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Dien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tich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" + 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loaiHinh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); </a:t>
            </a:r>
          </a:p>
          <a:p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       }</a:t>
            </a:r>
          </a:p>
          <a:p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   }</a:t>
            </a:r>
          </a:p>
          <a:p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class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HinhTron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: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HinhHoc</a:t>
            </a:r>
            <a:endParaRPr lang="en-US" sz="2000" dirty="0" smtClean="0">
              <a:solidFill>
                <a:srgbClr val="2B91AF"/>
              </a:solidFill>
              <a:latin typeface="Consolas"/>
            </a:endParaRP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   {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       …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   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public </a:t>
            </a:r>
            <a:r>
              <a:rPr lang="en-US" sz="2000" b="1" dirty="0" smtClean="0">
                <a:solidFill>
                  <a:srgbClr val="0000FF"/>
                </a:solidFill>
                <a:latin typeface="Consolas"/>
              </a:rPr>
              <a:t>override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void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TinhDienTich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()</a:t>
            </a: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    {</a:t>
            </a: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    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base.TinhDienTich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();</a:t>
            </a: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          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DienTich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=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BanKinh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*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BanKinh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*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Math.PI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;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       }</a:t>
            </a:r>
            <a:endParaRPr lang="en-US" sz="2000" dirty="0" smtClean="0">
              <a:solidFill>
                <a:srgbClr val="008000"/>
              </a:solidFill>
              <a:latin typeface="Consolas"/>
            </a:endParaRPr>
          </a:p>
          <a:p>
            <a:r>
              <a:rPr lang="en-US" sz="2000" smtClean="0">
                <a:solidFill>
                  <a:srgbClr val="008000"/>
                </a:solidFill>
                <a:latin typeface="Consolas"/>
              </a:rPr>
              <a:t>    }</a:t>
            </a:r>
            <a:endParaRPr lang="en-US" sz="2000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5883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 Đa hình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2B91AF"/>
                </a:solidFill>
                <a:effectLst/>
                <a:uLnTx/>
                <a:uFillTx/>
                <a:latin typeface="Consolas"/>
              </a:rPr>
              <a:t>HinhHoc hh = </a:t>
            </a: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nsolas"/>
              </a:rPr>
              <a:t>new </a:t>
            </a: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2B91AF"/>
                </a:solidFill>
                <a:effectLst/>
                <a:uLnTx/>
                <a:uFillTx/>
                <a:latin typeface="Consolas"/>
              </a:rPr>
              <a:t>HinhHoc();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onsolas"/>
              </a:rPr>
              <a:t>//TinhDienTich cua lop HinhHoc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rgbClr val="2B91AF"/>
              </a:solidFill>
              <a:effectLst/>
              <a:uLnTx/>
              <a:uFillTx/>
              <a:latin typeface="Consola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2B91AF"/>
                </a:solidFill>
                <a:effectLst/>
                <a:uLnTx/>
                <a:uFillTx/>
                <a:latin typeface="Consolas"/>
              </a:rPr>
              <a:t>hh.TinhDienTich();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2B91AF"/>
                </a:solidFill>
                <a:effectLst/>
                <a:uLnTx/>
                <a:uFillTx/>
                <a:latin typeface="Consolas"/>
              </a:rPr>
              <a:t>HinhHoc htr = </a:t>
            </a: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nsolas"/>
              </a:rPr>
              <a:t>new </a:t>
            </a: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2B91AF"/>
                </a:solidFill>
                <a:effectLst/>
                <a:uLnTx/>
                <a:uFillTx/>
                <a:latin typeface="Consolas"/>
              </a:rPr>
              <a:t>HinhTron();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onsolas"/>
              </a:rPr>
              <a:t>//TinhDienTich cua lop HinhTron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rgbClr val="2B91AF"/>
              </a:solidFill>
              <a:effectLst/>
              <a:uLnTx/>
              <a:uFillTx/>
              <a:latin typeface="Consola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srgbClr val="2B91AF"/>
                </a:solidFill>
                <a:effectLst/>
                <a:uLnTx/>
                <a:uFillTx/>
                <a:latin typeface="Consolas"/>
              </a:rPr>
              <a:t>htr.TinhDienTich(); </a:t>
            </a: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Consola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2045AE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269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Giao diện (Interface)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2045AE"/>
                </a:solidFill>
                <a:effectLst/>
                <a:uLnTx/>
                <a:uFillTx/>
                <a:latin typeface="Cambria" panose="02040503050406030204" pitchFamily="18" charset="0"/>
              </a:rPr>
              <a:t>Interface là một giao ước, khi một lớp thực hiện inteface thì phải tuân theo đúng những gì interface đó mô tả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2045AE"/>
                </a:solidFill>
                <a:effectLst/>
                <a:uLnTx/>
                <a:uFillTx/>
                <a:latin typeface="Cambria" panose="02040503050406030204" pitchFamily="18" charset="0"/>
              </a:rPr>
              <a:t>Thành phần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Property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Method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Event</a:t>
            </a:r>
          </a:p>
          <a:p>
            <a:pPr marL="742950" marR="0" lvl="1" indent="-28575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88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Interface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Khai báo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Mức truy xuất: 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</a:rPr>
              <a:t>public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Các phương thức chỉ có phần khai báo, không có phần thân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95400" y="1828800"/>
            <a:ext cx="4419600" cy="1815882"/>
          </a:xfrm>
          <a:prstGeom prst="rect">
            <a:avLst/>
          </a:prstGeom>
          <a:gradFill rotWithShape="1">
            <a:gsLst>
              <a:gs pos="0">
                <a:srgbClr val="2045AE">
                  <a:tint val="50000"/>
                  <a:satMod val="300000"/>
                </a:srgbClr>
              </a:gs>
              <a:gs pos="35000">
                <a:srgbClr val="2045AE">
                  <a:tint val="37000"/>
                  <a:satMod val="300000"/>
                </a:srgbClr>
              </a:gs>
              <a:gs pos="100000">
                <a:srgbClr val="2045AE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2045AE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    interface </a:t>
            </a: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TenInterface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    {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        //</a:t>
            </a: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các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thành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phần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/>
              </a:rPr>
              <a:t>    }</a:t>
            </a:r>
          </a:p>
        </p:txBody>
      </p:sp>
    </p:spTree>
    <p:extLst>
      <p:ext uri="{BB962C8B-B14F-4D97-AF65-F5344CB8AC3E}">
        <p14:creationId xmlns:p14="http://schemas.microsoft.com/office/powerpoint/2010/main" val="16709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228600" y="1143000"/>
            <a:ext cx="8763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00FF"/>
                </a:solidFill>
                <a:latin typeface="Consolas"/>
              </a:rPr>
              <a:t>interface </a:t>
            </a:r>
            <a:r>
              <a:rPr lang="en-US" sz="3200" dirty="0" err="1" smtClean="0">
                <a:solidFill>
                  <a:srgbClr val="2B91AF"/>
                </a:solidFill>
                <a:latin typeface="Consolas"/>
              </a:rPr>
              <a:t>ILamViec</a:t>
            </a:r>
            <a:endParaRPr lang="en-US" sz="3200" dirty="0" smtClean="0">
              <a:solidFill>
                <a:srgbClr val="2B91AF"/>
              </a:solidFill>
              <a:latin typeface="Consolas"/>
            </a:endParaRPr>
          </a:p>
          <a:p>
            <a:r>
              <a:rPr lang="en-US" sz="3200" dirty="0" smtClean="0">
                <a:solidFill>
                  <a:srgbClr val="2B91AF"/>
                </a:solidFill>
                <a:latin typeface="Consolas"/>
              </a:rPr>
              <a:t>{</a:t>
            </a:r>
          </a:p>
          <a:p>
            <a:r>
              <a:rPr lang="en-US" sz="3200" dirty="0" smtClean="0">
                <a:solidFill>
                  <a:srgbClr val="2B91AF"/>
                </a:solidFill>
                <a:latin typeface="Consolas"/>
              </a:rPr>
              <a:t>    </a:t>
            </a:r>
            <a:r>
              <a:rPr lang="en-US" sz="3200" dirty="0" smtClean="0">
                <a:solidFill>
                  <a:srgbClr val="0000FF"/>
                </a:solidFill>
                <a:latin typeface="Consolas"/>
              </a:rPr>
              <a:t>string </a:t>
            </a:r>
            <a:r>
              <a:rPr lang="en-US" sz="3200" dirty="0" err="1" smtClean="0">
                <a:solidFill>
                  <a:srgbClr val="0000FF"/>
                </a:solidFill>
                <a:latin typeface="Consolas"/>
              </a:rPr>
              <a:t>LamViec</a:t>
            </a:r>
            <a:r>
              <a:rPr lang="en-US" sz="3200" dirty="0" smtClean="0">
                <a:solidFill>
                  <a:srgbClr val="0000FF"/>
                </a:solidFill>
                <a:latin typeface="Consolas"/>
              </a:rPr>
              <a:t>(string </a:t>
            </a:r>
            <a:r>
              <a:rPr lang="en-US" sz="3200" dirty="0" err="1" smtClean="0">
                <a:solidFill>
                  <a:srgbClr val="0000FF"/>
                </a:solidFill>
                <a:latin typeface="Consolas"/>
              </a:rPr>
              <a:t>tenViec</a:t>
            </a:r>
            <a:r>
              <a:rPr lang="en-US" sz="3200" dirty="0" smtClean="0">
                <a:solidFill>
                  <a:srgbClr val="0000FF"/>
                </a:solidFill>
                <a:latin typeface="Consolas"/>
              </a:rPr>
              <a:t>);</a:t>
            </a:r>
          </a:p>
          <a:p>
            <a:r>
              <a:rPr lang="en-US" sz="3200" dirty="0" smtClean="0">
                <a:solidFill>
                  <a:srgbClr val="0000FF"/>
                </a:solidFill>
                <a:latin typeface="Consolas"/>
              </a:rPr>
              <a:t>}</a:t>
            </a:r>
            <a:endParaRPr lang="en-US" sz="3200" dirty="0" smtClean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63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dụ(tt)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Content Placeholder 5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SinhVien thực hiện interface ILamViec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2045A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800" y="1841480"/>
            <a:ext cx="800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class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SinhVien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: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ILamViec</a:t>
            </a:r>
            <a:endParaRPr lang="en-US" dirty="0" smtClean="0">
              <a:solidFill>
                <a:srgbClr val="2B91A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{</a:t>
            </a: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public string MSSV { get; set;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Nganh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{ get; set;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{ get; set; }</a:t>
            </a:r>
          </a:p>
          <a:p>
            <a:endParaRPr lang="en-US" dirty="0" smtClean="0">
              <a:solidFill>
                <a:srgbClr val="0000F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public 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LamViec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(string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)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{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    return "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Sinh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Vien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+ " dang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;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}</a:t>
            </a: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}</a:t>
            </a:r>
          </a:p>
          <a:p>
            <a:endParaRPr lang="en-US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087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dụ(tt)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NhanVien thực hiện ILamViec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400" y="1828800"/>
            <a:ext cx="778290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66"/>
                </a:solidFill>
                <a:latin typeface="Consolas"/>
              </a:rPr>
              <a:t>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class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NhanVien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: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ILamViec</a:t>
            </a:r>
            <a:endParaRPr lang="en-US" dirty="0" smtClean="0">
              <a:solidFill>
                <a:srgbClr val="2B91A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{</a:t>
            </a: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public string MSNV { get; set;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Phong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{ get; set;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{ get; set;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HsLuong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{ get; set;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virtual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Luong</a:t>
            </a:r>
            <a:endParaRPr lang="en-US" dirty="0" smtClean="0">
              <a:solidFill>
                <a:srgbClr val="0000F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{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    get { return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HsLuong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 * 800000; }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}</a:t>
            </a:r>
          </a:p>
          <a:p>
            <a:endParaRPr lang="en-US" dirty="0" smtClean="0">
              <a:solidFill>
                <a:srgbClr val="0000F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public 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LamViec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(string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)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{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    return "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NhanVien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+ " dang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;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}</a:t>
            </a: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    }</a:t>
            </a:r>
            <a:endParaRPr lang="en-US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066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dụ(tt)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Thực thi interface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" y="1905000"/>
            <a:ext cx="81534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66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static void Main(string[]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args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)</a:t>
            </a:r>
          </a:p>
          <a:p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 {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SinhVien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a =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new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SinhVien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();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a.HoTen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"SVA";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NhanVien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b =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new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NhanVien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();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b.HoTen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"NVB";</a:t>
            </a:r>
          </a:p>
          <a:p>
            <a:endParaRPr lang="en-US" sz="2000" dirty="0" smtClean="0">
              <a:solidFill>
                <a:srgbClr val="A31515"/>
              </a:solidFill>
              <a:latin typeface="Consolas"/>
            </a:endParaRP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C00000"/>
                </a:solidFill>
                <a:latin typeface="Consolas"/>
              </a:rPr>
              <a:t>ILamViec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 lv1 = a;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Console.WriteLine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lv1.LamViec("hoc </a:t>
            </a:r>
            <a:r>
              <a:rPr lang="en-US" sz="2000" dirty="0" err="1" smtClean="0">
                <a:solidFill>
                  <a:srgbClr val="C00000"/>
                </a:solidFill>
                <a:latin typeface="Consolas"/>
              </a:rPr>
              <a:t>bai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")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);</a:t>
            </a:r>
          </a:p>
          <a:p>
            <a:endParaRPr lang="en-US" sz="2000" dirty="0" smtClean="0">
              <a:solidFill>
                <a:srgbClr val="A31515"/>
              </a:solidFill>
              <a:latin typeface="Consolas"/>
            </a:endParaRP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C00000"/>
                </a:solidFill>
                <a:latin typeface="Consolas"/>
              </a:rPr>
              <a:t>ILamViec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 lv2 = b;</a:t>
            </a:r>
          </a:p>
          <a:p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	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Console.WriteLine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lv2.LamViec("lam </a:t>
            </a:r>
            <a:r>
              <a:rPr lang="en-US" sz="2000" dirty="0" err="1" smtClean="0">
                <a:solidFill>
                  <a:srgbClr val="C00000"/>
                </a:solidFill>
                <a:latin typeface="Consolas"/>
              </a:rPr>
              <a:t>bao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  <a:latin typeface="Consolas"/>
              </a:rPr>
              <a:t>cao</a:t>
            </a:r>
            <a:r>
              <a:rPr lang="en-US" sz="2000" dirty="0" smtClean="0">
                <a:solidFill>
                  <a:srgbClr val="C00000"/>
                </a:solidFill>
                <a:latin typeface="Consolas"/>
              </a:rPr>
              <a:t>")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);</a:t>
            </a:r>
          </a:p>
          <a:p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}</a:t>
            </a:r>
            <a:endParaRPr lang="en-US" sz="2000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6030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dụ(tt)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Kết quả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12" name="Picture 11" descr="2012-04-13_1106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2209800"/>
            <a:ext cx="7854042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2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Interface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Interface có thể kế thừa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Một lớp có thể thực hiện </a:t>
            </a: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1 hoặc nhiều 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interface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Khi thực hiện interface, lớp đó phải </a:t>
            </a: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thực hiện đầy đủ</a:t>
            </a: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 những thành phần interface đó mô tả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90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Interface IQuanTri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1676400"/>
            <a:ext cx="84582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interface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IQuanTri</a:t>
            </a:r>
            <a:endParaRPr lang="en-US" dirty="0" smtClean="0">
              <a:solidFill>
                <a:srgbClr val="2B91A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{</a:t>
            </a: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GiaoViec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(string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, 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tenNguoiNhan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);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}</a:t>
            </a:r>
          </a:p>
          <a:p>
            <a:endParaRPr lang="en-US" dirty="0" smtClean="0">
              <a:solidFill>
                <a:srgbClr val="0000F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class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SinhVien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: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ILamViec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,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IQuanTri</a:t>
            </a:r>
            <a:endParaRPr lang="en-US" dirty="0" smtClean="0">
              <a:solidFill>
                <a:srgbClr val="C00000"/>
              </a:solidFill>
              <a:latin typeface="Consolas"/>
            </a:endParaRP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{</a:t>
            </a: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    //…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các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thành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phần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khác</a:t>
            </a:r>
            <a:endParaRPr lang="en-US" dirty="0" smtClean="0">
              <a:solidFill>
                <a:srgbClr val="2B91AF"/>
              </a:solidFill>
              <a:latin typeface="Consolas"/>
            </a:endParaRPr>
          </a:p>
          <a:p>
            <a:endParaRPr lang="en-US" dirty="0" smtClean="0">
              <a:solidFill>
                <a:srgbClr val="A31515"/>
              </a:solidFill>
              <a:latin typeface="Consolas"/>
            </a:endParaRP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public 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GiaoViec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(string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, 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nguoiNhan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)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{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    return "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Sinh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vien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			+ " dang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giao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			+ "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cho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nguoiNhan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;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}</a:t>
            </a: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    }</a:t>
            </a:r>
          </a:p>
          <a:p>
            <a:endParaRPr lang="en-US" dirty="0" smtClean="0">
              <a:solidFill>
                <a:srgbClr val="0000FF"/>
              </a:solidFill>
              <a:latin typeface="Consolas"/>
            </a:endParaRPr>
          </a:p>
          <a:p>
            <a:endParaRPr lang="en-US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0950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Lớp QuanLy kế thừa NhanVien, thực hiện IQuanTri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2045AE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8286" y="1715303"/>
            <a:ext cx="828944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66"/>
                </a:solidFill>
                <a:latin typeface="Consolas"/>
              </a:rPr>
              <a:t> 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class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QuanLy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 : </a:t>
            </a:r>
            <a:r>
              <a:rPr lang="en-US" dirty="0" err="1" smtClean="0">
                <a:solidFill>
                  <a:srgbClr val="2B91AF"/>
                </a:solidFill>
                <a:latin typeface="Consolas"/>
              </a:rPr>
              <a:t>NhanVien</a:t>
            </a:r>
            <a:r>
              <a:rPr lang="en-US" dirty="0" smtClean="0">
                <a:solidFill>
                  <a:srgbClr val="2B91AF"/>
                </a:solidFill>
                <a:latin typeface="Consolas"/>
              </a:rPr>
              <a:t>,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IQuanTri</a:t>
            </a:r>
            <a:endParaRPr lang="en-US" dirty="0" smtClean="0">
              <a:solidFill>
                <a:srgbClr val="C00000"/>
              </a:solidFill>
              <a:latin typeface="Consolas"/>
            </a:endParaRPr>
          </a:p>
          <a:p>
            <a:r>
              <a:rPr lang="en-US" dirty="0" smtClean="0">
                <a:solidFill>
                  <a:srgbClr val="2B91AF"/>
                </a:solidFill>
                <a:latin typeface="Consolas"/>
              </a:rPr>
              <a:t>    {        </a:t>
            </a:r>
            <a:endParaRPr lang="en-US" dirty="0" smtClean="0">
              <a:solidFill>
                <a:srgbClr val="0000FF"/>
              </a:solidFill>
              <a:latin typeface="Consolas"/>
            </a:endParaRP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public 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LamViec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(string </a:t>
            </a:r>
            <a:r>
              <a:rPr lang="en-US" dirty="0" err="1" smtClean="0">
                <a:solidFill>
                  <a:srgbClr val="0000FF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0000FF"/>
                </a:solidFill>
                <a:latin typeface="Consolas"/>
              </a:rPr>
              <a:t>)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{</a:t>
            </a:r>
          </a:p>
          <a:p>
            <a:r>
              <a:rPr lang="en-US" dirty="0" smtClean="0">
                <a:solidFill>
                  <a:srgbClr val="0000FF"/>
                </a:solidFill>
                <a:latin typeface="Consolas"/>
              </a:rPr>
              <a:t>            return </a:t>
            </a:r>
            <a:r>
              <a:rPr lang="en-US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dirty="0" err="1" smtClean="0">
                <a:solidFill>
                  <a:srgbClr val="A31515"/>
                </a:solidFill>
                <a:latin typeface="Consolas"/>
              </a:rPr>
              <a:t>Quan</a:t>
            </a:r>
            <a:r>
              <a:rPr lang="en-US" dirty="0" smtClean="0">
                <a:solidFill>
                  <a:srgbClr val="A31515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A31515"/>
                </a:solidFill>
                <a:latin typeface="Consolas"/>
              </a:rPr>
              <a:t>ly</a:t>
            </a:r>
            <a:r>
              <a:rPr lang="en-US" dirty="0" smtClean="0">
                <a:solidFill>
                  <a:srgbClr val="A31515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A31515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A31515"/>
                </a:solidFill>
                <a:latin typeface="Consolas"/>
              </a:rPr>
              <a:t> + " dang " + </a:t>
            </a:r>
            <a:r>
              <a:rPr lang="en-US" dirty="0" err="1" smtClean="0">
                <a:solidFill>
                  <a:srgbClr val="A31515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A31515"/>
                </a:solidFill>
                <a:latin typeface="Consolas"/>
              </a:rPr>
              <a:t>;</a:t>
            </a: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        }</a:t>
            </a:r>
          </a:p>
          <a:p>
            <a:endParaRPr lang="en-US" dirty="0" smtClean="0">
              <a:solidFill>
                <a:srgbClr val="A31515"/>
              </a:solidFill>
              <a:latin typeface="Consolas"/>
            </a:endParaRP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        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public 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GiaoViec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(string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, string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nguoiNhan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)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{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    return "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Quan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ly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HoTen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			+ " dang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giao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tenViec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			+ "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cho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 " + </a:t>
            </a:r>
            <a:r>
              <a:rPr lang="en-US" dirty="0" err="1" smtClean="0">
                <a:solidFill>
                  <a:srgbClr val="C00000"/>
                </a:solidFill>
                <a:latin typeface="Consolas"/>
              </a:rPr>
              <a:t>nguoiNhan</a:t>
            </a:r>
            <a:r>
              <a:rPr lang="en-US" dirty="0" smtClean="0">
                <a:solidFill>
                  <a:srgbClr val="C00000"/>
                </a:solidFill>
                <a:latin typeface="Consolas"/>
              </a:rPr>
              <a:t>;</a:t>
            </a:r>
          </a:p>
          <a:p>
            <a:r>
              <a:rPr lang="en-US" dirty="0" smtClean="0">
                <a:solidFill>
                  <a:srgbClr val="C00000"/>
                </a:solidFill>
                <a:latin typeface="Consolas"/>
              </a:rPr>
              <a:t>        }</a:t>
            </a:r>
          </a:p>
          <a:p>
            <a:r>
              <a:rPr lang="en-US" dirty="0" smtClean="0">
                <a:solidFill>
                  <a:srgbClr val="A31515"/>
                </a:solidFill>
                <a:latin typeface="Consolas"/>
              </a:rPr>
              <a:t>    }</a:t>
            </a:r>
            <a:endParaRPr lang="en-US" dirty="0">
              <a:solidFill>
                <a:srgbClr val="00006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866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Thực thi giao diện IQuanTri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4400" y="1905000"/>
            <a:ext cx="766107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SinhVien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a =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new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SinhVien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();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a.HoTen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"SVA";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NhanVien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b =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new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NhanVien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();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b.HoTen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"NVB";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QuanLy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c =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new </a:t>
            </a:r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QuanLy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();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c.HoTen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=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"QLC";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IQuanTri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qt1 = a;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Console.WriteLine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(qt1.GiaoViec(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truc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nhat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", "SVB"));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IQuanTri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 qt2 = c;</a:t>
            </a:r>
          </a:p>
          <a:p>
            <a:r>
              <a:rPr lang="en-US" sz="2000" dirty="0" err="1" smtClean="0">
                <a:solidFill>
                  <a:srgbClr val="2B91AF"/>
                </a:solidFill>
                <a:latin typeface="Consolas"/>
              </a:rPr>
              <a:t>Console.WriteLine</a:t>
            </a:r>
            <a:r>
              <a:rPr lang="en-US" sz="2000" dirty="0" smtClean="0">
                <a:solidFill>
                  <a:srgbClr val="2B91AF"/>
                </a:solidFill>
                <a:latin typeface="Consolas"/>
              </a:rPr>
              <a:t>(qt2.GiaoViec(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dat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hang", 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b.HoTen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));</a:t>
            </a:r>
          </a:p>
        </p:txBody>
      </p:sp>
    </p:spTree>
    <p:extLst>
      <p:ext uri="{BB962C8B-B14F-4D97-AF65-F5344CB8AC3E}">
        <p14:creationId xmlns:p14="http://schemas.microsoft.com/office/powerpoint/2010/main" val="203157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Ví dụ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mbria" panose="02040503050406030204" pitchFamily="18" charset="0"/>
              </a:rPr>
              <a:t>Kết quả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pic>
        <p:nvPicPr>
          <p:cNvPr id="12" name="Picture 11" descr="2012-04-13_1119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828800"/>
            <a:ext cx="8447317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5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Kiểm tra thực hiện Interface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2045AE"/>
                </a:solidFill>
                <a:effectLst/>
                <a:uLnTx/>
                <a:uFillTx/>
                <a:latin typeface="Cambria" panose="02040503050406030204" pitchFamily="18" charset="0"/>
              </a:rPr>
              <a:t>Từ khóa </a:t>
            </a:r>
            <a:r>
              <a:rPr kumimoji="0" lang="en-US" sz="2800" b="1" i="1" u="none" strike="noStrike" kern="0" cap="none" spc="0" normalizeH="0" baseline="0" noProof="0" smtClean="0">
                <a:ln>
                  <a:noFill/>
                </a:ln>
                <a:solidFill>
                  <a:srgbClr val="2045AE"/>
                </a:solidFill>
                <a:effectLst/>
                <a:uLnTx/>
                <a:uFillTx/>
                <a:latin typeface="Cambria" panose="02040503050406030204" pitchFamily="18" charset="0"/>
              </a:rPr>
              <a:t>is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1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True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 nếu đối tượng thực hiện interface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1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False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 nếu đối tượng không thực hiện interface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29680" y="2915632"/>
            <a:ext cx="7191392" cy="156966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2045AE"/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kt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 = a is </a:t>
            </a: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IQuanTri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; //</a:t>
            </a: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kt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 =true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kt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 = b is </a:t>
            </a: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IQuanTri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; //</a:t>
            </a: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kt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 =false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854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04800" y="558800"/>
            <a:ext cx="4620576" cy="508000"/>
            <a:chOff x="789624" y="1191463"/>
            <a:chExt cx="4620576" cy="508000"/>
          </a:xfrm>
        </p:grpSpPr>
        <p:sp>
          <p:nvSpPr>
            <p:cNvPr id="3" name="AutoShape 52"/>
            <p:cNvSpPr>
              <a:spLocks noChangeArrowheads="1"/>
            </p:cNvSpPr>
            <p:nvPr/>
          </p:nvSpPr>
          <p:spPr bwMode="gray">
            <a:xfrm>
              <a:off x="990600" y="1191463"/>
              <a:ext cx="4419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rgbClr val="C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noProof="0" smtClean="0">
                  <a:latin typeface="Cambria" panose="02040503050406030204" pitchFamily="18" charset="0"/>
                </a:rPr>
                <a:t>Kiểm tra thực hiện Interface</a:t>
              </a:r>
              <a:endParaRPr kumimoji="0" 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</a:endParaRPr>
            </a:p>
          </p:txBody>
        </p:sp>
        <p:grpSp>
          <p:nvGrpSpPr>
            <p:cNvPr id="4" name="Group 17"/>
            <p:cNvGrpSpPr>
              <a:grpSpLocks/>
            </p:cNvGrpSpPr>
            <p:nvPr/>
          </p:nvGrpSpPr>
          <p:grpSpPr bwMode="auto">
            <a:xfrm>
              <a:off x="789624" y="1295400"/>
              <a:ext cx="353376" cy="272472"/>
              <a:chOff x="1110" y="2656"/>
              <a:chExt cx="1549" cy="1351"/>
            </a:xfrm>
          </p:grpSpPr>
          <p:sp>
            <p:nvSpPr>
              <p:cNvPr id="5" name="AutoShape 1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6" name="AutoShape 1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  <p:sp>
            <p:nvSpPr>
              <p:cNvPr id="7" name="AutoShape 2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EFB049">
                      <a:gamma/>
                      <a:shade val="46275"/>
                      <a:invGamma/>
                    </a:srgbClr>
                  </a:gs>
                  <a:gs pos="100000">
                    <a:srgbClr val="EFB049"/>
                  </a:gs>
                </a:gsLst>
                <a:lin ang="2700000" scaled="1"/>
              </a:gra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3200" b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DC5C5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2045AE"/>
                </a:solidFill>
                <a:effectLst/>
                <a:uLnTx/>
                <a:uFillTx/>
                <a:latin typeface="Cambria" panose="02040503050406030204" pitchFamily="18" charset="0"/>
              </a:rPr>
              <a:t>Từ khóa </a:t>
            </a: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2045AE"/>
                </a:solidFill>
                <a:effectLst/>
                <a:uLnTx/>
                <a:uFillTx/>
                <a:latin typeface="Cambria" panose="02040503050406030204" pitchFamily="18" charset="0"/>
              </a:rPr>
              <a:t>as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Thực hiện chuyển đổi sang interface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</a:rPr>
              <a:t>Nếu đối tượng không thực hiện interface </a:t>
            </a:r>
            <a:r>
              <a:rPr kumimoji="0" lang="en-US" b="0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mbria" panose="02040503050406030204" pitchFamily="18" charset="0"/>
                <a:sym typeface="Wingdings" pitchFamily="2" charset="2"/>
              </a:rPr>
              <a:t> null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045AE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66800" y="2819400"/>
            <a:ext cx="7282763" cy="1231106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000066"/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IQuanTri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 qt3 = a as </a:t>
            </a: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IQuanTri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;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IQuanTri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 qt4 = b as </a:t>
            </a:r>
            <a:r>
              <a:rPr kumimoji="0" 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IQuanTri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66">
                    <a:lumMod val="75000"/>
                  </a:srgbClr>
                </a:solidFill>
                <a:effectLst/>
                <a:uLnTx/>
                <a:uFillTx/>
                <a:latin typeface="Consolas"/>
              </a:rPr>
              <a:t>; //null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064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iste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914400"/>
            <a:ext cx="3378200" cy="345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onald_Duck_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219200"/>
            <a:ext cx="2209800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733800" y="4673600"/>
            <a:ext cx="2667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600">
                <a:latin typeface="VNI-Heather" pitchFamily="2" charset="0"/>
                <a:cs typeface="Arial" charset="0"/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095980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1469</TotalTime>
  <Words>1173</Words>
  <Application>Microsoft Office PowerPoint</Application>
  <PresentationFormat>On-screen Show (4:3)</PresentationFormat>
  <Paragraphs>270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Cambria</vt:lpstr>
      <vt:lpstr>Consolas</vt:lpstr>
      <vt:lpstr>Arial</vt:lpstr>
      <vt:lpstr>Wingdings</vt:lpstr>
      <vt:lpstr>Courier New</vt:lpstr>
      <vt:lpstr>Arial Unicode MS</vt:lpstr>
      <vt:lpstr>VNI-Heather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cafe</cp:lastModifiedBy>
  <cp:revision>478</cp:revision>
  <dcterms:created xsi:type="dcterms:W3CDTF">2011-04-06T04:04:31Z</dcterms:created>
  <dcterms:modified xsi:type="dcterms:W3CDTF">2016-02-11T14:55:15Z</dcterms:modified>
</cp:coreProperties>
</file>