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3" r:id="rId5"/>
    <p:sldId id="264" r:id="rId6"/>
    <p:sldId id="273" r:id="rId7"/>
    <p:sldId id="266" r:id="rId8"/>
    <p:sldId id="274" r:id="rId9"/>
    <p:sldId id="269" r:id="rId10"/>
    <p:sldId id="265" r:id="rId11"/>
    <p:sldId id="275" r:id="rId12"/>
    <p:sldId id="277" r:id="rId13"/>
    <p:sldId id="276" r:id="rId14"/>
    <p:sldId id="270" r:id="rId15"/>
    <p:sldId id="267" r:id="rId16"/>
    <p:sldId id="268" r:id="rId17"/>
    <p:sldId id="271" r:id="rId18"/>
    <p:sldId id="27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5" autoAdjust="0"/>
    <p:restoredTop sz="94660"/>
  </p:normalViewPr>
  <p:slideViewPr>
    <p:cSldViewPr snapToGrid="0">
      <p:cViewPr varScale="1">
        <p:scale>
          <a:sx n="73" d="100"/>
          <a:sy n="73" d="100"/>
        </p:scale>
        <p:origin x="648"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3/16/2023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3/16/2023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8609" y="2456785"/>
            <a:ext cx="8616647" cy="1646302"/>
          </a:xfrm>
        </p:spPr>
        <p:txBody>
          <a:bodyPr/>
          <a:lstStyle/>
          <a:p>
            <a:r>
              <a:rPr lang="en-US" dirty="0" smtClean="0"/>
              <a:t>MÀU SẮC TRONG THIẾT KẾ</a:t>
            </a:r>
            <a:endParaRPr lang="en-US" dirty="0"/>
          </a:p>
        </p:txBody>
      </p:sp>
    </p:spTree>
    <p:extLst>
      <p:ext uri="{BB962C8B-B14F-4D97-AF65-F5344CB8AC3E}">
        <p14:creationId xmlns:p14="http://schemas.microsoft.com/office/powerpoint/2010/main" val="2581978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126275"/>
            <a:ext cx="8596668" cy="1320800"/>
          </a:xfrm>
        </p:spPr>
        <p:txBody>
          <a:bodyPr/>
          <a:lstStyle/>
          <a:p>
            <a:r>
              <a:rPr lang="en-US" dirty="0" smtClean="0"/>
              <a:t>1. </a:t>
            </a:r>
            <a:r>
              <a:rPr lang="en-US" dirty="0" err="1" smtClean="0"/>
              <a:t>Vai</a:t>
            </a:r>
            <a:r>
              <a:rPr lang="en-US" dirty="0" smtClean="0"/>
              <a:t> </a:t>
            </a:r>
            <a:r>
              <a:rPr lang="en-US" dirty="0" err="1" smtClean="0"/>
              <a:t>trò</a:t>
            </a:r>
            <a:r>
              <a:rPr lang="en-US" dirty="0" smtClean="0"/>
              <a:t> </a:t>
            </a:r>
            <a:r>
              <a:rPr lang="en-US" dirty="0" err="1" smtClean="0"/>
              <a:t>của</a:t>
            </a:r>
            <a:r>
              <a:rPr lang="en-US" dirty="0" smtClean="0"/>
              <a:t> </a:t>
            </a:r>
            <a:r>
              <a:rPr lang="en-US" dirty="0" err="1" smtClean="0"/>
              <a:t>màu</a:t>
            </a:r>
            <a:r>
              <a:rPr lang="en-US" dirty="0" smtClean="0"/>
              <a:t> </a:t>
            </a:r>
            <a:r>
              <a:rPr lang="en-US" dirty="0" err="1" smtClean="0"/>
              <a:t>sắc</a:t>
            </a:r>
            <a:r>
              <a:rPr lang="en-US" dirty="0" smtClean="0"/>
              <a:t> </a:t>
            </a:r>
            <a:r>
              <a:rPr lang="en-US" dirty="0" err="1" smtClean="0"/>
              <a:t>trong</a:t>
            </a:r>
            <a:r>
              <a:rPr lang="en-US" dirty="0" smtClean="0"/>
              <a:t> </a:t>
            </a:r>
            <a:r>
              <a:rPr lang="en-US" dirty="0" err="1" smtClean="0"/>
              <a:t>thiết</a:t>
            </a:r>
            <a:r>
              <a:rPr lang="en-US" dirty="0" smtClean="0"/>
              <a:t> </a:t>
            </a:r>
            <a:r>
              <a:rPr lang="en-US" dirty="0" err="1" smtClean="0"/>
              <a:t>kế</a:t>
            </a:r>
            <a:endParaRPr lang="en-US" dirty="0"/>
          </a:p>
        </p:txBody>
      </p:sp>
      <p:sp>
        <p:nvSpPr>
          <p:cNvPr id="3" name="Content Placeholder 2"/>
          <p:cNvSpPr>
            <a:spLocks noGrp="1"/>
          </p:cNvSpPr>
          <p:nvPr>
            <p:ph idx="1"/>
          </p:nvPr>
        </p:nvSpPr>
        <p:spPr>
          <a:xfrm>
            <a:off x="494453" y="958806"/>
            <a:ext cx="9616198" cy="3880773"/>
          </a:xfrm>
        </p:spPr>
        <p:txBody>
          <a:bodyPr>
            <a:noAutofit/>
          </a:bodyPr>
          <a:lstStyle/>
          <a:p>
            <a:r>
              <a:rPr lang="vi-VN" sz="2800" dirty="0"/>
              <a:t>Màu sắc là một công cụ truyền thông đầy mạnh </a:t>
            </a:r>
            <a:r>
              <a:rPr lang="vi-VN" sz="2800" dirty="0" smtClean="0"/>
              <a:t>mẽ.</a:t>
            </a:r>
            <a:endParaRPr lang="en-US" sz="2800" dirty="0" smtClean="0"/>
          </a:p>
          <a:p>
            <a:r>
              <a:rPr lang="vi-VN" sz="2800" dirty="0" smtClean="0"/>
              <a:t>Trong </a:t>
            </a:r>
            <a:r>
              <a:rPr lang="vi-VN" sz="2800" dirty="0"/>
              <a:t>tất cả những thành phần tạo nên một thiết kế hình ảnh, màu sắc có lẽ là thành phần thiết yếu và có ảnh hưởng nhất</a:t>
            </a:r>
            <a:r>
              <a:rPr lang="vi-VN" sz="2800" dirty="0" smtClean="0"/>
              <a:t>.</a:t>
            </a:r>
            <a:r>
              <a:rPr lang="en-US" sz="2800" dirty="0" smtClean="0"/>
              <a:t> </a:t>
            </a:r>
            <a:endParaRPr lang="en-US" sz="2800" dirty="0" smtClean="0"/>
          </a:p>
          <a:p>
            <a:r>
              <a:rPr lang="vi-VN" sz="2800" dirty="0" smtClean="0"/>
              <a:t>Nghiên </a:t>
            </a:r>
            <a:r>
              <a:rPr lang="vi-VN" sz="2800" dirty="0"/>
              <a:t>cứu tiến hành bởi những nhà tâm lý học và nhà tiếp thị đã nhấn mạnh cách màu sắc có thể ảnh hưởng tới cảm xúc và nhận thức của chúng ta</a:t>
            </a:r>
            <a:r>
              <a:rPr lang="vi-VN" sz="2800" dirty="0" smtClean="0"/>
              <a:t>.</a:t>
            </a:r>
            <a:r>
              <a:rPr lang="en-US" sz="2800" dirty="0"/>
              <a:t> </a:t>
            </a:r>
            <a:r>
              <a:rPr lang="en-US" sz="2800" dirty="0" err="1"/>
              <a:t>Ví</a:t>
            </a:r>
            <a:r>
              <a:rPr lang="en-US" sz="2800" dirty="0"/>
              <a:t> </a:t>
            </a:r>
            <a:r>
              <a:rPr lang="en-US" sz="2800" dirty="0" err="1"/>
              <a:t>dụ</a:t>
            </a:r>
            <a:r>
              <a:rPr lang="en-US" sz="2800" dirty="0"/>
              <a:t>, </a:t>
            </a:r>
            <a:r>
              <a:rPr lang="en-US" sz="2800" dirty="0" err="1"/>
              <a:t>màu</a:t>
            </a:r>
            <a:r>
              <a:rPr lang="en-US" sz="2800" dirty="0"/>
              <a:t> </a:t>
            </a:r>
            <a:r>
              <a:rPr lang="en-US" sz="2800" dirty="0" err="1"/>
              <a:t>đỏ</a:t>
            </a:r>
            <a:r>
              <a:rPr lang="en-US" sz="2800" dirty="0"/>
              <a:t> </a:t>
            </a:r>
            <a:r>
              <a:rPr lang="en-US" sz="2800" dirty="0" err="1"/>
              <a:t>sẽ</a:t>
            </a:r>
            <a:r>
              <a:rPr lang="en-US" sz="2800" dirty="0"/>
              <a:t> </a:t>
            </a:r>
            <a:r>
              <a:rPr lang="en-US" sz="2800" dirty="0" err="1"/>
              <a:t>tạo</a:t>
            </a:r>
            <a:r>
              <a:rPr lang="en-US" sz="2800" dirty="0"/>
              <a:t> </a:t>
            </a:r>
            <a:r>
              <a:rPr lang="en-US" sz="2800" dirty="0" err="1"/>
              <a:t>cảm</a:t>
            </a:r>
            <a:r>
              <a:rPr lang="en-US" sz="2800" dirty="0"/>
              <a:t> </a:t>
            </a:r>
            <a:r>
              <a:rPr lang="en-US" sz="2800" dirty="0" err="1"/>
              <a:t>giác</a:t>
            </a:r>
            <a:r>
              <a:rPr lang="en-US" sz="2800" dirty="0"/>
              <a:t> </a:t>
            </a:r>
            <a:r>
              <a:rPr lang="en-US" sz="2800" dirty="0" err="1"/>
              <a:t>khó</a:t>
            </a:r>
            <a:r>
              <a:rPr lang="en-US" sz="2800" dirty="0"/>
              <a:t> </a:t>
            </a:r>
            <a:r>
              <a:rPr lang="en-US" sz="2800" dirty="0" err="1"/>
              <a:t>chịu</a:t>
            </a:r>
            <a:r>
              <a:rPr lang="en-US" sz="2800" dirty="0"/>
              <a:t>, </a:t>
            </a:r>
            <a:r>
              <a:rPr lang="en-US" sz="2800" dirty="0" err="1"/>
              <a:t>màu</a:t>
            </a:r>
            <a:r>
              <a:rPr lang="en-US" sz="2800" dirty="0"/>
              <a:t> </a:t>
            </a:r>
            <a:r>
              <a:rPr lang="en-US" sz="2800" dirty="0" err="1"/>
              <a:t>đen</a:t>
            </a:r>
            <a:r>
              <a:rPr lang="en-US" sz="2800" dirty="0"/>
              <a:t> </a:t>
            </a:r>
            <a:r>
              <a:rPr lang="en-US" sz="2800" dirty="0" err="1"/>
              <a:t>tạo</a:t>
            </a:r>
            <a:r>
              <a:rPr lang="en-US" sz="2800" dirty="0"/>
              <a:t> </a:t>
            </a:r>
            <a:r>
              <a:rPr lang="en-US" sz="2800" dirty="0" err="1"/>
              <a:t>cảm</a:t>
            </a:r>
            <a:r>
              <a:rPr lang="en-US" sz="2800" dirty="0"/>
              <a:t> </a:t>
            </a:r>
            <a:r>
              <a:rPr lang="en-US" sz="2800" dirty="0" err="1"/>
              <a:t>giác</a:t>
            </a:r>
            <a:r>
              <a:rPr lang="en-US" sz="2800" dirty="0"/>
              <a:t> </a:t>
            </a:r>
            <a:r>
              <a:rPr lang="en-US" sz="2800" dirty="0" err="1"/>
              <a:t>buồn</a:t>
            </a:r>
            <a:r>
              <a:rPr lang="en-US" sz="2800" dirty="0"/>
              <a:t> </a:t>
            </a:r>
            <a:r>
              <a:rPr lang="en-US" sz="2800" dirty="0" err="1"/>
              <a:t>ngủ</a:t>
            </a:r>
            <a:r>
              <a:rPr lang="en-US" sz="2800" dirty="0"/>
              <a:t>, </a:t>
            </a:r>
            <a:r>
              <a:rPr lang="en-US" sz="2800" dirty="0" err="1"/>
              <a:t>màu</a:t>
            </a:r>
            <a:r>
              <a:rPr lang="en-US" sz="2800" dirty="0"/>
              <a:t> </a:t>
            </a:r>
            <a:r>
              <a:rPr lang="en-US" sz="2800" dirty="0" err="1"/>
              <a:t>xanh</a:t>
            </a:r>
            <a:r>
              <a:rPr lang="en-US" sz="2800" dirty="0"/>
              <a:t> </a:t>
            </a:r>
            <a:r>
              <a:rPr lang="en-US" sz="2800" dirty="0" err="1"/>
              <a:t>tạo</a:t>
            </a:r>
            <a:r>
              <a:rPr lang="en-US" sz="2800" dirty="0"/>
              <a:t> </a:t>
            </a:r>
            <a:r>
              <a:rPr lang="en-US" sz="2800" dirty="0" err="1"/>
              <a:t>nên</a:t>
            </a:r>
            <a:r>
              <a:rPr lang="en-US" sz="2800" dirty="0"/>
              <a:t> </a:t>
            </a:r>
            <a:r>
              <a:rPr lang="en-US" sz="2800" dirty="0" err="1"/>
              <a:t>sự</a:t>
            </a:r>
            <a:r>
              <a:rPr lang="en-US" sz="2800" dirty="0"/>
              <a:t> </a:t>
            </a:r>
            <a:r>
              <a:rPr lang="en-US" sz="2800" dirty="0" err="1"/>
              <a:t>yên</a:t>
            </a:r>
            <a:r>
              <a:rPr lang="en-US" sz="2800" dirty="0"/>
              <a:t> </a:t>
            </a:r>
            <a:r>
              <a:rPr lang="en-US" sz="2800" dirty="0" err="1"/>
              <a:t>tĩnh</a:t>
            </a:r>
            <a:r>
              <a:rPr lang="en-US" sz="2800" dirty="0"/>
              <a:t> </a:t>
            </a:r>
            <a:r>
              <a:rPr lang="en-US" sz="2800" dirty="0" err="1"/>
              <a:t>trong</a:t>
            </a:r>
            <a:r>
              <a:rPr lang="en-US" sz="2800" dirty="0"/>
              <a:t> </a:t>
            </a:r>
            <a:r>
              <a:rPr lang="en-US" sz="2800" dirty="0" err="1"/>
              <a:t>suy</a:t>
            </a:r>
            <a:r>
              <a:rPr lang="en-US" sz="2800" dirty="0"/>
              <a:t> </a:t>
            </a:r>
            <a:r>
              <a:rPr lang="en-US" sz="2800" dirty="0" err="1"/>
              <a:t>nghĩ</a:t>
            </a:r>
            <a:r>
              <a:rPr lang="en-US" sz="2800" dirty="0" smtClean="0"/>
              <a:t>. </a:t>
            </a:r>
            <a:endParaRPr lang="en-US" sz="2800" dirty="0" smtClean="0"/>
          </a:p>
          <a:p>
            <a:r>
              <a:rPr lang="en-US" sz="2800" dirty="0" err="1" smtClean="0"/>
              <a:t>Vậy</a:t>
            </a:r>
            <a:r>
              <a:rPr lang="en-US" sz="2800" dirty="0" smtClean="0"/>
              <a:t> </a:t>
            </a:r>
            <a:r>
              <a:rPr lang="vi-VN" sz="2800" dirty="0" smtClean="0"/>
              <a:t>màu </a:t>
            </a:r>
            <a:r>
              <a:rPr lang="vi-VN" sz="2800" dirty="0"/>
              <a:t>sắc đóng vai trò quan trọng trong việc tạo ấn tượng và thu hút đối với người xem.</a:t>
            </a:r>
            <a:endParaRPr lang="en-US" sz="2800" dirty="0"/>
          </a:p>
        </p:txBody>
      </p:sp>
    </p:spTree>
    <p:extLst>
      <p:ext uri="{BB962C8B-B14F-4D97-AF65-F5344CB8AC3E}">
        <p14:creationId xmlns:p14="http://schemas.microsoft.com/office/powerpoint/2010/main" val="2466521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56903"/>
            <a:ext cx="8596668" cy="892628"/>
          </a:xfrm>
        </p:spPr>
        <p:txBody>
          <a:bodyPr/>
          <a:lstStyle/>
          <a:p>
            <a:r>
              <a:rPr lang="en-US" dirty="0" smtClean="0"/>
              <a:t>2. </a:t>
            </a:r>
            <a:r>
              <a:rPr lang="en-US" dirty="0" err="1" smtClean="0"/>
              <a:t>Những</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cơ</a:t>
            </a:r>
            <a:r>
              <a:rPr lang="en-US" dirty="0" smtClean="0"/>
              <a:t> </a:t>
            </a:r>
            <a:r>
              <a:rPr lang="en-US" dirty="0" err="1" smtClean="0"/>
              <a:t>bản</a:t>
            </a:r>
            <a:r>
              <a:rPr lang="en-US" dirty="0" smtClean="0"/>
              <a:t> </a:t>
            </a:r>
            <a:r>
              <a:rPr lang="en-US" dirty="0" err="1" smtClean="0"/>
              <a:t>về</a:t>
            </a:r>
            <a:r>
              <a:rPr lang="en-US" dirty="0" smtClean="0"/>
              <a:t> </a:t>
            </a:r>
            <a:r>
              <a:rPr lang="en-US" dirty="0" err="1" smtClean="0"/>
              <a:t>màu</a:t>
            </a:r>
            <a:r>
              <a:rPr lang="en-US" dirty="0" smtClean="0"/>
              <a:t> </a:t>
            </a:r>
            <a:r>
              <a:rPr lang="en-US" dirty="0" err="1" smtClean="0"/>
              <a:t>sắc</a:t>
            </a:r>
            <a:endParaRPr lang="en-US" dirty="0"/>
          </a:p>
        </p:txBody>
      </p:sp>
      <p:sp>
        <p:nvSpPr>
          <p:cNvPr id="3" name="Content Placeholder 2"/>
          <p:cNvSpPr>
            <a:spLocks noGrp="1"/>
          </p:cNvSpPr>
          <p:nvPr>
            <p:ph idx="1"/>
          </p:nvPr>
        </p:nvSpPr>
        <p:spPr>
          <a:xfrm>
            <a:off x="677333" y="979713"/>
            <a:ext cx="9341878" cy="3880773"/>
          </a:xfrm>
        </p:spPr>
        <p:txBody>
          <a:bodyPr>
            <a:noAutofit/>
          </a:bodyPr>
          <a:lstStyle/>
          <a:p>
            <a:r>
              <a:rPr lang="en-US" sz="2800" b="1" dirty="0" smtClean="0"/>
              <a:t>2.1 </a:t>
            </a:r>
            <a:r>
              <a:rPr lang="en-US" sz="2800" b="1" dirty="0" err="1" smtClean="0"/>
              <a:t>Vòng</a:t>
            </a:r>
            <a:r>
              <a:rPr lang="en-US" sz="2800" b="1" dirty="0" smtClean="0"/>
              <a:t> </a:t>
            </a:r>
            <a:r>
              <a:rPr lang="en-US" sz="2800" b="1" dirty="0" err="1" smtClean="0"/>
              <a:t>thuần</a:t>
            </a:r>
            <a:r>
              <a:rPr lang="en-US" sz="2800" b="1" dirty="0" smtClean="0"/>
              <a:t> </a:t>
            </a:r>
            <a:r>
              <a:rPr lang="en-US" sz="2800" b="1" dirty="0" err="1" smtClean="0"/>
              <a:t>sắc</a:t>
            </a:r>
            <a:endParaRPr lang="en-US" sz="2800" b="1" dirty="0" smtClean="0"/>
          </a:p>
          <a:p>
            <a:r>
              <a:rPr lang="vi-VN" sz="2800" dirty="0"/>
              <a:t>Vòng thuần sắc bao gồm 3 màu chính,mỗi màu có 1 màu bậc nhất và 2 màu bậc 2. </a:t>
            </a:r>
            <a:endParaRPr lang="en-US" sz="2800" dirty="0" smtClean="0"/>
          </a:p>
          <a:p>
            <a:r>
              <a:rPr lang="en-US" sz="2800" b="1" dirty="0" smtClean="0"/>
              <a:t>2.1.1 </a:t>
            </a:r>
            <a:r>
              <a:rPr lang="vi-VN" sz="2800" b="1" dirty="0" smtClean="0"/>
              <a:t>Màu </a:t>
            </a:r>
            <a:r>
              <a:rPr lang="vi-VN" sz="2800" b="1" dirty="0"/>
              <a:t>bậc nhất </a:t>
            </a:r>
            <a:r>
              <a:rPr lang="vi-VN" sz="2800" dirty="0"/>
              <a:t>: Còn gọi là màu chính, màu cơ bản, màu bậc nhất. Từ đó có thể pha ra các màu khác (trừ đen và trắng – không màu nào pha trộn ra nó).</a:t>
            </a:r>
          </a:p>
          <a:p>
            <a:endParaRPr lang="en-US" sz="2800" dirty="0"/>
          </a:p>
        </p:txBody>
      </p:sp>
      <p:pic>
        <p:nvPicPr>
          <p:cNvPr id="4" name="Picture 3"/>
          <p:cNvPicPr>
            <a:picLocks noChangeAspect="1"/>
          </p:cNvPicPr>
          <p:nvPr/>
        </p:nvPicPr>
        <p:blipFill>
          <a:blip r:embed="rId2"/>
          <a:stretch>
            <a:fillRect/>
          </a:stretch>
        </p:blipFill>
        <p:spPr>
          <a:xfrm>
            <a:off x="1476260" y="3931920"/>
            <a:ext cx="7382726" cy="2926080"/>
          </a:xfrm>
          <a:prstGeom prst="rect">
            <a:avLst/>
          </a:prstGeom>
        </p:spPr>
      </p:pic>
    </p:spTree>
    <p:extLst>
      <p:ext uri="{BB962C8B-B14F-4D97-AF65-F5344CB8AC3E}">
        <p14:creationId xmlns:p14="http://schemas.microsoft.com/office/powerpoint/2010/main" val="3965695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5266" y="436292"/>
            <a:ext cx="9420254" cy="3880772"/>
          </a:xfrm>
        </p:spPr>
        <p:txBody>
          <a:bodyPr/>
          <a:lstStyle/>
          <a:p>
            <a:r>
              <a:rPr lang="en-US" sz="2800" b="1" dirty="0" smtClean="0"/>
              <a:t>2.1.2 </a:t>
            </a:r>
            <a:r>
              <a:rPr lang="en-US" sz="2800" b="1" dirty="0" err="1" smtClean="0"/>
              <a:t>Màu</a:t>
            </a:r>
            <a:r>
              <a:rPr lang="en-US" sz="2800" b="1" dirty="0" smtClean="0"/>
              <a:t> </a:t>
            </a:r>
            <a:r>
              <a:rPr lang="en-US" sz="2800" b="1" dirty="0" err="1"/>
              <a:t>bậc</a:t>
            </a:r>
            <a:r>
              <a:rPr lang="en-US" sz="2800" b="1" dirty="0"/>
              <a:t> </a:t>
            </a:r>
            <a:r>
              <a:rPr lang="en-US" sz="2800" b="1" dirty="0" err="1"/>
              <a:t>hai</a:t>
            </a:r>
            <a:r>
              <a:rPr lang="en-US" sz="2800" b="1" dirty="0"/>
              <a:t> </a:t>
            </a:r>
            <a:r>
              <a:rPr lang="en-US" sz="2800" dirty="0"/>
              <a:t>(</a:t>
            </a:r>
            <a:r>
              <a:rPr lang="en-US" sz="2800" dirty="0" err="1"/>
              <a:t>màu</a:t>
            </a:r>
            <a:r>
              <a:rPr lang="en-US" sz="2800" dirty="0"/>
              <a:t> </a:t>
            </a:r>
            <a:r>
              <a:rPr lang="en-US" sz="2800" dirty="0" err="1"/>
              <a:t>bổ</a:t>
            </a:r>
            <a:r>
              <a:rPr lang="en-US" sz="2800" dirty="0"/>
              <a:t> </a:t>
            </a:r>
            <a:r>
              <a:rPr lang="en-US" sz="2800" dirty="0" err="1"/>
              <a:t>túc</a:t>
            </a:r>
            <a:r>
              <a:rPr lang="en-US" sz="2800" dirty="0"/>
              <a:t>): </a:t>
            </a:r>
            <a:r>
              <a:rPr lang="en-US" sz="2800" dirty="0" err="1"/>
              <a:t>Còn</a:t>
            </a:r>
            <a:r>
              <a:rPr lang="en-US" sz="2800" dirty="0"/>
              <a:t> </a:t>
            </a:r>
            <a:r>
              <a:rPr lang="en-US" sz="2800" dirty="0" err="1"/>
              <a:t>gọi</a:t>
            </a:r>
            <a:r>
              <a:rPr lang="en-US" sz="2800" dirty="0"/>
              <a:t> </a:t>
            </a:r>
            <a:r>
              <a:rPr lang="en-US" sz="2800" dirty="0" err="1"/>
              <a:t>là</a:t>
            </a:r>
            <a:r>
              <a:rPr lang="en-US" sz="2800" dirty="0"/>
              <a:t> </a:t>
            </a:r>
            <a:r>
              <a:rPr lang="en-US" sz="2800" dirty="0" err="1"/>
              <a:t>màu</a:t>
            </a:r>
            <a:r>
              <a:rPr lang="en-US" sz="2800" dirty="0"/>
              <a:t> </a:t>
            </a:r>
            <a:r>
              <a:rPr lang="en-US" sz="2800" dirty="0" err="1"/>
              <a:t>phụ</a:t>
            </a:r>
            <a:r>
              <a:rPr lang="en-US" sz="2800" dirty="0"/>
              <a:t>, </a:t>
            </a:r>
            <a:r>
              <a:rPr lang="en-US" sz="2800" dirty="0" err="1"/>
              <a:t>màu</a:t>
            </a:r>
            <a:r>
              <a:rPr lang="en-US" sz="2800" dirty="0"/>
              <a:t> </a:t>
            </a:r>
            <a:r>
              <a:rPr lang="en-US" sz="2800" dirty="0" err="1"/>
              <a:t>bậc</a:t>
            </a:r>
            <a:r>
              <a:rPr lang="en-US" sz="2800" dirty="0"/>
              <a:t> </a:t>
            </a:r>
            <a:r>
              <a:rPr lang="en-US" sz="2800" dirty="0" err="1" smtClean="0"/>
              <a:t>hai</a:t>
            </a:r>
            <a:endParaRPr lang="en-US" sz="2800" dirty="0" smtClean="0"/>
          </a:p>
          <a:p>
            <a:r>
              <a:rPr lang="vi-VN" sz="2800" dirty="0"/>
              <a:t>Gồm 3 màu: Tím, lục, cam</a:t>
            </a:r>
          </a:p>
          <a:p>
            <a:r>
              <a:rPr lang="vi-VN" sz="2800" dirty="0"/>
              <a:t>Tím: Lam + Đỏ</a:t>
            </a:r>
          </a:p>
          <a:p>
            <a:r>
              <a:rPr lang="vi-VN" sz="2800" dirty="0"/>
              <a:t>Lục: Lam + </a:t>
            </a:r>
            <a:r>
              <a:rPr lang="vi-VN" sz="2800" dirty="0" smtClean="0"/>
              <a:t>Vàng</a:t>
            </a:r>
            <a:endParaRPr lang="vi-VN" sz="2800" dirty="0"/>
          </a:p>
          <a:p>
            <a:r>
              <a:rPr lang="vi-VN" sz="2800" dirty="0"/>
              <a:t>Cam: Vàng + </a:t>
            </a:r>
            <a:r>
              <a:rPr lang="vi-VN" sz="2800" dirty="0" smtClean="0"/>
              <a:t>Đỏ</a:t>
            </a:r>
            <a:endParaRPr lang="en-US" dirty="0"/>
          </a:p>
        </p:txBody>
      </p:sp>
      <p:pic>
        <p:nvPicPr>
          <p:cNvPr id="5" name="Content Placeholder 4"/>
          <p:cNvPicPr>
            <a:picLocks noGrp="1" noChangeAspect="1"/>
          </p:cNvPicPr>
          <p:nvPr>
            <p:ph sz="half" idx="2"/>
          </p:nvPr>
        </p:nvPicPr>
        <p:blipFill>
          <a:blip r:embed="rId2"/>
          <a:stretch>
            <a:fillRect/>
          </a:stretch>
        </p:blipFill>
        <p:spPr>
          <a:xfrm>
            <a:off x="736951" y="3706307"/>
            <a:ext cx="8856884" cy="3151693"/>
          </a:xfrm>
          <a:prstGeom prst="rect">
            <a:avLst/>
          </a:prstGeom>
        </p:spPr>
      </p:pic>
      <p:sp>
        <p:nvSpPr>
          <p:cNvPr id="7" name="TextBox 6"/>
          <p:cNvSpPr txBox="1"/>
          <p:nvPr/>
        </p:nvSpPr>
        <p:spPr>
          <a:xfrm>
            <a:off x="5165393" y="2167672"/>
            <a:ext cx="2489657" cy="1661993"/>
          </a:xfrm>
          <a:prstGeom prst="rect">
            <a:avLst/>
          </a:prstGeom>
          <a:noFill/>
        </p:spPr>
        <p:txBody>
          <a:bodyPr wrap="square" rtlCol="0">
            <a:spAutoFit/>
          </a:bodyPr>
          <a:lstStyle/>
          <a:p>
            <a:r>
              <a:rPr lang="en-US" sz="2800" dirty="0"/>
              <a:t>P</a:t>
            </a:r>
            <a:r>
              <a:rPr lang="vi-VN" sz="2800" dirty="0" smtClean="0"/>
              <a:t>ha </a:t>
            </a:r>
            <a:r>
              <a:rPr lang="vi-VN" sz="2800" dirty="0"/>
              <a:t>với phân lượng bằng </a:t>
            </a:r>
            <a:r>
              <a:rPr lang="vi-VN" sz="2800" dirty="0" smtClean="0"/>
              <a:t>nhau</a:t>
            </a:r>
            <a:r>
              <a:rPr lang="en-US" sz="2800" dirty="0" smtClean="0"/>
              <a:t>.</a:t>
            </a:r>
            <a:endParaRPr lang="vi-VN" sz="2800" dirty="0"/>
          </a:p>
          <a:p>
            <a:endParaRPr lang="en-US" dirty="0"/>
          </a:p>
        </p:txBody>
      </p:sp>
      <p:sp>
        <p:nvSpPr>
          <p:cNvPr id="8" name="Right Brace 7"/>
          <p:cNvSpPr/>
          <p:nvPr/>
        </p:nvSpPr>
        <p:spPr>
          <a:xfrm>
            <a:off x="3984171" y="2167672"/>
            <a:ext cx="875212" cy="1359299"/>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530531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
                                          </p:val>
                                        </p:tav>
                                        <p:tav tm="100000">
                                          <p:val>
                                            <p:strVal val="#ppt_x"/>
                                          </p:val>
                                        </p:tav>
                                      </p:tavLst>
                                    </p:anim>
                                    <p:anim calcmode="lin" valueType="num">
                                      <p:cBhvr>
                                        <p:cTn id="4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fade">
                                      <p:cBhvr>
                                        <p:cTn id="54" dur="1000"/>
                                        <p:tgtEl>
                                          <p:spTgt spid="5"/>
                                        </p:tgtEl>
                                      </p:cBhvr>
                                    </p:animEffect>
                                    <p:anim calcmode="lin" valueType="num">
                                      <p:cBhvr>
                                        <p:cTn id="55" dur="1000" fill="hold"/>
                                        <p:tgtEl>
                                          <p:spTgt spid="5"/>
                                        </p:tgtEl>
                                        <p:attrNameLst>
                                          <p:attrName>ppt_x</p:attrName>
                                        </p:attrNameLst>
                                      </p:cBhvr>
                                      <p:tavLst>
                                        <p:tav tm="0">
                                          <p:val>
                                            <p:strVal val="#ppt_x"/>
                                          </p:val>
                                        </p:tav>
                                        <p:tav tm="100000">
                                          <p:val>
                                            <p:strVal val="#ppt_x"/>
                                          </p:val>
                                        </p:tav>
                                      </p:tavLst>
                                    </p:anim>
                                    <p:anim calcmode="lin" valueType="num">
                                      <p:cBhvr>
                                        <p:cTn id="5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98957" y="940525"/>
            <a:ext cx="4665374" cy="4598125"/>
          </a:xfrm>
        </p:spPr>
        <p:txBody>
          <a:bodyPr>
            <a:normAutofit lnSpcReduction="10000"/>
          </a:bodyPr>
          <a:lstStyle/>
          <a:p>
            <a:r>
              <a:rPr lang="en-US" sz="3000" b="1" dirty="0" smtClean="0"/>
              <a:t>2.1.3 </a:t>
            </a:r>
            <a:r>
              <a:rPr lang="en-US" sz="3000" b="1" dirty="0" err="1" smtClean="0"/>
              <a:t>Màu</a:t>
            </a:r>
            <a:r>
              <a:rPr lang="en-US" sz="3000" b="1" dirty="0" smtClean="0"/>
              <a:t> </a:t>
            </a:r>
            <a:r>
              <a:rPr lang="en-US" sz="3000" b="1" dirty="0" err="1"/>
              <a:t>bậc</a:t>
            </a:r>
            <a:r>
              <a:rPr lang="en-US" sz="3000" b="1" dirty="0"/>
              <a:t> </a:t>
            </a:r>
            <a:r>
              <a:rPr lang="en-US" sz="3000" b="1" dirty="0" err="1" smtClean="0"/>
              <a:t>ba</a:t>
            </a:r>
            <a:r>
              <a:rPr lang="en-US" sz="3000" b="1" dirty="0" smtClean="0"/>
              <a:t>: </a:t>
            </a:r>
            <a:r>
              <a:rPr lang="vi-VN" sz="3000" dirty="0" smtClean="0"/>
              <a:t>Gồm </a:t>
            </a:r>
            <a:r>
              <a:rPr lang="vi-VN" sz="3000" dirty="0"/>
              <a:t>các màu:</a:t>
            </a:r>
          </a:p>
          <a:p>
            <a:r>
              <a:rPr lang="vi-VN" sz="3000" dirty="0"/>
              <a:t>Cam vàng, Cam đỏ, Tím lam, Tím đỏ, Lục lam, Lục vàng.</a:t>
            </a:r>
          </a:p>
          <a:p>
            <a:r>
              <a:rPr lang="vi-VN" sz="3000" dirty="0"/>
              <a:t>Được pha với phân lượng bằng nhau từ màu bậc 1 với màu bậc 2 đứng cạnh nhau trên vòng thuần sắc.</a:t>
            </a:r>
          </a:p>
          <a:p>
            <a:endParaRPr lang="en-US" sz="2800" dirty="0" smtClean="0"/>
          </a:p>
          <a:p>
            <a:endParaRPr lang="en-US" dirty="0"/>
          </a:p>
        </p:txBody>
      </p:sp>
      <p:pic>
        <p:nvPicPr>
          <p:cNvPr id="5" name="Content Placeholder 4"/>
          <p:cNvPicPr>
            <a:picLocks noGrp="1" noChangeAspect="1"/>
          </p:cNvPicPr>
          <p:nvPr>
            <p:ph sz="half" idx="2"/>
          </p:nvPr>
        </p:nvPicPr>
        <p:blipFill>
          <a:blip r:embed="rId2"/>
          <a:stretch>
            <a:fillRect/>
          </a:stretch>
        </p:blipFill>
        <p:spPr>
          <a:xfrm>
            <a:off x="5424764" y="724426"/>
            <a:ext cx="4907955" cy="4907955"/>
          </a:xfrm>
          <a:prstGeom prst="rect">
            <a:avLst/>
          </a:prstGeom>
        </p:spPr>
      </p:pic>
    </p:spTree>
    <p:extLst>
      <p:ext uri="{BB962C8B-B14F-4D97-AF65-F5344CB8AC3E}">
        <p14:creationId xmlns:p14="http://schemas.microsoft.com/office/powerpoint/2010/main" val="95142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77334" y="1293223"/>
            <a:ext cx="8596668" cy="4748138"/>
          </a:xfrm>
        </p:spPr>
        <p:txBody>
          <a:bodyPr>
            <a:normAutofit/>
          </a:bodyPr>
          <a:lstStyle/>
          <a:p>
            <a:r>
              <a:rPr lang="en-US" sz="2800" b="1" dirty="0" smtClean="0"/>
              <a:t>2.2  </a:t>
            </a:r>
            <a:r>
              <a:rPr lang="en-US" sz="2800" b="1" dirty="0" err="1" smtClean="0"/>
              <a:t>Định</a:t>
            </a:r>
            <a:r>
              <a:rPr lang="en-US" sz="2800" b="1" dirty="0" smtClean="0"/>
              <a:t> </a:t>
            </a:r>
            <a:r>
              <a:rPr lang="en-US" sz="2800" b="1" dirty="0" err="1" smtClean="0"/>
              <a:t>đề</a:t>
            </a:r>
            <a:r>
              <a:rPr lang="en-US" sz="2800" b="1" dirty="0" smtClean="0"/>
              <a:t> </a:t>
            </a:r>
            <a:r>
              <a:rPr lang="en-US" sz="2800" b="1" dirty="0" err="1" smtClean="0"/>
              <a:t>về</a:t>
            </a:r>
            <a:r>
              <a:rPr lang="en-US" sz="2800" b="1" dirty="0" smtClean="0"/>
              <a:t> </a:t>
            </a:r>
            <a:r>
              <a:rPr lang="en-US" sz="2800" b="1" dirty="0" err="1" smtClean="0"/>
              <a:t>màu</a:t>
            </a:r>
            <a:r>
              <a:rPr lang="en-US" sz="2800" b="1" dirty="0" smtClean="0"/>
              <a:t> </a:t>
            </a:r>
            <a:r>
              <a:rPr lang="en-US" sz="2800" b="1" dirty="0" err="1" smtClean="0"/>
              <a:t>sắc</a:t>
            </a:r>
            <a:r>
              <a:rPr lang="en-US" sz="2800" b="1" dirty="0" smtClean="0"/>
              <a:t> </a:t>
            </a:r>
          </a:p>
          <a:p>
            <a:r>
              <a:rPr lang="en-US" sz="2800" b="1" dirty="0" smtClean="0"/>
              <a:t>2.2.1 </a:t>
            </a:r>
            <a:r>
              <a:rPr lang="en-US" sz="2800" b="1" dirty="0" err="1" smtClean="0"/>
              <a:t>Màu</a:t>
            </a:r>
            <a:r>
              <a:rPr lang="en-US" sz="2800" b="1" dirty="0" smtClean="0"/>
              <a:t> </a:t>
            </a:r>
            <a:r>
              <a:rPr lang="en-US" sz="2800" b="1" dirty="0" err="1" smtClean="0"/>
              <a:t>hữu</a:t>
            </a:r>
            <a:r>
              <a:rPr lang="en-US" sz="2800" b="1" dirty="0" smtClean="0"/>
              <a:t> </a:t>
            </a:r>
            <a:r>
              <a:rPr lang="en-US" sz="2800" b="1" dirty="0" err="1" smtClean="0"/>
              <a:t>sắc</a:t>
            </a:r>
            <a:endParaRPr lang="en-US" sz="2800" b="1" dirty="0" smtClean="0"/>
          </a:p>
          <a:p>
            <a:r>
              <a:rPr lang="en-US" sz="2800" dirty="0" err="1"/>
              <a:t>Màu</a:t>
            </a:r>
            <a:r>
              <a:rPr lang="en-US" sz="2800" dirty="0"/>
              <a:t> </a:t>
            </a:r>
            <a:r>
              <a:rPr lang="en-US" sz="2800" dirty="0" err="1"/>
              <a:t>hữu</a:t>
            </a:r>
            <a:r>
              <a:rPr lang="en-US" sz="2800" dirty="0"/>
              <a:t> </a:t>
            </a:r>
            <a:r>
              <a:rPr lang="en-US" sz="2800" dirty="0" err="1"/>
              <a:t>sắc</a:t>
            </a:r>
            <a:r>
              <a:rPr lang="en-US" sz="2800" dirty="0"/>
              <a:t>: </a:t>
            </a:r>
            <a:r>
              <a:rPr lang="en-US" sz="2800" dirty="0" err="1"/>
              <a:t>Các</a:t>
            </a:r>
            <a:r>
              <a:rPr lang="en-US" sz="2800" dirty="0"/>
              <a:t> </a:t>
            </a:r>
            <a:r>
              <a:rPr lang="en-US" sz="2800" dirty="0" err="1"/>
              <a:t>màu</a:t>
            </a:r>
            <a:r>
              <a:rPr lang="en-US" sz="2800" dirty="0"/>
              <a:t> </a:t>
            </a:r>
            <a:r>
              <a:rPr lang="en-US" sz="2800" dirty="0" err="1"/>
              <a:t>trong</a:t>
            </a:r>
            <a:r>
              <a:rPr lang="en-US" sz="2800" dirty="0"/>
              <a:t> </a:t>
            </a:r>
            <a:r>
              <a:rPr lang="en-US" sz="2800" dirty="0" err="1"/>
              <a:t>vòng</a:t>
            </a:r>
            <a:r>
              <a:rPr lang="en-US" sz="2800" dirty="0"/>
              <a:t> </a:t>
            </a:r>
            <a:r>
              <a:rPr lang="en-US" sz="2800" dirty="0" err="1"/>
              <a:t>tròn</a:t>
            </a:r>
            <a:r>
              <a:rPr lang="en-US" sz="2800" dirty="0"/>
              <a:t> </a:t>
            </a:r>
            <a:r>
              <a:rPr lang="en-US" sz="2800" dirty="0" err="1"/>
              <a:t>màu</a:t>
            </a:r>
            <a:r>
              <a:rPr lang="en-US" sz="2800" dirty="0"/>
              <a:t> </a:t>
            </a:r>
            <a:r>
              <a:rPr lang="en-US" sz="2800" dirty="0" err="1"/>
              <a:t>và</a:t>
            </a:r>
            <a:r>
              <a:rPr lang="en-US" sz="2800" dirty="0"/>
              <a:t> </a:t>
            </a:r>
            <a:r>
              <a:rPr lang="en-US" sz="2800" dirty="0" err="1"/>
              <a:t>những</a:t>
            </a:r>
            <a:r>
              <a:rPr lang="en-US" sz="2800" dirty="0"/>
              <a:t> </a:t>
            </a:r>
            <a:r>
              <a:rPr lang="en-US" sz="2800" dirty="0" err="1"/>
              <a:t>màu</a:t>
            </a:r>
            <a:r>
              <a:rPr lang="en-US" sz="2800" dirty="0"/>
              <a:t> </a:t>
            </a:r>
            <a:r>
              <a:rPr lang="en-US" sz="2800" dirty="0" err="1"/>
              <a:t>phát</a:t>
            </a:r>
            <a:r>
              <a:rPr lang="en-US" sz="2800" dirty="0"/>
              <a:t> </a:t>
            </a:r>
            <a:r>
              <a:rPr lang="en-US" sz="2800" dirty="0" err="1"/>
              <a:t>triển</a:t>
            </a:r>
            <a:r>
              <a:rPr lang="en-US" sz="2800" dirty="0"/>
              <a:t> </a:t>
            </a:r>
            <a:r>
              <a:rPr lang="en-US" sz="2800" dirty="0" err="1"/>
              <a:t>từ</a:t>
            </a:r>
            <a:r>
              <a:rPr lang="en-US" sz="2800" dirty="0"/>
              <a:t> </a:t>
            </a:r>
            <a:r>
              <a:rPr lang="en-US" sz="2800" dirty="0" err="1"/>
              <a:t>chúng</a:t>
            </a:r>
            <a:r>
              <a:rPr lang="en-US" sz="2800" dirty="0"/>
              <a:t> </a:t>
            </a:r>
            <a:r>
              <a:rPr lang="en-US" sz="2800" dirty="0" err="1"/>
              <a:t>đều</a:t>
            </a:r>
            <a:r>
              <a:rPr lang="en-US" sz="2800" dirty="0"/>
              <a:t> </a:t>
            </a:r>
            <a:r>
              <a:rPr lang="en-US" sz="2800" dirty="0" err="1"/>
              <a:t>là</a:t>
            </a:r>
            <a:r>
              <a:rPr lang="en-US" sz="2800" dirty="0"/>
              <a:t> </a:t>
            </a:r>
            <a:r>
              <a:rPr lang="en-US" sz="2800" dirty="0" err="1"/>
              <a:t>màu</a:t>
            </a:r>
            <a:r>
              <a:rPr lang="en-US" sz="2800" dirty="0"/>
              <a:t> </a:t>
            </a:r>
            <a:r>
              <a:rPr lang="en-US" sz="2800" dirty="0" err="1"/>
              <a:t>hữu</a:t>
            </a:r>
            <a:r>
              <a:rPr lang="en-US" sz="2800" dirty="0"/>
              <a:t> </a:t>
            </a:r>
            <a:r>
              <a:rPr lang="en-US" sz="2800" dirty="0" err="1"/>
              <a:t>sắc</a:t>
            </a:r>
            <a:r>
              <a:rPr lang="en-US" sz="2800" dirty="0" smtClean="0"/>
              <a:t>.</a:t>
            </a:r>
          </a:p>
          <a:p>
            <a:r>
              <a:rPr lang="en-US" sz="2800" b="1" dirty="0" smtClean="0"/>
              <a:t>2.1.2.1 </a:t>
            </a:r>
            <a:r>
              <a:rPr lang="en-US" sz="2800" b="1" dirty="0" err="1" smtClean="0"/>
              <a:t>Màu</a:t>
            </a:r>
            <a:r>
              <a:rPr lang="en-US" sz="2800" b="1" dirty="0" smtClean="0"/>
              <a:t> </a:t>
            </a:r>
            <a:r>
              <a:rPr lang="en-US" sz="2800" b="1" dirty="0" err="1" smtClean="0"/>
              <a:t>vô</a:t>
            </a:r>
            <a:r>
              <a:rPr lang="en-US" sz="2800" b="1" dirty="0" smtClean="0"/>
              <a:t> </a:t>
            </a:r>
            <a:r>
              <a:rPr lang="en-US" sz="2800" b="1" dirty="0" err="1" smtClean="0"/>
              <a:t>sắc</a:t>
            </a:r>
            <a:endParaRPr lang="en-US" sz="2800" b="1" dirty="0" smtClean="0"/>
          </a:p>
          <a:p>
            <a:r>
              <a:rPr lang="vi-VN" sz="2800" dirty="0"/>
              <a:t>Màu vô sắc: Màu đen, màu trắng và các màu xám có được từ 2 màu đen, trắng là màu vô sắc.</a:t>
            </a:r>
            <a:endParaRPr lang="en-US" sz="2800" dirty="0"/>
          </a:p>
        </p:txBody>
      </p:sp>
      <p:sp>
        <p:nvSpPr>
          <p:cNvPr id="6" name="Title 1"/>
          <p:cNvSpPr>
            <a:spLocks noGrp="1"/>
          </p:cNvSpPr>
          <p:nvPr>
            <p:ph type="title"/>
          </p:nvPr>
        </p:nvSpPr>
        <p:spPr>
          <a:xfrm>
            <a:off x="677334" y="256903"/>
            <a:ext cx="8596668" cy="892628"/>
          </a:xfrm>
        </p:spPr>
        <p:txBody>
          <a:bodyPr/>
          <a:lstStyle/>
          <a:p>
            <a:r>
              <a:rPr lang="en-US" dirty="0" smtClean="0"/>
              <a:t>2. </a:t>
            </a:r>
            <a:r>
              <a:rPr lang="en-US" dirty="0" err="1" smtClean="0"/>
              <a:t>Những</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cơ</a:t>
            </a:r>
            <a:r>
              <a:rPr lang="en-US" dirty="0" smtClean="0"/>
              <a:t> </a:t>
            </a:r>
            <a:r>
              <a:rPr lang="en-US" dirty="0" err="1" smtClean="0"/>
              <a:t>bản</a:t>
            </a:r>
            <a:r>
              <a:rPr lang="en-US" dirty="0" smtClean="0"/>
              <a:t> </a:t>
            </a:r>
            <a:r>
              <a:rPr lang="en-US" dirty="0" err="1" smtClean="0"/>
              <a:t>về</a:t>
            </a:r>
            <a:r>
              <a:rPr lang="en-US" dirty="0" smtClean="0"/>
              <a:t> </a:t>
            </a:r>
            <a:r>
              <a:rPr lang="en-US" dirty="0" err="1" smtClean="0"/>
              <a:t>màu</a:t>
            </a:r>
            <a:r>
              <a:rPr lang="en-US" dirty="0" smtClean="0"/>
              <a:t> </a:t>
            </a:r>
            <a:r>
              <a:rPr lang="en-US" dirty="0" err="1" smtClean="0"/>
              <a:t>sắc</a:t>
            </a:r>
            <a:endParaRPr lang="en-US" dirty="0"/>
          </a:p>
        </p:txBody>
      </p:sp>
    </p:spTree>
    <p:extLst>
      <p:ext uri="{BB962C8B-B14F-4D97-AF65-F5344CB8AC3E}">
        <p14:creationId xmlns:p14="http://schemas.microsoft.com/office/powerpoint/2010/main" val="3612229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98510" y="253413"/>
            <a:ext cx="10791855" cy="3880772"/>
          </a:xfrm>
        </p:spPr>
        <p:txBody>
          <a:bodyPr>
            <a:noAutofit/>
          </a:bodyPr>
          <a:lstStyle/>
          <a:p>
            <a:r>
              <a:rPr lang="en-US" sz="2800" b="1" dirty="0" smtClean="0"/>
              <a:t>2.2.3 </a:t>
            </a:r>
            <a:r>
              <a:rPr lang="en-US" sz="2800" b="1" dirty="0" err="1" smtClean="0"/>
              <a:t>Màu</a:t>
            </a:r>
            <a:r>
              <a:rPr lang="en-US" sz="2800" b="1" dirty="0" smtClean="0"/>
              <a:t> </a:t>
            </a:r>
            <a:r>
              <a:rPr lang="en-US" sz="2800" b="1" dirty="0" err="1" smtClean="0"/>
              <a:t>nóng</a:t>
            </a:r>
            <a:r>
              <a:rPr lang="en-US" sz="2800" b="1" dirty="0" smtClean="0"/>
              <a:t>:</a:t>
            </a:r>
          </a:p>
          <a:p>
            <a:r>
              <a:rPr lang="en-US" sz="2800" dirty="0" err="1" smtClean="0"/>
              <a:t>Màu</a:t>
            </a:r>
            <a:r>
              <a:rPr lang="en-US" sz="2800" dirty="0" smtClean="0"/>
              <a:t> </a:t>
            </a:r>
            <a:r>
              <a:rPr lang="en-US" sz="2800" dirty="0" err="1"/>
              <a:t>nóng</a:t>
            </a:r>
            <a:r>
              <a:rPr lang="en-US" sz="2800" dirty="0"/>
              <a:t>: </a:t>
            </a:r>
            <a:r>
              <a:rPr lang="en-US" sz="2800" dirty="0" err="1"/>
              <a:t>Gây</a:t>
            </a:r>
            <a:r>
              <a:rPr lang="en-US" sz="2800" dirty="0"/>
              <a:t> </a:t>
            </a:r>
            <a:r>
              <a:rPr lang="en-US" sz="2800" dirty="0" err="1"/>
              <a:t>cảm</a:t>
            </a:r>
            <a:r>
              <a:rPr lang="en-US" sz="2800" dirty="0"/>
              <a:t> </a:t>
            </a:r>
            <a:r>
              <a:rPr lang="en-US" sz="2800" dirty="0" err="1"/>
              <a:t>giác</a:t>
            </a:r>
            <a:r>
              <a:rPr lang="en-US" sz="2800" dirty="0"/>
              <a:t> </a:t>
            </a:r>
            <a:r>
              <a:rPr lang="en-US" sz="2800" dirty="0" err="1"/>
              <a:t>ấm</a:t>
            </a:r>
            <a:r>
              <a:rPr lang="en-US" sz="2800" dirty="0"/>
              <a:t> </a:t>
            </a:r>
            <a:r>
              <a:rPr lang="en-US" sz="2800" dirty="0" err="1"/>
              <a:t>áp</a:t>
            </a:r>
            <a:r>
              <a:rPr lang="en-US" sz="2800" dirty="0"/>
              <a:t>, </a:t>
            </a:r>
            <a:r>
              <a:rPr lang="en-US" sz="2800" dirty="0" err="1"/>
              <a:t>gần</a:t>
            </a:r>
            <a:r>
              <a:rPr lang="en-US" sz="2800" dirty="0"/>
              <a:t>, </a:t>
            </a:r>
            <a:r>
              <a:rPr lang="en-US" sz="2800" dirty="0" err="1"/>
              <a:t>kích</a:t>
            </a:r>
            <a:r>
              <a:rPr lang="en-US" sz="2800" dirty="0"/>
              <a:t> </a:t>
            </a:r>
            <a:r>
              <a:rPr lang="en-US" sz="2800" dirty="0" err="1"/>
              <a:t>thích</a:t>
            </a:r>
            <a:r>
              <a:rPr lang="en-US" sz="2800" dirty="0"/>
              <a:t> </a:t>
            </a:r>
            <a:r>
              <a:rPr lang="en-US" sz="2800" dirty="0" err="1"/>
              <a:t>thị</a:t>
            </a:r>
            <a:r>
              <a:rPr lang="en-US" sz="2800" dirty="0"/>
              <a:t> </a:t>
            </a:r>
            <a:r>
              <a:rPr lang="en-US" sz="2800" dirty="0" err="1"/>
              <a:t>giác</a:t>
            </a:r>
            <a:r>
              <a:rPr lang="en-US" sz="2800" dirty="0"/>
              <a:t> –&gt; </a:t>
            </a:r>
            <a:r>
              <a:rPr lang="en-US" sz="2800" dirty="0" err="1"/>
              <a:t>Màu</a:t>
            </a:r>
            <a:r>
              <a:rPr lang="en-US" sz="2800" dirty="0"/>
              <a:t> </a:t>
            </a:r>
            <a:r>
              <a:rPr lang="en-US" sz="2800" dirty="0" err="1"/>
              <a:t>ngả</a:t>
            </a:r>
            <a:r>
              <a:rPr lang="en-US" sz="2800" dirty="0"/>
              <a:t> </a:t>
            </a:r>
            <a:r>
              <a:rPr lang="en-US" sz="2800" dirty="0" err="1"/>
              <a:t>đỏ</a:t>
            </a:r>
            <a:r>
              <a:rPr lang="en-US" sz="2800" dirty="0"/>
              <a:t>: </a:t>
            </a:r>
            <a:r>
              <a:rPr lang="en-US" sz="2800" dirty="0" err="1"/>
              <a:t>Vàng</a:t>
            </a:r>
            <a:r>
              <a:rPr lang="en-US" sz="2800" dirty="0"/>
              <a:t>, cam </a:t>
            </a:r>
            <a:r>
              <a:rPr lang="en-US" sz="2800" dirty="0" err="1"/>
              <a:t>vàng</a:t>
            </a:r>
            <a:r>
              <a:rPr lang="en-US" sz="2800" dirty="0"/>
              <a:t>, cam, cam </a:t>
            </a:r>
            <a:r>
              <a:rPr lang="en-US" sz="2800" dirty="0" err="1"/>
              <a:t>đỏ</a:t>
            </a:r>
            <a:r>
              <a:rPr lang="en-US" sz="2800" dirty="0"/>
              <a:t>, </a:t>
            </a:r>
            <a:r>
              <a:rPr lang="en-US" sz="2800" dirty="0" err="1"/>
              <a:t>đỏ</a:t>
            </a:r>
            <a:endParaRPr lang="en-US" sz="2800" dirty="0"/>
          </a:p>
          <a:p>
            <a:r>
              <a:rPr lang="en-US" sz="2800" b="1" dirty="0" smtClean="0"/>
              <a:t>2.2.4 </a:t>
            </a:r>
            <a:r>
              <a:rPr lang="en-US" sz="2800" b="1" dirty="0" err="1" smtClean="0"/>
              <a:t>Màu</a:t>
            </a:r>
            <a:r>
              <a:rPr lang="en-US" sz="2800" b="1" dirty="0" smtClean="0"/>
              <a:t> </a:t>
            </a:r>
            <a:r>
              <a:rPr lang="en-US" sz="2800" b="1" dirty="0" err="1"/>
              <a:t>lạnh</a:t>
            </a:r>
            <a:r>
              <a:rPr lang="en-US" sz="2800" b="1" dirty="0"/>
              <a:t>: </a:t>
            </a:r>
            <a:endParaRPr lang="en-US" sz="2800" b="1" dirty="0" smtClean="0"/>
          </a:p>
          <a:p>
            <a:r>
              <a:rPr lang="en-US" sz="2800" dirty="0" err="1" smtClean="0"/>
              <a:t>Gây</a:t>
            </a:r>
            <a:r>
              <a:rPr lang="en-US" sz="2800" dirty="0" smtClean="0"/>
              <a:t> </a:t>
            </a:r>
            <a:r>
              <a:rPr lang="en-US" sz="2800" dirty="0" err="1"/>
              <a:t>cảm</a:t>
            </a:r>
            <a:r>
              <a:rPr lang="en-US" sz="2800" dirty="0"/>
              <a:t> </a:t>
            </a:r>
            <a:r>
              <a:rPr lang="en-US" sz="2800" dirty="0" err="1"/>
              <a:t>giác</a:t>
            </a:r>
            <a:r>
              <a:rPr lang="en-US" sz="2800" dirty="0"/>
              <a:t> </a:t>
            </a:r>
            <a:r>
              <a:rPr lang="en-US" sz="2800" dirty="0" err="1"/>
              <a:t>mát</a:t>
            </a:r>
            <a:r>
              <a:rPr lang="en-US" sz="2800" dirty="0"/>
              <a:t> </a:t>
            </a:r>
            <a:r>
              <a:rPr lang="en-US" sz="2800" dirty="0" err="1"/>
              <a:t>mẻ</a:t>
            </a:r>
            <a:r>
              <a:rPr lang="en-US" sz="2800" dirty="0"/>
              <a:t>, </a:t>
            </a:r>
            <a:r>
              <a:rPr lang="en-US" sz="2800" dirty="0" err="1"/>
              <a:t>dễ</a:t>
            </a:r>
            <a:r>
              <a:rPr lang="en-US" sz="2800" dirty="0"/>
              <a:t> </a:t>
            </a:r>
            <a:r>
              <a:rPr lang="en-US" sz="2800" dirty="0" err="1"/>
              <a:t>chịu</a:t>
            </a:r>
            <a:r>
              <a:rPr lang="en-US" sz="2800" dirty="0"/>
              <a:t> </a:t>
            </a:r>
            <a:r>
              <a:rPr lang="en-US" sz="2800" dirty="0" err="1"/>
              <a:t>hoặc</a:t>
            </a:r>
            <a:r>
              <a:rPr lang="en-US" sz="2800" dirty="0"/>
              <a:t> </a:t>
            </a:r>
            <a:r>
              <a:rPr lang="en-US" sz="2800" dirty="0" err="1"/>
              <a:t>lạnh</a:t>
            </a:r>
            <a:r>
              <a:rPr lang="en-US" sz="2800" dirty="0"/>
              <a:t> </a:t>
            </a:r>
            <a:r>
              <a:rPr lang="en-US" sz="2800" dirty="0" err="1"/>
              <a:t>lẽo</a:t>
            </a:r>
            <a:r>
              <a:rPr lang="en-US" sz="2800" dirty="0"/>
              <a:t>, </a:t>
            </a:r>
            <a:r>
              <a:rPr lang="en-US" sz="2800" dirty="0" err="1"/>
              <a:t>xa</a:t>
            </a:r>
            <a:r>
              <a:rPr lang="en-US" sz="2800" dirty="0"/>
              <a:t> –&gt; </a:t>
            </a:r>
            <a:r>
              <a:rPr lang="en-US" sz="2800" dirty="0" err="1"/>
              <a:t>Màu</a:t>
            </a:r>
            <a:r>
              <a:rPr lang="en-US" sz="2800" dirty="0"/>
              <a:t> </a:t>
            </a:r>
            <a:r>
              <a:rPr lang="en-US" sz="2800" dirty="0" err="1"/>
              <a:t>ngả</a:t>
            </a:r>
            <a:r>
              <a:rPr lang="en-US" sz="2800" dirty="0"/>
              <a:t> </a:t>
            </a:r>
            <a:r>
              <a:rPr lang="en-US" sz="2800" dirty="0" err="1"/>
              <a:t>xanh</a:t>
            </a:r>
            <a:r>
              <a:rPr lang="en-US" sz="2800" dirty="0"/>
              <a:t>: </a:t>
            </a:r>
            <a:r>
              <a:rPr lang="en-US" sz="2800" dirty="0" err="1"/>
              <a:t>Lục</a:t>
            </a:r>
            <a:r>
              <a:rPr lang="en-US" sz="2800" dirty="0"/>
              <a:t> </a:t>
            </a:r>
            <a:r>
              <a:rPr lang="en-US" sz="2800" dirty="0" err="1"/>
              <a:t>vàng</a:t>
            </a:r>
            <a:r>
              <a:rPr lang="en-US" sz="2800" dirty="0"/>
              <a:t>, </a:t>
            </a:r>
            <a:r>
              <a:rPr lang="en-US" sz="2800" dirty="0" err="1"/>
              <a:t>lục</a:t>
            </a:r>
            <a:r>
              <a:rPr lang="en-US" sz="2800" dirty="0"/>
              <a:t>, </a:t>
            </a:r>
            <a:r>
              <a:rPr lang="en-US" sz="2800" dirty="0" err="1"/>
              <a:t>lục</a:t>
            </a:r>
            <a:r>
              <a:rPr lang="en-US" sz="2800" dirty="0"/>
              <a:t> lam, lam, </a:t>
            </a:r>
            <a:r>
              <a:rPr lang="en-US" sz="2800" dirty="0" err="1"/>
              <a:t>tím</a:t>
            </a:r>
            <a:r>
              <a:rPr lang="en-US" sz="2800" dirty="0"/>
              <a:t> lam, </a:t>
            </a:r>
            <a:r>
              <a:rPr lang="en-US" sz="2800" dirty="0" err="1"/>
              <a:t>tím</a:t>
            </a:r>
            <a:r>
              <a:rPr lang="en-US" sz="2800" dirty="0"/>
              <a:t>, </a:t>
            </a:r>
            <a:r>
              <a:rPr lang="en-US" sz="2800" dirty="0" err="1"/>
              <a:t>tím</a:t>
            </a:r>
            <a:r>
              <a:rPr lang="en-US" sz="2800" dirty="0"/>
              <a:t> </a:t>
            </a:r>
            <a:r>
              <a:rPr lang="en-US" sz="2800" dirty="0" err="1" smtClean="0"/>
              <a:t>đỏ</a:t>
            </a:r>
            <a:r>
              <a:rPr lang="en-US" sz="2800" dirty="0" smtClean="0"/>
              <a:t>.</a:t>
            </a:r>
            <a:endParaRPr lang="en-US" sz="2800" dirty="0"/>
          </a:p>
        </p:txBody>
      </p:sp>
      <p:pic>
        <p:nvPicPr>
          <p:cNvPr id="5" name="Content Placeholder 4"/>
          <p:cNvPicPr>
            <a:picLocks noGrp="1" noChangeAspect="1"/>
          </p:cNvPicPr>
          <p:nvPr>
            <p:ph sz="half" idx="2"/>
          </p:nvPr>
        </p:nvPicPr>
        <p:blipFill>
          <a:blip r:embed="rId2"/>
          <a:stretch>
            <a:fillRect/>
          </a:stretch>
        </p:blipFill>
        <p:spPr>
          <a:xfrm>
            <a:off x="1564307" y="3411840"/>
            <a:ext cx="6873588" cy="2779954"/>
          </a:xfrm>
          <a:prstGeom prst="rect">
            <a:avLst/>
          </a:prstGeom>
        </p:spPr>
      </p:pic>
    </p:spTree>
    <p:extLst>
      <p:ext uri="{BB962C8B-B14F-4D97-AF65-F5344CB8AC3E}">
        <p14:creationId xmlns:p14="http://schemas.microsoft.com/office/powerpoint/2010/main" val="2428191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11574" y="201161"/>
            <a:ext cx="9211250" cy="3880772"/>
          </a:xfrm>
        </p:spPr>
        <p:txBody>
          <a:bodyPr>
            <a:noAutofit/>
          </a:bodyPr>
          <a:lstStyle/>
          <a:p>
            <a:r>
              <a:rPr lang="en-US" sz="2800" b="1" dirty="0" smtClean="0"/>
              <a:t>2.2.5 </a:t>
            </a:r>
            <a:r>
              <a:rPr lang="en-US" sz="2800" b="1" dirty="0" err="1"/>
              <a:t>M</a:t>
            </a:r>
            <a:r>
              <a:rPr lang="en-US" sz="2800" b="1" dirty="0" err="1" smtClean="0"/>
              <a:t>àu</a:t>
            </a:r>
            <a:r>
              <a:rPr lang="en-US" sz="2800" b="1" dirty="0" smtClean="0"/>
              <a:t> </a:t>
            </a:r>
            <a:r>
              <a:rPr lang="en-US" sz="2800" b="1" dirty="0" err="1" smtClean="0"/>
              <a:t>tương</a:t>
            </a:r>
            <a:r>
              <a:rPr lang="en-US" sz="2800" b="1" dirty="0" smtClean="0"/>
              <a:t> </a:t>
            </a:r>
            <a:r>
              <a:rPr lang="en-US" sz="2800" b="1" dirty="0" err="1" smtClean="0"/>
              <a:t>sinh</a:t>
            </a:r>
            <a:endParaRPr lang="en-US" sz="2800" b="1" dirty="0" smtClean="0"/>
          </a:p>
          <a:p>
            <a:r>
              <a:rPr lang="vi-VN" sz="2800" dirty="0"/>
              <a:t>Màu tương sinh là việc lựa chọn màu sắc sao cho hợp với mệnh và tuổi của mình với mục đích mang lại may mắn và thuận lợi trong mọi việc. </a:t>
            </a:r>
          </a:p>
        </p:txBody>
      </p:sp>
      <p:pic>
        <p:nvPicPr>
          <p:cNvPr id="5" name="Content Placeholder 4"/>
          <p:cNvPicPr>
            <a:picLocks noGrp="1" noChangeAspect="1"/>
          </p:cNvPicPr>
          <p:nvPr>
            <p:ph sz="half" idx="2"/>
          </p:nvPr>
        </p:nvPicPr>
        <p:blipFill>
          <a:blip r:embed="rId2"/>
          <a:stretch>
            <a:fillRect/>
          </a:stretch>
        </p:blipFill>
        <p:spPr>
          <a:xfrm>
            <a:off x="1000850" y="2415308"/>
            <a:ext cx="8635368" cy="3333250"/>
          </a:xfrm>
          <a:prstGeom prst="rect">
            <a:avLst/>
          </a:prstGeom>
        </p:spPr>
      </p:pic>
    </p:spTree>
    <p:extLst>
      <p:ext uri="{BB962C8B-B14F-4D97-AF65-F5344CB8AC3E}">
        <p14:creationId xmlns:p14="http://schemas.microsoft.com/office/powerpoint/2010/main" val="4139279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9952" y="220534"/>
            <a:ext cx="4717625" cy="5030735"/>
          </a:xfrm>
        </p:spPr>
        <p:txBody>
          <a:bodyPr>
            <a:normAutofit fontScale="92500" lnSpcReduction="10000"/>
          </a:bodyPr>
          <a:lstStyle/>
          <a:p>
            <a:r>
              <a:rPr lang="en-US" sz="3000" b="1" dirty="0" smtClean="0"/>
              <a:t>2.2.6 </a:t>
            </a:r>
            <a:r>
              <a:rPr lang="vi-VN" sz="3000" b="1" dirty="0" smtClean="0"/>
              <a:t>Màu </a:t>
            </a:r>
            <a:r>
              <a:rPr lang="vi-VN" sz="3000" b="1" dirty="0"/>
              <a:t>tương đồng</a:t>
            </a:r>
            <a:r>
              <a:rPr lang="vi-VN" sz="3000" b="1" dirty="0" smtClean="0"/>
              <a:t>:</a:t>
            </a:r>
            <a:endParaRPr lang="en-US" sz="3000" b="1" dirty="0" smtClean="0"/>
          </a:p>
          <a:p>
            <a:r>
              <a:rPr lang="en-US" sz="3000" dirty="0" smtClean="0"/>
              <a:t> </a:t>
            </a:r>
            <a:r>
              <a:rPr lang="vi-VN" sz="3000" dirty="0"/>
              <a:t>Màu tương đồng là những màu thoạt nhìn qua trông chúng có vẻ giống nhau, nhóm màu đứng cạnh nhau trong vòng thuần sắc. Một dãy màu nối tiếp nhau, liên kết nhau chặt chẽ, không phân biệt nóng lạnh (mở rộng cả khi pha với trắng hoặc đen).</a:t>
            </a:r>
            <a:r>
              <a:rPr lang="en-US" sz="3000" dirty="0" smtClean="0"/>
              <a:t> </a:t>
            </a:r>
          </a:p>
          <a:p>
            <a:endParaRPr lang="en-US" sz="2800" dirty="0"/>
          </a:p>
        </p:txBody>
      </p:sp>
      <p:pic>
        <p:nvPicPr>
          <p:cNvPr id="5" name="Content Placeholder 4"/>
          <p:cNvPicPr>
            <a:picLocks noGrp="1" noChangeAspect="1"/>
          </p:cNvPicPr>
          <p:nvPr>
            <p:ph sz="half" idx="2"/>
          </p:nvPr>
        </p:nvPicPr>
        <p:blipFill>
          <a:blip r:embed="rId2"/>
          <a:stretch>
            <a:fillRect/>
          </a:stretch>
        </p:blipFill>
        <p:spPr>
          <a:xfrm>
            <a:off x="5610270" y="534597"/>
            <a:ext cx="5571536" cy="5397037"/>
          </a:xfrm>
          <a:prstGeom prst="rect">
            <a:avLst/>
          </a:prstGeom>
        </p:spPr>
      </p:pic>
    </p:spTree>
    <p:extLst>
      <p:ext uri="{BB962C8B-B14F-4D97-AF65-F5344CB8AC3E}">
        <p14:creationId xmlns:p14="http://schemas.microsoft.com/office/powerpoint/2010/main" val="3231043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77334" y="653143"/>
            <a:ext cx="8936929" cy="5388218"/>
          </a:xfrm>
        </p:spPr>
        <p:txBody>
          <a:bodyPr>
            <a:normAutofit/>
          </a:bodyPr>
          <a:lstStyle/>
          <a:p>
            <a:r>
              <a:rPr lang="en-US" sz="2800" b="1" dirty="0" smtClean="0"/>
              <a:t>2.2.7 </a:t>
            </a:r>
            <a:r>
              <a:rPr lang="vi-VN" sz="2800" b="1" dirty="0" smtClean="0"/>
              <a:t>Màu </a:t>
            </a:r>
            <a:r>
              <a:rPr lang="vi-VN" sz="2800" b="1" dirty="0"/>
              <a:t>tương phản</a:t>
            </a:r>
            <a:r>
              <a:rPr lang="vi-VN" sz="2800" b="1" dirty="0" smtClean="0"/>
              <a:t>:</a:t>
            </a:r>
            <a:endParaRPr lang="en-US" sz="2800" b="1" dirty="0" smtClean="0"/>
          </a:p>
          <a:p>
            <a:r>
              <a:rPr lang="vi-VN" sz="2800" dirty="0" smtClean="0"/>
              <a:t> </a:t>
            </a:r>
            <a:r>
              <a:rPr lang="vi-VN" sz="2800" dirty="0"/>
              <a:t>Màu đối kháng nhau, khi đứng cạnh nhau màu này làm nổi bật màu kia hay ngược lại.</a:t>
            </a:r>
            <a:endParaRPr lang="en-US" sz="2800" dirty="0"/>
          </a:p>
        </p:txBody>
      </p:sp>
      <p:pic>
        <p:nvPicPr>
          <p:cNvPr id="5" name="Content Placeholder 4"/>
          <p:cNvPicPr>
            <a:picLocks noGrp="1" noChangeAspect="1"/>
          </p:cNvPicPr>
          <p:nvPr>
            <p:ph sz="half" idx="2"/>
          </p:nvPr>
        </p:nvPicPr>
        <p:blipFill>
          <a:blip r:embed="rId2"/>
          <a:stretch>
            <a:fillRect/>
          </a:stretch>
        </p:blipFill>
        <p:spPr>
          <a:xfrm>
            <a:off x="1026976" y="2305283"/>
            <a:ext cx="8460220" cy="3579324"/>
          </a:xfrm>
          <a:prstGeom prst="rect">
            <a:avLst/>
          </a:prstGeom>
        </p:spPr>
      </p:pic>
    </p:spTree>
    <p:extLst>
      <p:ext uri="{BB962C8B-B14F-4D97-AF65-F5344CB8AC3E}">
        <p14:creationId xmlns:p14="http://schemas.microsoft.com/office/powerpoint/2010/main" val="782855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42203" y="553858"/>
            <a:ext cx="9341877" cy="3880772"/>
          </a:xfrm>
        </p:spPr>
        <p:txBody>
          <a:bodyPr>
            <a:noAutofit/>
          </a:bodyPr>
          <a:lstStyle/>
          <a:p>
            <a:r>
              <a:rPr lang="en-US" sz="2800" b="1" dirty="0" smtClean="0"/>
              <a:t>2.2.8 </a:t>
            </a:r>
            <a:r>
              <a:rPr lang="en-US" sz="2800" b="1" dirty="0" err="1" smtClean="0"/>
              <a:t>Sắc</a:t>
            </a:r>
            <a:r>
              <a:rPr lang="en-US" sz="2800" b="1" dirty="0" smtClean="0"/>
              <a:t> </a:t>
            </a:r>
            <a:r>
              <a:rPr lang="en-US" sz="2800" b="1" dirty="0" err="1" smtClean="0"/>
              <a:t>độ</a:t>
            </a:r>
            <a:r>
              <a:rPr lang="en-US" sz="2800" b="1" dirty="0" smtClean="0"/>
              <a:t> </a:t>
            </a:r>
          </a:p>
          <a:p>
            <a:r>
              <a:rPr lang="vi-VN" sz="2800" dirty="0"/>
              <a:t>Sắc độ là thuật ngữ dùng để chỉ sự đậm nhạt hay độ sáng của từng loại màu. Mỗi màu đều bao hàm những sắc độ khác nhau. Một màu nào đó nếu được pha thêm màu trắng hoặc màu đen sẽ có sự </a:t>
            </a:r>
            <a:r>
              <a:rPr lang="vi-VN" sz="2800" dirty="0" smtClean="0"/>
              <a:t>thay</a:t>
            </a:r>
            <a:r>
              <a:rPr lang="en-US" sz="2800" dirty="0" smtClean="0"/>
              <a:t> </a:t>
            </a:r>
            <a:r>
              <a:rPr lang="vi-VN" sz="2800" dirty="0" smtClean="0"/>
              <a:t>đổi </a:t>
            </a:r>
            <a:r>
              <a:rPr lang="vi-VN" sz="2800" dirty="0"/>
              <a:t>về sắc độ. Ta có thể đem màu đen pha với một lượng màu trắng ngày càng gia tăng, để được một dải màu xám, dải màu này làm thang sắc độ để đo độ sáng của mọi hiện tượng màu  </a:t>
            </a:r>
            <a:endParaRPr lang="en-US" sz="2800" dirty="0" smtClean="0"/>
          </a:p>
        </p:txBody>
      </p:sp>
    </p:spTree>
    <p:extLst>
      <p:ext uri="{BB962C8B-B14F-4D97-AF65-F5344CB8AC3E}">
        <p14:creationId xmlns:p14="http://schemas.microsoft.com/office/powerpoint/2010/main" val="73220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43787" y="220534"/>
            <a:ext cx="9688487" cy="3880772"/>
          </a:xfrm>
        </p:spPr>
        <p:txBody>
          <a:bodyPr>
            <a:noAutofit/>
          </a:bodyPr>
          <a:lstStyle/>
          <a:p>
            <a:pPr marL="0" indent="0">
              <a:buNone/>
            </a:pPr>
            <a:r>
              <a:rPr lang="en-US" sz="2800" b="1" dirty="0" smtClean="0"/>
              <a:t>2.2.9 </a:t>
            </a:r>
            <a:r>
              <a:rPr lang="en-US" sz="2800" b="1" dirty="0" err="1" smtClean="0"/>
              <a:t>Sắc</a:t>
            </a:r>
            <a:r>
              <a:rPr lang="en-US" sz="2800" b="1" dirty="0" smtClean="0"/>
              <a:t> </a:t>
            </a:r>
            <a:r>
              <a:rPr lang="en-US" sz="2800" b="1" dirty="0" err="1"/>
              <a:t>điệu</a:t>
            </a:r>
            <a:r>
              <a:rPr lang="en-US" sz="2800" b="1" dirty="0"/>
              <a:t>: </a:t>
            </a:r>
            <a:endParaRPr lang="en-US" sz="2800" b="1" dirty="0" smtClean="0"/>
          </a:p>
          <a:p>
            <a:pPr marL="0" indent="0">
              <a:buNone/>
            </a:pPr>
            <a:r>
              <a:rPr lang="en-US" sz="2800" dirty="0" err="1" smtClean="0"/>
              <a:t>Sắc</a:t>
            </a:r>
            <a:r>
              <a:rPr lang="en-US" sz="2800" dirty="0" smtClean="0"/>
              <a:t> </a:t>
            </a:r>
            <a:r>
              <a:rPr lang="en-US" sz="2800" dirty="0" err="1"/>
              <a:t>điệu</a:t>
            </a:r>
            <a:r>
              <a:rPr lang="en-US" sz="2800" dirty="0"/>
              <a:t> </a:t>
            </a:r>
            <a:r>
              <a:rPr lang="en-US" sz="2800" dirty="0" err="1"/>
              <a:t>là</a:t>
            </a:r>
            <a:r>
              <a:rPr lang="en-US" sz="2800" dirty="0"/>
              <a:t> </a:t>
            </a:r>
            <a:r>
              <a:rPr lang="en-US" sz="2800" dirty="0" err="1"/>
              <a:t>thuật</a:t>
            </a:r>
            <a:r>
              <a:rPr lang="en-US" sz="2800" dirty="0"/>
              <a:t> </a:t>
            </a:r>
            <a:r>
              <a:rPr lang="en-US" sz="2800" dirty="0" err="1"/>
              <a:t>ngữ</a:t>
            </a:r>
            <a:r>
              <a:rPr lang="en-US" sz="2800" dirty="0"/>
              <a:t> </a:t>
            </a:r>
            <a:r>
              <a:rPr lang="en-US" sz="2800" dirty="0" err="1"/>
              <a:t>nêu</a:t>
            </a:r>
            <a:r>
              <a:rPr lang="en-US" sz="2800" dirty="0"/>
              <a:t> </a:t>
            </a:r>
            <a:r>
              <a:rPr lang="en-US" sz="2800" dirty="0" err="1"/>
              <a:t>lên</a:t>
            </a:r>
            <a:r>
              <a:rPr lang="en-US" sz="2800" dirty="0"/>
              <a:t> </a:t>
            </a:r>
            <a:r>
              <a:rPr lang="en-US" sz="2800" dirty="0" err="1"/>
              <a:t>sự</a:t>
            </a:r>
            <a:r>
              <a:rPr lang="en-US" sz="2800" dirty="0"/>
              <a:t> </a:t>
            </a:r>
            <a:r>
              <a:rPr lang="en-US" sz="2800" dirty="0" err="1"/>
              <a:t>biến</a:t>
            </a:r>
            <a:r>
              <a:rPr lang="en-US" sz="2800" dirty="0"/>
              <a:t> </a:t>
            </a:r>
            <a:r>
              <a:rPr lang="en-US" sz="2800" dirty="0" err="1"/>
              <a:t>thiên</a:t>
            </a:r>
            <a:r>
              <a:rPr lang="en-US" sz="2800" dirty="0"/>
              <a:t> </a:t>
            </a:r>
            <a:r>
              <a:rPr lang="en-US" sz="2800" dirty="0" err="1"/>
              <a:t>về</a:t>
            </a:r>
            <a:r>
              <a:rPr lang="en-US" sz="2800" dirty="0"/>
              <a:t> </a:t>
            </a:r>
            <a:r>
              <a:rPr lang="en-US" sz="2800" dirty="0" err="1"/>
              <a:t>sắc</a:t>
            </a:r>
            <a:r>
              <a:rPr lang="en-US" sz="2800" dirty="0"/>
              <a:t> </a:t>
            </a:r>
            <a:r>
              <a:rPr lang="en-US" sz="2800" dirty="0" err="1"/>
              <a:t>của</a:t>
            </a:r>
            <a:r>
              <a:rPr lang="en-US" sz="2800" dirty="0"/>
              <a:t> </a:t>
            </a:r>
            <a:r>
              <a:rPr lang="en-US" sz="2800" dirty="0" err="1"/>
              <a:t>màu</a:t>
            </a:r>
            <a:r>
              <a:rPr lang="en-US" sz="2800" dirty="0"/>
              <a:t> </a:t>
            </a:r>
            <a:r>
              <a:rPr lang="en-US" sz="2800" dirty="0" err="1"/>
              <a:t>hữu</a:t>
            </a:r>
            <a:r>
              <a:rPr lang="en-US" sz="2800" dirty="0"/>
              <a:t> </a:t>
            </a:r>
            <a:r>
              <a:rPr lang="en-US" sz="2800" dirty="0" err="1"/>
              <a:t>sắc</a:t>
            </a:r>
            <a:r>
              <a:rPr lang="en-US" sz="2800" dirty="0"/>
              <a:t>. </a:t>
            </a:r>
            <a:r>
              <a:rPr lang="en-US" sz="2800" dirty="0" err="1"/>
              <a:t>Trong</a:t>
            </a:r>
            <a:r>
              <a:rPr lang="en-US" sz="2800" dirty="0"/>
              <a:t> </a:t>
            </a:r>
            <a:r>
              <a:rPr lang="en-US" sz="2800" dirty="0" err="1"/>
              <a:t>quang</a:t>
            </a:r>
            <a:r>
              <a:rPr lang="en-US" sz="2800" dirty="0"/>
              <a:t> </a:t>
            </a:r>
            <a:r>
              <a:rPr lang="en-US" sz="2800" dirty="0" err="1"/>
              <a:t>phổ</a:t>
            </a:r>
            <a:r>
              <a:rPr lang="en-US" sz="2800" dirty="0"/>
              <a:t> ta </a:t>
            </a:r>
            <a:r>
              <a:rPr lang="en-US" sz="2800" dirty="0" err="1"/>
              <a:t>đã</a:t>
            </a:r>
            <a:r>
              <a:rPr lang="en-US" sz="2800" dirty="0"/>
              <a:t> </a:t>
            </a:r>
            <a:r>
              <a:rPr lang="en-US" sz="2800" dirty="0" err="1"/>
              <a:t>thấy</a:t>
            </a:r>
            <a:r>
              <a:rPr lang="en-US" sz="2800" dirty="0"/>
              <a:t> </a:t>
            </a:r>
            <a:r>
              <a:rPr lang="en-US" sz="2800" dirty="0" err="1"/>
              <a:t>mỗi</a:t>
            </a:r>
            <a:r>
              <a:rPr lang="en-US" sz="2800" dirty="0"/>
              <a:t> </a:t>
            </a:r>
            <a:r>
              <a:rPr lang="en-US" sz="2800" dirty="0" err="1"/>
              <a:t>loại</a:t>
            </a:r>
            <a:r>
              <a:rPr lang="en-US" sz="2800" dirty="0"/>
              <a:t> </a:t>
            </a:r>
            <a:r>
              <a:rPr lang="en-US" sz="2800" dirty="0" err="1"/>
              <a:t>màu</a:t>
            </a:r>
            <a:r>
              <a:rPr lang="en-US" sz="2800" dirty="0"/>
              <a:t> </a:t>
            </a:r>
            <a:r>
              <a:rPr lang="en-US" sz="2800" dirty="0" err="1"/>
              <a:t>đều</a:t>
            </a:r>
            <a:r>
              <a:rPr lang="en-US" sz="2800" dirty="0"/>
              <a:t> </a:t>
            </a:r>
            <a:r>
              <a:rPr lang="en-US" sz="2800" dirty="0" err="1"/>
              <a:t>có</a:t>
            </a:r>
            <a:r>
              <a:rPr lang="en-US" sz="2800" dirty="0"/>
              <a:t> </a:t>
            </a:r>
            <a:r>
              <a:rPr lang="en-US" sz="2800" dirty="0" err="1"/>
              <a:t>sự</a:t>
            </a:r>
            <a:r>
              <a:rPr lang="en-US" sz="2800" dirty="0"/>
              <a:t> </a:t>
            </a:r>
            <a:r>
              <a:rPr lang="en-US" sz="2800" dirty="0" err="1"/>
              <a:t>chuyển</a:t>
            </a:r>
            <a:r>
              <a:rPr lang="en-US" sz="2800" dirty="0"/>
              <a:t> </a:t>
            </a:r>
            <a:r>
              <a:rPr lang="en-US" sz="2800" dirty="0" err="1"/>
              <a:t>biến</a:t>
            </a:r>
            <a:r>
              <a:rPr lang="en-US" sz="2800" dirty="0"/>
              <a:t> </a:t>
            </a:r>
            <a:r>
              <a:rPr lang="en-US" sz="2800" dirty="0" err="1"/>
              <a:t>sắc</a:t>
            </a:r>
            <a:r>
              <a:rPr lang="en-US" sz="2800" dirty="0"/>
              <a:t>, </a:t>
            </a:r>
            <a:r>
              <a:rPr lang="en-US" sz="2800" dirty="0" err="1"/>
              <a:t>từ</a:t>
            </a:r>
            <a:r>
              <a:rPr lang="en-US" sz="2800" dirty="0"/>
              <a:t> </a:t>
            </a:r>
            <a:r>
              <a:rPr lang="en-US" sz="2800" dirty="0" err="1"/>
              <a:t>dễ</a:t>
            </a:r>
            <a:r>
              <a:rPr lang="en-US" sz="2800" dirty="0"/>
              <a:t> </a:t>
            </a:r>
            <a:r>
              <a:rPr lang="en-US" sz="2800" dirty="0" err="1"/>
              <a:t>phân</a:t>
            </a:r>
            <a:r>
              <a:rPr lang="en-US" sz="2800" dirty="0"/>
              <a:t> </a:t>
            </a:r>
            <a:r>
              <a:rPr lang="en-US" sz="2800" dirty="0" err="1"/>
              <a:t>biệt</a:t>
            </a:r>
            <a:r>
              <a:rPr lang="en-US" sz="2800" dirty="0"/>
              <a:t> </a:t>
            </a:r>
            <a:r>
              <a:rPr lang="en-US" sz="2800" dirty="0" err="1"/>
              <a:t>đến</a:t>
            </a:r>
            <a:r>
              <a:rPr lang="en-US" sz="2800" dirty="0"/>
              <a:t> </a:t>
            </a:r>
            <a:r>
              <a:rPr lang="en-US" sz="2800" dirty="0" err="1"/>
              <a:t>khó</a:t>
            </a:r>
            <a:r>
              <a:rPr lang="en-US" sz="2800" dirty="0"/>
              <a:t> </a:t>
            </a:r>
            <a:r>
              <a:rPr lang="en-US" sz="2800" dirty="0" err="1"/>
              <a:t>phân</a:t>
            </a:r>
            <a:r>
              <a:rPr lang="en-US" sz="2800" dirty="0"/>
              <a:t> </a:t>
            </a:r>
            <a:r>
              <a:rPr lang="en-US" sz="2800" dirty="0" err="1"/>
              <a:t>biệt</a:t>
            </a:r>
            <a:r>
              <a:rPr lang="en-US" sz="2800" dirty="0"/>
              <a:t> </a:t>
            </a:r>
            <a:r>
              <a:rPr lang="en-US" sz="2800" dirty="0" err="1"/>
              <a:t>với</a:t>
            </a:r>
            <a:r>
              <a:rPr lang="en-US" sz="2800" dirty="0"/>
              <a:t> </a:t>
            </a:r>
            <a:r>
              <a:rPr lang="en-US" sz="2800" dirty="0" err="1"/>
              <a:t>màu</a:t>
            </a:r>
            <a:r>
              <a:rPr lang="en-US" sz="2800" dirty="0"/>
              <a:t> ở </a:t>
            </a:r>
            <a:r>
              <a:rPr lang="en-US" sz="2800" dirty="0" err="1"/>
              <a:t>bên</a:t>
            </a:r>
            <a:r>
              <a:rPr lang="en-US" sz="2800" dirty="0"/>
              <a:t> </a:t>
            </a:r>
            <a:r>
              <a:rPr lang="en-US" sz="2800" dirty="0" err="1"/>
              <a:t>cạnh</a:t>
            </a:r>
            <a:r>
              <a:rPr lang="en-US" sz="2800" dirty="0"/>
              <a:t>. </a:t>
            </a:r>
            <a:r>
              <a:rPr lang="en-US" sz="2800" dirty="0" err="1"/>
              <a:t>Đó</a:t>
            </a:r>
            <a:r>
              <a:rPr lang="en-US" sz="2800" dirty="0"/>
              <a:t> </a:t>
            </a:r>
            <a:r>
              <a:rPr lang="en-US" sz="2800" dirty="0" err="1"/>
              <a:t>là</a:t>
            </a:r>
            <a:r>
              <a:rPr lang="en-US" sz="2800" dirty="0"/>
              <a:t> </a:t>
            </a:r>
            <a:r>
              <a:rPr lang="en-US" sz="2800" dirty="0" err="1"/>
              <a:t>những</a:t>
            </a:r>
            <a:r>
              <a:rPr lang="en-US" sz="2800" dirty="0"/>
              <a:t> </a:t>
            </a:r>
            <a:r>
              <a:rPr lang="en-US" sz="2800" dirty="0" err="1"/>
              <a:t>sắc</a:t>
            </a:r>
            <a:r>
              <a:rPr lang="en-US" sz="2800" dirty="0"/>
              <a:t> </a:t>
            </a:r>
            <a:r>
              <a:rPr lang="en-US" sz="2800" dirty="0" err="1"/>
              <a:t>điệu</a:t>
            </a:r>
            <a:r>
              <a:rPr lang="en-US" sz="2800" dirty="0"/>
              <a:t> </a:t>
            </a:r>
            <a:r>
              <a:rPr lang="en-US" sz="2800" dirty="0" err="1"/>
              <a:t>khác</a:t>
            </a:r>
            <a:r>
              <a:rPr lang="en-US" sz="2800" dirty="0"/>
              <a:t> </a:t>
            </a:r>
            <a:r>
              <a:rPr lang="en-US" sz="2800" dirty="0" err="1"/>
              <a:t>nhau</a:t>
            </a:r>
            <a:r>
              <a:rPr lang="en-US" sz="2800" dirty="0"/>
              <a:t> </a:t>
            </a:r>
            <a:r>
              <a:rPr lang="en-US" sz="2800" dirty="0" err="1"/>
              <a:t>của</a:t>
            </a:r>
            <a:r>
              <a:rPr lang="en-US" sz="2800" dirty="0"/>
              <a:t> </a:t>
            </a:r>
            <a:r>
              <a:rPr lang="en-US" sz="2800" dirty="0" err="1"/>
              <a:t>một</a:t>
            </a:r>
            <a:r>
              <a:rPr lang="en-US" sz="2800" dirty="0"/>
              <a:t> </a:t>
            </a:r>
            <a:r>
              <a:rPr lang="en-US" sz="2800" dirty="0" err="1"/>
              <a:t>màu</a:t>
            </a:r>
            <a:r>
              <a:rPr lang="en-US" sz="2800" dirty="0"/>
              <a:t>. </a:t>
            </a:r>
            <a:r>
              <a:rPr lang="en-US" sz="2800" dirty="0" err="1" smtClean="0"/>
              <a:t>Màu</a:t>
            </a:r>
            <a:r>
              <a:rPr lang="en-US" sz="2800" dirty="0" smtClean="0"/>
              <a:t> </a:t>
            </a:r>
            <a:r>
              <a:rPr lang="en-US" sz="2800" dirty="0" err="1"/>
              <a:t>đen</a:t>
            </a:r>
            <a:r>
              <a:rPr lang="en-US" sz="2800" dirty="0"/>
              <a:t>, </a:t>
            </a:r>
            <a:r>
              <a:rPr lang="en-US" sz="2800" dirty="0" err="1"/>
              <a:t>trắng</a:t>
            </a:r>
            <a:r>
              <a:rPr lang="en-US" sz="2800" dirty="0"/>
              <a:t>, </a:t>
            </a:r>
            <a:r>
              <a:rPr lang="en-US" sz="2800" dirty="0" err="1"/>
              <a:t>xám</a:t>
            </a:r>
            <a:r>
              <a:rPr lang="en-US" sz="2800" dirty="0"/>
              <a:t> </a:t>
            </a:r>
            <a:r>
              <a:rPr lang="en-US" sz="2800" dirty="0" err="1"/>
              <a:t>không</a:t>
            </a:r>
            <a:r>
              <a:rPr lang="en-US" sz="2800" dirty="0"/>
              <a:t> </a:t>
            </a:r>
            <a:r>
              <a:rPr lang="en-US" sz="2800" dirty="0" err="1"/>
              <a:t>có</a:t>
            </a:r>
            <a:r>
              <a:rPr lang="en-US" sz="2800" dirty="0"/>
              <a:t> </a:t>
            </a:r>
            <a:r>
              <a:rPr lang="en-US" sz="2800" dirty="0" err="1"/>
              <a:t>sắc</a:t>
            </a:r>
            <a:r>
              <a:rPr lang="en-US" sz="2800" dirty="0"/>
              <a:t> </a:t>
            </a:r>
            <a:r>
              <a:rPr lang="en-US" sz="2800" dirty="0" err="1"/>
              <a:t>điệu</a:t>
            </a:r>
            <a:r>
              <a:rPr lang="en-US" sz="2800" dirty="0"/>
              <a:t> </a:t>
            </a:r>
            <a:r>
              <a:rPr lang="en-US" sz="2800" dirty="0" err="1"/>
              <a:t>mà</a:t>
            </a:r>
            <a:r>
              <a:rPr lang="en-US" sz="2800" dirty="0"/>
              <a:t> </a:t>
            </a:r>
            <a:r>
              <a:rPr lang="en-US" sz="2800" dirty="0" err="1"/>
              <a:t>chỉ</a:t>
            </a:r>
            <a:r>
              <a:rPr lang="en-US" sz="2800" dirty="0"/>
              <a:t> </a:t>
            </a:r>
            <a:r>
              <a:rPr lang="en-US" sz="2800" dirty="0" err="1"/>
              <a:t>bao</a:t>
            </a:r>
            <a:r>
              <a:rPr lang="en-US" sz="2800" dirty="0"/>
              <a:t> </a:t>
            </a:r>
            <a:r>
              <a:rPr lang="en-US" sz="2800" dirty="0" err="1"/>
              <a:t>gồm</a:t>
            </a:r>
            <a:r>
              <a:rPr lang="en-US" sz="2800" dirty="0"/>
              <a:t> </a:t>
            </a:r>
            <a:r>
              <a:rPr lang="en-US" sz="2800" dirty="0" err="1"/>
              <a:t>những</a:t>
            </a:r>
            <a:r>
              <a:rPr lang="en-US" sz="2800" dirty="0"/>
              <a:t> </a:t>
            </a:r>
            <a:r>
              <a:rPr lang="en-US" sz="2800" dirty="0" err="1"/>
              <a:t>sắc</a:t>
            </a:r>
            <a:r>
              <a:rPr lang="en-US" sz="2800" dirty="0"/>
              <a:t> </a:t>
            </a:r>
            <a:r>
              <a:rPr lang="en-US" sz="2800" dirty="0" err="1"/>
              <a:t>độ</a:t>
            </a:r>
            <a:r>
              <a:rPr lang="en-US" sz="2800" dirty="0"/>
              <a:t> </a:t>
            </a:r>
            <a:r>
              <a:rPr lang="en-US" sz="2800" dirty="0" err="1"/>
              <a:t>khác</a:t>
            </a:r>
            <a:r>
              <a:rPr lang="en-US" sz="2800" dirty="0"/>
              <a:t> </a:t>
            </a:r>
            <a:r>
              <a:rPr lang="en-US" sz="2800" dirty="0" err="1"/>
              <a:t>nhau</a:t>
            </a:r>
            <a:r>
              <a:rPr lang="en-US" sz="2800" dirty="0"/>
              <a:t>. </a:t>
            </a:r>
          </a:p>
          <a:p>
            <a:endParaRPr lang="en-US" sz="2800" dirty="0"/>
          </a:p>
        </p:txBody>
      </p:sp>
      <p:pic>
        <p:nvPicPr>
          <p:cNvPr id="5" name="Content Placeholder 4"/>
          <p:cNvPicPr>
            <a:picLocks noGrp="1" noChangeAspect="1"/>
          </p:cNvPicPr>
          <p:nvPr>
            <p:ph sz="half" idx="2"/>
          </p:nvPr>
        </p:nvPicPr>
        <p:blipFill>
          <a:blip r:embed="rId2"/>
          <a:stretch>
            <a:fillRect/>
          </a:stretch>
        </p:blipFill>
        <p:spPr>
          <a:xfrm>
            <a:off x="1954439" y="3408974"/>
            <a:ext cx="6790977" cy="3553528"/>
          </a:xfrm>
          <a:prstGeom prst="rect">
            <a:avLst/>
          </a:prstGeom>
        </p:spPr>
      </p:pic>
    </p:spTree>
    <p:extLst>
      <p:ext uri="{BB962C8B-B14F-4D97-AF65-F5344CB8AC3E}">
        <p14:creationId xmlns:p14="http://schemas.microsoft.com/office/powerpoint/2010/main" val="2647262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77334" y="2160589"/>
            <a:ext cx="6886060" cy="3880772"/>
          </a:xfrm>
        </p:spPr>
        <p:txBody>
          <a:bodyPr>
            <a:normAutofit/>
          </a:bodyPr>
          <a:lstStyle/>
          <a:p>
            <a:r>
              <a:rPr lang="vi-VN" dirty="0"/>
              <a:t>Người ta nhận thấy con mắt khi nhìn lâu hoặc bị kích thích mạnh bởi một màu nào đó thì có xu hướng điều chỉnh sắc giác để giữ sự cân bằng thị lực. Sự điều chỉnh này có quy luật của nó. Ví dụ, nhìn vào một nguồn sáng vàng chói rồi nhắm mắt lại, ta thấy trong mắt dường như hiện lên một quầng lốm đốm những màu tím và lam. Đặt một mảng màu đỏ tươi trên một tờ giấy trắng, sau đó cất mảnh màu đỏ, trên nền giấy của nó xuất hiện ánh màu lục. Qua các hiện tượng trên ta rút ra kết luận: Các màu có khả năng bổ sung cho nhau để giữ sự cân bằng sắc giác thì được gọi là màu bổ túc. Trong vòng màu cơ bản, các màu bổ túc nằm ở vị trí đối nhau 1800. Ở vòng chất màu, các cặp màu bổ túc là đỏ/ lục, cam/ lam, vàng/ tím </a:t>
            </a:r>
            <a:endParaRPr lang="en-US" dirty="0"/>
          </a:p>
        </p:txBody>
      </p:sp>
    </p:spTree>
    <p:extLst>
      <p:ext uri="{BB962C8B-B14F-4D97-AF65-F5344CB8AC3E}">
        <p14:creationId xmlns:p14="http://schemas.microsoft.com/office/powerpoint/2010/main" val="38681153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normAutofit fontScale="77500" lnSpcReduction="20000"/>
          </a:bodyPr>
          <a:lstStyle/>
          <a:p>
            <a:pPr marL="0" indent="0">
              <a:buNone/>
            </a:pPr>
            <a:r>
              <a:rPr lang="en-US" dirty="0" smtClean="0"/>
              <a:t>2.1.2.8  </a:t>
            </a:r>
            <a:r>
              <a:rPr lang="en-US" dirty="0" err="1" smtClean="0"/>
              <a:t>Màu</a:t>
            </a:r>
            <a:r>
              <a:rPr lang="en-US" dirty="0" smtClean="0"/>
              <a:t>  </a:t>
            </a:r>
            <a:r>
              <a:rPr lang="en-US" dirty="0" err="1" smtClean="0"/>
              <a:t>bổ</a:t>
            </a:r>
            <a:r>
              <a:rPr lang="en-US" dirty="0" smtClean="0"/>
              <a:t> </a:t>
            </a:r>
            <a:r>
              <a:rPr lang="en-US" dirty="0" err="1"/>
              <a:t>túc</a:t>
            </a:r>
            <a:r>
              <a:rPr lang="en-US" dirty="0"/>
              <a:t> </a:t>
            </a:r>
            <a:r>
              <a:rPr lang="en-US" dirty="0" err="1"/>
              <a:t>xen</a:t>
            </a:r>
            <a:r>
              <a:rPr lang="en-US" dirty="0"/>
              <a:t> </a:t>
            </a:r>
            <a:r>
              <a:rPr lang="en-US" dirty="0" err="1" smtClean="0"/>
              <a:t>kẻ</a:t>
            </a:r>
            <a:r>
              <a:rPr lang="en-US" dirty="0" smtClean="0"/>
              <a:t>: </a:t>
            </a:r>
            <a:r>
              <a:rPr lang="vi-VN" dirty="0" smtClean="0"/>
              <a:t>Màu </a:t>
            </a:r>
            <a:r>
              <a:rPr lang="vi-VN" dirty="0"/>
              <a:t>bổ túc là hai màu gần nhau có khả năng hỗ trợ và tôn nhau lên. Thí dụ : màu xanh gần màu đỏ thì xanh càng xanh và đỏ càng mạnh hơn. Đấy là do ấn tượng từ ...</a:t>
            </a:r>
            <a:r>
              <a:rPr lang="en-US" dirty="0" smtClean="0"/>
              <a:t>  </a:t>
            </a:r>
            <a:r>
              <a:rPr lang="vi-VN" dirty="0"/>
              <a:t>-  Vàng  và  tím:  cặp  màu  tương phản  (  Tím  đỏ,  tím  lam:  2 màu tương đồng với tím, là một cặp bổ sung xen kẽ của vàng).</a:t>
            </a:r>
          </a:p>
          <a:p>
            <a:r>
              <a:rPr lang="vi-VN" dirty="0"/>
              <a:t>-  Đỏ  và  Lục:  cặp  màu  tương phản. (Lục vàng, lục lam: 2 màu tương đồng với lục, là một cặp bổ sung xen kẽ của đỏ).</a:t>
            </a:r>
          </a:p>
          <a:p>
            <a:r>
              <a:rPr lang="vi-VN" dirty="0"/>
              <a:t>-  Lam  và  Cam:  cặp màu  tương phản.  (Cam  vàng,  Cam  đỏ:  2 màu tương đồng với cam, là một cặp bổ sung xen kẽ của lam</a:t>
            </a:r>
            <a:r>
              <a:rPr lang="vi-VN" dirty="0" smtClean="0"/>
              <a:t>).</a:t>
            </a:r>
            <a:endParaRPr lang="en-US" dirty="0" smtClean="0"/>
          </a:p>
          <a:p>
            <a:r>
              <a:rPr lang="vi-VN" dirty="0"/>
              <a:t>o	Bổ túc trực tiếp: Các màu nằm đối diện nhau trong bản màu bổ sung trực tiếp cho nhau.</a:t>
            </a:r>
          </a:p>
          <a:p>
            <a:r>
              <a:rPr lang="vi-VN" dirty="0"/>
              <a:t>o	Bổ túc kép: Hai màu nằm hai bên bổ sung kép cho màu đối diện trên bản màu ( Tạo thành hình tam giác cân ).</a:t>
            </a:r>
          </a:p>
          <a:p>
            <a:endParaRPr lang="vi-VN" dirty="0"/>
          </a:p>
          <a:p>
            <a:endParaRPr lang="en-US" dirty="0"/>
          </a:p>
        </p:txBody>
      </p:sp>
      <p:pic>
        <p:nvPicPr>
          <p:cNvPr id="5" name="Content Placeholder 4"/>
          <p:cNvPicPr>
            <a:picLocks noGrp="1" noChangeAspect="1"/>
          </p:cNvPicPr>
          <p:nvPr>
            <p:ph sz="half" idx="2"/>
          </p:nvPr>
        </p:nvPicPr>
        <p:blipFill>
          <a:blip r:embed="rId2"/>
          <a:stretch>
            <a:fillRect/>
          </a:stretch>
        </p:blipFill>
        <p:spPr>
          <a:xfrm>
            <a:off x="5651621" y="2781408"/>
            <a:ext cx="3060457" cy="2639797"/>
          </a:xfrm>
          <a:prstGeom prst="rect">
            <a:avLst/>
          </a:prstGeom>
        </p:spPr>
      </p:pic>
    </p:spTree>
    <p:extLst>
      <p:ext uri="{BB962C8B-B14F-4D97-AF65-F5344CB8AC3E}">
        <p14:creationId xmlns:p14="http://schemas.microsoft.com/office/powerpoint/2010/main" val="2343795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r>
              <a:rPr lang="en-US" dirty="0"/>
              <a:t>6.	</a:t>
            </a:r>
            <a:r>
              <a:rPr lang="en-US" dirty="0" err="1"/>
              <a:t>Màu</a:t>
            </a:r>
            <a:r>
              <a:rPr lang="en-US" dirty="0"/>
              <a:t> </a:t>
            </a:r>
            <a:r>
              <a:rPr lang="en-US" dirty="0" err="1"/>
              <a:t>trung</a:t>
            </a:r>
            <a:r>
              <a:rPr lang="en-US" dirty="0"/>
              <a:t> </a:t>
            </a:r>
            <a:r>
              <a:rPr lang="en-US" dirty="0" err="1"/>
              <a:t>tính</a:t>
            </a:r>
            <a:r>
              <a:rPr lang="en-US" dirty="0" smtClean="0"/>
              <a:t>: </a:t>
            </a:r>
            <a:r>
              <a:rPr lang="vi-VN" dirty="0"/>
              <a:t>Màu trung tính do sự kết hợp giữa trắng và đen tạo ra. Màu không thuộc nóng, không thuộc lạnh: Màu xám</a:t>
            </a:r>
          </a:p>
          <a:p>
            <a:r>
              <a:rPr lang="vi-VN" dirty="0"/>
              <a:t>Có nhiều gốc xám:</a:t>
            </a:r>
          </a:p>
          <a:p>
            <a:r>
              <a:rPr lang="vi-VN" dirty="0"/>
              <a:t>  + Xám do đen pha trắng</a:t>
            </a:r>
          </a:p>
          <a:p>
            <a:r>
              <a:rPr lang="vi-VN" dirty="0"/>
              <a:t>  + Xám do pha 2 màu tương phản với nhau</a:t>
            </a:r>
          </a:p>
          <a:p>
            <a:r>
              <a:rPr lang="vi-VN" dirty="0"/>
              <a:t>  + Xám do pha 3 màu chính với nhau</a:t>
            </a:r>
          </a:p>
          <a:p>
            <a:endParaRPr lang="en-US" dirty="0"/>
          </a:p>
        </p:txBody>
      </p:sp>
      <p:pic>
        <p:nvPicPr>
          <p:cNvPr id="5" name="Content Placeholder 4"/>
          <p:cNvPicPr>
            <a:picLocks noGrp="1" noChangeAspect="1"/>
          </p:cNvPicPr>
          <p:nvPr>
            <p:ph sz="half" idx="2"/>
          </p:nvPr>
        </p:nvPicPr>
        <p:blipFill>
          <a:blip r:embed="rId2"/>
          <a:stretch>
            <a:fillRect/>
          </a:stretch>
        </p:blipFill>
        <p:spPr>
          <a:xfrm>
            <a:off x="5089525" y="3494100"/>
            <a:ext cx="4184650" cy="1214413"/>
          </a:xfrm>
          <a:prstGeom prst="rect">
            <a:avLst/>
          </a:prstGeom>
        </p:spPr>
      </p:pic>
    </p:spTree>
    <p:extLst>
      <p:ext uri="{BB962C8B-B14F-4D97-AF65-F5344CB8AC3E}">
        <p14:creationId xmlns:p14="http://schemas.microsoft.com/office/powerpoint/2010/main" val="807849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r>
              <a:rPr lang="en-US" dirty="0"/>
              <a:t>7.	</a:t>
            </a:r>
            <a:r>
              <a:rPr lang="en-US" dirty="0" err="1"/>
              <a:t>Màu</a:t>
            </a:r>
            <a:r>
              <a:rPr lang="en-US" dirty="0"/>
              <a:t> </a:t>
            </a:r>
            <a:r>
              <a:rPr lang="en-US" dirty="0" err="1"/>
              <a:t>trung</a:t>
            </a:r>
            <a:r>
              <a:rPr lang="en-US" dirty="0"/>
              <a:t> </a:t>
            </a:r>
            <a:r>
              <a:rPr lang="en-US" dirty="0" err="1"/>
              <a:t>gian</a:t>
            </a:r>
            <a:r>
              <a:rPr lang="en-US" dirty="0" smtClean="0"/>
              <a:t>:</a:t>
            </a:r>
          </a:p>
          <a:p>
            <a:r>
              <a:rPr lang="en-US" dirty="0" err="1"/>
              <a:t>Màu</a:t>
            </a:r>
            <a:r>
              <a:rPr lang="en-US" dirty="0"/>
              <a:t> </a:t>
            </a:r>
            <a:r>
              <a:rPr lang="en-US" dirty="0" err="1"/>
              <a:t>tím</a:t>
            </a:r>
            <a:r>
              <a:rPr lang="en-US" dirty="0"/>
              <a:t> </a:t>
            </a:r>
            <a:r>
              <a:rPr lang="en-US" dirty="0" err="1"/>
              <a:t>là</a:t>
            </a:r>
            <a:r>
              <a:rPr lang="en-US" dirty="0"/>
              <a:t> </a:t>
            </a:r>
            <a:r>
              <a:rPr lang="en-US" dirty="0" err="1"/>
              <a:t>màu</a:t>
            </a:r>
            <a:r>
              <a:rPr lang="en-US" dirty="0"/>
              <a:t> </a:t>
            </a:r>
            <a:r>
              <a:rPr lang="en-US" dirty="0" err="1"/>
              <a:t>trung</a:t>
            </a:r>
            <a:r>
              <a:rPr lang="en-US" dirty="0"/>
              <a:t> </a:t>
            </a:r>
            <a:r>
              <a:rPr lang="en-US" dirty="0" err="1"/>
              <a:t>gian</a:t>
            </a:r>
            <a:r>
              <a:rPr lang="en-US" dirty="0"/>
              <a:t> </a:t>
            </a:r>
            <a:r>
              <a:rPr lang="en-US" dirty="0" err="1"/>
              <a:t>giữa</a:t>
            </a:r>
            <a:r>
              <a:rPr lang="en-US" dirty="0"/>
              <a:t> </a:t>
            </a:r>
            <a:r>
              <a:rPr lang="en-US" dirty="0" err="1"/>
              <a:t>lạnh</a:t>
            </a:r>
            <a:r>
              <a:rPr lang="en-US" dirty="0"/>
              <a:t> </a:t>
            </a:r>
            <a:r>
              <a:rPr lang="en-US" dirty="0" err="1"/>
              <a:t>và</a:t>
            </a:r>
            <a:r>
              <a:rPr lang="en-US" dirty="0"/>
              <a:t> </a:t>
            </a:r>
            <a:r>
              <a:rPr lang="en-US" dirty="0" err="1"/>
              <a:t>nóng</a:t>
            </a:r>
            <a:r>
              <a:rPr lang="en-US" dirty="0"/>
              <a:t>.</a:t>
            </a:r>
          </a:p>
          <a:p>
            <a:r>
              <a:rPr lang="en-US" dirty="0"/>
              <a:t>- </a:t>
            </a:r>
            <a:r>
              <a:rPr lang="en-US" dirty="0" err="1"/>
              <a:t>Màu</a:t>
            </a:r>
            <a:r>
              <a:rPr lang="en-US" dirty="0"/>
              <a:t> </a:t>
            </a:r>
            <a:r>
              <a:rPr lang="en-US" dirty="0" err="1"/>
              <a:t>vàng</a:t>
            </a:r>
            <a:r>
              <a:rPr lang="en-US" dirty="0"/>
              <a:t> </a:t>
            </a:r>
            <a:r>
              <a:rPr lang="en-US" dirty="0" err="1"/>
              <a:t>là</a:t>
            </a:r>
            <a:r>
              <a:rPr lang="en-US" dirty="0"/>
              <a:t> </a:t>
            </a:r>
            <a:r>
              <a:rPr lang="en-US" dirty="0" err="1"/>
              <a:t>màu</a:t>
            </a:r>
            <a:r>
              <a:rPr lang="en-US" dirty="0"/>
              <a:t> </a:t>
            </a:r>
            <a:r>
              <a:rPr lang="en-US" dirty="0" err="1"/>
              <a:t>trung</a:t>
            </a:r>
            <a:r>
              <a:rPr lang="en-US" dirty="0"/>
              <a:t> </a:t>
            </a:r>
            <a:r>
              <a:rPr lang="en-US" dirty="0" err="1"/>
              <a:t>gian</a:t>
            </a:r>
            <a:r>
              <a:rPr lang="en-US" dirty="0"/>
              <a:t> </a:t>
            </a:r>
            <a:r>
              <a:rPr lang="en-US" dirty="0" err="1"/>
              <a:t>giữa</a:t>
            </a:r>
            <a:r>
              <a:rPr lang="en-US" dirty="0"/>
              <a:t> </a:t>
            </a:r>
            <a:r>
              <a:rPr lang="en-US" dirty="0" err="1"/>
              <a:t>nóng</a:t>
            </a:r>
            <a:r>
              <a:rPr lang="en-US" dirty="0"/>
              <a:t> </a:t>
            </a:r>
            <a:r>
              <a:rPr lang="en-US" dirty="0" err="1"/>
              <a:t>và</a:t>
            </a:r>
            <a:r>
              <a:rPr lang="en-US" dirty="0"/>
              <a:t> </a:t>
            </a:r>
            <a:r>
              <a:rPr lang="en-US" dirty="0" err="1"/>
              <a:t>lạnh</a:t>
            </a:r>
            <a:r>
              <a:rPr lang="en-US" dirty="0"/>
              <a:t>.</a:t>
            </a:r>
          </a:p>
          <a:p>
            <a:endParaRPr lang="en-US" dirty="0"/>
          </a:p>
        </p:txBody>
      </p:sp>
      <p:sp>
        <p:nvSpPr>
          <p:cNvPr id="4" name="Content Placeholder 3"/>
          <p:cNvSpPr>
            <a:spLocks noGrp="1"/>
          </p:cNvSpPr>
          <p:nvPr>
            <p:ph sz="half" idx="2"/>
          </p:nvPr>
        </p:nvSpPr>
        <p:spPr/>
        <p:txBody>
          <a:bodyPr/>
          <a:lstStyle/>
          <a:p>
            <a:endParaRPr lang="en-US"/>
          </a:p>
        </p:txBody>
      </p:sp>
    </p:spTree>
    <p:extLst>
      <p:ext uri="{BB962C8B-B14F-4D97-AF65-F5344CB8AC3E}">
        <p14:creationId xmlns:p14="http://schemas.microsoft.com/office/powerpoint/2010/main" val="5220402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normAutofit fontScale="85000" lnSpcReduction="20000"/>
          </a:bodyPr>
          <a:lstStyle/>
          <a:p>
            <a:r>
              <a:rPr lang="en-US" dirty="0"/>
              <a:t>10.	</a:t>
            </a:r>
            <a:r>
              <a:rPr lang="en-US" dirty="0" err="1"/>
              <a:t>Màu</a:t>
            </a:r>
            <a:r>
              <a:rPr lang="en-US" dirty="0"/>
              <a:t> </a:t>
            </a:r>
            <a:r>
              <a:rPr lang="en-US" dirty="0" err="1"/>
              <a:t>chủ</a:t>
            </a:r>
            <a:r>
              <a:rPr lang="en-US" dirty="0"/>
              <a:t> </a:t>
            </a:r>
            <a:r>
              <a:rPr lang="en-US" dirty="0" err="1"/>
              <a:t>đạo</a:t>
            </a:r>
            <a:r>
              <a:rPr lang="en-US" dirty="0" smtClean="0"/>
              <a:t>: </a:t>
            </a:r>
            <a:r>
              <a:rPr lang="vi-VN" dirty="0"/>
              <a:t>- Màu chiếm diện tích trội nhất trong toàn bộ không gian, chi phối toàn bộ hoà sắc của không gian</a:t>
            </a:r>
          </a:p>
          <a:p>
            <a:r>
              <a:rPr lang="vi-VN" dirty="0"/>
              <a:t>- Một không gian trang trí có màu chủ đạo như một bản nhạc có chủ âm.</a:t>
            </a:r>
          </a:p>
          <a:p>
            <a:r>
              <a:rPr lang="vi-VN" dirty="0"/>
              <a:t>- Màu chủ đạo còn tuỳ thuộc vào đề tài, không gian, thời gian, vị trí sử dụng, tâm sinh lý người sử dụng, ý đồ, tình cảm.</a:t>
            </a:r>
          </a:p>
          <a:p>
            <a:endParaRPr lang="vi-VN" dirty="0"/>
          </a:p>
          <a:p>
            <a:r>
              <a:rPr lang="vi-VN" dirty="0"/>
              <a:t>Nói đến màu chủ đạo là nói đến màu nhấn để tạo sự cân đối, hài hoà, là màu tô điểm có tác dụng dẫn mắt, tạo chính phụ. Màu nhấn là màu tương phản với màu nền (màu chủ đạo) về tính chất nóng, lạnh, sắc độ, quang độ, cường độ. Sử dụng màu nhấn phải tế nhị không lộ liễu.</a:t>
            </a:r>
          </a:p>
          <a:p>
            <a:endParaRPr lang="en-US" dirty="0"/>
          </a:p>
        </p:txBody>
      </p:sp>
      <p:pic>
        <p:nvPicPr>
          <p:cNvPr id="5" name="Content Placeholder 4"/>
          <p:cNvPicPr>
            <a:picLocks noGrp="1" noChangeAspect="1"/>
          </p:cNvPicPr>
          <p:nvPr>
            <p:ph sz="half" idx="2"/>
          </p:nvPr>
        </p:nvPicPr>
        <p:blipFill>
          <a:blip r:embed="rId2"/>
          <a:stretch>
            <a:fillRect/>
          </a:stretch>
        </p:blipFill>
        <p:spPr>
          <a:xfrm>
            <a:off x="5819276" y="2781408"/>
            <a:ext cx="2725148" cy="2639797"/>
          </a:xfrm>
          <a:prstGeom prst="rect">
            <a:avLst/>
          </a:prstGeom>
        </p:spPr>
      </p:pic>
    </p:spTree>
    <p:extLst>
      <p:ext uri="{BB962C8B-B14F-4D97-AF65-F5344CB8AC3E}">
        <p14:creationId xmlns:p14="http://schemas.microsoft.com/office/powerpoint/2010/main" val="30651593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r>
              <a:rPr lang="en-US" dirty="0"/>
              <a:t>12.	</a:t>
            </a:r>
            <a:r>
              <a:rPr lang="en-US" dirty="0" err="1"/>
              <a:t>Màu</a:t>
            </a:r>
            <a:r>
              <a:rPr lang="en-US" dirty="0"/>
              <a:t> </a:t>
            </a:r>
            <a:r>
              <a:rPr lang="en-US" dirty="0" err="1"/>
              <a:t>độc</a:t>
            </a:r>
            <a:r>
              <a:rPr lang="en-US" dirty="0"/>
              <a:t> </a:t>
            </a:r>
            <a:r>
              <a:rPr lang="en-US" dirty="0" err="1"/>
              <a:t>sắc</a:t>
            </a:r>
            <a:r>
              <a:rPr lang="en-US" dirty="0"/>
              <a:t>: </a:t>
            </a:r>
            <a:r>
              <a:rPr lang="en-US" dirty="0" err="1"/>
              <a:t>Là</a:t>
            </a:r>
            <a:r>
              <a:rPr lang="en-US" dirty="0"/>
              <a:t> </a:t>
            </a:r>
            <a:r>
              <a:rPr lang="en-US" dirty="0" err="1"/>
              <a:t>tên</a:t>
            </a:r>
            <a:r>
              <a:rPr lang="en-US" dirty="0"/>
              <a:t> </a:t>
            </a:r>
            <a:r>
              <a:rPr lang="en-US" dirty="0" err="1"/>
              <a:t>gọi</a:t>
            </a:r>
            <a:r>
              <a:rPr lang="en-US" dirty="0"/>
              <a:t> </a:t>
            </a:r>
            <a:r>
              <a:rPr lang="en-US" dirty="0" err="1"/>
              <a:t>của</a:t>
            </a:r>
            <a:r>
              <a:rPr lang="en-US" dirty="0"/>
              <a:t> </a:t>
            </a:r>
            <a:r>
              <a:rPr lang="en-US" dirty="0" err="1"/>
              <a:t>loại</a:t>
            </a:r>
            <a:r>
              <a:rPr lang="en-US" dirty="0"/>
              <a:t> </a:t>
            </a:r>
            <a:r>
              <a:rPr lang="en-US" dirty="0" err="1"/>
              <a:t>không</a:t>
            </a:r>
            <a:r>
              <a:rPr lang="en-US" dirty="0"/>
              <a:t> </a:t>
            </a:r>
            <a:r>
              <a:rPr lang="en-US" dirty="0" err="1"/>
              <a:t>gian</a:t>
            </a:r>
            <a:r>
              <a:rPr lang="en-US" dirty="0"/>
              <a:t> </a:t>
            </a:r>
            <a:r>
              <a:rPr lang="en-US" dirty="0" err="1"/>
              <a:t>chỉ</a:t>
            </a:r>
            <a:r>
              <a:rPr lang="en-US" dirty="0"/>
              <a:t> </a:t>
            </a:r>
            <a:r>
              <a:rPr lang="en-US" dirty="0" err="1"/>
              <a:t>sử</a:t>
            </a:r>
            <a:r>
              <a:rPr lang="en-US" dirty="0"/>
              <a:t> </a:t>
            </a:r>
            <a:r>
              <a:rPr lang="en-US" dirty="0" err="1"/>
              <a:t>dụng</a:t>
            </a:r>
            <a:r>
              <a:rPr lang="en-US" dirty="0"/>
              <a:t> </a:t>
            </a:r>
            <a:r>
              <a:rPr lang="en-US" dirty="0" err="1"/>
              <a:t>một</a:t>
            </a:r>
            <a:r>
              <a:rPr lang="en-US" dirty="0"/>
              <a:t> </a:t>
            </a:r>
            <a:r>
              <a:rPr lang="en-US" dirty="0" err="1"/>
              <a:t>màu</a:t>
            </a:r>
            <a:r>
              <a:rPr lang="en-US" dirty="0"/>
              <a:t> </a:t>
            </a:r>
            <a:r>
              <a:rPr lang="en-US" dirty="0" err="1"/>
              <a:t>pha</a:t>
            </a:r>
            <a:r>
              <a:rPr lang="en-US" dirty="0"/>
              <a:t> </a:t>
            </a:r>
            <a:r>
              <a:rPr lang="en-US" dirty="0" err="1"/>
              <a:t>với</a:t>
            </a:r>
            <a:r>
              <a:rPr lang="en-US" dirty="0"/>
              <a:t> </a:t>
            </a:r>
            <a:r>
              <a:rPr lang="en-US" dirty="0" err="1"/>
              <a:t>trắng</a:t>
            </a:r>
            <a:r>
              <a:rPr lang="en-US" dirty="0"/>
              <a:t> </a:t>
            </a:r>
            <a:r>
              <a:rPr lang="en-US" dirty="0" err="1"/>
              <a:t>và</a:t>
            </a:r>
            <a:r>
              <a:rPr lang="en-US" dirty="0"/>
              <a:t> </a:t>
            </a:r>
            <a:r>
              <a:rPr lang="en-US" dirty="0" err="1"/>
              <a:t>đen</a:t>
            </a:r>
            <a:r>
              <a:rPr lang="en-US" dirty="0"/>
              <a:t> </a:t>
            </a:r>
            <a:r>
              <a:rPr lang="en-US" dirty="0" err="1"/>
              <a:t>tạo</a:t>
            </a:r>
            <a:r>
              <a:rPr lang="en-US" dirty="0"/>
              <a:t> </a:t>
            </a:r>
            <a:r>
              <a:rPr lang="en-US" dirty="0" err="1"/>
              <a:t>sự</a:t>
            </a:r>
            <a:r>
              <a:rPr lang="en-US" dirty="0"/>
              <a:t> </a:t>
            </a:r>
            <a:r>
              <a:rPr lang="en-US" dirty="0" err="1"/>
              <a:t>liên</a:t>
            </a:r>
            <a:r>
              <a:rPr lang="en-US" dirty="0"/>
              <a:t> </a:t>
            </a:r>
            <a:r>
              <a:rPr lang="en-US" dirty="0" err="1"/>
              <a:t>kết</a:t>
            </a:r>
            <a:r>
              <a:rPr lang="en-US" dirty="0"/>
              <a:t> </a:t>
            </a:r>
            <a:r>
              <a:rPr lang="en-US" dirty="0" err="1"/>
              <a:t>các</a:t>
            </a:r>
            <a:r>
              <a:rPr lang="en-US" dirty="0"/>
              <a:t> </a:t>
            </a:r>
            <a:r>
              <a:rPr lang="en-US" dirty="0" err="1"/>
              <a:t>sắc</a:t>
            </a:r>
            <a:r>
              <a:rPr lang="en-US" dirty="0"/>
              <a:t> </a:t>
            </a:r>
            <a:r>
              <a:rPr lang="en-US" dirty="0" err="1"/>
              <a:t>độ</a:t>
            </a:r>
            <a:r>
              <a:rPr lang="en-US" dirty="0"/>
              <a:t> </a:t>
            </a:r>
            <a:r>
              <a:rPr lang="en-US" dirty="0" err="1"/>
              <a:t>một</a:t>
            </a:r>
            <a:r>
              <a:rPr lang="en-US" dirty="0"/>
              <a:t> </a:t>
            </a:r>
            <a:r>
              <a:rPr lang="en-US" dirty="0" err="1"/>
              <a:t>cách</a:t>
            </a:r>
            <a:r>
              <a:rPr lang="en-US" dirty="0"/>
              <a:t> </a:t>
            </a:r>
            <a:r>
              <a:rPr lang="en-US" dirty="0" err="1"/>
              <a:t>tinh</a:t>
            </a:r>
            <a:r>
              <a:rPr lang="en-US" dirty="0"/>
              <a:t> </a:t>
            </a:r>
            <a:r>
              <a:rPr lang="en-US" dirty="0" err="1"/>
              <a:t>tế</a:t>
            </a:r>
            <a:r>
              <a:rPr lang="en-US" dirty="0"/>
              <a:t>.</a:t>
            </a:r>
          </a:p>
        </p:txBody>
      </p:sp>
      <p:pic>
        <p:nvPicPr>
          <p:cNvPr id="5" name="Content Placeholder 4"/>
          <p:cNvPicPr>
            <a:picLocks noGrp="1" noChangeAspect="1"/>
          </p:cNvPicPr>
          <p:nvPr>
            <p:ph sz="half" idx="2"/>
          </p:nvPr>
        </p:nvPicPr>
        <p:blipFill>
          <a:blip r:embed="rId2"/>
          <a:stretch>
            <a:fillRect/>
          </a:stretch>
        </p:blipFill>
        <p:spPr>
          <a:xfrm>
            <a:off x="5743069" y="2875904"/>
            <a:ext cx="2877561" cy="2450804"/>
          </a:xfrm>
          <a:prstGeom prst="rect">
            <a:avLst/>
          </a:prstGeom>
        </p:spPr>
      </p:pic>
    </p:spTree>
    <p:extLst>
      <p:ext uri="{BB962C8B-B14F-4D97-AF65-F5344CB8AC3E}">
        <p14:creationId xmlns:p14="http://schemas.microsoft.com/office/powerpoint/2010/main" val="123834242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130</TotalTime>
  <Words>1109</Words>
  <Application>Microsoft Office PowerPoint</Application>
  <PresentationFormat>Widescreen</PresentationFormat>
  <Paragraphs>59</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Trebuchet MS</vt:lpstr>
      <vt:lpstr>Wingdings 3</vt:lpstr>
      <vt:lpstr>Facet</vt:lpstr>
      <vt:lpstr>MÀU SẮC TRONG THIẾT KẾ</vt:lpstr>
      <vt:lpstr>1. Vai trò của màu sắc trong thiết kế</vt:lpstr>
      <vt:lpstr>2. Những vấn đề cơ bản về màu sắc</vt:lpstr>
      <vt:lpstr>PowerPoint Presentation</vt:lpstr>
      <vt:lpstr>PowerPoint Presentation</vt:lpstr>
      <vt:lpstr>2. Những vấn đề cơ bản về màu sắc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MÀU SẮC TRONG THIẾT KẾ</dc:title>
  <dc:creator>MTTN</dc:creator>
  <cp:lastModifiedBy>MTTN</cp:lastModifiedBy>
  <cp:revision>17</cp:revision>
  <dcterms:created xsi:type="dcterms:W3CDTF">2023-03-15T12:58:31Z</dcterms:created>
  <dcterms:modified xsi:type="dcterms:W3CDTF">2023-03-16T02:40:55Z</dcterms:modified>
</cp:coreProperties>
</file>