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63"/>
  </p:notesMasterIdLst>
  <p:handoutMasterIdLst>
    <p:handoutMasterId r:id="rId64"/>
  </p:handoutMasterIdLst>
  <p:sldIdLst>
    <p:sldId id="344" r:id="rId4"/>
    <p:sldId id="343" r:id="rId5"/>
    <p:sldId id="347" r:id="rId6"/>
    <p:sldId id="809" r:id="rId7"/>
    <p:sldId id="1036" r:id="rId8"/>
    <p:sldId id="979" r:id="rId9"/>
    <p:sldId id="944" r:id="rId10"/>
    <p:sldId id="1037" r:id="rId11"/>
    <p:sldId id="983" r:id="rId12"/>
    <p:sldId id="984" r:id="rId13"/>
    <p:sldId id="985" r:id="rId14"/>
    <p:sldId id="986" r:id="rId15"/>
    <p:sldId id="987" r:id="rId16"/>
    <p:sldId id="988" r:id="rId17"/>
    <p:sldId id="989" r:id="rId18"/>
    <p:sldId id="990" r:id="rId19"/>
    <p:sldId id="991" r:id="rId20"/>
    <p:sldId id="992" r:id="rId21"/>
    <p:sldId id="993" r:id="rId22"/>
    <p:sldId id="994" r:id="rId23"/>
    <p:sldId id="995" r:id="rId24"/>
    <p:sldId id="996" r:id="rId25"/>
    <p:sldId id="997" r:id="rId26"/>
    <p:sldId id="998" r:id="rId27"/>
    <p:sldId id="999" r:id="rId28"/>
    <p:sldId id="1000" r:id="rId29"/>
    <p:sldId id="1001" r:id="rId30"/>
    <p:sldId id="1002" r:id="rId31"/>
    <p:sldId id="1003" r:id="rId32"/>
    <p:sldId id="1004" r:id="rId33"/>
    <p:sldId id="1005" r:id="rId34"/>
    <p:sldId id="1006" r:id="rId35"/>
    <p:sldId id="1007" r:id="rId36"/>
    <p:sldId id="1009" r:id="rId37"/>
    <p:sldId id="1010" r:id="rId38"/>
    <p:sldId id="1011" r:id="rId39"/>
    <p:sldId id="1012" r:id="rId40"/>
    <p:sldId id="1015" r:id="rId41"/>
    <p:sldId id="1016" r:id="rId42"/>
    <p:sldId id="1017" r:id="rId43"/>
    <p:sldId id="1018" r:id="rId44"/>
    <p:sldId id="1019" r:id="rId45"/>
    <p:sldId id="1020" r:id="rId46"/>
    <p:sldId id="1021" r:id="rId47"/>
    <p:sldId id="1023" r:id="rId48"/>
    <p:sldId id="1022" r:id="rId49"/>
    <p:sldId id="1024" r:id="rId50"/>
    <p:sldId id="1025" r:id="rId51"/>
    <p:sldId id="1026" r:id="rId52"/>
    <p:sldId id="1027" r:id="rId53"/>
    <p:sldId id="1028" r:id="rId54"/>
    <p:sldId id="1029" r:id="rId55"/>
    <p:sldId id="980" r:id="rId56"/>
    <p:sldId id="1030" r:id="rId57"/>
    <p:sldId id="1031" r:id="rId58"/>
    <p:sldId id="1033" r:id="rId59"/>
    <p:sldId id="1032" r:id="rId60"/>
    <p:sldId id="1035" r:id="rId61"/>
    <p:sldId id="856" r:id="rId6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1470" y="6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/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0.png"/><Relationship Id="rId4" Type="http://schemas.openxmlformats.org/officeDocument/2006/relationships/image" Target="../media/image3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0.png"/><Relationship Id="rId5" Type="http://schemas.openxmlformats.org/officeDocument/2006/relationships/image" Target="../media/image42.png"/><Relationship Id="rId4" Type="http://schemas.openxmlformats.org/officeDocument/2006/relationships/notesSlide" Target="../notesSlides/notesSlide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0.png"/><Relationship Id="rId5" Type="http://schemas.openxmlformats.org/officeDocument/2006/relationships/image" Target="../media/image43.png"/><Relationship Id="rId4" Type="http://schemas.openxmlformats.org/officeDocument/2006/relationships/notesSlide" Target="../notesSlides/notesSlide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0.png"/><Relationship Id="rId5" Type="http://schemas.openxmlformats.org/officeDocument/2006/relationships/image" Target="../media/image50.png"/><Relationship Id="rId4" Type="http://schemas.openxmlformats.org/officeDocument/2006/relationships/notesSlide" Target="../notesSlides/notesSlide1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51.png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1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>
                <a:solidFill>
                  <a:srgbClr val="FF0000"/>
                </a:solidFill>
              </a:rPr>
              <a:t>TRƯỜNG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4400" dirty="0">
                <a:solidFill>
                  <a:srgbClr val="FF0000"/>
                </a:solidFill>
              </a:rPr>
              <a:t>CAO </a:t>
            </a:r>
            <a:r>
              <a:rPr lang="en-US" sz="4400" dirty="0" err="1">
                <a:solidFill>
                  <a:srgbClr val="FF0000"/>
                </a:solidFill>
              </a:rPr>
              <a:t>ĐẲNG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LÝ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TỰ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TRỌNG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TP. </a:t>
            </a:r>
            <a:r>
              <a:rPr lang="en-US" sz="3200" dirty="0" err="1">
                <a:solidFill>
                  <a:srgbClr val="FF0000"/>
                </a:solidFill>
              </a:rPr>
              <a:t>HỒ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CHÍ</a:t>
            </a:r>
            <a:r>
              <a:rPr lang="en-US" sz="3200" dirty="0">
                <a:solidFill>
                  <a:srgbClr val="FF0000"/>
                </a:solidFill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>
                <a:solidFill>
                  <a:srgbClr val="0000FF"/>
                </a:solidFill>
              </a:rPr>
              <a:t>KHOA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KHOA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HỌC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CƠ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5" y="2072344"/>
            <a:ext cx="7872413" cy="3795055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28035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7DA04-ECF5-4F84-A2FB-7C8B9981C98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971800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UNIT 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47800"/>
            <a:ext cx="7991475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98EE1-D338-4BA0-85AA-C50E28E77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2E1D1-80B0-4704-B61F-7BF5A6906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D8DE4-4F28-47E6-A7EF-EC3DD32BA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88CC0-8D7B-4109-9C36-F0E360F8E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47B64BC-A67D-4F5E-8751-0CDA248FE0E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508125" y="1447800"/>
            <a:ext cx="7872413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3600" b="1" dirty="0"/>
              <a:t>ADV </a:t>
            </a:r>
            <a:r>
              <a:rPr lang="en-GB" sz="3600" b="1" dirty="0" err="1"/>
              <a:t>ADV</a:t>
            </a:r>
            <a:r>
              <a:rPr lang="en-GB" sz="3600" b="1" dirty="0"/>
              <a:t> ADJ N</a:t>
            </a:r>
          </a:p>
          <a:p>
            <a:pPr marL="342900" indent="-342900">
              <a:buAutoNum type="arabicPeriod"/>
            </a:pPr>
            <a:r>
              <a:rPr lang="en-GB" sz="2800" dirty="0"/>
              <a:t>ADV </a:t>
            </a:r>
            <a:r>
              <a:rPr lang="en-GB" sz="2800" dirty="0" err="1"/>
              <a:t>bổ</a:t>
            </a:r>
            <a:r>
              <a:rPr lang="en-GB" sz="2800" dirty="0"/>
              <a:t> </a:t>
            </a:r>
            <a:r>
              <a:rPr lang="en-GB" sz="2800" dirty="0" err="1"/>
              <a:t>nghĩa</a:t>
            </a:r>
            <a:r>
              <a:rPr lang="en-GB" sz="2800" dirty="0"/>
              <a:t> </a:t>
            </a:r>
            <a:r>
              <a:rPr lang="en-GB" sz="2800" dirty="0" err="1"/>
              <a:t>cho</a:t>
            </a:r>
            <a:r>
              <a:rPr lang="en-GB" sz="2800" dirty="0"/>
              <a:t> </a:t>
            </a:r>
            <a:r>
              <a:rPr lang="en-GB" sz="2800" dirty="0" err="1"/>
              <a:t>động</a:t>
            </a:r>
            <a:r>
              <a:rPr lang="en-GB" sz="2800" dirty="0"/>
              <a:t> </a:t>
            </a:r>
            <a:r>
              <a:rPr lang="en-GB" sz="2800" dirty="0" err="1"/>
              <a:t>từ</a:t>
            </a:r>
            <a:r>
              <a:rPr lang="en-GB" sz="2800" dirty="0"/>
              <a:t> </a:t>
            </a:r>
            <a:r>
              <a:rPr lang="en-GB" sz="2800" dirty="0" err="1"/>
              <a:t>thường</a:t>
            </a: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ADJ </a:t>
            </a:r>
            <a:r>
              <a:rPr lang="en-GB" sz="2800" dirty="0" err="1"/>
              <a:t>bổ</a:t>
            </a:r>
            <a:r>
              <a:rPr lang="en-GB" sz="2800" dirty="0"/>
              <a:t> </a:t>
            </a:r>
            <a:r>
              <a:rPr lang="en-GB" sz="2800" dirty="0" err="1"/>
              <a:t>nghĩa</a:t>
            </a:r>
            <a:r>
              <a:rPr lang="en-GB" sz="2800" dirty="0"/>
              <a:t> </a:t>
            </a:r>
            <a:r>
              <a:rPr lang="en-GB" sz="2800" dirty="0" err="1"/>
              <a:t>cho</a:t>
            </a:r>
            <a:r>
              <a:rPr lang="en-GB" sz="2800" dirty="0"/>
              <a:t> </a:t>
            </a:r>
            <a:r>
              <a:rPr lang="en-GB" sz="2800" dirty="0" err="1"/>
              <a:t>động</a:t>
            </a:r>
            <a:r>
              <a:rPr lang="en-GB" sz="2800" dirty="0"/>
              <a:t> </a:t>
            </a:r>
            <a:r>
              <a:rPr lang="en-GB" sz="2800" dirty="0" err="1"/>
              <a:t>từ</a:t>
            </a:r>
            <a:r>
              <a:rPr lang="en-GB" sz="2800" dirty="0"/>
              <a:t> TOBE</a:t>
            </a:r>
          </a:p>
          <a:p>
            <a:pPr marL="342900" indent="-342900">
              <a:buAutoNum type="arabicPeriod"/>
            </a:pPr>
            <a:r>
              <a:rPr lang="en-GB" sz="2800" dirty="0" err="1"/>
              <a:t>Với</a:t>
            </a:r>
            <a:r>
              <a:rPr lang="en-GB" sz="2800" dirty="0"/>
              <a:t> </a:t>
            </a:r>
            <a:r>
              <a:rPr lang="en-GB" sz="2800" dirty="0" err="1"/>
              <a:t>những</a:t>
            </a:r>
            <a:r>
              <a:rPr lang="en-GB" sz="2800" dirty="0"/>
              <a:t> </a:t>
            </a:r>
            <a:r>
              <a:rPr lang="en-GB" sz="2800" dirty="0" err="1"/>
              <a:t>động</a:t>
            </a:r>
            <a:r>
              <a:rPr lang="en-GB" sz="2800" dirty="0"/>
              <a:t> </a:t>
            </a:r>
            <a:r>
              <a:rPr lang="en-GB" sz="2800" dirty="0" err="1"/>
              <a:t>từ</a:t>
            </a:r>
            <a:r>
              <a:rPr lang="en-GB" sz="2800" dirty="0"/>
              <a:t> : sound, feel, taste,… </a:t>
            </a:r>
            <a:r>
              <a:rPr lang="en-GB" sz="2800" dirty="0" err="1"/>
              <a:t>theo</a:t>
            </a:r>
            <a:r>
              <a:rPr lang="en-GB" sz="2800" dirty="0"/>
              <a:t> </a:t>
            </a:r>
            <a:r>
              <a:rPr lang="en-GB" sz="2800" dirty="0" err="1"/>
              <a:t>sau</a:t>
            </a:r>
            <a:r>
              <a:rPr lang="en-GB" sz="2800" dirty="0"/>
              <a:t> </a:t>
            </a:r>
            <a:r>
              <a:rPr lang="en-GB" sz="2800" dirty="0" err="1"/>
              <a:t>là</a:t>
            </a:r>
            <a:r>
              <a:rPr lang="en-GB" sz="2800" dirty="0"/>
              <a:t> </a:t>
            </a:r>
            <a:r>
              <a:rPr lang="en-GB" sz="2800" dirty="0" err="1"/>
              <a:t>adj</a:t>
            </a:r>
            <a:r>
              <a:rPr lang="en-GB" sz="2800" dirty="0"/>
              <a:t> (</a:t>
            </a:r>
            <a:r>
              <a:rPr lang="en-GB" sz="2800" dirty="0" err="1"/>
              <a:t>tính</a:t>
            </a:r>
            <a:r>
              <a:rPr lang="en-GB" sz="2800" dirty="0"/>
              <a:t> </a:t>
            </a:r>
            <a:r>
              <a:rPr lang="en-GB" sz="2800" dirty="0" err="1"/>
              <a:t>từ</a:t>
            </a:r>
            <a:r>
              <a:rPr lang="en-GB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41028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1"/>
            <a:ext cx="8001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A2C545-6B01-42D8-BD60-F59ED4FF0B22}"/>
              </a:ext>
            </a:extLst>
          </p:cNvPr>
          <p:cNvSpPr txBox="1"/>
          <p:nvPr/>
        </p:nvSpPr>
        <p:spPr>
          <a:xfrm>
            <a:off x="3321570" y="1062093"/>
            <a:ext cx="556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 have enough </a:t>
            </a:r>
            <a:r>
              <a:rPr lang="en-GB" sz="2800" dirty="0">
                <a:solidFill>
                  <a:srgbClr val="FF0000"/>
                </a:solidFill>
              </a:rPr>
              <a:t>money </a:t>
            </a:r>
            <a:r>
              <a:rPr lang="en-GB" sz="2800" dirty="0"/>
              <a:t>to buy a house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EF6D6A-C07B-46F0-8604-10C01E3AD0B4}"/>
              </a:ext>
            </a:extLst>
          </p:cNvPr>
          <p:cNvSpPr txBox="1"/>
          <p:nvPr/>
        </p:nvSpPr>
        <p:spPr>
          <a:xfrm>
            <a:off x="3321570" y="1651987"/>
            <a:ext cx="5688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 am </a:t>
            </a:r>
            <a:r>
              <a:rPr lang="en-GB" sz="2800" dirty="0">
                <a:solidFill>
                  <a:srgbClr val="FF0000"/>
                </a:solidFill>
              </a:rPr>
              <a:t>old</a:t>
            </a:r>
            <a:r>
              <a:rPr lang="en-GB" sz="2800" dirty="0"/>
              <a:t> enough to drive car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438275"/>
            <a:ext cx="8415338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1F1E11-AD2D-4B73-8CEB-287BCC62E371}"/>
              </a:ext>
            </a:extLst>
          </p:cNvPr>
          <p:cNvSpPr txBox="1"/>
          <p:nvPr/>
        </p:nvSpPr>
        <p:spPr>
          <a:xfrm>
            <a:off x="4953000" y="1371600"/>
            <a:ext cx="4571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long does he stay in HCMC?</a:t>
            </a:r>
          </a:p>
        </p:txBody>
      </p:sp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244" y="1524001"/>
            <a:ext cx="8083356" cy="32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5105400"/>
            <a:ext cx="3429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-&gt; </a:t>
            </a:r>
            <a:r>
              <a:rPr lang="en-US" sz="4400" dirty="0">
                <a:solidFill>
                  <a:srgbClr val="0000FF"/>
                </a:solidFill>
              </a:rPr>
              <a:t>sociable</a:t>
            </a:r>
          </a:p>
        </p:txBody>
      </p:sp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1" y="3219478"/>
            <a:ext cx="7953374" cy="180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71601" y="5139779"/>
            <a:ext cx="304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terribly</a:t>
            </a:r>
          </a:p>
        </p:txBody>
      </p: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7800" y="5486400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hard enough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168503"/>
            <a:ext cx="8077200" cy="224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7800" y="5486400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anything new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124492"/>
            <a:ext cx="8229600" cy="220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58129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00" y="762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>
                <a:solidFill>
                  <a:srgbClr val="FF0000"/>
                </a:solidFill>
              </a:rPr>
              <a:t>Exercises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76401"/>
            <a:ext cx="8553450" cy="480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16EA54DE-CAAF-422B-8F77-B363EA7C2C86}"/>
              </a:ext>
            </a:extLst>
          </p:cNvPr>
          <p:cNvSpPr/>
          <p:nvPr/>
        </p:nvSpPr>
        <p:spPr>
          <a:xfrm>
            <a:off x="5715000" y="3733800"/>
            <a:ext cx="28575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A82D16B-C0AA-474E-A583-1601EF318F6B}"/>
              </a:ext>
            </a:extLst>
          </p:cNvPr>
          <p:cNvSpPr/>
          <p:nvPr/>
        </p:nvSpPr>
        <p:spPr>
          <a:xfrm>
            <a:off x="1981200" y="5791200"/>
            <a:ext cx="28575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0"/>
            <a:ext cx="8553450" cy="480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28724" y="5168384"/>
            <a:ext cx="40290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1. take part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05400" y="5638800"/>
            <a:ext cx="4419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2. cooperation</a:t>
            </a:r>
          </a:p>
        </p:txBody>
      </p: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Make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1" y="2743200"/>
            <a:ext cx="83248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terminate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2662238"/>
            <a:ext cx="8305800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cash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743200"/>
            <a:ext cx="8229600" cy="220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Exercises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transfer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62263"/>
            <a:ext cx="8034338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organizational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0"/>
            <a:ext cx="838200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do I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1200"/>
            <a:ext cx="7929561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hoping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82296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6705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much information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1" y="1447800"/>
            <a:ext cx="7978867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many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1"/>
            <a:ext cx="8077199" cy="350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he comes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86" y="1447800"/>
            <a:ext cx="7832713" cy="350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14475" y="8382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return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4" y="1676400"/>
            <a:ext cx="78009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seven-year-old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447800"/>
            <a:ext cx="8229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part time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818" y="1600200"/>
            <a:ext cx="7917382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it is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1676400"/>
            <a:ext cx="8153401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did she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676400"/>
            <a:ext cx="807720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Being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7924799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money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1"/>
            <a:ext cx="7772399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something bad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28800"/>
            <a:ext cx="8001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FF0000"/>
                </a:solidFill>
              </a:rPr>
              <a:t>PART V Incomplete Sentences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-&gt; went home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290" y="1676400"/>
            <a:ext cx="798311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00149"/>
            <a:ext cx="4876800" cy="421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572000"/>
            <a:ext cx="62007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1371600"/>
            <a:ext cx="783907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9200" y="1386929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0000FF"/>
                </a:solidFill>
              </a:rPr>
              <a:t>New words: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47775" y="2225129"/>
            <a:ext cx="426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1. weight-lifting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5101883" cy="323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9200" y="1386929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0000FF"/>
                </a:solidFill>
              </a:rPr>
              <a:t>New words: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47775" y="2225129"/>
            <a:ext cx="426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2. ice-skates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743200"/>
            <a:ext cx="3705225" cy="33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85800"/>
            <a:ext cx="768096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00400" y="205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13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1371600"/>
            <a:ext cx="783907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1066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13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100" y="1339304"/>
            <a:ext cx="826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00FF"/>
                </a:solidFill>
              </a:rPr>
              <a:t>Answer Key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75" y="2514599"/>
            <a:ext cx="7591425" cy="298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3D2FD-F230-467C-94D8-D09D159E316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>
                <a:solidFill>
                  <a:srgbClr val="0000FF"/>
                </a:solidFill>
              </a:rPr>
              <a:t>Transcripts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71600"/>
            <a:ext cx="4648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0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5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13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C77F2-46D0-4930-8A3F-2F8B9F71CA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59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2FEA-7622-4B9A-A1B3-DA3A6403107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1. baseball game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124200"/>
            <a:ext cx="5600699" cy="3374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67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FC46B-017C-40ED-8544-9B4CDEF05F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00FF"/>
                </a:solidFill>
              </a:rPr>
              <a:t>2. ski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95600"/>
            <a:ext cx="6095999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373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3158D-8E02-427E-8A91-0AC61DA9EB2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3. stadium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955798"/>
            <a:ext cx="6151790" cy="344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585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D564-B7DD-41C0-8351-8FD7F9B545C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4. injure your leg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2" y="2895600"/>
            <a:ext cx="5310188" cy="341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326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67600" y="3467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0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120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100" y="1339304"/>
            <a:ext cx="826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00FF"/>
                </a:solidFill>
              </a:rPr>
              <a:t>Answer Key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81250"/>
            <a:ext cx="7823853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4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273D-3535-4534-8EA3-3B20DD7626B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>
                <a:solidFill>
                  <a:srgbClr val="0000FF"/>
                </a:solidFill>
              </a:rPr>
              <a:t>Transcripts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510278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7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120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UNIT 9: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B25ED-2F8D-4297-9DB0-041AD35A8A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>
                <a:solidFill>
                  <a:srgbClr val="0000FF"/>
                </a:solidFill>
              </a:rPr>
              <a:t>Transcripts</a:t>
            </a:r>
          </a:p>
        </p:txBody>
      </p:sp>
      <p:pic>
        <p:nvPicPr>
          <p:cNvPr id="9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2819400"/>
            <a:ext cx="609600" cy="609600"/>
          </a:xfrm>
          <a:prstGeom prst="rect">
            <a:avLst/>
          </a:prstGeom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07666"/>
            <a:ext cx="6137678" cy="428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167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120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868362"/>
          </a:xfrm>
        </p:spPr>
        <p:txBody>
          <a:bodyPr>
            <a:normAutofit/>
          </a:bodyPr>
          <a:lstStyle/>
          <a:p>
            <a:pPr algn="r"/>
            <a:r>
              <a:rPr lang="en-US" sz="4400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524000"/>
            <a:ext cx="7872984" cy="3048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7200" dirty="0">
                <a:solidFill>
                  <a:srgbClr val="FF0000"/>
                </a:solidFill>
              </a:rPr>
              <a:t>Intermediate 1 Unit 6 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7FC53-DFC6-43C0-88BC-6E1F1BA4B7F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6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1219200"/>
            <a:ext cx="4267200" cy="2133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Intermediate 1 Unit 6 At Work – Page 78</a:t>
            </a:r>
          </a:p>
          <a:p>
            <a:pPr marL="82296" indent="0" algn="ctr">
              <a:buNone/>
            </a:pP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DBF8-4261-46DD-AAC0-E3AF6696047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04800"/>
            <a:ext cx="39624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6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83058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Intermediate 1 Unit 6 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A0DD-4686-46A0-B7E8-064139343D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52600"/>
            <a:ext cx="79248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9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>
                <a:solidFill>
                  <a:srgbClr val="FF0000"/>
                </a:solidFill>
              </a:rPr>
              <a:t>Intermediate 1 Unit 6 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948D6-3666-4D70-B401-3539481D33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have been doing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started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was promoted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was given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have made up</a:t>
            </a:r>
          </a:p>
          <a:p>
            <a:pPr marL="342900" indent="-342900"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haven’t decided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8162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Font typeface="Wingdings 2"/>
              <a:buNone/>
            </a:pPr>
            <a:r>
              <a:rPr lang="en-US" b="1" dirty="0">
                <a:solidFill>
                  <a:srgbClr val="0000FF"/>
                </a:solidFill>
              </a:rPr>
              <a:t>Answer Key a</a:t>
            </a:r>
          </a:p>
        </p:txBody>
      </p:sp>
    </p:spTree>
    <p:extLst>
      <p:ext uri="{BB962C8B-B14F-4D97-AF65-F5344CB8AC3E}">
        <p14:creationId xmlns:p14="http://schemas.microsoft.com/office/powerpoint/2010/main" val="346536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1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83058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Intermediate 1 Unit 6 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905000"/>
            <a:ext cx="7705725" cy="44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>
                <a:solidFill>
                  <a:srgbClr val="00B050"/>
                </a:solidFill>
              </a:rPr>
              <a:t>English Discoveries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>
                <a:solidFill>
                  <a:srgbClr val="FF0000"/>
                </a:solidFill>
              </a:rPr>
              <a:t>Intermediate 1 Unit 6 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39C0D-2546-4AF7-A68D-DBC4168478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3600" dirty="0">
                <a:solidFill>
                  <a:srgbClr val="0000FF"/>
                </a:solidFill>
              </a:rPr>
              <a:t> </a:t>
            </a:r>
            <a:r>
              <a:rPr lang="en-US" sz="4400" dirty="0">
                <a:solidFill>
                  <a:srgbClr val="0000FF"/>
                </a:solidFill>
              </a:rPr>
              <a:t>want</a:t>
            </a:r>
          </a:p>
          <a:p>
            <a:pPr marL="342900" indent="-342900">
              <a:buFontTx/>
              <a:buAutoNum type="arabicPeriod"/>
            </a:pP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3600" dirty="0">
                <a:solidFill>
                  <a:srgbClr val="0000FF"/>
                </a:solidFill>
              </a:rPr>
              <a:t>have been working / have worked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>
                <a:solidFill>
                  <a:srgbClr val="0000FF"/>
                </a:solidFill>
              </a:rPr>
              <a:t> have gained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>
                <a:solidFill>
                  <a:srgbClr val="0000FF"/>
                </a:solidFill>
              </a:rPr>
              <a:t> have put in</a:t>
            </a:r>
          </a:p>
          <a:p>
            <a:pPr marL="342900" indent="-342900">
              <a:buFontTx/>
              <a:buAutoNum type="arabicPeriod"/>
            </a:pPr>
            <a:r>
              <a:rPr lang="en-US" sz="4400" dirty="0">
                <a:solidFill>
                  <a:srgbClr val="0000FF"/>
                </a:solidFill>
              </a:rPr>
              <a:t> used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>
                <a:solidFill>
                  <a:srgbClr val="0000FF"/>
                </a:solidFill>
              </a:rPr>
              <a:t> told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8162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Clr>
                <a:srgbClr val="3891A7"/>
              </a:buClr>
              <a:buFont typeface="Wingdings 2"/>
              <a:buNone/>
            </a:pPr>
            <a:r>
              <a:rPr lang="en-US" b="1" dirty="0">
                <a:solidFill>
                  <a:srgbClr val="0000FF"/>
                </a:solidFill>
              </a:rPr>
              <a:t>Answer Key b</a:t>
            </a:r>
          </a:p>
        </p:txBody>
      </p:sp>
    </p:spTree>
    <p:extLst>
      <p:ext uri="{BB962C8B-B14F-4D97-AF65-F5344CB8AC3E}">
        <p14:creationId xmlns:p14="http://schemas.microsoft.com/office/powerpoint/2010/main" val="276679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11152</TotalTime>
  <Words>1073</Words>
  <Application>Microsoft Office PowerPoint</Application>
  <PresentationFormat>Custom</PresentationFormat>
  <Paragraphs>352</Paragraphs>
  <Slides>59</Slides>
  <Notes>11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68" baseType="lpstr">
      <vt:lpstr>Calibri</vt:lpstr>
      <vt:lpstr>Gill Sans MT</vt:lpstr>
      <vt:lpstr>Times New Roman</vt:lpstr>
      <vt:lpstr>Verdana</vt:lpstr>
      <vt:lpstr>Wingdings</vt:lpstr>
      <vt:lpstr>Wingdings 2</vt:lpstr>
      <vt:lpstr>Solstice</vt:lpstr>
      <vt:lpstr>1_Solstice</vt:lpstr>
      <vt:lpstr>5_Solstice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UNIT 9</vt:lpstr>
      <vt:lpstr>UNIT 9: Modification and Word Order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English Discoveries</vt:lpstr>
      <vt:lpstr>English Discoveries</vt:lpstr>
      <vt:lpstr>English Discoveries</vt:lpstr>
      <vt:lpstr>English Discoveries</vt:lpstr>
      <vt:lpstr>English Discoveries</vt:lpstr>
      <vt:lpstr>English Discoveries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Ha Nguyen</cp:lastModifiedBy>
  <cp:revision>1238</cp:revision>
  <dcterms:created xsi:type="dcterms:W3CDTF">2017-11-18T13:40:10Z</dcterms:created>
  <dcterms:modified xsi:type="dcterms:W3CDTF">2021-05-17T07:00:50Z</dcterms:modified>
</cp:coreProperties>
</file>